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3"/>
  </p:notesMasterIdLst>
  <p:sldIdLst>
    <p:sldId id="342" r:id="rId3"/>
    <p:sldId id="343" r:id="rId4"/>
    <p:sldId id="258" r:id="rId5"/>
    <p:sldId id="259" r:id="rId6"/>
    <p:sldId id="260" r:id="rId7"/>
    <p:sldId id="344" r:id="rId8"/>
    <p:sldId id="262" r:id="rId9"/>
    <p:sldId id="263" r:id="rId10"/>
    <p:sldId id="264" r:id="rId11"/>
    <p:sldId id="266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8" r:id="rId20"/>
    <p:sldId id="281" r:id="rId21"/>
    <p:sldId id="282" r:id="rId22"/>
    <p:sldId id="283" r:id="rId23"/>
    <p:sldId id="285" r:id="rId24"/>
    <p:sldId id="286" r:id="rId25"/>
    <p:sldId id="288" r:id="rId26"/>
    <p:sldId id="290" r:id="rId27"/>
    <p:sldId id="291" r:id="rId28"/>
    <p:sldId id="292" r:id="rId29"/>
    <p:sldId id="293" r:id="rId30"/>
    <p:sldId id="295" r:id="rId31"/>
    <p:sldId id="297" r:id="rId32"/>
    <p:sldId id="299" r:id="rId33"/>
    <p:sldId id="300" r:id="rId34"/>
    <p:sldId id="301" r:id="rId35"/>
    <p:sldId id="302" r:id="rId36"/>
    <p:sldId id="305" r:id="rId37"/>
    <p:sldId id="306" r:id="rId38"/>
    <p:sldId id="308" r:id="rId39"/>
    <p:sldId id="310" r:id="rId40"/>
    <p:sldId id="312" r:id="rId41"/>
    <p:sldId id="315" r:id="rId42"/>
    <p:sldId id="316" r:id="rId43"/>
    <p:sldId id="318" r:id="rId44"/>
    <p:sldId id="317" r:id="rId45"/>
    <p:sldId id="329" r:id="rId46"/>
    <p:sldId id="330" r:id="rId47"/>
    <p:sldId id="331" r:id="rId48"/>
    <p:sldId id="332" r:id="rId49"/>
    <p:sldId id="334" r:id="rId50"/>
    <p:sldId id="335" r:id="rId51"/>
    <p:sldId id="33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3BA1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7"/>
    <p:restoredTop sz="94759"/>
  </p:normalViewPr>
  <p:slideViewPr>
    <p:cSldViewPr snapToGrid="0" snapToObjects="1">
      <p:cViewPr>
        <p:scale>
          <a:sx n="113" d="100"/>
          <a:sy n="113" d="100"/>
        </p:scale>
        <p:origin x="10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BA9CC-64BC-F447-81EB-7625A201036B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DAA25-CE76-EF4A-9A75-CD522E2C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4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80-2E3F-6F44-94A5-C64E08B554C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80-2E3F-6F44-94A5-C64E08B554C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80-2E3F-6F44-94A5-C64E08B554C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71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Rectangle 1031"/>
          <p:cNvSpPr>
            <a:spLocks noChangeArrowheads="1"/>
          </p:cNvSpPr>
          <p:nvPr/>
        </p:nvSpPr>
        <p:spPr bwMode="auto">
          <a:xfrm>
            <a:off x="8940800" y="838200"/>
            <a:ext cx="32512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endParaRPr lang="x-none" altLang="x-none" sz="1400" b="1" smtClean="0">
              <a:solidFill>
                <a:srgbClr val="000000"/>
              </a:solidFill>
              <a:latin typeface="AvantGarde" charset="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0"/>
            <a:ext cx="9347200" cy="5638800"/>
          </a:xfrm>
          <a:solidFill>
            <a:schemeClr val="accent1"/>
          </a:solidFill>
        </p:spPr>
        <p:txBody>
          <a:bodyPr tIns="182880" bIns="182880"/>
          <a:lstStyle>
            <a:lvl1pPr marL="0" indent="0">
              <a:buFontTx/>
              <a:buNone/>
              <a:defRPr sz="1200" b="1">
                <a:latin typeface="Courier New" charset="0"/>
              </a:defRPr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80-2E3F-6F44-94A5-C64E08B554C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9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80-2E3F-6F44-94A5-C64E08B554C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80-2E3F-6F44-94A5-C64E08B554C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8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80-2E3F-6F44-94A5-C64E08B554C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0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80-2E3F-6F44-94A5-C64E08B554C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80-2E3F-6F44-94A5-C64E08B554C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80-2E3F-6F44-94A5-C64E08B554C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0380-2E3F-6F44-94A5-C64E08B554C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0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80380-2E3F-6F44-94A5-C64E08B554CC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Title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19200"/>
            <a:ext cx="10363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499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4219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n-lt"/>
              </a:rPr>
              <a:t>CPE 150: Introduction to Programming</a:t>
            </a:r>
            <a:endParaRPr lang="en-US" sz="4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5673" y="2704370"/>
            <a:ext cx="8654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/>
              <a:t>Chapter </a:t>
            </a:r>
            <a:r>
              <a:rPr lang="en-US" sz="3600" i="1" dirty="0"/>
              <a:t>4</a:t>
            </a:r>
            <a:r>
              <a:rPr lang="en-US" sz="3600" i="1" smtClean="0"/>
              <a:t>: </a:t>
            </a:r>
            <a:r>
              <a:rPr lang="en-US" sz="3600" i="1" dirty="0" smtClean="0"/>
              <a:t>Arrays</a:t>
            </a:r>
            <a:endParaRPr lang="en-US" sz="3600" i="1" dirty="0"/>
          </a:p>
        </p:txBody>
      </p:sp>
      <p:sp>
        <p:nvSpPr>
          <p:cNvPr id="3" name="Rectangle 2"/>
          <p:cNvSpPr/>
          <p:nvPr/>
        </p:nvSpPr>
        <p:spPr>
          <a:xfrm>
            <a:off x="0" y="6440556"/>
            <a:ext cx="12192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Copyright </a:t>
            </a:r>
            <a:r>
              <a:rPr lang="en-US" sz="900" b="1" dirty="0" smtClean="0"/>
              <a:t>notice</a:t>
            </a:r>
            <a:r>
              <a:rPr lang="en-US" sz="900" b="1"/>
              <a:t>: </a:t>
            </a:r>
            <a:r>
              <a:rPr lang="en-US" sz="900" i="1" smtClean="0"/>
              <a:t>1- care </a:t>
            </a:r>
            <a:r>
              <a:rPr lang="en-US" sz="900" i="1" dirty="0"/>
              <a:t>has been taken to use only those web images deemed by the instructor to be in the public domain. If you see a copyrighted image on any slide and are the copyright owner, please contact the instructor. It will be removed.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75658" y="6592956"/>
            <a:ext cx="10571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1" dirty="0" smtClean="0"/>
              <a:t>2- These slides are inspired, based, and modified with permission from the authors of the C++ How to Program (4</a:t>
            </a:r>
            <a:r>
              <a:rPr lang="en-US" sz="900" i="1" baseline="30000" dirty="0" smtClean="0"/>
              <a:t>th</a:t>
            </a:r>
            <a:r>
              <a:rPr lang="en-US" sz="900" i="1" dirty="0" smtClean="0"/>
              <a:t> </a:t>
            </a:r>
            <a:r>
              <a:rPr lang="en-US" sz="900" i="1" dirty="0"/>
              <a:t>Edition) textbook </a:t>
            </a:r>
          </a:p>
        </p:txBody>
      </p:sp>
    </p:spTree>
    <p:extLst>
      <p:ext uri="{BB962C8B-B14F-4D97-AF65-F5344CB8AC3E}">
        <p14:creationId xmlns:p14="http://schemas.microsoft.com/office/powerpoint/2010/main" val="10014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6257925" cy="5638800"/>
          </a:xfrm>
        </p:spPr>
        <p:txBody>
          <a:bodyPr/>
          <a:lstStyle/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Fig. 4.4: fig04_04.cpp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Initializing an array with a declaration.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&lt;iostream&gt;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std::cout;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&lt;iomanip&gt;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std::setw;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  // use initializer list to initialize array n  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n[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] = {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32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27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64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18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95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14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90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70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60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37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};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"Element"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&lt;&lt; setw(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13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"Value"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&lt;&lt; 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  // output contents of array n in tabular format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i =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i 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i++ 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cout &lt;&lt; setw(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i &lt;&lt; setw(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13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n[ i ] &lt;&lt; 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  <p:grpSp>
        <p:nvGrpSpPr>
          <p:cNvPr id="207879" name="Group 7"/>
          <p:cNvGrpSpPr>
            <a:grpSpLocks/>
          </p:cNvGrpSpPr>
          <p:nvPr/>
        </p:nvGrpSpPr>
        <p:grpSpPr bwMode="auto">
          <a:xfrm>
            <a:off x="3276600" y="2438400"/>
            <a:ext cx="4114800" cy="838200"/>
            <a:chOff x="1104" y="1536"/>
            <a:chExt cx="2592" cy="528"/>
          </a:xfrm>
        </p:grpSpPr>
        <p:sp>
          <p:nvSpPr>
            <p:cNvPr id="207877" name="Text Box 5"/>
            <p:cNvSpPr txBox="1">
              <a:spLocks noChangeArrowheads="1"/>
            </p:cNvSpPr>
            <p:nvPr/>
          </p:nvSpPr>
          <p:spPr bwMode="auto">
            <a:xfrm>
              <a:off x="2016" y="1536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Note the use of the initializer list.</a:t>
              </a:r>
            </a:p>
          </p:txBody>
        </p:sp>
        <p:sp>
          <p:nvSpPr>
            <p:cNvPr id="207878" name="Line 6"/>
            <p:cNvSpPr>
              <a:spLocks noChangeShapeType="1"/>
            </p:cNvSpPr>
            <p:nvPr/>
          </p:nvSpPr>
          <p:spPr bwMode="auto">
            <a:xfrm flipH="1">
              <a:off x="1104" y="163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172325" y="3486150"/>
            <a:ext cx="3048000" cy="2743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Element        Value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0           32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1           27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2           64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3           18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4           95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5           14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6           90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7           70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8           60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ea typeface="Times New Roman" charset="0"/>
                <a:cs typeface="Times New Roman" charset="0"/>
              </a:rPr>
              <a:t>      9           37</a:t>
            </a:r>
            <a:r>
              <a:rPr lang="en-US" altLang="x-none" smtClean="0"/>
              <a:t> 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289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4.4	Examples Using Arrays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Array size</a:t>
            </a:r>
          </a:p>
          <a:p>
            <a:pPr lvl="1"/>
            <a:r>
              <a:rPr lang="en-US" altLang="x-none"/>
              <a:t>Can be specified with constant variable (</a:t>
            </a:r>
            <a:r>
              <a:rPr lang="en-US" altLang="x-none" b="1">
                <a:latin typeface="Courier New" charset="0"/>
              </a:rPr>
              <a:t>const</a:t>
            </a:r>
            <a:r>
              <a:rPr lang="en-US" altLang="x-none"/>
              <a:t>)</a:t>
            </a:r>
          </a:p>
          <a:p>
            <a:pPr lvl="2"/>
            <a:r>
              <a:rPr lang="en-US" altLang="x-none" b="1">
                <a:latin typeface="Courier New" charset="0"/>
              </a:rPr>
              <a:t>const int size = 20;</a:t>
            </a:r>
          </a:p>
          <a:p>
            <a:pPr lvl="1"/>
            <a:r>
              <a:rPr lang="en-US" altLang="x-none"/>
              <a:t>Constants cannot be changed</a:t>
            </a:r>
          </a:p>
          <a:p>
            <a:pPr lvl="1"/>
            <a:r>
              <a:rPr lang="en-US" altLang="x-none"/>
              <a:t>Constants must be initialized when declared</a:t>
            </a:r>
          </a:p>
          <a:p>
            <a:pPr lvl="1"/>
            <a:r>
              <a:rPr lang="en-US" altLang="x-none"/>
              <a:t>Also called named constants or read-only variables</a:t>
            </a:r>
          </a:p>
          <a:p>
            <a:pPr lvl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530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6019800" cy="68580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4.5: fig04_05.cpp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Initialize array s to the even integers from 2 to 20.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iomanip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constant variable can be used to specify array size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s[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array s has 10 elements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++ )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set the values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s[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+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*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"Element"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13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"Value"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output contents of array s in tabular format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j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j &lt;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j++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j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13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s[ j ]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</p:txBody>
      </p:sp>
      <p:grpSp>
        <p:nvGrpSpPr>
          <p:cNvPr id="211976" name="Group 8"/>
          <p:cNvGrpSpPr>
            <a:grpSpLocks/>
          </p:cNvGrpSpPr>
          <p:nvPr/>
        </p:nvGrpSpPr>
        <p:grpSpPr bwMode="auto">
          <a:xfrm>
            <a:off x="3962400" y="2362200"/>
            <a:ext cx="4114800" cy="1295400"/>
            <a:chOff x="1536" y="1488"/>
            <a:chExt cx="2592" cy="816"/>
          </a:xfrm>
        </p:grpSpPr>
        <p:grpSp>
          <p:nvGrpSpPr>
            <p:cNvPr id="211974" name="Group 6"/>
            <p:cNvGrpSpPr>
              <a:grpSpLocks/>
            </p:cNvGrpSpPr>
            <p:nvPr/>
          </p:nvGrpSpPr>
          <p:grpSpPr bwMode="auto">
            <a:xfrm>
              <a:off x="1536" y="1488"/>
              <a:ext cx="2592" cy="528"/>
              <a:chOff x="1536" y="1488"/>
              <a:chExt cx="2592" cy="528"/>
            </a:xfrm>
          </p:grpSpPr>
          <p:sp>
            <p:nvSpPr>
              <p:cNvPr id="211972" name="Text Box 4"/>
              <p:cNvSpPr txBox="1">
                <a:spLocks noChangeArrowheads="1"/>
              </p:cNvSpPr>
              <p:nvPr/>
            </p:nvSpPr>
            <p:spPr bwMode="auto">
              <a:xfrm>
                <a:off x="2448" y="1488"/>
                <a:ext cx="1680" cy="52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x-none" sz="1600">
                    <a:solidFill>
                      <a:srgbClr val="000000"/>
                    </a:solidFill>
                    <a:ea typeface="Times New Roman" charset="0"/>
                    <a:cs typeface="Times New Roman" charset="0"/>
                  </a:rPr>
                  <a:t>Note use of </a:t>
                </a:r>
                <a:r>
                  <a:rPr lang="en-US" altLang="x-none" sz="1600" b="1">
                    <a:solidFill>
                      <a:srgbClr val="000000"/>
                    </a:solidFill>
                    <a:latin typeface="Courier New" charset="0"/>
                    <a:ea typeface="Times New Roman" charset="0"/>
                    <a:cs typeface="Times New Roman" charset="0"/>
                  </a:rPr>
                  <a:t>const</a:t>
                </a:r>
                <a:r>
                  <a:rPr lang="en-US" altLang="x-none" sz="1600">
                    <a:solidFill>
                      <a:srgbClr val="000000"/>
                    </a:solidFill>
                    <a:ea typeface="Times New Roman" charset="0"/>
                    <a:cs typeface="Times New Roman" charset="0"/>
                  </a:rPr>
                  <a:t> keyword. Only </a:t>
                </a:r>
                <a:r>
                  <a:rPr lang="en-US" altLang="x-none" sz="1600" b="1">
                    <a:solidFill>
                      <a:srgbClr val="000000"/>
                    </a:solidFill>
                    <a:latin typeface="Courier New" charset="0"/>
                    <a:ea typeface="Times New Roman" charset="0"/>
                    <a:cs typeface="Times New Roman" charset="0"/>
                  </a:rPr>
                  <a:t>const</a:t>
                </a:r>
                <a:r>
                  <a:rPr lang="en-US" altLang="x-none" sz="1600">
                    <a:solidFill>
                      <a:srgbClr val="000000"/>
                    </a:solidFill>
                    <a:ea typeface="Times New Roman" charset="0"/>
                    <a:cs typeface="Times New Roman" charset="0"/>
                  </a:rPr>
                  <a:t> variables can specify array sizes.</a:t>
                </a:r>
              </a:p>
            </p:txBody>
          </p:sp>
          <p:sp>
            <p:nvSpPr>
              <p:cNvPr id="211973" name="Line 5"/>
              <p:cNvSpPr>
                <a:spLocks noChangeShapeType="1"/>
              </p:cNvSpPr>
              <p:nvPr/>
            </p:nvSpPr>
            <p:spPr bwMode="auto">
              <a:xfrm flipH="1">
                <a:off x="1536" y="1728"/>
                <a:ext cx="91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Helvetica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211975" name="Line 7"/>
            <p:cNvSpPr>
              <a:spLocks noChangeShapeType="1"/>
            </p:cNvSpPr>
            <p:nvPr/>
          </p:nvSpPr>
          <p:spPr bwMode="auto">
            <a:xfrm flipH="1">
              <a:off x="1536" y="1728"/>
              <a:ext cx="91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11979" name="Group 11"/>
          <p:cNvGrpSpPr>
            <a:grpSpLocks/>
          </p:cNvGrpSpPr>
          <p:nvPr/>
        </p:nvGrpSpPr>
        <p:grpSpPr bwMode="auto">
          <a:xfrm>
            <a:off x="4495800" y="3276602"/>
            <a:ext cx="4114800" cy="2062163"/>
            <a:chOff x="1872" y="2064"/>
            <a:chExt cx="2592" cy="1299"/>
          </a:xfrm>
        </p:grpSpPr>
        <p:sp>
          <p:nvSpPr>
            <p:cNvPr id="211977" name="Text Box 9"/>
            <p:cNvSpPr txBox="1">
              <a:spLocks noChangeArrowheads="1"/>
            </p:cNvSpPr>
            <p:nvPr/>
          </p:nvSpPr>
          <p:spPr bwMode="auto">
            <a:xfrm>
              <a:off x="2784" y="2064"/>
              <a:ext cx="1680" cy="129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The program becomes more scalable when we set the array size using a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const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variable. We can change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arraySize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, and all the loops will still work (otherwise, we’d have to update every loop in the program).</a:t>
              </a:r>
            </a:p>
          </p:txBody>
        </p:sp>
        <p:sp>
          <p:nvSpPr>
            <p:cNvPr id="211978" name="Line 10"/>
            <p:cNvSpPr>
              <a:spLocks noChangeShapeType="1"/>
            </p:cNvSpPr>
            <p:nvPr/>
          </p:nvSpPr>
          <p:spPr bwMode="auto">
            <a:xfrm flipH="1">
              <a:off x="1872" y="2160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782050" y="3657600"/>
            <a:ext cx="2800350" cy="2667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Element        Value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0            2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1            4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2            6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3            8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4           10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5           12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6           14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7           16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8           18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9           20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2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19350" y="1066800"/>
            <a:ext cx="7010400" cy="4038600"/>
          </a:xfrm>
        </p:spPr>
        <p:txBody>
          <a:bodyPr/>
          <a:lstStyle/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Fig. 4.6: fig04_06.cpp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Using a properly initialized constant variable.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&lt;iostream&gt;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std::cout;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const 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x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initialized constant variable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"The value of constant variable x is: "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x &lt;&lt; 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2419350" y="5029200"/>
            <a:ext cx="70104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Times New Roman" charset="0"/>
                <a:cs typeface="Times New Roman" charset="0"/>
              </a:rPr>
              <a:t>The value of constant variable x is: 7 </a:t>
            </a:r>
          </a:p>
        </p:txBody>
      </p:sp>
      <p:grpSp>
        <p:nvGrpSpPr>
          <p:cNvPr id="214024" name="Group 8"/>
          <p:cNvGrpSpPr>
            <a:grpSpLocks/>
          </p:cNvGrpSpPr>
          <p:nvPr/>
        </p:nvGrpSpPr>
        <p:grpSpPr bwMode="auto">
          <a:xfrm>
            <a:off x="4248150" y="2438400"/>
            <a:ext cx="4114800" cy="838200"/>
            <a:chOff x="1152" y="864"/>
            <a:chExt cx="2592" cy="528"/>
          </a:xfrm>
        </p:grpSpPr>
        <p:sp>
          <p:nvSpPr>
            <p:cNvPr id="214022" name="Text Box 6"/>
            <p:cNvSpPr txBox="1">
              <a:spLocks noChangeArrowheads="1"/>
            </p:cNvSpPr>
            <p:nvPr/>
          </p:nvSpPr>
          <p:spPr bwMode="auto">
            <a:xfrm>
              <a:off x="2064" y="864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Proper initialization of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const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variable.</a:t>
              </a:r>
            </a:p>
          </p:txBody>
        </p:sp>
        <p:sp>
          <p:nvSpPr>
            <p:cNvPr id="214023" name="Line 7"/>
            <p:cNvSpPr>
              <a:spLocks noChangeShapeType="1"/>
            </p:cNvSpPr>
            <p:nvPr/>
          </p:nvSpPr>
          <p:spPr bwMode="auto">
            <a:xfrm flipH="1">
              <a:off x="1152" y="960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57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90775" y="1304925"/>
            <a:ext cx="7010400" cy="2895600"/>
          </a:xfrm>
        </p:spPr>
        <p:txBody>
          <a:bodyPr/>
          <a:lstStyle/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Fig. 4.7: fig04_07.cpp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A const object must be initialized.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CC0000"/>
                </a:solidFill>
                <a:ea typeface="Courier New" charset="0"/>
                <a:cs typeface="Courier New" charset="0"/>
              </a:rPr>
              <a:t>const int x;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// Error: x must be initialized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CC0000"/>
                </a:solidFill>
                <a:ea typeface="Courier New" charset="0"/>
                <a:cs typeface="Courier New" charset="0"/>
              </a:rPr>
              <a:t>x = 7;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// Error: cannot modify a const variable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}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// end main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2390775" y="4200525"/>
            <a:ext cx="7010400" cy="1066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d:\cpphtp4_examples\ch04\Fig04_07.cpp(6) : error C2734: 'x' :</a:t>
            </a:r>
            <a:b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</a:b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const object must be initialized if not extern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d:\cpphtp4_examples\ch04\Fig04_07.cpp(8) : error C2166: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Times New Roman" charset="0"/>
                <a:cs typeface="Times New Roman" charset="0"/>
              </a:rPr>
              <a:t>   l-value specifies const object </a:t>
            </a:r>
          </a:p>
        </p:txBody>
      </p:sp>
      <p:grpSp>
        <p:nvGrpSpPr>
          <p:cNvPr id="218122" name="Group 10"/>
          <p:cNvGrpSpPr>
            <a:grpSpLocks/>
          </p:cNvGrpSpPr>
          <p:nvPr/>
        </p:nvGrpSpPr>
        <p:grpSpPr bwMode="auto">
          <a:xfrm>
            <a:off x="3686175" y="1762125"/>
            <a:ext cx="4572000" cy="1371600"/>
            <a:chOff x="816" y="288"/>
            <a:chExt cx="2880" cy="864"/>
          </a:xfrm>
        </p:grpSpPr>
        <p:grpSp>
          <p:nvGrpSpPr>
            <p:cNvPr id="218120" name="Group 8"/>
            <p:cNvGrpSpPr>
              <a:grpSpLocks/>
            </p:cNvGrpSpPr>
            <p:nvPr/>
          </p:nvGrpSpPr>
          <p:grpSpPr bwMode="auto">
            <a:xfrm>
              <a:off x="1104" y="288"/>
              <a:ext cx="2592" cy="680"/>
              <a:chOff x="1104" y="288"/>
              <a:chExt cx="2592" cy="680"/>
            </a:xfrm>
          </p:grpSpPr>
          <p:sp>
            <p:nvSpPr>
              <p:cNvPr id="218118" name="Text Box 6"/>
              <p:cNvSpPr txBox="1">
                <a:spLocks noChangeArrowheads="1"/>
              </p:cNvSpPr>
              <p:nvPr/>
            </p:nvSpPr>
            <p:spPr bwMode="auto">
              <a:xfrm>
                <a:off x="2016" y="288"/>
                <a:ext cx="1680" cy="68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x-none" sz="1600">
                    <a:solidFill>
                      <a:srgbClr val="000000"/>
                    </a:solidFill>
                    <a:ea typeface="Times New Roman" charset="0"/>
                    <a:cs typeface="Times New Roman" charset="0"/>
                  </a:rPr>
                  <a:t>Uninitialized </a:t>
                </a:r>
                <a:r>
                  <a:rPr lang="en-US" altLang="x-none" sz="1600" b="1">
                    <a:solidFill>
                      <a:srgbClr val="000000"/>
                    </a:solidFill>
                    <a:latin typeface="Courier New" charset="0"/>
                    <a:ea typeface="Times New Roman" charset="0"/>
                    <a:cs typeface="Times New Roman" charset="0"/>
                  </a:rPr>
                  <a:t>const</a:t>
                </a:r>
                <a:r>
                  <a:rPr lang="en-US" altLang="x-none" sz="1600">
                    <a:solidFill>
                      <a:srgbClr val="000000"/>
                    </a:solidFill>
                    <a:ea typeface="Times New Roman" charset="0"/>
                    <a:cs typeface="Times New Roman" charset="0"/>
                  </a:rPr>
                  <a:t> results in a syntax error. Attempting to modify the </a:t>
                </a:r>
                <a:r>
                  <a:rPr lang="en-US" altLang="x-none" sz="1600" b="1">
                    <a:solidFill>
                      <a:srgbClr val="000000"/>
                    </a:solidFill>
                    <a:latin typeface="Courier New" charset="0"/>
                    <a:ea typeface="Times New Roman" charset="0"/>
                    <a:cs typeface="Times New Roman" charset="0"/>
                  </a:rPr>
                  <a:t>const</a:t>
                </a:r>
                <a:r>
                  <a:rPr lang="en-US" altLang="x-none" sz="1600">
                    <a:solidFill>
                      <a:srgbClr val="000000"/>
                    </a:solidFill>
                    <a:ea typeface="Times New Roman" charset="0"/>
                    <a:cs typeface="Times New Roman" charset="0"/>
                  </a:rPr>
                  <a:t> is another error.</a:t>
                </a:r>
              </a:p>
            </p:txBody>
          </p:sp>
          <p:sp>
            <p:nvSpPr>
              <p:cNvPr id="218119" name="Line 7"/>
              <p:cNvSpPr>
                <a:spLocks noChangeShapeType="1"/>
              </p:cNvSpPr>
              <p:nvPr/>
            </p:nvSpPr>
            <p:spPr bwMode="auto">
              <a:xfrm flipH="1">
                <a:off x="1104" y="384"/>
                <a:ext cx="91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Helvetica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218121" name="Line 9"/>
            <p:cNvSpPr>
              <a:spLocks noChangeShapeType="1"/>
            </p:cNvSpPr>
            <p:nvPr/>
          </p:nvSpPr>
          <p:spPr bwMode="auto">
            <a:xfrm flipH="1">
              <a:off x="816" y="384"/>
              <a:ext cx="120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94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28750" y="342900"/>
            <a:ext cx="9347200" cy="5638800"/>
          </a:xfrm>
        </p:spPr>
        <p:txBody>
          <a:bodyPr/>
          <a:lstStyle/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Fig. 4.8: fig04_08.cpp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Compute the sum of the elements of the array.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&lt;iostream&gt;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std::cout;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const 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a[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] = {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};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total =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  // sum contents of array a 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i =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i 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i++ 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total += a[ i ];        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"Total of array element values is 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&lt;&lt; total &lt;&lt; 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}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// end main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1428750" y="5905500"/>
            <a:ext cx="93472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Total of array element values is 55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284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68580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4.9: fig04_09.cpp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Histogram printing program.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iomanip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n[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 = {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19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15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13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17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};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"Element"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13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"Value"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17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"Histogram"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for each element of array n, output a bar in histogram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++ ) 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13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&lt;&lt; n[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j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j &lt; n[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j++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print one bar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'*'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start next line of output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outer for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structure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main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220167" name="Group 7"/>
          <p:cNvGrpSpPr>
            <a:grpSpLocks/>
          </p:cNvGrpSpPr>
          <p:nvPr/>
        </p:nvGrpSpPr>
        <p:grpSpPr bwMode="auto">
          <a:xfrm>
            <a:off x="3200400" y="4572000"/>
            <a:ext cx="4114800" cy="838200"/>
            <a:chOff x="2016" y="2880"/>
            <a:chExt cx="2592" cy="528"/>
          </a:xfrm>
        </p:grpSpPr>
        <p:sp>
          <p:nvSpPr>
            <p:cNvPr id="220165" name="Text Box 5"/>
            <p:cNvSpPr txBox="1">
              <a:spLocks noChangeArrowheads="1"/>
            </p:cNvSpPr>
            <p:nvPr/>
          </p:nvSpPr>
          <p:spPr bwMode="auto">
            <a:xfrm>
              <a:off x="2928" y="2880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Prints asterisks corresponding to size of array element,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n[i]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</a:t>
              </a:r>
            </a:p>
          </p:txBody>
        </p:sp>
        <p:sp>
          <p:nvSpPr>
            <p:cNvPr id="220166" name="Line 6"/>
            <p:cNvSpPr>
              <a:spLocks noChangeShapeType="1"/>
            </p:cNvSpPr>
            <p:nvPr/>
          </p:nvSpPr>
          <p:spPr bwMode="auto">
            <a:xfrm flipH="1">
              <a:off x="2016" y="297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43750" y="1712913"/>
            <a:ext cx="4867275" cy="2667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Element        Value        Histogram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0           19        *******************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1            3        ***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2           15        ***************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3            7        *******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4           11        ***********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5            9        *********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6           13        *************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7            5        *****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8           17        *****************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9            1        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0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6353175" cy="68580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4.10: fig04_10.cpp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Roll a six-sided die 6000 times.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#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iomanip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cstdlib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ctime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frequency[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 = {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};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srand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time(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);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seed random-number generator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roll die 6000 times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roll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roll &lt;=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6000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roll++ )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++frequency[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+ rand() %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];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replaces 20-line switch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                                  //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of Fig. 3.8    </a:t>
            </a:r>
            <a:endParaRPr lang="en-US" altLang="x-none" dirty="0" smtClean="0">
              <a:solidFill>
                <a:srgbClr val="008000"/>
              </a:solidFill>
              <a:ea typeface="Courier New" charset="0"/>
              <a:cs typeface="Courier New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"Face"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13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"Frequency"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output frequency elements 1-6 in tabular format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face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face &lt;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face++ )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face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13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frequency[ face ]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main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215047" name="Group 7"/>
          <p:cNvGrpSpPr>
            <a:grpSpLocks/>
          </p:cNvGrpSpPr>
          <p:nvPr/>
        </p:nvGrpSpPr>
        <p:grpSpPr bwMode="auto">
          <a:xfrm>
            <a:off x="3171825" y="98425"/>
            <a:ext cx="3629025" cy="4048125"/>
            <a:chOff x="2016" y="762"/>
            <a:chExt cx="2286" cy="2550"/>
          </a:xfrm>
        </p:grpSpPr>
        <p:sp>
          <p:nvSpPr>
            <p:cNvPr id="215045" name="Text Box 5"/>
            <p:cNvSpPr txBox="1">
              <a:spLocks noChangeArrowheads="1"/>
            </p:cNvSpPr>
            <p:nvPr/>
          </p:nvSpPr>
          <p:spPr bwMode="auto">
            <a:xfrm>
              <a:off x="2622" y="762"/>
              <a:ext cx="1680" cy="191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Remake of old program to roll dice. An array is used instead of 6 regular variables, and the proper element can be updated easily (without needing a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switch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).</a:t>
              </a:r>
              <a:b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</a:br>
              <a:endParaRPr lang="en-US" altLang="x-none" sz="1600">
                <a:solidFill>
                  <a:srgbClr val="000000"/>
                </a:solidFill>
                <a:ea typeface="Times New Roman" charset="0"/>
                <a:cs typeface="Times New Roman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This creates a number between 1 and 6, which determines the index of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frequency[]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that should be incremented.</a:t>
              </a:r>
            </a:p>
          </p:txBody>
        </p:sp>
        <p:sp>
          <p:nvSpPr>
            <p:cNvPr id="215046" name="Line 6"/>
            <p:cNvSpPr>
              <a:spLocks noChangeShapeType="1"/>
            </p:cNvSpPr>
            <p:nvPr/>
          </p:nvSpPr>
          <p:spPr bwMode="auto">
            <a:xfrm flipH="1">
              <a:off x="2016" y="2674"/>
              <a:ext cx="1068" cy="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34300" y="3429000"/>
            <a:ext cx="2609850" cy="1752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Face    Frequency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1         1003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2         1004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3          999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4          980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5         1013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6         1001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7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6153150" cy="56388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// Fig. 4.11: fig04_11.cpp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// Student poll program.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iomanip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 err="1">
                <a:solidFill>
                  <a:srgbClr val="0000FF"/>
                </a:solidFill>
                <a:ea typeface="Times New Roman" charset="0"/>
                <a:cs typeface="Times New Roman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   // define array sizes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Times New Roman" charset="0"/>
                <a:cs typeface="Times New Roman" charset="0"/>
              </a:rPr>
              <a:t>const</a:t>
            </a:r>
            <a:r>
              <a:rPr lang="en-US" altLang="x-none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x-none" dirty="0" err="1">
                <a:solidFill>
                  <a:srgbClr val="0000FF"/>
                </a:solidFill>
                <a:ea typeface="Times New Roman" charset="0"/>
                <a:cs typeface="Times New Roman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x-none" dirty="0" err="1">
                <a:solidFill>
                  <a:srgbClr val="0099FF"/>
                </a:solidFill>
                <a:ea typeface="Times New Roman" charset="0"/>
                <a:cs typeface="Times New Roman" charset="0"/>
              </a:rPr>
              <a:t>responseSize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40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;   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// size of array responses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Times New Roman" charset="0"/>
                <a:cs typeface="Times New Roman" charset="0"/>
              </a:rPr>
              <a:t>const</a:t>
            </a:r>
            <a:r>
              <a:rPr lang="en-US" altLang="x-none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x-none" dirty="0" err="1">
                <a:solidFill>
                  <a:srgbClr val="0000FF"/>
                </a:solidFill>
                <a:ea typeface="Times New Roman" charset="0"/>
                <a:cs typeface="Times New Roman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x-none" dirty="0" err="1">
                <a:solidFill>
                  <a:srgbClr val="0099FF"/>
                </a:solidFill>
                <a:ea typeface="Times New Roman" charset="0"/>
                <a:cs typeface="Times New Roman" charset="0"/>
              </a:rPr>
              <a:t>frequencySize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11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// size of array frequency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   // place survey responses in array responses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Times New Roman" charset="0"/>
                <a:cs typeface="Times New Roman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responses[ </a:t>
            </a:r>
            <a:r>
              <a:rPr lang="en-US" altLang="x-none" dirty="0" err="1">
                <a:solidFill>
                  <a:srgbClr val="0099FF"/>
                </a:solidFill>
                <a:ea typeface="Times New Roman" charset="0"/>
                <a:cs typeface="Times New Roman" charset="0"/>
              </a:rPr>
              <a:t>responseSize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] = {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6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4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8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5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9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7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      </a:t>
            </a:r>
            <a:r>
              <a:rPr lang="en-US" altLang="x-none" dirty="0" smtClean="0">
                <a:solidFill>
                  <a:srgbClr val="0099FF"/>
                </a:solidFill>
                <a:ea typeface="Times New Roman" charset="0"/>
                <a:cs typeface="Times New Roman" charset="0"/>
              </a:rPr>
              <a:t>8</a:t>
            </a:r>
            <a:r>
              <a:rPr lang="en-US" altLang="x-none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</a:t>
            </a:r>
            <a:r>
              <a:rPr lang="en-US" altLang="x-none" dirty="0" smtClean="0">
                <a:solidFill>
                  <a:srgbClr val="000000"/>
                </a:solidFill>
                <a:latin typeface="Courier" charset="0"/>
                <a:ea typeface="Times New Roman" charset="0"/>
                <a:cs typeface="Times New Roman" charset="0"/>
              </a:rPr>
              <a:t> </a:t>
            </a:r>
            <a:r>
              <a:rPr lang="en-US" altLang="x-none" dirty="0" smtClean="0">
                <a:solidFill>
                  <a:srgbClr val="0099FF"/>
                </a:solidFill>
                <a:ea typeface="Times New Roman" charset="0"/>
                <a:cs typeface="Times New Roman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6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3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8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6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3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8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7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6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5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7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6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8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     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6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 smtClean="0">
                <a:solidFill>
                  <a:srgbClr val="0099FF"/>
                </a:solidFill>
                <a:ea typeface="Times New Roman" charset="0"/>
                <a:cs typeface="Times New Roman" charset="0"/>
              </a:rPr>
              <a:t>7</a:t>
            </a:r>
            <a:r>
              <a:rPr lang="en-US" altLang="x-none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</a:t>
            </a:r>
            <a:r>
              <a:rPr lang="en-US" altLang="x-none" dirty="0" smtClean="0">
                <a:solidFill>
                  <a:srgbClr val="000000"/>
                </a:solidFill>
                <a:latin typeface="Courier" charset="0"/>
                <a:ea typeface="Times New Roman" charset="0"/>
                <a:cs typeface="Times New Roman" charset="0"/>
              </a:rPr>
              <a:t> </a:t>
            </a:r>
            <a:r>
              <a:rPr lang="en-US" altLang="x-none" dirty="0" smtClean="0">
                <a:solidFill>
                  <a:srgbClr val="0099FF"/>
                </a:solidFill>
                <a:ea typeface="Times New Roman" charset="0"/>
                <a:cs typeface="Times New Roman" charset="0"/>
              </a:rPr>
              <a:t>5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6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6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5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6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7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5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6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4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8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6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8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};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   // initialize frequency counters to 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Times New Roman" charset="0"/>
                <a:cs typeface="Times New Roman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frequency[ </a:t>
            </a:r>
            <a:r>
              <a:rPr lang="en-US" altLang="x-none" dirty="0" err="1">
                <a:solidFill>
                  <a:srgbClr val="0099FF"/>
                </a:solidFill>
                <a:ea typeface="Times New Roman" charset="0"/>
                <a:cs typeface="Times New Roman" charset="0"/>
              </a:rPr>
              <a:t>frequencySize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] = {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};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53150" y="0"/>
            <a:ext cx="6038850" cy="396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for each answer, select value of an element of array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responses and use that value as subscript in array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frequency to determine element to increment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answer 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answer 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responseSize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answer++ )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++frequency[ responses[answer] ];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display results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"Rating"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setw(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"Frequency"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endl;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output frequencies in tabular format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rating 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rating 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frequencySize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rating++ )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cout &lt;&lt; setw(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rating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&lt;&lt; setw(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frequency[ rating ] &lt;&lt; endl;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42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924300" y="1295400"/>
            <a:ext cx="5200650" cy="1079500"/>
            <a:chOff x="-1548" y="816"/>
            <a:chExt cx="3276" cy="680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-1548" y="816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b="1">
                  <a:solidFill>
                    <a:srgbClr val="000000"/>
                  </a:solidFill>
                  <a:latin typeface="Courier" charset="0"/>
                  <a:ea typeface="Times New Roman" charset="0"/>
                  <a:cs typeface="Times New Roman" charset="0"/>
                </a:rPr>
                <a:t>responses[answer]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is the rating (from 1 to 10). This determines the index in </a:t>
              </a:r>
              <a:r>
                <a:rPr lang="en-US" altLang="x-none" sz="1600" b="1">
                  <a:solidFill>
                    <a:srgbClr val="000000"/>
                  </a:solidFill>
                  <a:latin typeface="Courier" charset="0"/>
                  <a:ea typeface="Times New Roman" charset="0"/>
                  <a:cs typeface="Times New Roman" charset="0"/>
                </a:rPr>
                <a:t>frequency[]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to increment.</a:t>
              </a: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132" y="816"/>
              <a:ext cx="159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353300" y="4081463"/>
            <a:ext cx="2952750" cy="2590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Rating        Frequency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1                2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2                2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3                2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4                2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5                5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6               11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7                5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8                7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9                1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10                3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297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4.4	Examples Using Arrays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Strings (more in ch. 5)</a:t>
            </a:r>
          </a:p>
          <a:p>
            <a:pPr lvl="1"/>
            <a:r>
              <a:rPr lang="en-US" altLang="x-none"/>
              <a:t>Arrays of characters</a:t>
            </a:r>
          </a:p>
          <a:p>
            <a:pPr lvl="1"/>
            <a:r>
              <a:rPr lang="en-US" altLang="x-none"/>
              <a:t>All strings end with </a:t>
            </a:r>
            <a:r>
              <a:rPr lang="en-US" altLang="x-none" b="1">
                <a:latin typeface="Courier New" charset="0"/>
              </a:rPr>
              <a:t>null</a:t>
            </a:r>
            <a:r>
              <a:rPr lang="en-US" altLang="x-none"/>
              <a:t> (</a:t>
            </a:r>
            <a:r>
              <a:rPr lang="en-US" altLang="x-none" b="1">
                <a:latin typeface="Courier New" charset="0"/>
              </a:rPr>
              <a:t>'\0'</a:t>
            </a:r>
            <a:r>
              <a:rPr lang="en-US" altLang="x-none"/>
              <a:t>)</a:t>
            </a:r>
          </a:p>
          <a:p>
            <a:pPr lvl="1"/>
            <a:r>
              <a:rPr lang="en-US" altLang="x-none"/>
              <a:t>Examples</a:t>
            </a:r>
          </a:p>
          <a:p>
            <a:pPr lvl="2"/>
            <a:r>
              <a:rPr lang="en-US" altLang="x-none" b="1">
                <a:latin typeface="Courier New" charset="0"/>
              </a:rPr>
              <a:t>char string1[] = "hello";</a:t>
            </a:r>
          </a:p>
          <a:p>
            <a:pPr lvl="3"/>
            <a:r>
              <a:rPr lang="en-US" altLang="x-none" sz="1600" b="1">
                <a:latin typeface="Courier New" charset="0"/>
              </a:rPr>
              <a:t>Null</a:t>
            </a:r>
            <a:r>
              <a:rPr lang="en-US" altLang="x-none" sz="1600"/>
              <a:t> character implicitly added</a:t>
            </a:r>
          </a:p>
          <a:p>
            <a:pPr lvl="3"/>
            <a:r>
              <a:rPr lang="en-US" altLang="x-none" sz="1600" b="1">
                <a:latin typeface="Courier" charset="0"/>
              </a:rPr>
              <a:t>string1</a:t>
            </a:r>
            <a:r>
              <a:rPr lang="en-US" altLang="x-none" sz="1600"/>
              <a:t> has 6 elements </a:t>
            </a:r>
          </a:p>
          <a:p>
            <a:pPr lvl="2"/>
            <a:r>
              <a:rPr lang="en-US" altLang="x-none" b="1">
                <a:latin typeface="Courier New" charset="0"/>
              </a:rPr>
              <a:t>char string1[] = { 'h', 'e', 'l', 'l',    'o', '\0’ };</a:t>
            </a:r>
          </a:p>
          <a:p>
            <a:pPr lvl="1"/>
            <a:r>
              <a:rPr lang="en-US" altLang="x-none"/>
              <a:t>Subscripting is the same</a:t>
            </a:r>
          </a:p>
          <a:p>
            <a:pPr lvl="3">
              <a:buFontTx/>
              <a:buNone/>
            </a:pPr>
            <a:r>
              <a:rPr lang="en-US" altLang="x-none" b="1">
                <a:latin typeface="Courier New" charset="0"/>
              </a:rPr>
              <a:t>String1[ 0 ]</a:t>
            </a:r>
            <a:r>
              <a:rPr lang="en-US" altLang="x-none"/>
              <a:t> is </a:t>
            </a:r>
            <a:r>
              <a:rPr lang="en-US" altLang="x-none" b="1">
                <a:latin typeface="Courier New" charset="0"/>
              </a:rPr>
              <a:t>'h'</a:t>
            </a:r>
          </a:p>
          <a:p>
            <a:pPr lvl="3">
              <a:buFontTx/>
              <a:buNone/>
            </a:pPr>
            <a:r>
              <a:rPr lang="en-US" altLang="x-none" b="1">
                <a:latin typeface="Courier New" charset="0"/>
              </a:rPr>
              <a:t>string1[ 2 ]</a:t>
            </a:r>
            <a:r>
              <a:rPr lang="en-US" altLang="x-none"/>
              <a:t> is </a:t>
            </a:r>
            <a:r>
              <a:rPr lang="en-US" altLang="x-none" b="1">
                <a:latin typeface="Courier New" charset="0"/>
              </a:rPr>
              <a:t>'l'</a:t>
            </a:r>
          </a:p>
        </p:txBody>
      </p:sp>
    </p:spTree>
    <p:extLst>
      <p:ext uri="{BB962C8B-B14F-4D97-AF65-F5344CB8AC3E}">
        <p14:creationId xmlns:p14="http://schemas.microsoft.com/office/powerpoint/2010/main" val="98125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ChangeArrowheads="1"/>
          </p:cNvSpPr>
          <p:nvPr/>
        </p:nvSpPr>
        <p:spPr bwMode="auto">
          <a:xfrm>
            <a:off x="684810" y="1284514"/>
            <a:ext cx="7525936" cy="233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4.1	Introduction</a:t>
            </a:r>
            <a:br>
              <a:rPr lang="en-US" altLang="x-none" noProof="1">
                <a:latin typeface="Calibri" charset="0"/>
                <a:ea typeface="Calibri" charset="0"/>
                <a:cs typeface="Calibri" charset="0"/>
              </a:rPr>
            </a:b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4.2	Arrays	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4.3	Declaring Arrays	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4.4	Examples Using Arrays	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4.5	Passing Arrays to Functions	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4.6	Sorting Arrays	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4.7	Case Study: Computing Mean, Median and Mode Using Arrays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4.8	Searching Arrays: Linear Search and Binary Search	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4.9	Multiple-Subscripted Arrays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4032" y="307910"/>
            <a:ext cx="7204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Topics To Be Covered In Chapter </a:t>
            </a:r>
            <a:r>
              <a:rPr lang="en-US" sz="4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229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4.4	Examples Using Arrays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Input from keyboard</a:t>
            </a:r>
          </a:p>
          <a:p>
            <a:pPr lvl="3">
              <a:buFontTx/>
              <a:buNone/>
            </a:pPr>
            <a:r>
              <a:rPr lang="en-US" altLang="x-none" b="1">
                <a:latin typeface="Courier New" charset="0"/>
              </a:rPr>
              <a:t>	char string2[ 10 ];</a:t>
            </a:r>
          </a:p>
          <a:p>
            <a:pPr lvl="3">
              <a:buFontTx/>
              <a:buNone/>
            </a:pPr>
            <a:r>
              <a:rPr lang="en-US" altLang="x-none">
                <a:latin typeface="Courier New" charset="0"/>
              </a:rPr>
              <a:t>	</a:t>
            </a:r>
            <a:r>
              <a:rPr lang="en-US" altLang="x-none" b="1">
                <a:latin typeface="Courier New" charset="0"/>
              </a:rPr>
              <a:t>cin &gt;&gt; string2;</a:t>
            </a:r>
          </a:p>
          <a:p>
            <a:pPr lvl="1"/>
            <a:r>
              <a:rPr lang="en-US" altLang="x-none"/>
              <a:t>Puts user input in string</a:t>
            </a:r>
          </a:p>
          <a:p>
            <a:pPr lvl="2"/>
            <a:r>
              <a:rPr lang="en-US" altLang="x-none"/>
              <a:t>Stops at first whitespace character</a:t>
            </a:r>
          </a:p>
          <a:p>
            <a:pPr lvl="2"/>
            <a:r>
              <a:rPr lang="en-US" altLang="x-none"/>
              <a:t>Adds </a:t>
            </a:r>
            <a:r>
              <a:rPr lang="en-US" altLang="x-none" b="1">
                <a:latin typeface="Courier New" charset="0"/>
              </a:rPr>
              <a:t>null</a:t>
            </a:r>
            <a:r>
              <a:rPr lang="en-US" altLang="x-none"/>
              <a:t> character</a:t>
            </a:r>
          </a:p>
          <a:p>
            <a:pPr lvl="1"/>
            <a:r>
              <a:rPr lang="en-US" altLang="x-none"/>
              <a:t>If too much text entered, data written beyond array</a:t>
            </a:r>
          </a:p>
          <a:p>
            <a:pPr lvl="2"/>
            <a:r>
              <a:rPr lang="en-US" altLang="x-none"/>
              <a:t>We want to avoid this (section 5.12 explains how)</a:t>
            </a:r>
          </a:p>
          <a:p>
            <a:r>
              <a:rPr lang="en-US" altLang="x-none"/>
              <a:t>Printing strings</a:t>
            </a:r>
          </a:p>
          <a:p>
            <a:pPr lvl="1"/>
            <a:r>
              <a:rPr lang="en-US" altLang="x-none" b="1">
                <a:latin typeface="Courier New" charset="0"/>
              </a:rPr>
              <a:t>cout &lt;&lt; string2 &lt;&lt; endl;</a:t>
            </a:r>
          </a:p>
          <a:p>
            <a:pPr lvl="2"/>
            <a:r>
              <a:rPr lang="en-US" altLang="x-none"/>
              <a:t>Does not work for other array types</a:t>
            </a:r>
          </a:p>
          <a:p>
            <a:pPr lvl="1"/>
            <a:r>
              <a:rPr lang="en-US" altLang="x-none"/>
              <a:t>Characters printed until </a:t>
            </a:r>
            <a:r>
              <a:rPr lang="en-US" altLang="x-none" b="1">
                <a:latin typeface="Courier New" charset="0"/>
              </a:rPr>
              <a:t>null</a:t>
            </a:r>
            <a:r>
              <a:rPr lang="en-US" altLang="x-none"/>
              <a:t> found</a:t>
            </a:r>
          </a:p>
          <a:p>
            <a:pPr lvl="2">
              <a:buFontTx/>
              <a:buNone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2851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68580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4_12: fig04_12.cpp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Treating character arrays as strings.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cin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char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string1[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],          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reserves 20 characters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char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string2[]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"string literal"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reserves 15 characters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read string from user into array string2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"Enter the string \"hello there\":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cin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&gt;&gt; string1;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reads "hello" [space terminates input]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output strings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"string1 is: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string1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"\nstring2 is: 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string2;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"\nstring1 with spaces between characters is:\n"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output characters until null character is reached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string1[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 !=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'\0'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++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string1[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' '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cin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&gt;&gt; string1;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reads "there"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"\nstring1 is: 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string1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226310" name="Group 6"/>
          <p:cNvGrpSpPr>
            <a:grpSpLocks/>
          </p:cNvGrpSpPr>
          <p:nvPr/>
        </p:nvGrpSpPr>
        <p:grpSpPr bwMode="auto">
          <a:xfrm>
            <a:off x="2590800" y="1600200"/>
            <a:ext cx="4114800" cy="1079500"/>
            <a:chOff x="1632" y="1008"/>
            <a:chExt cx="2592" cy="680"/>
          </a:xfrm>
        </p:grpSpPr>
        <p:sp>
          <p:nvSpPr>
            <p:cNvPr id="226308" name="Text Box 4"/>
            <p:cNvSpPr txBox="1">
              <a:spLocks noChangeArrowheads="1"/>
            </p:cNvSpPr>
            <p:nvPr/>
          </p:nvSpPr>
          <p:spPr bwMode="auto">
            <a:xfrm>
              <a:off x="2544" y="1008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Two different ways to declare strings.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string2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is initialized, and its size determined automatically .</a:t>
              </a:r>
            </a:p>
          </p:txBody>
        </p:sp>
        <p:sp>
          <p:nvSpPr>
            <p:cNvPr id="226309" name="Line 5"/>
            <p:cNvSpPr>
              <a:spLocks noChangeShapeType="1"/>
            </p:cNvSpPr>
            <p:nvPr/>
          </p:nvSpPr>
          <p:spPr bwMode="auto">
            <a:xfrm flipH="1">
              <a:off x="1632" y="1296"/>
              <a:ext cx="91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26314" name="Group 10"/>
          <p:cNvGrpSpPr>
            <a:grpSpLocks/>
          </p:cNvGrpSpPr>
          <p:nvPr/>
        </p:nvGrpSpPr>
        <p:grpSpPr bwMode="auto">
          <a:xfrm>
            <a:off x="2133600" y="2667000"/>
            <a:ext cx="4114800" cy="1447800"/>
            <a:chOff x="1344" y="1680"/>
            <a:chExt cx="2592" cy="912"/>
          </a:xfrm>
        </p:grpSpPr>
        <p:sp>
          <p:nvSpPr>
            <p:cNvPr id="226311" name="Text Box 7"/>
            <p:cNvSpPr txBox="1">
              <a:spLocks noChangeArrowheads="1"/>
            </p:cNvSpPr>
            <p:nvPr/>
          </p:nvSpPr>
          <p:spPr bwMode="auto">
            <a:xfrm>
              <a:off x="2256" y="1680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Examples of reading strings from the keyboard and printing them out.</a:t>
              </a:r>
            </a:p>
          </p:txBody>
        </p:sp>
        <p:sp>
          <p:nvSpPr>
            <p:cNvPr id="226312" name="Line 8"/>
            <p:cNvSpPr>
              <a:spLocks noChangeShapeType="1"/>
            </p:cNvSpPr>
            <p:nvPr/>
          </p:nvSpPr>
          <p:spPr bwMode="auto">
            <a:xfrm flipH="1">
              <a:off x="1344" y="1968"/>
              <a:ext cx="91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6313" name="Line 9"/>
            <p:cNvSpPr>
              <a:spLocks noChangeShapeType="1"/>
            </p:cNvSpPr>
            <p:nvPr/>
          </p:nvSpPr>
          <p:spPr bwMode="auto">
            <a:xfrm flipH="1">
              <a:off x="1632" y="1968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058025" y="2981325"/>
            <a:ext cx="5095875" cy="1524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Enter the string "hello there": hello there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string1 is: hello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string2 is: string literal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string1 with spaces between characters is: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h e l l o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string1 is: there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3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4.4	Examples Using Arrays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Recall static storage (chapter 3)</a:t>
            </a:r>
          </a:p>
          <a:p>
            <a:pPr lvl="1"/>
            <a:r>
              <a:rPr lang="en-US" altLang="x-none"/>
              <a:t>If </a:t>
            </a:r>
            <a:r>
              <a:rPr lang="en-US" altLang="x-none" b="1">
                <a:latin typeface="Courier New" charset="0"/>
              </a:rPr>
              <a:t>static</a:t>
            </a:r>
            <a:r>
              <a:rPr lang="en-US" altLang="x-none"/>
              <a:t>, local variables save values between function calls</a:t>
            </a:r>
          </a:p>
          <a:p>
            <a:pPr lvl="1"/>
            <a:r>
              <a:rPr lang="en-US" altLang="x-none"/>
              <a:t>Visible only in function body</a:t>
            </a:r>
          </a:p>
          <a:p>
            <a:pPr lvl="1"/>
            <a:r>
              <a:rPr lang="en-US" altLang="x-none"/>
              <a:t>Can declare local arrays to be static</a:t>
            </a:r>
          </a:p>
          <a:p>
            <a:pPr lvl="2"/>
            <a:r>
              <a:rPr lang="en-US" altLang="x-none"/>
              <a:t>Initialized to zero</a:t>
            </a:r>
          </a:p>
          <a:p>
            <a:pPr lvl="2">
              <a:buFontTx/>
              <a:buNone/>
            </a:pPr>
            <a:r>
              <a:rPr lang="en-US" altLang="x-none" b="1">
                <a:latin typeface="Courier New" charset="0"/>
              </a:rPr>
              <a:t>static int array[3];</a:t>
            </a:r>
          </a:p>
          <a:p>
            <a:r>
              <a:rPr lang="en-US" altLang="x-none"/>
              <a:t>If not static</a:t>
            </a:r>
          </a:p>
          <a:p>
            <a:pPr lvl="1"/>
            <a:r>
              <a:rPr lang="en-US" altLang="x-none"/>
              <a:t>Created (and destroyed) in every function call</a:t>
            </a:r>
          </a:p>
        </p:txBody>
      </p:sp>
    </p:spTree>
    <p:extLst>
      <p:ext uri="{BB962C8B-B14F-4D97-AF65-F5344CB8AC3E}">
        <p14:creationId xmlns:p14="http://schemas.microsoft.com/office/powerpoint/2010/main" val="440968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885825"/>
            <a:ext cx="5762625" cy="48768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4.13: fig04_13.cpp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Static arrays are initialized to zero.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staticArrayInit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automaticArrayInit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"First call to each function:\n"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staticArrayInit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automaticArrayInit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"\n\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nSecond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call to each function:\n"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staticArrayInit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automaticArrayInit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62625" y="885825"/>
            <a:ext cx="6429375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to demonstrate a static local array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staticArrayInit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initializes elements to 0 first time function is called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static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array1[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];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nValues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on entering 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staticArrayInit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:\n"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output contents of array1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++ 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"array1["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"] =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array1[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]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 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nValues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on exiting 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staticArrayInit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:\n"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modify and output contents of array1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j 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j 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j++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42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"array1["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j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"] = "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&lt;&lt; ( array1[ j ] +=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 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44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// end function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staticArrayInit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46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7896225" y="1114425"/>
            <a:ext cx="4114800" cy="838200"/>
            <a:chOff x="1344" y="144"/>
            <a:chExt cx="2592" cy="528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256" y="144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Static array, initialized to zero on first function call.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1344" y="240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8124825" y="3476625"/>
            <a:ext cx="4067175" cy="838200"/>
            <a:chOff x="1488" y="1632"/>
            <a:chExt cx="2562" cy="528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400" y="1632"/>
              <a:ext cx="165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Array data is changed; the modified values stay.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1488" y="172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381875" y="495300"/>
            <a:ext cx="4533900" cy="5334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First call to each function: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Values on entering staticArrayInit: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array1[0] = 0  array1[1] = 0  array1[2] = 0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Values on exiting staticArrayInit: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array1[0] = 5  array1[1] = 5  array1[2] = 5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Values on entering automaticArrayInit: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array2[0] = 1  array2[1] = 2  array2[2] = 3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Values on exiting automaticArrayInit: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array2[0] = 6  array2[1] = 7  array2[2] = 8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Second call to each function: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Values on entering staticArrayInit: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array1[0] = 5  array1[1] = 5  array1[2] = 5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Values on exiting staticArrayInit: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array1[0] = 10  array1[1] = 10  array1[2] = 10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Values on entering automaticArrayInit: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array2[0] = 1  array2[1] = 2  array2[2] = 3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Values on exiting automaticArrayInit: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array2[0] = 6  array2[1] = 7  array2[2] = 8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885825"/>
            <a:ext cx="7010400" cy="4648200"/>
          </a:xfrm>
        </p:spPr>
        <p:txBody>
          <a:bodyPr/>
          <a:lstStyle/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47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to demonstrate an automatic local array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48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automaticArrayInit(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49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50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  // initializes elements each time function is called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51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array2[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] = {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};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52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53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 "\n\nValues on entering automaticArrayInit:\n"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54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55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  // output contents of array2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56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i =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i 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i++ 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57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cout &lt;&lt;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 "array2["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&lt;&lt; i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"] = 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&lt;&lt; array2[ i ]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  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58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59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"\nValues on exiting automaticArrayInit:\n"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60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61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  // modify and output contents of array2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62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j =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j 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j++ 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63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cout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"array2["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&lt;&lt; j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"] = 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64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     &lt;&lt; ( array2[ j ] +=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  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65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66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automaticArrayInit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  <p:grpSp>
        <p:nvGrpSpPr>
          <p:cNvPr id="232454" name="Group 6"/>
          <p:cNvGrpSpPr>
            <a:grpSpLocks/>
          </p:cNvGrpSpPr>
          <p:nvPr/>
        </p:nvGrpSpPr>
        <p:grpSpPr bwMode="auto">
          <a:xfrm>
            <a:off x="3581400" y="1190625"/>
            <a:ext cx="4114800" cy="838200"/>
            <a:chOff x="2256" y="192"/>
            <a:chExt cx="2592" cy="528"/>
          </a:xfrm>
        </p:grpSpPr>
        <p:sp>
          <p:nvSpPr>
            <p:cNvPr id="232452" name="Text Box 4"/>
            <p:cNvSpPr txBox="1">
              <a:spLocks noChangeArrowheads="1"/>
            </p:cNvSpPr>
            <p:nvPr/>
          </p:nvSpPr>
          <p:spPr bwMode="auto">
            <a:xfrm>
              <a:off x="3168" y="19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Automatic array, recreated with every function call.</a:t>
              </a:r>
            </a:p>
          </p:txBody>
        </p:sp>
        <p:sp>
          <p:nvSpPr>
            <p:cNvPr id="232453" name="Line 5"/>
            <p:cNvSpPr>
              <a:spLocks noChangeShapeType="1"/>
            </p:cNvSpPr>
            <p:nvPr/>
          </p:nvSpPr>
          <p:spPr bwMode="auto">
            <a:xfrm flipH="1">
              <a:off x="2256" y="384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32457" name="Group 9"/>
          <p:cNvGrpSpPr>
            <a:grpSpLocks/>
          </p:cNvGrpSpPr>
          <p:nvPr/>
        </p:nvGrpSpPr>
        <p:grpSpPr bwMode="auto">
          <a:xfrm>
            <a:off x="2895600" y="3476625"/>
            <a:ext cx="4114800" cy="1079500"/>
            <a:chOff x="1824" y="1632"/>
            <a:chExt cx="2592" cy="680"/>
          </a:xfrm>
        </p:grpSpPr>
        <p:sp>
          <p:nvSpPr>
            <p:cNvPr id="232455" name="Text Box 7"/>
            <p:cNvSpPr txBox="1">
              <a:spLocks noChangeArrowheads="1"/>
            </p:cNvSpPr>
            <p:nvPr/>
          </p:nvSpPr>
          <p:spPr bwMode="auto">
            <a:xfrm>
              <a:off x="2736" y="1632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Although the array is changed, it will be destroyed when the function exits and the changes will be lost.</a:t>
              </a:r>
            </a:p>
          </p:txBody>
        </p:sp>
        <p:sp>
          <p:nvSpPr>
            <p:cNvPr id="232456" name="Line 8"/>
            <p:cNvSpPr>
              <a:spLocks noChangeShapeType="1"/>
            </p:cNvSpPr>
            <p:nvPr/>
          </p:nvSpPr>
          <p:spPr bwMode="auto">
            <a:xfrm flipH="1">
              <a:off x="1824" y="1872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49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4.5	Passing Arrays to Functions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Specify name without brackets </a:t>
            </a:r>
          </a:p>
          <a:p>
            <a:pPr lvl="1"/>
            <a:r>
              <a:rPr lang="en-US" altLang="x-none"/>
              <a:t>To pass array </a:t>
            </a:r>
            <a:r>
              <a:rPr lang="en-US" altLang="x-none" b="1">
                <a:latin typeface="Courier New" charset="0"/>
              </a:rPr>
              <a:t>myArray</a:t>
            </a:r>
            <a:r>
              <a:rPr lang="en-US" altLang="x-none"/>
              <a:t>  to </a:t>
            </a:r>
            <a:r>
              <a:rPr lang="en-US" altLang="x-none" b="1">
                <a:latin typeface="Courier New" charset="0"/>
              </a:rPr>
              <a:t>myFunction</a:t>
            </a:r>
            <a:endParaRPr lang="en-US" altLang="x-none"/>
          </a:p>
          <a:p>
            <a:pPr lvl="4">
              <a:buFontTx/>
              <a:buNone/>
            </a:pPr>
            <a:r>
              <a:rPr lang="en-US" altLang="x-none" b="1">
                <a:latin typeface="Courier New" charset="0"/>
              </a:rPr>
              <a:t>int myArray[ 24 ]; </a:t>
            </a:r>
            <a:endParaRPr lang="en-US" altLang="x-none"/>
          </a:p>
          <a:p>
            <a:pPr lvl="4">
              <a:buFontTx/>
              <a:buNone/>
            </a:pPr>
            <a:r>
              <a:rPr lang="en-US" altLang="x-none" b="1">
                <a:latin typeface="Courier New" charset="0"/>
              </a:rPr>
              <a:t>myFunction( myArray, 24 );</a:t>
            </a:r>
          </a:p>
          <a:p>
            <a:pPr lvl="1"/>
            <a:r>
              <a:rPr lang="en-US" altLang="x-none"/>
              <a:t>Array size usually passed, but not required	</a:t>
            </a:r>
          </a:p>
          <a:p>
            <a:pPr lvl="2"/>
            <a:r>
              <a:rPr lang="en-US" altLang="x-none"/>
              <a:t>Useful to iterate over all elements</a:t>
            </a:r>
          </a:p>
        </p:txBody>
      </p:sp>
    </p:spTree>
    <p:extLst>
      <p:ext uri="{BB962C8B-B14F-4D97-AF65-F5344CB8AC3E}">
        <p14:creationId xmlns:p14="http://schemas.microsoft.com/office/powerpoint/2010/main" val="2005291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4.5	Passing Arrays to Functions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Arrays passed-by-reference </a:t>
            </a:r>
          </a:p>
          <a:p>
            <a:pPr lvl="1"/>
            <a:r>
              <a:rPr lang="en-US" altLang="x-none"/>
              <a:t>Functions can modify original array data</a:t>
            </a:r>
          </a:p>
          <a:p>
            <a:pPr lvl="1"/>
            <a:r>
              <a:rPr lang="en-US" altLang="x-none"/>
              <a:t>Value of name of array is address of first element</a:t>
            </a:r>
          </a:p>
          <a:p>
            <a:pPr lvl="2"/>
            <a:r>
              <a:rPr lang="en-US" altLang="x-none"/>
              <a:t>Function knows where the array is stored</a:t>
            </a:r>
          </a:p>
          <a:p>
            <a:pPr lvl="2"/>
            <a:r>
              <a:rPr lang="en-US" altLang="x-none"/>
              <a:t>Can change original memory locations</a:t>
            </a:r>
          </a:p>
          <a:p>
            <a:r>
              <a:rPr lang="en-US" altLang="x-none"/>
              <a:t>Individual array elements passed-by-value</a:t>
            </a:r>
          </a:p>
          <a:p>
            <a:pPr lvl="1"/>
            <a:r>
              <a:rPr lang="en-US" altLang="x-none"/>
              <a:t>Like regular variables</a:t>
            </a:r>
          </a:p>
          <a:p>
            <a:pPr lvl="1"/>
            <a:r>
              <a:rPr lang="en-US" altLang="x-none" b="1">
                <a:latin typeface="Courier New" charset="0"/>
              </a:rPr>
              <a:t>square( myArray[3] );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0960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4.5	Passing Arrays to Functions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Functions taking arrays</a:t>
            </a:r>
          </a:p>
          <a:p>
            <a:pPr lvl="1"/>
            <a:r>
              <a:rPr lang="en-US" altLang="x-none"/>
              <a:t>Function prototype</a:t>
            </a:r>
          </a:p>
          <a:p>
            <a:pPr lvl="2"/>
            <a:r>
              <a:rPr lang="en-US" altLang="x-none" sz="1800" b="1">
                <a:latin typeface="Courier New" charset="0"/>
              </a:rPr>
              <a:t>void modifyArray( int b[], int arraySize );</a:t>
            </a:r>
          </a:p>
          <a:p>
            <a:pPr lvl="2"/>
            <a:r>
              <a:rPr lang="en-US" altLang="x-none" sz="1800" b="1">
                <a:latin typeface="Courier New" charset="0"/>
              </a:rPr>
              <a:t>void modifyArray( int [], int );</a:t>
            </a:r>
          </a:p>
          <a:p>
            <a:pPr lvl="3"/>
            <a:r>
              <a:rPr lang="en-US" altLang="x-none" sz="1800"/>
              <a:t>Names optional in prototype</a:t>
            </a:r>
          </a:p>
          <a:p>
            <a:pPr lvl="2"/>
            <a:r>
              <a:rPr lang="en-US" altLang="x-none" sz="1800"/>
              <a:t>Both take an integer array and a single integer</a:t>
            </a:r>
          </a:p>
          <a:p>
            <a:pPr lvl="1"/>
            <a:r>
              <a:rPr lang="en-US" altLang="x-none"/>
              <a:t>No need for array size between brackets</a:t>
            </a:r>
          </a:p>
          <a:p>
            <a:pPr lvl="2"/>
            <a:r>
              <a:rPr lang="en-US" altLang="x-none"/>
              <a:t>Ignored by compiler</a:t>
            </a:r>
          </a:p>
          <a:p>
            <a:pPr lvl="1"/>
            <a:r>
              <a:rPr lang="en-US" altLang="x-none"/>
              <a:t>If declare array parameter as </a:t>
            </a:r>
            <a:r>
              <a:rPr lang="en-US" altLang="x-none" b="1">
                <a:latin typeface="Courier New" charset="0"/>
              </a:rPr>
              <a:t>const</a:t>
            </a:r>
          </a:p>
          <a:p>
            <a:pPr lvl="2"/>
            <a:r>
              <a:rPr lang="en-US" altLang="x-none"/>
              <a:t>Cannot be modified (compiler error)</a:t>
            </a:r>
          </a:p>
          <a:p>
            <a:pPr lvl="2"/>
            <a:r>
              <a:rPr lang="en-US" altLang="x-none" b="1">
                <a:latin typeface="Courier New" charset="0"/>
              </a:rPr>
              <a:t>void doNotModify( const int [] );</a:t>
            </a:r>
          </a:p>
        </p:txBody>
      </p:sp>
    </p:spTree>
    <p:extLst>
      <p:ext uri="{BB962C8B-B14F-4D97-AF65-F5344CB8AC3E}">
        <p14:creationId xmlns:p14="http://schemas.microsoft.com/office/powerpoint/2010/main" val="465368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43650" y="0"/>
            <a:ext cx="5848350" cy="586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endl;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pass array a to modifyArray by reference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modifyArray( a,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);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"The values of the modified array are:\n"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output modified array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j 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j 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j++ )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cout &lt;&lt; setw(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a[ j ];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output value of a[ 3 ]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"\n\n\n"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"Effects of passing array element by value:"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"\n\nThe value of a[3] is "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a[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]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'\n'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42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43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pass array element a[ 3 ] by value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44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modifyElement( a[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] );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45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46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output value of a[ 3 ]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47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"The value of a[3] is "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a[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] &lt;&lt; endl;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48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49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50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51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8477250" y="228600"/>
            <a:ext cx="4114800" cy="838200"/>
            <a:chOff x="1344" y="144"/>
            <a:chExt cx="2592" cy="528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2256" y="144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Pass array name (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a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) and size to function. Arrays are passed-by-reference.</a:t>
              </a: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H="1">
              <a:off x="1344" y="240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8782050" y="3276600"/>
            <a:ext cx="4114800" cy="838200"/>
            <a:chOff x="1536" y="2064"/>
            <a:chExt cx="2592" cy="528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2448" y="2064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Pass a single array element by value; the original cannot be modified.</a:t>
              </a: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H="1">
              <a:off x="1536" y="2304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38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6343650" cy="58674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4.14: fig04_14.cpp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Passing arrays and individual array elements to functions.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iomanip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modifyArray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[],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appears strange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modifyElement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         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size of array a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a[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 = {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};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initialize a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"Effects of passing entire array by reference:"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"\n\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nThe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values of the original array are:\n"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output original array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++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a[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238598" name="Group 6"/>
          <p:cNvGrpSpPr>
            <a:grpSpLocks/>
          </p:cNvGrpSpPr>
          <p:nvPr/>
        </p:nvGrpSpPr>
        <p:grpSpPr bwMode="auto">
          <a:xfrm>
            <a:off x="2533650" y="1743075"/>
            <a:ext cx="4114800" cy="838200"/>
            <a:chOff x="1440" y="1104"/>
            <a:chExt cx="2592" cy="528"/>
          </a:xfrm>
        </p:grpSpPr>
        <p:sp>
          <p:nvSpPr>
            <p:cNvPr id="238596" name="Text Box 4"/>
            <p:cNvSpPr txBox="1">
              <a:spLocks noChangeArrowheads="1"/>
            </p:cNvSpPr>
            <p:nvPr/>
          </p:nvSpPr>
          <p:spPr bwMode="auto">
            <a:xfrm>
              <a:off x="2352" y="1104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Syntax for accepting an array in parameter list.</a:t>
              </a:r>
            </a:p>
          </p:txBody>
        </p:sp>
        <p:sp>
          <p:nvSpPr>
            <p:cNvPr id="238597" name="Line 5"/>
            <p:cNvSpPr>
              <a:spLocks noChangeShapeType="1"/>
            </p:cNvSpPr>
            <p:nvPr/>
          </p:nvSpPr>
          <p:spPr bwMode="auto">
            <a:xfrm flipH="1">
              <a:off x="1440" y="1200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6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857250"/>
            <a:ext cx="7010400" cy="4648200"/>
          </a:xfrm>
        </p:spPr>
        <p:txBody>
          <a:bodyPr/>
          <a:lstStyle/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52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53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in function modifyArray, "b" points to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54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the original array "a" in memory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55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modifyArray(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b[],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sizeOfArray 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56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{                                 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57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  // multiply each array element by 2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58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for (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k =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k &lt; sizeOfArray; k++ )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59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b[ k ] *=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               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60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61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}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// end function modifyArray     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62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63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in function modifyElement, "e" is a local copy of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64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array element a[ 3 ] passed from main  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65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modifyElement(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e )               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66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{                                         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67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  // multiply parameter by 2             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68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"Value in modifyElement is "   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69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( e *=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endl;            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70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71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modifyElement           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  <p:grpSp>
        <p:nvGrpSpPr>
          <p:cNvPr id="240646" name="Group 6"/>
          <p:cNvGrpSpPr>
            <a:grpSpLocks/>
          </p:cNvGrpSpPr>
          <p:nvPr/>
        </p:nvGrpSpPr>
        <p:grpSpPr bwMode="auto">
          <a:xfrm>
            <a:off x="2819400" y="1009651"/>
            <a:ext cx="4495800" cy="835025"/>
            <a:chOff x="1776" y="96"/>
            <a:chExt cx="2832" cy="526"/>
          </a:xfrm>
        </p:grpSpPr>
        <p:sp>
          <p:nvSpPr>
            <p:cNvPr id="240644" name="Text Box 4"/>
            <p:cNvSpPr txBox="1">
              <a:spLocks noChangeArrowheads="1"/>
            </p:cNvSpPr>
            <p:nvPr/>
          </p:nvSpPr>
          <p:spPr bwMode="auto">
            <a:xfrm>
              <a:off x="2928" y="96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Although named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b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, the array points to the original array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a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 It can modify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a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’s data.</a:t>
              </a:r>
            </a:p>
          </p:txBody>
        </p:sp>
        <p:sp>
          <p:nvSpPr>
            <p:cNvPr id="240645" name="Line 5"/>
            <p:cNvSpPr>
              <a:spLocks noChangeShapeType="1"/>
            </p:cNvSpPr>
            <p:nvPr/>
          </p:nvSpPr>
          <p:spPr bwMode="auto">
            <a:xfrm flipH="1">
              <a:off x="1776" y="192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40649" name="Group 9"/>
          <p:cNvGrpSpPr>
            <a:grpSpLocks/>
          </p:cNvGrpSpPr>
          <p:nvPr/>
        </p:nvGrpSpPr>
        <p:grpSpPr bwMode="auto">
          <a:xfrm>
            <a:off x="2743200" y="3067050"/>
            <a:ext cx="4114800" cy="838200"/>
            <a:chOff x="1728" y="1392"/>
            <a:chExt cx="2592" cy="528"/>
          </a:xfrm>
        </p:grpSpPr>
        <p:sp>
          <p:nvSpPr>
            <p:cNvPr id="240647" name="Text Box 7"/>
            <p:cNvSpPr txBox="1">
              <a:spLocks noChangeArrowheads="1"/>
            </p:cNvSpPr>
            <p:nvPr/>
          </p:nvSpPr>
          <p:spPr bwMode="auto">
            <a:xfrm>
              <a:off x="2640" y="1392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Individual array elements are passed by value, and the originals cannot be changed.</a:t>
              </a:r>
            </a:p>
          </p:txBody>
        </p:sp>
        <p:sp>
          <p:nvSpPr>
            <p:cNvPr id="240648" name="Line 8"/>
            <p:cNvSpPr>
              <a:spLocks noChangeShapeType="1"/>
            </p:cNvSpPr>
            <p:nvPr/>
          </p:nvSpPr>
          <p:spPr bwMode="auto">
            <a:xfrm flipH="1">
              <a:off x="1728" y="148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296150" y="1939927"/>
            <a:ext cx="4676775" cy="3124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Effects of passing entire array by reference: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The values of the original array are: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0  1  2  3  4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The values of the modified array are: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0  2  4  6  8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Effects of passing array element by value: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The value of a[3] is 6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Value in modifyElement is 12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The value of a[3] is 6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574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4.1	Introduction	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Arrays</a:t>
            </a:r>
          </a:p>
          <a:p>
            <a:pPr lvl="1"/>
            <a:r>
              <a:rPr lang="en-US" altLang="x-none" dirty="0"/>
              <a:t>This chapter introduces the important topic of data structures—collections of related data items.</a:t>
            </a:r>
          </a:p>
          <a:p>
            <a:pPr lvl="1"/>
            <a:r>
              <a:rPr lang="en-US" altLang="x-none" dirty="0"/>
              <a:t>Arrays are data structures consisting of related data items of the same type.</a:t>
            </a:r>
          </a:p>
          <a:p>
            <a:pPr lvl="1"/>
            <a:r>
              <a:rPr lang="en-US" altLang="x-none" dirty="0"/>
              <a:t>After discussing how arrays are declared, created and initialized, we present a series of practical examples that demonstrate several common array manipulations.</a:t>
            </a:r>
          </a:p>
        </p:txBody>
      </p:sp>
    </p:spTree>
    <p:extLst>
      <p:ext uri="{BB962C8B-B14F-4D97-AF65-F5344CB8AC3E}">
        <p14:creationId xmlns:p14="http://schemas.microsoft.com/office/powerpoint/2010/main" val="146986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68580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4.15: fig04_15.cpp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Demonstrating the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type qualifier.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tryToModifyArray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[] );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a[] = {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30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};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tryToModifyArray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a 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a[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' '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a[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' '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a[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 &lt;&lt;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'\n'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endParaRPr lang="en-US" altLang="x-none" dirty="0" smtClean="0">
              <a:solidFill>
                <a:srgbClr val="5F5F5F"/>
              </a:solidFill>
              <a:latin typeface="AvantGarde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 function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tryToModifyArray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, "b" cannot be used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to modify the original array "a" in main.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tryToModifyArray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b[] )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b[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 /=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error       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b[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 /=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error       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b[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 /=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error       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tryToModifyArray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242694" name="Group 6"/>
          <p:cNvGrpSpPr>
            <a:grpSpLocks/>
          </p:cNvGrpSpPr>
          <p:nvPr/>
        </p:nvGrpSpPr>
        <p:grpSpPr bwMode="auto">
          <a:xfrm>
            <a:off x="2895600" y="838200"/>
            <a:ext cx="4114800" cy="1079500"/>
            <a:chOff x="1824" y="528"/>
            <a:chExt cx="2592" cy="680"/>
          </a:xfrm>
        </p:grpSpPr>
        <p:sp>
          <p:nvSpPr>
            <p:cNvPr id="242692" name="Text Box 4"/>
            <p:cNvSpPr txBox="1">
              <a:spLocks noChangeArrowheads="1"/>
            </p:cNvSpPr>
            <p:nvPr/>
          </p:nvSpPr>
          <p:spPr bwMode="auto">
            <a:xfrm>
              <a:off x="2736" y="528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Array parameter declared as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const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 Array cannot be modified, even though it is passed by reference.</a:t>
              </a:r>
            </a:p>
          </p:txBody>
        </p:sp>
        <p:sp>
          <p:nvSpPr>
            <p:cNvPr id="242693" name="Line 5"/>
            <p:cNvSpPr>
              <a:spLocks noChangeShapeType="1"/>
            </p:cNvSpPr>
            <p:nvPr/>
          </p:nvSpPr>
          <p:spPr bwMode="auto">
            <a:xfrm flipH="1">
              <a:off x="1824" y="624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572250" y="2667000"/>
            <a:ext cx="5486400" cy="1524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d:\cpphtp4_examples\ch04\Fig04_15.cpp(26) : error C2166:</a:t>
            </a:r>
            <a:b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</a:b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l-value specifies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object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d:\cpphtp4_examples\ch04\Fig04_15.cpp(27) : error C2166: </a:t>
            </a:r>
            <a:b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</a:b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l-value specifies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object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d:\cpphtp4_examples\ch04\Fig04_15.cpp(28) : error C2166: </a:t>
            </a:r>
            <a:b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</a:b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l-value specifies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object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0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4.6	Sorting Arrays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Sorting data</a:t>
            </a:r>
          </a:p>
          <a:p>
            <a:pPr lvl="1"/>
            <a:r>
              <a:rPr lang="en-US" altLang="x-none"/>
              <a:t>Important computing application</a:t>
            </a:r>
          </a:p>
          <a:p>
            <a:pPr lvl="1"/>
            <a:r>
              <a:rPr lang="en-US" altLang="x-none"/>
              <a:t>Virtually every organization must sort some data </a:t>
            </a:r>
          </a:p>
          <a:p>
            <a:pPr lvl="2"/>
            <a:r>
              <a:rPr lang="en-US" altLang="x-none"/>
              <a:t>Massive amounts must be sorted</a:t>
            </a:r>
          </a:p>
          <a:p>
            <a:r>
              <a:rPr lang="en-US" altLang="x-none"/>
              <a:t>Bubble sort (sinking sort) </a:t>
            </a:r>
          </a:p>
          <a:p>
            <a:pPr lvl="1"/>
            <a:r>
              <a:rPr lang="en-US" altLang="x-none"/>
              <a:t>Several passes through the array </a:t>
            </a:r>
          </a:p>
          <a:p>
            <a:pPr lvl="1"/>
            <a:r>
              <a:rPr lang="en-US" altLang="x-none"/>
              <a:t>Successive pairs of elements are compared </a:t>
            </a:r>
          </a:p>
          <a:p>
            <a:pPr lvl="2"/>
            <a:r>
              <a:rPr lang="en-US" altLang="x-none"/>
              <a:t>If increasing order (or identical), no change</a:t>
            </a:r>
          </a:p>
          <a:p>
            <a:pPr lvl="2"/>
            <a:r>
              <a:rPr lang="en-US" altLang="x-none"/>
              <a:t>If decreasing order, elements exchanged</a:t>
            </a:r>
          </a:p>
          <a:p>
            <a:pPr lvl="1"/>
            <a:r>
              <a:rPr lang="en-US" altLang="x-none"/>
              <a:t>Repeat these steps for every element</a:t>
            </a:r>
          </a:p>
          <a:p>
            <a:pPr>
              <a:buFontTx/>
              <a:buNone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5387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4.6	Sorting Arrays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Example:</a:t>
            </a:r>
          </a:p>
          <a:p>
            <a:pPr lvl="1"/>
            <a:r>
              <a:rPr lang="en-US" altLang="x-none"/>
              <a:t>Go left to right, and exchange elements as necessary</a:t>
            </a:r>
          </a:p>
          <a:p>
            <a:pPr lvl="2"/>
            <a:r>
              <a:rPr lang="en-US" altLang="x-none"/>
              <a:t>One pass for each element</a:t>
            </a:r>
          </a:p>
          <a:p>
            <a:pPr lvl="1"/>
            <a:r>
              <a:rPr lang="en-US" altLang="x-none"/>
              <a:t>Original:   3  4  2  7  6</a:t>
            </a:r>
          </a:p>
          <a:p>
            <a:pPr lvl="1"/>
            <a:r>
              <a:rPr lang="en-US" altLang="x-none"/>
              <a:t>Pass 1:      3  </a:t>
            </a:r>
            <a:r>
              <a:rPr lang="en-US" altLang="x-none" u="sng">
                <a:solidFill>
                  <a:schemeClr val="bg2"/>
                </a:solidFill>
              </a:rPr>
              <a:t>2  4</a:t>
            </a:r>
            <a:r>
              <a:rPr lang="en-US" altLang="x-none"/>
              <a:t>  </a:t>
            </a:r>
            <a:r>
              <a:rPr lang="en-US" altLang="x-none" u="sng">
                <a:solidFill>
                  <a:schemeClr val="bg2"/>
                </a:solidFill>
              </a:rPr>
              <a:t>6  7</a:t>
            </a:r>
            <a:r>
              <a:rPr lang="en-US" altLang="x-none">
                <a:solidFill>
                  <a:schemeClr val="bg2"/>
                </a:solidFill>
              </a:rPr>
              <a:t>   </a:t>
            </a:r>
            <a:r>
              <a:rPr lang="en-US" altLang="x-none"/>
              <a:t>(elements exchanged)</a:t>
            </a:r>
            <a:endParaRPr lang="en-US" altLang="x-none" u="sng"/>
          </a:p>
          <a:p>
            <a:pPr lvl="1"/>
            <a:r>
              <a:rPr lang="en-US" altLang="x-none"/>
              <a:t>Pass 2:      </a:t>
            </a:r>
            <a:r>
              <a:rPr lang="en-US" altLang="x-none" u="sng">
                <a:solidFill>
                  <a:schemeClr val="bg2"/>
                </a:solidFill>
              </a:rPr>
              <a:t>2  3</a:t>
            </a:r>
            <a:r>
              <a:rPr lang="en-US" altLang="x-none"/>
              <a:t>  4  6  7 </a:t>
            </a:r>
          </a:p>
          <a:p>
            <a:pPr lvl="1"/>
            <a:r>
              <a:rPr lang="en-US" altLang="x-none"/>
              <a:t>Pass 3:      2  3  4  6  7   (no changes needed)</a:t>
            </a:r>
          </a:p>
          <a:p>
            <a:pPr lvl="1"/>
            <a:r>
              <a:rPr lang="en-US" altLang="x-none"/>
              <a:t>Pass 4:      2  3  4  6  7 </a:t>
            </a:r>
          </a:p>
          <a:p>
            <a:pPr lvl="1"/>
            <a:r>
              <a:rPr lang="en-US" altLang="x-none"/>
              <a:t>Pass 5:      2  3  4  6  7 </a:t>
            </a:r>
          </a:p>
          <a:p>
            <a:pPr lvl="1"/>
            <a:r>
              <a:rPr lang="en-US" altLang="x-none"/>
              <a:t>Small elements "bubble" to the top (like 2 in this example)</a:t>
            </a:r>
          </a:p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6673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4.6	Sorting Arrays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Swapping variables</a:t>
            </a:r>
          </a:p>
          <a:p>
            <a:pPr lvl="1">
              <a:buFontTx/>
              <a:buNone/>
            </a:pPr>
            <a:r>
              <a:rPr lang="en-US" altLang="x-none" sz="1600" b="1">
                <a:latin typeface="Courier New" charset="0"/>
              </a:rPr>
              <a:t>int x = 3, y = 4;</a:t>
            </a:r>
          </a:p>
          <a:p>
            <a:pPr lvl="1">
              <a:buFontTx/>
              <a:buNone/>
            </a:pPr>
            <a:r>
              <a:rPr lang="en-US" altLang="x-none" sz="1600" b="1">
                <a:latin typeface="Courier New" charset="0"/>
              </a:rPr>
              <a:t>y = x;</a:t>
            </a:r>
          </a:p>
          <a:p>
            <a:pPr lvl="1">
              <a:buFontTx/>
              <a:buNone/>
            </a:pPr>
            <a:r>
              <a:rPr lang="en-US" altLang="x-none" sz="1600" b="1">
                <a:latin typeface="Courier New" charset="0"/>
              </a:rPr>
              <a:t>x = y;</a:t>
            </a:r>
          </a:p>
          <a:p>
            <a:r>
              <a:rPr lang="en-US" altLang="x-none"/>
              <a:t>What happened?</a:t>
            </a:r>
          </a:p>
          <a:p>
            <a:pPr lvl="1"/>
            <a:r>
              <a:rPr lang="en-US" altLang="x-none"/>
              <a:t>Both x and y are 3!</a:t>
            </a:r>
          </a:p>
          <a:p>
            <a:pPr lvl="1"/>
            <a:r>
              <a:rPr lang="en-US" altLang="x-none"/>
              <a:t>Need a temporary variable</a:t>
            </a:r>
          </a:p>
          <a:p>
            <a:r>
              <a:rPr lang="en-US" altLang="x-none"/>
              <a:t>Solution</a:t>
            </a:r>
          </a:p>
          <a:p>
            <a:pPr lvl="1">
              <a:buFontTx/>
              <a:buNone/>
            </a:pPr>
            <a:r>
              <a:rPr lang="en-US" altLang="x-none" sz="1600" b="1">
                <a:latin typeface="Courier New" charset="0"/>
              </a:rPr>
              <a:t>int x = 3, y = 4, temp = 0;</a:t>
            </a:r>
          </a:p>
          <a:p>
            <a:pPr lvl="1">
              <a:buFontTx/>
              <a:buNone/>
            </a:pPr>
            <a:r>
              <a:rPr lang="en-US" altLang="x-none" sz="1600" b="1">
                <a:latin typeface="Courier New" charset="0"/>
              </a:rPr>
              <a:t>temp = x;  // temp gets 3</a:t>
            </a:r>
          </a:p>
          <a:p>
            <a:pPr lvl="1">
              <a:buFontTx/>
              <a:buNone/>
            </a:pPr>
            <a:r>
              <a:rPr lang="en-US" altLang="x-none" sz="1600" b="1">
                <a:latin typeface="Courier New" charset="0"/>
              </a:rPr>
              <a:t>x = y;     // x gets 4</a:t>
            </a:r>
          </a:p>
          <a:p>
            <a:pPr lvl="1">
              <a:buFontTx/>
              <a:buNone/>
            </a:pPr>
            <a:r>
              <a:rPr lang="en-US" altLang="x-none" sz="1600" b="1">
                <a:latin typeface="Courier New" charset="0"/>
              </a:rPr>
              <a:t>y = temp;  // y gets 3</a:t>
            </a:r>
          </a:p>
        </p:txBody>
      </p:sp>
    </p:spTree>
    <p:extLst>
      <p:ext uri="{BB962C8B-B14F-4D97-AF65-F5344CB8AC3E}">
        <p14:creationId xmlns:p14="http://schemas.microsoft.com/office/powerpoint/2010/main" val="86723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6400800" cy="52578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4.16: fig04_16.cpp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This program sorts an array's values into ascending order.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iomanip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size of array a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a[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 = {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89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68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45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37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};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hold;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temporary location used to swap array elements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"Data items in original order\n"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output original array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++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a[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29350" y="0"/>
            <a:ext cx="5962650" cy="525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bubble sort                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loop to control number of passes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pass 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pass &lt; 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-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pass++ )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   // loop to control number of comparisons per pass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j 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j &lt; 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-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j++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      // compare side-by-side elements and swap them if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      // first element is greater than second element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a[ j ] &gt; a[ j +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] ) {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hold = a[ j ];       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a[ j ] = a[ j +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]; 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a[ j +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] = hold;   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}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if             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nData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items in ascending order\n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42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output sorted array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k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k &lt;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k++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a[ k ];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45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main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7258050" y="28575"/>
            <a:ext cx="3181350" cy="638175"/>
            <a:chOff x="540" y="18"/>
            <a:chExt cx="2004" cy="402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540" y="18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Do a pass for each element in the array.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220" y="210"/>
              <a:ext cx="324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9105900" y="2286000"/>
            <a:ext cx="2667000" cy="1981200"/>
            <a:chOff x="1704" y="1440"/>
            <a:chExt cx="1680" cy="1248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704" y="1700"/>
              <a:ext cx="1680" cy="9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If the element on the left (index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j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) is larger than the element on the right (index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j + 1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), then we swap them. Remember the need of a temp variable.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2352" y="1440"/>
              <a:ext cx="234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29350" y="5343525"/>
            <a:ext cx="5962650" cy="1143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Data items in original order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2   6   4   8  10  12  89  68  45  37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Data items in ascending order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2   4   6   8  10  12  37  45  68  89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2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76200"/>
            <a:ext cx="11668125" cy="1066800"/>
          </a:xfrm>
        </p:spPr>
        <p:txBody>
          <a:bodyPr/>
          <a:lstStyle/>
          <a:p>
            <a:r>
              <a:rPr lang="en-US" altLang="x-none" sz="4000" dirty="0"/>
              <a:t>4.7</a:t>
            </a:r>
            <a:r>
              <a:rPr lang="en-US" altLang="x-none" sz="4000"/>
              <a:t>	</a:t>
            </a:r>
            <a:r>
              <a:rPr lang="en-US" altLang="x-none" sz="4000" smtClean="0"/>
              <a:t>Computing </a:t>
            </a:r>
            <a:r>
              <a:rPr lang="en-US" altLang="x-none" sz="4000" dirty="0"/>
              <a:t>Mean, Median and Mode Using Arrays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Mean</a:t>
            </a:r>
          </a:p>
          <a:p>
            <a:pPr lvl="1"/>
            <a:r>
              <a:rPr lang="en-US" altLang="x-none"/>
              <a:t>Average (sum/number of elements)</a:t>
            </a:r>
          </a:p>
          <a:p>
            <a:r>
              <a:rPr lang="en-US" altLang="x-none"/>
              <a:t>Median</a:t>
            </a:r>
          </a:p>
          <a:p>
            <a:pPr lvl="1"/>
            <a:r>
              <a:rPr lang="en-US" altLang="x-none"/>
              <a:t>Number in middle of sorted list</a:t>
            </a:r>
          </a:p>
          <a:p>
            <a:pPr lvl="1"/>
            <a:r>
              <a:rPr lang="en-US" altLang="x-none"/>
              <a:t>1, 2, 3, 4, 5  (3 is median)</a:t>
            </a:r>
          </a:p>
          <a:p>
            <a:pPr lvl="1"/>
            <a:r>
              <a:rPr lang="en-US" altLang="x-none"/>
              <a:t>If even number of elements, take average of middle two</a:t>
            </a:r>
          </a:p>
          <a:p>
            <a:r>
              <a:rPr lang="en-US" altLang="x-none"/>
              <a:t>Mode</a:t>
            </a:r>
          </a:p>
          <a:p>
            <a:pPr lvl="1"/>
            <a:r>
              <a:rPr lang="en-US" altLang="x-none"/>
              <a:t>Number that occurs most often</a:t>
            </a:r>
          </a:p>
          <a:p>
            <a:pPr lvl="1"/>
            <a:r>
              <a:rPr lang="en-US" altLang="x-none"/>
              <a:t>1, 1, 1, 2, 3, 3, 4, 5 (1 is mode)</a:t>
            </a:r>
          </a:p>
          <a:p>
            <a:pPr>
              <a:buFontTx/>
              <a:buNone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2851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85775"/>
            <a:ext cx="6134100" cy="56388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4.17: fig04_17.cpp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This program introduces the topic of survey data analysis.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It computes the mean, median, and mode of the data.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::fixed;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showpoint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iomanip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setprecision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mean(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[],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median(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[],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mode(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[],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[],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bubbleSort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[],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printArray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[],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responseSize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99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size of array responses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34100" y="485775"/>
            <a:ext cx="6057900" cy="563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frequency[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] = {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};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initialize array frequency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initialize array responses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response[ responseSize ] =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{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};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process responses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42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mean( response, responseSize );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43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median( response, responseSize );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44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mode( frequency, response, responseSize );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45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46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47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48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49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57020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819775" y="561975"/>
            <a:ext cx="6372225" cy="563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75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sort array and determine median element's value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76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median(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answer[],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size 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"\n********\n Median\n********\n"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79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"The unsorted array of responses is"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80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printArray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answer, size );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output unsorted array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82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bubbleSort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answer, size );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sort array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84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"\n\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nThe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sorted array is"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printArray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answer, size );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output sorted array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88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display median element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89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"\n\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nThe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median is element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size /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 of\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nthe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sorted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size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 element array.\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nFor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this run the median is "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92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answer[ size /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] &lt;&lt;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"\n\n"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93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// end function median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95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7953375" y="1628775"/>
            <a:ext cx="4114800" cy="838200"/>
            <a:chOff x="1344" y="672"/>
            <a:chExt cx="2592" cy="528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2256" y="672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dirty="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Sort array by passing it to a function. This keeps the program modular.</a:t>
              </a: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H="1">
              <a:off x="1344" y="76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62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61975"/>
            <a:ext cx="5819775" cy="5638800"/>
          </a:xfrm>
        </p:spPr>
        <p:txBody>
          <a:bodyPr/>
          <a:lstStyle/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50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calculate average of all response values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51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mean(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const int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answer[],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arraySize 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52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53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total =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54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55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"********\n  Mean\n********\n"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56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57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  // total response values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58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i =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i &lt; arraySize; i++ 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59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total += answer[ i ];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60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61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  // format and output results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62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fixed &lt;&lt; setprecision(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63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64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"The mean is the average value of the data\n"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65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"items. The mean is equal to the total of\n"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66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"all the data items divided by the number\n"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67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"of data items ("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&lt;&lt; arraySize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68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"). The mean value for\nthis run is: "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69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total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 / 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&lt;&lt; arraySize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 = "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70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static_cast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&lt;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&gt;( total ) / arraySize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71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"\n\n"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72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73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mean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74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  <p:grpSp>
        <p:nvGrpSpPr>
          <p:cNvPr id="262150" name="Group 6"/>
          <p:cNvGrpSpPr>
            <a:grpSpLocks/>
          </p:cNvGrpSpPr>
          <p:nvPr/>
        </p:nvGrpSpPr>
        <p:grpSpPr bwMode="auto">
          <a:xfrm>
            <a:off x="5105400" y="4295775"/>
            <a:ext cx="4114800" cy="838200"/>
            <a:chOff x="2256" y="2352"/>
            <a:chExt cx="2592" cy="528"/>
          </a:xfrm>
        </p:grpSpPr>
        <p:sp>
          <p:nvSpPr>
            <p:cNvPr id="262148" name="Text Box 4"/>
            <p:cNvSpPr txBox="1">
              <a:spLocks noChangeArrowheads="1"/>
            </p:cNvSpPr>
            <p:nvPr/>
          </p:nvSpPr>
          <p:spPr bwMode="auto">
            <a:xfrm>
              <a:off x="3168" y="2352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We cast to a double to get decimal points for the average (instead of an integer).</a:t>
              </a:r>
            </a:p>
          </p:txBody>
        </p:sp>
        <p:sp>
          <p:nvSpPr>
            <p:cNvPr id="262149" name="Line 5"/>
            <p:cNvSpPr>
              <a:spLocks noChangeShapeType="1"/>
            </p:cNvSpPr>
            <p:nvPr/>
          </p:nvSpPr>
          <p:spPr bwMode="auto">
            <a:xfrm flipH="1">
              <a:off x="2256" y="244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12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14350"/>
            <a:ext cx="5943600" cy="5867400"/>
          </a:xfrm>
        </p:spPr>
        <p:txBody>
          <a:bodyPr/>
          <a:lstStyle/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96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determine most frequent response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97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mode(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freq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[],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answer[],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size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largest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represents largest frequency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100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modeValue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represents most frequent response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101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102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"\n********\n  Mode\n********\n"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103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104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initialize frequencies to 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105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9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++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106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freq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[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107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108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summarize frequencies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109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j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j &lt; size;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j++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110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++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freq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[ answer[ j ] ];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111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112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output headers for result columns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113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"Response"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"Frequency"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114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19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"Histogram\n\n"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55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115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"1    1    2    2\n"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56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116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"5    0    5    0    5\n\n"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117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43600" y="514350"/>
            <a:ext cx="6248400" cy="586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118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output results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119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rating 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rating &lt;=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9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rating++ ) {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120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cout &lt;&lt; setw(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rating &lt;&lt; setw(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11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121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&lt;&lt; freq[ rating ]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          "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122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123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   // keep track of mode value and largest fequency value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124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if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freq[ rating ] &gt; largest ) {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125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largest = freq[ rating ];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126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modeValue = rating;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127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128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}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if                  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129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130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   // output histogram bar representing frequency value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131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k 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k &lt;= freq[ rating ]; k++ )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132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cout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'*'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133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134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cout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'\n'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begin new line of output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135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136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}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outer for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137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138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display the mode value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139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"The mode is the most frequent value.\n"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140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"For this run the mode is "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modeValue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141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 which occurred "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largest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 times."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endl;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142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143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// end function mode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8382000" y="1203325"/>
            <a:ext cx="3657600" cy="835025"/>
            <a:chOff x="1536" y="434"/>
            <a:chExt cx="2304" cy="526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160" y="434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The mode is the value that occurs most often (has the highest value in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freq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).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1536" y="666"/>
              <a:ext cx="624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7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68580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144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145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that sorts an array with bubble sort algorithm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146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bubbleSort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a[],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size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147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148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hold;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temporary location used to swap elements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150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loop to control number of passes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151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pass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pass &lt; size; pass++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152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153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   // loop to control number of comparisons per pass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154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j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j &lt; size -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j++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155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156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      // swap elements if out of order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157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if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a[ j ] &gt; a[ j +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 ) 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158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hold = a[ j ];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159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a[ j ] = a[ j +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160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a[ j +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 = hold;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161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162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if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164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bubbleSort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165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166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output array contents (20 values per row)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167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printArray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a[],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size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168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169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 size;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++ ) 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171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if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%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begin new line every 20 values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172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173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174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a[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176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for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178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printArray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219950" y="266700"/>
            <a:ext cx="4791075" cy="6324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********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Mean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********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The mean is the average value of the data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items. The mean is equal to the total of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all the data items divided by the number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of data items (99). The mean value for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this run is: 681 / 99 = 6.8788</a:t>
            </a:r>
            <a:r>
              <a:rPr lang="en-US" altLang="x-none" smtClean="0">
                <a:solidFill>
                  <a:srgbClr val="000000"/>
                </a:solidFill>
                <a:latin typeface="Courier" charset="0"/>
                <a:ea typeface="Times New Roman" charset="0"/>
                <a:cs typeface="Times New Roman" charset="0"/>
              </a:rPr>
              <a:t> </a:t>
            </a: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********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Median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********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The unsorted array of responses is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6 7 8 9 8 7 8 9 8 9 7 8 9 5 9 8 7 8 7 8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6 7 8 9 3 9 8 7 8 7 7 8 9 8 9 8 9 7 8 9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6 7 8 7 8 7 9 8 9 2 7 8 9 8 9 8 9 7 5 3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5 6 7 2 5 3 9 4 6 4 7 8 9 6 8 7 8 9 7 8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7 4 4 2 5 3 8 7 5 6 4 5 6 1 6 5 7 8 7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The sorted array is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1 2 2 2 3 3 3 3 4 4 4 4 4 5 5 5 5 5 5 5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5 6 6 6 6 6 6 6 6 6 7 7 7 7 7 7 7 7 7 7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7 7 7 7 7 7 7 7 7 7 7 7 7 8 8 8 8 8 8 8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8 8 8 8 8 8 8 8 8 8 8 8 8 8 8 8 8 8 8 8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9 9 9 9 9 9 9 9 9 9 9 9 9 9 9 9 9 9 9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The median is element 49 of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the sorted 99 element array.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For this run the median is 7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3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4.2	Arrays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Array</a:t>
            </a:r>
          </a:p>
          <a:p>
            <a:pPr lvl="1"/>
            <a:r>
              <a:rPr lang="en-US" altLang="x-none" dirty="0"/>
              <a:t>Consecutive group of memory locations </a:t>
            </a:r>
          </a:p>
          <a:p>
            <a:pPr lvl="1"/>
            <a:r>
              <a:rPr lang="en-US" altLang="x-none" dirty="0"/>
              <a:t>Same name and type (</a:t>
            </a:r>
            <a:r>
              <a:rPr lang="en-US" altLang="x-none" b="1" dirty="0" err="1">
                <a:latin typeface="Courier New" charset="0"/>
              </a:rPr>
              <a:t>int</a:t>
            </a:r>
            <a:r>
              <a:rPr lang="en-US" altLang="x-none" dirty="0"/>
              <a:t>, </a:t>
            </a:r>
            <a:r>
              <a:rPr lang="en-US" altLang="x-none" b="1" dirty="0">
                <a:latin typeface="Courier New" charset="0"/>
              </a:rPr>
              <a:t>char</a:t>
            </a:r>
            <a:r>
              <a:rPr lang="en-US" altLang="x-none" dirty="0"/>
              <a:t>, etc.)</a:t>
            </a:r>
          </a:p>
          <a:p>
            <a:r>
              <a:rPr lang="en-US" altLang="x-none" dirty="0"/>
              <a:t>To refer to an element</a:t>
            </a:r>
          </a:p>
          <a:p>
            <a:pPr lvl="1"/>
            <a:r>
              <a:rPr lang="en-US" altLang="x-none" dirty="0"/>
              <a:t>Specify array name and position number (index)</a:t>
            </a:r>
          </a:p>
          <a:p>
            <a:pPr lvl="1"/>
            <a:r>
              <a:rPr lang="en-US" altLang="x-none" dirty="0"/>
              <a:t>Format: </a:t>
            </a:r>
            <a:r>
              <a:rPr lang="en-US" altLang="x-none" dirty="0" err="1" smtClean="0"/>
              <a:t>arrayname</a:t>
            </a:r>
            <a:r>
              <a:rPr lang="en-US" altLang="x-none" dirty="0" smtClean="0"/>
              <a:t>[position number]</a:t>
            </a:r>
            <a:endParaRPr lang="en-US" altLang="x-none" dirty="0"/>
          </a:p>
          <a:p>
            <a:pPr lvl="1"/>
            <a:r>
              <a:rPr lang="en-US" altLang="x-none" dirty="0"/>
              <a:t>First element at position 0</a:t>
            </a:r>
          </a:p>
          <a:p>
            <a:r>
              <a:rPr lang="en-US" altLang="x-none" i="1" dirty="0"/>
              <a:t>n</a:t>
            </a:r>
            <a:r>
              <a:rPr lang="en-US" altLang="x-none" dirty="0" smtClean="0"/>
              <a:t>-element </a:t>
            </a:r>
            <a:r>
              <a:rPr lang="en-US" altLang="x-none" dirty="0"/>
              <a:t>array c</a:t>
            </a:r>
          </a:p>
          <a:p>
            <a:pPr lvl="3">
              <a:buFontTx/>
              <a:buNone/>
            </a:pPr>
            <a:r>
              <a:rPr lang="en-US" altLang="x-none" sz="1800" b="1" dirty="0" smtClean="0">
                <a:latin typeface="Courier New" charset="0"/>
              </a:rPr>
              <a:t>c[0]</a:t>
            </a:r>
            <a:r>
              <a:rPr lang="en-US" altLang="x-none" sz="1800" dirty="0" smtClean="0"/>
              <a:t>, </a:t>
            </a:r>
            <a:r>
              <a:rPr lang="en-US" altLang="x-none" sz="1800" b="1" dirty="0" smtClean="0">
                <a:latin typeface="Courier New" charset="0"/>
              </a:rPr>
              <a:t>c[1]</a:t>
            </a:r>
            <a:r>
              <a:rPr lang="en-US" altLang="x-none" sz="1800" dirty="0" smtClean="0"/>
              <a:t>… </a:t>
            </a:r>
            <a:r>
              <a:rPr lang="en-US" altLang="x-none" sz="1800" b="1" dirty="0" smtClean="0">
                <a:latin typeface="Courier New" charset="0"/>
              </a:rPr>
              <a:t>c[n </a:t>
            </a:r>
            <a:r>
              <a:rPr lang="en-US" altLang="x-none" sz="1800" b="1" dirty="0">
                <a:latin typeface="Courier New" charset="0"/>
              </a:rPr>
              <a:t>- </a:t>
            </a:r>
            <a:r>
              <a:rPr lang="en-US" altLang="x-none" sz="1800" b="1" dirty="0" smtClean="0">
                <a:latin typeface="Courier New" charset="0"/>
              </a:rPr>
              <a:t>1]</a:t>
            </a:r>
            <a:endParaRPr lang="en-US" altLang="x-none" sz="1800" b="1" dirty="0">
              <a:latin typeface="Courier New" charset="0"/>
            </a:endParaRPr>
          </a:p>
          <a:p>
            <a:pPr lvl="1"/>
            <a:r>
              <a:rPr lang="en-US" altLang="x-none" i="1" dirty="0" smtClean="0"/>
              <a:t>n-</a:t>
            </a:r>
            <a:r>
              <a:rPr lang="en-US" altLang="x-none" dirty="0" err="1" smtClean="0"/>
              <a:t>th</a:t>
            </a:r>
            <a:r>
              <a:rPr lang="en-US" altLang="x-none" dirty="0" smtClean="0"/>
              <a:t> </a:t>
            </a:r>
            <a:r>
              <a:rPr lang="en-US" altLang="x-none" dirty="0"/>
              <a:t>element as position </a:t>
            </a:r>
            <a:r>
              <a:rPr lang="en-US" altLang="x-none" i="1" dirty="0" smtClean="0"/>
              <a:t>n</a:t>
            </a:r>
            <a:r>
              <a:rPr lang="en-US" altLang="x-none" dirty="0" smtClean="0"/>
              <a:t>-1</a:t>
            </a:r>
            <a:endParaRPr lang="en-US" altLang="x-none" dirty="0"/>
          </a:p>
        </p:txBody>
      </p:sp>
      <p:pic>
        <p:nvPicPr>
          <p:cNvPr id="5" name="Picture 4" descr="ch07imageslides_Page_04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6948" r="33668" b="32485"/>
          <a:stretch/>
        </p:blipFill>
        <p:spPr bwMode="auto">
          <a:xfrm>
            <a:off x="6448424" y="1790700"/>
            <a:ext cx="5743576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121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3175" y="1085850"/>
            <a:ext cx="7010400" cy="4419600"/>
          </a:xfrm>
          <a:solidFill>
            <a:schemeClr val="hlink"/>
          </a:solidFill>
        </p:spPr>
        <p:txBody>
          <a:bodyPr/>
          <a:lstStyle/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********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Mode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********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Response  Frequency        Histogram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1    1    2    2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5    0    5    0    5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1          1          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2          3          ***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3          4          ****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4          5          *****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5          8          ********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6          9          *********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7         23          ***********************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8         27          ***************************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9         19          *******************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The mode is the most frequent value.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For this run the mode is 8 which occurred 27 times.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18784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76200"/>
            <a:ext cx="11639550" cy="1066800"/>
          </a:xfrm>
        </p:spPr>
        <p:txBody>
          <a:bodyPr/>
          <a:lstStyle/>
          <a:p>
            <a:r>
              <a:rPr lang="en-US" altLang="x-none" sz="4000" dirty="0"/>
              <a:t>4.8	Searching Arrays: Linear Search and Binary Search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Search array for a key value</a:t>
            </a:r>
          </a:p>
          <a:p>
            <a:r>
              <a:rPr lang="en-US" altLang="x-none"/>
              <a:t>Linear search</a:t>
            </a:r>
          </a:p>
          <a:p>
            <a:pPr lvl="1"/>
            <a:r>
              <a:rPr lang="en-US" altLang="x-none"/>
              <a:t>Compare each element of array with key value</a:t>
            </a:r>
          </a:p>
          <a:p>
            <a:pPr lvl="2"/>
            <a:r>
              <a:rPr lang="en-US" altLang="x-none"/>
              <a:t>Start at one end, go to other</a:t>
            </a:r>
          </a:p>
          <a:p>
            <a:pPr lvl="1"/>
            <a:r>
              <a:rPr lang="en-US" altLang="x-none"/>
              <a:t>Useful for small and unsorted arrays</a:t>
            </a:r>
          </a:p>
          <a:p>
            <a:pPr lvl="2"/>
            <a:r>
              <a:rPr lang="en-US" altLang="x-none"/>
              <a:t>Inefficient</a:t>
            </a:r>
          </a:p>
          <a:p>
            <a:pPr lvl="2"/>
            <a:r>
              <a:rPr lang="en-US" altLang="x-none"/>
              <a:t>If search key not present, examines every element</a:t>
            </a:r>
          </a:p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0226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800725" y="0"/>
            <a:ext cx="6391275" cy="563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display results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if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element !=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-1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cout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"Found value in element "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element &lt;&lt; endl;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else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cout &lt;&lt;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"Value not found"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endl;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// indicates successful termination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compare key to every element of array until location is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found or until end of array is reached; return subscript of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element if key or -1 if key not found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linearSearch(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const 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array[],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key,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sizeOfArray )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                           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j 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j &lt; sizeOfArray; j++ )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42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43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if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array[ j ] == key )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if found,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44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j;          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return location of key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45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46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-1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key not found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47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48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linearSearch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5800725" cy="56388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4.19: fig04_19.cpp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Linear search of an array.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cin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linearSearch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[],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100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size of array a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a[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];  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create array a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searchKey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     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value to locate in a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++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)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create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data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a[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*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"Enter integer search key: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cin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&gt;&gt;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searchKey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attempt to locate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searchKey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in array a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element =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linearSearch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a,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searchKey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280582" name="Group 6"/>
          <p:cNvGrpSpPr>
            <a:grpSpLocks/>
          </p:cNvGrpSpPr>
          <p:nvPr/>
        </p:nvGrpSpPr>
        <p:grpSpPr bwMode="auto">
          <a:xfrm>
            <a:off x="3081337" y="1095375"/>
            <a:ext cx="4114800" cy="838200"/>
            <a:chOff x="1440" y="672"/>
            <a:chExt cx="2592" cy="528"/>
          </a:xfrm>
        </p:grpSpPr>
        <p:sp>
          <p:nvSpPr>
            <p:cNvPr id="280580" name="Text Box 4"/>
            <p:cNvSpPr txBox="1">
              <a:spLocks noChangeArrowheads="1"/>
            </p:cNvSpPr>
            <p:nvPr/>
          </p:nvSpPr>
          <p:spPr bwMode="auto">
            <a:xfrm>
              <a:off x="2352" y="67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Takes array, search key, and array size.</a:t>
              </a:r>
            </a:p>
          </p:txBody>
        </p:sp>
        <p:sp>
          <p:nvSpPr>
            <p:cNvPr id="280581" name="Line 5"/>
            <p:cNvSpPr>
              <a:spLocks noChangeShapeType="1"/>
            </p:cNvSpPr>
            <p:nvPr/>
          </p:nvSpPr>
          <p:spPr bwMode="auto">
            <a:xfrm flipH="1">
              <a:off x="1440" y="76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2705100" y="5534025"/>
            <a:ext cx="7010400" cy="13001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Enter integer search key: 36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Found value in element 18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smtClean="0">
              <a:solidFill>
                <a:srgbClr val="000000"/>
              </a:solidFill>
              <a:ea typeface="Courier New" charset="0"/>
              <a:cs typeface="Courier New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Enter integer search key: 37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ea typeface="Times New Roman" charset="0"/>
                <a:cs typeface="Times New Roman" charset="0"/>
              </a:rPr>
              <a:t>Value not found</a:t>
            </a:r>
            <a:r>
              <a:rPr lang="en-US" altLang="x-none" smtClean="0"/>
              <a:t> 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03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Binary search</a:t>
            </a:r>
          </a:p>
          <a:p>
            <a:pPr lvl="1"/>
            <a:r>
              <a:rPr lang="en-US" altLang="x-none" dirty="0"/>
              <a:t>Only used with sorted arrays</a:t>
            </a:r>
          </a:p>
          <a:p>
            <a:pPr lvl="1"/>
            <a:r>
              <a:rPr lang="en-US" altLang="x-none" dirty="0"/>
              <a:t>Compare middle element with key</a:t>
            </a:r>
          </a:p>
          <a:p>
            <a:pPr lvl="2"/>
            <a:r>
              <a:rPr lang="en-US" altLang="x-none" dirty="0"/>
              <a:t>If equal, match found</a:t>
            </a:r>
          </a:p>
          <a:p>
            <a:pPr lvl="2"/>
            <a:r>
              <a:rPr lang="en-US" altLang="x-none" dirty="0"/>
              <a:t>If key &lt; middle</a:t>
            </a:r>
          </a:p>
          <a:p>
            <a:pPr lvl="3"/>
            <a:r>
              <a:rPr lang="en-US" altLang="x-none" dirty="0"/>
              <a:t>Repeat search on first half of array</a:t>
            </a:r>
          </a:p>
          <a:p>
            <a:pPr lvl="2"/>
            <a:r>
              <a:rPr lang="en-US" altLang="x-none" dirty="0"/>
              <a:t>If key &gt; middle</a:t>
            </a:r>
          </a:p>
          <a:p>
            <a:pPr lvl="3"/>
            <a:r>
              <a:rPr lang="en-US" altLang="x-none" dirty="0"/>
              <a:t>Repeat search on last half</a:t>
            </a:r>
          </a:p>
          <a:p>
            <a:pPr lvl="1"/>
            <a:r>
              <a:rPr lang="en-US" altLang="x-none" dirty="0"/>
              <a:t>Very fast </a:t>
            </a:r>
          </a:p>
          <a:p>
            <a:pPr lvl="1"/>
            <a:r>
              <a:rPr lang="en-US" altLang="x-none" dirty="0" smtClean="0"/>
              <a:t>There will be a lab task asking to implement a binary search.</a:t>
            </a:r>
            <a:endParaRPr lang="en-US" altLang="x-none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76200"/>
            <a:ext cx="11639550" cy="1066800"/>
          </a:xfrm>
        </p:spPr>
        <p:txBody>
          <a:bodyPr/>
          <a:lstStyle/>
          <a:p>
            <a:r>
              <a:rPr lang="en-US" altLang="x-none" sz="4000" dirty="0"/>
              <a:t>4.8	Searching Arrays: Linear Search and Binary Search</a:t>
            </a:r>
          </a:p>
        </p:txBody>
      </p:sp>
    </p:spTree>
    <p:extLst>
      <p:ext uri="{BB962C8B-B14F-4D97-AF65-F5344CB8AC3E}">
        <p14:creationId xmlns:p14="http://schemas.microsoft.com/office/powerpoint/2010/main" val="1090834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4.9	Multiple-Subscripted Arrays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Multiple subscripts </a:t>
            </a:r>
          </a:p>
          <a:p>
            <a:pPr lvl="1"/>
            <a:r>
              <a:rPr lang="en-US" altLang="x-none" b="1">
                <a:latin typeface="Courier New" charset="0"/>
              </a:rPr>
              <a:t>a[ i ][ j ]</a:t>
            </a:r>
          </a:p>
          <a:p>
            <a:pPr lvl="1"/>
            <a:r>
              <a:rPr lang="en-US" altLang="x-none"/>
              <a:t>Tables with rows and columns</a:t>
            </a:r>
          </a:p>
          <a:p>
            <a:pPr lvl="1"/>
            <a:r>
              <a:rPr lang="en-US" altLang="x-none"/>
              <a:t>Specify row, then column</a:t>
            </a:r>
          </a:p>
          <a:p>
            <a:pPr lvl="1"/>
            <a:r>
              <a:rPr lang="en-US" altLang="x-none"/>
              <a:t>“Array of arrays”</a:t>
            </a:r>
          </a:p>
          <a:p>
            <a:pPr lvl="2"/>
            <a:r>
              <a:rPr lang="en-US" altLang="x-none" b="1">
                <a:latin typeface="Courier New" charset="0"/>
              </a:rPr>
              <a:t>a[0]</a:t>
            </a:r>
            <a:r>
              <a:rPr lang="en-US" altLang="x-none"/>
              <a:t> is an array of 4 elements</a:t>
            </a:r>
          </a:p>
          <a:p>
            <a:pPr lvl="2"/>
            <a:r>
              <a:rPr lang="en-US" altLang="x-none" b="1">
                <a:latin typeface="Courier New" charset="0"/>
              </a:rPr>
              <a:t>a[0][0]</a:t>
            </a:r>
            <a:r>
              <a:rPr lang="en-US" altLang="x-none"/>
              <a:t> is the first element of that array</a:t>
            </a:r>
          </a:p>
          <a:p>
            <a:endParaRPr lang="en-US" altLang="x-none"/>
          </a:p>
        </p:txBody>
      </p:sp>
      <p:pic>
        <p:nvPicPr>
          <p:cNvPr id="60" name="Picture 59" descr="ch07imageslides_Page_70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3" t="7177" r="32529" b="54332"/>
          <a:stretch/>
        </p:blipFill>
        <p:spPr bwMode="auto">
          <a:xfrm>
            <a:off x="6003924" y="4095750"/>
            <a:ext cx="5772555" cy="255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187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4.9	Multiple-Subscripted Arrays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To initialize</a:t>
            </a:r>
          </a:p>
          <a:p>
            <a:pPr lvl="1"/>
            <a:r>
              <a:rPr lang="en-US" altLang="x-none"/>
              <a:t>Default of </a:t>
            </a:r>
            <a:r>
              <a:rPr lang="en-US" altLang="x-none" b="1">
                <a:latin typeface="Courier New" charset="0"/>
              </a:rPr>
              <a:t>0</a:t>
            </a:r>
          </a:p>
          <a:p>
            <a:pPr lvl="1"/>
            <a:r>
              <a:rPr lang="en-US" altLang="x-none"/>
              <a:t>Initializers grouped by row in braces</a:t>
            </a:r>
          </a:p>
          <a:p>
            <a:pPr lvl="1">
              <a:buFontTx/>
              <a:buNone/>
            </a:pPr>
            <a:r>
              <a:rPr lang="en-US" altLang="x-none" sz="2000" b="1">
                <a:latin typeface="Courier New" charset="0"/>
              </a:rPr>
              <a:t>int b[ 2 ][ 2 ] = { { 1, 2 }, { 3, 4 } };</a:t>
            </a:r>
          </a:p>
          <a:p>
            <a:pPr lvl="1"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lvl="1">
              <a:buFontTx/>
              <a:buNone/>
            </a:pPr>
            <a:r>
              <a:rPr lang="en-US" altLang="x-none" sz="2000" b="1">
                <a:latin typeface="Courier New" charset="0"/>
              </a:rPr>
              <a:t> </a:t>
            </a:r>
            <a:endParaRPr lang="en-US" altLang="x-none"/>
          </a:p>
          <a:p>
            <a:pPr lvl="1">
              <a:buFontTx/>
              <a:buNone/>
            </a:pPr>
            <a:endParaRPr lang="en-US" altLang="x-none" sz="2600" b="1">
              <a:latin typeface="Courier New" charset="0"/>
            </a:endParaRPr>
          </a:p>
          <a:p>
            <a:pPr lvl="1">
              <a:buFontTx/>
              <a:buNone/>
            </a:pPr>
            <a:r>
              <a:rPr lang="en-US" altLang="x-none" sz="2000" b="1">
                <a:latin typeface="Courier New" charset="0"/>
              </a:rPr>
              <a:t>int b[ 2 ][ 2 ] = { { 1 }, { 3, 4 } }; </a:t>
            </a:r>
          </a:p>
          <a:p>
            <a:endParaRPr lang="en-US" altLang="x-none"/>
          </a:p>
        </p:txBody>
      </p:sp>
      <p:grpSp>
        <p:nvGrpSpPr>
          <p:cNvPr id="291846" name="Group 6"/>
          <p:cNvGrpSpPr>
            <a:grpSpLocks/>
          </p:cNvGrpSpPr>
          <p:nvPr/>
        </p:nvGrpSpPr>
        <p:grpSpPr bwMode="auto">
          <a:xfrm>
            <a:off x="9275626" y="2369404"/>
            <a:ext cx="914400" cy="633413"/>
            <a:chOff x="4224" y="2736"/>
            <a:chExt cx="576" cy="399"/>
          </a:xfrm>
        </p:grpSpPr>
        <p:sp>
          <p:nvSpPr>
            <p:cNvPr id="291847" name="Text Box 7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x-none" sz="14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1    2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x-none" sz="14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3    4</a:t>
              </a:r>
            </a:p>
          </p:txBody>
        </p:sp>
        <p:sp>
          <p:nvSpPr>
            <p:cNvPr id="291848" name="Line 8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1849" name="Line 9"/>
            <p:cNvSpPr>
              <a:spLocks noChangeShapeType="1"/>
            </p:cNvSpPr>
            <p:nvPr/>
          </p:nvSpPr>
          <p:spPr bwMode="auto">
            <a:xfrm>
              <a:off x="4224" y="29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91851" name="Group 11"/>
          <p:cNvGrpSpPr>
            <a:grpSpLocks/>
          </p:cNvGrpSpPr>
          <p:nvPr/>
        </p:nvGrpSpPr>
        <p:grpSpPr bwMode="auto">
          <a:xfrm>
            <a:off x="9296400" y="3810001"/>
            <a:ext cx="914400" cy="633413"/>
            <a:chOff x="4224" y="2736"/>
            <a:chExt cx="576" cy="399"/>
          </a:xfrm>
        </p:grpSpPr>
        <p:sp>
          <p:nvSpPr>
            <p:cNvPr id="291852" name="Text Box 12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x-none" sz="14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1    0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x-none" sz="14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3    4</a:t>
              </a:r>
            </a:p>
          </p:txBody>
        </p:sp>
        <p:sp>
          <p:nvSpPr>
            <p:cNvPr id="291853" name="Line 13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1854" name="Line 14"/>
            <p:cNvSpPr>
              <a:spLocks noChangeShapeType="1"/>
            </p:cNvSpPr>
            <p:nvPr/>
          </p:nvSpPr>
          <p:spPr bwMode="auto">
            <a:xfrm>
              <a:off x="4224" y="29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91856" name="Text Box 16"/>
          <p:cNvSpPr txBox="1">
            <a:spLocks noChangeArrowheads="1"/>
          </p:cNvSpPr>
          <p:nvPr/>
        </p:nvSpPr>
        <p:spPr bwMode="auto">
          <a:xfrm>
            <a:off x="4770090" y="2827339"/>
            <a:ext cx="8404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x-none" sz="2000" i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Row 0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213022" y="2827339"/>
            <a:ext cx="819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x-none" sz="2000" i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Row </a:t>
            </a:r>
            <a:r>
              <a:rPr lang="en-US" altLang="x-none" sz="2000" i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endParaRPr lang="en-US" altLang="x-none" sz="2000" i="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8455914" y="2286001"/>
            <a:ext cx="8404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x-none" sz="2000" i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Row 0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455914" y="2647891"/>
            <a:ext cx="819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x-none" sz="2000" i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Row </a:t>
            </a:r>
            <a:r>
              <a:rPr lang="en-US" altLang="x-none" sz="2000" i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endParaRPr lang="en-US" altLang="x-none" sz="2000" i="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977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4.9	Multiple-Subscripted Arrays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Referenced like normal</a:t>
            </a:r>
          </a:p>
          <a:p>
            <a:pPr lvl="3">
              <a:buFontTx/>
              <a:buNone/>
            </a:pPr>
            <a:r>
              <a:rPr lang="en-US" altLang="x-none" b="1" dirty="0" err="1">
                <a:latin typeface="Courier New" charset="0"/>
              </a:rPr>
              <a:t>cout</a:t>
            </a:r>
            <a:r>
              <a:rPr lang="en-US" altLang="x-none" b="1" dirty="0">
                <a:latin typeface="Courier New" charset="0"/>
              </a:rPr>
              <a:t> &lt;&lt; b[ 0 ][ 1 ];</a:t>
            </a:r>
          </a:p>
          <a:p>
            <a:pPr lvl="1"/>
            <a:r>
              <a:rPr lang="en-US" altLang="x-none" dirty="0"/>
              <a:t>Outputs </a:t>
            </a:r>
            <a:r>
              <a:rPr lang="en-US" altLang="x-none" b="1" dirty="0">
                <a:latin typeface="Courier New" charset="0"/>
              </a:rPr>
              <a:t>0</a:t>
            </a:r>
          </a:p>
          <a:p>
            <a:pPr lvl="1"/>
            <a:r>
              <a:rPr lang="en-US" altLang="x-none" dirty="0"/>
              <a:t>Cannot reference using commas</a:t>
            </a:r>
          </a:p>
          <a:p>
            <a:pPr lvl="3">
              <a:buFontTx/>
              <a:buNone/>
            </a:pPr>
            <a:r>
              <a:rPr lang="en-US" altLang="x-none" b="1" dirty="0" err="1">
                <a:latin typeface="Courier New" charset="0"/>
              </a:rPr>
              <a:t>cout</a:t>
            </a:r>
            <a:r>
              <a:rPr lang="en-US" altLang="x-none" b="1" dirty="0">
                <a:latin typeface="Courier New" charset="0"/>
              </a:rPr>
              <a:t> &lt;&lt; b[ 0, 1 ];</a:t>
            </a:r>
          </a:p>
          <a:p>
            <a:pPr lvl="2"/>
            <a:r>
              <a:rPr lang="en-US" altLang="x-none" dirty="0"/>
              <a:t>Syntax error</a:t>
            </a:r>
          </a:p>
          <a:p>
            <a:r>
              <a:rPr lang="en-US" altLang="x-none" dirty="0"/>
              <a:t>Function prototypes</a:t>
            </a:r>
          </a:p>
          <a:p>
            <a:pPr lvl="1"/>
            <a:r>
              <a:rPr lang="en-US" altLang="x-none" dirty="0"/>
              <a:t>Must specify sizes of subscripts</a:t>
            </a:r>
          </a:p>
          <a:p>
            <a:pPr lvl="2"/>
            <a:r>
              <a:rPr lang="en-US" altLang="x-none" dirty="0"/>
              <a:t>First subscript not necessary, as with single-scripted arrays</a:t>
            </a:r>
          </a:p>
          <a:p>
            <a:pPr lvl="1"/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printArray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( </a:t>
            </a:r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[][ 3 ] );</a:t>
            </a:r>
          </a:p>
        </p:txBody>
      </p:sp>
      <p:grpSp>
        <p:nvGrpSpPr>
          <p:cNvPr id="294916" name="Group 4"/>
          <p:cNvGrpSpPr>
            <a:grpSpLocks/>
          </p:cNvGrpSpPr>
          <p:nvPr/>
        </p:nvGrpSpPr>
        <p:grpSpPr bwMode="auto">
          <a:xfrm>
            <a:off x="7391400" y="1804988"/>
            <a:ext cx="914400" cy="633412"/>
            <a:chOff x="4224" y="2736"/>
            <a:chExt cx="576" cy="399"/>
          </a:xfrm>
        </p:grpSpPr>
        <p:sp>
          <p:nvSpPr>
            <p:cNvPr id="294917" name="Text Box 5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x-none" sz="14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1    0</a:t>
              </a: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x-none" sz="14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3    4</a:t>
              </a:r>
            </a:p>
          </p:txBody>
        </p:sp>
        <p:sp>
          <p:nvSpPr>
            <p:cNvPr id="294918" name="Line 6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4919" name="Line 7"/>
            <p:cNvSpPr>
              <a:spLocks noChangeShapeType="1"/>
            </p:cNvSpPr>
            <p:nvPr/>
          </p:nvSpPr>
          <p:spPr bwMode="auto">
            <a:xfrm>
              <a:off x="4224" y="29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49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819775" y="0"/>
            <a:ext cx="6372225" cy="3352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to output array with two rows and three columns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printArray(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a[][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] )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                         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i 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i 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i++ ) {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// for each row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j =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j &lt; 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j++ ) 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output column values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cout &lt;&lt; a[ i ][ j ] &lt;&lt;</a:t>
            </a:r>
            <a:r>
              <a:rPr lang="en-US" altLang="x-none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' '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cout &lt;&lt; endl; 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start new line of output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}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outer for structure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  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printArray                                 </a:t>
            </a:r>
            <a:endParaRPr lang="en-US" altLang="x-none" dirty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5829300" cy="6172200"/>
          </a:xfrm>
        </p:spPr>
        <p:txBody>
          <a:bodyPr/>
          <a:lstStyle/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Fig. 4.22: fig04_22.cpp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Initializing multidimensional arrays.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&lt;iostream&gt;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std::cout;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printArray(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[][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] );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array1[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][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] = { {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}, {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} };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array2[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][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] = {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};  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array3[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][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] = { {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}, {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} };   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"Values in array1 by row are:"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&lt;&lt; 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printArray( array1 );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"Values in array2 by row are:"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&lt;&lt; 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printArray( array2 );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"Values in array3 by row are:"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&lt;&lt; 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printArray( array3 );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// indicates successful termination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/>
          </a:p>
        </p:txBody>
      </p:sp>
      <p:grpSp>
        <p:nvGrpSpPr>
          <p:cNvPr id="295948" name="Group 12"/>
          <p:cNvGrpSpPr>
            <a:grpSpLocks/>
          </p:cNvGrpSpPr>
          <p:nvPr/>
        </p:nvGrpSpPr>
        <p:grpSpPr bwMode="auto">
          <a:xfrm>
            <a:off x="3200400" y="1447800"/>
            <a:ext cx="4114800" cy="1079500"/>
            <a:chOff x="2016" y="912"/>
            <a:chExt cx="2592" cy="680"/>
          </a:xfrm>
        </p:grpSpPr>
        <p:sp>
          <p:nvSpPr>
            <p:cNvPr id="295940" name="Text Box 4"/>
            <p:cNvSpPr txBox="1">
              <a:spLocks noChangeArrowheads="1"/>
            </p:cNvSpPr>
            <p:nvPr/>
          </p:nvSpPr>
          <p:spPr bwMode="auto">
            <a:xfrm>
              <a:off x="2928" y="912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Note the various initialization styles. The elements in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array2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are assigned to the first row and then the second.</a:t>
              </a:r>
            </a:p>
          </p:txBody>
        </p:sp>
        <p:sp>
          <p:nvSpPr>
            <p:cNvPr id="295941" name="Line 5"/>
            <p:cNvSpPr>
              <a:spLocks noChangeShapeType="1"/>
            </p:cNvSpPr>
            <p:nvPr/>
          </p:nvSpPr>
          <p:spPr bwMode="auto">
            <a:xfrm flipH="1">
              <a:off x="2016" y="115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95945" name="Group 9"/>
          <p:cNvGrpSpPr>
            <a:grpSpLocks/>
          </p:cNvGrpSpPr>
          <p:nvPr/>
        </p:nvGrpSpPr>
        <p:grpSpPr bwMode="auto">
          <a:xfrm>
            <a:off x="2743200" y="762000"/>
            <a:ext cx="4114800" cy="838200"/>
            <a:chOff x="1632" y="2064"/>
            <a:chExt cx="2592" cy="528"/>
          </a:xfrm>
        </p:grpSpPr>
        <p:sp>
          <p:nvSpPr>
            <p:cNvPr id="295946" name="Text Box 10"/>
            <p:cNvSpPr txBox="1">
              <a:spLocks noChangeArrowheads="1"/>
            </p:cNvSpPr>
            <p:nvPr/>
          </p:nvSpPr>
          <p:spPr bwMode="auto">
            <a:xfrm>
              <a:off x="2544" y="2064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Note the format of the prototype.</a:t>
              </a:r>
            </a:p>
          </p:txBody>
        </p:sp>
        <p:sp>
          <p:nvSpPr>
            <p:cNvPr id="295947" name="Line 11"/>
            <p:cNvSpPr>
              <a:spLocks noChangeShapeType="1"/>
            </p:cNvSpPr>
            <p:nvPr/>
          </p:nvSpPr>
          <p:spPr bwMode="auto">
            <a:xfrm flipH="1">
              <a:off x="1632" y="2160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8639175" y="222250"/>
            <a:ext cx="3486150" cy="1079500"/>
            <a:chOff x="1776" y="140"/>
            <a:chExt cx="2196" cy="680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2292" y="140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For loops are often used to iterate through arrays. Nested loops are helpful with multiple-subscripted arrays.</a:t>
              </a: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1776" y="420"/>
              <a:ext cx="516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648450" y="3575050"/>
            <a:ext cx="4800600" cy="2209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Values in array1 by row are: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1 2 3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4 5 6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Values in array2 by row are: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1 2 3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4 5 0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Values in array3 by row are: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1 2 0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4 0 0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endParaRPr lang="en-US" altLang="x-none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5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4.9	Multiple-Subscripted Arrays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Next: program showing initialization</a:t>
            </a:r>
          </a:p>
          <a:p>
            <a:pPr lvl="1"/>
            <a:r>
              <a:rPr lang="en-US" altLang="x-none"/>
              <a:t>After, program to keep track of students grades</a:t>
            </a:r>
          </a:p>
          <a:p>
            <a:pPr lvl="1"/>
            <a:r>
              <a:rPr lang="en-US" altLang="x-none"/>
              <a:t>Multiple-subscripted array (table)</a:t>
            </a:r>
          </a:p>
          <a:p>
            <a:pPr lvl="1"/>
            <a:r>
              <a:rPr lang="en-US" altLang="x-none"/>
              <a:t>Rows are students</a:t>
            </a:r>
          </a:p>
          <a:p>
            <a:pPr lvl="1"/>
            <a:r>
              <a:rPr lang="en-US" altLang="x-none"/>
              <a:t>Columns are grades</a:t>
            </a:r>
          </a:p>
          <a:p>
            <a:pPr lvl="1"/>
            <a:endParaRPr lang="en-US" altLang="x-none"/>
          </a:p>
          <a:p>
            <a:endParaRPr lang="en-US" altLang="x-none"/>
          </a:p>
          <a:p>
            <a:endParaRPr lang="en-US" altLang="x-none"/>
          </a:p>
        </p:txBody>
      </p:sp>
      <p:grpSp>
        <p:nvGrpSpPr>
          <p:cNvPr id="308228" name="Group 4"/>
          <p:cNvGrpSpPr>
            <a:grpSpLocks/>
          </p:cNvGrpSpPr>
          <p:nvPr/>
        </p:nvGrpSpPr>
        <p:grpSpPr bwMode="auto">
          <a:xfrm>
            <a:off x="6311900" y="3048000"/>
            <a:ext cx="2298700" cy="1174750"/>
            <a:chOff x="3400" y="3024"/>
            <a:chExt cx="1448" cy="740"/>
          </a:xfrm>
        </p:grpSpPr>
        <p:grpSp>
          <p:nvGrpSpPr>
            <p:cNvPr id="308229" name="Group 5"/>
            <p:cNvGrpSpPr>
              <a:grpSpLocks/>
            </p:cNvGrpSpPr>
            <p:nvPr/>
          </p:nvGrpSpPr>
          <p:grpSpPr bwMode="auto">
            <a:xfrm>
              <a:off x="4095" y="3365"/>
              <a:ext cx="576" cy="399"/>
              <a:chOff x="4224" y="2736"/>
              <a:chExt cx="576" cy="399"/>
            </a:xfrm>
          </p:grpSpPr>
          <p:sp>
            <p:nvSpPr>
              <p:cNvPr id="308230" name="Text Box 6"/>
              <p:cNvSpPr txBox="1">
                <a:spLocks noChangeArrowheads="1"/>
              </p:cNvSpPr>
              <p:nvPr/>
            </p:nvSpPr>
            <p:spPr bwMode="auto">
              <a:xfrm>
                <a:off x="4224" y="2736"/>
                <a:ext cx="576" cy="3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x-none" sz="1400" b="1">
                    <a:solidFill>
                      <a:srgbClr val="000000"/>
                    </a:solidFill>
                    <a:latin typeface="Courier New" charset="0"/>
                    <a:ea typeface="Times New Roman" charset="0"/>
                    <a:cs typeface="Times New Roman" charset="0"/>
                  </a:rPr>
                  <a:t>95  85</a:t>
                </a:r>
              </a:p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x-none" sz="1400" b="1">
                    <a:solidFill>
                      <a:srgbClr val="000000"/>
                    </a:solidFill>
                    <a:latin typeface="Courier New" charset="0"/>
                    <a:ea typeface="Times New Roman" charset="0"/>
                    <a:cs typeface="Times New Roman" charset="0"/>
                  </a:rPr>
                  <a:t>89  80</a:t>
                </a:r>
              </a:p>
            </p:txBody>
          </p:sp>
          <p:sp>
            <p:nvSpPr>
              <p:cNvPr id="308231" name="Line 7"/>
              <p:cNvSpPr>
                <a:spLocks noChangeShapeType="1"/>
              </p:cNvSpPr>
              <p:nvPr/>
            </p:nvSpPr>
            <p:spPr bwMode="auto">
              <a:xfrm>
                <a:off x="4512" y="273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Helvetica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08232" name="Line 8"/>
              <p:cNvSpPr>
                <a:spLocks noChangeShapeType="1"/>
              </p:cNvSpPr>
              <p:nvPr/>
            </p:nvSpPr>
            <p:spPr bwMode="auto">
              <a:xfrm>
                <a:off x="4224" y="292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z="1600" b="1">
                  <a:solidFill>
                    <a:srgbClr val="000000"/>
                  </a:solidFill>
                  <a:latin typeface="Helvetica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308233" name="Text Box 9"/>
            <p:cNvSpPr txBox="1">
              <a:spLocks noChangeArrowheads="1"/>
            </p:cNvSpPr>
            <p:nvPr/>
          </p:nvSpPr>
          <p:spPr bwMode="auto">
            <a:xfrm>
              <a:off x="3903" y="3034"/>
              <a:ext cx="4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x-none" sz="1600" b="1">
                  <a:solidFill>
                    <a:srgbClr val="000000"/>
                  </a:solidFill>
                  <a:latin typeface="Helvetica" charset="0"/>
                  <a:ea typeface="Times New Roman" charset="0"/>
                  <a:cs typeface="Times New Roman" charset="0"/>
                </a:rPr>
                <a:t>Quiz1</a:t>
              </a:r>
            </a:p>
          </p:txBody>
        </p:sp>
        <p:sp>
          <p:nvSpPr>
            <p:cNvPr id="308234" name="Text Box 10"/>
            <p:cNvSpPr txBox="1">
              <a:spLocks noChangeArrowheads="1"/>
            </p:cNvSpPr>
            <p:nvPr/>
          </p:nvSpPr>
          <p:spPr bwMode="auto">
            <a:xfrm>
              <a:off x="4383" y="3024"/>
              <a:ext cx="4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x-none" sz="1600" b="1">
                  <a:solidFill>
                    <a:srgbClr val="000000"/>
                  </a:solidFill>
                  <a:latin typeface="Helvetica" charset="0"/>
                  <a:ea typeface="Times New Roman" charset="0"/>
                  <a:cs typeface="Times New Roman" charset="0"/>
                </a:rPr>
                <a:t>Quiz2</a:t>
              </a:r>
            </a:p>
          </p:txBody>
        </p:sp>
        <p:sp>
          <p:nvSpPr>
            <p:cNvPr id="308235" name="Text Box 11"/>
            <p:cNvSpPr txBox="1">
              <a:spLocks noChangeArrowheads="1"/>
            </p:cNvSpPr>
            <p:nvPr/>
          </p:nvSpPr>
          <p:spPr bwMode="auto">
            <a:xfrm>
              <a:off x="3422" y="3332"/>
              <a:ext cx="6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x-none" sz="1600" b="1">
                  <a:solidFill>
                    <a:srgbClr val="000000"/>
                  </a:solidFill>
                  <a:latin typeface="Helvetica" charset="0"/>
                  <a:ea typeface="Times New Roman" charset="0"/>
                  <a:cs typeface="Times New Roman" charset="0"/>
                </a:rPr>
                <a:t>Student0</a:t>
              </a:r>
            </a:p>
          </p:txBody>
        </p:sp>
        <p:sp>
          <p:nvSpPr>
            <p:cNvPr id="308236" name="Text Box 12"/>
            <p:cNvSpPr txBox="1">
              <a:spLocks noChangeArrowheads="1"/>
            </p:cNvSpPr>
            <p:nvPr/>
          </p:nvSpPr>
          <p:spPr bwMode="auto">
            <a:xfrm>
              <a:off x="3400" y="3552"/>
              <a:ext cx="6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x-none" sz="1600" b="1">
                  <a:solidFill>
                    <a:srgbClr val="000000"/>
                  </a:solidFill>
                  <a:latin typeface="Helvetica" charset="0"/>
                  <a:ea typeface="Times New Roman" charset="0"/>
                  <a:cs typeface="Times New Roman" charset="0"/>
                </a:rPr>
                <a:t>Student1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4339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5972175" cy="5334000"/>
          </a:xfrm>
        </p:spPr>
        <p:txBody>
          <a:bodyPr/>
          <a:lstStyle/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Fig. 4.23: fig04_23.cpp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Double-subscripted array example.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&lt;iostream&gt;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std::cout;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std::fixed;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std::left;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&lt;iomanip&gt;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std::setw;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std::setprecision;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students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3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number of students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exams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number of exams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function prototypes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minimum(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[][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exams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],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maximum(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[][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exams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],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average(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[],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printArray(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[][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exams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],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endParaRPr lang="en-US" altLang="x-none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72175" y="0"/>
            <a:ext cx="6219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initialize student grades for three students (rows)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studentGrades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[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students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][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exams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] =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{ {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77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68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86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73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},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{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96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87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89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78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},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{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70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90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86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81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} };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output array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studentGrades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"The array is:\n"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printArray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studentGrades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students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exams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determine smallest and largest grade values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"\n\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nLowest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grade: "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minimum(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studentGrades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students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exams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nHighest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grade: "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maximum(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studentGrades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students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exams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'\n'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42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fixed &lt;&lt;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setprecision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calculate average grade for each student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person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person &lt; students; person++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"The average grade for student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person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 is "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&lt;&lt; average(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studentGrades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[ person ],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exams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50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52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400550" y="4038600"/>
            <a:ext cx="4657725" cy="1568450"/>
            <a:chOff x="2784" y="912"/>
            <a:chExt cx="2934" cy="988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784" y="912"/>
              <a:ext cx="1680" cy="9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Determines the average for one student. We pass the array/row containing the student’s grades. Note that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studentGrades[0]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is itself an array.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4464" y="1434"/>
              <a:ext cx="1254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6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2000" y="0"/>
            <a:ext cx="2540000" cy="457200"/>
          </a:xfrm>
          <a:prstGeom prst="rect">
            <a:avLst/>
          </a:prstGeom>
        </p:spPr>
        <p:txBody>
          <a:bodyPr/>
          <a:lstStyle/>
          <a:p>
            <a:fld id="{77CDBC7F-95E0-0E49-AF59-FD49BCB48CD6}" type="slidenum">
              <a:rPr lang="en-US" altLang="x-none">
                <a:solidFill>
                  <a:srgbClr val="000000"/>
                </a:solidFill>
              </a:rPr>
              <a:pPr/>
              <a:t>5</a:t>
            </a:fld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4.2	Arrays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Array elements like other variables</a:t>
            </a:r>
          </a:p>
          <a:p>
            <a:pPr lvl="1"/>
            <a:r>
              <a:rPr lang="en-US" altLang="x-none" dirty="0"/>
              <a:t>Assignment, printing for an integer array </a:t>
            </a:r>
            <a:r>
              <a:rPr lang="en-US" altLang="x-none" b="1" dirty="0">
                <a:latin typeface="Courier New" charset="0"/>
              </a:rPr>
              <a:t>c</a:t>
            </a:r>
          </a:p>
          <a:p>
            <a:pPr lvl="3">
              <a:buFontTx/>
              <a:buNone/>
            </a:pPr>
            <a:r>
              <a:rPr lang="en-US" altLang="x-none" sz="1800" b="1" dirty="0" smtClean="0">
                <a:latin typeface="Courier New" charset="0"/>
              </a:rPr>
              <a:t>c[0] </a:t>
            </a:r>
            <a:r>
              <a:rPr lang="en-US" altLang="x-none" sz="1800" b="1" dirty="0">
                <a:latin typeface="Courier New" charset="0"/>
              </a:rPr>
              <a:t>=  3;</a:t>
            </a:r>
          </a:p>
          <a:p>
            <a:pPr lvl="3">
              <a:buFontTx/>
              <a:buNone/>
            </a:pPr>
            <a:r>
              <a:rPr lang="en-US" altLang="x-none" sz="1800" b="1" dirty="0" err="1">
                <a:latin typeface="Courier New" charset="0"/>
              </a:rPr>
              <a:t>cout</a:t>
            </a:r>
            <a:r>
              <a:rPr lang="en-US" altLang="x-none" sz="1800" b="1" dirty="0">
                <a:latin typeface="Courier New" charset="0"/>
              </a:rPr>
              <a:t> &lt;&lt; </a:t>
            </a:r>
            <a:r>
              <a:rPr lang="en-US" altLang="x-none" sz="1800" b="1" dirty="0" smtClean="0">
                <a:latin typeface="Courier New" charset="0"/>
              </a:rPr>
              <a:t>c[0];</a:t>
            </a:r>
            <a:endParaRPr lang="en-US" altLang="x-none" sz="1800" b="1" dirty="0">
              <a:latin typeface="Courier New" charset="0"/>
            </a:endParaRPr>
          </a:p>
          <a:p>
            <a:r>
              <a:rPr lang="en-US" altLang="x-none" sz="2400" dirty="0"/>
              <a:t>Can perform operations inside subscript</a:t>
            </a:r>
          </a:p>
          <a:p>
            <a:pPr lvl="3">
              <a:buFontTx/>
              <a:buNone/>
            </a:pPr>
            <a:r>
              <a:rPr lang="en-US" altLang="x-none" sz="1800" b="1" dirty="0" smtClean="0">
                <a:latin typeface="Courier New" charset="0"/>
              </a:rPr>
              <a:t>c[5 </a:t>
            </a:r>
            <a:r>
              <a:rPr lang="en-US" altLang="x-none" sz="1800" b="1" dirty="0">
                <a:latin typeface="Courier New" charset="0"/>
              </a:rPr>
              <a:t>– </a:t>
            </a:r>
            <a:r>
              <a:rPr lang="en-US" altLang="x-none" sz="1800" b="1" dirty="0" smtClean="0">
                <a:latin typeface="Courier New" charset="0"/>
              </a:rPr>
              <a:t>2]</a:t>
            </a:r>
            <a:r>
              <a:rPr lang="en-US" altLang="x-none" sz="1800" dirty="0" smtClean="0"/>
              <a:t> </a:t>
            </a:r>
            <a:r>
              <a:rPr lang="en-US" altLang="x-none" sz="1800" dirty="0"/>
              <a:t>same as </a:t>
            </a:r>
            <a:r>
              <a:rPr lang="en-US" altLang="x-none" sz="1800" b="1" dirty="0">
                <a:latin typeface="Courier New" charset="0"/>
              </a:rPr>
              <a:t>c[3]</a:t>
            </a:r>
            <a:endParaRPr lang="en-US" altLang="x-none" sz="1800" dirty="0"/>
          </a:p>
          <a:p>
            <a:pPr lvl="1"/>
            <a:endParaRPr lang="en-US" altLang="x-none" sz="2000" dirty="0"/>
          </a:p>
          <a:p>
            <a:pPr lvl="1"/>
            <a:endParaRPr lang="en-US" altLang="x-none" dirty="0"/>
          </a:p>
        </p:txBody>
      </p:sp>
      <p:pic>
        <p:nvPicPr>
          <p:cNvPr id="5" name="Picture 4" descr="ch07imageslides_Page_04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6948" r="33668" b="32485"/>
          <a:stretch/>
        </p:blipFill>
        <p:spPr bwMode="auto">
          <a:xfrm>
            <a:off x="6448424" y="1790700"/>
            <a:ext cx="5743576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035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-1"/>
            <a:ext cx="6162675" cy="6858001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70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71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find maximum grade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72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maximum(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grades[][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exams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pupils,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tests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highGrade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initialize to lowest possible grade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75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 pupils;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++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77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j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j &lt; tests;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j++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79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if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grades[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][ j ] &gt;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highGrade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highGrade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grades[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][ j ];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82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highGrade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84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maximum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86    </a:t>
            </a:r>
            <a:endParaRPr lang="en-US" altLang="x-none" dirty="0" smtClean="0">
              <a:solidFill>
                <a:srgbClr val="5F5F5F"/>
              </a:solidFill>
              <a:latin typeface="AvantGarde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87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determine average grade for particular student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88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average(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setOfGrades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[],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tests )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         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total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total all grades for one student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 tests;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++ )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total +=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setOfGrades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[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];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static_cast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&gt;( total ) / tests;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average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maximum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62675" y="-1"/>
            <a:ext cx="6029325" cy="40386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99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100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Print the array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101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printArray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grades[][exams],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pupils,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tests)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102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103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set left justification and output column heads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104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left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                 [0]  [1]  [2]  [3]"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105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106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output grades in tabular format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107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 pupils;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++ ) {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109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output label for row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110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nstudentGrades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["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"]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112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output one grades for one student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113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j 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j &lt; tests;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j++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114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grades[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][ j ];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115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116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}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outer for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118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printArray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48400" y="4148137"/>
            <a:ext cx="5848350" cy="26003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The array is: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[0]  [1]  [2]  [3]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studentGrades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[0] 77   68   86   73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studentGrades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[1] 96   87   89   78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studentGrades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[2] 70   90   86   81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Lowest grade: 68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Highest grade: 96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The average grade for student 0 is 76.00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The average grade for student 1 is 87.50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The average grade for student 2 is 81.75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4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07imageslides_Page_06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5233" r="25000" b="18930"/>
          <a:stretch/>
        </p:blipFill>
        <p:spPr bwMode="auto">
          <a:xfrm>
            <a:off x="2009774" y="771524"/>
            <a:ext cx="7858125" cy="532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97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4.3	Declaring Arrays	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When declaring arrays, specify</a:t>
            </a:r>
          </a:p>
          <a:p>
            <a:pPr lvl="1"/>
            <a:r>
              <a:rPr lang="en-US" altLang="x-none" dirty="0"/>
              <a:t>Name</a:t>
            </a:r>
          </a:p>
          <a:p>
            <a:pPr lvl="1"/>
            <a:r>
              <a:rPr lang="en-US" altLang="x-none" dirty="0"/>
              <a:t>Type of array</a:t>
            </a:r>
          </a:p>
          <a:p>
            <a:pPr lvl="2"/>
            <a:r>
              <a:rPr lang="en-US" altLang="x-none" dirty="0"/>
              <a:t>Any data type</a:t>
            </a:r>
          </a:p>
          <a:p>
            <a:pPr lvl="1"/>
            <a:r>
              <a:rPr lang="en-US" altLang="x-none" dirty="0"/>
              <a:t>Number of elements</a:t>
            </a:r>
          </a:p>
          <a:p>
            <a:pPr lvl="1"/>
            <a:r>
              <a:rPr lang="en-US" altLang="x-none" i="1" dirty="0"/>
              <a:t>type </a:t>
            </a:r>
            <a:r>
              <a:rPr lang="en-US" altLang="x-none" i="1" dirty="0" err="1"/>
              <a:t>arrayName</a:t>
            </a:r>
            <a:r>
              <a:rPr lang="en-US" altLang="x-none" b="1" dirty="0">
                <a:latin typeface="Courier New" charset="0"/>
              </a:rPr>
              <a:t>[</a:t>
            </a:r>
            <a:r>
              <a:rPr lang="en-US" altLang="x-none" b="1" dirty="0"/>
              <a:t> </a:t>
            </a:r>
            <a:r>
              <a:rPr lang="en-US" altLang="x-none" i="1" dirty="0" err="1"/>
              <a:t>arraySize</a:t>
            </a:r>
            <a:r>
              <a:rPr lang="en-US" altLang="x-none" i="1" dirty="0"/>
              <a:t> </a:t>
            </a:r>
            <a:r>
              <a:rPr lang="en-US" altLang="x-none" b="1" dirty="0">
                <a:latin typeface="Courier New" charset="0"/>
              </a:rPr>
              <a:t>];</a:t>
            </a:r>
          </a:p>
          <a:p>
            <a:pPr lvl="3">
              <a:buFontTx/>
              <a:buNone/>
            </a:pPr>
            <a:r>
              <a:rPr lang="en-US" altLang="x-none" sz="1600" b="1" dirty="0" err="1">
                <a:latin typeface="Courier New" charset="0"/>
              </a:rPr>
              <a:t>int</a:t>
            </a:r>
            <a:r>
              <a:rPr lang="en-US" altLang="x-none" sz="1600" b="1" dirty="0">
                <a:latin typeface="Courier New" charset="0"/>
              </a:rPr>
              <a:t> </a:t>
            </a:r>
            <a:r>
              <a:rPr lang="en-US" altLang="x-none" sz="1600" b="1" dirty="0" smtClean="0">
                <a:latin typeface="Courier New" charset="0"/>
              </a:rPr>
              <a:t>c[10];  </a:t>
            </a:r>
            <a:r>
              <a:rPr lang="en-US" altLang="x-none" sz="1600" b="1" dirty="0">
                <a:latin typeface="Courier New" charset="0"/>
              </a:rPr>
              <a:t>// array of 10 integers</a:t>
            </a:r>
          </a:p>
          <a:p>
            <a:pPr lvl="3">
              <a:buFontTx/>
              <a:buNone/>
            </a:pPr>
            <a:r>
              <a:rPr lang="en-US" altLang="x-none" sz="1600" b="1" dirty="0">
                <a:latin typeface="Courier New" charset="0"/>
              </a:rPr>
              <a:t>float </a:t>
            </a:r>
            <a:r>
              <a:rPr lang="en-US" altLang="x-none" sz="1600" b="1" dirty="0" smtClean="0">
                <a:latin typeface="Courier New" charset="0"/>
              </a:rPr>
              <a:t>d[3284]; </a:t>
            </a:r>
            <a:r>
              <a:rPr lang="en-US" altLang="x-none" sz="1600" b="1" dirty="0">
                <a:latin typeface="Courier New" charset="0"/>
              </a:rPr>
              <a:t>// array of 3284 floats</a:t>
            </a:r>
          </a:p>
          <a:p>
            <a:r>
              <a:rPr lang="en-US" altLang="x-none" dirty="0"/>
              <a:t>Declaring multiple arrays of same type</a:t>
            </a:r>
          </a:p>
          <a:p>
            <a:pPr lvl="1"/>
            <a:r>
              <a:rPr lang="en-US" altLang="x-none" dirty="0"/>
              <a:t>Use comma separated list, like regular variables</a:t>
            </a:r>
          </a:p>
          <a:p>
            <a:pPr lvl="4">
              <a:buFontTx/>
              <a:buNone/>
            </a:pPr>
            <a:r>
              <a:rPr lang="en-US" altLang="x-none" sz="1600" b="1" dirty="0" err="1">
                <a:latin typeface="Courier New" charset="0"/>
              </a:rPr>
              <a:t>int</a:t>
            </a:r>
            <a:r>
              <a:rPr lang="en-US" altLang="x-none" sz="1600" b="1" dirty="0">
                <a:latin typeface="Courier New" charset="0"/>
              </a:rPr>
              <a:t> </a:t>
            </a:r>
            <a:r>
              <a:rPr lang="en-US" altLang="x-none" sz="1600" b="1" dirty="0" smtClean="0">
                <a:latin typeface="Courier New" charset="0"/>
              </a:rPr>
              <a:t>b[100], x[27];</a:t>
            </a:r>
            <a:r>
              <a:rPr lang="en-US" altLang="x-none" sz="1600" dirty="0" smtClean="0"/>
              <a:t> </a:t>
            </a:r>
            <a:endParaRPr lang="en-US" altLang="x-none" sz="1600" dirty="0"/>
          </a:p>
        </p:txBody>
      </p:sp>
    </p:spTree>
    <p:extLst>
      <p:ext uri="{BB962C8B-B14F-4D97-AF65-F5344CB8AC3E}">
        <p14:creationId xmlns:p14="http://schemas.microsoft.com/office/powerpoint/2010/main" val="193419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4.4	Examples Using Arrays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Initializing arrays </a:t>
            </a:r>
          </a:p>
          <a:p>
            <a:pPr lvl="1"/>
            <a:r>
              <a:rPr lang="en-US" altLang="x-none" dirty="0"/>
              <a:t>For loop</a:t>
            </a:r>
          </a:p>
          <a:p>
            <a:pPr lvl="2"/>
            <a:r>
              <a:rPr lang="en-US" altLang="x-none" dirty="0"/>
              <a:t>Set each element</a:t>
            </a:r>
          </a:p>
          <a:p>
            <a:pPr lvl="1"/>
            <a:r>
              <a:rPr lang="en-US" altLang="x-none" dirty="0"/>
              <a:t>Initializer list</a:t>
            </a:r>
          </a:p>
          <a:p>
            <a:pPr lvl="2"/>
            <a:r>
              <a:rPr lang="en-US" altLang="x-none" dirty="0"/>
              <a:t>Specify each element when array declared</a:t>
            </a:r>
          </a:p>
          <a:p>
            <a:pPr lvl="2">
              <a:buFontTx/>
              <a:buNone/>
            </a:pPr>
            <a:r>
              <a:rPr lang="en-US" altLang="x-none" b="1" dirty="0" err="1">
                <a:latin typeface="Courier New" charset="0"/>
              </a:rPr>
              <a:t>int</a:t>
            </a:r>
            <a:r>
              <a:rPr lang="en-US" altLang="x-none" b="1" dirty="0">
                <a:latin typeface="Courier New" charset="0"/>
              </a:rPr>
              <a:t> </a:t>
            </a:r>
            <a:r>
              <a:rPr lang="en-US" altLang="x-none" b="1" dirty="0" smtClean="0">
                <a:latin typeface="Courier New" charset="0"/>
              </a:rPr>
              <a:t>n[5] </a:t>
            </a:r>
            <a:r>
              <a:rPr lang="en-US" altLang="x-none" b="1" dirty="0">
                <a:latin typeface="Courier New" charset="0"/>
              </a:rPr>
              <a:t>= { 1, 2, 3, 4, 5 }; </a:t>
            </a:r>
          </a:p>
          <a:p>
            <a:pPr lvl="2"/>
            <a:r>
              <a:rPr lang="en-US" altLang="x-none" dirty="0"/>
              <a:t>If not enough initializers, rightmost elements 0</a:t>
            </a:r>
          </a:p>
          <a:p>
            <a:pPr lvl="2"/>
            <a:r>
              <a:rPr lang="en-US" altLang="x-none" dirty="0"/>
              <a:t>If too many syntax error</a:t>
            </a:r>
          </a:p>
          <a:p>
            <a:pPr lvl="1"/>
            <a:r>
              <a:rPr lang="en-US" altLang="x-none" dirty="0"/>
              <a:t>To set every element to same value</a:t>
            </a:r>
          </a:p>
          <a:p>
            <a:pPr lvl="3">
              <a:buFontTx/>
              <a:buNone/>
            </a:pPr>
            <a:r>
              <a:rPr lang="en-US" altLang="x-none" b="1" dirty="0" err="1">
                <a:latin typeface="Courier New" charset="0"/>
              </a:rPr>
              <a:t>int</a:t>
            </a:r>
            <a:r>
              <a:rPr lang="en-US" altLang="x-none" b="1">
                <a:latin typeface="Courier New" charset="0"/>
              </a:rPr>
              <a:t> </a:t>
            </a:r>
            <a:r>
              <a:rPr lang="en-US" altLang="x-none" b="1" smtClean="0">
                <a:latin typeface="Courier New" charset="0"/>
              </a:rPr>
              <a:t>n[5] </a:t>
            </a:r>
            <a:r>
              <a:rPr lang="en-US" altLang="x-none" b="1" dirty="0">
                <a:latin typeface="Courier New" charset="0"/>
              </a:rPr>
              <a:t>= { 0 };</a:t>
            </a:r>
            <a:endParaRPr lang="en-US" altLang="x-none" dirty="0"/>
          </a:p>
          <a:p>
            <a:pPr lvl="1"/>
            <a:r>
              <a:rPr lang="en-US" altLang="x-none" dirty="0"/>
              <a:t>If array size omitted, initializers determine size</a:t>
            </a:r>
          </a:p>
          <a:p>
            <a:pPr lvl="3">
              <a:buFontTx/>
              <a:buNone/>
            </a:pPr>
            <a:r>
              <a:rPr lang="en-US" altLang="x-none" b="1" dirty="0" err="1">
                <a:latin typeface="Courier New" charset="0"/>
              </a:rPr>
              <a:t>int</a:t>
            </a:r>
            <a:r>
              <a:rPr lang="en-US" altLang="x-none" b="1" dirty="0">
                <a:latin typeface="Courier New" charset="0"/>
              </a:rPr>
              <a:t> n[] = { 1, 2, 3, 4, 5 }; </a:t>
            </a:r>
          </a:p>
          <a:p>
            <a:pPr lvl="2"/>
            <a:r>
              <a:rPr lang="en-US" altLang="x-none" dirty="0"/>
              <a:t>5 initializers, therefore 5 element array</a:t>
            </a:r>
          </a:p>
        </p:txBody>
      </p:sp>
    </p:spTree>
    <p:extLst>
      <p:ext uri="{BB962C8B-B14F-4D97-AF65-F5344CB8AC3E}">
        <p14:creationId xmlns:p14="http://schemas.microsoft.com/office/powerpoint/2010/main" val="151015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6105525" cy="638175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4.3: fig04_03.cpp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Initializing an array.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iomanip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n[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n is an array of 10 integers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initialize elements of array n to 0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++ )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n[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set element at location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to 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"Element"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13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"Value"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output contents of array n in tabular format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j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j 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j++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7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j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13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n[ j ]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endParaRPr lang="en-US" altLang="x-none" dirty="0" smtClean="0">
              <a:solidFill>
                <a:srgbClr val="5F5F5F"/>
              </a:solidFill>
              <a:latin typeface="AvantGarde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205830" name="Group 6"/>
          <p:cNvGrpSpPr>
            <a:grpSpLocks/>
          </p:cNvGrpSpPr>
          <p:nvPr/>
        </p:nvGrpSpPr>
        <p:grpSpPr bwMode="auto">
          <a:xfrm>
            <a:off x="1528763" y="2143125"/>
            <a:ext cx="4114800" cy="838200"/>
            <a:chOff x="1152" y="1392"/>
            <a:chExt cx="2592" cy="528"/>
          </a:xfrm>
        </p:grpSpPr>
        <p:sp>
          <p:nvSpPr>
            <p:cNvPr id="205828" name="Text Box 4"/>
            <p:cNvSpPr txBox="1">
              <a:spLocks noChangeArrowheads="1"/>
            </p:cNvSpPr>
            <p:nvPr/>
          </p:nvSpPr>
          <p:spPr bwMode="auto">
            <a:xfrm>
              <a:off x="2064" y="139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Declare a 10-element array of integers.</a:t>
              </a:r>
            </a:p>
          </p:txBody>
        </p:sp>
        <p:sp>
          <p:nvSpPr>
            <p:cNvPr id="205829" name="Line 5"/>
            <p:cNvSpPr>
              <a:spLocks noChangeShapeType="1"/>
            </p:cNvSpPr>
            <p:nvPr/>
          </p:nvSpPr>
          <p:spPr bwMode="auto">
            <a:xfrm flipH="1">
              <a:off x="1152" y="148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05833" name="Group 9"/>
          <p:cNvGrpSpPr>
            <a:grpSpLocks/>
          </p:cNvGrpSpPr>
          <p:nvPr/>
        </p:nvGrpSpPr>
        <p:grpSpPr bwMode="auto">
          <a:xfrm>
            <a:off x="3586163" y="2895601"/>
            <a:ext cx="3733800" cy="835025"/>
            <a:chOff x="1632" y="1824"/>
            <a:chExt cx="2352" cy="526"/>
          </a:xfrm>
        </p:grpSpPr>
        <p:sp>
          <p:nvSpPr>
            <p:cNvPr id="205831" name="Text Box 7"/>
            <p:cNvSpPr txBox="1">
              <a:spLocks noChangeArrowheads="1"/>
            </p:cNvSpPr>
            <p:nvPr/>
          </p:nvSpPr>
          <p:spPr bwMode="auto">
            <a:xfrm>
              <a:off x="2304" y="1824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Initialize array to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using a for loop. Note that the array has elements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n[0]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to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n[9]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</a:t>
              </a:r>
            </a:p>
          </p:txBody>
        </p:sp>
        <p:sp>
          <p:nvSpPr>
            <p:cNvPr id="205832" name="Line 8"/>
            <p:cNvSpPr>
              <a:spLocks noChangeShapeType="1"/>
            </p:cNvSpPr>
            <p:nvPr/>
          </p:nvSpPr>
          <p:spPr bwMode="auto">
            <a:xfrm flipH="1">
              <a:off x="1632" y="2064"/>
              <a:ext cx="67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077200" y="3638550"/>
            <a:ext cx="2695575" cy="2743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>
            <a:lvl1pPr algn="l">
              <a:spcBef>
                <a:spcPct val="20000"/>
              </a:spcBef>
              <a:defRPr sz="1200" b="1">
                <a:solidFill>
                  <a:schemeClr val="tx1"/>
                </a:solidFill>
                <a:latin typeface="Courier New" charset="0"/>
              </a:defRPr>
            </a:lvl1pPr>
            <a:lvl2pPr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Element        Value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0            0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1            0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2            0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3            0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4            0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5            0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6            0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7            0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8            0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x-none">
                <a:solidFill>
                  <a:srgbClr val="000000"/>
                </a:solidFill>
                <a:ea typeface="Times New Roman" charset="0"/>
                <a:cs typeface="Times New Roman" charset="0"/>
              </a:rPr>
              <a:t>      9            0 </a:t>
            </a:r>
          </a:p>
        </p:txBody>
      </p:sp>
    </p:spTree>
    <p:extLst>
      <p:ext uri="{BB962C8B-B14F-4D97-AF65-F5344CB8AC3E}">
        <p14:creationId xmlns:p14="http://schemas.microsoft.com/office/powerpoint/2010/main" val="8127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Times New Roman" charset="0"/>
            <a:cs typeface="Times New Roman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9112</TotalTime>
  <Words>8337</Words>
  <Application>Microsoft Macintosh PowerPoint</Application>
  <PresentationFormat>Widescreen</PresentationFormat>
  <Paragraphs>1303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AvantGarde</vt:lpstr>
      <vt:lpstr>Calibri</vt:lpstr>
      <vt:lpstr>Calibri Light</vt:lpstr>
      <vt:lpstr>Courier</vt:lpstr>
      <vt:lpstr>Courier New</vt:lpstr>
      <vt:lpstr>Helvetica</vt:lpstr>
      <vt:lpstr>Times New Roman</vt:lpstr>
      <vt:lpstr>Arial</vt:lpstr>
      <vt:lpstr>Office Theme</vt:lpstr>
      <vt:lpstr>ppt_template_07-25-2002</vt:lpstr>
      <vt:lpstr>CPE 150: Introduction to Programming</vt:lpstr>
      <vt:lpstr>PowerPoint Presentation</vt:lpstr>
      <vt:lpstr>4.1 Introduction </vt:lpstr>
      <vt:lpstr>4.2 Arrays</vt:lpstr>
      <vt:lpstr>4.2 Arrays</vt:lpstr>
      <vt:lpstr>PowerPoint Presentation</vt:lpstr>
      <vt:lpstr>4.3 Declaring Arrays </vt:lpstr>
      <vt:lpstr>4.4 Examples Using Arrays</vt:lpstr>
      <vt:lpstr>PowerPoint Presentation</vt:lpstr>
      <vt:lpstr>PowerPoint Presentation</vt:lpstr>
      <vt:lpstr>4.4 Examples Using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4.4 Examples Using Arrays</vt:lpstr>
      <vt:lpstr>4.4 Examples Using Arrays</vt:lpstr>
      <vt:lpstr>PowerPoint Presentation</vt:lpstr>
      <vt:lpstr>4.4 Examples Using Arrays</vt:lpstr>
      <vt:lpstr>PowerPoint Presentation</vt:lpstr>
      <vt:lpstr>PowerPoint Presentation</vt:lpstr>
      <vt:lpstr>4.5 Passing Arrays to Functions</vt:lpstr>
      <vt:lpstr>4.5 Passing Arrays to Functions</vt:lpstr>
      <vt:lpstr>4.5 Passing Arrays to Functions</vt:lpstr>
      <vt:lpstr>PowerPoint Presentation</vt:lpstr>
      <vt:lpstr>PowerPoint Presentation</vt:lpstr>
      <vt:lpstr>PowerPoint Presentation</vt:lpstr>
      <vt:lpstr>4.6 Sorting Arrays</vt:lpstr>
      <vt:lpstr>4.6 Sorting Arrays</vt:lpstr>
      <vt:lpstr>4.6 Sorting Arrays</vt:lpstr>
      <vt:lpstr>PowerPoint Presentation</vt:lpstr>
      <vt:lpstr>4.7 Computing Mean, Median and Mode Using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4.8 Searching Arrays: Linear Search and Binary Search</vt:lpstr>
      <vt:lpstr>PowerPoint Presentation</vt:lpstr>
      <vt:lpstr>4.8 Searching Arrays: Linear Search and Binary Search</vt:lpstr>
      <vt:lpstr>4.9 Multiple-Subscripted Arrays</vt:lpstr>
      <vt:lpstr>4.9 Multiple-Subscripted Arrays</vt:lpstr>
      <vt:lpstr>4.9 Multiple-Subscripted Arrays</vt:lpstr>
      <vt:lpstr>PowerPoint Presentation</vt:lpstr>
      <vt:lpstr>4.9 Multiple-Subscripted Arrays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CPRE 201 Introduction to C++</dc:title>
  <dc:creator>Tamrawi, Ahmed</dc:creator>
  <cp:lastModifiedBy>Tamrawi, Ahmed</cp:lastModifiedBy>
  <cp:revision>489</cp:revision>
  <cp:lastPrinted>2017-02-07T13:12:50Z</cp:lastPrinted>
  <dcterms:created xsi:type="dcterms:W3CDTF">2016-12-01T16:36:07Z</dcterms:created>
  <dcterms:modified xsi:type="dcterms:W3CDTF">2017-06-22T10:38:24Z</dcterms:modified>
</cp:coreProperties>
</file>