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358" r:id="rId3"/>
    <p:sldId id="359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81" r:id="rId15"/>
    <p:sldId id="282" r:id="rId16"/>
    <p:sldId id="283" r:id="rId17"/>
    <p:sldId id="285" r:id="rId18"/>
    <p:sldId id="286" r:id="rId19"/>
    <p:sldId id="288" r:id="rId20"/>
    <p:sldId id="291" r:id="rId21"/>
    <p:sldId id="292" r:id="rId22"/>
    <p:sldId id="293" r:id="rId23"/>
    <p:sldId id="294" r:id="rId24"/>
    <p:sldId id="295" r:id="rId25"/>
    <p:sldId id="297" r:id="rId26"/>
    <p:sldId id="298" r:id="rId27"/>
    <p:sldId id="360" r:id="rId28"/>
    <p:sldId id="362" r:id="rId29"/>
    <p:sldId id="363" r:id="rId30"/>
    <p:sldId id="364" r:id="rId31"/>
    <p:sldId id="365" r:id="rId32"/>
    <p:sldId id="366" r:id="rId33"/>
    <p:sldId id="367" r:id="rId34"/>
    <p:sldId id="3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BA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/>
    <p:restoredTop sz="94759"/>
  </p:normalViewPr>
  <p:slideViewPr>
    <p:cSldViewPr snapToGrid="0" snapToObjects="1">
      <p:cViewPr varScale="1">
        <p:scale>
          <a:sx n="137" d="100"/>
          <a:sy n="13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2E7B-5396-1646-AACE-D579E85288EF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CEAB2-C621-CF44-953C-E1D3E82FB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287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BA9CC-64BC-F447-81EB-7625A201036B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DAA25-CE76-EF4A-9A75-CD522E2C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4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93472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charset="0"/>
              </a:defRPr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9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8894-2EBE-5F49-9401-5E3A727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Title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29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4219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n-lt"/>
              </a:rPr>
              <a:t>CPE 150: Introduction to Programming</a:t>
            </a:r>
            <a:endParaRPr lang="en-US" sz="4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5673" y="2704370"/>
            <a:ext cx="865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/>
              <a:t>Chapter </a:t>
            </a:r>
            <a:r>
              <a:rPr lang="en-US" sz="3600" i="1" dirty="0" smtClean="0"/>
              <a:t>5: Pointers and Strings</a:t>
            </a:r>
            <a:endParaRPr lang="en-US" sz="3600" i="1" dirty="0"/>
          </a:p>
        </p:txBody>
      </p:sp>
      <p:sp>
        <p:nvSpPr>
          <p:cNvPr id="3" name="Rectangle 2"/>
          <p:cNvSpPr/>
          <p:nvPr/>
        </p:nvSpPr>
        <p:spPr>
          <a:xfrm>
            <a:off x="0" y="6440556"/>
            <a:ext cx="12192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Copyright </a:t>
            </a:r>
            <a:r>
              <a:rPr lang="en-US" sz="900" b="1" dirty="0" smtClean="0"/>
              <a:t>notice</a:t>
            </a:r>
            <a:r>
              <a:rPr lang="en-US" sz="900" b="1"/>
              <a:t>: </a:t>
            </a:r>
            <a:r>
              <a:rPr lang="en-US" sz="900" i="1" smtClean="0"/>
              <a:t>1- care </a:t>
            </a:r>
            <a:r>
              <a:rPr lang="en-US" sz="900" i="1" dirty="0"/>
              <a:t>has been taken to use only those web images deemed by the instructor to be in the public domain. If you see a copyrighted image on any slide and are the copyright owner, please contact the instructor. It will be removed.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5658" y="6592956"/>
            <a:ext cx="10571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 smtClean="0"/>
              <a:t>2- These slides are inspired, based, and modified with permission from the authors of the C++ How to Program (4</a:t>
            </a:r>
            <a:r>
              <a:rPr lang="en-US" sz="900" i="1" baseline="30000" dirty="0" smtClean="0"/>
              <a:t>th</a:t>
            </a:r>
            <a:r>
              <a:rPr lang="en-US" sz="900" i="1" dirty="0" smtClean="0"/>
              <a:t> </a:t>
            </a:r>
            <a:r>
              <a:rPr lang="en-US" sz="900" i="1" dirty="0"/>
              <a:t>Edition) textbook </a:t>
            </a:r>
          </a:p>
        </p:txBody>
      </p:sp>
    </p:spTree>
    <p:extLst>
      <p:ext uri="{BB962C8B-B14F-4D97-AF65-F5344CB8AC3E}">
        <p14:creationId xmlns:p14="http://schemas.microsoft.com/office/powerpoint/2010/main" val="2051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5.4	Calling Functions by Reference	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Pass-by-reference with pointer arguments</a:t>
            </a:r>
          </a:p>
          <a:p>
            <a:pPr lvl="1"/>
            <a:r>
              <a:rPr lang="en-US" altLang="x-none"/>
              <a:t>Simulate pass-by-reference</a:t>
            </a:r>
          </a:p>
          <a:p>
            <a:pPr lvl="2"/>
            <a:r>
              <a:rPr lang="en-US" altLang="x-none"/>
              <a:t>Use pointers and indirection operator</a:t>
            </a:r>
          </a:p>
          <a:p>
            <a:pPr lvl="1"/>
            <a:r>
              <a:rPr lang="en-US" altLang="x-none"/>
              <a:t>Pass address of argument using </a:t>
            </a:r>
            <a:r>
              <a:rPr lang="en-US" altLang="x-none" b="1">
                <a:latin typeface="Courier New" charset="0"/>
              </a:rPr>
              <a:t>&amp;</a:t>
            </a:r>
            <a:r>
              <a:rPr lang="en-US" altLang="x-none"/>
              <a:t> operator</a:t>
            </a:r>
          </a:p>
          <a:p>
            <a:pPr lvl="1"/>
            <a:r>
              <a:rPr lang="en-US" altLang="x-none"/>
              <a:t>Arrays not passed with </a:t>
            </a:r>
            <a:r>
              <a:rPr lang="en-US" altLang="x-none" b="1">
                <a:latin typeface="Courier New" charset="0"/>
              </a:rPr>
              <a:t>&amp;</a:t>
            </a:r>
            <a:r>
              <a:rPr lang="en-US" altLang="x-none"/>
              <a:t> because array name already pointer</a:t>
            </a:r>
          </a:p>
          <a:p>
            <a:pPr lvl="1"/>
            <a:r>
              <a:rPr lang="en-US" altLang="x-none" b="1">
                <a:latin typeface="Courier New" charset="0"/>
              </a:rPr>
              <a:t>*</a:t>
            </a:r>
            <a:r>
              <a:rPr lang="en-US" altLang="x-none"/>
              <a:t> operator used as alias/nickname for variable inside of function</a:t>
            </a:r>
          </a:p>
          <a:p>
            <a:pPr lvl="3">
              <a:buFontTx/>
              <a:buNone/>
            </a:pPr>
            <a:r>
              <a:rPr lang="en-US" altLang="x-none" b="1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332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442788" cy="5745163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5.6: fig05_06.cpp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Cube a variable using pass-by-value.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cubeByValue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number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"The original value of number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number;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pass number by value to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cubeByValue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number =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cubeByValue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number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new value of number is 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number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 dirty="0" smtClean="0">
              <a:solidFill>
                <a:srgbClr val="5F5F5F"/>
              </a:solidFill>
              <a:latin typeface="AvantGarde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calculate and return cube of integer argument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cubeByValue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 )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 * n * n;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cube local variable n and return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result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cubeByValue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2458244" y="4900612"/>
            <a:ext cx="4114800" cy="666750"/>
            <a:chOff x="960" y="1728"/>
            <a:chExt cx="2592" cy="42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 dirty="0" err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cubeByValue</a:t>
              </a: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receives parameter passed-by-value</a:t>
              </a: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960" y="1728"/>
              <a:ext cx="9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334213" y="3810000"/>
            <a:ext cx="2441575" cy="1465263"/>
            <a:chOff x="1248" y="-251"/>
            <a:chExt cx="1538" cy="923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346" y="-251"/>
              <a:ext cx="144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Cubes and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return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s local variable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n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248" y="121"/>
              <a:ext cx="747" cy="5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5733646"/>
            <a:ext cx="6442788" cy="685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original value of number is 5</a:t>
            </a:r>
            <a:endParaRPr lang="en-US" altLang="x-none" sz="1200" b="1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new value of number is 125</a:t>
            </a:r>
            <a:endParaRPr lang="en-US" altLang="x-none" sz="1200" b="1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x-none" sz="12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5" name="Picture 14" descr="ch08imageslides_Page_22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" t="7128" r="22918" b="26147"/>
          <a:stretch/>
        </p:blipFill>
        <p:spPr bwMode="auto">
          <a:xfrm>
            <a:off x="6844454" y="-62598"/>
            <a:ext cx="4915907" cy="280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ch08imageslides_Page_23.png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6568" r="23367" b="26621"/>
          <a:stretch/>
        </p:blipFill>
        <p:spPr bwMode="auto">
          <a:xfrm>
            <a:off x="6842734" y="2737424"/>
            <a:ext cx="4917628" cy="281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9926" name="Group 6"/>
          <p:cNvGrpSpPr>
            <a:grpSpLocks/>
          </p:cNvGrpSpPr>
          <p:nvPr/>
        </p:nvGrpSpPr>
        <p:grpSpPr bwMode="auto">
          <a:xfrm>
            <a:off x="3071700" y="2179637"/>
            <a:ext cx="4114800" cy="838200"/>
            <a:chOff x="1968" y="1824"/>
            <a:chExt cx="2592" cy="528"/>
          </a:xfrm>
        </p:grpSpPr>
        <p:sp>
          <p:nvSpPr>
            <p:cNvPr id="209924" name="Text Box 4"/>
            <p:cNvSpPr txBox="1">
              <a:spLocks noChangeArrowheads="1"/>
            </p:cNvSpPr>
            <p:nvPr/>
          </p:nvSpPr>
          <p:spPr bwMode="auto">
            <a:xfrm>
              <a:off x="2880" y="182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Pass number by value; result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return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ed by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cubeByValue</a:t>
              </a:r>
            </a:p>
          </p:txBody>
        </p:sp>
        <p:sp>
          <p:nvSpPr>
            <p:cNvPr id="209925" name="Line 5"/>
            <p:cNvSpPr>
              <a:spLocks noChangeShapeType="1"/>
            </p:cNvSpPr>
            <p:nvPr/>
          </p:nvSpPr>
          <p:spPr bwMode="auto">
            <a:xfrm flipH="1">
              <a:off x="1968" y="1920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17" name="Picture 16" descr="ch08imageslides_Page_24.png"/>
          <p:cNvPicPr>
            <a:picLocks noGrp="1" noChangeAspect="1"/>
          </p:cNvPicPr>
          <p:nvPr isPhoto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6092" r="23333" b="60965"/>
          <a:stretch/>
        </p:blipFill>
        <p:spPr bwMode="auto">
          <a:xfrm>
            <a:off x="6842734" y="5485043"/>
            <a:ext cx="4917628" cy="137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08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800461" cy="5915608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5.7: fig05_07.cpp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Cube a variable using pass-by-reference </a:t>
            </a:r>
            <a:r>
              <a:rPr lang="en-US" altLang="x-none" dirty="0">
                <a:solidFill>
                  <a:srgbClr val="000000"/>
                </a:solidFill>
                <a:latin typeface="Courier" charset="0"/>
                <a:ea typeface="Times New Roman" charset="0"/>
                <a:cs typeface="Times New Roman" charset="0"/>
              </a:rPr>
              <a:t>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with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a pointer argument.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cubeByReference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 );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number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"The original value of number is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number;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pass address of number to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cubeByReference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cubeByReference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&amp;number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new value of number is 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number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calculate cube of *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nPtr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; modifies variable number in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cubeByReference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nPtr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*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nPtr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*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nPtr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 *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nPtr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 *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nPtr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cube *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nPtr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cubeByReference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  <p:grpSp>
        <p:nvGrpSpPr>
          <p:cNvPr id="212998" name="Group 6"/>
          <p:cNvGrpSpPr>
            <a:grpSpLocks/>
          </p:cNvGrpSpPr>
          <p:nvPr/>
        </p:nvGrpSpPr>
        <p:grpSpPr bwMode="auto">
          <a:xfrm>
            <a:off x="2435437" y="2401886"/>
            <a:ext cx="4114800" cy="838200"/>
            <a:chOff x="1584" y="1920"/>
            <a:chExt cx="2592" cy="528"/>
          </a:xfrm>
        </p:grpSpPr>
        <p:sp>
          <p:nvSpPr>
            <p:cNvPr id="212996" name="Text Box 4"/>
            <p:cNvSpPr txBox="1">
              <a:spLocks noChangeArrowheads="1"/>
            </p:cNvSpPr>
            <p:nvPr/>
          </p:nvSpPr>
          <p:spPr bwMode="auto">
            <a:xfrm>
              <a:off x="2496" y="1920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Apply address operator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&amp;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to pass address of number to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cubeByReference</a:t>
              </a:r>
            </a:p>
          </p:txBody>
        </p:sp>
        <p:sp>
          <p:nvSpPr>
            <p:cNvPr id="212997" name="Line 5"/>
            <p:cNvSpPr>
              <a:spLocks noChangeShapeType="1"/>
            </p:cNvSpPr>
            <p:nvPr/>
          </p:nvSpPr>
          <p:spPr bwMode="auto">
            <a:xfrm flipH="1">
              <a:off x="1584" y="201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13001" name="Group 9"/>
          <p:cNvGrpSpPr>
            <a:grpSpLocks/>
          </p:cNvGrpSpPr>
          <p:nvPr/>
        </p:nvGrpSpPr>
        <p:grpSpPr bwMode="auto">
          <a:xfrm>
            <a:off x="4683337" y="3854451"/>
            <a:ext cx="2133600" cy="1011238"/>
            <a:chOff x="3792" y="2913"/>
            <a:chExt cx="1344" cy="637"/>
          </a:xfrm>
        </p:grpSpPr>
        <p:sp>
          <p:nvSpPr>
            <p:cNvPr id="212999" name="Text Box 7"/>
            <p:cNvSpPr txBox="1">
              <a:spLocks noChangeArrowheads="1"/>
            </p:cNvSpPr>
            <p:nvPr/>
          </p:nvSpPr>
          <p:spPr bwMode="auto">
            <a:xfrm>
              <a:off x="3792" y="3024"/>
              <a:ext cx="1344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cubeByReference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modified variable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number</a:t>
              </a:r>
            </a:p>
          </p:txBody>
        </p:sp>
        <p:sp>
          <p:nvSpPr>
            <p:cNvPr id="213000" name="Line 8"/>
            <p:cNvSpPr>
              <a:spLocks noChangeShapeType="1"/>
            </p:cNvSpPr>
            <p:nvPr/>
          </p:nvSpPr>
          <p:spPr bwMode="auto">
            <a:xfrm flipH="1" flipV="1">
              <a:off x="3881" y="2913"/>
              <a:ext cx="523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13004" name="Group 12"/>
          <p:cNvGrpSpPr>
            <a:grpSpLocks/>
          </p:cNvGrpSpPr>
          <p:nvPr/>
        </p:nvGrpSpPr>
        <p:grpSpPr bwMode="auto">
          <a:xfrm>
            <a:off x="2685661" y="657225"/>
            <a:ext cx="4114800" cy="838200"/>
            <a:chOff x="1800" y="672"/>
            <a:chExt cx="2592" cy="528"/>
          </a:xfrm>
        </p:grpSpPr>
        <p:sp>
          <p:nvSpPr>
            <p:cNvPr id="213002" name="Text Box 10"/>
            <p:cNvSpPr txBox="1">
              <a:spLocks noChangeArrowheads="1"/>
            </p:cNvSpPr>
            <p:nvPr/>
          </p:nvSpPr>
          <p:spPr bwMode="auto">
            <a:xfrm>
              <a:off x="2712" y="67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Prototype indicates parameter is pointer to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int</a:t>
              </a:r>
            </a:p>
          </p:txBody>
        </p:sp>
        <p:sp>
          <p:nvSpPr>
            <p:cNvPr id="213003" name="Line 11"/>
            <p:cNvSpPr>
              <a:spLocks noChangeShapeType="1"/>
            </p:cNvSpPr>
            <p:nvPr/>
          </p:nvSpPr>
          <p:spPr bwMode="auto">
            <a:xfrm flipH="1">
              <a:off x="1800" y="76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979699" y="3419474"/>
            <a:ext cx="3365500" cy="1800225"/>
            <a:chOff x="1672" y="1331"/>
            <a:chExt cx="2120" cy="1134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2280" y="1331"/>
              <a:ext cx="1512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Modify and access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int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variable using indirection operator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*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656" y="1857"/>
              <a:ext cx="347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2589" y="1857"/>
              <a:ext cx="67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2189" y="1857"/>
              <a:ext cx="467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1672" y="1857"/>
              <a:ext cx="984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5915608"/>
            <a:ext cx="6800461" cy="685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original value of number is 5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The new value of number is 125</a:t>
            </a: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274252" y="4898020"/>
            <a:ext cx="3652838" cy="1079500"/>
            <a:chOff x="2067" y="550"/>
            <a:chExt cx="2301" cy="680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2688" y="550"/>
              <a:ext cx="1680" cy="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 dirty="0" err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cubeByReference</a:t>
              </a: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receives address of </a:t>
              </a:r>
              <a:r>
                <a:rPr lang="en-US" altLang="x-none" sz="1600" b="1" dirty="0" err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int</a:t>
              </a: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variable,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dirty="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i.e., pointer to an </a:t>
              </a:r>
              <a:r>
                <a:rPr lang="en-US" altLang="x-none" sz="1600" b="1" dirty="0" err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int</a:t>
              </a:r>
              <a:endParaRPr lang="en-US" altLang="x-none" sz="1600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H="1" flipV="1">
              <a:off x="2067" y="550"/>
              <a:ext cx="621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24" name="Picture 23" descr="ch08imageslides_Page_25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7464" r="23333" b="28024"/>
          <a:stretch/>
        </p:blipFill>
        <p:spPr bwMode="auto">
          <a:xfrm>
            <a:off x="7097323" y="611186"/>
            <a:ext cx="5018727" cy="280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ch08imageslides_Page_26.png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7464" r="23333" b="60966"/>
          <a:stretch/>
        </p:blipFill>
        <p:spPr bwMode="auto">
          <a:xfrm>
            <a:off x="6977830" y="3514062"/>
            <a:ext cx="5138220" cy="137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09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Times New Roman" charset="0"/>
                <a:cs typeface="Times New Roman" charset="0"/>
              </a:rPr>
              <a:t>5.6 Bubble </a:t>
            </a:r>
            <a:r>
              <a:rPr lang="en-US" altLang="x-none" dirty="0">
                <a:ea typeface="Times New Roman" charset="0"/>
                <a:cs typeface="Times New Roman" charset="0"/>
              </a:rPr>
              <a:t>Sort Using Pass-by-Reference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Implement </a:t>
            </a:r>
            <a:r>
              <a:rPr lang="en-US" altLang="x-none" b="1">
                <a:latin typeface="Courier New" charset="0"/>
              </a:rPr>
              <a:t>bubbleSort</a:t>
            </a:r>
            <a:r>
              <a:rPr lang="en-US" altLang="x-none"/>
              <a:t> using pointers</a:t>
            </a:r>
          </a:p>
          <a:p>
            <a:pPr lvl="1"/>
            <a:r>
              <a:rPr lang="en-US" altLang="x-none"/>
              <a:t>Want function </a:t>
            </a:r>
            <a:r>
              <a:rPr lang="en-US" altLang="x-none" b="1">
                <a:latin typeface="Courier New" charset="0"/>
              </a:rPr>
              <a:t>swap</a:t>
            </a:r>
            <a:r>
              <a:rPr lang="en-US" altLang="x-none"/>
              <a:t> to access array elements</a:t>
            </a:r>
          </a:p>
          <a:p>
            <a:pPr lvl="2"/>
            <a:r>
              <a:rPr lang="en-US" altLang="x-none"/>
              <a:t>Individual array elements: scalars</a:t>
            </a:r>
          </a:p>
          <a:p>
            <a:pPr lvl="3"/>
            <a:r>
              <a:rPr lang="en-US" altLang="x-none"/>
              <a:t>Passed by value by default</a:t>
            </a:r>
          </a:p>
          <a:p>
            <a:pPr lvl="2"/>
            <a:r>
              <a:rPr lang="en-US" altLang="x-none"/>
              <a:t>Pass by reference using address operator </a:t>
            </a:r>
            <a:r>
              <a:rPr lang="en-US" altLang="x-none" b="1">
                <a:latin typeface="Courier New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95431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6578082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5.15: fig05_15.cpp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This program puts values into an array, sorts the values into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ascending order, and prints the resulting array.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iomanip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bubbleSort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//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swap(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*,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*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a[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= {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6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8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12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89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68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45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37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};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"Data items in original order\n"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++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a[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endParaRPr lang="en-US" altLang="x-none" dirty="0" smtClean="0">
              <a:solidFill>
                <a:srgbClr val="5F5F5F"/>
              </a:solidFill>
              <a:latin typeface="AvantGarde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bubbleSort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a,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sort the array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nData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items in ascending order\n"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j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arraySize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j++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setw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 &lt;&lt; a[ j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0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sort an array of integers using bubble sort algorithm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bubbleSort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*array,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const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size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// loop to control passes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pass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pass &lt; size -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pass++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   // loop to control comparisons during each pass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k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k &lt; size -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k++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48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        // swap adjacent elements if they are out of order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if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( array[ k ] &gt; array[ k +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swap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&amp;array[ k ], &amp;array[ k +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);</a:t>
            </a: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bubbleSort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53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54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swap values at memory locations to which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55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element1Ptr and element2Ptr point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56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swap(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element1Ptr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element2Ptr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                     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hold = *element1Ptr;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*element1Ptr = *element2Ptr;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*element2Ptr = hold;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                         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swap        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  <p:grpSp>
        <p:nvGrpSpPr>
          <p:cNvPr id="228358" name="Group 6"/>
          <p:cNvGrpSpPr>
            <a:grpSpLocks/>
          </p:cNvGrpSpPr>
          <p:nvPr/>
        </p:nvGrpSpPr>
        <p:grpSpPr bwMode="auto">
          <a:xfrm>
            <a:off x="2761958" y="638565"/>
            <a:ext cx="6243638" cy="2100263"/>
            <a:chOff x="-381" y="1287"/>
            <a:chExt cx="3933" cy="1323"/>
          </a:xfrm>
        </p:grpSpPr>
        <p:sp>
          <p:nvSpPr>
            <p:cNvPr id="228356" name="Text Box 4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8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Declare as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int *array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(rather than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int array[]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) to indicate function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bubbleSort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receives single-subscripted array.</a:t>
              </a:r>
            </a:p>
          </p:txBody>
        </p:sp>
        <p:sp>
          <p:nvSpPr>
            <p:cNvPr id="228357" name="Line 5"/>
            <p:cNvSpPr>
              <a:spLocks noChangeShapeType="1"/>
            </p:cNvSpPr>
            <p:nvPr/>
          </p:nvSpPr>
          <p:spPr bwMode="auto">
            <a:xfrm flipH="1" flipV="1">
              <a:off x="-381" y="1287"/>
              <a:ext cx="2253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28361" name="Group 9"/>
          <p:cNvGrpSpPr>
            <a:grpSpLocks/>
          </p:cNvGrpSpPr>
          <p:nvPr/>
        </p:nvGrpSpPr>
        <p:grpSpPr bwMode="auto">
          <a:xfrm>
            <a:off x="4384804" y="285751"/>
            <a:ext cx="4219575" cy="835025"/>
            <a:chOff x="2190" y="1512"/>
            <a:chExt cx="2658" cy="526"/>
          </a:xfrm>
        </p:grpSpPr>
        <p:sp>
          <p:nvSpPr>
            <p:cNvPr id="228359" name="Text Box 7"/>
            <p:cNvSpPr txBox="1">
              <a:spLocks noChangeArrowheads="1"/>
            </p:cNvSpPr>
            <p:nvPr/>
          </p:nvSpPr>
          <p:spPr bwMode="auto">
            <a:xfrm>
              <a:off x="3168" y="1512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Receives size of array as argument; declared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const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to ensure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size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not modified.</a:t>
              </a:r>
            </a:p>
          </p:txBody>
        </p:sp>
        <p:sp>
          <p:nvSpPr>
            <p:cNvPr id="228360" name="Line 8"/>
            <p:cNvSpPr>
              <a:spLocks noChangeShapeType="1"/>
            </p:cNvSpPr>
            <p:nvPr/>
          </p:nvSpPr>
          <p:spPr bwMode="auto">
            <a:xfrm flipH="1">
              <a:off x="2190" y="1608"/>
              <a:ext cx="978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2904931" y="4153679"/>
            <a:ext cx="6019800" cy="1292225"/>
            <a:chOff x="1440" y="912"/>
            <a:chExt cx="3792" cy="814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3552" y="1200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Pass arguments by reference, allowing function to swap values at memory locations.</a:t>
              </a: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H="1" flipV="1">
              <a:off x="2784" y="91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H="1" flipV="1">
              <a:off x="1440" y="912"/>
              <a:ext cx="211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5623319"/>
            <a:ext cx="9347200" cy="1143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 items in original order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2   6   4   8  10  12  89  68  45  37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Data items in ascending order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2   4   6   8  10  12  37  45  68  89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x-none" sz="12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8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Times New Roman" charset="0"/>
                <a:cs typeface="Times New Roman" charset="0"/>
              </a:rPr>
              <a:t>5.6 Bubble </a:t>
            </a:r>
            <a:r>
              <a:rPr lang="en-US" altLang="x-none" dirty="0">
                <a:ea typeface="Times New Roman" charset="0"/>
                <a:cs typeface="Times New Roman" charset="0"/>
              </a:rPr>
              <a:t>Sort Using Pass-by-Reference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>
                <a:latin typeface="Courier New" charset="0"/>
              </a:rPr>
              <a:t>sizeof</a:t>
            </a:r>
          </a:p>
          <a:p>
            <a:pPr lvl="1"/>
            <a:r>
              <a:rPr lang="en-US" altLang="x-none"/>
              <a:t>Unary operator returns size of operand in bytes</a:t>
            </a:r>
          </a:p>
          <a:p>
            <a:pPr lvl="1"/>
            <a:r>
              <a:rPr lang="en-US" altLang="x-none"/>
              <a:t>For arrays, </a:t>
            </a:r>
            <a:r>
              <a:rPr lang="en-US" altLang="x-none" b="1">
                <a:latin typeface="Courier New" charset="0"/>
              </a:rPr>
              <a:t>sizeof</a:t>
            </a:r>
            <a:r>
              <a:rPr lang="en-US" altLang="x-none"/>
              <a:t> returns</a:t>
            </a:r>
          </a:p>
          <a:p>
            <a:pPr lvl="3">
              <a:buFontTx/>
              <a:buNone/>
            </a:pPr>
            <a:r>
              <a:rPr lang="en-US" altLang="x-none"/>
              <a:t>( size of 1 element ) * ( number of elements )</a:t>
            </a:r>
          </a:p>
          <a:p>
            <a:pPr lvl="1"/>
            <a:r>
              <a:rPr lang="en-US" altLang="x-none"/>
              <a:t>If </a:t>
            </a:r>
            <a:r>
              <a:rPr lang="en-US" altLang="x-none" b="1">
                <a:latin typeface="Courier New" charset="0"/>
              </a:rPr>
              <a:t>sizeof( int ) = 4</a:t>
            </a:r>
            <a:r>
              <a:rPr lang="en-US" altLang="x-none"/>
              <a:t>, then</a:t>
            </a:r>
          </a:p>
          <a:p>
            <a:pPr lvl="4">
              <a:buFontTx/>
              <a:buNone/>
            </a:pPr>
            <a:r>
              <a:rPr lang="en-US" altLang="x-none" b="1">
                <a:latin typeface="Courier New" charset="0"/>
              </a:rPr>
              <a:t>int myArray[10];</a:t>
            </a:r>
          </a:p>
          <a:p>
            <a:pPr lvl="4">
              <a:buFontTx/>
              <a:buNone/>
            </a:pPr>
            <a:r>
              <a:rPr lang="en-US" altLang="x-none" b="1">
                <a:latin typeface="Courier New" charset="0"/>
              </a:rPr>
              <a:t>cout &lt;&lt; sizeof(myArray);</a:t>
            </a:r>
          </a:p>
          <a:p>
            <a:pPr lvl="1">
              <a:buFontTx/>
              <a:buNone/>
            </a:pPr>
            <a:r>
              <a:rPr lang="en-US" altLang="x-none"/>
              <a:t>     will print 40</a:t>
            </a:r>
          </a:p>
          <a:p>
            <a:r>
              <a:rPr lang="en-US" altLang="x-none" b="1">
                <a:latin typeface="Courier New" charset="0"/>
              </a:rPr>
              <a:t>sizeof</a:t>
            </a:r>
            <a:r>
              <a:rPr lang="en-US" altLang="x-none"/>
              <a:t> can be used with</a:t>
            </a:r>
          </a:p>
          <a:p>
            <a:pPr lvl="1"/>
            <a:r>
              <a:rPr lang="en-US" altLang="x-none"/>
              <a:t>Variable names</a:t>
            </a:r>
          </a:p>
          <a:p>
            <a:pPr lvl="1"/>
            <a:r>
              <a:rPr lang="en-US" altLang="x-none"/>
              <a:t>Type names</a:t>
            </a:r>
          </a:p>
          <a:p>
            <a:pPr lvl="1"/>
            <a:r>
              <a:rPr lang="en-US" altLang="x-none"/>
              <a:t>Constant values</a:t>
            </a:r>
          </a:p>
        </p:txBody>
      </p:sp>
    </p:spTree>
    <p:extLst>
      <p:ext uri="{BB962C8B-B14F-4D97-AF65-F5344CB8AC3E}">
        <p14:creationId xmlns:p14="http://schemas.microsoft.com/office/powerpoint/2010/main" val="199733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5.16: fig05_16.cpp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operator when used on an array name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returns the number of bytes in the array.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size_t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getSize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array[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"The number of bytes in the array is "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array );         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number of bytes returned by </a:t>
            </a:r>
            <a:r>
              <a:rPr lang="en-US" altLang="x-none" dirty="0" err="1">
                <a:solidFill>
                  <a:srgbClr val="0099FF"/>
                </a:solidFill>
                <a:ea typeface="Courier New" charset="0"/>
                <a:cs typeface="Courier New" charset="0"/>
              </a:rPr>
              <a:t>getSize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is "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getSize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array )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              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 dirty="0" smtClean="0">
              <a:solidFill>
                <a:srgbClr val="5F5F5F"/>
              </a:solidFill>
              <a:latin typeface="AvantGarde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return size of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ptr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size_t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getSize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getSize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  <p:grpSp>
        <p:nvGrpSpPr>
          <p:cNvPr id="231430" name="Group 6"/>
          <p:cNvGrpSpPr>
            <a:grpSpLocks/>
          </p:cNvGrpSpPr>
          <p:nvPr/>
        </p:nvGrpSpPr>
        <p:grpSpPr bwMode="auto">
          <a:xfrm>
            <a:off x="2971800" y="2743200"/>
            <a:ext cx="4114800" cy="838200"/>
            <a:chOff x="1872" y="1728"/>
            <a:chExt cx="2592" cy="528"/>
          </a:xfrm>
        </p:grpSpPr>
        <p:sp>
          <p:nvSpPr>
            <p:cNvPr id="231428" name="Text Box 4"/>
            <p:cNvSpPr txBox="1">
              <a:spLocks noChangeArrowheads="1"/>
            </p:cNvSpPr>
            <p:nvPr/>
          </p:nvSpPr>
          <p:spPr bwMode="auto">
            <a:xfrm>
              <a:off x="2784" y="1728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Operator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sizeof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applied to an array returns total number of bytes in array.</a:t>
              </a:r>
            </a:p>
          </p:txBody>
        </p:sp>
        <p:sp>
          <p:nvSpPr>
            <p:cNvPr id="231429" name="Line 5"/>
            <p:cNvSpPr>
              <a:spLocks noChangeShapeType="1"/>
            </p:cNvSpPr>
            <p:nvPr/>
          </p:nvSpPr>
          <p:spPr bwMode="auto">
            <a:xfrm flipH="1">
              <a:off x="1872" y="1824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31433" name="Group 9"/>
          <p:cNvGrpSpPr>
            <a:grpSpLocks/>
          </p:cNvGrpSpPr>
          <p:nvPr/>
        </p:nvGrpSpPr>
        <p:grpSpPr bwMode="auto">
          <a:xfrm>
            <a:off x="2209800" y="4343401"/>
            <a:ext cx="4267200" cy="1292225"/>
            <a:chOff x="1392" y="2736"/>
            <a:chExt cx="2688" cy="814"/>
          </a:xfrm>
        </p:grpSpPr>
        <p:sp>
          <p:nvSpPr>
            <p:cNvPr id="231431" name="Text Box 7"/>
            <p:cNvSpPr txBox="1">
              <a:spLocks noChangeArrowheads="1"/>
            </p:cNvSpPr>
            <p:nvPr/>
          </p:nvSpPr>
          <p:spPr bwMode="auto">
            <a:xfrm>
              <a:off x="2400" y="3024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Function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getSize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returns number of bytes used to store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array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address.</a:t>
              </a:r>
            </a:p>
          </p:txBody>
        </p:sp>
        <p:sp>
          <p:nvSpPr>
            <p:cNvPr id="231432" name="Line 8"/>
            <p:cNvSpPr>
              <a:spLocks noChangeShapeType="1"/>
            </p:cNvSpPr>
            <p:nvPr/>
          </p:nvSpPr>
          <p:spPr bwMode="auto">
            <a:xfrm flipH="1" flipV="1">
              <a:off x="1392" y="2736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271657" y="3962401"/>
            <a:ext cx="4466253" cy="685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number of bytes in the array is 160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number of bytes returned by getSize is 4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x-none" sz="12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8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4236098" cy="464509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5.17: fig05_17.cpp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Demonstrating the </a:t>
            </a:r>
            <a:r>
              <a:rPr lang="en-US" altLang="x-none" dirty="0" err="1">
                <a:solidFill>
                  <a:srgbClr val="008000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 operator.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c;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short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long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l;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float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f;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d;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long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ld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array[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20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array;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36098" y="0"/>
            <a:ext cx="7010400" cy="46450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"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c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c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tsizeof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(char)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s = "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s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tsizeof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(short)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short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tsizeof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(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)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l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l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tsizeof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(long)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long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f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f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tsizeof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(float)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float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d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d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tsizeof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(double) = "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double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ld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= "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ld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tsizeof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(long double)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long double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array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array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nsizeof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ptr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sizeof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ptr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8046098" y="114300"/>
            <a:ext cx="4114800" cy="590550"/>
            <a:chOff x="2712" y="252"/>
            <a:chExt cx="2592" cy="372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624" y="252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Operator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sizeof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can be used on variable name.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2712" y="384"/>
              <a:ext cx="9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8731898" y="552451"/>
            <a:ext cx="3390900" cy="944563"/>
            <a:chOff x="2784" y="900"/>
            <a:chExt cx="2136" cy="595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240" y="1123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Operator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sizeof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can be used on type name.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 flipV="1">
              <a:off x="2784" y="900"/>
              <a:ext cx="571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236098" y="4645090"/>
            <a:ext cx="7010400" cy="2209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sizeof c = 1    sizeof(char) = 1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sizeof s = 2    sizeof(short) = 2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sizeof i = 4    sizeof(int) = 4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sizeof l = 4    sizeof(long) = 4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sizeof f = 4    sizeof(float) = 4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sizeof d = 8    sizeof(double) = 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sizeof ld = 8   sizeof(long double) = 8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sizeof array = 80</a:t>
            </a:r>
            <a:endParaRPr lang="en-US" altLang="x-none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smtClean="0">
                <a:ea typeface="Times New Roman" charset="0"/>
                <a:cs typeface="Times New Roman" charset="0"/>
              </a:rPr>
              <a:t>sizeof ptr = 4</a:t>
            </a:r>
            <a:r>
              <a:rPr lang="en-US" altLang="x-none" smtClean="0"/>
              <a:t> 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60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249" y="76200"/>
            <a:ext cx="11597951" cy="1066800"/>
          </a:xfrm>
        </p:spPr>
        <p:txBody>
          <a:bodyPr/>
          <a:lstStyle/>
          <a:p>
            <a:r>
              <a:rPr lang="en-US" altLang="x-none"/>
              <a:t>5.7	Pointer Expressions and Pointer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223" y="1066800"/>
            <a:ext cx="8305800" cy="5410200"/>
          </a:xfrm>
        </p:spPr>
        <p:txBody>
          <a:bodyPr/>
          <a:lstStyle/>
          <a:p>
            <a:r>
              <a:rPr lang="en-US" altLang="x-none" dirty="0"/>
              <a:t>Pointer arithmetic</a:t>
            </a:r>
          </a:p>
          <a:p>
            <a:pPr lvl="1"/>
            <a:r>
              <a:rPr lang="en-US" altLang="x-none" dirty="0"/>
              <a:t>Increment/decrement pointer  </a:t>
            </a:r>
            <a:r>
              <a:rPr lang="en-US" altLang="x-none" b="1" dirty="0">
                <a:latin typeface="Courier New" charset="0"/>
              </a:rPr>
              <a:t>(++</a:t>
            </a:r>
            <a:r>
              <a:rPr lang="en-US" altLang="x-none" dirty="0"/>
              <a:t> or </a:t>
            </a:r>
            <a:r>
              <a:rPr lang="en-US" altLang="x-none" b="1" dirty="0">
                <a:latin typeface="Courier New" charset="0"/>
              </a:rPr>
              <a:t>--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/>
              <a:t>Add/subtract an integer to/from a pointer( </a:t>
            </a:r>
            <a:r>
              <a:rPr lang="en-US" altLang="x-none" b="1" dirty="0">
                <a:latin typeface="Courier New" charset="0"/>
              </a:rPr>
              <a:t>+</a:t>
            </a:r>
            <a:r>
              <a:rPr lang="en-US" altLang="x-none" dirty="0"/>
              <a:t> or </a:t>
            </a:r>
            <a:r>
              <a:rPr lang="en-US" altLang="x-none" b="1" dirty="0">
                <a:latin typeface="Courier New" charset="0"/>
              </a:rPr>
              <a:t>+=</a:t>
            </a:r>
            <a:r>
              <a:rPr lang="en-US" altLang="x-none" dirty="0"/>
              <a:t> , </a:t>
            </a:r>
            <a:r>
              <a:rPr lang="en-US" altLang="x-none" b="1" dirty="0">
                <a:latin typeface="Courier New" charset="0"/>
              </a:rPr>
              <a:t>-</a:t>
            </a:r>
            <a:r>
              <a:rPr lang="en-US" altLang="x-none" dirty="0"/>
              <a:t> or </a:t>
            </a:r>
            <a:r>
              <a:rPr lang="en-US" altLang="x-none" b="1" dirty="0">
                <a:latin typeface="Courier New" charset="0"/>
              </a:rPr>
              <a:t>-=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/>
              <a:t>Pointers may be subtracted from each other</a:t>
            </a:r>
          </a:p>
          <a:p>
            <a:pPr lvl="1"/>
            <a:r>
              <a:rPr lang="en-US" altLang="x-none" dirty="0"/>
              <a:t>Pointer arithmetic meaningless unless performed on pointer to array</a:t>
            </a:r>
          </a:p>
          <a:p>
            <a:r>
              <a:rPr lang="en-US" altLang="x-none" dirty="0"/>
              <a:t>5 element 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dirty="0"/>
              <a:t> array on a machine using 4 byte 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dirty="0" err="1"/>
              <a:t>s</a:t>
            </a:r>
            <a:endParaRPr lang="en-US" altLang="x-none" dirty="0"/>
          </a:p>
          <a:p>
            <a:pPr lvl="1"/>
            <a:r>
              <a:rPr lang="en-US" altLang="x-none" b="1" dirty="0" err="1">
                <a:latin typeface="Courier New" charset="0"/>
              </a:rPr>
              <a:t>vPtr</a:t>
            </a:r>
            <a:r>
              <a:rPr lang="en-US" altLang="x-none" dirty="0"/>
              <a:t> points to first element </a:t>
            </a:r>
            <a:r>
              <a:rPr lang="en-US" altLang="x-none" b="1" dirty="0">
                <a:latin typeface="Courier New" charset="0"/>
              </a:rPr>
              <a:t>v[ 0 ]</a:t>
            </a:r>
            <a:r>
              <a:rPr lang="en-US" altLang="x-none" dirty="0"/>
              <a:t>, which is at location 3000</a:t>
            </a:r>
          </a:p>
          <a:p>
            <a:pPr lvl="2">
              <a:buFontTx/>
              <a:buNone/>
            </a:pPr>
            <a:r>
              <a:rPr lang="en-US" altLang="x-none" b="1" dirty="0" err="1">
                <a:latin typeface="Courier New" charset="0"/>
              </a:rPr>
              <a:t>vPtr</a:t>
            </a:r>
            <a:r>
              <a:rPr lang="en-US" altLang="x-none" b="1" dirty="0">
                <a:latin typeface="Courier New" charset="0"/>
              </a:rPr>
              <a:t> = 3000</a:t>
            </a:r>
            <a:endParaRPr lang="en-US" altLang="x-none" dirty="0"/>
          </a:p>
          <a:p>
            <a:pPr lvl="1"/>
            <a:r>
              <a:rPr lang="en-US" altLang="x-none" b="1" dirty="0" err="1">
                <a:latin typeface="Courier New" charset="0"/>
              </a:rPr>
              <a:t>vPtr</a:t>
            </a:r>
            <a:r>
              <a:rPr lang="en-US" altLang="x-none" b="1" dirty="0">
                <a:latin typeface="Courier New" charset="0"/>
              </a:rPr>
              <a:t> += 2</a:t>
            </a:r>
            <a:r>
              <a:rPr lang="en-US" altLang="x-none" dirty="0"/>
              <a:t>; sets </a:t>
            </a:r>
            <a:r>
              <a:rPr lang="en-US" altLang="x-none" b="1" dirty="0" err="1">
                <a:latin typeface="Courier New" charset="0"/>
              </a:rPr>
              <a:t>vPtr</a:t>
            </a:r>
            <a:r>
              <a:rPr lang="en-US" altLang="x-none" dirty="0"/>
              <a:t> to </a:t>
            </a:r>
            <a:r>
              <a:rPr lang="en-US" altLang="x-none" b="1" dirty="0">
                <a:latin typeface="Courier New" charset="0"/>
              </a:rPr>
              <a:t>3008</a:t>
            </a:r>
          </a:p>
          <a:p>
            <a:pPr lvl="2">
              <a:buFontTx/>
              <a:buNone/>
            </a:pPr>
            <a:r>
              <a:rPr lang="en-US" altLang="x-none" b="1" dirty="0" err="1">
                <a:latin typeface="Courier New" charset="0"/>
              </a:rPr>
              <a:t>vPtr</a:t>
            </a:r>
            <a:r>
              <a:rPr lang="en-US" altLang="x-none" dirty="0"/>
              <a:t> points to </a:t>
            </a:r>
            <a:r>
              <a:rPr lang="en-US" altLang="x-none" b="1" dirty="0">
                <a:latin typeface="Courier New" charset="0"/>
              </a:rPr>
              <a:t>v[ 2 ]</a:t>
            </a:r>
            <a:endParaRPr lang="en-US" altLang="x-none" dirty="0"/>
          </a:p>
        </p:txBody>
      </p:sp>
      <p:sp>
        <p:nvSpPr>
          <p:cNvPr id="183331" name="Rectangle 35"/>
          <p:cNvSpPr>
            <a:spLocks noChangeArrowheads="1"/>
          </p:cNvSpPr>
          <p:nvPr/>
        </p:nvSpPr>
        <p:spPr bwMode="auto">
          <a:xfrm>
            <a:off x="3352800" y="1989138"/>
            <a:ext cx="548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Helvetica" charset="0"/>
              <a:ea typeface="Times New Roman" charset="0"/>
              <a:cs typeface="Times New Roman" charset="0"/>
            </a:endParaRPr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3352800" y="3433764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200">
                <a:solidFill>
                  <a:srgbClr val="000000"/>
                </a:solidFill>
                <a:ea typeface="Times New Roman" charset="0"/>
                <a:cs typeface="Times New Roman" charset="0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x-none" sz="240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38" name="Picture 37" descr="ch08imageslides_Page_53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464" r="36667" b="56849"/>
          <a:stretch/>
        </p:blipFill>
        <p:spPr bwMode="auto">
          <a:xfrm>
            <a:off x="4302969" y="4875033"/>
            <a:ext cx="3965934" cy="198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 descr="ch08imageslides_Page_54.png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7464" r="36666" b="56849"/>
          <a:stretch/>
        </p:blipFill>
        <p:spPr bwMode="auto">
          <a:xfrm>
            <a:off x="8032767" y="4756067"/>
            <a:ext cx="4038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87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ChangeArrowheads="1"/>
          </p:cNvSpPr>
          <p:nvPr/>
        </p:nvSpPr>
        <p:spPr bwMode="auto">
          <a:xfrm>
            <a:off x="684810" y="1284514"/>
            <a:ext cx="8393876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5.1  	Introduction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5.2  	Pointer Variable Declarations and Initialization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5.3  	Pointer Operators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5.4  	Calling Functions by </a:t>
            </a:r>
            <a:r>
              <a:rPr lang="en-US" altLang="x-none" noProof="1" smtClean="0">
                <a:latin typeface="Calibri" charset="0"/>
                <a:ea typeface="Calibri" charset="0"/>
                <a:cs typeface="Calibri" charset="0"/>
              </a:rPr>
              <a:t>Reference</a:t>
            </a: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5.6  	Bubble Sort Using Pass-by-Reference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5.7  	Pointer Expressions and Pointer Arithmetic</a:t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>5.8  	Relationship Between Pointers and </a:t>
            </a:r>
            <a:r>
              <a:rPr lang="en-US" altLang="x-none" noProof="1" smtClean="0">
                <a:latin typeface="Calibri" charset="0"/>
                <a:ea typeface="Calibri" charset="0"/>
                <a:cs typeface="Calibri" charset="0"/>
              </a:rPr>
              <a:t>Arrays</a:t>
            </a:r>
            <a:r>
              <a:rPr lang="en-US" altLang="x-none" noProof="1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altLang="x-none" noProof="1"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noProof="1" smtClean="0">
                <a:latin typeface="Calibri" charset="0"/>
                <a:ea typeface="Calibri" charset="0"/>
                <a:cs typeface="Calibri" charset="0"/>
              </a:rPr>
              <a:t>5.X            Dynamic Memory Allocation</a:t>
            </a:r>
            <a:endParaRPr lang="en-US" altLang="x-none" noProof="1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4032" y="307910"/>
            <a:ext cx="7204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Topics To Be Covered In Chapter 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9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09" y="76200"/>
            <a:ext cx="11560629" cy="1066800"/>
          </a:xfrm>
        </p:spPr>
        <p:txBody>
          <a:bodyPr/>
          <a:lstStyle/>
          <a:p>
            <a:r>
              <a:rPr lang="en-US" altLang="x-none"/>
              <a:t>5.7	Pointer Expressions and Pointer Arithmetic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Subtracting pointers</a:t>
            </a:r>
          </a:p>
          <a:p>
            <a:pPr lvl="1"/>
            <a:r>
              <a:rPr lang="en-US" altLang="x-none" dirty="0"/>
              <a:t>Returns number of elements between two addresses</a:t>
            </a:r>
          </a:p>
          <a:p>
            <a:pPr lvl="4">
              <a:buFontTx/>
              <a:buNone/>
            </a:pPr>
            <a:r>
              <a:rPr lang="en-US" altLang="x-none" sz="2400" b="1" dirty="0">
                <a:latin typeface="Courier New" charset="0"/>
              </a:rPr>
              <a:t>	</a:t>
            </a:r>
            <a:r>
              <a:rPr lang="en-US" altLang="x-none" b="1" dirty="0">
                <a:latin typeface="Courier New" charset="0"/>
              </a:rPr>
              <a:t>vPtr2 = v[ 2 ];</a:t>
            </a:r>
            <a:br>
              <a:rPr lang="en-US" altLang="x-none" b="1" dirty="0">
                <a:latin typeface="Courier New" charset="0"/>
              </a:rPr>
            </a:br>
            <a:r>
              <a:rPr lang="en-US" altLang="x-none" b="1" dirty="0" err="1">
                <a:latin typeface="Courier New" charset="0"/>
              </a:rPr>
              <a:t>vPtr</a:t>
            </a:r>
            <a:r>
              <a:rPr lang="en-US" altLang="x-none" b="1" dirty="0">
                <a:latin typeface="Courier New" charset="0"/>
              </a:rPr>
              <a:t> = v[ 0 ];</a:t>
            </a:r>
            <a:br>
              <a:rPr lang="en-US" altLang="x-none" b="1" dirty="0">
                <a:latin typeface="Courier New" charset="0"/>
              </a:rPr>
            </a:br>
            <a:r>
              <a:rPr lang="en-US" altLang="x-none" b="1" dirty="0">
                <a:latin typeface="Courier New" charset="0"/>
              </a:rPr>
              <a:t>vPtr2 - </a:t>
            </a:r>
            <a:r>
              <a:rPr lang="en-US" altLang="x-none" b="1" dirty="0" err="1">
                <a:latin typeface="Courier New" charset="0"/>
              </a:rPr>
              <a:t>vPtr</a:t>
            </a:r>
            <a:r>
              <a:rPr lang="en-US" altLang="x-none" b="1" dirty="0">
                <a:latin typeface="Courier New" charset="0"/>
              </a:rPr>
              <a:t> == 2</a:t>
            </a:r>
          </a:p>
          <a:p>
            <a:r>
              <a:rPr lang="en-US" altLang="x-none" dirty="0"/>
              <a:t>Pointer assignment</a:t>
            </a:r>
          </a:p>
          <a:p>
            <a:pPr lvl="1"/>
            <a:r>
              <a:rPr lang="en-US" altLang="x-none" dirty="0"/>
              <a:t>Pointer can be assigned to another pointer if both of </a:t>
            </a:r>
            <a:r>
              <a:rPr lang="en-US" altLang="x-none"/>
              <a:t>same </a:t>
            </a:r>
            <a:r>
              <a:rPr lang="en-US" altLang="x-none" smtClean="0"/>
              <a:t>type.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120795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927" y="76200"/>
            <a:ext cx="11569959" cy="1066800"/>
          </a:xfrm>
        </p:spPr>
        <p:txBody>
          <a:bodyPr/>
          <a:lstStyle/>
          <a:p>
            <a:r>
              <a:rPr lang="en-US" altLang="x-none"/>
              <a:t>5.7	Pointer Expressions and Pointer Arithmetic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Pointer comparison</a:t>
            </a:r>
          </a:p>
          <a:p>
            <a:pPr lvl="1"/>
            <a:r>
              <a:rPr lang="en-US" altLang="x-none"/>
              <a:t>Use equality and relational operators</a:t>
            </a:r>
          </a:p>
          <a:p>
            <a:pPr lvl="1"/>
            <a:r>
              <a:rPr lang="en-US" altLang="x-none"/>
              <a:t>Comparisons meaningless unless pointers point to members of same array</a:t>
            </a:r>
          </a:p>
          <a:p>
            <a:pPr lvl="1"/>
            <a:r>
              <a:rPr lang="en-US" altLang="x-none"/>
              <a:t>Compare addresses stored in pointers</a:t>
            </a:r>
          </a:p>
          <a:p>
            <a:pPr lvl="1"/>
            <a:r>
              <a:rPr lang="en-US" altLang="x-none"/>
              <a:t>Example: could show that one pointer points to higher numbered element of array than other pointer</a:t>
            </a:r>
          </a:p>
          <a:p>
            <a:pPr lvl="1"/>
            <a:r>
              <a:rPr lang="en-US" altLang="x-none"/>
              <a:t>Common use to determine whether pointer is 0 (does not point to anything)</a:t>
            </a:r>
          </a:p>
        </p:txBody>
      </p:sp>
    </p:spTree>
    <p:extLst>
      <p:ext uri="{BB962C8B-B14F-4D97-AF65-F5344CB8AC3E}">
        <p14:creationId xmlns:p14="http://schemas.microsoft.com/office/powerpoint/2010/main" val="26873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81" y="76200"/>
            <a:ext cx="11784563" cy="1066800"/>
          </a:xfrm>
        </p:spPr>
        <p:txBody>
          <a:bodyPr/>
          <a:lstStyle/>
          <a:p>
            <a:r>
              <a:rPr lang="en-US" altLang="x-none"/>
              <a:t>5.8	Relationship Between Pointers and Arrays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Arrays and pointers closely related</a:t>
            </a:r>
          </a:p>
          <a:p>
            <a:pPr lvl="1"/>
            <a:r>
              <a:rPr lang="en-US" altLang="x-none"/>
              <a:t>Array name like constant pointer</a:t>
            </a:r>
          </a:p>
          <a:p>
            <a:pPr lvl="1"/>
            <a:r>
              <a:rPr lang="en-US" altLang="x-none"/>
              <a:t>Pointers can do array subscripting operations</a:t>
            </a:r>
          </a:p>
          <a:p>
            <a:r>
              <a:rPr lang="en-US" altLang="x-none"/>
              <a:t>Accessing array elements with pointers</a:t>
            </a:r>
          </a:p>
          <a:p>
            <a:pPr lvl="1"/>
            <a:r>
              <a:rPr lang="en-US" altLang="x-none"/>
              <a:t>Element </a:t>
            </a:r>
            <a:r>
              <a:rPr lang="en-US" altLang="x-none" b="1">
                <a:latin typeface="Courier New" charset="0"/>
              </a:rPr>
              <a:t>b[ n ]</a:t>
            </a:r>
            <a:r>
              <a:rPr lang="en-US" altLang="x-none"/>
              <a:t> can be accessed by  </a:t>
            </a:r>
            <a:r>
              <a:rPr lang="en-US" altLang="x-none" b="1">
                <a:latin typeface="Courier New" charset="0"/>
              </a:rPr>
              <a:t>*( bPtr + n )</a:t>
            </a:r>
          </a:p>
          <a:p>
            <a:pPr lvl="2"/>
            <a:r>
              <a:rPr lang="en-US" altLang="x-none"/>
              <a:t>Called pointer/offset notation</a:t>
            </a:r>
          </a:p>
          <a:p>
            <a:pPr lvl="1"/>
            <a:r>
              <a:rPr lang="en-US" altLang="x-none"/>
              <a:t>Addresses</a:t>
            </a:r>
          </a:p>
          <a:p>
            <a:pPr lvl="2"/>
            <a:r>
              <a:rPr lang="en-US" altLang="x-none" b="1">
                <a:latin typeface="Courier New" charset="0"/>
              </a:rPr>
              <a:t>&amp;b[ 3 ]</a:t>
            </a:r>
            <a:r>
              <a:rPr lang="en-US" altLang="x-none"/>
              <a:t> same as </a:t>
            </a:r>
            <a:r>
              <a:rPr lang="en-US" altLang="x-none" b="1">
                <a:latin typeface="Courier New" charset="0"/>
              </a:rPr>
              <a:t>bPtr + 3</a:t>
            </a:r>
          </a:p>
          <a:p>
            <a:pPr lvl="1"/>
            <a:r>
              <a:rPr lang="en-US" altLang="x-none"/>
              <a:t>Array name can be treated as pointer</a:t>
            </a:r>
          </a:p>
          <a:p>
            <a:pPr lvl="2"/>
            <a:r>
              <a:rPr lang="en-US" altLang="x-none" b="1">
                <a:latin typeface="Courier New" charset="0"/>
              </a:rPr>
              <a:t>b[ 3 ]</a:t>
            </a:r>
            <a:r>
              <a:rPr lang="en-US" altLang="x-none"/>
              <a:t> same as</a:t>
            </a:r>
            <a:r>
              <a:rPr lang="en-US" altLang="x-none" b="1">
                <a:latin typeface="Courier New" charset="0"/>
              </a:rPr>
              <a:t> *( b + 3 )</a:t>
            </a:r>
          </a:p>
          <a:p>
            <a:pPr lvl="1"/>
            <a:r>
              <a:rPr lang="en-US" altLang="x-none"/>
              <a:t>Pointers can be subscripted (pointer/subscript notation)</a:t>
            </a:r>
          </a:p>
          <a:p>
            <a:pPr lvl="2"/>
            <a:r>
              <a:rPr lang="en-US" altLang="x-none" b="1">
                <a:latin typeface="Courier New" charset="0"/>
              </a:rPr>
              <a:t>bPtr[ 3 ]</a:t>
            </a:r>
            <a:r>
              <a:rPr lang="en-US" altLang="x-none"/>
              <a:t> same as </a:t>
            </a:r>
            <a:r>
              <a:rPr lang="en-US" altLang="x-none" b="1">
                <a:latin typeface="Courier New" charset="0"/>
              </a:rPr>
              <a:t>b[ 3 ]</a:t>
            </a:r>
          </a:p>
          <a:p>
            <a:pPr lvl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3925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15000" y="475861"/>
            <a:ext cx="6490996" cy="563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offset1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offset1 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offset1++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"*(b +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offset1 &lt;&lt;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") = "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&lt;&lt; *( b + offset1 ) &lt;&lt;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'\n'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output array b using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and array subscript notation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nPointer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subscript notation\n"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j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j 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j++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["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j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"] =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[ j ]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'\n'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"\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nPointer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/offset notation\n"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  // output array b using </a:t>
            </a:r>
            <a:r>
              <a:rPr lang="en-US" altLang="x-none" dirty="0" err="1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 and pointer/offset notation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offset2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offset2 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offset2++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"*(</a:t>
            </a:r>
            <a:r>
              <a:rPr lang="en-US" altLang="x-none" dirty="0" err="1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+ "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offset2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") = "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     &lt;&lt; *(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+ offset2 )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'\n'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44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5861"/>
            <a:ext cx="5715000" cy="5638800"/>
          </a:xfrm>
        </p:spPr>
        <p:txBody>
          <a:bodyPr/>
          <a:lstStyle/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Fig. 5.20: fig05_20.cpp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Using subscripting and pointer notations with arrays.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&lt;iostream&gt;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std::cout;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std::endl;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b[] = {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20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30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,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40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};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*bPtr = b;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set bPtr to point to array b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output array b using array subscript notation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"Array b printed with:\n"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"Array subscript notation\n"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>
                <a:solidFill>
                  <a:srgbClr val="0000FF"/>
                </a:solidFill>
                <a:ea typeface="Courier New" charset="0"/>
                <a:cs typeface="Courier New" charset="0"/>
              </a:rPr>
              <a:t>int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i =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i 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4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 i++ )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"b["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&lt;&lt; i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"] = "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&lt;&lt; b[ i ]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'\n'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// output array b using the array name and 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>
                <a:solidFill>
                  <a:srgbClr val="008000"/>
                </a:solidFill>
                <a:ea typeface="Courier New" charset="0"/>
                <a:cs typeface="Courier New" charset="0"/>
              </a:rPr>
              <a:t>   // pointer/offset notation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cout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"\nPointer/offset notation where "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        &lt;&lt; </a:t>
            </a:r>
            <a:r>
              <a:rPr lang="en-US" altLang="x-none">
                <a:solidFill>
                  <a:srgbClr val="0099FF"/>
                </a:solidFill>
                <a:ea typeface="Courier New" charset="0"/>
                <a:cs typeface="Courier New" charset="0"/>
              </a:rPr>
              <a:t>"the pointer is the array name\n"</a:t>
            </a:r>
            <a:r>
              <a:rPr lang="en-US" altLang="x-none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endParaRPr lang="en-US" altLang="x-none"/>
          </a:p>
        </p:txBody>
      </p:sp>
      <p:grpSp>
        <p:nvGrpSpPr>
          <p:cNvPr id="237574" name="Group 6"/>
          <p:cNvGrpSpPr>
            <a:grpSpLocks/>
          </p:cNvGrpSpPr>
          <p:nvPr/>
        </p:nvGrpSpPr>
        <p:grpSpPr bwMode="auto">
          <a:xfrm>
            <a:off x="4128796" y="3787386"/>
            <a:ext cx="3657600" cy="838200"/>
            <a:chOff x="2640" y="2086"/>
            <a:chExt cx="2304" cy="528"/>
          </a:xfrm>
        </p:grpSpPr>
        <p:sp>
          <p:nvSpPr>
            <p:cNvPr id="237572" name="Text Box 4"/>
            <p:cNvSpPr txBox="1">
              <a:spLocks noChangeArrowheads="1"/>
            </p:cNvSpPr>
            <p:nvPr/>
          </p:nvSpPr>
          <p:spPr bwMode="auto">
            <a:xfrm>
              <a:off x="3552" y="2086"/>
              <a:ext cx="1392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Using array subscript notation.</a:t>
              </a:r>
            </a:p>
          </p:txBody>
        </p:sp>
        <p:sp>
          <p:nvSpPr>
            <p:cNvPr id="237573" name="Line 5"/>
            <p:cNvSpPr>
              <a:spLocks noChangeShapeType="1"/>
            </p:cNvSpPr>
            <p:nvPr/>
          </p:nvSpPr>
          <p:spPr bwMode="auto">
            <a:xfrm flipH="1">
              <a:off x="2640" y="218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8534400" y="1314062"/>
            <a:ext cx="3467100" cy="777875"/>
            <a:chOff x="1776" y="528"/>
            <a:chExt cx="2184" cy="490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280" y="646"/>
              <a:ext cx="1680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Using array name and pointer/offset notation.</a:t>
              </a: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 flipV="1">
              <a:off x="1776" y="528"/>
              <a:ext cx="1119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9996488" y="2665024"/>
            <a:ext cx="2209800" cy="819150"/>
            <a:chOff x="2697" y="1379"/>
            <a:chExt cx="1392" cy="516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2697" y="1523"/>
              <a:ext cx="1392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Using pointer subscript notation.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2784" y="1379"/>
              <a:ext cx="6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8534400" y="4209661"/>
            <a:ext cx="2990850" cy="971550"/>
            <a:chOff x="1776" y="2352"/>
            <a:chExt cx="1884" cy="612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052" y="2592"/>
              <a:ext cx="1608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Using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bPtr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and pointer/offset notation.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 flipV="1">
              <a:off x="1776" y="2352"/>
              <a:ext cx="100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8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6874" y="597159"/>
            <a:ext cx="9347200" cy="5638800"/>
          </a:xfrm>
          <a:solidFill>
            <a:schemeClr val="hlink"/>
          </a:solidFill>
        </p:spPr>
        <p:txBody>
          <a:bodyPr/>
          <a:lstStyle/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Array b printed with: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Array subscript notation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b[0] = 10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b[1] = 20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b[2] = 30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b[3] = 40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Pointer/offset notation where the pointer is the array name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*(b + 0) = 10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*(b + 1) = 20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*(b + 2) = 30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ea typeface="Times New Roman" charset="0"/>
                <a:cs typeface="Times New Roman" charset="0"/>
              </a:rPr>
              <a:t>*(b + 3) = 40</a:t>
            </a:r>
            <a:r>
              <a:rPr lang="en-US" altLang="x-none" dirty="0"/>
              <a:t> </a:t>
            </a:r>
          </a:p>
          <a:p>
            <a:endParaRPr lang="en-US" altLang="x-none" dirty="0"/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Pointer subscript notation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[0] = 10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[1] = 20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[2] = 30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[3] = 40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Pointer/offset notation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*(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+ 0) = 10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*(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+ 1) = 20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*(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bPtr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+ 2) = 30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ea typeface="Times New Roman" charset="0"/>
                <a:cs typeface="Times New Roman" charset="0"/>
              </a:rPr>
              <a:t>*(</a:t>
            </a:r>
            <a:r>
              <a:rPr lang="en-US" altLang="x-none" dirty="0" err="1">
                <a:ea typeface="Times New Roman" charset="0"/>
                <a:cs typeface="Times New Roman" charset="0"/>
              </a:rPr>
              <a:t>bPtr</a:t>
            </a:r>
            <a:r>
              <a:rPr lang="en-US" altLang="x-none" dirty="0">
                <a:ea typeface="Times New Roman" charset="0"/>
                <a:cs typeface="Times New Roman" charset="0"/>
              </a:rPr>
              <a:t> + 3) = 40</a:t>
            </a:r>
            <a:r>
              <a:rPr lang="en-US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320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197151" cy="56388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Fig. 5.21: fig05_21.cpp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Copying a string using array notation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and pointer notation.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copy1(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*,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*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copy2(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*,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* );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prototype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string1[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*string2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"Hello"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string3[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10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];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string4[]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"Good Bye"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copy1( string1, string2 );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"string1 = 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string1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copy2( string3, string4 );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"string3 = "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string3 &lt;&lt;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181600" y="0"/>
            <a:ext cx="7010400" cy="563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29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copy s2 to s1 using array notation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30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copy1(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*s1,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*s2 )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32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( s1[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 = s2[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] ) !=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'\0'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i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++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;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do nothing in body          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34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copy1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36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37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copy s2 to s1 using pointer notation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38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void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copy2(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*s1,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char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*s2 )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39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40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( ; ( *s1 = *s2 ) !=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'\0'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 s1++, s2++ 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41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  ;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do nothing in body         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42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function copy2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endParaRPr lang="en-US" altLang="x-none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81600" y="5614956"/>
            <a:ext cx="7010400" cy="685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string1 = Hello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string3 = Good Bye</a:t>
            </a: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534400" y="665163"/>
            <a:ext cx="3592513" cy="835025"/>
            <a:chOff x="1800" y="421"/>
            <a:chExt cx="2263" cy="526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383" y="421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Use array subscript notation to copy string in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s2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to character array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s1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1800" y="660"/>
              <a:ext cx="583" cy="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7200900" y="2438400"/>
            <a:ext cx="4114800" cy="838200"/>
            <a:chOff x="1272" y="1536"/>
            <a:chExt cx="2592" cy="528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184" y="1536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Use pointer notation to copy string in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s2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to character array in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s1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.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1272" y="1632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9137650" y="3484565"/>
            <a:ext cx="2667000" cy="1376363"/>
            <a:chOff x="2492" y="2195"/>
            <a:chExt cx="1680" cy="867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492" y="2536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Increment both pointers to point to next elements in corresponding arrays.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 flipV="1">
              <a:off x="2544" y="2195"/>
              <a:ext cx="775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6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5.X Dynamic Memory Allocation</a:t>
            </a:r>
            <a:endParaRPr lang="en-US" altLang="x-none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i="1" dirty="0"/>
              <a:t>Static Data</a:t>
            </a:r>
            <a:r>
              <a:rPr lang="en-US" altLang="x-none" dirty="0"/>
              <a:t>: Memory allocation exists throughout execution of program</a:t>
            </a:r>
          </a:p>
          <a:p>
            <a:pPr eaLnBrk="1" hangingPunct="1"/>
            <a:r>
              <a:rPr lang="en-US" altLang="x-none" i="1" dirty="0"/>
              <a:t>Automatic Data</a:t>
            </a:r>
            <a:r>
              <a:rPr lang="en-US" altLang="x-none" dirty="0"/>
              <a:t>: Automatically created at function entry, resides in activation frame of the function, and is destroyed when returning from function</a:t>
            </a:r>
          </a:p>
          <a:p>
            <a:pPr eaLnBrk="1" hangingPunct="1"/>
            <a:r>
              <a:rPr lang="en-US" altLang="x-none" i="1" dirty="0"/>
              <a:t>Dynamic Data</a:t>
            </a:r>
            <a:r>
              <a:rPr lang="en-US" altLang="x-none" dirty="0"/>
              <a:t>: Explicitly allocated and deallocated during program execution by C++ instructions written by </a:t>
            </a:r>
            <a:r>
              <a:rPr lang="en-US" altLang="x-none" dirty="0" smtClean="0"/>
              <a:t>programmer</a:t>
            </a:r>
          </a:p>
          <a:p>
            <a:pPr eaLnBrk="1" hangingPunct="1"/>
            <a:r>
              <a:rPr lang="en-US" altLang="x-none" sz="2400" dirty="0" smtClean="0"/>
              <a:t>Allocation of Memory:</a:t>
            </a:r>
          </a:p>
          <a:p>
            <a:pPr lvl="1">
              <a:spcBef>
                <a:spcPct val="0"/>
              </a:spcBef>
            </a:pPr>
            <a:r>
              <a:rPr lang="en-US" altLang="x-none" sz="1800" b="1" i="1" dirty="0"/>
              <a:t>Static Allocation</a:t>
            </a:r>
            <a:r>
              <a:rPr lang="en-US" altLang="x-none" sz="1800" b="1" dirty="0"/>
              <a:t>: </a:t>
            </a:r>
            <a:r>
              <a:rPr lang="en-US" altLang="x-none" sz="1800" dirty="0"/>
              <a:t>Allocation of memory space at compile time.</a:t>
            </a:r>
          </a:p>
          <a:p>
            <a:pPr lvl="1">
              <a:spcBef>
                <a:spcPct val="0"/>
              </a:spcBef>
            </a:pPr>
            <a:r>
              <a:rPr lang="en-US" altLang="x-none" sz="1800" b="1" i="1" dirty="0"/>
              <a:t>Dynamic Allocation</a:t>
            </a:r>
            <a:r>
              <a:rPr lang="en-US" altLang="x-none" sz="1800" b="1" dirty="0"/>
              <a:t>: </a:t>
            </a:r>
            <a:r>
              <a:rPr lang="en-US" altLang="x-none" sz="1800" dirty="0"/>
              <a:t>Allocation of memory space at run time.</a:t>
            </a:r>
          </a:p>
          <a:p>
            <a:pPr eaLnBrk="1" hangingPunct="1"/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523355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5.X Dynamic Memory Allocation</a:t>
            </a:r>
            <a:endParaRPr lang="en-US" altLang="x-none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Dynamic allocation is useful when</a:t>
            </a:r>
          </a:p>
          <a:p>
            <a:pPr lvl="1" eaLnBrk="1" hangingPunct="1"/>
            <a:r>
              <a:rPr lang="en-US" altLang="x-none" dirty="0"/>
              <a:t>A</a:t>
            </a:r>
            <a:r>
              <a:rPr lang="en-US" altLang="x-none" dirty="0" smtClean="0"/>
              <a:t>rrays </a:t>
            </a:r>
            <a:r>
              <a:rPr lang="en-US" altLang="x-none" dirty="0"/>
              <a:t>need to be created whose extent is not known until run time</a:t>
            </a:r>
          </a:p>
          <a:p>
            <a:pPr lvl="1" eaLnBrk="1" hangingPunct="1"/>
            <a:r>
              <a:rPr lang="en-US" altLang="x-none" dirty="0"/>
              <a:t>C</a:t>
            </a:r>
            <a:r>
              <a:rPr lang="en-US" altLang="x-none" dirty="0" smtClean="0"/>
              <a:t>omplex </a:t>
            </a:r>
            <a:r>
              <a:rPr lang="en-US" altLang="x-none" dirty="0"/>
              <a:t>structures of unknown size and/or shape need to be constructed as the program </a:t>
            </a:r>
            <a:r>
              <a:rPr lang="en-US" altLang="x-none" dirty="0" smtClean="0"/>
              <a:t>runs</a:t>
            </a:r>
          </a:p>
          <a:p>
            <a:pPr eaLnBrk="1" hangingPunct="1"/>
            <a:r>
              <a:rPr lang="en-US" altLang="x-none" dirty="0"/>
              <a:t>Pointers need to be used for dynamic allocation of memory</a:t>
            </a:r>
          </a:p>
          <a:p>
            <a:pPr eaLnBrk="1" hangingPunct="1"/>
            <a:r>
              <a:rPr lang="en-US" altLang="x-none" dirty="0"/>
              <a:t>Use the operator </a:t>
            </a:r>
            <a:r>
              <a:rPr lang="en-US" altLang="x-none" b="1" dirty="0">
                <a:solidFill>
                  <a:schemeClr val="tx2"/>
                </a:solidFill>
                <a:latin typeface="Courier New" charset="0"/>
              </a:rPr>
              <a:t>new</a:t>
            </a:r>
            <a:r>
              <a:rPr lang="en-US" altLang="x-none" dirty="0"/>
              <a:t> to dynamically allocate space</a:t>
            </a:r>
          </a:p>
          <a:p>
            <a:pPr eaLnBrk="1" hangingPunct="1"/>
            <a:r>
              <a:rPr lang="en-US" altLang="x-none" dirty="0"/>
              <a:t>Use the operator </a:t>
            </a:r>
            <a:r>
              <a:rPr lang="en-US" altLang="x-none" b="1" dirty="0">
                <a:solidFill>
                  <a:schemeClr val="tx2"/>
                </a:solidFill>
                <a:latin typeface="Courier New" charset="0"/>
              </a:rPr>
              <a:t>delete</a:t>
            </a:r>
            <a:r>
              <a:rPr lang="en-US" altLang="x-none" dirty="0"/>
              <a:t> to later free this </a:t>
            </a:r>
            <a:r>
              <a:rPr lang="en-US" altLang="x-none" dirty="0" smtClean="0"/>
              <a:t>space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57937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5.X The </a:t>
            </a:r>
            <a:r>
              <a:rPr lang="en-US" altLang="x-none" b="1" dirty="0">
                <a:latin typeface="Courier New" charset="0"/>
              </a:rPr>
              <a:t>new</a:t>
            </a:r>
            <a:r>
              <a:rPr lang="en-US" altLang="x-none" dirty="0"/>
              <a:t> </a:t>
            </a:r>
            <a:r>
              <a:rPr lang="en-US" altLang="x-none" dirty="0" smtClean="0"/>
              <a:t>Operator</a:t>
            </a:r>
            <a:endParaRPr lang="en-US" altLang="x-none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If memory is available, the </a:t>
            </a:r>
            <a:r>
              <a:rPr lang="en-US" altLang="x-none" b="1" dirty="0" smtClean="0">
                <a:solidFill>
                  <a:schemeClr val="tx2"/>
                </a:solidFill>
                <a:latin typeface="Courier New" charset="0"/>
              </a:rPr>
              <a:t>new</a:t>
            </a:r>
            <a:r>
              <a:rPr lang="en-US" altLang="x-none" dirty="0" smtClean="0"/>
              <a:t> operator </a:t>
            </a:r>
            <a:r>
              <a:rPr lang="en-US" altLang="x-none" dirty="0"/>
              <a:t>allocates memory space for the requested object/array, and returns a pointer to (address of) the memory allocated.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If sufficient memory is not available, the </a:t>
            </a:r>
            <a:r>
              <a:rPr lang="en-US" altLang="x-none" b="1" dirty="0" smtClean="0">
                <a:solidFill>
                  <a:schemeClr val="tx2"/>
                </a:solidFill>
                <a:latin typeface="Courier New" charset="0"/>
              </a:rPr>
              <a:t>new</a:t>
            </a:r>
            <a:r>
              <a:rPr lang="en-US" altLang="x-none" dirty="0" smtClean="0"/>
              <a:t> operator </a:t>
            </a:r>
            <a:r>
              <a:rPr lang="en-US" altLang="x-none" dirty="0"/>
              <a:t>returns </a:t>
            </a:r>
            <a:r>
              <a:rPr lang="en-US" altLang="x-none" b="1" dirty="0">
                <a:solidFill>
                  <a:schemeClr val="tx2"/>
                </a:solidFill>
                <a:latin typeface="Courier New" charset="0"/>
              </a:rPr>
              <a:t>NULL</a:t>
            </a:r>
            <a:r>
              <a:rPr lang="en-US" altLang="x-none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The dynamically allocated object/array exists until the </a:t>
            </a:r>
            <a:r>
              <a:rPr lang="en-US" altLang="x-none" b="1" dirty="0">
                <a:solidFill>
                  <a:schemeClr val="tx2"/>
                </a:solidFill>
                <a:latin typeface="Courier New" charset="0"/>
              </a:rPr>
              <a:t>delete</a:t>
            </a:r>
            <a:r>
              <a:rPr lang="en-US" altLang="x-none" dirty="0"/>
              <a:t> operator destroys it.</a:t>
            </a:r>
          </a:p>
        </p:txBody>
      </p:sp>
    </p:spTree>
    <p:extLst>
      <p:ext uri="{BB962C8B-B14F-4D97-AF65-F5344CB8AC3E}">
        <p14:creationId xmlns:p14="http://schemas.microsoft.com/office/powerpoint/2010/main" val="1052241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5.X The </a:t>
            </a:r>
            <a:r>
              <a:rPr lang="en-US" altLang="x-none" b="1" dirty="0" smtClean="0">
                <a:latin typeface="Courier New" charset="0"/>
              </a:rPr>
              <a:t>delete</a:t>
            </a:r>
            <a:r>
              <a:rPr lang="en-US" altLang="x-none" dirty="0" smtClean="0"/>
              <a:t> Operator</a:t>
            </a:r>
            <a:endParaRPr lang="en-US" altLang="x-none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The </a:t>
            </a:r>
            <a:r>
              <a:rPr lang="en-US" altLang="x-none" b="1" dirty="0">
                <a:solidFill>
                  <a:schemeClr val="tx2"/>
                </a:solidFill>
                <a:latin typeface="Courier New" charset="0"/>
              </a:rPr>
              <a:t>delete</a:t>
            </a:r>
            <a:r>
              <a:rPr lang="en-US" altLang="x-none" dirty="0"/>
              <a:t> operator deallocates the object or array currently pointed to by the pointer which was previously allocated at run-time by the </a:t>
            </a:r>
            <a:r>
              <a:rPr lang="en-US" altLang="x-none" b="1" dirty="0">
                <a:solidFill>
                  <a:schemeClr val="tx2"/>
                </a:solidFill>
                <a:latin typeface="Courier New" charset="0"/>
              </a:rPr>
              <a:t>new</a:t>
            </a:r>
            <a:r>
              <a:rPr lang="en-US" altLang="x-none" dirty="0"/>
              <a:t> operator.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T</a:t>
            </a:r>
            <a:r>
              <a:rPr lang="en-US" altLang="x-none" dirty="0" smtClean="0"/>
              <a:t>he </a:t>
            </a:r>
            <a:r>
              <a:rPr lang="en-US" altLang="x-none" dirty="0"/>
              <a:t>freed memory space is returned to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/>
              <a:t>T</a:t>
            </a:r>
            <a:r>
              <a:rPr lang="en-US" altLang="x-none" dirty="0" smtClean="0"/>
              <a:t>he </a:t>
            </a:r>
            <a:r>
              <a:rPr lang="en-US" altLang="x-none" dirty="0"/>
              <a:t>pointer is then </a:t>
            </a:r>
            <a:r>
              <a:rPr lang="en-US" altLang="x-none" i="1" dirty="0"/>
              <a:t>considered</a:t>
            </a:r>
            <a:r>
              <a:rPr lang="en-US" altLang="x-none" dirty="0"/>
              <a:t> unassigned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If the value of the pointer is </a:t>
            </a:r>
            <a:r>
              <a:rPr lang="en-US" altLang="x-none" b="1" dirty="0">
                <a:solidFill>
                  <a:schemeClr val="tx2"/>
                </a:solidFill>
                <a:latin typeface="Courier New" charset="0"/>
              </a:rPr>
              <a:t>NULL</a:t>
            </a:r>
            <a:r>
              <a:rPr lang="en-US" altLang="x-none" dirty="0"/>
              <a:t> there is no effect.</a:t>
            </a:r>
          </a:p>
        </p:txBody>
      </p:sp>
    </p:spTree>
    <p:extLst>
      <p:ext uri="{BB962C8B-B14F-4D97-AF65-F5344CB8AC3E}">
        <p14:creationId xmlns:p14="http://schemas.microsoft.com/office/powerpoint/2010/main" val="49732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5.1	Introduction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Pointers </a:t>
            </a:r>
          </a:p>
          <a:p>
            <a:pPr lvl="1"/>
            <a:r>
              <a:rPr lang="en-US" altLang="x-none"/>
              <a:t>Powerful, but difficult to master</a:t>
            </a:r>
          </a:p>
          <a:p>
            <a:pPr lvl="1"/>
            <a:r>
              <a:rPr lang="en-US" altLang="x-none"/>
              <a:t>Simulate pass-by-reference </a:t>
            </a:r>
          </a:p>
          <a:p>
            <a:pPr lvl="1"/>
            <a:r>
              <a:rPr lang="en-US" altLang="x-none"/>
              <a:t>Close relationship with arrays and strings</a:t>
            </a:r>
          </a:p>
          <a:p>
            <a:pPr lvl="1"/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5356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165" y="994520"/>
            <a:ext cx="7010400" cy="4183969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Dynamically allocating a integer pointer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*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ptr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       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dynamically allocate memory for the pointer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new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 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*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ptr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22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”The value for the allocated pointer is: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"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&lt;&lt;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*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ptr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&lt;&lt;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delete/free the allocated memory for the pointer.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delete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       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ptr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= NULL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29165" y="5178489"/>
            <a:ext cx="7010400" cy="51942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value for the allocated pointer is: 22</a:t>
            </a:r>
            <a:endParaRPr lang="en-US" altLang="x-none" dirty="0"/>
          </a:p>
        </p:txBody>
      </p:sp>
      <p:grpSp>
        <p:nvGrpSpPr>
          <p:cNvPr id="13" name="Group 12"/>
          <p:cNvGrpSpPr/>
          <p:nvPr/>
        </p:nvGrpSpPr>
        <p:grpSpPr>
          <a:xfrm>
            <a:off x="8211590" y="1818471"/>
            <a:ext cx="2220034" cy="671804"/>
            <a:chOff x="8211590" y="1399592"/>
            <a:chExt cx="2220034" cy="67180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8211590" y="1399592"/>
              <a:ext cx="2220034" cy="671804"/>
            </a:xfrm>
            <a:prstGeom prst="rect">
              <a:avLst/>
            </a:prstGeom>
            <a:solidFill>
              <a:srgbClr val="99CCFF"/>
            </a:solidFill>
            <a:ln>
              <a:noFill/>
              <a:headEnd type="none" w="med" len="med"/>
              <a:tailEnd type="triangl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9526555" y="1502889"/>
              <a:ext cx="811764" cy="40011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2000" b="1" dirty="0" smtClean="0">
                  <a:solidFill>
                    <a:srgbClr val="0099FF"/>
                  </a:solidFill>
                  <a:latin typeface="Courier New" charset="0"/>
                  <a:ea typeface="Courier New" charset="0"/>
                  <a:cs typeface="Courier New" charset="0"/>
                </a:rPr>
                <a:t>NULL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211590" y="1472111"/>
              <a:ext cx="737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400" b="1" smtClean="0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ptr</a:t>
              </a:r>
              <a:endParaRPr lang="en-US" sz="3600" dirty="0"/>
            </a:p>
          </p:txBody>
        </p:sp>
        <p:cxnSp>
          <p:nvCxnSpPr>
            <p:cNvPr id="9" name="Straight Arrow Connector 8"/>
            <p:cNvCxnSpPr>
              <a:stCxn id="48" idx="3"/>
              <a:endCxn id="47" idx="1"/>
            </p:cNvCxnSpPr>
            <p:nvPr/>
          </p:nvCxnSpPr>
          <p:spPr bwMode="auto">
            <a:xfrm>
              <a:off x="8949292" y="1702944"/>
              <a:ext cx="5772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/>
          <p:cNvGrpSpPr/>
          <p:nvPr/>
        </p:nvGrpSpPr>
        <p:grpSpPr>
          <a:xfrm>
            <a:off x="7980526" y="3086504"/>
            <a:ext cx="2220034" cy="671804"/>
            <a:chOff x="8211590" y="2502283"/>
            <a:chExt cx="2220034" cy="671804"/>
          </a:xfrm>
        </p:grpSpPr>
        <p:sp>
          <p:nvSpPr>
            <p:cNvPr id="60" name="Rectangle 59"/>
            <p:cNvSpPr/>
            <p:nvPr/>
          </p:nvSpPr>
          <p:spPr bwMode="auto">
            <a:xfrm>
              <a:off x="8211590" y="2502283"/>
              <a:ext cx="2220034" cy="671804"/>
            </a:xfrm>
            <a:prstGeom prst="rect">
              <a:avLst/>
            </a:prstGeom>
            <a:solidFill>
              <a:srgbClr val="99CCFF"/>
            </a:solidFill>
            <a:ln>
              <a:noFill/>
              <a:headEnd type="none" w="med" len="med"/>
              <a:tailEnd type="triangl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211590" y="2624839"/>
              <a:ext cx="737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400" b="1" smtClean="0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ptr</a:t>
              </a:r>
              <a:endParaRPr lang="en-US" sz="3600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9526555" y="2655616"/>
              <a:ext cx="811764" cy="40011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2000" b="1">
                  <a:solidFill>
                    <a:srgbClr val="0099FF"/>
                  </a:solidFill>
                  <a:latin typeface="Courier New" charset="0"/>
                  <a:ea typeface="Courier New" charset="0"/>
                  <a:cs typeface="Courier New" charset="0"/>
                </a:rPr>
                <a:t>22</a:t>
              </a: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1" name="Straight Arrow Connector 10"/>
            <p:cNvCxnSpPr>
              <a:stCxn id="45" idx="3"/>
              <a:endCxn id="7" idx="1"/>
            </p:cNvCxnSpPr>
            <p:nvPr/>
          </p:nvCxnSpPr>
          <p:spPr bwMode="auto">
            <a:xfrm flipV="1">
              <a:off x="8949292" y="2855671"/>
              <a:ext cx="577263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42"/>
          <p:cNvGrpSpPr/>
          <p:nvPr/>
        </p:nvGrpSpPr>
        <p:grpSpPr>
          <a:xfrm>
            <a:off x="7980526" y="3986398"/>
            <a:ext cx="2220034" cy="671804"/>
            <a:chOff x="8211590" y="3202051"/>
            <a:chExt cx="2220034" cy="671804"/>
          </a:xfrm>
        </p:grpSpPr>
        <p:sp>
          <p:nvSpPr>
            <p:cNvPr id="63" name="Rectangle 62"/>
            <p:cNvSpPr/>
            <p:nvPr/>
          </p:nvSpPr>
          <p:spPr bwMode="auto">
            <a:xfrm>
              <a:off x="8211590" y="3202051"/>
              <a:ext cx="2220034" cy="671804"/>
            </a:xfrm>
            <a:prstGeom prst="rect">
              <a:avLst/>
            </a:prstGeom>
            <a:solidFill>
              <a:srgbClr val="99CCFF"/>
            </a:solidFill>
            <a:ln>
              <a:noFill/>
              <a:headEnd type="none" w="med" len="med"/>
              <a:tailEnd type="triangl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11590" y="3286559"/>
              <a:ext cx="737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400" b="1" smtClean="0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ptr</a:t>
              </a:r>
              <a:endParaRPr lang="en-US" sz="3600" dirty="0"/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9526555" y="3317336"/>
              <a:ext cx="811764" cy="40011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2000" b="1" dirty="0" smtClean="0">
                  <a:solidFill>
                    <a:srgbClr val="0099FF"/>
                  </a:solidFill>
                  <a:latin typeface="Courier New" charset="0"/>
                  <a:ea typeface="Courier New" charset="0"/>
                  <a:cs typeface="Courier New" charset="0"/>
                </a:rPr>
                <a:t>?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 bwMode="auto">
            <a:xfrm flipV="1">
              <a:off x="8949292" y="3517391"/>
              <a:ext cx="577263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up 43"/>
          <p:cNvGrpSpPr/>
          <p:nvPr/>
        </p:nvGrpSpPr>
        <p:grpSpPr>
          <a:xfrm>
            <a:off x="7981141" y="4708171"/>
            <a:ext cx="2220034" cy="671804"/>
            <a:chOff x="8211590" y="3947145"/>
            <a:chExt cx="2220034" cy="671804"/>
          </a:xfrm>
        </p:grpSpPr>
        <p:sp>
          <p:nvSpPr>
            <p:cNvPr id="70" name="Rectangle 69"/>
            <p:cNvSpPr/>
            <p:nvPr/>
          </p:nvSpPr>
          <p:spPr bwMode="auto">
            <a:xfrm>
              <a:off x="8211590" y="3947145"/>
              <a:ext cx="2220034" cy="671804"/>
            </a:xfrm>
            <a:prstGeom prst="rect">
              <a:avLst/>
            </a:prstGeom>
            <a:solidFill>
              <a:srgbClr val="99CCFF"/>
            </a:solidFill>
            <a:ln>
              <a:noFill/>
              <a:headEnd type="none" w="med" len="med"/>
              <a:tailEnd type="triangl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9526555" y="4094342"/>
              <a:ext cx="811764" cy="40011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x-none" sz="2000" b="1" dirty="0" smtClean="0">
                  <a:solidFill>
                    <a:srgbClr val="0099FF"/>
                  </a:solidFill>
                  <a:latin typeface="Courier New" charset="0"/>
                  <a:ea typeface="Courier New" charset="0"/>
                  <a:cs typeface="Courier New" charset="0"/>
                </a:rPr>
                <a:t>NULL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11590" y="4063564"/>
              <a:ext cx="737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400" b="1" smtClean="0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ptr</a:t>
              </a:r>
              <a:endParaRPr lang="en-US" sz="3600" dirty="0"/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>
              <a:off x="8949292" y="4294397"/>
              <a:ext cx="57726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9" name="Straight Arrow Connector 48"/>
          <p:cNvCxnSpPr>
            <a:endCxn id="12" idx="1"/>
          </p:cNvCxnSpPr>
          <p:nvPr/>
        </p:nvCxnSpPr>
        <p:spPr bwMode="auto">
          <a:xfrm flipV="1">
            <a:off x="2341984" y="2154373"/>
            <a:ext cx="5869606" cy="13147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endCxn id="60" idx="1"/>
          </p:cNvCxnSpPr>
          <p:nvPr/>
        </p:nvCxnSpPr>
        <p:spPr bwMode="auto">
          <a:xfrm flipV="1">
            <a:off x="2052735" y="3422406"/>
            <a:ext cx="5927791" cy="2851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0" name="Group 79"/>
          <p:cNvGrpSpPr/>
          <p:nvPr/>
        </p:nvGrpSpPr>
        <p:grpSpPr>
          <a:xfrm>
            <a:off x="8211590" y="1046640"/>
            <a:ext cx="2220034" cy="671804"/>
            <a:chOff x="8211590" y="1399592"/>
            <a:chExt cx="2220034" cy="671804"/>
          </a:xfrm>
        </p:grpSpPr>
        <p:sp>
          <p:nvSpPr>
            <p:cNvPr id="81" name="Rectangle 80"/>
            <p:cNvSpPr/>
            <p:nvPr/>
          </p:nvSpPr>
          <p:spPr bwMode="auto">
            <a:xfrm>
              <a:off x="8211590" y="1399592"/>
              <a:ext cx="2220034" cy="671804"/>
            </a:xfrm>
            <a:prstGeom prst="rect">
              <a:avLst/>
            </a:prstGeom>
            <a:solidFill>
              <a:srgbClr val="99CCFF"/>
            </a:solidFill>
            <a:ln>
              <a:noFill/>
              <a:headEnd type="none" w="med" len="med"/>
              <a:tailEnd type="triangle" w="med" len="med"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211590" y="1472111"/>
              <a:ext cx="737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sz="2400" b="1" smtClean="0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ptr</a:t>
              </a:r>
              <a:endParaRPr lang="en-US" sz="3600" dirty="0"/>
            </a:p>
          </p:txBody>
        </p:sp>
      </p:grpSp>
      <p:cxnSp>
        <p:nvCxnSpPr>
          <p:cNvPr id="85" name="Straight Arrow Connector 84"/>
          <p:cNvCxnSpPr>
            <a:endCxn id="81" idx="1"/>
          </p:cNvCxnSpPr>
          <p:nvPr/>
        </p:nvCxnSpPr>
        <p:spPr bwMode="auto">
          <a:xfrm flipV="1">
            <a:off x="1894115" y="1382542"/>
            <a:ext cx="6317475" cy="16812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>
            <a:endCxn id="63" idx="1"/>
          </p:cNvCxnSpPr>
          <p:nvPr/>
        </p:nvCxnSpPr>
        <p:spPr bwMode="auto">
          <a:xfrm flipV="1">
            <a:off x="2052735" y="4322300"/>
            <a:ext cx="5927791" cy="686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endCxn id="70" idx="1"/>
          </p:cNvCxnSpPr>
          <p:nvPr/>
        </p:nvCxnSpPr>
        <p:spPr bwMode="auto">
          <a:xfrm>
            <a:off x="2088956" y="4569080"/>
            <a:ext cx="5892185" cy="4749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223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249" y="76200"/>
            <a:ext cx="11532637" cy="1066800"/>
          </a:xfrm>
        </p:spPr>
        <p:txBody>
          <a:bodyPr/>
          <a:lstStyle/>
          <a:p>
            <a:r>
              <a:rPr lang="en-US" altLang="x-none" dirty="0"/>
              <a:t>5.X </a:t>
            </a:r>
            <a:r>
              <a:rPr lang="en-US"/>
              <a:t>Dynamic </a:t>
            </a:r>
            <a:r>
              <a:rPr lang="en-US" smtClean="0"/>
              <a:t>Allocation/Deallocation </a:t>
            </a:r>
            <a:r>
              <a:rPr lang="en-US"/>
              <a:t>of </a:t>
            </a:r>
            <a:r>
              <a:rPr lang="en-US" smtClean="0"/>
              <a:t>Arrays</a:t>
            </a:r>
            <a:endParaRPr lang="en-US" altLang="x-none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Use the </a:t>
            </a:r>
            <a:r>
              <a:rPr lang="en-US" altLang="x-none" b="1" dirty="0">
                <a:solidFill>
                  <a:schemeClr val="tx2"/>
                </a:solidFill>
                <a:latin typeface="Courier New" charset="0"/>
              </a:rPr>
              <a:t>[</a:t>
            </a:r>
            <a:r>
              <a:rPr lang="en-US" altLang="x-none" b="1" dirty="0" err="1">
                <a:solidFill>
                  <a:schemeClr val="tx2"/>
                </a:solidFill>
                <a:latin typeface="Courier New" charset="0"/>
              </a:rPr>
              <a:t>IntExp</a:t>
            </a:r>
            <a:r>
              <a:rPr lang="en-US" altLang="x-none" b="1" dirty="0">
                <a:solidFill>
                  <a:schemeClr val="tx2"/>
                </a:solidFill>
                <a:latin typeface="Courier New" charset="0"/>
              </a:rPr>
              <a:t>]</a:t>
            </a:r>
            <a:r>
              <a:rPr lang="en-US" altLang="x-none" dirty="0"/>
              <a:t> on the </a:t>
            </a:r>
            <a:r>
              <a:rPr lang="en-US" altLang="x-none" b="1" dirty="0">
                <a:solidFill>
                  <a:schemeClr val="tx2"/>
                </a:solidFill>
                <a:latin typeface="Courier New" charset="0"/>
              </a:rPr>
              <a:t>new</a:t>
            </a:r>
            <a:r>
              <a:rPr lang="en-US" altLang="x-none" dirty="0"/>
              <a:t> statement to create an array of objects instead of a single instance.</a:t>
            </a:r>
          </a:p>
          <a:p>
            <a:pPr eaLnBrk="1" hangingPunct="1"/>
            <a:r>
              <a:rPr lang="en-US" altLang="x-none" dirty="0"/>
              <a:t>On the </a:t>
            </a:r>
            <a:r>
              <a:rPr lang="en-US" altLang="x-none" b="1" dirty="0">
                <a:solidFill>
                  <a:schemeClr val="tx2"/>
                </a:solidFill>
                <a:latin typeface="Courier New" charset="0"/>
              </a:rPr>
              <a:t>delete</a:t>
            </a:r>
            <a:r>
              <a:rPr lang="en-US" altLang="x-none" dirty="0"/>
              <a:t> statement use </a:t>
            </a:r>
            <a:r>
              <a:rPr lang="en-US" altLang="x-none" b="1" dirty="0">
                <a:solidFill>
                  <a:schemeClr val="tx2"/>
                </a:solidFill>
                <a:latin typeface="Courier New" charset="0"/>
              </a:rPr>
              <a:t>[]</a:t>
            </a:r>
            <a:r>
              <a:rPr lang="en-US" altLang="x-none" dirty="0"/>
              <a:t> to indicate that an array of objects is to be deallocated.</a:t>
            </a:r>
          </a:p>
        </p:txBody>
      </p:sp>
    </p:spTree>
    <p:extLst>
      <p:ext uri="{BB962C8B-B14F-4D97-AF65-F5344CB8AC3E}">
        <p14:creationId xmlns:p14="http://schemas.microsoft.com/office/powerpoint/2010/main" val="2137483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379306" y="5346439"/>
            <a:ext cx="7010400" cy="15022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the number of grades: 3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grade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(1)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50</a:t>
            </a: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Enter grade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(2)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34</a:t>
            </a:r>
            <a:endParaRPr lang="en-US" altLang="x-none" dirty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Enter grade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(3)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0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The entered grades are: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50 34 0</a:t>
            </a:r>
            <a:endParaRPr lang="en-US" altLang="x-none" dirty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endParaRPr lang="en-US" altLang="x-none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9306" y="1"/>
            <a:ext cx="7010400" cy="5383762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Dynamically allocating array of integers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using namespace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chemeClr val="tx2"/>
                </a:solidFill>
              </a:rPr>
              <a:t>* grades = NULL;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   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chemeClr val="tx2"/>
                </a:solidFill>
              </a:rPr>
              <a:t>numberOfGrades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     </a:t>
            </a:r>
            <a:r>
              <a:rPr lang="en-US" altLang="x-none" dirty="0" err="1" smtClean="0">
                <a:solidFill>
                  <a:schemeClr val="tx2"/>
                </a:solidFill>
              </a:rPr>
              <a:t>cout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”Enter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the number of grades: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“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   </a:t>
            </a:r>
            <a:r>
              <a:rPr lang="en-US" altLang="x-none" dirty="0" err="1" smtClean="0">
                <a:solidFill>
                  <a:schemeClr val="tx2"/>
                </a:solidFill>
              </a:rPr>
              <a:t>cin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&gt;&gt; </a:t>
            </a:r>
            <a:r>
              <a:rPr lang="en-US" altLang="x-none" dirty="0" err="1">
                <a:solidFill>
                  <a:schemeClr val="tx2"/>
                </a:solidFill>
              </a:rPr>
              <a:t>numberOfGrades</a:t>
            </a:r>
            <a:r>
              <a:rPr lang="en-US" altLang="x-none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      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      </a:t>
            </a:r>
            <a:r>
              <a:rPr lang="en-US" altLang="x-none" dirty="0" smtClean="0">
                <a:solidFill>
                  <a:schemeClr val="tx2"/>
                </a:solidFill>
              </a:rPr>
              <a:t>grades </a:t>
            </a:r>
            <a:r>
              <a:rPr lang="en-US" altLang="x-none" dirty="0">
                <a:solidFill>
                  <a:schemeClr val="tx2"/>
                </a:solidFill>
              </a:rPr>
              <a:t>=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new</a:t>
            </a:r>
            <a:r>
              <a:rPr lang="en-US" altLang="x-none" dirty="0">
                <a:solidFill>
                  <a:schemeClr val="tx2"/>
                </a:solidFill>
              </a:rPr>
              <a:t>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chemeClr val="tx2"/>
                </a:solidFill>
              </a:rPr>
              <a:t>[</a:t>
            </a:r>
            <a:r>
              <a:rPr lang="en-US" altLang="x-none" dirty="0" err="1">
                <a:solidFill>
                  <a:schemeClr val="tx2"/>
                </a:solidFill>
              </a:rPr>
              <a:t>numberOfGrades</a:t>
            </a:r>
            <a:r>
              <a:rPr lang="en-US" altLang="x-none" dirty="0">
                <a:solidFill>
                  <a:schemeClr val="tx2"/>
                </a:solidFill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(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chemeClr val="tx2"/>
                </a:solidFill>
              </a:rPr>
              <a:t> </a:t>
            </a:r>
            <a:r>
              <a:rPr lang="en-US" altLang="x-none" dirty="0" err="1">
                <a:solidFill>
                  <a:schemeClr val="tx2"/>
                </a:solidFill>
              </a:rPr>
              <a:t>i</a:t>
            </a:r>
            <a:r>
              <a:rPr lang="en-US" altLang="x-none" dirty="0">
                <a:solidFill>
                  <a:schemeClr val="tx2"/>
                </a:solidFill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chemeClr val="tx2"/>
                </a:solidFill>
              </a:rPr>
              <a:t>; </a:t>
            </a:r>
            <a:r>
              <a:rPr lang="en-US" altLang="x-none" dirty="0" err="1">
                <a:solidFill>
                  <a:schemeClr val="tx2"/>
                </a:solidFill>
              </a:rPr>
              <a:t>i</a:t>
            </a:r>
            <a:r>
              <a:rPr lang="en-US" altLang="x-none" dirty="0">
                <a:solidFill>
                  <a:schemeClr val="tx2"/>
                </a:solidFill>
              </a:rPr>
              <a:t> &lt; </a:t>
            </a:r>
            <a:r>
              <a:rPr lang="en-US" altLang="x-none" dirty="0" err="1">
                <a:solidFill>
                  <a:schemeClr val="tx2"/>
                </a:solidFill>
              </a:rPr>
              <a:t>numberOfGrades</a:t>
            </a:r>
            <a:r>
              <a:rPr lang="en-US" altLang="x-none" dirty="0">
                <a:solidFill>
                  <a:schemeClr val="tx2"/>
                </a:solidFill>
              </a:rPr>
              <a:t>; </a:t>
            </a:r>
            <a:r>
              <a:rPr lang="en-US" altLang="x-none" dirty="0" err="1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               </a:t>
            </a:r>
            <a:r>
              <a:rPr lang="en-US" altLang="x-none" dirty="0" err="1" smtClean="0">
                <a:solidFill>
                  <a:schemeClr val="tx2"/>
                </a:solidFill>
              </a:rPr>
              <a:t>cout</a:t>
            </a:r>
            <a:r>
              <a:rPr lang="en-US" altLang="x-none" dirty="0" smtClean="0">
                <a:solidFill>
                  <a:schemeClr val="tx2"/>
                </a:solidFill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”Enter grade (” </a:t>
            </a:r>
            <a:r>
              <a:rPr lang="en-US" altLang="x-none" dirty="0" smtClean="0">
                <a:solidFill>
                  <a:schemeClr val="tx2"/>
                </a:solidFill>
              </a:rPr>
              <a:t>&lt;&lt; </a:t>
            </a:r>
            <a:r>
              <a:rPr lang="en-US" altLang="x-none" dirty="0" err="1" smtClean="0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 + 1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”)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: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 ”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</a:t>
            </a:r>
            <a:r>
              <a:rPr lang="en-US" altLang="x-none" dirty="0" smtClean="0">
                <a:solidFill>
                  <a:schemeClr val="tx2"/>
                </a:solidFill>
              </a:rPr>
              <a:t>        </a:t>
            </a:r>
            <a:r>
              <a:rPr lang="en-US" altLang="x-none" dirty="0" err="1" smtClean="0">
                <a:solidFill>
                  <a:schemeClr val="tx2"/>
                </a:solidFill>
              </a:rPr>
              <a:t>cin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&gt;&gt; grades[</a:t>
            </a:r>
            <a:r>
              <a:rPr lang="en-US" altLang="x-none" dirty="0" err="1">
                <a:solidFill>
                  <a:schemeClr val="tx2"/>
                </a:solidFill>
              </a:rPr>
              <a:t>i</a:t>
            </a:r>
            <a:r>
              <a:rPr lang="en-US" altLang="x-none" dirty="0">
                <a:solidFill>
                  <a:schemeClr val="tx2"/>
                </a:solidFill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</a:t>
            </a:r>
            <a:r>
              <a:rPr lang="en-US" altLang="x-none" dirty="0" smtClean="0">
                <a:solidFill>
                  <a:schemeClr val="tx2"/>
                </a:solidFill>
              </a:rPr>
              <a:t>    </a:t>
            </a:r>
            <a:r>
              <a:rPr lang="en-US" altLang="x-none" dirty="0" err="1" smtClean="0">
                <a:solidFill>
                  <a:schemeClr val="tx2"/>
                </a:solidFill>
              </a:rPr>
              <a:t>cout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”The entered grades are:” </a:t>
            </a:r>
            <a:r>
              <a:rPr lang="en-US" altLang="x-none" dirty="0">
                <a:solidFill>
                  <a:schemeClr val="tx2"/>
                </a:solidFill>
              </a:rPr>
              <a:t>&lt;&lt; </a:t>
            </a:r>
            <a:r>
              <a:rPr lang="en-US" altLang="x-none" dirty="0" err="1" smtClean="0">
                <a:solidFill>
                  <a:schemeClr val="tx2"/>
                </a:solidFill>
              </a:rPr>
              <a:t>endl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chemeClr val="tx2"/>
                </a:solidFill>
              </a:rPr>
              <a:t> (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chemeClr val="tx2"/>
                </a:solidFill>
              </a:rPr>
              <a:t> </a:t>
            </a:r>
            <a:r>
              <a:rPr lang="en-US" altLang="x-none" dirty="0" smtClean="0">
                <a:solidFill>
                  <a:schemeClr val="tx2"/>
                </a:solidFill>
              </a:rPr>
              <a:t>j </a:t>
            </a:r>
            <a:r>
              <a:rPr lang="en-US" altLang="x-none" dirty="0">
                <a:solidFill>
                  <a:schemeClr val="tx2"/>
                </a:solidFill>
              </a:rPr>
              <a:t>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chemeClr val="tx2"/>
                </a:solidFill>
              </a:rPr>
              <a:t>; </a:t>
            </a:r>
            <a:r>
              <a:rPr lang="en-US" altLang="x-none" dirty="0">
                <a:solidFill>
                  <a:schemeClr val="tx2"/>
                </a:solidFill>
              </a:rPr>
              <a:t>j &lt; </a:t>
            </a:r>
            <a:r>
              <a:rPr lang="en-US" altLang="x-none" dirty="0" err="1">
                <a:solidFill>
                  <a:schemeClr val="tx2"/>
                </a:solidFill>
              </a:rPr>
              <a:t>numberOfGrades</a:t>
            </a:r>
            <a:r>
              <a:rPr lang="en-US" altLang="x-none" dirty="0">
                <a:solidFill>
                  <a:schemeClr val="tx2"/>
                </a:solidFill>
              </a:rPr>
              <a:t>; </a:t>
            </a:r>
            <a:r>
              <a:rPr lang="en-US" altLang="x-none" dirty="0" err="1">
                <a:solidFill>
                  <a:schemeClr val="tx2"/>
                </a:solidFill>
              </a:rPr>
              <a:t>j++</a:t>
            </a:r>
            <a:r>
              <a:rPr lang="en-US" altLang="x-none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0</a:t>
            </a:r>
            <a:r>
              <a:rPr lang="en-US" altLang="x-none" dirty="0" smtClean="0">
                <a:solidFill>
                  <a:schemeClr val="tx2"/>
                </a:solidFill>
              </a:rPr>
              <a:t>        </a:t>
            </a:r>
            <a:r>
              <a:rPr lang="en-US" altLang="x-none" dirty="0" err="1" smtClean="0">
                <a:solidFill>
                  <a:schemeClr val="tx2"/>
                </a:solidFill>
              </a:rPr>
              <a:t>cout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&lt;&lt; grades[j]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 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</a:t>
            </a:r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delete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[] grades;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      </a:t>
            </a:r>
            <a:r>
              <a:rPr lang="en-US" altLang="x-none" dirty="0" smtClean="0">
                <a:solidFill>
                  <a:schemeClr val="tx2"/>
                </a:solidFill>
              </a:rPr>
              <a:t>grades </a:t>
            </a:r>
            <a:r>
              <a:rPr lang="en-US" altLang="x-none" dirty="0">
                <a:solidFill>
                  <a:schemeClr val="tx2"/>
                </a:solidFill>
              </a:rPr>
              <a:t>= NULL;</a:t>
            </a: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492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24409" y="5243802"/>
            <a:ext cx="3411893" cy="15022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the number of students: 2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the number of courses: 3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grades for student (1):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Enter grade (1): 100</a:t>
            </a: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Enter grade (2): 50</a:t>
            </a: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Enter grade (3): 59</a:t>
            </a:r>
            <a:endParaRPr lang="en-US" altLang="x-none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7010400" cy="5169158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Dynamically allocating two-dimensional array of integers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Courier New" charset="0"/>
                <a:cs typeface="Courier New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chemeClr val="tx2"/>
                </a:solidFill>
              </a:rPr>
              <a:t>** </a:t>
            </a:r>
            <a:r>
              <a:rPr lang="en-US" altLang="x-none" dirty="0">
                <a:solidFill>
                  <a:schemeClr val="tx2"/>
                </a:solidFill>
              </a:rPr>
              <a:t>grades = NULL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    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err="1" smtClean="0">
                <a:solidFill>
                  <a:schemeClr val="tx2"/>
                </a:solidFill>
              </a:rPr>
              <a:t>numberOfStudents</a:t>
            </a:r>
            <a:r>
              <a:rPr lang="en-US" altLang="x-none" dirty="0" smtClean="0">
                <a:solidFill>
                  <a:schemeClr val="tx2"/>
                </a:solidFill>
              </a:rPr>
              <a:t>, </a:t>
            </a:r>
            <a:r>
              <a:rPr lang="en-US" altLang="x-none" dirty="0" err="1" smtClean="0">
                <a:solidFill>
                  <a:schemeClr val="tx2"/>
                </a:solidFill>
              </a:rPr>
              <a:t>numberOfCourses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     </a:t>
            </a:r>
            <a:r>
              <a:rPr lang="en-US" altLang="x-none" dirty="0" err="1" smtClean="0">
                <a:solidFill>
                  <a:schemeClr val="tx2"/>
                </a:solidFill>
              </a:rPr>
              <a:t>cout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”Enter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the number of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students: “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  </a:t>
            </a:r>
            <a:r>
              <a:rPr lang="en-US" altLang="x-none" dirty="0" err="1" smtClean="0">
                <a:solidFill>
                  <a:schemeClr val="tx2"/>
                </a:solidFill>
              </a:rPr>
              <a:t>cin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&gt;&gt; </a:t>
            </a:r>
            <a:r>
              <a:rPr lang="en-US" altLang="x-none" dirty="0" err="1">
                <a:solidFill>
                  <a:schemeClr val="tx2"/>
                </a:solidFill>
              </a:rPr>
              <a:t>numberOfStudents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     </a:t>
            </a:r>
            <a:r>
              <a:rPr lang="en-US" altLang="x-none" dirty="0" err="1">
                <a:solidFill>
                  <a:schemeClr val="tx2"/>
                </a:solidFill>
              </a:rPr>
              <a:t>cout</a:t>
            </a:r>
            <a:r>
              <a:rPr lang="en-US" altLang="x-none" dirty="0">
                <a:solidFill>
                  <a:schemeClr val="tx2"/>
                </a:solidFill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”Enter the number of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courses: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“</a:t>
            </a:r>
            <a:r>
              <a:rPr lang="en-US" altLang="x-none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     </a:t>
            </a:r>
            <a:r>
              <a:rPr lang="en-US" altLang="x-none" dirty="0" err="1" smtClean="0">
                <a:solidFill>
                  <a:schemeClr val="tx2"/>
                </a:solidFill>
              </a:rPr>
              <a:t>cin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&gt;&gt; </a:t>
            </a:r>
            <a:r>
              <a:rPr lang="en-US" altLang="x-none" dirty="0" err="1">
                <a:solidFill>
                  <a:schemeClr val="tx2"/>
                </a:solidFill>
              </a:rPr>
              <a:t>numberOfCourses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  <a:endParaRPr lang="en-US" altLang="x-none" dirty="0" smtClean="0">
              <a:solidFill>
                <a:srgbClr val="5F5F5F"/>
              </a:solidFill>
              <a:latin typeface="AvantGarde" charset="0"/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      </a:t>
            </a:r>
            <a:r>
              <a:rPr lang="en-US" altLang="x-none" dirty="0" smtClean="0">
                <a:solidFill>
                  <a:schemeClr val="tx2"/>
                </a:solidFill>
              </a:rPr>
              <a:t>grades </a:t>
            </a:r>
            <a:r>
              <a:rPr lang="en-US" altLang="x-none" dirty="0">
                <a:solidFill>
                  <a:schemeClr val="tx2"/>
                </a:solidFill>
              </a:rPr>
              <a:t>=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new</a:t>
            </a:r>
            <a:r>
              <a:rPr lang="en-US" altLang="x-none" dirty="0">
                <a:solidFill>
                  <a:schemeClr val="tx2"/>
                </a:solidFill>
              </a:rPr>
              <a:t>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*</a:t>
            </a:r>
            <a:r>
              <a:rPr lang="en-US" altLang="x-none" dirty="0" smtClean="0">
                <a:solidFill>
                  <a:schemeClr val="tx2"/>
                </a:solidFill>
              </a:rPr>
              <a:t>[</a:t>
            </a:r>
            <a:r>
              <a:rPr lang="en-US" altLang="x-none" dirty="0" err="1">
                <a:solidFill>
                  <a:schemeClr val="tx2"/>
                </a:solidFill>
              </a:rPr>
              <a:t>numberOfStudents</a:t>
            </a:r>
            <a:r>
              <a:rPr lang="en-US" altLang="x-none" dirty="0" smtClean="0">
                <a:solidFill>
                  <a:schemeClr val="tx2"/>
                </a:solidFill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   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>
                <a:solidFill>
                  <a:schemeClr val="tx2"/>
                </a:solidFill>
              </a:rPr>
              <a:t> (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chemeClr val="tx2"/>
                </a:solidFill>
              </a:rPr>
              <a:t> </a:t>
            </a:r>
            <a:r>
              <a:rPr lang="en-US" altLang="x-none" dirty="0" err="1">
                <a:solidFill>
                  <a:schemeClr val="tx2"/>
                </a:solidFill>
              </a:rPr>
              <a:t>i</a:t>
            </a:r>
            <a:r>
              <a:rPr lang="en-US" altLang="x-none" dirty="0">
                <a:solidFill>
                  <a:schemeClr val="tx2"/>
                </a:solidFill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chemeClr val="tx2"/>
                </a:solidFill>
              </a:rPr>
              <a:t>; </a:t>
            </a:r>
            <a:r>
              <a:rPr lang="en-US" altLang="x-none" dirty="0" err="1">
                <a:solidFill>
                  <a:schemeClr val="tx2"/>
                </a:solidFill>
              </a:rPr>
              <a:t>i</a:t>
            </a:r>
            <a:r>
              <a:rPr lang="en-US" altLang="x-none" dirty="0">
                <a:solidFill>
                  <a:schemeClr val="tx2"/>
                </a:solidFill>
              </a:rPr>
              <a:t> &lt; </a:t>
            </a:r>
            <a:r>
              <a:rPr lang="en-US" altLang="x-none" dirty="0" err="1">
                <a:solidFill>
                  <a:schemeClr val="tx2"/>
                </a:solidFill>
              </a:rPr>
              <a:t>numberOfStudents</a:t>
            </a:r>
            <a:r>
              <a:rPr lang="en-US" altLang="x-none" dirty="0" smtClean="0">
                <a:solidFill>
                  <a:schemeClr val="tx2"/>
                </a:solidFill>
              </a:rPr>
              <a:t>; </a:t>
            </a:r>
            <a:r>
              <a:rPr lang="en-US" altLang="x-none" dirty="0" err="1">
                <a:solidFill>
                  <a:schemeClr val="tx2"/>
                </a:solidFill>
              </a:rPr>
              <a:t>i</a:t>
            </a:r>
            <a:r>
              <a:rPr lang="en-US" altLang="x-none" dirty="0">
                <a:solidFill>
                  <a:schemeClr val="tx2"/>
                </a:solidFill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                 </a:t>
            </a:r>
            <a:r>
              <a:rPr lang="en-US" altLang="x-none" dirty="0" smtClean="0">
                <a:solidFill>
                  <a:schemeClr val="tx2"/>
                </a:solidFill>
              </a:rPr>
              <a:t>grades[</a:t>
            </a:r>
            <a:r>
              <a:rPr lang="en-US" altLang="x-none" dirty="0" err="1" smtClean="0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] </a:t>
            </a:r>
            <a:r>
              <a:rPr lang="en-US" altLang="x-none" dirty="0">
                <a:solidFill>
                  <a:schemeClr val="tx2"/>
                </a:solidFill>
              </a:rPr>
              <a:t>=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new</a:t>
            </a:r>
            <a:r>
              <a:rPr lang="en-US" altLang="x-none" dirty="0">
                <a:solidFill>
                  <a:schemeClr val="tx2"/>
                </a:solidFill>
              </a:rPr>
              <a:t> 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chemeClr val="tx2"/>
                </a:solidFill>
              </a:rPr>
              <a:t>[</a:t>
            </a:r>
            <a:r>
              <a:rPr lang="en-US" altLang="x-none" dirty="0" err="1" smtClean="0">
                <a:solidFill>
                  <a:schemeClr val="tx2"/>
                </a:solidFill>
              </a:rPr>
              <a:t>numberOfCourses</a:t>
            </a:r>
            <a:r>
              <a:rPr lang="en-US" altLang="x-none" dirty="0" smtClean="0">
                <a:solidFill>
                  <a:schemeClr val="tx2"/>
                </a:solidFill>
              </a:rPr>
              <a:t>];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(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chemeClr val="tx2"/>
                </a:solidFill>
              </a:rPr>
              <a:t> </a:t>
            </a:r>
            <a:r>
              <a:rPr lang="en-US" altLang="x-none" dirty="0" err="1">
                <a:solidFill>
                  <a:schemeClr val="tx2"/>
                </a:solidFill>
              </a:rPr>
              <a:t>i</a:t>
            </a:r>
            <a:r>
              <a:rPr lang="en-US" altLang="x-none" dirty="0">
                <a:solidFill>
                  <a:schemeClr val="tx2"/>
                </a:solidFill>
              </a:rPr>
              <a:t> 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chemeClr val="tx2"/>
                </a:solidFill>
              </a:rPr>
              <a:t>; </a:t>
            </a:r>
            <a:r>
              <a:rPr lang="en-US" altLang="x-none" dirty="0" err="1">
                <a:solidFill>
                  <a:schemeClr val="tx2"/>
                </a:solidFill>
              </a:rPr>
              <a:t>i</a:t>
            </a:r>
            <a:r>
              <a:rPr lang="en-US" altLang="x-none" dirty="0">
                <a:solidFill>
                  <a:schemeClr val="tx2"/>
                </a:solidFill>
              </a:rPr>
              <a:t> &lt; </a:t>
            </a:r>
            <a:r>
              <a:rPr lang="en-US" altLang="x-none" dirty="0" err="1">
                <a:solidFill>
                  <a:schemeClr val="tx2"/>
                </a:solidFill>
              </a:rPr>
              <a:t>numberOfStudents</a:t>
            </a:r>
            <a:r>
              <a:rPr lang="en-US" altLang="x-none" dirty="0" smtClean="0">
                <a:solidFill>
                  <a:schemeClr val="tx2"/>
                </a:solidFill>
              </a:rPr>
              <a:t>; </a:t>
            </a:r>
            <a:r>
              <a:rPr lang="en-US" altLang="x-none" dirty="0" err="1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               </a:t>
            </a:r>
            <a:r>
              <a:rPr lang="en-US" altLang="x-none" dirty="0" err="1">
                <a:solidFill>
                  <a:schemeClr val="tx2"/>
                </a:solidFill>
              </a:rPr>
              <a:t>cout</a:t>
            </a:r>
            <a:r>
              <a:rPr lang="en-US" altLang="x-none" dirty="0">
                <a:solidFill>
                  <a:schemeClr val="tx2"/>
                </a:solidFill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”Enter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grades for student (” </a:t>
            </a:r>
            <a:r>
              <a:rPr lang="en-US" altLang="x-none" dirty="0">
                <a:solidFill>
                  <a:schemeClr val="tx2"/>
                </a:solidFill>
              </a:rPr>
              <a:t>&lt;&lt; </a:t>
            </a:r>
            <a:r>
              <a:rPr lang="en-US" altLang="x-none" dirty="0" err="1">
                <a:solidFill>
                  <a:schemeClr val="tx2"/>
                </a:solidFill>
              </a:rPr>
              <a:t>i</a:t>
            </a:r>
            <a:r>
              <a:rPr lang="en-US" altLang="x-none" dirty="0">
                <a:solidFill>
                  <a:schemeClr val="tx2"/>
                </a:solidFill>
              </a:rPr>
              <a:t> + 1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”): ”</a:t>
            </a:r>
            <a:r>
              <a:rPr lang="en-US" altLang="x-none" dirty="0" smtClean="0">
                <a:solidFill>
                  <a:schemeClr val="tx2"/>
                </a:solidFill>
              </a:rPr>
              <a:t> &lt;&lt; </a:t>
            </a:r>
            <a:r>
              <a:rPr lang="en-US" altLang="x-none" dirty="0" err="1" smtClean="0">
                <a:solidFill>
                  <a:schemeClr val="tx2"/>
                </a:solidFill>
              </a:rPr>
              <a:t>endl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      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(</a:t>
            </a:r>
            <a:r>
              <a:rPr lang="en-US" altLang="x-none" dirty="0" err="1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>
                <a:solidFill>
                  <a:schemeClr val="tx2"/>
                </a:solidFill>
              </a:rPr>
              <a:t> </a:t>
            </a:r>
            <a:r>
              <a:rPr lang="en-US" altLang="x-none" dirty="0" smtClean="0">
                <a:solidFill>
                  <a:schemeClr val="tx2"/>
                </a:solidFill>
              </a:rPr>
              <a:t>j </a:t>
            </a:r>
            <a:r>
              <a:rPr lang="en-US" altLang="x-none" dirty="0">
                <a:solidFill>
                  <a:schemeClr val="tx2"/>
                </a:solidFill>
              </a:rPr>
              <a:t>=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chemeClr val="tx2"/>
                </a:solidFill>
              </a:rPr>
              <a:t>; </a:t>
            </a:r>
            <a:r>
              <a:rPr lang="en-US" altLang="x-none" dirty="0" smtClean="0">
                <a:solidFill>
                  <a:schemeClr val="tx2"/>
                </a:solidFill>
              </a:rPr>
              <a:t>j &lt; </a:t>
            </a:r>
            <a:r>
              <a:rPr lang="en-US" altLang="x-none" dirty="0" err="1" smtClean="0">
                <a:solidFill>
                  <a:schemeClr val="tx2"/>
                </a:solidFill>
              </a:rPr>
              <a:t>numberOfCourses</a:t>
            </a:r>
            <a:r>
              <a:rPr lang="en-US" altLang="x-none" dirty="0" smtClean="0">
                <a:solidFill>
                  <a:schemeClr val="tx2"/>
                </a:solidFill>
              </a:rPr>
              <a:t>; </a:t>
            </a:r>
            <a:r>
              <a:rPr lang="en-US" altLang="x-none" dirty="0" err="1" smtClean="0">
                <a:solidFill>
                  <a:schemeClr val="tx2"/>
                </a:solidFill>
              </a:rPr>
              <a:t>j++</a:t>
            </a:r>
            <a:r>
              <a:rPr lang="en-US" altLang="x-none" dirty="0" smtClean="0">
                <a:solidFill>
                  <a:schemeClr val="tx2"/>
                </a:solidFill>
              </a:rPr>
              <a:t>)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      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                         </a:t>
            </a:r>
            <a:r>
              <a:rPr lang="en-US" altLang="x-none" dirty="0" err="1" smtClean="0">
                <a:solidFill>
                  <a:schemeClr val="tx2"/>
                </a:solidFill>
              </a:rPr>
              <a:t>cout</a:t>
            </a:r>
            <a:r>
              <a:rPr lang="en-US" altLang="x-none" dirty="0" smtClean="0">
                <a:solidFill>
                  <a:schemeClr val="tx2"/>
                </a:solidFill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    Enter grade (” </a:t>
            </a:r>
            <a:r>
              <a:rPr lang="en-US" altLang="x-none" dirty="0" smtClean="0">
                <a:solidFill>
                  <a:schemeClr val="tx2"/>
                </a:solidFill>
              </a:rPr>
              <a:t>&lt;&lt; </a:t>
            </a:r>
            <a:r>
              <a:rPr lang="en-US" altLang="x-none" dirty="0">
                <a:solidFill>
                  <a:schemeClr val="tx2"/>
                </a:solidFill>
              </a:rPr>
              <a:t>j</a:t>
            </a:r>
            <a:r>
              <a:rPr lang="en-US" altLang="x-none" dirty="0" smtClean="0">
                <a:solidFill>
                  <a:schemeClr val="tx2"/>
                </a:solidFill>
              </a:rPr>
              <a:t> + 1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”): ”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</a:t>
            </a:r>
            <a:r>
              <a:rPr lang="en-US" altLang="x-none" dirty="0" smtClean="0">
                <a:solidFill>
                  <a:schemeClr val="tx2"/>
                </a:solidFill>
              </a:rPr>
              <a:t>            </a:t>
            </a:r>
            <a:r>
              <a:rPr lang="en-US" altLang="x-none" dirty="0" err="1" smtClean="0">
                <a:solidFill>
                  <a:schemeClr val="tx2"/>
                </a:solidFill>
              </a:rPr>
              <a:t>cin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>
                <a:solidFill>
                  <a:schemeClr val="tx2"/>
                </a:solidFill>
              </a:rPr>
              <a:t>&gt;&gt; </a:t>
            </a:r>
            <a:r>
              <a:rPr lang="en-US" altLang="x-none" dirty="0" smtClean="0">
                <a:solidFill>
                  <a:schemeClr val="tx2"/>
                </a:solidFill>
              </a:rPr>
              <a:t>grades[j];</a:t>
            </a:r>
          </a:p>
          <a:p>
            <a:pPr>
              <a:lnSpc>
                <a:spcPct val="90000"/>
              </a:lnSpc>
            </a:pPr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      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  <a:endParaRPr lang="en-US" altLang="x-none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10401" y="0"/>
            <a:ext cx="5181600" cy="31164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</a:t>
            </a:r>
            <a:r>
              <a:rPr lang="en-US" altLang="x-none" dirty="0" smtClean="0">
                <a:solidFill>
                  <a:schemeClr val="tx2"/>
                </a:solidFill>
              </a:rPr>
              <a:t>    </a:t>
            </a:r>
            <a:r>
              <a:rPr lang="en-US" altLang="x-none" dirty="0" err="1" smtClean="0">
                <a:solidFill>
                  <a:schemeClr val="tx2"/>
                </a:solidFill>
              </a:rPr>
              <a:t>cout</a:t>
            </a:r>
            <a:r>
              <a:rPr lang="en-US" altLang="x-none" dirty="0" smtClean="0">
                <a:solidFill>
                  <a:schemeClr val="tx2"/>
                </a:solidFill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”Grades for all students are:” </a:t>
            </a:r>
            <a:r>
              <a:rPr lang="en-US" altLang="x-none" dirty="0" smtClean="0">
                <a:solidFill>
                  <a:schemeClr val="tx2"/>
                </a:solidFill>
              </a:rPr>
              <a:t>&lt;&lt; </a:t>
            </a:r>
            <a:r>
              <a:rPr lang="en-US" altLang="x-none" dirty="0" err="1" smtClean="0">
                <a:solidFill>
                  <a:schemeClr val="tx2"/>
                </a:solidFill>
              </a:rPr>
              <a:t>endl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chemeClr val="tx2"/>
                </a:solidFill>
              </a:rPr>
              <a:t> (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 err="1" smtClean="0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chemeClr val="tx2"/>
                </a:solidFill>
              </a:rPr>
              <a:t>; </a:t>
            </a:r>
            <a:r>
              <a:rPr lang="en-US" altLang="x-none" dirty="0" err="1" smtClean="0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 &lt; </a:t>
            </a:r>
            <a:r>
              <a:rPr lang="en-US" altLang="x-none" dirty="0" err="1" smtClean="0">
                <a:solidFill>
                  <a:schemeClr val="tx2"/>
                </a:solidFill>
              </a:rPr>
              <a:t>numberOfStudents</a:t>
            </a:r>
            <a:r>
              <a:rPr lang="en-US" altLang="x-none" dirty="0" smtClean="0">
                <a:solidFill>
                  <a:schemeClr val="tx2"/>
                </a:solidFill>
              </a:rPr>
              <a:t>; </a:t>
            </a:r>
            <a:r>
              <a:rPr lang="en-US" altLang="x-none" dirty="0" err="1" smtClean="0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             </a:t>
            </a:r>
            <a:r>
              <a:rPr lang="en-US" altLang="x-none" dirty="0" err="1" smtClean="0">
                <a:solidFill>
                  <a:schemeClr val="tx2"/>
                </a:solidFill>
              </a:rPr>
              <a:t>cout</a:t>
            </a:r>
            <a:r>
              <a:rPr lang="en-US" altLang="x-none" dirty="0" smtClean="0">
                <a:solidFill>
                  <a:schemeClr val="tx2"/>
                </a:solidFill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”Student (” </a:t>
            </a:r>
            <a:r>
              <a:rPr lang="en-US" altLang="x-none" dirty="0" smtClean="0">
                <a:solidFill>
                  <a:schemeClr val="tx2"/>
                </a:solidFill>
              </a:rPr>
              <a:t>&lt;&lt; </a:t>
            </a:r>
            <a:r>
              <a:rPr lang="en-US" altLang="x-none" dirty="0" err="1" smtClean="0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 + 1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”):”</a:t>
            </a:r>
            <a:r>
              <a:rPr lang="en-US" altLang="x-none" dirty="0" smtClean="0">
                <a:solidFill>
                  <a:schemeClr val="tx2"/>
                </a:solidFill>
              </a:rPr>
              <a:t> &lt;&lt; </a:t>
            </a:r>
            <a:r>
              <a:rPr lang="en-US" altLang="x-none" dirty="0" err="1" smtClean="0">
                <a:solidFill>
                  <a:schemeClr val="tx2"/>
                </a:solidFill>
              </a:rPr>
              <a:t>endl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    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chemeClr val="tx2"/>
                </a:solidFill>
              </a:rPr>
              <a:t> (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chemeClr val="tx2"/>
                </a:solidFill>
              </a:rPr>
              <a:t> j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chemeClr val="tx2"/>
                </a:solidFill>
              </a:rPr>
              <a:t>; j &lt; </a:t>
            </a:r>
            <a:r>
              <a:rPr lang="en-US" altLang="x-none" dirty="0" err="1">
                <a:solidFill>
                  <a:schemeClr val="tx2"/>
                </a:solidFill>
              </a:rPr>
              <a:t>numberOfCourses</a:t>
            </a:r>
            <a:r>
              <a:rPr lang="en-US" altLang="x-none" dirty="0" smtClean="0">
                <a:solidFill>
                  <a:schemeClr val="tx2"/>
                </a:solidFill>
              </a:rPr>
              <a:t>; </a:t>
            </a:r>
            <a:r>
              <a:rPr lang="en-US" altLang="x-none" dirty="0" err="1" smtClean="0">
                <a:solidFill>
                  <a:schemeClr val="tx2"/>
                </a:solidFill>
              </a:rPr>
              <a:t>j++</a:t>
            </a:r>
            <a:r>
              <a:rPr lang="en-US" altLang="x-none" dirty="0" smtClean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                      </a:t>
            </a:r>
            <a:r>
              <a:rPr lang="en-US" altLang="x-none" dirty="0" err="1" smtClean="0">
                <a:solidFill>
                  <a:schemeClr val="tx2"/>
                </a:solidFill>
              </a:rPr>
              <a:t>cout</a:t>
            </a:r>
            <a:r>
              <a:rPr lang="en-US" altLang="x-none" dirty="0" smtClean="0">
                <a:solidFill>
                  <a:schemeClr val="tx2"/>
                </a:solidFill>
              </a:rPr>
              <a:t>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    Grade (” </a:t>
            </a:r>
            <a:r>
              <a:rPr lang="en-US" altLang="x-none" dirty="0" smtClean="0">
                <a:solidFill>
                  <a:schemeClr val="tx2"/>
                </a:solidFill>
              </a:rPr>
              <a:t>&lt;&lt; j + 1 &lt;&lt;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”): ”</a:t>
            </a:r>
            <a:r>
              <a:rPr lang="en-US" altLang="x-none" dirty="0">
                <a:solidFill>
                  <a:schemeClr val="tx2"/>
                </a:solidFill>
              </a:rPr>
              <a:t> </a:t>
            </a:r>
            <a:endParaRPr lang="en-US" altLang="x-none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</a:t>
            </a:r>
            <a:r>
              <a:rPr lang="en-US" altLang="x-none" dirty="0" smtClean="0">
                <a:solidFill>
                  <a:schemeClr val="tx2"/>
                </a:solidFill>
              </a:rPr>
              <a:t>               &lt;&lt; grades[</a:t>
            </a:r>
            <a:r>
              <a:rPr lang="en-US" altLang="x-none" dirty="0" err="1" smtClean="0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][j] &lt;&lt; </a:t>
            </a:r>
            <a:r>
              <a:rPr lang="en-US" altLang="x-none" dirty="0" err="1" smtClean="0">
                <a:solidFill>
                  <a:schemeClr val="tx2"/>
                </a:solidFill>
              </a:rPr>
              <a:t>endl</a:t>
            </a:r>
            <a:r>
              <a:rPr lang="en-US" altLang="x-none" dirty="0" smtClean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  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for</a:t>
            </a:r>
            <a:r>
              <a:rPr lang="en-US" altLang="x-none" dirty="0" smtClean="0">
                <a:solidFill>
                  <a:schemeClr val="tx2"/>
                </a:solidFill>
              </a:rPr>
              <a:t> (</a:t>
            </a:r>
            <a:r>
              <a:rPr lang="en-US" altLang="x-none" dirty="0" err="1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int</a:t>
            </a:r>
            <a:r>
              <a:rPr lang="en-US" altLang="x-none" dirty="0" smtClean="0">
                <a:solidFill>
                  <a:schemeClr val="tx2"/>
                </a:solidFill>
              </a:rPr>
              <a:t> </a:t>
            </a:r>
            <a:r>
              <a:rPr lang="en-US" altLang="x-none" dirty="0" err="1" smtClean="0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 =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chemeClr val="tx2"/>
                </a:solidFill>
              </a:rPr>
              <a:t>; </a:t>
            </a:r>
            <a:r>
              <a:rPr lang="en-US" altLang="x-none" dirty="0" err="1" smtClean="0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 &lt; </a:t>
            </a:r>
            <a:r>
              <a:rPr lang="en-US" altLang="x-none" dirty="0" err="1" smtClean="0">
                <a:solidFill>
                  <a:schemeClr val="tx2"/>
                </a:solidFill>
              </a:rPr>
              <a:t>numberOfStudents</a:t>
            </a:r>
            <a:r>
              <a:rPr lang="en-US" altLang="x-none" dirty="0" smtClean="0">
                <a:solidFill>
                  <a:schemeClr val="tx2"/>
                </a:solidFill>
              </a:rPr>
              <a:t>; </a:t>
            </a:r>
            <a:r>
              <a:rPr lang="en-US" altLang="x-none" dirty="0" err="1" smtClean="0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      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delete</a:t>
            </a:r>
            <a:r>
              <a:rPr lang="en-US" altLang="x-none" dirty="0" smtClean="0">
                <a:solidFill>
                  <a:schemeClr val="tx2"/>
                </a:solidFill>
              </a:rPr>
              <a:t> [] grades[</a:t>
            </a:r>
            <a:r>
              <a:rPr lang="en-US" altLang="x-none" dirty="0" err="1" smtClean="0">
                <a:solidFill>
                  <a:schemeClr val="tx2"/>
                </a:solidFill>
              </a:rPr>
              <a:t>i</a:t>
            </a:r>
            <a:r>
              <a:rPr lang="en-US" altLang="x-none" dirty="0" smtClean="0">
                <a:solidFill>
                  <a:schemeClr val="tx2"/>
                </a:solidFill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   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delete</a:t>
            </a:r>
            <a:r>
              <a:rPr lang="en-US" altLang="x-none" dirty="0" smtClean="0">
                <a:solidFill>
                  <a:schemeClr val="tx2"/>
                </a:solidFill>
              </a:rPr>
              <a:t> [] grades;</a:t>
            </a:r>
          </a:p>
          <a:p>
            <a:pPr>
              <a:lnSpc>
                <a:spcPct val="90000"/>
              </a:lnSpc>
            </a:pP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      </a:t>
            </a:r>
            <a:r>
              <a:rPr lang="en-US" altLang="x-none" dirty="0" smtClean="0">
                <a:solidFill>
                  <a:schemeClr val="tx2"/>
                </a:solidFill>
              </a:rPr>
              <a:t>grades = NULL;</a:t>
            </a: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 smtClean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;</a:t>
            </a:r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    </a:t>
            </a:r>
            <a:endParaRPr lang="en-US" altLang="x-none" dirty="0" smtClean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 smtClean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// end main</a:t>
            </a:r>
            <a:endParaRPr lang="en-US" altLang="x-non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691813" y="5243802"/>
            <a:ext cx="3318587" cy="15022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Enter grades for student (2):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Enter grade (1): 60</a:t>
            </a: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Enter grade (2): 70</a:t>
            </a: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Enter grade (3): 89</a:t>
            </a:r>
            <a:endParaRPr lang="en-US" altLang="x-none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259217" y="4506680"/>
            <a:ext cx="3486538" cy="22393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1200" b="1" kern="1200">
                <a:solidFill>
                  <a:schemeClr val="tx1"/>
                </a:solidFill>
                <a:latin typeface="Courier New" charset="0"/>
                <a:ea typeface="Calibri" charset="0"/>
                <a:cs typeface="Calibri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Grades for all students are: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Student (1):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 Grade (1): 100</a:t>
            </a: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Grade (2): 50</a:t>
            </a: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Grade (3): 59</a:t>
            </a:r>
          </a:p>
          <a:p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Student (2):</a:t>
            </a: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   Grade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(1):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60</a:t>
            </a:r>
            <a:endParaRPr lang="en-US" altLang="x-none" dirty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Grade (2):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70</a:t>
            </a:r>
            <a:endParaRPr lang="en-US" altLang="x-none" dirty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 Grade (3): </a:t>
            </a:r>
            <a:r>
              <a:rPr lang="en-US" altLang="x-none" dirty="0" smtClean="0">
                <a:solidFill>
                  <a:srgbClr val="000000"/>
                </a:solidFill>
                <a:ea typeface="Courier New" charset="0"/>
                <a:cs typeface="Courier New" charset="0"/>
              </a:rPr>
              <a:t>89</a:t>
            </a:r>
            <a:endParaRPr lang="en-US" altLang="x-none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09" y="76200"/>
            <a:ext cx="11560629" cy="1066800"/>
          </a:xfrm>
        </p:spPr>
        <p:txBody>
          <a:bodyPr/>
          <a:lstStyle/>
          <a:p>
            <a:r>
              <a:rPr lang="en-US" altLang="x-none" sz="4000"/>
              <a:t>5.2	Pointer Variable Declarations and Initialization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Pointer variables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Contain memory addresses as values 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Normally, variable contains specific value (direct reference)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Pointers contain address of variable that has specific value (indirect reference)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Indirection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Referencing value through pointer</a:t>
            </a:r>
          </a:p>
          <a:p>
            <a:pPr>
              <a:lnSpc>
                <a:spcPct val="90000"/>
              </a:lnSpc>
            </a:pPr>
            <a:r>
              <a:rPr lang="en-US" altLang="x-none" dirty="0"/>
              <a:t>Pointer declarations</a:t>
            </a:r>
          </a:p>
          <a:p>
            <a:pPr lvl="1">
              <a:lnSpc>
                <a:spcPct val="90000"/>
              </a:lnSpc>
            </a:pPr>
            <a:r>
              <a:rPr lang="en-US" altLang="x-none" b="1" dirty="0">
                <a:latin typeface="Courier New" charset="0"/>
              </a:rPr>
              <a:t>*</a:t>
            </a:r>
            <a:r>
              <a:rPr lang="en-US" altLang="x-none" dirty="0"/>
              <a:t> indicates variable is pointer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*</a:t>
            </a:r>
            <a:r>
              <a:rPr lang="en-US" altLang="x-none" b="1" dirty="0" err="1">
                <a:latin typeface="Courier New" charset="0"/>
              </a:rPr>
              <a:t>myPtr</a:t>
            </a:r>
            <a:r>
              <a:rPr lang="en-US" altLang="x-none" b="1" dirty="0">
                <a:latin typeface="Courier New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dirty="0"/>
              <a:t>     declares pointer to 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dirty="0"/>
              <a:t>, pointer of type 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*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Multiple pointers require multiple asterisks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*myPtr1, *myPtr2;</a:t>
            </a:r>
          </a:p>
        </p:txBody>
      </p:sp>
      <p:sp>
        <p:nvSpPr>
          <p:cNvPr id="169999" name="Rectangle 15"/>
          <p:cNvSpPr>
            <a:spLocks noChangeArrowheads="1"/>
          </p:cNvSpPr>
          <p:nvPr/>
        </p:nvSpPr>
        <p:spPr bwMode="auto">
          <a:xfrm>
            <a:off x="7559676" y="3070225"/>
            <a:ext cx="1508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1200">
              <a:solidFill>
                <a:srgbClr val="000000"/>
              </a:solidFill>
              <a:latin typeface="Courier New" charset="0"/>
              <a:ea typeface="Times New Roman" charset="0"/>
              <a:cs typeface="Times New Roman" charset="0"/>
            </a:endParaRPr>
          </a:p>
        </p:txBody>
      </p:sp>
      <p:sp>
        <p:nvSpPr>
          <p:cNvPr id="170000" name="Rectangle 16"/>
          <p:cNvSpPr>
            <a:spLocks noChangeArrowheads="1"/>
          </p:cNvSpPr>
          <p:nvPr/>
        </p:nvSpPr>
        <p:spPr bwMode="auto">
          <a:xfrm>
            <a:off x="1524000" y="1946275"/>
            <a:ext cx="54864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Helvetica" charset="0"/>
              <a:ea typeface="Times New Roman" charset="0"/>
              <a:cs typeface="Times New Roman" charset="0"/>
            </a:endParaRPr>
          </a:p>
        </p:txBody>
      </p:sp>
      <p:sp>
        <p:nvSpPr>
          <p:cNvPr id="170001" name="Rectangle 17"/>
          <p:cNvSpPr>
            <a:spLocks noChangeArrowheads="1"/>
          </p:cNvSpPr>
          <p:nvPr/>
        </p:nvSpPr>
        <p:spPr bwMode="auto">
          <a:xfrm>
            <a:off x="1524000" y="2549526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200">
                <a:solidFill>
                  <a:srgbClr val="000000"/>
                </a:solidFill>
                <a:ea typeface="Times New Roman" charset="0"/>
                <a:cs typeface="Times New Roman" charset="0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x-none" sz="2400">
              <a:solidFill>
                <a:srgbClr val="000000"/>
              </a:solidFill>
              <a:ea typeface="Times New Roman" charset="0"/>
              <a:cs typeface="Times New Roman" charset="0"/>
            </a:endParaRPr>
          </a:p>
        </p:txBody>
      </p:sp>
      <p:pic>
        <p:nvPicPr>
          <p:cNvPr id="24" name="Picture 23" descr="ch08imageslides_Page_04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2" t="6903" r="36837" b="65885"/>
          <a:stretch/>
        </p:blipFill>
        <p:spPr bwMode="auto">
          <a:xfrm>
            <a:off x="7253483" y="2872691"/>
            <a:ext cx="4823834" cy="189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75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1257" y="76200"/>
            <a:ext cx="11616612" cy="1066800"/>
          </a:xfrm>
        </p:spPr>
        <p:txBody>
          <a:bodyPr/>
          <a:lstStyle/>
          <a:p>
            <a:r>
              <a:rPr lang="en-US" altLang="x-none" sz="4000"/>
              <a:t>5.2	Pointer Variable Declarations and Initialization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Can declare pointers to any data type</a:t>
            </a:r>
          </a:p>
          <a:p>
            <a:r>
              <a:rPr lang="en-US" altLang="x-none"/>
              <a:t>Pointer initialization</a:t>
            </a:r>
          </a:p>
          <a:p>
            <a:pPr lvl="1"/>
            <a:r>
              <a:rPr lang="en-US" altLang="x-none"/>
              <a:t>Initialized to </a:t>
            </a:r>
            <a:r>
              <a:rPr lang="en-US" altLang="x-none" b="1">
                <a:latin typeface="Courier New" charset="0"/>
              </a:rPr>
              <a:t>0</a:t>
            </a:r>
            <a:r>
              <a:rPr lang="en-US" altLang="x-none"/>
              <a:t>, </a:t>
            </a:r>
            <a:r>
              <a:rPr lang="en-US" altLang="x-none" b="1">
                <a:latin typeface="Courier New" charset="0"/>
              </a:rPr>
              <a:t>NULL</a:t>
            </a:r>
            <a:r>
              <a:rPr lang="en-US" altLang="x-none"/>
              <a:t>, or address</a:t>
            </a:r>
          </a:p>
          <a:p>
            <a:pPr lvl="2"/>
            <a:r>
              <a:rPr lang="en-US" altLang="x-none" b="1">
                <a:latin typeface="Courier New" charset="0"/>
              </a:rPr>
              <a:t>0</a:t>
            </a:r>
            <a:r>
              <a:rPr lang="en-US" altLang="x-none"/>
              <a:t> or </a:t>
            </a:r>
            <a:r>
              <a:rPr lang="en-US" altLang="x-none" b="1">
                <a:latin typeface="Courier New" charset="0"/>
              </a:rPr>
              <a:t>NULL</a:t>
            </a:r>
            <a:r>
              <a:rPr lang="en-US" altLang="x-none"/>
              <a:t> points to nothing</a:t>
            </a: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080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5.3	Pointer Operators	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>
                <a:latin typeface="Courier New" charset="0"/>
              </a:rPr>
              <a:t>&amp;</a:t>
            </a:r>
            <a:r>
              <a:rPr lang="en-US" altLang="x-none"/>
              <a:t> (address operator)</a:t>
            </a:r>
          </a:p>
          <a:p>
            <a:pPr lvl="1"/>
            <a:r>
              <a:rPr lang="en-US" altLang="x-none"/>
              <a:t>Returns memory address of its operand</a:t>
            </a:r>
          </a:p>
          <a:p>
            <a:pPr lvl="1"/>
            <a:r>
              <a:rPr lang="en-US" altLang="x-none"/>
              <a:t>Example</a:t>
            </a:r>
          </a:p>
          <a:p>
            <a:pPr lvl="3">
              <a:buFontTx/>
              <a:buNone/>
            </a:pPr>
            <a:r>
              <a:rPr lang="en-US" altLang="x-none" b="1">
                <a:latin typeface="Courier New" charset="0"/>
              </a:rPr>
              <a:t> </a:t>
            </a:r>
            <a:r>
              <a:rPr lang="en-US" altLang="x-none" b="1"/>
              <a:t> </a:t>
            </a:r>
            <a:r>
              <a:rPr lang="en-US" altLang="x-none" b="1">
                <a:latin typeface="Courier New" charset="0"/>
              </a:rPr>
              <a:t>int y = 5;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int *yPtr;</a:t>
            </a:r>
            <a:br>
              <a:rPr lang="en-US" altLang="x-none" b="1">
                <a:latin typeface="Courier New" charset="0"/>
              </a:rPr>
            </a:br>
            <a:r>
              <a:rPr lang="en-US" altLang="x-none" b="1">
                <a:latin typeface="Courier New" charset="0"/>
              </a:rPr>
              <a:t>yPtr = &amp;y;    // yPtr gets address of y</a:t>
            </a:r>
          </a:p>
          <a:p>
            <a:pPr lvl="1"/>
            <a:r>
              <a:rPr lang="en-US" altLang="x-none" b="1">
                <a:latin typeface="Courier New" charset="0"/>
              </a:rPr>
              <a:t>yPtr</a:t>
            </a:r>
            <a:r>
              <a:rPr lang="en-US" altLang="x-none"/>
              <a:t> “points to” </a:t>
            </a:r>
            <a:r>
              <a:rPr lang="en-US" altLang="x-none" b="1">
                <a:latin typeface="Courier New" charset="0"/>
              </a:rPr>
              <a:t>y</a:t>
            </a:r>
          </a:p>
          <a:p>
            <a:pPr lvl="1"/>
            <a:endParaRPr lang="en-US" altLang="x-none"/>
          </a:p>
        </p:txBody>
      </p:sp>
      <p:pic>
        <p:nvPicPr>
          <p:cNvPr id="32" name="Picture 31" descr="ch08imageslides_Page_08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5" t="6230" r="50204" b="79988"/>
          <a:stretch/>
        </p:blipFill>
        <p:spPr bwMode="auto">
          <a:xfrm>
            <a:off x="1511561" y="4171440"/>
            <a:ext cx="2771191" cy="13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ch08imageslides_Page_09.png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6" t="6515" r="34217" b="80039"/>
          <a:stretch/>
        </p:blipFill>
        <p:spPr bwMode="auto">
          <a:xfrm>
            <a:off x="4585995" y="4171440"/>
            <a:ext cx="6838867" cy="10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6606073" y="5798914"/>
            <a:ext cx="3769568" cy="33855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x-none" sz="1600" b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address of y is value of yptr</a:t>
            </a: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V="1">
            <a:off x="8501744" y="5189314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Helvetica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 flipV="1">
            <a:off x="5421088" y="5113176"/>
            <a:ext cx="2318656" cy="6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Helvetica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9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5.3	Pointer Operators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>
                <a:latin typeface="Courier New" charset="0"/>
              </a:rPr>
              <a:t>*</a:t>
            </a:r>
            <a:r>
              <a:rPr lang="en-US" altLang="x-none"/>
              <a:t> (indirection/dereferencing operator)</a:t>
            </a:r>
          </a:p>
          <a:p>
            <a:pPr lvl="1"/>
            <a:r>
              <a:rPr lang="en-US" altLang="x-none"/>
              <a:t>Returns synonym for object its pointer operand points to</a:t>
            </a:r>
          </a:p>
          <a:p>
            <a:pPr lvl="1"/>
            <a:r>
              <a:rPr lang="en-US" altLang="x-none" b="1">
                <a:latin typeface="Courier New" charset="0"/>
              </a:rPr>
              <a:t>*yPtr</a:t>
            </a:r>
            <a:r>
              <a:rPr lang="en-US" altLang="x-none"/>
              <a:t> returns </a:t>
            </a:r>
            <a:r>
              <a:rPr lang="en-US" altLang="x-none" b="1">
                <a:latin typeface="Courier New" charset="0"/>
              </a:rPr>
              <a:t>y</a:t>
            </a:r>
            <a:r>
              <a:rPr lang="en-US" altLang="x-none"/>
              <a:t> (because </a:t>
            </a:r>
            <a:r>
              <a:rPr lang="en-US" altLang="x-none" b="1">
                <a:latin typeface="Courier New" charset="0"/>
              </a:rPr>
              <a:t>yPtr</a:t>
            </a:r>
            <a:r>
              <a:rPr lang="en-US" altLang="x-none"/>
              <a:t> points to </a:t>
            </a:r>
            <a:r>
              <a:rPr lang="en-US" altLang="x-none" b="1">
                <a:latin typeface="Courier New" charset="0"/>
              </a:rPr>
              <a:t>y</a:t>
            </a:r>
            <a:r>
              <a:rPr lang="en-US" altLang="x-none"/>
              <a:t>).</a:t>
            </a:r>
          </a:p>
          <a:p>
            <a:pPr lvl="1"/>
            <a:r>
              <a:rPr lang="en-US" altLang="x-none"/>
              <a:t>dereferenced pointer is lvalue</a:t>
            </a:r>
          </a:p>
          <a:p>
            <a:pPr lvl="3">
              <a:buFontTx/>
              <a:buNone/>
            </a:pPr>
            <a:r>
              <a:rPr lang="en-US" altLang="x-none" b="1">
                <a:latin typeface="Courier New" charset="0"/>
              </a:rPr>
              <a:t>*yptr = 9;      // assigns 9 to y</a:t>
            </a:r>
          </a:p>
          <a:p>
            <a:r>
              <a:rPr lang="en-US" altLang="x-none" b="1">
                <a:latin typeface="Courier New" charset="0"/>
              </a:rPr>
              <a:t>*</a:t>
            </a:r>
            <a:r>
              <a:rPr lang="en-US" altLang="x-none"/>
              <a:t>  and </a:t>
            </a:r>
            <a:r>
              <a:rPr lang="en-US" altLang="x-none" b="1">
                <a:latin typeface="Courier New" charset="0"/>
              </a:rPr>
              <a:t>&amp;</a:t>
            </a:r>
            <a:r>
              <a:rPr lang="en-US" altLang="x-none"/>
              <a:t> are inverses of each other</a:t>
            </a:r>
          </a:p>
          <a:p>
            <a:pPr lvl="1">
              <a:buFontTx/>
              <a:buNone/>
            </a:pPr>
            <a:endParaRPr lang="en-US" altLang="x-none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0"/>
            <a:ext cx="5622925" cy="6858000"/>
          </a:xfrm>
        </p:spPr>
        <p:txBody>
          <a:bodyPr/>
          <a:lstStyle/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   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Fig. 5.4: fig05_04.cpp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   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Using the &amp; and * operators.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3  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#include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iostream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&gt;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4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5  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6      </a:t>
            </a:r>
            <a:r>
              <a:rPr lang="en-US" altLang="x-none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using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std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::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7  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8     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main()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9  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{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10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a;    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a is an integer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11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FF"/>
                </a:solidFill>
                <a:ea typeface="Times New Roman" charset="0"/>
                <a:cs typeface="Times New Roman" charset="0"/>
              </a:rPr>
              <a:t>int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*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aPtr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</a:t>
            </a:r>
            <a:r>
              <a:rPr lang="en-US" altLang="x-none" dirty="0" err="1">
                <a:solidFill>
                  <a:srgbClr val="008000"/>
                </a:solidFill>
                <a:ea typeface="Times New Roman" charset="0"/>
                <a:cs typeface="Times New Roman" charset="0"/>
              </a:rPr>
              <a:t>aPtr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 is a pointer to an integer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12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13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a =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7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14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aPtr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= &amp;a;  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// </a:t>
            </a:r>
            <a:r>
              <a:rPr lang="en-US" altLang="x-none" dirty="0" err="1">
                <a:solidFill>
                  <a:srgbClr val="008000"/>
                </a:solidFill>
                <a:ea typeface="Times New Roman" charset="0"/>
                <a:cs typeface="Times New Roman" charset="0"/>
              </a:rPr>
              <a:t>aPtr</a:t>
            </a:r>
            <a:r>
              <a:rPr lang="en-US" altLang="x-none" dirty="0">
                <a:solidFill>
                  <a:srgbClr val="008000"/>
                </a:solidFill>
                <a:ea typeface="Times New Roman" charset="0"/>
                <a:cs typeface="Times New Roman" charset="0"/>
              </a:rPr>
              <a:t> assigned address of a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15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16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"The address of a is "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&lt;&lt; &amp;a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17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Times New Roman" charset="0"/>
                <a:cs typeface="Times New Roman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 value of </a:t>
            </a:r>
            <a:r>
              <a:rPr lang="en-US" altLang="x-none" dirty="0" err="1">
                <a:solidFill>
                  <a:srgbClr val="0099FF"/>
                </a:solidFill>
                <a:ea typeface="Times New Roman" charset="0"/>
                <a:cs typeface="Times New Roman" charset="0"/>
              </a:rPr>
              <a:t>aPtr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 is "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aPtr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18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19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&lt;&lt;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"\n\</a:t>
            </a:r>
            <a:r>
              <a:rPr lang="en-US" altLang="x-none" dirty="0" err="1">
                <a:solidFill>
                  <a:srgbClr val="0099FF"/>
                </a:solidFill>
                <a:ea typeface="Times New Roman" charset="0"/>
                <a:cs typeface="Times New Roman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 value of a is "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&lt;&lt; a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20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     &lt;&lt; 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"\</a:t>
            </a:r>
            <a:r>
              <a:rPr lang="en-US" altLang="x-none" dirty="0" err="1">
                <a:solidFill>
                  <a:srgbClr val="0099FF"/>
                </a:solidFill>
                <a:ea typeface="Times New Roman" charset="0"/>
                <a:cs typeface="Times New Roman" charset="0"/>
              </a:rPr>
              <a:t>nThe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 value of *</a:t>
            </a:r>
            <a:r>
              <a:rPr lang="en-US" altLang="x-none" dirty="0" err="1">
                <a:solidFill>
                  <a:srgbClr val="0099FF"/>
                </a:solidFill>
                <a:ea typeface="Times New Roman" charset="0"/>
                <a:cs typeface="Times New Roman" charset="0"/>
              </a:rPr>
              <a:t>aPtr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 is "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&lt;&lt; *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aPtr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21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22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cout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&lt;&lt;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 "\n\</a:t>
            </a:r>
            <a:r>
              <a:rPr lang="en-US" altLang="x-none" dirty="0" err="1">
                <a:solidFill>
                  <a:srgbClr val="0099FF"/>
                </a:solidFill>
                <a:ea typeface="Times New Roman" charset="0"/>
                <a:cs typeface="Times New Roman" charset="0"/>
              </a:rPr>
              <a:t>nShowing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 that * and &amp; are inverses of "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23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     &lt;&lt;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 "each other.\n&amp;*</a:t>
            </a:r>
            <a:r>
              <a:rPr lang="en-US" altLang="x-none" dirty="0" err="1">
                <a:solidFill>
                  <a:srgbClr val="0099FF"/>
                </a:solidFill>
                <a:ea typeface="Times New Roman" charset="0"/>
                <a:cs typeface="Times New Roman" charset="0"/>
              </a:rPr>
              <a:t>aPtr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 = "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&lt;&lt; &amp;*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aPtr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24   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       &lt;&lt;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 "\n*&amp;</a:t>
            </a:r>
            <a:r>
              <a:rPr lang="en-US" altLang="x-none" dirty="0" err="1">
                <a:solidFill>
                  <a:srgbClr val="0099FF"/>
                </a:solidFill>
                <a:ea typeface="Times New Roman" charset="0"/>
                <a:cs typeface="Times New Roman" charset="0"/>
              </a:rPr>
              <a:t>aPtr</a:t>
            </a:r>
            <a:r>
              <a:rPr lang="en-US" altLang="x-none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 = " 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&lt;&lt; *&amp;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aPtr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 &lt;&lt; </a:t>
            </a:r>
            <a:r>
              <a:rPr lang="en-US" altLang="x-none" dirty="0" err="1">
                <a:solidFill>
                  <a:srgbClr val="000000"/>
                </a:solidFill>
                <a:ea typeface="Times New Roman" charset="0"/>
                <a:cs typeface="Times New Roman" charset="0"/>
              </a:rPr>
              <a:t>endl</a:t>
            </a:r>
            <a:r>
              <a:rPr lang="en-US" altLang="x-none" dirty="0">
                <a:solidFill>
                  <a:srgbClr val="000000"/>
                </a:solidFill>
                <a:ea typeface="Times New Roman" charset="0"/>
                <a:cs typeface="Times New Roman" charset="0"/>
              </a:rPr>
              <a:t>;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25    </a:t>
            </a:r>
            <a:endParaRPr lang="en-US" altLang="x-none" dirty="0" smtClean="0">
              <a:solidFill>
                <a:srgbClr val="5F5F5F"/>
              </a:solidFill>
              <a:latin typeface="AvantGarde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26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  </a:t>
            </a:r>
            <a:r>
              <a:rPr lang="en-US" altLang="x-none" dirty="0">
                <a:solidFill>
                  <a:srgbClr val="0000FF"/>
                </a:solidFill>
                <a:ea typeface="Courier New" charset="0"/>
                <a:cs typeface="Courier New" charset="0"/>
              </a:rPr>
              <a:t>return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solidFill>
                  <a:srgbClr val="0099FF"/>
                </a:solidFill>
                <a:ea typeface="Courier New" charset="0"/>
                <a:cs typeface="Courier New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; 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indicates successful termination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27    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r>
              <a:rPr lang="en-US" altLang="x-none" dirty="0">
                <a:solidFill>
                  <a:srgbClr val="5F5F5F"/>
                </a:solidFill>
                <a:latin typeface="AvantGarde" charset="0"/>
                <a:ea typeface="Times New Roman" charset="0"/>
                <a:cs typeface="Times New Roman" charset="0"/>
              </a:rPr>
              <a:t>28    </a:t>
            </a:r>
            <a:r>
              <a:rPr lang="en-US" altLang="x-none" dirty="0">
                <a:solidFill>
                  <a:srgbClr val="000000"/>
                </a:solidFill>
                <a:ea typeface="Courier New" charset="0"/>
                <a:cs typeface="Courier New" charset="0"/>
              </a:rPr>
              <a:t>} </a:t>
            </a:r>
            <a:r>
              <a:rPr lang="en-US" altLang="x-none" dirty="0">
                <a:solidFill>
                  <a:srgbClr val="008000"/>
                </a:solidFill>
                <a:ea typeface="Courier New" charset="0"/>
                <a:cs typeface="Courier New" charset="0"/>
              </a:rPr>
              <a:t>// end </a:t>
            </a:r>
            <a:r>
              <a:rPr lang="en-US" altLang="x-none" dirty="0" smtClean="0">
                <a:solidFill>
                  <a:srgbClr val="008000"/>
                </a:solidFill>
                <a:ea typeface="Courier New" charset="0"/>
                <a:cs typeface="Courier New" charset="0"/>
              </a:rPr>
              <a:t>main</a:t>
            </a:r>
            <a:endParaRPr lang="en-US" altLang="x-none" dirty="0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</p:txBody>
      </p:sp>
      <p:grpSp>
        <p:nvGrpSpPr>
          <p:cNvPr id="206855" name="Group 7"/>
          <p:cNvGrpSpPr>
            <a:grpSpLocks/>
          </p:cNvGrpSpPr>
          <p:nvPr/>
        </p:nvGrpSpPr>
        <p:grpSpPr bwMode="auto">
          <a:xfrm>
            <a:off x="4441825" y="4447916"/>
            <a:ext cx="3790950" cy="927100"/>
            <a:chOff x="2062" y="2890"/>
            <a:chExt cx="2388" cy="584"/>
          </a:xfrm>
        </p:grpSpPr>
        <p:sp>
          <p:nvSpPr>
            <p:cNvPr id="206852" name="Text Box 4"/>
            <p:cNvSpPr txBox="1">
              <a:spLocks noChangeArrowheads="1"/>
            </p:cNvSpPr>
            <p:nvPr/>
          </p:nvSpPr>
          <p:spPr bwMode="auto">
            <a:xfrm>
              <a:off x="3202" y="2890"/>
              <a:ext cx="1248" cy="3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and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&amp;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are inverses of each other  </a:t>
              </a:r>
            </a:p>
          </p:txBody>
        </p:sp>
        <p:sp>
          <p:nvSpPr>
            <p:cNvPr id="206853" name="Line 5"/>
            <p:cNvSpPr>
              <a:spLocks noChangeShapeType="1"/>
            </p:cNvSpPr>
            <p:nvPr/>
          </p:nvSpPr>
          <p:spPr bwMode="auto">
            <a:xfrm flipH="1">
              <a:off x="2062" y="3078"/>
              <a:ext cx="114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6854" name="Line 6"/>
            <p:cNvSpPr>
              <a:spLocks noChangeShapeType="1"/>
            </p:cNvSpPr>
            <p:nvPr/>
          </p:nvSpPr>
          <p:spPr bwMode="auto">
            <a:xfrm flipH="1">
              <a:off x="2208" y="3078"/>
              <a:ext cx="99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41436" y="1666616"/>
            <a:ext cx="6313715" cy="2209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82880" bIns="182880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address of a is 0012FED4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value of aPtr is 0012FED4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ea typeface="Times New Roman" charset="0"/>
                <a:cs typeface="Times New Roman" charset="0"/>
              </a:rPr>
              <a:t> 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value of a is 7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The value of *aPtr is 7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ea typeface="Times New Roman" charset="0"/>
                <a:cs typeface="Times New Roman" charset="0"/>
              </a:rPr>
              <a:t> 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Showing that * and &amp; are inverses of each other.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&amp;*aPtr = 0012FED4</a:t>
            </a:r>
            <a:endParaRPr lang="en-US" altLang="x-none" sz="1200" b="1">
              <a:solidFill>
                <a:srgbClr val="000000"/>
              </a:solidFill>
              <a:latin typeface="Courier" charset="0"/>
              <a:ea typeface="Times New Roman" charset="0"/>
              <a:cs typeface="Times New Roman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Times New Roman" charset="0"/>
                <a:cs typeface="Times New Roman" charset="0"/>
              </a:rPr>
              <a:t>*&amp;aPtr = 0012FED4</a:t>
            </a:r>
            <a:r>
              <a:rPr lang="en-US" altLang="x-none" sz="12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7494036" y="3419217"/>
            <a:ext cx="3886200" cy="987425"/>
            <a:chOff x="1104" y="1680"/>
            <a:chExt cx="2448" cy="622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52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and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&amp;</a:t>
              </a:r>
              <a:r>
                <a:rPr lang="en-US" altLang="x-none" sz="1600">
                  <a:solidFill>
                    <a:srgbClr val="000000"/>
                  </a:solidFill>
                  <a:ea typeface="Times New Roman" charset="0"/>
                  <a:cs typeface="Times New Roman" charset="0"/>
                </a:rPr>
                <a:t> are inverses; same result when both applied to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  <a:ea typeface="Times New Roman" charset="0"/>
                  <a:cs typeface="Times New Roman" charset="0"/>
                </a:rPr>
                <a:t>aPtr</a:t>
              </a: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 flipV="1">
              <a:off x="1104" y="1680"/>
              <a:ext cx="76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H="1" flipV="1">
              <a:off x="1104" y="18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000000"/>
                </a:solidFill>
                <a:latin typeface="Helvetica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4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5.4	Calling Functions by Reference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3 ways to pass arguments to function</a:t>
            </a:r>
          </a:p>
          <a:p>
            <a:pPr lvl="1"/>
            <a:r>
              <a:rPr lang="en-US" altLang="x-none"/>
              <a:t>Pass-by-value</a:t>
            </a:r>
          </a:p>
          <a:p>
            <a:pPr lvl="1"/>
            <a:r>
              <a:rPr lang="en-US" altLang="x-none"/>
              <a:t>Pass-by-reference with reference arguments</a:t>
            </a:r>
          </a:p>
          <a:p>
            <a:pPr lvl="1"/>
            <a:r>
              <a:rPr lang="en-US" altLang="x-none"/>
              <a:t>Pass-by-reference with pointer arguments</a:t>
            </a:r>
          </a:p>
          <a:p>
            <a:r>
              <a:rPr lang="en-US" altLang="x-none">
                <a:latin typeface="Courier New" charset="0"/>
              </a:rPr>
              <a:t>return </a:t>
            </a:r>
            <a:r>
              <a:rPr lang="en-US" altLang="x-none"/>
              <a:t>can return one value from function</a:t>
            </a:r>
          </a:p>
          <a:p>
            <a:r>
              <a:rPr lang="en-US" altLang="x-none"/>
              <a:t>Arguments passed to function using reference arguments</a:t>
            </a:r>
          </a:p>
          <a:p>
            <a:pPr lvl="1"/>
            <a:r>
              <a:rPr lang="en-US" altLang="x-none"/>
              <a:t>Modify original values of arguments</a:t>
            </a:r>
          </a:p>
          <a:p>
            <a:pPr lvl="1"/>
            <a:r>
              <a:rPr lang="en-US" altLang="x-none"/>
              <a:t>More than one value “returned”</a:t>
            </a:r>
          </a:p>
          <a:p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684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Times New Roman" charset="0"/>
            <a:cs typeface="Times New Roman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9228</TotalTime>
  <Words>4115</Words>
  <Application>Microsoft Macintosh PowerPoint</Application>
  <PresentationFormat>Widescreen</PresentationFormat>
  <Paragraphs>630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AvantGarde</vt:lpstr>
      <vt:lpstr>Calibri</vt:lpstr>
      <vt:lpstr>Calibri Light</vt:lpstr>
      <vt:lpstr>Courier</vt:lpstr>
      <vt:lpstr>Courier New</vt:lpstr>
      <vt:lpstr>Helvetica</vt:lpstr>
      <vt:lpstr>Times New Roman</vt:lpstr>
      <vt:lpstr>Arial</vt:lpstr>
      <vt:lpstr>Office Theme</vt:lpstr>
      <vt:lpstr>ppt_template_07-25-2002</vt:lpstr>
      <vt:lpstr>CPE 150: Introduction to Programming</vt:lpstr>
      <vt:lpstr>PowerPoint Presentation</vt:lpstr>
      <vt:lpstr>5.1 Introduction</vt:lpstr>
      <vt:lpstr>5.2 Pointer Variable Declarations and Initialization</vt:lpstr>
      <vt:lpstr>5.2 Pointer Variable Declarations and Initialization</vt:lpstr>
      <vt:lpstr>5.3 Pointer Operators </vt:lpstr>
      <vt:lpstr>5.3 Pointer Operators</vt:lpstr>
      <vt:lpstr>PowerPoint Presentation</vt:lpstr>
      <vt:lpstr>5.4 Calling Functions by Reference</vt:lpstr>
      <vt:lpstr>5.4 Calling Functions by Reference </vt:lpstr>
      <vt:lpstr>PowerPoint Presentation</vt:lpstr>
      <vt:lpstr>PowerPoint Presentation</vt:lpstr>
      <vt:lpstr>5.6 Bubble Sort Using Pass-by-Reference</vt:lpstr>
      <vt:lpstr>PowerPoint Presentation</vt:lpstr>
      <vt:lpstr>PowerPoint Presentation</vt:lpstr>
      <vt:lpstr>5.6 Bubble Sort Using Pass-by-Reference</vt:lpstr>
      <vt:lpstr>PowerPoint Presentation</vt:lpstr>
      <vt:lpstr>PowerPoint Presentation</vt:lpstr>
      <vt:lpstr>5.7 Pointer Expressions and Pointer Arithmetic</vt:lpstr>
      <vt:lpstr>5.7 Pointer Expressions and Pointer Arithmetic</vt:lpstr>
      <vt:lpstr>5.7 Pointer Expressions and Pointer Arithmetic</vt:lpstr>
      <vt:lpstr>5.8 Relationship Between Pointers and Arrays</vt:lpstr>
      <vt:lpstr>PowerPoint Presentation</vt:lpstr>
      <vt:lpstr>PowerPoint Presentation</vt:lpstr>
      <vt:lpstr>PowerPoint Presentation</vt:lpstr>
      <vt:lpstr>5.X Dynamic Memory Allocation</vt:lpstr>
      <vt:lpstr>5.X Dynamic Memory Allocation</vt:lpstr>
      <vt:lpstr>5.X The new Operator</vt:lpstr>
      <vt:lpstr>5.X The delete Operator</vt:lpstr>
      <vt:lpstr>PowerPoint Presentation</vt:lpstr>
      <vt:lpstr>5.X Dynamic Allocation/Deallocation of Arrays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CPRE 201 Introduction to C++</dc:title>
  <dc:creator>Tamrawi, Ahmed</dc:creator>
  <cp:lastModifiedBy>Tamrawi, Ahmed</cp:lastModifiedBy>
  <cp:revision>642</cp:revision>
  <cp:lastPrinted>2017-02-07T13:12:50Z</cp:lastPrinted>
  <dcterms:created xsi:type="dcterms:W3CDTF">2016-12-01T16:36:07Z</dcterms:created>
  <dcterms:modified xsi:type="dcterms:W3CDTF">2017-08-14T02:43:53Z</dcterms:modified>
</cp:coreProperties>
</file>