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95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9" r:id="rId28"/>
    <p:sldId id="291" r:id="rId29"/>
    <p:sldId id="294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D5E5F6"/>
    <a:srgbClr val="99CCFF"/>
    <a:srgbClr val="3BA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/>
    <p:restoredTop sz="94759"/>
  </p:normalViewPr>
  <p:slideViewPr>
    <p:cSldViewPr snapToGrid="0" snapToObjects="1">
      <p:cViewPr>
        <p:scale>
          <a:sx n="110" d="100"/>
          <a:sy n="110" d="100"/>
        </p:scale>
        <p:origin x="15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6BB8D-8693-7747-B54E-44A157D82B1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F1BD-0FB8-4348-9E67-CEB7F204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482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BA9CC-64BC-F447-81EB-7625A201036B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DAA25-CE76-EF4A-9A75-CD522E2C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4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93472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charset="0"/>
              </a:defRPr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Title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162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4219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CPE 150: Introduction to Programming</a:t>
            </a:r>
            <a:endParaRPr lang="en-US" sz="4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5673" y="2704370"/>
            <a:ext cx="865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/>
              <a:t>Chapter 6</a:t>
            </a:r>
            <a:r>
              <a:rPr lang="en-US" sz="3600" i="1" smtClean="0"/>
              <a:t>: </a:t>
            </a:r>
            <a:r>
              <a:rPr lang="en-US" sz="3600" i="1" smtClean="0"/>
              <a:t>Classes and Data </a:t>
            </a:r>
            <a:r>
              <a:rPr lang="en-US" sz="3600" i="1" dirty="0" smtClean="0"/>
              <a:t>Abstraction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0" y="6440556"/>
            <a:ext cx="12192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Copyright </a:t>
            </a:r>
            <a:r>
              <a:rPr lang="en-US" sz="900" b="1" dirty="0" smtClean="0"/>
              <a:t>notice</a:t>
            </a:r>
            <a:r>
              <a:rPr lang="en-US" sz="900" b="1"/>
              <a:t>: </a:t>
            </a:r>
            <a:r>
              <a:rPr lang="en-US" sz="900" i="1" smtClean="0"/>
              <a:t>1- care </a:t>
            </a:r>
            <a:r>
              <a:rPr lang="en-US" sz="900" i="1" dirty="0"/>
              <a:t>has been taken to use only those web images deemed by the instructor to be in the public domain. If you see a copyrighted image on any slide and are the copyright owner, please contact the instructor. It will be removed.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5658" y="6592956"/>
            <a:ext cx="10571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 smtClean="0"/>
              <a:t>2- These slides are inspired, based, and modified with permission from the authors of the C++ How to Program (4</a:t>
            </a:r>
            <a:r>
              <a:rPr lang="en-US" sz="900" i="1" baseline="30000" dirty="0" smtClean="0"/>
              <a:t>th</a:t>
            </a:r>
            <a:r>
              <a:rPr lang="en-US" sz="900" i="1" dirty="0" smtClean="0"/>
              <a:t> </a:t>
            </a:r>
            <a:r>
              <a:rPr lang="en-US" sz="900" i="1" dirty="0"/>
              <a:t>Edition) textbook </a:t>
            </a:r>
          </a:p>
        </p:txBody>
      </p:sp>
    </p:spTree>
    <p:extLst>
      <p:ext uri="{BB962C8B-B14F-4D97-AF65-F5344CB8AC3E}">
        <p14:creationId xmlns:p14="http://schemas.microsoft.com/office/powerpoint/2010/main" val="18437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531" y="1066800"/>
            <a:ext cx="8305800" cy="5410200"/>
          </a:xfrm>
        </p:spPr>
        <p:txBody>
          <a:bodyPr/>
          <a:lstStyle/>
          <a:p>
            <a:r>
              <a:rPr lang="en-US" altLang="x-none" dirty="0"/>
              <a:t>Constructor function</a:t>
            </a:r>
          </a:p>
          <a:p>
            <a:pPr lvl="1"/>
            <a:r>
              <a:rPr lang="en-US" altLang="x-none" dirty="0"/>
              <a:t>Special member function</a:t>
            </a:r>
          </a:p>
          <a:p>
            <a:pPr lvl="2"/>
            <a:r>
              <a:rPr lang="en-US" altLang="x-none" dirty="0"/>
              <a:t>Initializes data members</a:t>
            </a:r>
          </a:p>
          <a:p>
            <a:pPr lvl="2"/>
            <a:r>
              <a:rPr lang="en-US" altLang="x-none" dirty="0"/>
              <a:t>Same name as class</a:t>
            </a:r>
          </a:p>
          <a:p>
            <a:pPr lvl="1"/>
            <a:r>
              <a:rPr lang="en-US" altLang="x-none" dirty="0"/>
              <a:t>Called when object instantiated</a:t>
            </a:r>
          </a:p>
          <a:p>
            <a:pPr lvl="1"/>
            <a:r>
              <a:rPr lang="en-US" altLang="x-none" dirty="0"/>
              <a:t>Several constructors</a:t>
            </a:r>
          </a:p>
          <a:p>
            <a:pPr lvl="2"/>
            <a:r>
              <a:rPr lang="en-US" altLang="x-none" dirty="0"/>
              <a:t>Function overloading</a:t>
            </a:r>
          </a:p>
          <a:p>
            <a:pPr lvl="1"/>
            <a:r>
              <a:rPr lang="en-US" altLang="x-none" dirty="0"/>
              <a:t>No return type</a:t>
            </a:r>
          </a:p>
        </p:txBody>
      </p:sp>
      <p:sp>
        <p:nvSpPr>
          <p:cNvPr id="6" name="Rectangle 36"/>
          <p:cNvSpPr>
            <a:spLocks noGrp="1" noChangeArrowheads="1"/>
          </p:cNvSpPr>
          <p:nvPr>
            <p:ph type="title"/>
          </p:nvPr>
        </p:nvSpPr>
        <p:spPr>
          <a:xfrm>
            <a:off x="219919" y="76200"/>
            <a:ext cx="11759878" cy="1066800"/>
          </a:xfrm>
        </p:spPr>
        <p:txBody>
          <a:bodyPr/>
          <a:lstStyle/>
          <a:p>
            <a:r>
              <a:rPr lang="en-US" altLang="x-none" sz="3600" dirty="0"/>
              <a:t>6.5 Implementing a </a:t>
            </a:r>
            <a:r>
              <a:rPr lang="en-US" altLang="x-none" sz="3600" b="1" dirty="0">
                <a:latin typeface="Courier New" charset="0"/>
              </a:rPr>
              <a:t>Time</a:t>
            </a:r>
            <a:r>
              <a:rPr lang="en-US" altLang="x-none" sz="3600" dirty="0"/>
              <a:t> Abstract Data Type with a </a:t>
            </a:r>
            <a:r>
              <a:rPr lang="en-US" altLang="x-none" sz="3600" b="1" dirty="0">
                <a:latin typeface="Courier New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4902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5640" y="1527858"/>
            <a:ext cx="7010400" cy="33528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class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Time 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public: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Time();              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constructor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setTime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set hour, minute, second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printUniversal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print universal-time format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printStandard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 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print standard-time format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private: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hour;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0 - 23 (24-hour clock format)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minute;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0 - 59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second;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0 - 59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class Time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47815" name="Group 7"/>
          <p:cNvGrpSpPr>
            <a:grpSpLocks/>
          </p:cNvGrpSpPr>
          <p:nvPr/>
        </p:nvGrpSpPr>
        <p:grpSpPr bwMode="auto">
          <a:xfrm>
            <a:off x="3852440" y="2289858"/>
            <a:ext cx="4343400" cy="1219200"/>
            <a:chOff x="672" y="480"/>
            <a:chExt cx="2736" cy="768"/>
          </a:xfrm>
        </p:grpSpPr>
        <p:sp>
          <p:nvSpPr>
            <p:cNvPr id="247812" name="Text Box 4"/>
            <p:cNvSpPr txBox="1">
              <a:spLocks noChangeArrowheads="1"/>
            </p:cNvSpPr>
            <p:nvPr/>
          </p:nvSpPr>
          <p:spPr bwMode="auto">
            <a:xfrm>
              <a:off x="1728" y="720"/>
              <a:ext cx="168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Member access specifiers.</a:t>
              </a:r>
            </a:p>
          </p:txBody>
        </p:sp>
        <p:sp>
          <p:nvSpPr>
            <p:cNvPr id="247813" name="Line 5"/>
            <p:cNvSpPr>
              <a:spLocks noChangeShapeType="1"/>
            </p:cNvSpPr>
            <p:nvPr/>
          </p:nvSpPr>
          <p:spPr bwMode="auto">
            <a:xfrm flipH="1">
              <a:off x="816" y="81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7814" name="Line 6"/>
            <p:cNvSpPr>
              <a:spLocks noChangeShapeType="1"/>
            </p:cNvSpPr>
            <p:nvPr/>
          </p:nvSpPr>
          <p:spPr bwMode="auto">
            <a:xfrm flipH="1" flipV="1">
              <a:off x="672" y="480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7818" name="Group 10"/>
          <p:cNvGrpSpPr>
            <a:grpSpLocks/>
          </p:cNvGrpSpPr>
          <p:nvPr/>
        </p:nvGrpSpPr>
        <p:grpSpPr bwMode="auto">
          <a:xfrm>
            <a:off x="3471440" y="1888221"/>
            <a:ext cx="4114800" cy="895350"/>
            <a:chOff x="432" y="227"/>
            <a:chExt cx="2592" cy="564"/>
          </a:xfrm>
        </p:grpSpPr>
        <p:sp>
          <p:nvSpPr>
            <p:cNvPr id="247816" name="Text Box 8"/>
            <p:cNvSpPr txBox="1">
              <a:spLocks noChangeArrowheads="1"/>
            </p:cNvSpPr>
            <p:nvPr/>
          </p:nvSpPr>
          <p:spPr bwMode="auto">
            <a:xfrm>
              <a:off x="1344" y="419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Definition of class begins with keyword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class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247817" name="Line 9"/>
            <p:cNvSpPr>
              <a:spLocks noChangeShapeType="1"/>
            </p:cNvSpPr>
            <p:nvPr/>
          </p:nvSpPr>
          <p:spPr bwMode="auto">
            <a:xfrm flipH="1" flipV="1">
              <a:off x="432" y="227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7821" name="Group 13"/>
          <p:cNvGrpSpPr>
            <a:grpSpLocks/>
          </p:cNvGrpSpPr>
          <p:nvPr/>
        </p:nvGrpSpPr>
        <p:grpSpPr bwMode="auto">
          <a:xfrm>
            <a:off x="4462040" y="1832658"/>
            <a:ext cx="4114800" cy="1047750"/>
            <a:chOff x="1056" y="192"/>
            <a:chExt cx="2592" cy="660"/>
          </a:xfrm>
        </p:grpSpPr>
        <p:sp>
          <p:nvSpPr>
            <p:cNvPr id="247819" name="Text Box 11"/>
            <p:cNvSpPr txBox="1">
              <a:spLocks noChangeArrowheads="1"/>
            </p:cNvSpPr>
            <p:nvPr/>
          </p:nvSpPr>
          <p:spPr bwMode="auto">
            <a:xfrm>
              <a:off x="1968" y="480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Class body starts with left brace.</a:t>
              </a:r>
            </a:p>
          </p:txBody>
        </p:sp>
        <p:sp>
          <p:nvSpPr>
            <p:cNvPr id="247820" name="Line 12"/>
            <p:cNvSpPr>
              <a:spLocks noChangeShapeType="1"/>
            </p:cNvSpPr>
            <p:nvPr/>
          </p:nvSpPr>
          <p:spPr bwMode="auto">
            <a:xfrm flipH="1" flipV="1">
              <a:off x="1056" y="192"/>
              <a:ext cx="9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7824" name="Group 16"/>
          <p:cNvGrpSpPr>
            <a:grpSpLocks/>
          </p:cNvGrpSpPr>
          <p:nvPr/>
        </p:nvGrpSpPr>
        <p:grpSpPr bwMode="auto">
          <a:xfrm>
            <a:off x="3319040" y="3737658"/>
            <a:ext cx="4114800" cy="838200"/>
            <a:chOff x="336" y="1392"/>
            <a:chExt cx="2592" cy="528"/>
          </a:xfrm>
        </p:grpSpPr>
        <p:sp>
          <p:nvSpPr>
            <p:cNvPr id="247822" name="Text Box 14"/>
            <p:cNvSpPr txBox="1">
              <a:spLocks noChangeArrowheads="1"/>
            </p:cNvSpPr>
            <p:nvPr/>
          </p:nvSpPr>
          <p:spPr bwMode="auto">
            <a:xfrm>
              <a:off x="1248" y="139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Class body ends with right brace.</a:t>
              </a:r>
            </a:p>
          </p:txBody>
        </p:sp>
        <p:sp>
          <p:nvSpPr>
            <p:cNvPr id="247823" name="Line 15"/>
            <p:cNvSpPr>
              <a:spLocks noChangeShapeType="1"/>
            </p:cNvSpPr>
            <p:nvPr/>
          </p:nvSpPr>
          <p:spPr bwMode="auto">
            <a:xfrm flipH="1">
              <a:off x="336" y="148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7827" name="Group 19"/>
          <p:cNvGrpSpPr>
            <a:grpSpLocks/>
          </p:cNvGrpSpPr>
          <p:nvPr/>
        </p:nvGrpSpPr>
        <p:grpSpPr bwMode="auto">
          <a:xfrm>
            <a:off x="3471440" y="3813858"/>
            <a:ext cx="4114800" cy="838200"/>
            <a:chOff x="432" y="1440"/>
            <a:chExt cx="2592" cy="528"/>
          </a:xfrm>
        </p:grpSpPr>
        <p:sp>
          <p:nvSpPr>
            <p:cNvPr id="247825" name="Text Box 17"/>
            <p:cNvSpPr txBox="1">
              <a:spLocks noChangeArrowheads="1"/>
            </p:cNvSpPr>
            <p:nvPr/>
          </p:nvSpPr>
          <p:spPr bwMode="auto">
            <a:xfrm>
              <a:off x="1344" y="1440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Definition terminates with semicolon.</a:t>
              </a:r>
            </a:p>
          </p:txBody>
        </p:sp>
        <p:sp>
          <p:nvSpPr>
            <p:cNvPr id="247826" name="Line 18"/>
            <p:cNvSpPr>
              <a:spLocks noChangeShapeType="1"/>
            </p:cNvSpPr>
            <p:nvPr/>
          </p:nvSpPr>
          <p:spPr bwMode="auto">
            <a:xfrm flipH="1">
              <a:off x="432" y="153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7830" name="Group 22"/>
          <p:cNvGrpSpPr>
            <a:grpSpLocks/>
          </p:cNvGrpSpPr>
          <p:nvPr/>
        </p:nvGrpSpPr>
        <p:grpSpPr bwMode="auto">
          <a:xfrm>
            <a:off x="5795540" y="2042208"/>
            <a:ext cx="4114800" cy="838200"/>
            <a:chOff x="1896" y="324"/>
            <a:chExt cx="2592" cy="528"/>
          </a:xfrm>
        </p:grpSpPr>
        <p:sp>
          <p:nvSpPr>
            <p:cNvPr id="247828" name="Text Box 20"/>
            <p:cNvSpPr txBox="1">
              <a:spLocks noChangeArrowheads="1"/>
            </p:cNvSpPr>
            <p:nvPr/>
          </p:nvSpPr>
          <p:spPr bwMode="auto">
            <a:xfrm>
              <a:off x="2808" y="324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Function prototypes for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public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member functions.</a:t>
              </a:r>
            </a:p>
          </p:txBody>
        </p:sp>
        <p:sp>
          <p:nvSpPr>
            <p:cNvPr id="247829" name="Line 21"/>
            <p:cNvSpPr>
              <a:spLocks noChangeShapeType="1"/>
            </p:cNvSpPr>
            <p:nvPr/>
          </p:nvSpPr>
          <p:spPr bwMode="auto">
            <a:xfrm flipH="1">
              <a:off x="1896" y="42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7833" name="Group 25"/>
          <p:cNvGrpSpPr>
            <a:grpSpLocks/>
          </p:cNvGrpSpPr>
          <p:nvPr/>
        </p:nvGrpSpPr>
        <p:grpSpPr bwMode="auto">
          <a:xfrm>
            <a:off x="4766840" y="3128058"/>
            <a:ext cx="4114800" cy="838200"/>
            <a:chOff x="1248" y="1008"/>
            <a:chExt cx="2592" cy="528"/>
          </a:xfrm>
        </p:grpSpPr>
        <p:sp>
          <p:nvSpPr>
            <p:cNvPr id="247831" name="Text Box 23"/>
            <p:cNvSpPr txBox="1">
              <a:spLocks noChangeArrowheads="1"/>
            </p:cNvSpPr>
            <p:nvPr/>
          </p:nvSpPr>
          <p:spPr bwMode="auto">
            <a:xfrm>
              <a:off x="2160" y="1008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private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data members accessible only to member functions.</a:t>
              </a:r>
            </a:p>
          </p:txBody>
        </p:sp>
        <p:sp>
          <p:nvSpPr>
            <p:cNvPr id="247832" name="Line 24"/>
            <p:cNvSpPr>
              <a:spLocks noChangeShapeType="1"/>
            </p:cNvSpPr>
            <p:nvPr/>
          </p:nvSpPr>
          <p:spPr bwMode="auto">
            <a:xfrm flipH="1">
              <a:off x="1248" y="110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7836" name="Group 28"/>
          <p:cNvGrpSpPr>
            <a:grpSpLocks/>
          </p:cNvGrpSpPr>
          <p:nvPr/>
        </p:nvGrpSpPr>
        <p:grpSpPr bwMode="auto">
          <a:xfrm>
            <a:off x="4309640" y="2459722"/>
            <a:ext cx="4114800" cy="1216025"/>
            <a:chOff x="960" y="1536"/>
            <a:chExt cx="2592" cy="766"/>
          </a:xfrm>
        </p:grpSpPr>
        <p:sp>
          <p:nvSpPr>
            <p:cNvPr id="247834" name="Text Box 26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Constructor has same name as class,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Time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, and no return type.</a:t>
              </a:r>
            </a:p>
          </p:txBody>
        </p:sp>
        <p:sp>
          <p:nvSpPr>
            <p:cNvPr id="247835" name="Line 27"/>
            <p:cNvSpPr>
              <a:spLocks noChangeShapeType="1"/>
            </p:cNvSpPr>
            <p:nvPr/>
          </p:nvSpPr>
          <p:spPr bwMode="auto">
            <a:xfrm flipH="1" flipV="1">
              <a:off x="960" y="1536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Objects of class</a:t>
            </a:r>
          </a:p>
          <a:p>
            <a:pPr lvl="1"/>
            <a:r>
              <a:rPr lang="en-US" altLang="x-none"/>
              <a:t>After class definition</a:t>
            </a:r>
          </a:p>
          <a:p>
            <a:pPr lvl="2"/>
            <a:r>
              <a:rPr lang="en-US" altLang="x-none"/>
              <a:t>Class name new type specifier</a:t>
            </a:r>
          </a:p>
          <a:p>
            <a:pPr lvl="3"/>
            <a:r>
              <a:rPr lang="en-US" altLang="x-none"/>
              <a:t>C++ extensible language</a:t>
            </a:r>
          </a:p>
          <a:p>
            <a:pPr lvl="2"/>
            <a:r>
              <a:rPr lang="en-US" altLang="x-none"/>
              <a:t>Object, array, pointer and reference declarations</a:t>
            </a:r>
          </a:p>
          <a:p>
            <a:pPr lvl="1"/>
            <a:r>
              <a:rPr lang="en-US" altLang="x-none"/>
              <a:t>Example:</a:t>
            </a:r>
          </a:p>
          <a:p>
            <a:endParaRPr lang="en-US" altLang="x-none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2438400" y="3813176"/>
            <a:ext cx="76200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Time sunset;                  // object of type Time</a:t>
            </a:r>
            <a:br>
              <a:rPr lang="en-US" altLang="x-none" sz="1600" b="1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Time arrayOfTimes[ 5 ];       // array of Time objects</a:t>
            </a:r>
            <a:br>
              <a:rPr lang="en-US" altLang="x-none" sz="1600" b="1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Time *pointerToTime;          // pointer to a Time object</a:t>
            </a:r>
            <a:br>
              <a:rPr lang="en-US" altLang="x-none" sz="1600" b="1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Time &amp;dinnerTime = sunset;    // reference to a Time object</a:t>
            </a:r>
          </a:p>
          <a:p>
            <a:pPr eaLnBrk="0" fontAlgn="base" hangingPunct="0">
              <a:spcAft>
                <a:spcPct val="0"/>
              </a:spcAft>
            </a:pPr>
            <a:endParaRPr lang="en-US" altLang="x-none" sz="1600" b="1">
              <a:solidFill>
                <a:srgbClr val="000000"/>
              </a:solidFill>
              <a:latin typeface="Courier New" charset="0"/>
            </a:endParaRPr>
          </a:p>
          <a:p>
            <a:pPr eaLnBrk="0" fontAlgn="base" hangingPunct="0">
              <a:spcAft>
                <a:spcPct val="0"/>
              </a:spcAft>
            </a:pPr>
            <a:endParaRPr lang="en-US" altLang="x-none" sz="160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180237" name="Group 13"/>
          <p:cNvGrpSpPr>
            <a:grpSpLocks/>
          </p:cNvGrpSpPr>
          <p:nvPr/>
        </p:nvGrpSpPr>
        <p:grpSpPr bwMode="auto">
          <a:xfrm>
            <a:off x="3048000" y="3235326"/>
            <a:ext cx="3810000" cy="595313"/>
            <a:chOff x="960" y="2038"/>
            <a:chExt cx="2400" cy="375"/>
          </a:xfrm>
        </p:grpSpPr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1872" y="2038"/>
              <a:ext cx="1488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Class name becomes new type specifier.</a:t>
              </a:r>
            </a:p>
          </p:txBody>
        </p:sp>
        <p:sp>
          <p:nvSpPr>
            <p:cNvPr id="180235" name="Line 11"/>
            <p:cNvSpPr>
              <a:spLocks noChangeShapeType="1"/>
            </p:cNvSpPr>
            <p:nvPr/>
          </p:nvSpPr>
          <p:spPr bwMode="auto">
            <a:xfrm flipH="1">
              <a:off x="960" y="2160"/>
              <a:ext cx="912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0" name="Rectangle 36"/>
          <p:cNvSpPr>
            <a:spLocks noGrp="1" noChangeArrowheads="1"/>
          </p:cNvSpPr>
          <p:nvPr>
            <p:ph type="title"/>
          </p:nvPr>
        </p:nvSpPr>
        <p:spPr>
          <a:xfrm>
            <a:off x="219919" y="76200"/>
            <a:ext cx="11759878" cy="1066800"/>
          </a:xfrm>
        </p:spPr>
        <p:txBody>
          <a:bodyPr/>
          <a:lstStyle/>
          <a:p>
            <a:r>
              <a:rPr lang="en-US" altLang="x-none" sz="3600" dirty="0"/>
              <a:t>6.5 Implementing a </a:t>
            </a:r>
            <a:r>
              <a:rPr lang="en-US" altLang="x-none" sz="3600" b="1" dirty="0">
                <a:latin typeface="Courier New" charset="0"/>
              </a:rPr>
              <a:t>Time</a:t>
            </a:r>
            <a:r>
              <a:rPr lang="en-US" altLang="x-none" sz="3600" dirty="0"/>
              <a:t> Abstract Data Type with a </a:t>
            </a:r>
            <a:r>
              <a:rPr lang="en-US" altLang="x-none" sz="3600" b="1" dirty="0">
                <a:latin typeface="Courier New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11849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400"/>
              <a:t>Member functions defined outside class</a:t>
            </a:r>
          </a:p>
          <a:p>
            <a:pPr lvl="1"/>
            <a:r>
              <a:rPr lang="en-US" altLang="x-none" sz="2000"/>
              <a:t>Binary scope resolution operator (</a:t>
            </a:r>
            <a:r>
              <a:rPr lang="en-US" altLang="x-none" sz="2000" b="1">
                <a:latin typeface="Courier New" charset="0"/>
              </a:rPr>
              <a:t>::</a:t>
            </a:r>
            <a:r>
              <a:rPr lang="en-US" altLang="x-none" sz="2000"/>
              <a:t>)</a:t>
            </a:r>
          </a:p>
          <a:p>
            <a:pPr lvl="2"/>
            <a:r>
              <a:rPr lang="en-US" altLang="x-none" sz="1800"/>
              <a:t>“Ties” member name to class name</a:t>
            </a:r>
          </a:p>
          <a:p>
            <a:pPr lvl="2"/>
            <a:r>
              <a:rPr lang="en-US" altLang="x-none" sz="1800"/>
              <a:t>Uniquely identify functions of particular class</a:t>
            </a:r>
          </a:p>
          <a:p>
            <a:pPr lvl="2"/>
            <a:r>
              <a:rPr lang="en-US" altLang="x-none" sz="1800"/>
              <a:t>Different classes can have member functions with same name</a:t>
            </a:r>
          </a:p>
          <a:p>
            <a:pPr lvl="1"/>
            <a:r>
              <a:rPr lang="en-US" altLang="x-none" sz="2000"/>
              <a:t>Format for defining member functions</a:t>
            </a:r>
          </a:p>
          <a:p>
            <a:pPr lvl="2">
              <a:buFontTx/>
              <a:buNone/>
            </a:pPr>
            <a:r>
              <a:rPr lang="en-US" altLang="x-none" sz="1800" b="1" i="1">
                <a:latin typeface="Courier New" charset="0"/>
              </a:rPr>
              <a:t>ReturnType ClassName::MemberFunctionName( ){</a:t>
            </a:r>
          </a:p>
          <a:p>
            <a:pPr lvl="2">
              <a:buFontTx/>
              <a:buNone/>
            </a:pPr>
            <a:r>
              <a:rPr lang="en-US" altLang="x-none" sz="1800" b="1" i="1">
                <a:latin typeface="Courier New" charset="0"/>
              </a:rPr>
              <a:t>	…</a:t>
            </a:r>
          </a:p>
          <a:p>
            <a:pPr lvl="2">
              <a:buFontTx/>
              <a:buNone/>
            </a:pPr>
            <a:r>
              <a:rPr lang="en-US" altLang="x-none" sz="1800" b="1" i="1">
                <a:latin typeface="Courier New" charset="0"/>
              </a:rPr>
              <a:t>}</a:t>
            </a:r>
          </a:p>
          <a:p>
            <a:pPr lvl="1"/>
            <a:r>
              <a:rPr lang="en-US" altLang="x-none" sz="2000"/>
              <a:t>Does not change whether function </a:t>
            </a:r>
            <a:r>
              <a:rPr lang="en-US" altLang="x-none" sz="2000" b="1">
                <a:latin typeface="Courier New" charset="0"/>
              </a:rPr>
              <a:t>public</a:t>
            </a:r>
            <a:r>
              <a:rPr lang="en-US" altLang="x-none" sz="2000"/>
              <a:t> or </a:t>
            </a:r>
            <a:r>
              <a:rPr lang="en-US" altLang="x-none" sz="2000" b="1">
                <a:latin typeface="Courier New" charset="0"/>
              </a:rPr>
              <a:t>private</a:t>
            </a:r>
            <a:endParaRPr lang="en-US" altLang="x-none" sz="2000" i="1"/>
          </a:p>
          <a:p>
            <a:r>
              <a:rPr lang="en-US" altLang="x-none" sz="2400"/>
              <a:t>Member functions defined inside class</a:t>
            </a:r>
          </a:p>
          <a:p>
            <a:pPr lvl="1"/>
            <a:r>
              <a:rPr lang="en-US" altLang="x-none" sz="2000"/>
              <a:t>Do not need scope resolution operator, class name</a:t>
            </a:r>
          </a:p>
          <a:p>
            <a:pPr lvl="1"/>
            <a:r>
              <a:rPr lang="en-US" altLang="x-none" sz="2000"/>
              <a:t>Compiler attempts </a:t>
            </a:r>
            <a:r>
              <a:rPr lang="en-US" altLang="x-none" sz="2000" b="1">
                <a:latin typeface="Courier New" charset="0"/>
              </a:rPr>
              <a:t>inline</a:t>
            </a:r>
          </a:p>
          <a:p>
            <a:pPr lvl="2"/>
            <a:r>
              <a:rPr lang="en-US" altLang="x-none" sz="1800"/>
              <a:t>Outside class, inline explicitly with keyword </a:t>
            </a:r>
            <a:r>
              <a:rPr lang="en-US" altLang="x-none" sz="1800" b="1">
                <a:latin typeface="Courier New" charset="0"/>
              </a:rPr>
              <a:t>inline</a:t>
            </a:r>
          </a:p>
        </p:txBody>
      </p:sp>
      <p:sp>
        <p:nvSpPr>
          <p:cNvPr id="6" name="Rectangle 36"/>
          <p:cNvSpPr>
            <a:spLocks noGrp="1" noChangeArrowheads="1"/>
          </p:cNvSpPr>
          <p:nvPr>
            <p:ph type="title"/>
          </p:nvPr>
        </p:nvSpPr>
        <p:spPr>
          <a:xfrm>
            <a:off x="219919" y="76200"/>
            <a:ext cx="11759878" cy="1066800"/>
          </a:xfrm>
        </p:spPr>
        <p:txBody>
          <a:bodyPr/>
          <a:lstStyle/>
          <a:p>
            <a:r>
              <a:rPr lang="en-US" altLang="x-none" sz="3600" dirty="0"/>
              <a:t>6.5 Implementing a </a:t>
            </a:r>
            <a:r>
              <a:rPr lang="en-US" altLang="x-none" sz="3600" b="1" dirty="0">
                <a:latin typeface="Courier New" charset="0"/>
              </a:rPr>
              <a:t>Time</a:t>
            </a:r>
            <a:r>
              <a:rPr lang="en-US" altLang="x-none" sz="3600" dirty="0"/>
              <a:t> Abstract Data Type with a </a:t>
            </a:r>
            <a:r>
              <a:rPr lang="en-US" altLang="x-none" sz="3600" b="1" dirty="0">
                <a:latin typeface="Courier New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5569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" y="0"/>
            <a:ext cx="6092142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6.3: fig06_03.cpp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Time class.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setfill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Time abstract data type (ADT) definition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class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Time {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public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Time();              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constructor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setTime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);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set hour, minute, second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printUniversal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print universal-time format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printStandard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print standard-time format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</a:t>
            </a:r>
            <a:endParaRPr lang="en-US" altLang="x-none" dirty="0" smtClean="0">
              <a:solidFill>
                <a:srgbClr val="5F5F5F"/>
              </a:solidFill>
              <a:latin typeface="AvantGarde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private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hour;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0 - 23 (24-hour clock format)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minute;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0 - 59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second;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0 - 59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};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end class Time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48839" name="Group 7"/>
          <p:cNvGrpSpPr>
            <a:grpSpLocks/>
          </p:cNvGrpSpPr>
          <p:nvPr/>
        </p:nvGrpSpPr>
        <p:grpSpPr bwMode="auto">
          <a:xfrm>
            <a:off x="1866900" y="2400300"/>
            <a:ext cx="3276600" cy="838200"/>
            <a:chOff x="2208" y="1488"/>
            <a:chExt cx="2064" cy="528"/>
          </a:xfrm>
        </p:grpSpPr>
        <p:sp>
          <p:nvSpPr>
            <p:cNvPr id="248836" name="Text Box 4"/>
            <p:cNvSpPr txBox="1">
              <a:spLocks noChangeArrowheads="1"/>
            </p:cNvSpPr>
            <p:nvPr/>
          </p:nvSpPr>
          <p:spPr bwMode="auto">
            <a:xfrm>
              <a:off x="3120" y="1488"/>
              <a:ext cx="1152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Define class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Time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248837" name="Line 5"/>
            <p:cNvSpPr>
              <a:spLocks noChangeShapeType="1"/>
            </p:cNvSpPr>
            <p:nvPr/>
          </p:nvSpPr>
          <p:spPr bwMode="auto">
            <a:xfrm flipH="1">
              <a:off x="2208" y="158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2142" y="0"/>
            <a:ext cx="609985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Time constructor initializes each data member to zero and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ensures all Time objects start in a consistent state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Time::Time()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hour = minute = second 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       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Time constructor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set new Time value using universal time, perform validity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checks on the data values and set invalid values to zero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Time::setTime(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h,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m,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s )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hour = ( h &gt;=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&amp;&amp; h 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24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? h :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minute = ( m &gt;=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&amp;&amp; m 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? m :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second = ( s &gt;=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&amp;&amp; s 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? s :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setTime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47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print Time in universal format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Time::printUniversal()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setfill(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'0'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setw(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hour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":"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setw(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minute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":"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setw(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second;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54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printUniversal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56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print Time in standard format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57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Time::printStandard()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58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( ( hour ==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|| hour ==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?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: hour %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":"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setfill(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'0'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setw(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minute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":"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setw(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second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( hour 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?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AM"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: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PM"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);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64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printStandard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8225742" y="132145"/>
            <a:ext cx="3810000" cy="838200"/>
            <a:chOff x="1872" y="1104"/>
            <a:chExt cx="2400" cy="528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784" y="1104"/>
              <a:ext cx="1488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Constructor initializes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private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data members to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>
              <a:off x="1872" y="120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8638572" y="1251715"/>
            <a:ext cx="3505200" cy="1568450"/>
            <a:chOff x="2784" y="2304"/>
            <a:chExt cx="2208" cy="988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696" y="2304"/>
              <a:ext cx="1296" cy="9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public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member function checks parameter values for validity before setting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private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data members.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2784" y="240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5" name="Group 1034"/>
          <p:cNvGrpSpPr>
            <a:grpSpLocks/>
          </p:cNvGrpSpPr>
          <p:nvPr/>
        </p:nvGrpSpPr>
        <p:grpSpPr bwMode="auto">
          <a:xfrm>
            <a:off x="8827405" y="3394457"/>
            <a:ext cx="3246438" cy="1905000"/>
            <a:chOff x="2371" y="1008"/>
            <a:chExt cx="2045" cy="1200"/>
          </a:xfrm>
        </p:grpSpPr>
        <p:sp>
          <p:nvSpPr>
            <p:cNvPr id="16" name="Text Box 1031"/>
            <p:cNvSpPr txBox="1">
              <a:spLocks noChangeArrowheads="1"/>
            </p:cNvSpPr>
            <p:nvPr/>
          </p:nvSpPr>
          <p:spPr bwMode="auto">
            <a:xfrm>
              <a:off x="2736" y="1008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No arguments (implicitly “know” purpose is to print data members); member function calls more concise.</a:t>
              </a:r>
            </a:p>
          </p:txBody>
        </p:sp>
        <p:sp>
          <p:nvSpPr>
            <p:cNvPr id="17" name="Line 1032"/>
            <p:cNvSpPr>
              <a:spLocks noChangeShapeType="1"/>
            </p:cNvSpPr>
            <p:nvPr/>
          </p:nvSpPr>
          <p:spPr bwMode="auto">
            <a:xfrm flipH="1">
              <a:off x="2371" y="1688"/>
              <a:ext cx="870" cy="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Line 1033"/>
            <p:cNvSpPr>
              <a:spLocks noChangeShapeType="1"/>
            </p:cNvSpPr>
            <p:nvPr/>
          </p:nvSpPr>
          <p:spPr bwMode="auto">
            <a:xfrm flipH="1">
              <a:off x="2439" y="1104"/>
              <a:ext cx="297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-1"/>
            <a:ext cx="7010400" cy="6858001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66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Time t;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instantiate object t of class Time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70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output Time object t's initial values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"The initial universal time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t.printUniversal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00:00:00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nThe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initial standard time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t.printStandard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12:00:00 AM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76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t.setTime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change time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78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79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Time object t's new values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nUniversal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time after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setTime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t.printUniversal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13:27:06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nStandard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time after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setTime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t.printStandard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1:27:06 PM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t.setTime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99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99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99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attempt invalid settings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88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t's values after specifying invalid values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nAfter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attempting invalid settings:"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nUniversal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time: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t.printUniversal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00:00:00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nStandard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time: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t.printStandard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12:00:00 AM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51911" name="Group 7"/>
          <p:cNvGrpSpPr>
            <a:grpSpLocks/>
          </p:cNvGrpSpPr>
          <p:nvPr/>
        </p:nvGrpSpPr>
        <p:grpSpPr bwMode="auto">
          <a:xfrm>
            <a:off x="2286000" y="1417638"/>
            <a:ext cx="4457700" cy="742950"/>
            <a:chOff x="1536" y="454"/>
            <a:chExt cx="2808" cy="468"/>
          </a:xfrm>
        </p:grpSpPr>
        <p:sp>
          <p:nvSpPr>
            <p:cNvPr id="251908" name="Text Box 4"/>
            <p:cNvSpPr txBox="1">
              <a:spLocks noChangeArrowheads="1"/>
            </p:cNvSpPr>
            <p:nvPr/>
          </p:nvSpPr>
          <p:spPr bwMode="auto">
            <a:xfrm>
              <a:off x="2664" y="550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Invoke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public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member functions to print time.</a:t>
              </a:r>
            </a:p>
          </p:txBody>
        </p:sp>
        <p:sp>
          <p:nvSpPr>
            <p:cNvPr id="251909" name="Line 5"/>
            <p:cNvSpPr>
              <a:spLocks noChangeShapeType="1"/>
            </p:cNvSpPr>
            <p:nvPr/>
          </p:nvSpPr>
          <p:spPr bwMode="auto">
            <a:xfrm flipH="1" flipV="1">
              <a:off x="1584" y="454"/>
              <a:ext cx="10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51910" name="Line 6"/>
            <p:cNvSpPr>
              <a:spLocks noChangeShapeType="1"/>
            </p:cNvSpPr>
            <p:nvPr/>
          </p:nvSpPr>
          <p:spPr bwMode="auto">
            <a:xfrm flipH="1">
              <a:off x="1536" y="646"/>
              <a:ext cx="1128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1914" name="Group 10"/>
          <p:cNvGrpSpPr>
            <a:grpSpLocks/>
          </p:cNvGrpSpPr>
          <p:nvPr/>
        </p:nvGrpSpPr>
        <p:grpSpPr bwMode="auto">
          <a:xfrm>
            <a:off x="2771836" y="2429197"/>
            <a:ext cx="4114800" cy="742950"/>
            <a:chOff x="1440" y="1200"/>
            <a:chExt cx="2592" cy="468"/>
          </a:xfrm>
        </p:grpSpPr>
        <p:sp>
          <p:nvSpPr>
            <p:cNvPr id="251912" name="Text Box 8"/>
            <p:cNvSpPr txBox="1">
              <a:spLocks noChangeArrowheads="1"/>
            </p:cNvSpPr>
            <p:nvPr/>
          </p:nvSpPr>
          <p:spPr bwMode="auto">
            <a:xfrm>
              <a:off x="2352" y="129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Set data members using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public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member function.</a:t>
              </a:r>
            </a:p>
          </p:txBody>
        </p:sp>
        <p:sp>
          <p:nvSpPr>
            <p:cNvPr id="251913" name="Line 9"/>
            <p:cNvSpPr>
              <a:spLocks noChangeShapeType="1"/>
            </p:cNvSpPr>
            <p:nvPr/>
          </p:nvSpPr>
          <p:spPr bwMode="auto">
            <a:xfrm flipH="1" flipV="1">
              <a:off x="1440" y="1200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1917" name="Group 13"/>
          <p:cNvGrpSpPr>
            <a:grpSpLocks/>
          </p:cNvGrpSpPr>
          <p:nvPr/>
        </p:nvGrpSpPr>
        <p:grpSpPr bwMode="auto">
          <a:xfrm>
            <a:off x="2419471" y="3444673"/>
            <a:ext cx="4114800" cy="838200"/>
            <a:chOff x="1440" y="1776"/>
            <a:chExt cx="2592" cy="528"/>
          </a:xfrm>
        </p:grpSpPr>
        <p:sp>
          <p:nvSpPr>
            <p:cNvPr id="251915" name="Text Box 11"/>
            <p:cNvSpPr txBox="1">
              <a:spLocks noChangeArrowheads="1"/>
            </p:cNvSpPr>
            <p:nvPr/>
          </p:nvSpPr>
          <p:spPr bwMode="auto">
            <a:xfrm>
              <a:off x="2352" y="1776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Attempt to set data members to invalid values using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public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member function.</a:t>
              </a:r>
            </a:p>
          </p:txBody>
        </p:sp>
        <p:sp>
          <p:nvSpPr>
            <p:cNvPr id="251916" name="Line 12"/>
            <p:cNvSpPr>
              <a:spLocks noChangeShapeType="1"/>
            </p:cNvSpPr>
            <p:nvPr/>
          </p:nvSpPr>
          <p:spPr bwMode="auto">
            <a:xfrm flipH="1">
              <a:off x="1440" y="18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5" name="Group 1030"/>
          <p:cNvGrpSpPr>
            <a:grpSpLocks/>
          </p:cNvGrpSpPr>
          <p:nvPr/>
        </p:nvGrpSpPr>
        <p:grpSpPr bwMode="auto">
          <a:xfrm>
            <a:off x="1342342" y="90014"/>
            <a:ext cx="4140200" cy="590550"/>
            <a:chOff x="656" y="2448"/>
            <a:chExt cx="2608" cy="372"/>
          </a:xfrm>
        </p:grpSpPr>
        <p:sp>
          <p:nvSpPr>
            <p:cNvPr id="16" name="Text Box 1028"/>
            <p:cNvSpPr txBox="1">
              <a:spLocks noChangeArrowheads="1"/>
            </p:cNvSpPr>
            <p:nvPr/>
          </p:nvSpPr>
          <p:spPr bwMode="auto">
            <a:xfrm>
              <a:off x="1584" y="2448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Declare variable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to be object of class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Time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17" name="Line 1029"/>
            <p:cNvSpPr>
              <a:spLocks noChangeShapeType="1"/>
            </p:cNvSpPr>
            <p:nvPr/>
          </p:nvSpPr>
          <p:spPr bwMode="auto">
            <a:xfrm flipH="1">
              <a:off x="656" y="2544"/>
              <a:ext cx="928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137722" y="2057400"/>
            <a:ext cx="4911524" cy="2209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initial universal time is 00:00:00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initial standard time is 12:00:00 AM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ea typeface="Times New Roman" charset="0"/>
                <a:cs typeface="Times New Roman" charset="0"/>
              </a:rPr>
              <a:t> 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Universal time after setTime is 13:27:06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Standard time after setTime is 1:27:06 PM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ea typeface="Times New Roman" charset="0"/>
                <a:cs typeface="Times New Roman" charset="0"/>
              </a:rPr>
              <a:t> 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After attempting invalid settings: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Universal time: 00:00:00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Standard time: 12:00:00 AM</a:t>
            </a: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9201271" y="3885939"/>
            <a:ext cx="2847975" cy="1379538"/>
            <a:chOff x="2478" y="1266"/>
            <a:chExt cx="1794" cy="869"/>
          </a:xfrm>
        </p:grpSpPr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2592" y="1763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Data members set to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after attempting invalid settings.</a:t>
              </a: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H="1" flipV="1">
              <a:off x="2478" y="1266"/>
              <a:ext cx="114" cy="5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6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Destructors</a:t>
            </a:r>
          </a:p>
          <a:p>
            <a:pPr lvl="1"/>
            <a:r>
              <a:rPr lang="en-US" altLang="x-none"/>
              <a:t>Same name as class </a:t>
            </a:r>
          </a:p>
          <a:p>
            <a:pPr lvl="2"/>
            <a:r>
              <a:rPr lang="en-US" altLang="x-none"/>
              <a:t>Preceded with tilde (</a:t>
            </a:r>
            <a:r>
              <a:rPr lang="en-US" altLang="x-none" b="1">
                <a:latin typeface="Courier New" charset="0"/>
              </a:rPr>
              <a:t>~</a:t>
            </a:r>
            <a:r>
              <a:rPr lang="en-US" altLang="x-none"/>
              <a:t>)</a:t>
            </a:r>
          </a:p>
          <a:p>
            <a:pPr lvl="1"/>
            <a:r>
              <a:rPr lang="en-US" altLang="x-none"/>
              <a:t>No arguments </a:t>
            </a:r>
          </a:p>
          <a:p>
            <a:pPr lvl="1"/>
            <a:r>
              <a:rPr lang="en-US" altLang="x-none"/>
              <a:t>Cannot be overloaded</a:t>
            </a:r>
          </a:p>
          <a:p>
            <a:pPr lvl="1"/>
            <a:r>
              <a:rPr lang="en-US" altLang="x-none"/>
              <a:t>Performs “termination housekeeping” </a:t>
            </a:r>
          </a:p>
        </p:txBody>
      </p:sp>
      <p:sp>
        <p:nvSpPr>
          <p:cNvPr id="6" name="Rectangle 36"/>
          <p:cNvSpPr>
            <a:spLocks noGrp="1" noChangeArrowheads="1"/>
          </p:cNvSpPr>
          <p:nvPr>
            <p:ph type="title"/>
          </p:nvPr>
        </p:nvSpPr>
        <p:spPr>
          <a:xfrm>
            <a:off x="219919" y="76200"/>
            <a:ext cx="11759878" cy="1066800"/>
          </a:xfrm>
        </p:spPr>
        <p:txBody>
          <a:bodyPr/>
          <a:lstStyle/>
          <a:p>
            <a:r>
              <a:rPr lang="en-US" altLang="x-none" sz="3600" dirty="0"/>
              <a:t>6.5 Implementing a </a:t>
            </a:r>
            <a:r>
              <a:rPr lang="en-US" altLang="x-none" sz="3600" b="1" dirty="0">
                <a:latin typeface="Courier New" charset="0"/>
              </a:rPr>
              <a:t>Time</a:t>
            </a:r>
            <a:r>
              <a:rPr lang="en-US" altLang="x-none" sz="3600" dirty="0"/>
              <a:t> Abstract Data Type with a </a:t>
            </a:r>
            <a:r>
              <a:rPr lang="en-US" altLang="x-none" sz="3600" b="1" dirty="0">
                <a:latin typeface="Courier New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8514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Advantages of using classes</a:t>
            </a:r>
          </a:p>
          <a:p>
            <a:pPr lvl="1"/>
            <a:r>
              <a:rPr lang="en-US" altLang="x-none"/>
              <a:t>Simplify programming</a:t>
            </a:r>
          </a:p>
          <a:p>
            <a:pPr lvl="1"/>
            <a:r>
              <a:rPr lang="en-US" altLang="x-none"/>
              <a:t>Interfaces</a:t>
            </a:r>
          </a:p>
          <a:p>
            <a:pPr lvl="2"/>
            <a:r>
              <a:rPr lang="en-US" altLang="x-none"/>
              <a:t>Hide implementation</a:t>
            </a:r>
          </a:p>
          <a:p>
            <a:pPr lvl="1"/>
            <a:r>
              <a:rPr lang="en-US" altLang="x-none"/>
              <a:t>Software reuse</a:t>
            </a:r>
          </a:p>
          <a:p>
            <a:pPr lvl="2"/>
            <a:r>
              <a:rPr lang="en-US" altLang="x-none"/>
              <a:t>Composition (aggregation)</a:t>
            </a:r>
          </a:p>
          <a:p>
            <a:pPr lvl="3"/>
            <a:r>
              <a:rPr lang="en-US" altLang="x-none"/>
              <a:t>Class objects included as members of other classes</a:t>
            </a:r>
          </a:p>
          <a:p>
            <a:pPr lvl="2"/>
            <a:r>
              <a:rPr lang="en-US" altLang="x-none"/>
              <a:t>Inheritance</a:t>
            </a:r>
          </a:p>
          <a:p>
            <a:pPr lvl="3"/>
            <a:r>
              <a:rPr lang="en-US" altLang="x-none"/>
              <a:t>New classes derived from old</a:t>
            </a:r>
          </a:p>
          <a:p>
            <a:endParaRPr lang="en-US" altLang="x-none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title"/>
          </p:nvPr>
        </p:nvSpPr>
        <p:spPr>
          <a:xfrm>
            <a:off x="219919" y="76200"/>
            <a:ext cx="11759878" cy="1066800"/>
          </a:xfrm>
        </p:spPr>
        <p:txBody>
          <a:bodyPr/>
          <a:lstStyle/>
          <a:p>
            <a:r>
              <a:rPr lang="en-US" altLang="x-none" sz="3600" dirty="0"/>
              <a:t>6.5 Implementing a </a:t>
            </a:r>
            <a:r>
              <a:rPr lang="en-US" altLang="x-none" sz="3600" b="1" dirty="0">
                <a:latin typeface="Courier New" charset="0"/>
              </a:rPr>
              <a:t>Time</a:t>
            </a:r>
            <a:r>
              <a:rPr lang="en-US" altLang="x-none" sz="3600" dirty="0"/>
              <a:t> Abstract Data Type with a </a:t>
            </a:r>
            <a:r>
              <a:rPr lang="en-US" altLang="x-none" sz="3600" b="1" dirty="0">
                <a:latin typeface="Courier New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630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791" y="76200"/>
            <a:ext cx="11702005" cy="1066800"/>
          </a:xfrm>
        </p:spPr>
        <p:txBody>
          <a:bodyPr/>
          <a:lstStyle/>
          <a:p>
            <a:r>
              <a:rPr lang="en-US" altLang="x-none"/>
              <a:t>6.6 Class Scope and Accessing Class Members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Class scope </a:t>
            </a:r>
          </a:p>
          <a:p>
            <a:pPr lvl="1"/>
            <a:r>
              <a:rPr lang="en-US" altLang="x-none"/>
              <a:t>Data members, member functions</a:t>
            </a:r>
          </a:p>
          <a:p>
            <a:pPr lvl="1"/>
            <a:r>
              <a:rPr lang="en-US" altLang="x-none"/>
              <a:t>Within class scope</a:t>
            </a:r>
          </a:p>
          <a:p>
            <a:pPr lvl="2"/>
            <a:r>
              <a:rPr lang="en-US" altLang="x-none"/>
              <a:t>Class members </a:t>
            </a:r>
          </a:p>
          <a:p>
            <a:pPr lvl="3"/>
            <a:r>
              <a:rPr lang="en-US" altLang="x-none"/>
              <a:t>Immediately accessible by all member functions</a:t>
            </a:r>
          </a:p>
          <a:p>
            <a:pPr lvl="3"/>
            <a:r>
              <a:rPr lang="en-US" altLang="x-none"/>
              <a:t>Referenced by name</a:t>
            </a:r>
          </a:p>
          <a:p>
            <a:pPr lvl="1"/>
            <a:r>
              <a:rPr lang="en-US" altLang="x-none"/>
              <a:t>Outside class scope</a:t>
            </a:r>
          </a:p>
          <a:p>
            <a:pPr lvl="2"/>
            <a:r>
              <a:rPr lang="en-US" altLang="x-none"/>
              <a:t>Referenced through handles</a:t>
            </a:r>
          </a:p>
          <a:p>
            <a:pPr lvl="3"/>
            <a:r>
              <a:rPr lang="en-US" altLang="x-none"/>
              <a:t>Object name, reference to object, pointer to object</a:t>
            </a:r>
          </a:p>
          <a:p>
            <a:r>
              <a:rPr lang="en-US" altLang="x-none"/>
              <a:t>File scope </a:t>
            </a:r>
          </a:p>
          <a:p>
            <a:pPr lvl="1"/>
            <a:r>
              <a:rPr lang="en-US" altLang="x-none"/>
              <a:t> Nonmember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19167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516" y="76200"/>
            <a:ext cx="11343190" cy="1066800"/>
          </a:xfrm>
        </p:spPr>
        <p:txBody>
          <a:bodyPr/>
          <a:lstStyle/>
          <a:p>
            <a:r>
              <a:rPr lang="en-US" altLang="x-none"/>
              <a:t>6.6 Class Scope and Accessing Class Members 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Function scope</a:t>
            </a:r>
          </a:p>
          <a:p>
            <a:pPr lvl="1"/>
            <a:r>
              <a:rPr lang="en-US" altLang="x-none"/>
              <a:t>Variables declared in member function</a:t>
            </a:r>
          </a:p>
          <a:p>
            <a:pPr lvl="1"/>
            <a:r>
              <a:rPr lang="en-US" altLang="x-none"/>
              <a:t>Only known to function</a:t>
            </a:r>
          </a:p>
          <a:p>
            <a:pPr lvl="1"/>
            <a:r>
              <a:rPr lang="en-US" altLang="x-none"/>
              <a:t>Variables with same name as class-scope variables</a:t>
            </a:r>
          </a:p>
          <a:p>
            <a:pPr lvl="2"/>
            <a:r>
              <a:rPr lang="en-US" altLang="x-none"/>
              <a:t>Class-scope variable “hidden”</a:t>
            </a:r>
          </a:p>
          <a:p>
            <a:pPr lvl="3"/>
            <a:r>
              <a:rPr lang="en-US" altLang="x-none"/>
              <a:t>Access with scope resolution operator (</a:t>
            </a:r>
            <a:r>
              <a:rPr lang="en-US" altLang="x-none" b="1">
                <a:latin typeface="Courier New" charset="0"/>
              </a:rPr>
              <a:t>::</a:t>
            </a:r>
            <a:r>
              <a:rPr lang="en-US" altLang="x-none"/>
              <a:t>)</a:t>
            </a:r>
          </a:p>
          <a:p>
            <a:pPr lvl="4">
              <a:buFontTx/>
              <a:buNone/>
            </a:pPr>
            <a:r>
              <a:rPr lang="en-US" altLang="x-none" b="1" i="1">
                <a:latin typeface="Courier New" charset="0"/>
              </a:rPr>
              <a:t>ClassName::classVariableName</a:t>
            </a:r>
          </a:p>
          <a:p>
            <a:pPr lvl="1"/>
            <a:r>
              <a:rPr lang="en-US" altLang="x-none"/>
              <a:t>Variables only known to function they are defined in</a:t>
            </a:r>
          </a:p>
          <a:p>
            <a:pPr lvl="1"/>
            <a:r>
              <a:rPr lang="en-US" altLang="x-none"/>
              <a:t>Variables are destroyed after function completion</a:t>
            </a:r>
          </a:p>
        </p:txBody>
      </p:sp>
    </p:spTree>
    <p:extLst>
      <p:ext uri="{BB962C8B-B14F-4D97-AF65-F5344CB8AC3E}">
        <p14:creationId xmlns:p14="http://schemas.microsoft.com/office/powerpoint/2010/main" val="21214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ChangeArrowheads="1"/>
          </p:cNvSpPr>
          <p:nvPr/>
        </p:nvSpPr>
        <p:spPr bwMode="auto">
          <a:xfrm>
            <a:off x="684810" y="1284514"/>
            <a:ext cx="7525936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6.1  	Introduction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6.2  	Structure Definitions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6.3  	Accessing Structure Members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6.4  	Implementing a User-Defined Type Time with a struct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6.5  	Implementing a Time Abstract Data Type with a class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6.6  	Class Scope and Accessing Class Members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6.7  	Separating Interface from Implementation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6.8  	Controlling Access to </a:t>
            </a:r>
            <a:r>
              <a:rPr lang="en-US" altLang="x-none" noProof="1" smtClean="0">
                <a:latin typeface="Calibri" charset="0"/>
                <a:ea typeface="Calibri" charset="0"/>
                <a:cs typeface="Calibri" charset="0"/>
              </a:rPr>
              <a:t>Members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032" y="307910"/>
            <a:ext cx="7204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Topics To Be Covered In Chapter </a:t>
            </a:r>
            <a:r>
              <a:rPr lang="en-US" sz="4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841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95" y="76200"/>
            <a:ext cx="11771453" cy="1066800"/>
          </a:xfrm>
        </p:spPr>
        <p:txBody>
          <a:bodyPr/>
          <a:lstStyle/>
          <a:p>
            <a:r>
              <a:rPr lang="en-US" altLang="x-none"/>
              <a:t>6.6 Class Scope and Accessing Class Members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Operators to access class members</a:t>
            </a:r>
          </a:p>
          <a:p>
            <a:pPr lvl="1"/>
            <a:r>
              <a:rPr lang="en-US" altLang="x-none"/>
              <a:t>Identical to those for </a:t>
            </a:r>
            <a:r>
              <a:rPr lang="en-US" altLang="x-none" b="1">
                <a:latin typeface="Courier New" charset="0"/>
              </a:rPr>
              <a:t>struct</a:t>
            </a:r>
            <a:r>
              <a:rPr lang="en-US" altLang="x-none"/>
              <a:t>s</a:t>
            </a:r>
          </a:p>
          <a:p>
            <a:pPr lvl="1"/>
            <a:r>
              <a:rPr lang="en-US" altLang="x-none"/>
              <a:t>Dot member selection operator (</a:t>
            </a:r>
            <a:r>
              <a:rPr lang="en-US" altLang="x-none" b="1">
                <a:latin typeface="Courier New" charset="0"/>
              </a:rPr>
              <a:t>.</a:t>
            </a:r>
            <a:r>
              <a:rPr lang="en-US" altLang="x-none"/>
              <a:t>)</a:t>
            </a:r>
          </a:p>
          <a:p>
            <a:pPr lvl="2"/>
            <a:r>
              <a:rPr lang="en-US" altLang="x-none"/>
              <a:t>Object</a:t>
            </a:r>
          </a:p>
          <a:p>
            <a:pPr lvl="2"/>
            <a:r>
              <a:rPr lang="en-US" altLang="x-none"/>
              <a:t>Reference to object</a:t>
            </a:r>
          </a:p>
          <a:p>
            <a:pPr lvl="1"/>
            <a:r>
              <a:rPr lang="en-US" altLang="x-none"/>
              <a:t>Arrow member selection operator (</a:t>
            </a:r>
            <a:r>
              <a:rPr lang="en-US" altLang="x-none" b="1">
                <a:latin typeface="Courier New" charset="0"/>
              </a:rPr>
              <a:t>-&gt;</a:t>
            </a:r>
            <a:r>
              <a:rPr lang="en-US" altLang="x-none"/>
              <a:t>) </a:t>
            </a:r>
          </a:p>
          <a:p>
            <a:pPr lvl="2"/>
            <a:r>
              <a:rPr lang="en-US" altLang="x-none"/>
              <a:t>Pointers</a:t>
            </a:r>
          </a:p>
          <a:p>
            <a:pPr>
              <a:buFontTx/>
              <a:buNone/>
            </a:pPr>
            <a:endParaRPr lang="en-US" altLang="x-none"/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24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71331"/>
            <a:ext cx="5926235" cy="4803975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6.4: fig06_04.cpp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Demonstrating the class member access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via.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and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-&gt;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CAUTION: IN FUTURE EXAMPLES WE AVOID PUBLIC DATA!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class Count definition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class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Count 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public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x;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print()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{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x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}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class Count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54982" name="Group 6"/>
          <p:cNvGrpSpPr>
            <a:grpSpLocks/>
          </p:cNvGrpSpPr>
          <p:nvPr/>
        </p:nvGrpSpPr>
        <p:grpSpPr bwMode="auto">
          <a:xfrm>
            <a:off x="1278035" y="2714443"/>
            <a:ext cx="4114800" cy="1079500"/>
            <a:chOff x="912" y="1440"/>
            <a:chExt cx="2592" cy="680"/>
          </a:xfrm>
        </p:grpSpPr>
        <p:sp>
          <p:nvSpPr>
            <p:cNvPr id="254980" name="Text Box 4"/>
            <p:cNvSpPr txBox="1">
              <a:spLocks noChangeArrowheads="1"/>
            </p:cNvSpPr>
            <p:nvPr/>
          </p:nvSpPr>
          <p:spPr bwMode="auto">
            <a:xfrm>
              <a:off x="1824" y="1440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Data member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x public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to illustrate class member access operators; typically data members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private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 </a:t>
              </a:r>
            </a:p>
          </p:txBody>
        </p:sp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 flipH="1">
              <a:off x="912" y="153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06315" y="674706"/>
            <a:ext cx="6477000" cy="480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Count counter;            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create counter object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Count *counterPtr = &amp;counter;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create pointer to counter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Count &amp;counterRef = counter;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create reference to counter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"Assign 1 to x and print using the object's name: 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counter.x 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assign 1 to data member x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counter.print();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call member function print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"Assign 2 to x and print using a reference: 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counterRef.x 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assign 2 to data member x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counterRef.print();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call member function print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"Assign 3 to x and print using a pointer: 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counterPtr-&gt;x 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assign 3 to data member x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counterPtr-&gt;print();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call member function print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end main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666294" y="1665306"/>
            <a:ext cx="4114800" cy="838200"/>
            <a:chOff x="1344" y="624"/>
            <a:chExt cx="2592" cy="528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256" y="624"/>
              <a:ext cx="1680" cy="3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Use dot member selection operator for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counter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object.</a:t>
              </a: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1344" y="72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7894894" y="2503506"/>
            <a:ext cx="4114800" cy="838200"/>
            <a:chOff x="1488" y="1152"/>
            <a:chExt cx="2592" cy="528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400" y="1152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Use dot member selection operator for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counterRef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reference to object.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1488" y="124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7971094" y="3341706"/>
            <a:ext cx="3851275" cy="838200"/>
            <a:chOff x="1536" y="1680"/>
            <a:chExt cx="2426" cy="528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282" y="1680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Use arrow member selection operator for </a:t>
              </a:r>
              <a:r>
                <a:rPr lang="en-US" altLang="x-none" sz="1600" b="1" dirty="0" err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counterPtr</a:t>
              </a: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pointer to object.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1536" y="1872"/>
              <a:ext cx="74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706315" y="5462606"/>
            <a:ext cx="6485685" cy="838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Assign 1 to x and print using the object's name: 1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Assign 2 to x and print using a reference: 2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Assign 3 to x and print using a pointer: 3</a:t>
            </a: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816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791" y="76200"/>
            <a:ext cx="11667281" cy="1066800"/>
          </a:xfrm>
        </p:spPr>
        <p:txBody>
          <a:bodyPr/>
          <a:lstStyle/>
          <a:p>
            <a:r>
              <a:rPr lang="en-US" altLang="x-none"/>
              <a:t>6.7 Separating Interface from Implementation 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Separating interface from implementation</a:t>
            </a:r>
          </a:p>
          <a:p>
            <a:pPr lvl="1"/>
            <a:r>
              <a:rPr lang="en-US" altLang="x-none"/>
              <a:t>Advantage</a:t>
            </a:r>
          </a:p>
          <a:p>
            <a:pPr lvl="2"/>
            <a:r>
              <a:rPr lang="en-US" altLang="x-none"/>
              <a:t>Easier to modify programs</a:t>
            </a:r>
          </a:p>
          <a:p>
            <a:pPr lvl="1"/>
            <a:r>
              <a:rPr lang="en-US" altLang="x-none"/>
              <a:t>Disadvantage</a:t>
            </a:r>
          </a:p>
          <a:p>
            <a:pPr lvl="2"/>
            <a:r>
              <a:rPr lang="en-US" altLang="x-none"/>
              <a:t>Header files </a:t>
            </a:r>
          </a:p>
          <a:p>
            <a:pPr lvl="3"/>
            <a:r>
              <a:rPr lang="en-US" altLang="x-none"/>
              <a:t>Portions of implementation</a:t>
            </a:r>
          </a:p>
          <a:p>
            <a:pPr lvl="4"/>
            <a:r>
              <a:rPr lang="en-US" altLang="x-none"/>
              <a:t>Inline member functions</a:t>
            </a:r>
          </a:p>
          <a:p>
            <a:pPr lvl="3"/>
            <a:r>
              <a:rPr lang="en-US" altLang="x-none"/>
              <a:t>Hints about other implementation</a:t>
            </a:r>
          </a:p>
          <a:p>
            <a:pPr lvl="4"/>
            <a:r>
              <a:rPr lang="en-US" altLang="x-none"/>
              <a:t>private members</a:t>
            </a:r>
          </a:p>
          <a:p>
            <a:pPr lvl="2"/>
            <a:r>
              <a:rPr lang="en-US" altLang="x-none"/>
              <a:t>Can hide more with proxy class</a:t>
            </a:r>
          </a:p>
        </p:txBody>
      </p:sp>
    </p:spTree>
    <p:extLst>
      <p:ext uri="{BB962C8B-B14F-4D97-AF65-F5344CB8AC3E}">
        <p14:creationId xmlns:p14="http://schemas.microsoft.com/office/powerpoint/2010/main" val="16494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18" y="76200"/>
            <a:ext cx="11516810" cy="1066800"/>
          </a:xfrm>
        </p:spPr>
        <p:txBody>
          <a:bodyPr/>
          <a:lstStyle/>
          <a:p>
            <a:r>
              <a:rPr lang="en-US" altLang="x-none"/>
              <a:t>6.7 Separating Interface from Implementation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Header files</a:t>
            </a:r>
          </a:p>
          <a:p>
            <a:pPr lvl="1"/>
            <a:r>
              <a:rPr lang="en-US" altLang="x-none"/>
              <a:t>Class definitions and function prototypes</a:t>
            </a:r>
          </a:p>
          <a:p>
            <a:pPr lvl="1"/>
            <a:r>
              <a:rPr lang="en-US" altLang="x-none"/>
              <a:t>Included in each file using class</a:t>
            </a:r>
          </a:p>
          <a:p>
            <a:pPr lvl="2"/>
            <a:r>
              <a:rPr lang="en-US" altLang="x-none" b="1">
                <a:latin typeface="Courier New" charset="0"/>
              </a:rPr>
              <a:t>#include</a:t>
            </a:r>
          </a:p>
          <a:p>
            <a:pPr lvl="1"/>
            <a:r>
              <a:rPr lang="en-US" altLang="x-none"/>
              <a:t>File extension </a:t>
            </a:r>
            <a:r>
              <a:rPr lang="en-US" altLang="x-none" b="1">
                <a:latin typeface="Courier New" charset="0"/>
              </a:rPr>
              <a:t>.h</a:t>
            </a:r>
          </a:p>
          <a:p>
            <a:r>
              <a:rPr lang="en-US" altLang="x-none"/>
              <a:t>Source-code files</a:t>
            </a:r>
          </a:p>
          <a:p>
            <a:pPr lvl="1"/>
            <a:r>
              <a:rPr lang="en-US" altLang="x-none"/>
              <a:t>Member function definitions</a:t>
            </a:r>
          </a:p>
          <a:p>
            <a:pPr lvl="1"/>
            <a:r>
              <a:rPr lang="en-US" altLang="x-none"/>
              <a:t>Same base name</a:t>
            </a:r>
          </a:p>
          <a:p>
            <a:pPr lvl="2"/>
            <a:r>
              <a:rPr lang="en-US" altLang="x-none"/>
              <a:t>Convention</a:t>
            </a:r>
          </a:p>
          <a:p>
            <a:pPr lvl="1"/>
            <a:r>
              <a:rPr lang="en-US" altLang="x-none"/>
              <a:t>Compiled and linked</a:t>
            </a:r>
          </a:p>
        </p:txBody>
      </p:sp>
    </p:spTree>
    <p:extLst>
      <p:ext uri="{BB962C8B-B14F-4D97-AF65-F5344CB8AC3E}">
        <p14:creationId xmlns:p14="http://schemas.microsoft.com/office/powerpoint/2010/main" val="800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9984" y="972273"/>
            <a:ext cx="9347200" cy="56388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6.5: time1.h        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Declaration of class Time.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Member functions are defined in time1.cpp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prevent multiple inclusions of header file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#ifndef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TIME1_H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#define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TIME1_H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Time abstract data type definition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class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Time 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public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: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Time();                  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constructor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setTime(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);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set hour, minute, second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printUniversal();   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print universal-time format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printStandard();    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print standard-time format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private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: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hour;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0 - 23 (24-hour clock format)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minute;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0 - 59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second;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0 - 59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};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end class Time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#endif</a:t>
            </a:r>
            <a:endParaRPr lang="en-US" altLang="x-none"/>
          </a:p>
        </p:txBody>
      </p:sp>
      <p:grpSp>
        <p:nvGrpSpPr>
          <p:cNvPr id="258054" name="Group 6"/>
          <p:cNvGrpSpPr>
            <a:grpSpLocks/>
          </p:cNvGrpSpPr>
          <p:nvPr/>
        </p:nvGrpSpPr>
        <p:grpSpPr bwMode="auto">
          <a:xfrm>
            <a:off x="5241884" y="1505673"/>
            <a:ext cx="4114800" cy="838200"/>
            <a:chOff x="1416" y="336"/>
            <a:chExt cx="2592" cy="528"/>
          </a:xfrm>
        </p:grpSpPr>
        <p:sp>
          <p:nvSpPr>
            <p:cNvPr id="258052" name="Text Box 4"/>
            <p:cNvSpPr txBox="1">
              <a:spLocks noChangeArrowheads="1"/>
            </p:cNvSpPr>
            <p:nvPr/>
          </p:nvSpPr>
          <p:spPr bwMode="auto">
            <a:xfrm>
              <a:off x="2328" y="33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Preprocessor code to prevent multiple inclusions.</a:t>
              </a:r>
            </a:p>
          </p:txBody>
        </p:sp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 flipH="1">
              <a:off x="1416" y="43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8059" name="Group 11"/>
          <p:cNvGrpSpPr>
            <a:grpSpLocks/>
          </p:cNvGrpSpPr>
          <p:nvPr/>
        </p:nvGrpSpPr>
        <p:grpSpPr bwMode="auto">
          <a:xfrm>
            <a:off x="4060784" y="2343873"/>
            <a:ext cx="4724400" cy="4114800"/>
            <a:chOff x="672" y="864"/>
            <a:chExt cx="2976" cy="2592"/>
          </a:xfrm>
        </p:grpSpPr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1968" y="1056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Code between these directives not included if name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TIME1_H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already defined.</a:t>
              </a:r>
            </a:p>
          </p:txBody>
        </p:sp>
        <p:sp>
          <p:nvSpPr>
            <p:cNvPr id="258056" name="Line 8"/>
            <p:cNvSpPr>
              <a:spLocks noChangeShapeType="1"/>
            </p:cNvSpPr>
            <p:nvPr/>
          </p:nvSpPr>
          <p:spPr bwMode="auto">
            <a:xfrm flipH="1" flipV="1">
              <a:off x="1200" y="864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58058" name="Line 10"/>
            <p:cNvSpPr>
              <a:spLocks noChangeShapeType="1"/>
            </p:cNvSpPr>
            <p:nvPr/>
          </p:nvSpPr>
          <p:spPr bwMode="auto">
            <a:xfrm flipH="1">
              <a:off x="672" y="1248"/>
              <a:ext cx="1296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8063" name="Group 15"/>
          <p:cNvGrpSpPr>
            <a:grpSpLocks/>
          </p:cNvGrpSpPr>
          <p:nvPr/>
        </p:nvGrpSpPr>
        <p:grpSpPr bwMode="auto">
          <a:xfrm>
            <a:off x="3832184" y="2420074"/>
            <a:ext cx="2857500" cy="803275"/>
            <a:chOff x="528" y="912"/>
            <a:chExt cx="1800" cy="506"/>
          </a:xfrm>
        </p:grpSpPr>
        <p:sp>
          <p:nvSpPr>
            <p:cNvPr id="258060" name="Text Box 12"/>
            <p:cNvSpPr txBox="1">
              <a:spLocks noChangeArrowheads="1"/>
            </p:cNvSpPr>
            <p:nvPr/>
          </p:nvSpPr>
          <p:spPr bwMode="auto">
            <a:xfrm>
              <a:off x="1296" y="1200"/>
              <a:ext cx="1032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“If not defined”</a:t>
              </a:r>
            </a:p>
          </p:txBody>
        </p:sp>
        <p:sp>
          <p:nvSpPr>
            <p:cNvPr id="258061" name="Line 13"/>
            <p:cNvSpPr>
              <a:spLocks noChangeShapeType="1"/>
            </p:cNvSpPr>
            <p:nvPr/>
          </p:nvSpPr>
          <p:spPr bwMode="auto">
            <a:xfrm flipH="1" flipV="1">
              <a:off x="528" y="912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8066" name="Group 18"/>
          <p:cNvGrpSpPr>
            <a:grpSpLocks/>
          </p:cNvGrpSpPr>
          <p:nvPr/>
        </p:nvGrpSpPr>
        <p:grpSpPr bwMode="auto">
          <a:xfrm>
            <a:off x="4898984" y="2569299"/>
            <a:ext cx="4114800" cy="898525"/>
            <a:chOff x="1200" y="1006"/>
            <a:chExt cx="2592" cy="566"/>
          </a:xfrm>
        </p:grpSpPr>
        <p:sp>
          <p:nvSpPr>
            <p:cNvPr id="258064" name="Text Box 16"/>
            <p:cNvSpPr txBox="1">
              <a:spLocks noChangeArrowheads="1"/>
            </p:cNvSpPr>
            <p:nvPr/>
          </p:nvSpPr>
          <p:spPr bwMode="auto">
            <a:xfrm>
              <a:off x="2112" y="1200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Preprocessor directive defines name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TIME1_H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258065" name="Line 17"/>
            <p:cNvSpPr>
              <a:spLocks noChangeShapeType="1"/>
            </p:cNvSpPr>
            <p:nvPr/>
          </p:nvSpPr>
          <p:spPr bwMode="auto">
            <a:xfrm flipH="1" flipV="1">
              <a:off x="1200" y="1006"/>
              <a:ext cx="912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8069" name="Group 21"/>
          <p:cNvGrpSpPr>
            <a:grpSpLocks/>
          </p:cNvGrpSpPr>
          <p:nvPr/>
        </p:nvGrpSpPr>
        <p:grpSpPr bwMode="auto">
          <a:xfrm>
            <a:off x="4670384" y="2705824"/>
            <a:ext cx="3886200" cy="1158875"/>
            <a:chOff x="1056" y="1092"/>
            <a:chExt cx="2448" cy="730"/>
          </a:xfrm>
        </p:grpSpPr>
        <p:sp>
          <p:nvSpPr>
            <p:cNvPr id="258067" name="Text Box 19"/>
            <p:cNvSpPr txBox="1">
              <a:spLocks noChangeArrowheads="1"/>
            </p:cNvSpPr>
            <p:nvPr/>
          </p:nvSpPr>
          <p:spPr bwMode="auto">
            <a:xfrm>
              <a:off x="1824" y="1296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Naming convention: </a:t>
              </a:r>
              <a:b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header file name with underscore replacing period.</a:t>
              </a:r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 flipH="1" flipV="1">
              <a:off x="1056" y="1092"/>
              <a:ext cx="76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30493" y="101894"/>
            <a:ext cx="1959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Calibri" charset="0"/>
                <a:ea typeface="Calibri" charset="0"/>
                <a:cs typeface="Calibri" charset="0"/>
              </a:rPr>
              <a:t>time1.h</a:t>
            </a:r>
            <a:endParaRPr lang="en-US" sz="440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032076"/>
            <a:ext cx="5822066" cy="5825924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6.6: time1.cpp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Member-function definitions for class Time.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setfill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include definition of class Time from time1.h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"time1.h"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Time constructor initializes each data member to zero.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Ensures all Time objects start in a consistent state.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Time::Time()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hour = minute = second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Time constructor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59078" name="Group 6"/>
          <p:cNvGrpSpPr>
            <a:grpSpLocks/>
          </p:cNvGrpSpPr>
          <p:nvPr/>
        </p:nvGrpSpPr>
        <p:grpSpPr bwMode="auto">
          <a:xfrm>
            <a:off x="2209800" y="3089476"/>
            <a:ext cx="4114800" cy="838200"/>
            <a:chOff x="1392" y="1296"/>
            <a:chExt cx="2592" cy="528"/>
          </a:xfrm>
        </p:grpSpPr>
        <p:sp>
          <p:nvSpPr>
            <p:cNvPr id="259076" name="Text Box 4"/>
            <p:cNvSpPr txBox="1">
              <a:spLocks noChangeArrowheads="1"/>
            </p:cNvSpPr>
            <p:nvPr/>
          </p:nvSpPr>
          <p:spPr bwMode="auto">
            <a:xfrm>
              <a:off x="2304" y="129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Include header file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time1.h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259077" name="Line 5"/>
            <p:cNvSpPr>
              <a:spLocks noChangeShapeType="1"/>
            </p:cNvSpPr>
            <p:nvPr/>
          </p:nvSpPr>
          <p:spPr bwMode="auto">
            <a:xfrm flipH="1">
              <a:off x="1392" y="139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9081" name="Group 9"/>
          <p:cNvGrpSpPr>
            <a:grpSpLocks/>
          </p:cNvGrpSpPr>
          <p:nvPr/>
        </p:nvGrpSpPr>
        <p:grpSpPr bwMode="auto">
          <a:xfrm>
            <a:off x="1752600" y="4038802"/>
            <a:ext cx="3810000" cy="1704975"/>
            <a:chOff x="1104" y="1894"/>
            <a:chExt cx="2400" cy="1074"/>
          </a:xfrm>
        </p:grpSpPr>
        <p:sp>
          <p:nvSpPr>
            <p:cNvPr id="259079" name="Text Box 7"/>
            <p:cNvSpPr txBox="1">
              <a:spLocks noChangeArrowheads="1"/>
            </p:cNvSpPr>
            <p:nvPr/>
          </p:nvSpPr>
          <p:spPr bwMode="auto">
            <a:xfrm>
              <a:off x="1824" y="2134"/>
              <a:ext cx="1680" cy="8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Name of header file enclosed in quotes; angle brackets cause preprocessor to assume header part of C++ Standard Library.</a:t>
              </a:r>
            </a:p>
          </p:txBody>
        </p:sp>
        <p:sp>
          <p:nvSpPr>
            <p:cNvPr id="259080" name="Line 8"/>
            <p:cNvSpPr>
              <a:spLocks noChangeShapeType="1"/>
            </p:cNvSpPr>
            <p:nvPr/>
          </p:nvSpPr>
          <p:spPr bwMode="auto">
            <a:xfrm flipH="1" flipV="1">
              <a:off x="1104" y="1894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419600" y="101894"/>
            <a:ext cx="2494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Calibri" charset="0"/>
                <a:ea typeface="Calibri" charset="0"/>
                <a:cs typeface="Calibri" charset="0"/>
              </a:rPr>
              <a:t>time1.cpp</a:t>
            </a:r>
            <a:endParaRPr lang="en-US" sz="4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791200" y="1032076"/>
            <a:ext cx="6400800" cy="58259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Set new Time value using universal time. Perform validity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checks on the data values. Set invalid values to zero.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Time::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setTime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h,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m,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s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hour = ( h &gt;=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&amp;&amp; h 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24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? h :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minute = ( m &gt;=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&amp;&amp; m 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? m :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second = ( s &gt;=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&amp;&amp; s 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? s :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setTime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print Time in universal format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Time::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printUniversal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setfill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'0'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hour &lt;&lt;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":"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minute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":"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second;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printUniversal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print Time in standard format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Time::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printStandard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( ( hour ==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|| hour ==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?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: hour %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":"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setfill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'0'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minute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":"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second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( hour 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?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AM"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: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PM"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printStandard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2226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26238" y="0"/>
            <a:ext cx="6265762" cy="525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Time object t's new values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"\n\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nUniversal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time after 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setTime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is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t.printUniversal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();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13:27:06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nStandard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time after 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setTime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is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t.printStandard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();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1:27:06 PM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t.setTime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99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99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99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);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attempt invalid settings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t's values after specifying invalid values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"\n\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nAfter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attempting invalid settings:"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nUniversal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time: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t.printUniversal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();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00:00:00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nStandard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time: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t.printStandard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();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12:00:00 AM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926238" cy="52578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6.7: fig06_07.cpp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Program to test class Time.     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NOTE: This file must be compiled with time1.cpp.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std::cout;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include definition of class Time from time1.h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"time1.h"              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Time t;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instantiate object t of class Time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Time object t's initial values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"The initial universal time is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t.printUniversal();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00:00:00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"\nThe initial standard time is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t.printStandard();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12:00:00 AM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t.setTime(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27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);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// change time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grpSp>
        <p:nvGrpSpPr>
          <p:cNvPr id="262150" name="Group 6"/>
          <p:cNvGrpSpPr>
            <a:grpSpLocks/>
          </p:cNvGrpSpPr>
          <p:nvPr/>
        </p:nvGrpSpPr>
        <p:grpSpPr bwMode="auto">
          <a:xfrm>
            <a:off x="2286000" y="1371601"/>
            <a:ext cx="4114800" cy="1323975"/>
            <a:chOff x="1440" y="864"/>
            <a:chExt cx="2592" cy="834"/>
          </a:xfrm>
        </p:grpSpPr>
        <p:sp>
          <p:nvSpPr>
            <p:cNvPr id="262148" name="Text Box 4"/>
            <p:cNvSpPr txBox="1">
              <a:spLocks noChangeArrowheads="1"/>
            </p:cNvSpPr>
            <p:nvPr/>
          </p:nvSpPr>
          <p:spPr bwMode="auto">
            <a:xfrm>
              <a:off x="2352" y="864"/>
              <a:ext cx="1680" cy="8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Include header file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time1.h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to ensure correct creation/manipulation and determine size of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Time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class object.</a:t>
              </a:r>
            </a:p>
          </p:txBody>
        </p:sp>
        <p:sp>
          <p:nvSpPr>
            <p:cNvPr id="262149" name="Line 5"/>
            <p:cNvSpPr>
              <a:spLocks noChangeShapeType="1"/>
            </p:cNvSpPr>
            <p:nvPr/>
          </p:nvSpPr>
          <p:spPr bwMode="auto">
            <a:xfrm flipH="1">
              <a:off x="1440" y="96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16819" y="5317601"/>
            <a:ext cx="7010400" cy="1371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initial universal time is 00:00:00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initial standard time is 12:00:00 AM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ea typeface="Times New Roman" charset="0"/>
                <a:cs typeface="Times New Roman" charset="0"/>
              </a:rPr>
              <a:t> 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Universal time after setTime is 13:27:06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Standard time after setTime is 1:27:06 PM</a:t>
            </a: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61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6.8 Controlling Access to Members 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Access modes</a:t>
            </a:r>
          </a:p>
          <a:p>
            <a:pPr lvl="1"/>
            <a:r>
              <a:rPr lang="en-US" altLang="x-none" b="1">
                <a:latin typeface="Courier New" charset="0"/>
              </a:rPr>
              <a:t>private</a:t>
            </a:r>
            <a:endParaRPr lang="en-US" altLang="x-none"/>
          </a:p>
          <a:p>
            <a:pPr lvl="2"/>
            <a:r>
              <a:rPr lang="en-US" altLang="x-none"/>
              <a:t>Default access mode</a:t>
            </a:r>
          </a:p>
          <a:p>
            <a:pPr lvl="2"/>
            <a:r>
              <a:rPr lang="en-US" altLang="x-none"/>
              <a:t>Accessible to member functions and </a:t>
            </a:r>
            <a:r>
              <a:rPr lang="en-US" altLang="x-none" b="1">
                <a:latin typeface="Courier New" charset="0"/>
              </a:rPr>
              <a:t>friend</a:t>
            </a:r>
            <a:r>
              <a:rPr lang="en-US" altLang="x-none"/>
              <a:t>s</a:t>
            </a:r>
          </a:p>
          <a:p>
            <a:pPr lvl="1"/>
            <a:r>
              <a:rPr lang="en-US" altLang="x-none" b="1">
                <a:latin typeface="Courier New" charset="0"/>
              </a:rPr>
              <a:t>public</a:t>
            </a:r>
            <a:r>
              <a:rPr lang="en-US" altLang="x-none"/>
              <a:t> </a:t>
            </a:r>
          </a:p>
          <a:p>
            <a:pPr lvl="2"/>
            <a:r>
              <a:rPr lang="en-US" altLang="x-none"/>
              <a:t>Accessible to any function in program with handle to class object</a:t>
            </a:r>
          </a:p>
          <a:p>
            <a:pPr lvl="1"/>
            <a:r>
              <a:rPr lang="en-US" altLang="x-none" b="1">
                <a:latin typeface="Courier New" charset="0"/>
              </a:rPr>
              <a:t>protected </a:t>
            </a:r>
          </a:p>
          <a:p>
            <a:pPr lvl="2"/>
            <a:r>
              <a:rPr lang="en-US" altLang="x-none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17468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6.8 Controlling Access to Members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Class member access</a:t>
            </a:r>
          </a:p>
          <a:p>
            <a:pPr lvl="1"/>
            <a:r>
              <a:rPr lang="en-US" altLang="x-none"/>
              <a:t>Default </a:t>
            </a:r>
            <a:r>
              <a:rPr lang="en-US" altLang="x-none" b="1">
                <a:latin typeface="Courier New" charset="0"/>
              </a:rPr>
              <a:t>private</a:t>
            </a:r>
          </a:p>
          <a:p>
            <a:pPr lvl="1"/>
            <a:r>
              <a:rPr lang="en-US" altLang="x-none"/>
              <a:t>Explicitly set to </a:t>
            </a:r>
            <a:r>
              <a:rPr lang="en-US" altLang="x-none" b="1">
                <a:latin typeface="Courier New" charset="0"/>
              </a:rPr>
              <a:t>private</a:t>
            </a:r>
            <a:r>
              <a:rPr lang="en-US" altLang="x-none"/>
              <a:t>, </a:t>
            </a:r>
            <a:r>
              <a:rPr lang="en-US" altLang="x-none" b="1">
                <a:latin typeface="Courier New" charset="0"/>
              </a:rPr>
              <a:t>public</a:t>
            </a:r>
            <a:r>
              <a:rPr lang="en-US" altLang="x-none"/>
              <a:t>, </a:t>
            </a:r>
            <a:r>
              <a:rPr lang="en-US" altLang="x-none" b="1">
                <a:latin typeface="Courier New" charset="0"/>
              </a:rPr>
              <a:t>protected</a:t>
            </a:r>
            <a:endParaRPr lang="en-US" altLang="x-none">
              <a:latin typeface="Courier New" charset="0"/>
            </a:endParaRPr>
          </a:p>
          <a:p>
            <a:r>
              <a:rPr lang="en-US" altLang="x-none" b="1">
                <a:latin typeface="Courier New" charset="0"/>
              </a:rPr>
              <a:t>struct </a:t>
            </a:r>
            <a:r>
              <a:rPr lang="en-US" altLang="x-none"/>
              <a:t>member access</a:t>
            </a:r>
          </a:p>
          <a:p>
            <a:pPr lvl="1"/>
            <a:r>
              <a:rPr lang="en-US" altLang="x-none"/>
              <a:t>Default </a:t>
            </a:r>
            <a:r>
              <a:rPr lang="en-US" altLang="x-none" b="1">
                <a:latin typeface="Courier New" charset="0"/>
              </a:rPr>
              <a:t>public</a:t>
            </a:r>
            <a:endParaRPr lang="en-US" altLang="x-none">
              <a:latin typeface="Courier New" charset="0"/>
            </a:endParaRPr>
          </a:p>
          <a:p>
            <a:pPr lvl="1"/>
            <a:r>
              <a:rPr lang="en-US" altLang="x-none"/>
              <a:t>Explicitly set to </a:t>
            </a:r>
            <a:r>
              <a:rPr lang="en-US" altLang="x-none" b="1">
                <a:latin typeface="Courier New" charset="0"/>
              </a:rPr>
              <a:t>private</a:t>
            </a:r>
            <a:r>
              <a:rPr lang="en-US" altLang="x-none"/>
              <a:t>, </a:t>
            </a:r>
            <a:r>
              <a:rPr lang="en-US" altLang="x-none" b="1">
                <a:latin typeface="Courier New" charset="0"/>
              </a:rPr>
              <a:t>public</a:t>
            </a:r>
            <a:r>
              <a:rPr lang="en-US" altLang="x-none"/>
              <a:t>, </a:t>
            </a:r>
            <a:r>
              <a:rPr lang="en-US" altLang="x-none" b="1">
                <a:latin typeface="Courier New" charset="0"/>
              </a:rPr>
              <a:t>protected</a:t>
            </a:r>
            <a:endParaRPr lang="en-US" altLang="x-none">
              <a:latin typeface="Courier New" charset="0"/>
            </a:endParaRPr>
          </a:p>
          <a:p>
            <a:r>
              <a:rPr lang="en-US" altLang="x-none"/>
              <a:t>Access to class’s </a:t>
            </a:r>
            <a:r>
              <a:rPr lang="en-US" altLang="x-none" b="1">
                <a:latin typeface="Courier New" charset="0"/>
              </a:rPr>
              <a:t>private </a:t>
            </a:r>
            <a:r>
              <a:rPr lang="en-US" altLang="x-none"/>
              <a:t>data</a:t>
            </a:r>
          </a:p>
          <a:p>
            <a:pPr lvl="1"/>
            <a:r>
              <a:rPr lang="en-US" altLang="x-none"/>
              <a:t>Controlled with access functions (accessor methods)</a:t>
            </a:r>
          </a:p>
          <a:p>
            <a:pPr lvl="2"/>
            <a:r>
              <a:rPr lang="en-US" altLang="x-none"/>
              <a:t>Get function</a:t>
            </a:r>
          </a:p>
          <a:p>
            <a:pPr lvl="3"/>
            <a:r>
              <a:rPr lang="en-US" altLang="x-none"/>
              <a:t>Read </a:t>
            </a:r>
            <a:r>
              <a:rPr lang="en-US" altLang="x-none" b="1">
                <a:latin typeface="Courier New" charset="0"/>
              </a:rPr>
              <a:t>private </a:t>
            </a:r>
            <a:r>
              <a:rPr lang="en-US" altLang="x-none"/>
              <a:t>data</a:t>
            </a:r>
          </a:p>
          <a:p>
            <a:pPr lvl="2"/>
            <a:r>
              <a:rPr lang="en-US" altLang="x-none"/>
              <a:t>Set function</a:t>
            </a:r>
          </a:p>
          <a:p>
            <a:pPr lvl="3"/>
            <a:r>
              <a:rPr lang="en-US" altLang="x-none"/>
              <a:t>Modify </a:t>
            </a:r>
            <a:r>
              <a:rPr lang="en-US" altLang="x-none" b="1">
                <a:latin typeface="Courier New" charset="0"/>
              </a:rPr>
              <a:t>private </a:t>
            </a:r>
            <a:r>
              <a:rPr lang="en-US" altLang="x-none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471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08345"/>
            <a:ext cx="7010400" cy="52578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6.8: fig06_08.cpp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CC0000"/>
                </a:solidFill>
                <a:ea typeface="Courier New" charset="0"/>
                <a:cs typeface="Courier New" charset="0"/>
              </a:rPr>
              <a:t>// Demonstrate errors resulting from attempts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>
                <a:solidFill>
                  <a:srgbClr val="CC0000"/>
                </a:solidFill>
                <a:ea typeface="Courier New" charset="0"/>
                <a:cs typeface="Courier New" charset="0"/>
              </a:rPr>
              <a:t>// to access private class members.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std::cout;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include definition of class Time from time1.h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"time1.h"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Time t;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create Time object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CC0000"/>
                </a:solidFill>
                <a:ea typeface="Courier New" charset="0"/>
                <a:cs typeface="Courier New" charset="0"/>
              </a:rPr>
              <a:t>t.hour = 7;  // error: 'Time::hour' is not accessible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CC0000"/>
                </a:solidFill>
                <a:ea typeface="Courier New" charset="0"/>
                <a:cs typeface="Courier New" charset="0"/>
              </a:rPr>
              <a:t>// error: 'Time::minute' is not accessible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CC0000"/>
                </a:solidFill>
                <a:ea typeface="Courier New" charset="0"/>
                <a:cs typeface="Courier New" charset="0"/>
              </a:rPr>
              <a:t>cout &lt;&lt; "minute = " &lt;&lt; t.minute;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 0;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grpSp>
        <p:nvGrpSpPr>
          <p:cNvPr id="265223" name="Group 7"/>
          <p:cNvGrpSpPr>
            <a:grpSpLocks/>
          </p:cNvGrpSpPr>
          <p:nvPr/>
        </p:nvGrpSpPr>
        <p:grpSpPr bwMode="auto">
          <a:xfrm>
            <a:off x="3352800" y="2854708"/>
            <a:ext cx="4114800" cy="1079500"/>
            <a:chOff x="1152" y="1667"/>
            <a:chExt cx="2592" cy="680"/>
          </a:xfrm>
        </p:grpSpPr>
        <p:sp>
          <p:nvSpPr>
            <p:cNvPr id="265221" name="Text Box 5"/>
            <p:cNvSpPr txBox="1">
              <a:spLocks noChangeArrowheads="1"/>
            </p:cNvSpPr>
            <p:nvPr/>
          </p:nvSpPr>
          <p:spPr bwMode="auto">
            <a:xfrm>
              <a:off x="2064" y="1667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Recall data member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hour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is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private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; attempts to access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private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members results in error.</a:t>
              </a:r>
            </a:p>
          </p:txBody>
        </p:sp>
        <p:sp>
          <p:nvSpPr>
            <p:cNvPr id="265222" name="Line 6"/>
            <p:cNvSpPr>
              <a:spLocks noChangeShapeType="1"/>
            </p:cNvSpPr>
            <p:nvPr/>
          </p:nvSpPr>
          <p:spPr bwMode="auto">
            <a:xfrm flipH="1">
              <a:off x="1152" y="1763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65226" name="Group 10"/>
          <p:cNvGrpSpPr>
            <a:grpSpLocks/>
          </p:cNvGrpSpPr>
          <p:nvPr/>
        </p:nvGrpSpPr>
        <p:grpSpPr bwMode="auto">
          <a:xfrm>
            <a:off x="5257800" y="3588133"/>
            <a:ext cx="4114800" cy="1079500"/>
            <a:chOff x="2352" y="2129"/>
            <a:chExt cx="2592" cy="680"/>
          </a:xfrm>
        </p:grpSpPr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3264" y="2129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Data member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minute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also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private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; attempts to access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private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members produces error.</a:t>
              </a:r>
            </a:p>
          </p:txBody>
        </p:sp>
        <p:sp>
          <p:nvSpPr>
            <p:cNvPr id="265225" name="Line 9"/>
            <p:cNvSpPr>
              <a:spLocks noChangeShapeType="1"/>
            </p:cNvSpPr>
            <p:nvPr/>
          </p:nvSpPr>
          <p:spPr bwMode="auto">
            <a:xfrm flipH="1">
              <a:off x="2352" y="2225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0" y="5466145"/>
            <a:ext cx="70104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D:\cpphtp4_examples\ch06\Fig6_06\Fig06_06.cpp(16) : error C2248: </a:t>
            </a:r>
            <a:b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</a:b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'hour' : cannot access private member declared in class 'Time'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ea typeface="Times New Roman" charset="0"/>
                <a:cs typeface="Times New Roman" charset="0"/>
              </a:rPr>
              <a:t>D:\cpphtp4_examples\ch06\Fig6_06\Fig06_06.cpp(19) : error C2248:</a:t>
            </a:r>
            <a:br>
              <a:rPr lang="en-US" altLang="x-none" smtClean="0">
                <a:ea typeface="Times New Roman" charset="0"/>
                <a:cs typeface="Times New Roman" charset="0"/>
              </a:rPr>
            </a:br>
            <a:r>
              <a:rPr lang="en-US" altLang="x-none" smtClean="0">
                <a:ea typeface="Times New Roman" charset="0"/>
                <a:cs typeface="Times New Roman" charset="0"/>
              </a:rPr>
              <a:t>   'minute' : cannot access private member declared in class 'Time'</a:t>
            </a:r>
            <a:r>
              <a:rPr lang="en-US" altLang="x-none" smtClean="0"/>
              <a:t> </a:t>
            </a:r>
            <a:endParaRPr lang="en-US" altLang="x-none"/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7662863" y="5364546"/>
            <a:ext cx="4071938" cy="849313"/>
            <a:chOff x="2091" y="816"/>
            <a:chExt cx="2565" cy="535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976" y="816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Errors produced by attempting to access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private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members.</a:t>
              </a: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H="1">
              <a:off x="2091" y="912"/>
              <a:ext cx="885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H="1">
              <a:off x="2091" y="912"/>
              <a:ext cx="885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44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6.1 Introduction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Object-oriented programming (OOP) </a:t>
            </a:r>
          </a:p>
          <a:p>
            <a:pPr lvl="1"/>
            <a:r>
              <a:rPr lang="en-US" altLang="x-none"/>
              <a:t>Encapsulates data (attributes) and functions (behavior) into packages called classes</a:t>
            </a:r>
          </a:p>
          <a:p>
            <a:r>
              <a:rPr lang="en-US" altLang="x-none"/>
              <a:t>Information hiding </a:t>
            </a:r>
          </a:p>
          <a:p>
            <a:pPr lvl="1"/>
            <a:r>
              <a:rPr lang="en-US" altLang="x-none"/>
              <a:t>Class objects communicate across well-defined interfaces</a:t>
            </a:r>
          </a:p>
          <a:p>
            <a:pPr lvl="1"/>
            <a:r>
              <a:rPr lang="en-US" altLang="x-none"/>
              <a:t>Implementation details hidden within classes themselves</a:t>
            </a:r>
          </a:p>
          <a:p>
            <a:r>
              <a:rPr lang="en-US" altLang="x-none"/>
              <a:t>User-defined (programmer-defined) types: classes</a:t>
            </a:r>
          </a:p>
          <a:p>
            <a:pPr lvl="1"/>
            <a:r>
              <a:rPr lang="en-US" altLang="x-none"/>
              <a:t>Data (data members) </a:t>
            </a:r>
          </a:p>
          <a:p>
            <a:pPr lvl="1"/>
            <a:r>
              <a:rPr lang="en-US" altLang="x-none"/>
              <a:t>Functions (member functions or methods)</a:t>
            </a:r>
          </a:p>
          <a:p>
            <a:pPr lvl="1"/>
            <a:r>
              <a:rPr lang="en-US" altLang="x-none"/>
              <a:t>Similar to blueprints – reusable</a:t>
            </a:r>
          </a:p>
          <a:p>
            <a:pPr lvl="1"/>
            <a:r>
              <a:rPr lang="en-US" altLang="x-none"/>
              <a:t>Class instance: object</a:t>
            </a:r>
          </a:p>
          <a:p>
            <a:pPr lvl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795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6.2 Structure Definitions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Structures </a:t>
            </a:r>
          </a:p>
          <a:p>
            <a:pPr lvl="1"/>
            <a:r>
              <a:rPr lang="en-US" altLang="x-none" dirty="0"/>
              <a:t>Aggregate data types built using elements of other types</a:t>
            </a:r>
            <a:br>
              <a:rPr lang="en-US" altLang="x-none" dirty="0"/>
            </a:br>
            <a:endParaRPr lang="en-US" altLang="x-none" b="1" dirty="0">
              <a:latin typeface="Courier New" charset="0"/>
            </a:endParaRPr>
          </a:p>
          <a:p>
            <a:pPr lvl="2">
              <a:buFontTx/>
              <a:buNone/>
            </a:pPr>
            <a:r>
              <a:rPr lang="en-US" altLang="x-none" b="1" dirty="0">
                <a:latin typeface="Courier New" charset="0"/>
              </a:rPr>
              <a:t> </a:t>
            </a:r>
            <a:r>
              <a:rPr lang="en-US" altLang="x-none" b="1" dirty="0" err="1">
                <a:latin typeface="Courier New" charset="0"/>
              </a:rPr>
              <a:t>struct</a:t>
            </a:r>
            <a:r>
              <a:rPr lang="en-US" altLang="x-none" b="1" dirty="0">
                <a:latin typeface="Courier New" charset="0"/>
              </a:rPr>
              <a:t> Time {</a:t>
            </a:r>
          </a:p>
          <a:p>
            <a:pPr lvl="2">
              <a:buFontTx/>
              <a:buNone/>
            </a:pPr>
            <a:r>
              <a:rPr lang="en-US" altLang="x-none" b="1" dirty="0">
                <a:latin typeface="Courier New" charset="0"/>
              </a:rPr>
              <a:t>		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hour; </a:t>
            </a:r>
          </a:p>
          <a:p>
            <a:pPr lvl="2">
              <a:buFontTx/>
              <a:buNone/>
            </a:pPr>
            <a:r>
              <a:rPr lang="en-US" altLang="x-none" b="1" dirty="0">
                <a:latin typeface="Courier New" charset="0"/>
              </a:rPr>
              <a:t>		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minute; </a:t>
            </a:r>
          </a:p>
          <a:p>
            <a:pPr lvl="2">
              <a:buFontTx/>
              <a:buNone/>
            </a:pPr>
            <a:r>
              <a:rPr lang="en-US" altLang="x-none" b="1" dirty="0">
                <a:latin typeface="Courier New" charset="0"/>
              </a:rPr>
              <a:t>		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second;</a:t>
            </a:r>
          </a:p>
          <a:p>
            <a:pPr lvl="2">
              <a:buFontTx/>
              <a:buNone/>
            </a:pPr>
            <a:r>
              <a:rPr lang="en-US" altLang="x-none" b="1" dirty="0">
                <a:latin typeface="Courier New" charset="0"/>
              </a:rPr>
              <a:t>  }; </a:t>
            </a:r>
          </a:p>
          <a:p>
            <a:r>
              <a:rPr lang="en-US" altLang="x-none" dirty="0"/>
              <a:t>Structure member naming</a:t>
            </a:r>
          </a:p>
          <a:p>
            <a:pPr lvl="1"/>
            <a:r>
              <a:rPr lang="en-US" altLang="x-none" dirty="0"/>
              <a:t>In same </a:t>
            </a:r>
            <a:r>
              <a:rPr lang="en-US" altLang="x-none" b="1" dirty="0" err="1">
                <a:latin typeface="Courier New" charset="0"/>
              </a:rPr>
              <a:t>struct</a:t>
            </a:r>
            <a:r>
              <a:rPr lang="en-US" altLang="x-none" dirty="0"/>
              <a:t>: must have unique names</a:t>
            </a:r>
          </a:p>
          <a:p>
            <a:pPr lvl="1"/>
            <a:r>
              <a:rPr lang="en-US" altLang="x-none" dirty="0"/>
              <a:t>In different </a:t>
            </a:r>
            <a:r>
              <a:rPr lang="en-US" altLang="x-none" b="1" dirty="0" err="1">
                <a:latin typeface="Courier New" charset="0"/>
              </a:rPr>
              <a:t>struct</a:t>
            </a:r>
            <a:r>
              <a:rPr lang="en-US" altLang="x-none" dirty="0" err="1"/>
              <a:t>s</a:t>
            </a:r>
            <a:r>
              <a:rPr lang="en-US" altLang="x-none" dirty="0"/>
              <a:t>: can share name</a:t>
            </a:r>
          </a:p>
          <a:p>
            <a:r>
              <a:rPr lang="en-US" altLang="x-none" b="1" dirty="0" err="1">
                <a:latin typeface="Courier New" charset="0"/>
              </a:rPr>
              <a:t>struct</a:t>
            </a:r>
            <a:r>
              <a:rPr lang="en-US" altLang="x-none" dirty="0"/>
              <a:t> definition must end with semicolon</a:t>
            </a:r>
          </a:p>
        </p:txBody>
      </p:sp>
      <p:grpSp>
        <p:nvGrpSpPr>
          <p:cNvPr id="169988" name="Group 4"/>
          <p:cNvGrpSpPr>
            <a:grpSpLocks/>
          </p:cNvGrpSpPr>
          <p:nvPr/>
        </p:nvGrpSpPr>
        <p:grpSpPr bwMode="auto">
          <a:xfrm>
            <a:off x="4196788" y="2514600"/>
            <a:ext cx="4724400" cy="1219200"/>
            <a:chOff x="2544" y="1488"/>
            <a:chExt cx="2976" cy="768"/>
          </a:xfrm>
        </p:grpSpPr>
        <p:sp>
          <p:nvSpPr>
            <p:cNvPr id="169989" name="Line 5"/>
            <p:cNvSpPr>
              <a:spLocks noChangeShapeType="1"/>
            </p:cNvSpPr>
            <p:nvPr/>
          </p:nvSpPr>
          <p:spPr bwMode="auto">
            <a:xfrm flipH="1" flipV="1">
              <a:off x="2544" y="158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552" y="1488"/>
              <a:ext cx="110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Structure tag</a:t>
              </a:r>
            </a:p>
          </p:txBody>
        </p:sp>
        <p:sp>
          <p:nvSpPr>
            <p:cNvPr id="169991" name="Line 7"/>
            <p:cNvSpPr>
              <a:spLocks noChangeShapeType="1"/>
            </p:cNvSpPr>
            <p:nvPr/>
          </p:nvSpPr>
          <p:spPr bwMode="auto">
            <a:xfrm flipH="1" flipV="1">
              <a:off x="2928" y="201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272" y="1923"/>
              <a:ext cx="1248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Structure members</a:t>
              </a:r>
              <a:endParaRPr lang="en-US" altLang="x-none" sz="1600">
                <a:solidFill>
                  <a:srgbClr val="000000"/>
                </a:solidFill>
                <a:ea typeface="Times New Roman" charset="0"/>
                <a:cs typeface="Times New Roman" charset="0"/>
              </a:endParaRPr>
            </a:p>
          </p:txBody>
        </p:sp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>
              <a:off x="2928" y="17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08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6.2 Structure Definitions</a:t>
            </a:r>
          </a:p>
        </p:txBody>
      </p:sp>
      <p:sp>
        <p:nvSpPr>
          <p:cNvPr id="171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Self-referential structure 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Structure member cannot be instance of enclosing </a:t>
            </a:r>
            <a:r>
              <a:rPr lang="en-US" altLang="x-none" b="1">
                <a:latin typeface="Courier New" charset="0"/>
              </a:rPr>
              <a:t>struct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Structure member can be pointer to instance of enclosing </a:t>
            </a:r>
            <a:r>
              <a:rPr lang="en-US" altLang="x-none" b="1">
                <a:latin typeface="Courier New" charset="0"/>
              </a:rPr>
              <a:t>struct</a:t>
            </a:r>
            <a:r>
              <a:rPr lang="en-US" altLang="x-none"/>
              <a:t> (self-referential structure)</a:t>
            </a:r>
          </a:p>
          <a:p>
            <a:pPr lvl="2">
              <a:lnSpc>
                <a:spcPct val="90000"/>
              </a:lnSpc>
            </a:pPr>
            <a:r>
              <a:rPr lang="en-US" altLang="x-none"/>
              <a:t>Used for linked lists, queues, stacks and trees</a:t>
            </a:r>
          </a:p>
          <a:p>
            <a:pPr>
              <a:lnSpc>
                <a:spcPct val="90000"/>
              </a:lnSpc>
            </a:pPr>
            <a:r>
              <a:rPr lang="en-US" altLang="x-none" b="1">
                <a:latin typeface="Courier New" charset="0"/>
              </a:rPr>
              <a:t>struct</a:t>
            </a:r>
            <a:r>
              <a:rPr lang="en-US" altLang="x-none"/>
              <a:t> definition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Creates new data type used to declare variables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Structure variables declared like variables of other types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Examples:</a:t>
            </a:r>
          </a:p>
          <a:p>
            <a:pPr lvl="2">
              <a:lnSpc>
                <a:spcPct val="90000"/>
              </a:lnSpc>
            </a:pPr>
            <a:r>
              <a:rPr lang="en-US" altLang="x-none" b="1">
                <a:latin typeface="Courier New" charset="0"/>
              </a:rPr>
              <a:t>Time timeObject;</a:t>
            </a:r>
          </a:p>
          <a:p>
            <a:pPr lvl="2">
              <a:lnSpc>
                <a:spcPct val="90000"/>
              </a:lnSpc>
            </a:pPr>
            <a:r>
              <a:rPr lang="en-US" altLang="x-none" b="1">
                <a:latin typeface="Courier New" charset="0"/>
              </a:rPr>
              <a:t>Time timeArray[ 10 ]; </a:t>
            </a:r>
          </a:p>
          <a:p>
            <a:pPr lvl="2">
              <a:lnSpc>
                <a:spcPct val="90000"/>
              </a:lnSpc>
            </a:pPr>
            <a:r>
              <a:rPr lang="en-US" altLang="x-none" b="1">
                <a:latin typeface="Courier New" charset="0"/>
              </a:rPr>
              <a:t>Time *timePtr;</a:t>
            </a:r>
          </a:p>
          <a:p>
            <a:pPr lvl="2">
              <a:lnSpc>
                <a:spcPct val="90000"/>
              </a:lnSpc>
            </a:pPr>
            <a:r>
              <a:rPr lang="en-US" altLang="x-none" b="1">
                <a:latin typeface="Courier New" charset="0"/>
              </a:rPr>
              <a:t>Time &amp;timeRef = timeObject;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0130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6.3 Accessing Structure Members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Member access operators</a:t>
            </a:r>
          </a:p>
          <a:p>
            <a:pPr lvl="1"/>
            <a:r>
              <a:rPr lang="en-US" altLang="x-none"/>
              <a:t>Dot operator (</a:t>
            </a:r>
            <a:r>
              <a:rPr lang="en-US" altLang="x-none" b="1">
                <a:latin typeface="Courier New" charset="0"/>
              </a:rPr>
              <a:t>.</a:t>
            </a:r>
            <a:r>
              <a:rPr lang="en-US" altLang="x-none"/>
              <a:t>) for structure and class members</a:t>
            </a:r>
          </a:p>
          <a:p>
            <a:pPr lvl="1"/>
            <a:r>
              <a:rPr lang="en-US" altLang="x-none"/>
              <a:t>Arrow operator (</a:t>
            </a:r>
            <a:r>
              <a:rPr lang="en-US" altLang="x-none" b="1">
                <a:latin typeface="Courier New" charset="0"/>
              </a:rPr>
              <a:t>-&gt;</a:t>
            </a:r>
            <a:r>
              <a:rPr lang="en-US" altLang="x-none"/>
              <a:t>) for structure and class members via pointer to object</a:t>
            </a:r>
          </a:p>
          <a:p>
            <a:pPr lvl="1"/>
            <a:r>
              <a:rPr lang="en-US" altLang="x-none"/>
              <a:t>Print member </a:t>
            </a:r>
            <a:r>
              <a:rPr lang="en-US" altLang="x-none" b="1">
                <a:latin typeface="Courier New" charset="0"/>
              </a:rPr>
              <a:t>hour</a:t>
            </a:r>
            <a:r>
              <a:rPr lang="en-US" altLang="x-none"/>
              <a:t> of </a:t>
            </a:r>
            <a:r>
              <a:rPr lang="en-US" altLang="x-none" b="1">
                <a:latin typeface="Courier New" charset="0"/>
              </a:rPr>
              <a:t>timeObject</a:t>
            </a:r>
            <a:r>
              <a:rPr lang="en-US" altLang="x-none"/>
              <a:t>: </a:t>
            </a:r>
          </a:p>
          <a:p>
            <a:pPr lvl="1">
              <a:buFontTx/>
              <a:buNone/>
            </a:pPr>
            <a:r>
              <a:rPr lang="en-US" altLang="x-none" b="1">
                <a:latin typeface="Courier New" charset="0"/>
              </a:rPr>
              <a:t>			cout &lt;&lt; timeObject.hour;        </a:t>
            </a:r>
          </a:p>
          <a:p>
            <a:pPr lvl="2">
              <a:buFontTx/>
              <a:buNone/>
            </a:pPr>
            <a:r>
              <a:rPr lang="en-US" altLang="x-none"/>
              <a:t>			OR</a:t>
            </a:r>
          </a:p>
          <a:p>
            <a:pPr lvl="2">
              <a:buFontTx/>
              <a:buNone/>
            </a:pPr>
            <a:r>
              <a:rPr lang="en-US" altLang="x-none" b="1">
                <a:latin typeface="Courier New" charset="0"/>
              </a:rPr>
              <a:t>	   	timePtr = &amp;timeObject;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   	cout &lt;&lt; timePtr-&gt;hour;</a:t>
            </a:r>
          </a:p>
          <a:p>
            <a:pPr lvl="1"/>
            <a:r>
              <a:rPr lang="en-US" altLang="x-none" b="1">
                <a:latin typeface="Courier New" charset="0"/>
              </a:rPr>
              <a:t>timePtr-&gt;hour</a:t>
            </a:r>
            <a:r>
              <a:rPr lang="en-US" altLang="x-none"/>
              <a:t> same as </a:t>
            </a:r>
            <a:r>
              <a:rPr lang="en-US" altLang="x-none" b="1">
                <a:latin typeface="Courier New" charset="0"/>
              </a:rPr>
              <a:t>( *timePtr ).hour</a:t>
            </a:r>
          </a:p>
          <a:p>
            <a:pPr lvl="2"/>
            <a:r>
              <a:rPr lang="en-US" altLang="x-none"/>
              <a:t>Parentheses required</a:t>
            </a:r>
          </a:p>
          <a:p>
            <a:pPr lvl="3"/>
            <a:r>
              <a:rPr lang="en-US" altLang="x-none" b="1">
                <a:latin typeface="Courier New" charset="0"/>
              </a:rPr>
              <a:t>*</a:t>
            </a:r>
            <a:r>
              <a:rPr lang="en-US" altLang="x-none"/>
              <a:t> lower precedence than </a:t>
            </a:r>
            <a:r>
              <a:rPr lang="en-US" altLang="x-none" b="1">
                <a:latin typeface="Courier New" charset="0"/>
              </a:rPr>
              <a:t>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3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25" y="76200"/>
            <a:ext cx="11648661" cy="1066800"/>
          </a:xfrm>
        </p:spPr>
        <p:txBody>
          <a:bodyPr/>
          <a:lstStyle/>
          <a:p>
            <a:r>
              <a:rPr lang="en-US" altLang="x-none" sz="3600" dirty="0">
                <a:ea typeface="Times New Roman" charset="0"/>
                <a:cs typeface="Times New Roman" charset="0"/>
              </a:rPr>
              <a:t>6.4 Implementing a User-Defined Type </a:t>
            </a:r>
            <a:r>
              <a:rPr lang="en-US" altLang="x-none" sz="3600" b="1" dirty="0">
                <a:latin typeface="Courier New" charset="0"/>
                <a:ea typeface="Times New Roman" charset="0"/>
                <a:cs typeface="Times New Roman" charset="0"/>
              </a:rPr>
              <a:t>Time</a:t>
            </a:r>
            <a:r>
              <a:rPr lang="en-US" altLang="x-none" sz="3600" dirty="0">
                <a:ea typeface="Times New Roman" charset="0"/>
                <a:cs typeface="Times New Roman" charset="0"/>
              </a:rPr>
              <a:t> with a </a:t>
            </a:r>
            <a:r>
              <a:rPr lang="en-US" altLang="x-none" sz="3600" b="1" dirty="0" err="1">
                <a:latin typeface="Courier New" charset="0"/>
                <a:ea typeface="Times New Roman" charset="0"/>
                <a:cs typeface="Times New Roman" charset="0"/>
              </a:rPr>
              <a:t>struct</a:t>
            </a:r>
            <a:endParaRPr lang="en-US" altLang="x-none" sz="3600" b="1" dirty="0">
              <a:latin typeface="Courier New" charset="0"/>
              <a:ea typeface="Times New Roman" charset="0"/>
              <a:cs typeface="Times New Roman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Default: structures passed by value </a:t>
            </a:r>
          </a:p>
          <a:p>
            <a:pPr lvl="1"/>
            <a:r>
              <a:rPr lang="en-US" altLang="x-none"/>
              <a:t>Pass structure by reference</a:t>
            </a:r>
          </a:p>
          <a:p>
            <a:pPr lvl="2"/>
            <a:r>
              <a:rPr lang="en-US" altLang="x-none"/>
              <a:t>Avoid overhead of copying structure</a:t>
            </a:r>
          </a:p>
          <a:p>
            <a:r>
              <a:rPr lang="en-US" altLang="x-none"/>
              <a:t>C-style structures </a:t>
            </a:r>
          </a:p>
          <a:p>
            <a:pPr lvl="1"/>
            <a:r>
              <a:rPr lang="en-US" altLang="x-none"/>
              <a:t>No “interface”</a:t>
            </a:r>
          </a:p>
          <a:p>
            <a:pPr lvl="2"/>
            <a:r>
              <a:rPr lang="en-US" altLang="x-none"/>
              <a:t>If implementation changes, all programs using that </a:t>
            </a:r>
            <a:r>
              <a:rPr lang="en-US" altLang="x-none" b="1">
                <a:latin typeface="Courier New" charset="0"/>
              </a:rPr>
              <a:t>struct</a:t>
            </a:r>
            <a:r>
              <a:rPr lang="en-US" altLang="x-none"/>
              <a:t> must change accordingly</a:t>
            </a:r>
          </a:p>
          <a:p>
            <a:pPr lvl="1"/>
            <a:r>
              <a:rPr lang="en-US" altLang="x-none"/>
              <a:t>Cannot print as unit</a:t>
            </a:r>
          </a:p>
          <a:p>
            <a:pPr lvl="2"/>
            <a:r>
              <a:rPr lang="en-US" altLang="x-none"/>
              <a:t>Must print/format member by member</a:t>
            </a:r>
          </a:p>
          <a:p>
            <a:pPr lvl="1"/>
            <a:r>
              <a:rPr lang="en-US" altLang="x-none"/>
              <a:t>Cannot compare in entirety</a:t>
            </a:r>
          </a:p>
          <a:p>
            <a:pPr lvl="2"/>
            <a:r>
              <a:rPr lang="en-US" altLang="x-none"/>
              <a:t>Must compare member by member</a:t>
            </a:r>
          </a:p>
        </p:txBody>
      </p:sp>
    </p:spTree>
    <p:extLst>
      <p:ext uri="{BB962C8B-B14F-4D97-AF65-F5344CB8AC3E}">
        <p14:creationId xmlns:p14="http://schemas.microsoft.com/office/powerpoint/2010/main" val="12384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854764" y="-6762"/>
            <a:ext cx="6324600" cy="68647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"Dinner will be held at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printUniversal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dinnerTime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universal time,\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nwhich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is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printStandard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dinnerTime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);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standard time.\n"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dinnerTime.hour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29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set hour to invalid value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dinnerTime.minute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73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set minute to invalid value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nTime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with invalid values: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printUniversal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dinnerTime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print time in universal-time format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printUniversal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Time &amp;t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setfill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'0'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t.hour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":"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t.minute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":"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t.second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printUniversal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58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print time in standard-time format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59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printStandard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Time &amp;t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( (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t.hour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||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t.hour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?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: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t.hour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%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":"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setfill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'0'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t.minute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":"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t.second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(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t.hour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?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AM"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PM"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printStandard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" y="0"/>
            <a:ext cx="5854764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Fig. 6.1: fig06_01.cpp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Create a structure, set its members, and print it.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iomanip</a:t>
            </a:r>
            <a:r>
              <a:rPr lang="en-US" altLang="x-none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&gt;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setfill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structure definition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struct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Time {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hour;  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0-23 (24-hour clock format)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minute;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0-59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second;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0-59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};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end </a:t>
            </a:r>
            <a:r>
              <a:rPr lang="en-US" altLang="x-none" dirty="0" err="1">
                <a:solidFill>
                  <a:srgbClr val="008000"/>
                </a:solidFill>
                <a:ea typeface="Times New Roman" charset="0"/>
                <a:cs typeface="Times New Roman" charset="0"/>
              </a:rPr>
              <a:t>struct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 Time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printUniversal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Time &amp; );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printStandard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Time &amp; );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endParaRPr lang="en-US" altLang="x-none" dirty="0" smtClean="0">
              <a:solidFill>
                <a:srgbClr val="5F5F5F"/>
              </a:solidFill>
              <a:latin typeface="AvantGarde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Time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dinnerTime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variable of new type Time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dinnerTime.hour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18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set hour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of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dinnerTime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dinnerTime.minute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30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set minute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of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dinnerTime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dinnerTime.second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set second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of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dinnerTime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  <p:grpSp>
        <p:nvGrpSpPr>
          <p:cNvPr id="243718" name="Group 6"/>
          <p:cNvGrpSpPr>
            <a:grpSpLocks/>
          </p:cNvGrpSpPr>
          <p:nvPr/>
        </p:nvGrpSpPr>
        <p:grpSpPr bwMode="auto">
          <a:xfrm>
            <a:off x="1663764" y="1773802"/>
            <a:ext cx="4114800" cy="838200"/>
            <a:chOff x="960" y="1776"/>
            <a:chExt cx="2592" cy="528"/>
          </a:xfrm>
        </p:grpSpPr>
        <p:sp>
          <p:nvSpPr>
            <p:cNvPr id="243716" name="Text Box 4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Define structure type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Time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with three integer members.</a:t>
              </a:r>
            </a:p>
          </p:txBody>
        </p:sp>
        <p:sp>
          <p:nvSpPr>
            <p:cNvPr id="243717" name="Line 5"/>
            <p:cNvSpPr>
              <a:spLocks noChangeShapeType="1"/>
            </p:cNvSpPr>
            <p:nvPr/>
          </p:nvSpPr>
          <p:spPr bwMode="auto">
            <a:xfrm flipH="1">
              <a:off x="960" y="18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3722" name="Group 10"/>
          <p:cNvGrpSpPr>
            <a:grpSpLocks/>
          </p:cNvGrpSpPr>
          <p:nvPr/>
        </p:nvGrpSpPr>
        <p:grpSpPr bwMode="auto">
          <a:xfrm>
            <a:off x="3591045" y="3429000"/>
            <a:ext cx="4114800" cy="1066800"/>
            <a:chOff x="2160" y="2352"/>
            <a:chExt cx="2592" cy="672"/>
          </a:xfrm>
        </p:grpSpPr>
        <p:sp>
          <p:nvSpPr>
            <p:cNvPr id="243719" name="Text Box 7"/>
            <p:cNvSpPr txBox="1">
              <a:spLocks noChangeArrowheads="1"/>
            </p:cNvSpPr>
            <p:nvPr/>
          </p:nvSpPr>
          <p:spPr bwMode="auto">
            <a:xfrm>
              <a:off x="3072" y="2352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Pass references to constant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Time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objects to eliminate copying overhead.</a:t>
              </a:r>
            </a:p>
          </p:txBody>
        </p:sp>
        <p:sp>
          <p:nvSpPr>
            <p:cNvPr id="243720" name="Line 8"/>
            <p:cNvSpPr>
              <a:spLocks noChangeShapeType="1"/>
            </p:cNvSpPr>
            <p:nvPr/>
          </p:nvSpPr>
          <p:spPr bwMode="auto">
            <a:xfrm flipH="1">
              <a:off x="2160" y="244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3721" name="Line 9"/>
            <p:cNvSpPr>
              <a:spLocks noChangeShapeType="1"/>
            </p:cNvSpPr>
            <p:nvPr/>
          </p:nvSpPr>
          <p:spPr bwMode="auto">
            <a:xfrm flipH="1">
              <a:off x="2160" y="2448"/>
              <a:ext cx="9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2665505" y="5029200"/>
            <a:ext cx="4114800" cy="1219200"/>
            <a:chOff x="1056" y="192"/>
            <a:chExt cx="2592" cy="768"/>
          </a:xfrm>
        </p:grpSpPr>
        <p:sp>
          <p:nvSpPr>
            <p:cNvPr id="14" name="Text Box 80"/>
            <p:cNvSpPr txBox="1">
              <a:spLocks noChangeArrowheads="1"/>
            </p:cNvSpPr>
            <p:nvPr/>
          </p:nvSpPr>
          <p:spPr bwMode="auto">
            <a:xfrm>
              <a:off x="1968" y="19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Use dot operator to initialize structure members.</a:t>
              </a:r>
            </a:p>
          </p:txBody>
        </p:sp>
        <p:sp>
          <p:nvSpPr>
            <p:cNvPr id="15" name="Line 81"/>
            <p:cNvSpPr>
              <a:spLocks noChangeShapeType="1"/>
            </p:cNvSpPr>
            <p:nvPr/>
          </p:nvSpPr>
          <p:spPr bwMode="auto">
            <a:xfrm flipH="1">
              <a:off x="1056" y="28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Line 82"/>
            <p:cNvSpPr>
              <a:spLocks noChangeShapeType="1"/>
            </p:cNvSpPr>
            <p:nvPr/>
          </p:nvSpPr>
          <p:spPr bwMode="auto">
            <a:xfrm flipH="1">
              <a:off x="1056" y="288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Line 83"/>
            <p:cNvSpPr>
              <a:spLocks noChangeShapeType="1"/>
            </p:cNvSpPr>
            <p:nvPr/>
          </p:nvSpPr>
          <p:spPr bwMode="auto">
            <a:xfrm flipH="1">
              <a:off x="1056" y="288"/>
              <a:ext cx="91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8" name="Group 87"/>
          <p:cNvGrpSpPr>
            <a:grpSpLocks/>
          </p:cNvGrpSpPr>
          <p:nvPr/>
        </p:nvGrpSpPr>
        <p:grpSpPr bwMode="auto">
          <a:xfrm>
            <a:off x="8496686" y="824919"/>
            <a:ext cx="4114800" cy="838200"/>
            <a:chOff x="1776" y="1632"/>
            <a:chExt cx="2592" cy="528"/>
          </a:xfrm>
        </p:grpSpPr>
        <p:sp>
          <p:nvSpPr>
            <p:cNvPr id="19" name="Text Box 85"/>
            <p:cNvSpPr txBox="1">
              <a:spLocks noChangeArrowheads="1"/>
            </p:cNvSpPr>
            <p:nvPr/>
          </p:nvSpPr>
          <p:spPr bwMode="auto">
            <a:xfrm>
              <a:off x="2688" y="163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Direct access to data allows assignment of bad values.</a:t>
              </a:r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>
              <a:off x="1776" y="172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8496484" y="2990850"/>
            <a:ext cx="3187700" cy="2628900"/>
            <a:chOff x="1886" y="132"/>
            <a:chExt cx="2008" cy="1656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214" y="13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Use parameterized stream manipulator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setfill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H="1">
              <a:off x="1886" y="504"/>
              <a:ext cx="115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3038" y="504"/>
              <a:ext cx="247" cy="1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-1948"/>
            <a:ext cx="5854763" cy="1219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Dinner will be held at 18:30:00 universal time,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which is 6:30:00 PM standard time.</a:t>
            </a:r>
            <a:endParaRPr lang="en-US" altLang="x-none" sz="1200" b="1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 </a:t>
            </a:r>
            <a:endParaRPr lang="en-US" altLang="x-none" sz="1200" b="1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Time with invalid values: 29:73:00</a:t>
            </a:r>
            <a:endParaRPr lang="en-US" altLang="x-none" sz="1200" b="1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altLang="x-none" sz="12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2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88" name="Rectangle 36"/>
          <p:cNvSpPr>
            <a:spLocks noGrp="1" noChangeArrowheads="1"/>
          </p:cNvSpPr>
          <p:nvPr>
            <p:ph type="title"/>
          </p:nvPr>
        </p:nvSpPr>
        <p:spPr>
          <a:xfrm>
            <a:off x="219919" y="76200"/>
            <a:ext cx="11759878" cy="1066800"/>
          </a:xfrm>
        </p:spPr>
        <p:txBody>
          <a:bodyPr/>
          <a:lstStyle/>
          <a:p>
            <a:r>
              <a:rPr lang="en-US" altLang="x-none" sz="3600" dirty="0"/>
              <a:t>6.5 Implementing a </a:t>
            </a:r>
            <a:r>
              <a:rPr lang="en-US" altLang="x-none" sz="3600" b="1" dirty="0">
                <a:latin typeface="Courier New" charset="0"/>
              </a:rPr>
              <a:t>Time</a:t>
            </a:r>
            <a:r>
              <a:rPr lang="en-US" altLang="x-none" sz="3600" dirty="0"/>
              <a:t> Abstract Data Type with a </a:t>
            </a:r>
            <a:r>
              <a:rPr lang="en-US" altLang="x-none" sz="3600" b="1" dirty="0">
                <a:latin typeface="Courier New" charset="0"/>
              </a:rPr>
              <a:t>class</a:t>
            </a:r>
          </a:p>
        </p:txBody>
      </p:sp>
      <p:sp>
        <p:nvSpPr>
          <p:cNvPr id="177189" name="Rectangle 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Model objects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Attributes (data members) 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Behaviors (member functions)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Defined using keyword </a:t>
            </a:r>
            <a:r>
              <a:rPr lang="en-US" altLang="x-none" b="1" dirty="0">
                <a:latin typeface="Courier New" charset="0"/>
              </a:rPr>
              <a:t>class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Member functions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Methods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Invoked in response to messages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Member access specifiers</a:t>
            </a:r>
          </a:p>
          <a:p>
            <a:pPr lvl="1">
              <a:lnSpc>
                <a:spcPct val="90000"/>
              </a:lnSpc>
            </a:pPr>
            <a:r>
              <a:rPr lang="en-US" altLang="x-none" b="1" dirty="0">
                <a:latin typeface="Courier New" charset="0"/>
              </a:rPr>
              <a:t>public:</a:t>
            </a:r>
            <a:r>
              <a:rPr lang="en-US" altLang="x-none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Accessible wherever object of class in scope</a:t>
            </a:r>
          </a:p>
          <a:p>
            <a:pPr lvl="1">
              <a:lnSpc>
                <a:spcPct val="90000"/>
              </a:lnSpc>
            </a:pPr>
            <a:r>
              <a:rPr lang="en-US" altLang="x-none" b="1" dirty="0">
                <a:latin typeface="Courier New" charset="0"/>
              </a:rPr>
              <a:t>private: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Accessible only to member functions of class</a:t>
            </a:r>
          </a:p>
          <a:p>
            <a:pPr lvl="1">
              <a:lnSpc>
                <a:spcPct val="90000"/>
              </a:lnSpc>
            </a:pPr>
            <a:r>
              <a:rPr lang="en-US" altLang="x-none" b="1" dirty="0">
                <a:latin typeface="Courier New" charset="0"/>
              </a:rPr>
              <a:t>protected:</a:t>
            </a:r>
          </a:p>
        </p:txBody>
      </p:sp>
      <p:sp>
        <p:nvSpPr>
          <p:cNvPr id="177190" name="Line 38"/>
          <p:cNvSpPr>
            <a:spLocks noChangeShapeType="1"/>
          </p:cNvSpPr>
          <p:nvPr/>
        </p:nvSpPr>
        <p:spPr bwMode="auto">
          <a:xfrm flipH="1">
            <a:off x="4038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Helvetica" charset="0"/>
              <a:ea typeface="Times New Roman" charset="0"/>
              <a:cs typeface="Times New Roman" charset="0"/>
            </a:endParaRPr>
          </a:p>
        </p:txBody>
      </p:sp>
      <p:sp>
        <p:nvSpPr>
          <p:cNvPr id="177191" name="Line 39"/>
          <p:cNvSpPr>
            <a:spLocks noChangeShapeType="1"/>
          </p:cNvSpPr>
          <p:nvPr/>
        </p:nvSpPr>
        <p:spPr bwMode="auto">
          <a:xfrm>
            <a:off x="4114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Helvetica" charset="0"/>
              <a:ea typeface="Times New Roman" charset="0"/>
              <a:cs typeface="Times New Roman" charset="0"/>
            </a:endParaRPr>
          </a:p>
        </p:txBody>
      </p:sp>
      <p:sp>
        <p:nvSpPr>
          <p:cNvPr id="177192" name="Line 40"/>
          <p:cNvSpPr>
            <a:spLocks noChangeShapeType="1"/>
          </p:cNvSpPr>
          <p:nvPr/>
        </p:nvSpPr>
        <p:spPr bwMode="auto">
          <a:xfrm flipH="1">
            <a:off x="4038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Helvetica" charset="0"/>
              <a:ea typeface="Times New Roman" charset="0"/>
              <a:cs typeface="Times New Roman" charset="0"/>
            </a:endParaRPr>
          </a:p>
        </p:txBody>
      </p:sp>
      <p:sp>
        <p:nvSpPr>
          <p:cNvPr id="177194" name="Line 42"/>
          <p:cNvSpPr>
            <a:spLocks noChangeShapeType="1"/>
          </p:cNvSpPr>
          <p:nvPr/>
        </p:nvSpPr>
        <p:spPr bwMode="auto">
          <a:xfrm flipH="1">
            <a:off x="4038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Helvetica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Times New Roman" charset="0"/>
            <a:cs typeface="Times New Roman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9072</TotalTime>
  <Words>3562</Words>
  <Application>Microsoft Macintosh PowerPoint</Application>
  <PresentationFormat>Widescreen</PresentationFormat>
  <Paragraphs>607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AvantGarde</vt:lpstr>
      <vt:lpstr>Calibri</vt:lpstr>
      <vt:lpstr>Calibri Light</vt:lpstr>
      <vt:lpstr>Courier</vt:lpstr>
      <vt:lpstr>Courier New</vt:lpstr>
      <vt:lpstr>Helvetica</vt:lpstr>
      <vt:lpstr>Times New Roman</vt:lpstr>
      <vt:lpstr>Arial</vt:lpstr>
      <vt:lpstr>Office Theme</vt:lpstr>
      <vt:lpstr>ppt_template_07-25-2002</vt:lpstr>
      <vt:lpstr>CPE 150: Introduction to Programming</vt:lpstr>
      <vt:lpstr>PowerPoint Presentation</vt:lpstr>
      <vt:lpstr>6.1 Introduction</vt:lpstr>
      <vt:lpstr>6.2 Structure Definitions</vt:lpstr>
      <vt:lpstr>6.2 Structure Definitions</vt:lpstr>
      <vt:lpstr>6.3 Accessing Structure Members</vt:lpstr>
      <vt:lpstr>6.4 Implementing a User-Defined Type Time with a struct</vt:lpstr>
      <vt:lpstr>PowerPoint Presentation</vt:lpstr>
      <vt:lpstr>6.5 Implementing a Time Abstract Data Type with a class</vt:lpstr>
      <vt:lpstr>6.5 Implementing a Time Abstract Data Type with a class</vt:lpstr>
      <vt:lpstr>PowerPoint Presentation</vt:lpstr>
      <vt:lpstr>6.5 Implementing a Time Abstract Data Type with a class</vt:lpstr>
      <vt:lpstr>6.5 Implementing a Time Abstract Data Type with a class</vt:lpstr>
      <vt:lpstr>PowerPoint Presentation</vt:lpstr>
      <vt:lpstr>PowerPoint Presentation</vt:lpstr>
      <vt:lpstr>6.5 Implementing a Time Abstract Data Type with a class</vt:lpstr>
      <vt:lpstr>6.5 Implementing a Time Abstract Data Type with a class</vt:lpstr>
      <vt:lpstr>6.6 Class Scope and Accessing Class Members </vt:lpstr>
      <vt:lpstr>6.6 Class Scope and Accessing Class Members </vt:lpstr>
      <vt:lpstr>6.6 Class Scope and Accessing Class Members</vt:lpstr>
      <vt:lpstr>PowerPoint Presentation</vt:lpstr>
      <vt:lpstr>6.7 Separating Interface from Implementation </vt:lpstr>
      <vt:lpstr>6.7 Separating Interface from Implementation</vt:lpstr>
      <vt:lpstr>PowerPoint Presentation</vt:lpstr>
      <vt:lpstr>PowerPoint Presentation</vt:lpstr>
      <vt:lpstr>PowerPoint Presentation</vt:lpstr>
      <vt:lpstr>6.8 Controlling Access to Members </vt:lpstr>
      <vt:lpstr>6.8 Controlling Access to Members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CPRE 201 Introduction to C++</dc:title>
  <dc:creator>Tamrawi, Ahmed</dc:creator>
  <cp:lastModifiedBy>Tamrawi, Ahmed</cp:lastModifiedBy>
  <cp:revision>498</cp:revision>
  <cp:lastPrinted>2017-02-07T13:12:50Z</cp:lastPrinted>
  <dcterms:created xsi:type="dcterms:W3CDTF">2016-12-01T16:36:07Z</dcterms:created>
  <dcterms:modified xsi:type="dcterms:W3CDTF">2017-06-22T11:24:09Z</dcterms:modified>
</cp:coreProperties>
</file>