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4" r:id="rId10"/>
    <p:sldId id="305" r:id="rId11"/>
    <p:sldId id="306" r:id="rId12"/>
    <p:sldId id="307" r:id="rId13"/>
    <p:sldId id="308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5E5F6"/>
    <a:srgbClr val="99CCFF"/>
    <a:srgbClr val="3BA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8"/>
    <p:restoredTop sz="94759"/>
  </p:normalViewPr>
  <p:slideViewPr>
    <p:cSldViewPr snapToGrid="0" snapToObjects="1">
      <p:cViewPr>
        <p:scale>
          <a:sx n="110" d="100"/>
          <a:sy n="110" d="100"/>
        </p:scale>
        <p:origin x="15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AF4D-3EC0-2943-9CDA-41BEFAC3BAE7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646D5-47B1-8341-9214-141531D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70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BA9CC-64BC-F447-81EB-7625A201036B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DAA25-CE76-EF4A-9A75-CD522E2C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4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x-none" altLang="x-none" sz="1400" b="1" smtClean="0">
              <a:solidFill>
                <a:srgbClr val="000000"/>
              </a:solidFill>
              <a:latin typeface="AvantGarde" charset="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charset="0"/>
              </a:defRPr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6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21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CPE 150: Introduction to Programming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5673" y="2704370"/>
            <a:ext cx="865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/>
              <a:t>Chapter </a:t>
            </a:r>
            <a:r>
              <a:rPr lang="en-US" sz="3600" i="1" dirty="0" smtClean="0"/>
              <a:t>14: File Processing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0" y="6440556"/>
            <a:ext cx="12192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Copyright </a:t>
            </a:r>
            <a:r>
              <a:rPr lang="en-US" sz="900" b="1" dirty="0" smtClean="0"/>
              <a:t>notice</a:t>
            </a:r>
            <a:r>
              <a:rPr lang="en-US" sz="900" b="1"/>
              <a:t>: </a:t>
            </a:r>
            <a:r>
              <a:rPr lang="en-US" sz="900" i="1" smtClean="0"/>
              <a:t>1- care </a:t>
            </a:r>
            <a:r>
              <a:rPr lang="en-US" sz="900" i="1" dirty="0"/>
              <a:t>has been taken to use only those web images deemed by the instructor to be in the public domain. If you see a copyrighted image on any slide and are the copyright owner, please contact the instructor. It will be removed.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8" y="6592956"/>
            <a:ext cx="1057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 smtClean="0"/>
              <a:t>2- These slides are inspired, based, and modified with permission from the authors of the C++ How to Program (4</a:t>
            </a:r>
            <a:r>
              <a:rPr lang="en-US" sz="900" i="1" baseline="30000" dirty="0" smtClean="0"/>
              <a:t>th</a:t>
            </a:r>
            <a:r>
              <a:rPr lang="en-US" sz="900" i="1" dirty="0" smtClean="0"/>
              <a:t> </a:t>
            </a:r>
            <a:r>
              <a:rPr lang="en-US" sz="900" i="1" dirty="0"/>
              <a:t>Edition) textbook </a:t>
            </a:r>
          </a:p>
        </p:txBody>
      </p:sp>
    </p:spTree>
    <p:extLst>
      <p:ext uri="{BB962C8B-B14F-4D97-AF65-F5344CB8AC3E}">
        <p14:creationId xmlns:p14="http://schemas.microsoft.com/office/powerpoint/2010/main" val="1843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14.4 Creating </a:t>
            </a:r>
            <a:r>
              <a:rPr lang="en-US" altLang="x-none" dirty="0"/>
              <a:t>a Sequential-Access File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Operations</a:t>
            </a:r>
          </a:p>
          <a:p>
            <a:pPr lvl="1"/>
            <a:r>
              <a:rPr lang="en-US" altLang="x-none"/>
              <a:t>Overloaded </a:t>
            </a:r>
            <a:r>
              <a:rPr lang="en-US" altLang="x-none" b="1">
                <a:latin typeface="Courier New" charset="0"/>
              </a:rPr>
              <a:t>operator!</a:t>
            </a:r>
          </a:p>
          <a:p>
            <a:pPr lvl="2"/>
            <a:r>
              <a:rPr lang="en-US" altLang="x-none" b="1">
                <a:latin typeface="Courier New" charset="0"/>
              </a:rPr>
              <a:t>!outClientFile</a:t>
            </a:r>
          </a:p>
          <a:p>
            <a:pPr lvl="2"/>
            <a:r>
              <a:rPr lang="en-US" altLang="x-none"/>
              <a:t>Returns nonzero (true) if </a:t>
            </a:r>
            <a:r>
              <a:rPr lang="en-US" altLang="x-none" b="1">
                <a:latin typeface="Courier New" charset="0"/>
              </a:rPr>
              <a:t>badbit</a:t>
            </a:r>
            <a:r>
              <a:rPr lang="en-US" altLang="x-none"/>
              <a:t> or </a:t>
            </a:r>
            <a:r>
              <a:rPr lang="en-US" altLang="x-none" b="1">
                <a:latin typeface="Courier New" charset="0"/>
              </a:rPr>
              <a:t>failbit</a:t>
            </a:r>
            <a:r>
              <a:rPr lang="en-US" altLang="x-none"/>
              <a:t> set</a:t>
            </a:r>
          </a:p>
          <a:p>
            <a:pPr lvl="3"/>
            <a:r>
              <a:rPr lang="en-US" altLang="x-none"/>
              <a:t>Opened non-existent file for reading, wrong permissions</a:t>
            </a:r>
          </a:p>
          <a:p>
            <a:pPr lvl="1"/>
            <a:r>
              <a:rPr lang="en-US" altLang="x-none"/>
              <a:t>Overloaded </a:t>
            </a:r>
            <a:r>
              <a:rPr lang="en-US" altLang="x-none" b="1">
                <a:latin typeface="Courier New" charset="0"/>
              </a:rPr>
              <a:t>operator void*</a:t>
            </a:r>
          </a:p>
          <a:p>
            <a:pPr lvl="2"/>
            <a:r>
              <a:rPr lang="en-US" altLang="x-none"/>
              <a:t>Converts stream object to pointer</a:t>
            </a:r>
          </a:p>
          <a:p>
            <a:pPr lvl="2"/>
            <a:r>
              <a:rPr lang="en-US" altLang="x-none" b="1">
                <a:latin typeface="Courier New" charset="0"/>
              </a:rPr>
              <a:t>0</a:t>
            </a:r>
            <a:r>
              <a:rPr lang="en-US" altLang="x-none"/>
              <a:t> when when </a:t>
            </a:r>
            <a:r>
              <a:rPr lang="en-US" altLang="x-none" b="1">
                <a:latin typeface="Courier New" charset="0"/>
              </a:rPr>
              <a:t>failbit</a:t>
            </a:r>
            <a:r>
              <a:rPr lang="en-US" altLang="x-none"/>
              <a:t> or </a:t>
            </a:r>
            <a:r>
              <a:rPr lang="en-US" altLang="x-none" b="1">
                <a:latin typeface="Courier New" charset="0"/>
              </a:rPr>
              <a:t>badbit</a:t>
            </a:r>
            <a:r>
              <a:rPr lang="en-US" altLang="x-none"/>
              <a:t> set, otherwise nonzero</a:t>
            </a:r>
          </a:p>
          <a:p>
            <a:pPr lvl="3"/>
            <a:r>
              <a:rPr lang="en-US" altLang="x-none" b="1">
                <a:latin typeface="Courier New" charset="0"/>
              </a:rPr>
              <a:t>failbit</a:t>
            </a:r>
            <a:r>
              <a:rPr lang="en-US" altLang="x-none"/>
              <a:t> set when EOF found</a:t>
            </a:r>
          </a:p>
          <a:p>
            <a:pPr lvl="2"/>
            <a:r>
              <a:rPr lang="en-US" altLang="x-none" b="1">
                <a:latin typeface="Courier New" charset="0"/>
              </a:rPr>
              <a:t>while ( cin &gt;&gt; myVariable )</a:t>
            </a:r>
          </a:p>
          <a:p>
            <a:pPr lvl="3"/>
            <a:r>
              <a:rPr lang="en-US" altLang="x-none"/>
              <a:t>Implicitly converts </a:t>
            </a:r>
            <a:r>
              <a:rPr lang="en-US" altLang="x-none" b="1">
                <a:latin typeface="Courier New" charset="0"/>
              </a:rPr>
              <a:t>cin</a:t>
            </a:r>
            <a:r>
              <a:rPr lang="en-US" altLang="x-none"/>
              <a:t> to pointer</a:t>
            </a:r>
          </a:p>
          <a:p>
            <a:pPr lvl="3"/>
            <a:r>
              <a:rPr lang="en-US" altLang="x-none"/>
              <a:t>Loops until EOF</a:t>
            </a:r>
          </a:p>
        </p:txBody>
      </p:sp>
    </p:spTree>
    <p:extLst>
      <p:ext uri="{BB962C8B-B14F-4D97-AF65-F5344CB8AC3E}">
        <p14:creationId xmlns:p14="http://schemas.microsoft.com/office/powerpoint/2010/main" val="19963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14.4 Creating </a:t>
            </a:r>
            <a:r>
              <a:rPr lang="en-US" altLang="x-none" dirty="0"/>
              <a:t>a Sequential-Access File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Operations</a:t>
            </a:r>
          </a:p>
          <a:p>
            <a:pPr lvl="1"/>
            <a:r>
              <a:rPr lang="en-US" altLang="x-none"/>
              <a:t>Writing to file (just like </a:t>
            </a:r>
            <a:r>
              <a:rPr lang="en-US" altLang="x-none" b="1">
                <a:latin typeface="Courier New" charset="0"/>
              </a:rPr>
              <a:t>cout</a:t>
            </a:r>
            <a:r>
              <a:rPr lang="en-US" altLang="x-none"/>
              <a:t>)</a:t>
            </a:r>
          </a:p>
          <a:p>
            <a:pPr lvl="2"/>
            <a:r>
              <a:rPr lang="en-US" altLang="x-none" b="1">
                <a:latin typeface="Courier New" charset="0"/>
              </a:rPr>
              <a:t>outClientFile &lt;&lt; myVariable</a:t>
            </a:r>
          </a:p>
          <a:p>
            <a:pPr lvl="1"/>
            <a:r>
              <a:rPr lang="en-US" altLang="x-none"/>
              <a:t>Closing file</a:t>
            </a:r>
          </a:p>
          <a:p>
            <a:pPr lvl="2"/>
            <a:r>
              <a:rPr lang="en-US" altLang="x-none" b="1">
                <a:latin typeface="Courier New" charset="0"/>
              </a:rPr>
              <a:t>outClientFile.close()</a:t>
            </a:r>
          </a:p>
          <a:p>
            <a:pPr lvl="2"/>
            <a:r>
              <a:rPr lang="en-US" altLang="x-none"/>
              <a:t>Automatically closed when destructor called</a:t>
            </a:r>
          </a:p>
        </p:txBody>
      </p:sp>
    </p:spTree>
    <p:extLst>
      <p:ext uri="{BB962C8B-B14F-4D97-AF65-F5344CB8AC3E}">
        <p14:creationId xmlns:p14="http://schemas.microsoft.com/office/powerpoint/2010/main" val="84047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562600" cy="60960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 14.4: fig14_04.cpp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Create a sequential file.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std::cin;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std::ios;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std::cerr;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&lt;fstream&gt;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std::ofstream;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&lt;cstdlib&gt;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exit prototype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ofstream constructor opens file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ofstream outClientFile(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"clients.dat"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ios::out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exit program if unable to create file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( !outClientFile ) {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overloaded ! operator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cerr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"File could not be opened"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exit(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if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486400" y="0"/>
            <a:ext cx="6705600" cy="441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"Enter the account, name, and balance."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endl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"Enter end-of-file to end input.\n?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account;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name[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balance;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read account, name and balance from cin, then place in file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while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cin &gt;&gt; account &gt;&gt; name &gt;&gt; balance ) {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outClientFile &lt;&lt; account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 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name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 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balance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&lt;&lt; endl;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"?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while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ofstream destructor closes file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smtClean="0"/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7315200" y="609600"/>
            <a:ext cx="4114800" cy="1524000"/>
            <a:chOff x="1152" y="384"/>
            <a:chExt cx="2592" cy="960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2064" y="384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cin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implicitly converted to a pointer. When EOF is encountered, it returns 0 and the loop stops.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7543800" y="2667000"/>
            <a:ext cx="3581400" cy="914400"/>
            <a:chOff x="1296" y="1680"/>
            <a:chExt cx="2256" cy="576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872" y="1884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Write data to file like a regular stream.</a:t>
              </a: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 flipV="1">
              <a:off x="1296" y="168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69991" name="Group 7"/>
          <p:cNvGrpSpPr>
            <a:grpSpLocks/>
          </p:cNvGrpSpPr>
          <p:nvPr/>
        </p:nvGrpSpPr>
        <p:grpSpPr bwMode="auto">
          <a:xfrm>
            <a:off x="2057400" y="838200"/>
            <a:ext cx="3886200" cy="2190750"/>
            <a:chOff x="1296" y="528"/>
            <a:chExt cx="2448" cy="1380"/>
          </a:xfrm>
        </p:grpSpPr>
        <p:sp>
          <p:nvSpPr>
            <p:cNvPr id="169988" name="Text Box 4"/>
            <p:cNvSpPr txBox="1">
              <a:spLocks noChangeArrowheads="1"/>
            </p:cNvSpPr>
            <p:nvPr/>
          </p:nvSpPr>
          <p:spPr bwMode="auto">
            <a:xfrm>
              <a:off x="2064" y="153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Notice the the header files required for file I/O.</a:t>
              </a:r>
            </a:p>
          </p:txBody>
        </p:sp>
        <p:sp>
          <p:nvSpPr>
            <p:cNvPr id="169989" name="Line 5"/>
            <p:cNvSpPr>
              <a:spLocks noChangeShapeType="1"/>
            </p:cNvSpPr>
            <p:nvPr/>
          </p:nvSpPr>
          <p:spPr bwMode="auto">
            <a:xfrm flipH="1" flipV="1">
              <a:off x="1296" y="528"/>
              <a:ext cx="76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9990" name="Line 6"/>
            <p:cNvSpPr>
              <a:spLocks noChangeShapeType="1"/>
            </p:cNvSpPr>
            <p:nvPr/>
          </p:nvSpPr>
          <p:spPr bwMode="auto">
            <a:xfrm flipH="1" flipV="1">
              <a:off x="1392" y="1536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69994" name="Group 10"/>
          <p:cNvGrpSpPr>
            <a:grpSpLocks/>
          </p:cNvGrpSpPr>
          <p:nvPr/>
        </p:nvGrpSpPr>
        <p:grpSpPr bwMode="auto">
          <a:xfrm>
            <a:off x="4038600" y="3124200"/>
            <a:ext cx="4114800" cy="1143000"/>
            <a:chOff x="2544" y="1968"/>
            <a:chExt cx="2592" cy="720"/>
          </a:xfrm>
        </p:grpSpPr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3456" y="1968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ofstream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object created and used to open file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"clients.dat"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If the file does not exist, it is created.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H="1">
              <a:off x="2544" y="225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562600" y="4629150"/>
            <a:ext cx="6629400" cy="1981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the account, name, and balance.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end-of-file to end input.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? 100 Jones 24.98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? 200 Doe 345.67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? 300 White 0.00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? 400 Stone -42.16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? 500 Rich 224.62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ea typeface="Times New Roman" charset="0"/>
                <a:cs typeface="Times New Roman" charset="0"/>
              </a:rPr>
              <a:t>? ^Z</a:t>
            </a:r>
            <a:r>
              <a:rPr lang="en-US" altLang="x-none" smtClean="0"/>
              <a:t> </a:t>
            </a:r>
            <a:endParaRPr lang="en-US" altLang="x-none" smtClean="0"/>
          </a:p>
        </p:txBody>
      </p:sp>
      <p:grpSp>
        <p:nvGrpSpPr>
          <p:cNvPr id="32" name="Group 12"/>
          <p:cNvGrpSpPr>
            <a:grpSpLocks/>
          </p:cNvGrpSpPr>
          <p:nvPr/>
        </p:nvGrpSpPr>
        <p:grpSpPr bwMode="auto">
          <a:xfrm>
            <a:off x="7010400" y="3886200"/>
            <a:ext cx="4114800" cy="1155700"/>
            <a:chOff x="960" y="2448"/>
            <a:chExt cx="2592" cy="728"/>
          </a:xfrm>
        </p:grpSpPr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1872" y="2496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File closed when destructor called for object. Can be explicitly closed with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close()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 flipV="1">
              <a:off x="960" y="244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69997" name="Group 13"/>
          <p:cNvGrpSpPr>
            <a:grpSpLocks/>
          </p:cNvGrpSpPr>
          <p:nvPr/>
        </p:nvGrpSpPr>
        <p:grpSpPr bwMode="auto">
          <a:xfrm>
            <a:off x="2667000" y="4419600"/>
            <a:ext cx="5562600" cy="590550"/>
            <a:chOff x="1680" y="2784"/>
            <a:chExt cx="3504" cy="372"/>
          </a:xfrm>
        </p:grpSpPr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504" y="2784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 dirty="0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!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operator used to test if the file opened properly.</a:t>
              </a:r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 flipH="1">
              <a:off x="1680" y="2880"/>
              <a:ext cx="1824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517" y="76200"/>
            <a:ext cx="11667280" cy="1066800"/>
          </a:xfrm>
        </p:spPr>
        <p:txBody>
          <a:bodyPr/>
          <a:lstStyle/>
          <a:p>
            <a:r>
              <a:rPr lang="en-US" altLang="x-none" smtClean="0"/>
              <a:t>14.5 Reading </a:t>
            </a:r>
            <a:r>
              <a:rPr lang="en-US" altLang="x-none"/>
              <a:t>Data from a Sequential-Access File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Reading files</a:t>
            </a:r>
          </a:p>
          <a:p>
            <a:pPr lvl="1"/>
            <a:r>
              <a:rPr lang="en-US" altLang="x-none" sz="1800" b="1">
                <a:latin typeface="Courier New" charset="0"/>
              </a:rPr>
              <a:t>ifstream inClientFile( "filename", ios::in );</a:t>
            </a:r>
          </a:p>
          <a:p>
            <a:pPr lvl="1"/>
            <a:r>
              <a:rPr lang="en-US" altLang="x-none"/>
              <a:t>Overloaded</a:t>
            </a:r>
            <a:r>
              <a:rPr lang="en-US" altLang="x-none" b="1">
                <a:latin typeface="Courier New" charset="0"/>
              </a:rPr>
              <a:t> !</a:t>
            </a:r>
          </a:p>
          <a:p>
            <a:pPr lvl="2"/>
            <a:r>
              <a:rPr lang="en-US" altLang="x-none" b="1">
                <a:latin typeface="Courier New" charset="0"/>
              </a:rPr>
              <a:t>!inClientFile</a:t>
            </a:r>
            <a:r>
              <a:rPr lang="en-US" altLang="x-none"/>
              <a:t> tests if file was opened properly</a:t>
            </a:r>
          </a:p>
          <a:p>
            <a:pPr lvl="1"/>
            <a:r>
              <a:rPr lang="en-US" altLang="x-none" b="1">
                <a:latin typeface="Courier New" charset="0"/>
              </a:rPr>
              <a:t>operator void*</a:t>
            </a:r>
            <a:r>
              <a:rPr lang="en-US" altLang="x-none"/>
              <a:t> converts to pointer</a:t>
            </a:r>
          </a:p>
          <a:p>
            <a:pPr lvl="2"/>
            <a:r>
              <a:rPr lang="en-US" altLang="x-none" b="1">
                <a:latin typeface="Courier New" charset="0"/>
              </a:rPr>
              <a:t>while (inClientFile &gt;&gt; myVariable)</a:t>
            </a:r>
          </a:p>
          <a:p>
            <a:pPr lvl="2"/>
            <a:r>
              <a:rPr lang="en-US" altLang="x-none"/>
              <a:t>Stops when EOF found (gets value </a:t>
            </a:r>
            <a:r>
              <a:rPr lang="en-US" altLang="x-none" b="1">
                <a:latin typeface="Courier New" charset="0"/>
              </a:rPr>
              <a:t>0</a:t>
            </a:r>
            <a:r>
              <a:rPr lang="en-US" altLang="x-non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598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335929" cy="68580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 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14.7: fig14_07.cpp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Reading and printing a sequential file.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cerr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::left;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::right;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::fixed;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showpoint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fstream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ifstream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setprecision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cstdlib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exit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outputLine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5929" y="0"/>
            <a:ext cx="685607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ifstream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constructor opens the file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ifstream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inClientFile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clients.dat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ios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::in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exit program if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ifstream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could not open file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!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inClientFile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cerr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"File could not be opened"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exit(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if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account;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name[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balance;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left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"Account"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"Name"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"Balance"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fixed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showpoint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each record in file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while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inClientFile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account &gt;&gt; name &gt;&gt; balance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outputLine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account, name, balance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ifstream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destructor closes the file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display single record from file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outputLine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account,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name,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  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balance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left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account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name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setprecision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right &lt;&lt; balance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outputLine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8079129" y="533400"/>
            <a:ext cx="4016375" cy="1066800"/>
            <a:chOff x="1728" y="336"/>
            <a:chExt cx="2530" cy="67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312" y="336"/>
              <a:ext cx="946" cy="3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Open and test file for input.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592" y="432"/>
              <a:ext cx="72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728" y="432"/>
              <a:ext cx="15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7700058" y="3089275"/>
            <a:ext cx="4114800" cy="838200"/>
            <a:chOff x="1584" y="2352"/>
            <a:chExt cx="2592" cy="528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496" y="235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Read from file until EOF found.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584" y="24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5335929" cy="1600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Account   Name         Balance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100       Jones          24.98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200       Doe           345.67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300       White           0.00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400       Stone         -42.16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500       Rich          224.62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684810" y="1284514"/>
            <a:ext cx="752593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14.1  	Introduction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14.2  	The Data Hierarchy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14.3  	Files and Streams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14.4  	Creating a Sequential-Access File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14.5  	Reading Data from a </a:t>
            </a: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Sequential-Access </a:t>
            </a:r>
            <a:r>
              <a:rPr lang="en-US" altLang="x-none" noProof="1" smtClean="0">
                <a:latin typeface="Calibri" charset="0"/>
                <a:ea typeface="Calibri" charset="0"/>
                <a:cs typeface="Calibri" charset="0"/>
              </a:rPr>
              <a:t>File</a:t>
            </a:r>
            <a:endParaRPr lang="en-US" altLang="x-none" noProof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4032" y="307910"/>
            <a:ext cx="7463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Topics To Be Covered In Chapter </a:t>
            </a:r>
            <a:r>
              <a:rPr lang="en-US" sz="4000" dirty="0" smtClean="0"/>
              <a:t>14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41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14.1 Introduction</a:t>
            </a:r>
            <a:endParaRPr lang="en-US" altLang="x-none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Storage of data</a:t>
            </a:r>
          </a:p>
          <a:p>
            <a:pPr lvl="1"/>
            <a:r>
              <a:rPr lang="en-US" altLang="x-none" dirty="0"/>
              <a:t>Arrays, variables are temporary</a:t>
            </a:r>
          </a:p>
          <a:p>
            <a:pPr lvl="1"/>
            <a:r>
              <a:rPr lang="en-US" altLang="x-none" dirty="0"/>
              <a:t>Files are permanent</a:t>
            </a:r>
          </a:p>
          <a:p>
            <a:pPr lvl="2"/>
            <a:r>
              <a:rPr lang="en-US" altLang="x-none" dirty="0"/>
              <a:t>Magnetic disk, optical disk, </a:t>
            </a:r>
            <a:r>
              <a:rPr lang="en-US" altLang="x-none" dirty="0" smtClean="0"/>
              <a:t>tapes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949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14.2 The </a:t>
            </a:r>
            <a:r>
              <a:rPr lang="en-US" altLang="x-none" dirty="0"/>
              <a:t>Data Hierarchy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From smallest to largest</a:t>
            </a:r>
          </a:p>
          <a:p>
            <a:pPr lvl="1"/>
            <a:r>
              <a:rPr lang="en-US" altLang="x-none" dirty="0"/>
              <a:t>Bit (binary digit)</a:t>
            </a:r>
          </a:p>
          <a:p>
            <a:pPr lvl="2"/>
            <a:r>
              <a:rPr lang="en-US" altLang="x-none" dirty="0"/>
              <a:t>1 or 0</a:t>
            </a:r>
          </a:p>
          <a:p>
            <a:pPr lvl="2"/>
            <a:r>
              <a:rPr lang="en-US" altLang="x-none" dirty="0"/>
              <a:t>Everything in computer ultimately represented as bits</a:t>
            </a:r>
          </a:p>
          <a:p>
            <a:pPr lvl="2"/>
            <a:r>
              <a:rPr lang="en-US" altLang="x-none" dirty="0"/>
              <a:t>Cumbersome for humans to use</a:t>
            </a:r>
          </a:p>
          <a:p>
            <a:pPr lvl="2"/>
            <a:r>
              <a:rPr lang="en-US" altLang="x-none" dirty="0"/>
              <a:t>Character set</a:t>
            </a:r>
          </a:p>
          <a:p>
            <a:pPr lvl="3"/>
            <a:r>
              <a:rPr lang="en-US" altLang="x-none" dirty="0"/>
              <a:t>Digits, letters, symbols used to represent data</a:t>
            </a:r>
          </a:p>
          <a:p>
            <a:pPr lvl="3"/>
            <a:r>
              <a:rPr lang="en-US" altLang="x-none" dirty="0"/>
              <a:t>Every character represented by 1's and 0's</a:t>
            </a:r>
          </a:p>
          <a:p>
            <a:pPr lvl="1"/>
            <a:r>
              <a:rPr lang="en-US" altLang="x-none" dirty="0"/>
              <a:t>Byte: 8 bits</a:t>
            </a:r>
          </a:p>
          <a:p>
            <a:pPr lvl="2"/>
            <a:r>
              <a:rPr lang="en-US" altLang="x-none" dirty="0"/>
              <a:t>Can store a character (</a:t>
            </a:r>
            <a:r>
              <a:rPr lang="en-US" altLang="x-none" b="1" dirty="0">
                <a:latin typeface="Courier New" charset="0"/>
              </a:rPr>
              <a:t>char</a:t>
            </a:r>
            <a:r>
              <a:rPr lang="en-US" altLang="x-none" dirty="0" smtClean="0"/>
              <a:t>)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638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14.2 The </a:t>
            </a:r>
            <a:r>
              <a:rPr lang="en-US" altLang="x-none" dirty="0"/>
              <a:t>Data Hierarchy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From smallest to largest (continued)</a:t>
            </a:r>
          </a:p>
          <a:p>
            <a:pPr lvl="1"/>
            <a:r>
              <a:rPr lang="en-US" altLang="x-none" dirty="0"/>
              <a:t>Field: group of characters with some meaning</a:t>
            </a:r>
          </a:p>
          <a:p>
            <a:pPr lvl="2"/>
            <a:r>
              <a:rPr lang="en-US" altLang="x-none" dirty="0"/>
              <a:t>Your name</a:t>
            </a:r>
          </a:p>
          <a:p>
            <a:pPr lvl="1"/>
            <a:r>
              <a:rPr lang="en-US" altLang="x-none" dirty="0"/>
              <a:t>Record: group of related fields</a:t>
            </a:r>
          </a:p>
          <a:p>
            <a:pPr lvl="2"/>
            <a:r>
              <a:rPr lang="en-US" altLang="x-none" b="1" dirty="0" err="1">
                <a:latin typeface="Courier New" charset="0"/>
              </a:rPr>
              <a:t>struct</a:t>
            </a:r>
            <a:r>
              <a:rPr lang="en-US" altLang="x-none" dirty="0"/>
              <a:t> or </a:t>
            </a:r>
            <a:r>
              <a:rPr lang="en-US" altLang="x-none" b="1" dirty="0">
                <a:latin typeface="Courier New" charset="0"/>
              </a:rPr>
              <a:t>class</a:t>
            </a:r>
            <a:r>
              <a:rPr lang="en-US" altLang="x-none" dirty="0"/>
              <a:t> in C++</a:t>
            </a:r>
          </a:p>
          <a:p>
            <a:pPr lvl="2"/>
            <a:r>
              <a:rPr lang="en-US" altLang="x-none" dirty="0"/>
              <a:t>In payroll system, could be name, SS#, address, wage</a:t>
            </a:r>
          </a:p>
          <a:p>
            <a:pPr lvl="2"/>
            <a:r>
              <a:rPr lang="en-US" altLang="x-none" dirty="0"/>
              <a:t>Each field associated with same employee</a:t>
            </a:r>
          </a:p>
          <a:p>
            <a:pPr lvl="2"/>
            <a:r>
              <a:rPr lang="en-US" altLang="x-none" dirty="0"/>
              <a:t>Record key: field used to uniquely identify record</a:t>
            </a:r>
          </a:p>
          <a:p>
            <a:pPr lvl="1"/>
            <a:r>
              <a:rPr lang="en-US" altLang="x-none" dirty="0"/>
              <a:t>File: group of related records</a:t>
            </a:r>
          </a:p>
          <a:p>
            <a:pPr lvl="2"/>
            <a:r>
              <a:rPr lang="en-US" altLang="x-none" dirty="0"/>
              <a:t>Payroll for entire company</a:t>
            </a:r>
          </a:p>
          <a:p>
            <a:pPr lvl="2"/>
            <a:r>
              <a:rPr lang="en-US" altLang="x-none" dirty="0"/>
              <a:t>Sequential file: records stored by key</a:t>
            </a:r>
          </a:p>
          <a:p>
            <a:pPr lvl="1"/>
            <a:r>
              <a:rPr lang="en-US" altLang="x-none" dirty="0"/>
              <a:t>Database: group of related files</a:t>
            </a:r>
          </a:p>
          <a:p>
            <a:pPr lvl="2"/>
            <a:r>
              <a:rPr lang="en-US" altLang="x-none" dirty="0"/>
              <a:t>Payroll, accounts-receivable, inventory…</a:t>
            </a:r>
          </a:p>
        </p:txBody>
      </p:sp>
    </p:spTree>
    <p:extLst>
      <p:ext uri="{BB962C8B-B14F-4D97-AF65-F5344CB8AC3E}">
        <p14:creationId xmlns:p14="http://schemas.microsoft.com/office/powerpoint/2010/main" val="78551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46" y="633714"/>
            <a:ext cx="7755601" cy="55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7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14.3 Files </a:t>
            </a:r>
            <a:r>
              <a:rPr lang="en-US" altLang="x-none" dirty="0"/>
              <a:t>and Streams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C++ views file as sequence of bytes</a:t>
            </a:r>
          </a:p>
          <a:p>
            <a:pPr lvl="1"/>
            <a:r>
              <a:rPr lang="en-US" altLang="x-none" dirty="0"/>
              <a:t>Ends with </a:t>
            </a:r>
            <a:r>
              <a:rPr lang="en-US" altLang="x-none" i="1" dirty="0"/>
              <a:t>end-of-file</a:t>
            </a:r>
            <a:r>
              <a:rPr lang="en-US" altLang="x-none" dirty="0"/>
              <a:t> marker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r>
              <a:rPr lang="en-US" altLang="x-none" dirty="0"/>
              <a:t>When file opened</a:t>
            </a:r>
          </a:p>
          <a:p>
            <a:pPr lvl="1"/>
            <a:r>
              <a:rPr lang="en-US" altLang="x-none" dirty="0"/>
              <a:t>Object created, stream associated with it</a:t>
            </a:r>
          </a:p>
          <a:p>
            <a:pPr lvl="1"/>
            <a:r>
              <a:rPr lang="en-US" altLang="x-none" b="1" dirty="0" err="1">
                <a:latin typeface="Courier New" charset="0"/>
              </a:rPr>
              <a:t>cin</a:t>
            </a:r>
            <a:r>
              <a:rPr lang="en-US" altLang="x-none" dirty="0"/>
              <a:t>, </a:t>
            </a:r>
            <a:r>
              <a:rPr lang="en-US" altLang="x-none" b="1" dirty="0" err="1">
                <a:latin typeface="Courier New" charset="0"/>
              </a:rPr>
              <a:t>cout</a:t>
            </a:r>
            <a:r>
              <a:rPr lang="en-US" altLang="x-none" dirty="0"/>
              <a:t>, etc. created when </a:t>
            </a:r>
            <a:r>
              <a:rPr lang="en-US" altLang="x-none" b="1" dirty="0">
                <a:latin typeface="Courier New" charset="0"/>
              </a:rPr>
              <a:t>&lt;</a:t>
            </a:r>
            <a:r>
              <a:rPr lang="en-US" altLang="x-none" b="1" dirty="0" err="1">
                <a:latin typeface="Courier New" charset="0"/>
              </a:rPr>
              <a:t>iostream</a:t>
            </a:r>
            <a:r>
              <a:rPr lang="en-US" altLang="x-none" b="1" dirty="0">
                <a:latin typeface="Courier New" charset="0"/>
              </a:rPr>
              <a:t>&gt;</a:t>
            </a:r>
            <a:r>
              <a:rPr lang="en-US" altLang="x-none" dirty="0"/>
              <a:t> included</a:t>
            </a:r>
          </a:p>
          <a:p>
            <a:pPr lvl="2"/>
            <a:r>
              <a:rPr lang="en-US" altLang="x-none" dirty="0"/>
              <a:t>Communication between program and file/device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79" y="2226439"/>
            <a:ext cx="8976891" cy="1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14.4 Creating </a:t>
            </a:r>
            <a:r>
              <a:rPr lang="en-US" altLang="x-none" dirty="0"/>
              <a:t>a Sequential-Access File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C++ imposes no structure on file</a:t>
            </a:r>
          </a:p>
          <a:p>
            <a:pPr lvl="1"/>
            <a:r>
              <a:rPr lang="en-US" altLang="x-none"/>
              <a:t>Concept of "record" must be implemented by programmer</a:t>
            </a:r>
          </a:p>
          <a:p>
            <a:r>
              <a:rPr lang="en-US" altLang="x-none"/>
              <a:t>To open file, create objects</a:t>
            </a:r>
          </a:p>
          <a:p>
            <a:pPr lvl="1"/>
            <a:r>
              <a:rPr lang="en-US" altLang="x-none"/>
              <a:t>Creates "line of communication" from object to file</a:t>
            </a:r>
          </a:p>
          <a:p>
            <a:pPr lvl="1"/>
            <a:r>
              <a:rPr lang="en-US" altLang="x-none"/>
              <a:t>Classes</a:t>
            </a:r>
          </a:p>
          <a:p>
            <a:pPr lvl="2"/>
            <a:r>
              <a:rPr lang="en-US" altLang="x-none" b="1">
                <a:latin typeface="Courier New" charset="0"/>
              </a:rPr>
              <a:t>ifstream</a:t>
            </a:r>
            <a:r>
              <a:rPr lang="en-US" altLang="x-none"/>
              <a:t> (input only)</a:t>
            </a:r>
          </a:p>
          <a:p>
            <a:pPr lvl="2"/>
            <a:r>
              <a:rPr lang="en-US" altLang="x-none" b="1">
                <a:latin typeface="Courier New" charset="0"/>
              </a:rPr>
              <a:t>ofstream</a:t>
            </a:r>
            <a:r>
              <a:rPr lang="en-US" altLang="x-none"/>
              <a:t> (output only)</a:t>
            </a:r>
          </a:p>
          <a:p>
            <a:pPr lvl="2"/>
            <a:r>
              <a:rPr lang="en-US" altLang="x-none" b="1">
                <a:latin typeface="Courier New" charset="0"/>
              </a:rPr>
              <a:t>fstream</a:t>
            </a:r>
            <a:r>
              <a:rPr lang="en-US" altLang="x-none"/>
              <a:t> (I/O)</a:t>
            </a:r>
          </a:p>
          <a:p>
            <a:pPr lvl="1"/>
            <a:r>
              <a:rPr lang="en-US" altLang="x-none"/>
              <a:t>Constructors take </a:t>
            </a:r>
            <a:r>
              <a:rPr lang="en-US" altLang="x-none" i="1"/>
              <a:t>file name</a:t>
            </a:r>
            <a:r>
              <a:rPr lang="en-US" altLang="x-none"/>
              <a:t> and </a:t>
            </a:r>
            <a:r>
              <a:rPr lang="en-US" altLang="x-none" i="1"/>
              <a:t>file-open mode</a:t>
            </a:r>
          </a:p>
          <a:p>
            <a:pPr lvl="2">
              <a:buFontTx/>
              <a:buNone/>
            </a:pPr>
            <a:r>
              <a:rPr lang="en-US" altLang="x-none" sz="1600" b="1">
                <a:latin typeface="Courier New" charset="0"/>
              </a:rPr>
              <a:t>ofstream outClientFile( "filename", </a:t>
            </a:r>
            <a:r>
              <a:rPr lang="en-US" altLang="x-none" sz="1600" b="1" i="1">
                <a:latin typeface="Courier New" charset="0"/>
              </a:rPr>
              <a:t>fileOpenMode</a:t>
            </a:r>
            <a:r>
              <a:rPr lang="en-US" altLang="x-none" sz="1600" b="1">
                <a:latin typeface="Courier New" charset="0"/>
              </a:rPr>
              <a:t> );</a:t>
            </a:r>
          </a:p>
          <a:p>
            <a:pPr lvl="1"/>
            <a:r>
              <a:rPr lang="en-US" altLang="x-none"/>
              <a:t>To attach a file later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</a:rPr>
              <a:t>Ofstream outClientFile;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</a:rPr>
              <a:t>outClientFile.open( "filename", </a:t>
            </a:r>
            <a:r>
              <a:rPr lang="en-US" altLang="x-none" sz="1600" b="1" i="1">
                <a:latin typeface="Courier New" charset="0"/>
              </a:rPr>
              <a:t>fileOpenMode</a:t>
            </a:r>
            <a:r>
              <a:rPr lang="en-US" altLang="x-none" sz="1600" b="1">
                <a:latin typeface="Courier New" charset="0"/>
              </a:rPr>
              <a:t>);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168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14.4 Creating </a:t>
            </a:r>
            <a:r>
              <a:rPr lang="en-US" altLang="x-none" dirty="0"/>
              <a:t>a Sequential-Access File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File-open modes</a:t>
            </a:r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/>
          </a:p>
          <a:p>
            <a:endParaRPr lang="en-US" altLang="x-none" sz="2200" b="1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ofstream</a:t>
            </a:r>
            <a:r>
              <a:rPr lang="en-US" altLang="x-none">
                <a:ea typeface="Courier New" charset="0"/>
                <a:cs typeface="Courier New" charset="0"/>
              </a:rPr>
              <a:t> opened for output by default</a:t>
            </a:r>
          </a:p>
          <a:p>
            <a:pPr lvl="2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ofstream outClientFile( "clients.dat", ios::out );</a:t>
            </a:r>
            <a:endParaRPr lang="en-US" altLang="x-none">
              <a:ea typeface="Courier New" charset="0"/>
              <a:cs typeface="Courier New" charset="0"/>
            </a:endParaRPr>
          </a:p>
          <a:p>
            <a:pPr lvl="2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ofstream outClientFile( "clients.dat");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66" y="1809815"/>
            <a:ext cx="7002684" cy="25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0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9085</TotalTime>
  <Words>1071</Words>
  <Application>Microsoft Macintosh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Calibri Light</vt:lpstr>
      <vt:lpstr>Courier</vt:lpstr>
      <vt:lpstr>Helvetica</vt:lpstr>
      <vt:lpstr>Arial</vt:lpstr>
      <vt:lpstr>AvantGarde</vt:lpstr>
      <vt:lpstr>Courier New</vt:lpstr>
      <vt:lpstr>Times New Roman</vt:lpstr>
      <vt:lpstr>Office Theme</vt:lpstr>
      <vt:lpstr>ppt_template_07-25-2002</vt:lpstr>
      <vt:lpstr>CPE 150: Introduction to Programming</vt:lpstr>
      <vt:lpstr>PowerPoint Presentation</vt:lpstr>
      <vt:lpstr>14.1 Introduction</vt:lpstr>
      <vt:lpstr>14.2 The Data Hierarchy</vt:lpstr>
      <vt:lpstr>14.2 The Data Hierarchy</vt:lpstr>
      <vt:lpstr>PowerPoint Presentation</vt:lpstr>
      <vt:lpstr>14.3 Files and Streams</vt:lpstr>
      <vt:lpstr>14.4 Creating a Sequential-Access File</vt:lpstr>
      <vt:lpstr>14.4 Creating a Sequential-Access File</vt:lpstr>
      <vt:lpstr>14.4 Creating a Sequential-Access File</vt:lpstr>
      <vt:lpstr>14.4 Creating a Sequential-Access File</vt:lpstr>
      <vt:lpstr>PowerPoint Presentation</vt:lpstr>
      <vt:lpstr>14.5 Reading Data from a Sequential-Access File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CPRE 201 Introduction to C++</dc:title>
  <dc:creator>Tamrawi, Ahmed</dc:creator>
  <cp:lastModifiedBy>Tamrawi, Ahmed</cp:lastModifiedBy>
  <cp:revision>505</cp:revision>
  <cp:lastPrinted>2017-02-07T13:12:50Z</cp:lastPrinted>
  <dcterms:created xsi:type="dcterms:W3CDTF">2016-12-01T16:36:07Z</dcterms:created>
  <dcterms:modified xsi:type="dcterms:W3CDTF">2017-06-22T10:15:29Z</dcterms:modified>
</cp:coreProperties>
</file>