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3"/>
  </p:notesMasterIdLst>
  <p:handoutMasterIdLst>
    <p:handoutMasterId r:id="rId24"/>
  </p:handoutMasterIdLst>
  <p:sldIdLst>
    <p:sldId id="295" r:id="rId4"/>
    <p:sldId id="296" r:id="rId5"/>
    <p:sldId id="297" r:id="rId6"/>
    <p:sldId id="328" r:id="rId7"/>
    <p:sldId id="298" r:id="rId8"/>
    <p:sldId id="299" r:id="rId9"/>
    <p:sldId id="321" r:id="rId10"/>
    <p:sldId id="335" r:id="rId11"/>
    <p:sldId id="336" r:id="rId12"/>
    <p:sldId id="329" r:id="rId13"/>
    <p:sldId id="330" r:id="rId14"/>
    <p:sldId id="331" r:id="rId15"/>
    <p:sldId id="334" r:id="rId16"/>
    <p:sldId id="304" r:id="rId17"/>
    <p:sldId id="305" r:id="rId18"/>
    <p:sldId id="337" r:id="rId19"/>
    <p:sldId id="338" r:id="rId20"/>
    <p:sldId id="339"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8F8F8"/>
    <a:srgbClr val="D5E5F6"/>
    <a:srgbClr val="3BA1C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9"/>
    <p:restoredTop sz="94759"/>
  </p:normalViewPr>
  <p:slideViewPr>
    <p:cSldViewPr snapToGrid="0" snapToObjects="1">
      <p:cViewPr>
        <p:scale>
          <a:sx n="110" d="100"/>
          <a:sy n="110" d="100"/>
        </p:scale>
        <p:origin x="154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035C1-81EB-B449-A976-0CBAC491A574}" type="datetimeFigureOut">
              <a:rPr lang="en-US" smtClean="0"/>
              <a:t>6/24/17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D8B95D-D81B-2C46-9BEF-D12FAC09375B}" type="slidenum">
              <a:rPr lang="en-US" smtClean="0"/>
              <a:t>‹#›</a:t>
            </a:fld>
            <a:endParaRPr lang="en-US"/>
          </a:p>
        </p:txBody>
      </p:sp>
    </p:spTree>
    <p:extLst>
      <p:ext uri="{BB962C8B-B14F-4D97-AF65-F5344CB8AC3E}">
        <p14:creationId xmlns:p14="http://schemas.microsoft.com/office/powerpoint/2010/main" val="20582265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BA9CC-64BC-F447-81EB-7625A201036B}" type="datetimeFigureOut">
              <a:rPr lang="en-US" smtClean="0"/>
              <a:t>6/24/17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DAA25-CE76-EF4A-9A75-CD522E2C3B7E}" type="slidenum">
              <a:rPr lang="en-US" smtClean="0"/>
              <a:t>‹#›</a:t>
            </a:fld>
            <a:endParaRPr lang="en-US"/>
          </a:p>
        </p:txBody>
      </p:sp>
    </p:spTree>
    <p:extLst>
      <p:ext uri="{BB962C8B-B14F-4D97-AF65-F5344CB8AC3E}">
        <p14:creationId xmlns:p14="http://schemas.microsoft.com/office/powerpoint/2010/main" val="16603941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36501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8644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44870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5614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208848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219716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99513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175732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859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1341171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3800" name="Rectangle 8"/>
          <p:cNvSpPr>
            <a:spLocks noGrp="1" noChangeArrowheads="1"/>
          </p:cNvSpPr>
          <p:nvPr>
            <p:ph type="subTitle" sz="quarter" idx="1"/>
          </p:nvPr>
        </p:nvSpPr>
        <p:spPr>
          <a:xfrm>
            <a:off x="0" y="0"/>
            <a:ext cx="9347200" cy="5638800"/>
          </a:xfrm>
          <a:solidFill>
            <a:schemeClr val="accent1"/>
          </a:solidFill>
        </p:spPr>
        <p:txBody>
          <a:bodyPr tIns="182880" bIns="182880"/>
          <a:lstStyle>
            <a:lvl1pPr marL="0" indent="0">
              <a:buFontTx/>
              <a:buNone/>
              <a:defRPr sz="1200" b="1">
                <a:latin typeface="Courier New" charset="0"/>
              </a:defRPr>
            </a:lvl1pPr>
          </a:lstStyle>
          <a:p>
            <a:pPr lvl="0"/>
            <a:r>
              <a:rPr lang="en-US" altLang="x-none" noProof="0" smtClean="0"/>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19200"/>
            <a:ext cx="508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0"/>
            <a:ext cx="508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948609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448800" y="6324601"/>
            <a:ext cx="264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50000"/>
              </a:spcBef>
              <a:spcAft>
                <a:spcPct val="0"/>
              </a:spcAft>
            </a:pPr>
            <a:r>
              <a:rPr lang="en-US" altLang="x-none" sz="1400" smtClean="0">
                <a:solidFill>
                  <a:srgbClr val="000000"/>
                </a:solidFill>
                <a:ea typeface="Times New Roman" charset="0"/>
                <a:cs typeface="Times New Roman" charset="0"/>
                <a:sym typeface="Symbol" charset="2"/>
              </a:rPr>
              <a:t></a:t>
            </a:r>
            <a:r>
              <a:rPr lang="en-US" altLang="x-none" sz="1200" smtClean="0">
                <a:solidFill>
                  <a:srgbClr val="000000"/>
                </a:solidFill>
                <a:ea typeface="Times New Roman" charset="0"/>
                <a:cs typeface="Times New Roman" charset="0"/>
              </a:rPr>
              <a:t> 2003 Prentice Hall, Inc.</a:t>
            </a:r>
            <a:br>
              <a:rPr lang="en-US" altLang="x-none" sz="1200" smtClean="0">
                <a:solidFill>
                  <a:srgbClr val="000000"/>
                </a:solidFill>
                <a:ea typeface="Times New Roman" charset="0"/>
                <a:cs typeface="Times New Roman" charset="0"/>
              </a:rPr>
            </a:br>
            <a:r>
              <a:rPr lang="en-US" altLang="x-none" sz="1200" smtClean="0">
                <a:solidFill>
                  <a:srgbClr val="000000"/>
                </a:solidFill>
                <a:ea typeface="Times New Roman" charset="0"/>
                <a:cs typeface="Times New Roman" charset="0"/>
              </a:rPr>
              <a:t>All rights reserved.</a:t>
            </a:r>
          </a:p>
        </p:txBody>
      </p:sp>
      <p:sp>
        <p:nvSpPr>
          <p:cNvPr id="33795" name="Text Box 3"/>
          <p:cNvSpPr txBox="1">
            <a:spLocks noChangeArrowheads="1"/>
          </p:cNvSpPr>
          <p:nvPr/>
        </p:nvSpPr>
        <p:spPr bwMode="auto">
          <a:xfrm>
            <a:off x="9550400" y="152401"/>
            <a:ext cx="264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fontAlgn="base" hangingPunct="0">
              <a:spcBef>
                <a:spcPct val="50000"/>
              </a:spcBef>
              <a:spcAft>
                <a:spcPct val="0"/>
              </a:spcAft>
            </a:pPr>
            <a:r>
              <a:rPr lang="en-US" altLang="x-none" sz="2000" u="sng" smtClean="0">
                <a:solidFill>
                  <a:srgbClr val="000000"/>
                </a:solidFill>
                <a:latin typeface="AvantGarde" charset="0"/>
                <a:ea typeface="Times New Roman" charset="0"/>
                <a:cs typeface="Times New Roman" charset="0"/>
              </a:rPr>
              <a:t>Outline</a:t>
            </a:r>
          </a:p>
        </p:txBody>
      </p:sp>
      <p:grpSp>
        <p:nvGrpSpPr>
          <p:cNvPr id="33796" name="Group 4"/>
          <p:cNvGrpSpPr>
            <a:grpSpLocks/>
          </p:cNvGrpSpPr>
          <p:nvPr/>
        </p:nvGrpSpPr>
        <p:grpSpPr bwMode="auto">
          <a:xfrm>
            <a:off x="9482669" y="76200"/>
            <a:ext cx="338667" cy="685800"/>
            <a:chOff x="4048" y="3840"/>
            <a:chExt cx="160" cy="432"/>
          </a:xfrm>
        </p:grpSpPr>
        <p:sp>
          <p:nvSpPr>
            <p:cNvPr id="33797" name="AutoShape 5">
              <a:hlinkClick r:id="" action="ppaction://hlinkshowjump?jump=previousslide" highlightClick="1"/>
            </p:cNvPr>
            <p:cNvSpPr>
              <a:spLocks noChangeArrowheads="1"/>
            </p:cNvSpPr>
            <p:nvPr userDrawn="1"/>
          </p:nvSpPr>
          <p:spPr bwMode="auto">
            <a:xfrm rot="5400000">
              <a:off x="4032" y="3856"/>
              <a:ext cx="192" cy="160"/>
            </a:xfrm>
            <a:prstGeom prst="actionButtonBackPreviou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fontAlgn="base">
                <a:spcBef>
                  <a:spcPct val="50000"/>
                </a:spcBef>
                <a:spcAft>
                  <a:spcPct val="0"/>
                </a:spcAft>
              </a:pPr>
              <a:endParaRPr lang="en-US" sz="1600" b="1" smtClean="0">
                <a:solidFill>
                  <a:srgbClr val="000000"/>
                </a:solidFill>
                <a:latin typeface="Helvetica" charset="0"/>
                <a:ea typeface="Times New Roman" charset="0"/>
                <a:cs typeface="Times New Roman" charset="0"/>
              </a:endParaRPr>
            </a:p>
          </p:txBody>
        </p:sp>
        <p:sp>
          <p:nvSpPr>
            <p:cNvPr id="33798" name="AutoShape 6">
              <a:hlinkClick r:id="" action="ppaction://hlinkshowjump?jump=nextslide" highlightClick="1"/>
            </p:cNvPr>
            <p:cNvSpPr>
              <a:spLocks noChangeArrowheads="1"/>
            </p:cNvSpPr>
            <p:nvPr userDrawn="1"/>
          </p:nvSpPr>
          <p:spPr bwMode="auto">
            <a:xfrm rot="16200000">
              <a:off x="4032" y="4096"/>
              <a:ext cx="192" cy="160"/>
            </a:xfrm>
            <a:prstGeom prst="actionButtonBackPreviou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fontAlgn="base">
                <a:spcBef>
                  <a:spcPct val="50000"/>
                </a:spcBef>
                <a:spcAft>
                  <a:spcPct val="0"/>
                </a:spcAft>
              </a:pPr>
              <a:endParaRPr lang="en-US" sz="1600" b="1" smtClean="0">
                <a:solidFill>
                  <a:srgbClr val="000000"/>
                </a:solidFill>
                <a:latin typeface="Helvetica" charset="0"/>
                <a:ea typeface="Times New Roman" charset="0"/>
                <a:cs typeface="Times New Roman" charset="0"/>
              </a:endParaRPr>
            </a:p>
          </p:txBody>
        </p:sp>
      </p:grpSp>
      <p:sp>
        <p:nvSpPr>
          <p:cNvPr id="33799" name="Rectangle 7"/>
          <p:cNvSpPr>
            <a:spLocks noChangeArrowheads="1"/>
          </p:cNvSpPr>
          <p:nvPr/>
        </p:nvSpPr>
        <p:spPr bwMode="auto">
          <a:xfrm>
            <a:off x="8940800" y="838200"/>
            <a:ext cx="3251200" cy="6019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gn="l">
              <a:spcBef>
                <a:spcPct val="0"/>
              </a:spcBef>
              <a:defRPr sz="2400">
                <a:solidFill>
                  <a:schemeClr val="tx1"/>
                </a:solidFill>
                <a:latin typeface="Times New Roman" charset="0"/>
                <a:ea typeface="Times New Roman" charset="0"/>
                <a:cs typeface="Times New Roman" charset="0"/>
              </a:defRPr>
            </a:lvl1pPr>
            <a:lvl2pPr algn="l">
              <a:spcBef>
                <a:spcPct val="0"/>
              </a:spcBef>
              <a:defRPr sz="2400">
                <a:solidFill>
                  <a:schemeClr val="tx1"/>
                </a:solidFill>
                <a:latin typeface="Times New Roman" charset="0"/>
                <a:ea typeface="Times New Roman" charset="0"/>
                <a:cs typeface="Times New Roman" charset="0"/>
              </a:defRPr>
            </a:lvl2pPr>
            <a:lvl3pPr algn="l">
              <a:spcBef>
                <a:spcPct val="0"/>
              </a:spcBef>
              <a:defRPr sz="2400">
                <a:solidFill>
                  <a:schemeClr val="tx1"/>
                </a:solidFill>
                <a:latin typeface="Times New Roman" charset="0"/>
                <a:ea typeface="Times New Roman" charset="0"/>
                <a:cs typeface="Times New Roman" charset="0"/>
              </a:defRPr>
            </a:lvl3pPr>
            <a:lvl4pPr algn="l">
              <a:spcBef>
                <a:spcPct val="0"/>
              </a:spcBef>
              <a:defRPr sz="2400">
                <a:solidFill>
                  <a:schemeClr val="tx1"/>
                </a:solidFill>
                <a:latin typeface="Times New Roman" charset="0"/>
                <a:ea typeface="Times New Roman" charset="0"/>
                <a:cs typeface="Times New Roman" charset="0"/>
              </a:defRPr>
            </a:lvl4pPr>
            <a:lvl5pPr algn="l">
              <a:spcBef>
                <a:spcPct val="0"/>
              </a:spcBef>
              <a:defRPr sz="2400">
                <a:solidFill>
                  <a:schemeClr val="tx1"/>
                </a:solidFill>
                <a:latin typeface="Times New Roman" charset="0"/>
                <a:ea typeface="Times New Roman" charset="0"/>
                <a:cs typeface="Times New Roman" charset="0"/>
              </a:defRPr>
            </a:lvl5pPr>
            <a:lvl6pPr marL="457200" fontAlgn="base">
              <a:spcBef>
                <a:spcPct val="0"/>
              </a:spcBef>
              <a:spcAft>
                <a:spcPct val="0"/>
              </a:spcAft>
              <a:defRPr sz="2400">
                <a:solidFill>
                  <a:schemeClr val="tx1"/>
                </a:solidFill>
                <a:latin typeface="Times New Roman" charset="0"/>
                <a:ea typeface="Times New Roman" charset="0"/>
                <a:cs typeface="Times New Roman" charset="0"/>
              </a:defRPr>
            </a:lvl6pPr>
            <a:lvl7pPr marL="914400" fontAlgn="base">
              <a:spcBef>
                <a:spcPct val="0"/>
              </a:spcBef>
              <a:spcAft>
                <a:spcPct val="0"/>
              </a:spcAft>
              <a:defRPr sz="2400">
                <a:solidFill>
                  <a:schemeClr val="tx1"/>
                </a:solidFill>
                <a:latin typeface="Times New Roman" charset="0"/>
                <a:ea typeface="Times New Roman" charset="0"/>
                <a:cs typeface="Times New Roman" charset="0"/>
              </a:defRPr>
            </a:lvl7pPr>
            <a:lvl8pPr marL="1371600" fontAlgn="base">
              <a:spcBef>
                <a:spcPct val="0"/>
              </a:spcBef>
              <a:spcAft>
                <a:spcPct val="0"/>
              </a:spcAft>
              <a:defRPr sz="2400">
                <a:solidFill>
                  <a:schemeClr val="tx1"/>
                </a:solidFill>
                <a:latin typeface="Times New Roman" charset="0"/>
                <a:ea typeface="Times New Roman" charset="0"/>
                <a:cs typeface="Times New Roman" charset="0"/>
              </a:defRPr>
            </a:lvl8pPr>
            <a:lvl9pPr marL="1828800" fontAlgn="base">
              <a:spcBef>
                <a:spcPct val="0"/>
              </a:spcBef>
              <a:spcAft>
                <a:spcPct val="0"/>
              </a:spcAft>
              <a:defRPr sz="2400">
                <a:solidFill>
                  <a:schemeClr val="tx1"/>
                </a:solidFill>
                <a:latin typeface="Times New Roman" charset="0"/>
                <a:ea typeface="Times New Roman" charset="0"/>
                <a:cs typeface="Times New Roman" charset="0"/>
              </a:defRPr>
            </a:lvl9pPr>
          </a:lstStyle>
          <a:p>
            <a:pPr fontAlgn="base">
              <a:spcAft>
                <a:spcPct val="0"/>
              </a:spcAft>
            </a:pPr>
            <a:endParaRPr lang="x-none" altLang="x-none" sz="1400" b="1" smtClean="0">
              <a:solidFill>
                <a:srgbClr val="000000"/>
              </a:solidFill>
              <a:latin typeface="AvantGarde" charset="0"/>
            </a:endParaRPr>
          </a:p>
        </p:txBody>
      </p:sp>
      <p:sp>
        <p:nvSpPr>
          <p:cNvPr id="33800" name="Rectangle 8"/>
          <p:cNvSpPr>
            <a:spLocks noGrp="1" noChangeArrowheads="1"/>
          </p:cNvSpPr>
          <p:nvPr>
            <p:ph type="subTitle" sz="quarter" idx="1"/>
          </p:nvPr>
        </p:nvSpPr>
        <p:spPr>
          <a:xfrm>
            <a:off x="0" y="0"/>
            <a:ext cx="9347200" cy="5638800"/>
          </a:xfrm>
          <a:solidFill>
            <a:schemeClr val="accent1"/>
          </a:solidFill>
        </p:spPr>
        <p:txBody>
          <a:bodyPr tIns="182880" bIns="182880"/>
          <a:lstStyle>
            <a:lvl1pPr marL="0" indent="0">
              <a:buFontTx/>
              <a:buNone/>
              <a:defRPr sz="1200" b="1">
                <a:latin typeface="Courier New" charset="0"/>
              </a:defRPr>
            </a:lvl1pPr>
          </a:lstStyle>
          <a:p>
            <a:pPr lvl="0"/>
            <a:r>
              <a:rPr lang="en-US" altLang="x-none" noProof="0" smtClean="0"/>
              <a:t>Click to edit Master subtitle style</a:t>
            </a:r>
          </a:p>
        </p:txBody>
      </p:sp>
      <p:sp>
        <p:nvSpPr>
          <p:cNvPr id="33802" name="Rectangle 10"/>
          <p:cNvSpPr>
            <a:spLocks noGrp="1" noChangeArrowheads="1"/>
          </p:cNvSpPr>
          <p:nvPr>
            <p:ph type="sldNum" sz="quarter" idx="4"/>
          </p:nvPr>
        </p:nvSpPr>
        <p:spPr>
          <a:xfrm>
            <a:off x="11582400" y="0"/>
            <a:ext cx="609600" cy="457200"/>
          </a:xfrm>
          <a:prstGeom prst="rect">
            <a:avLst/>
          </a:prstGeom>
        </p:spPr>
        <p:txBody>
          <a:bodyPr/>
          <a:lstStyle>
            <a:lvl1pPr>
              <a:defRPr/>
            </a:lvl1pPr>
          </a:lstStyle>
          <a:p>
            <a:fld id="{5EF8CD58-A436-8A4C-A26F-1878FED793CE}" type="slidenum">
              <a:rPr lang="en-US" altLang="x-none">
                <a:solidFill>
                  <a:srgbClr val="000000"/>
                </a:solidFill>
              </a:rPr>
              <a:pPr/>
              <a:t>‹#›</a:t>
            </a:fld>
            <a:endParaRPr lang="en-US" altLang="x-none">
              <a:solidFill>
                <a:srgbClr val="000000"/>
              </a:solidFill>
            </a:endParaRPr>
          </a:p>
        </p:txBody>
      </p:sp>
      <p:sp>
        <p:nvSpPr>
          <p:cNvPr id="33805" name="Rectangle 13"/>
          <p:cNvSpPr>
            <a:spLocks noGrp="1" noChangeArrowheads="1"/>
          </p:cNvSpPr>
          <p:nvPr>
            <p:ph type="ctrTitle" sz="quarter"/>
          </p:nvPr>
        </p:nvSpPr>
        <p:spPr>
          <a:xfrm>
            <a:off x="9448800" y="838200"/>
            <a:ext cx="2743200" cy="4800600"/>
          </a:xfrm>
        </p:spPr>
        <p:txBody>
          <a:bodyPr anchor="t"/>
          <a:lstStyle>
            <a:lvl1pPr algn="l">
              <a:defRPr sz="1600">
                <a:solidFill>
                  <a:schemeClr val="tx1"/>
                </a:solidFill>
                <a:latin typeface="Times New Roman" charset="0"/>
              </a:defRPr>
            </a:lvl1pPr>
          </a:lstStyle>
          <a:p>
            <a:pPr lvl="0"/>
            <a:r>
              <a:rPr lang="en-US" altLang="x-none" noProof="0" smtClean="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b="0">
                <a:solidFill>
                  <a:schemeClr val="tx1"/>
                </a:solidFill>
                <a:latin typeface="Calibri" charset="0"/>
                <a:ea typeface="Calibri" charset="0"/>
                <a:cs typeface="Calibri"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a:xfrm>
            <a:off x="9652000" y="0"/>
            <a:ext cx="2540000" cy="457200"/>
          </a:xfrm>
          <a:prstGeom prst="rect">
            <a:avLst/>
          </a:prstGeom>
        </p:spPr>
        <p:txBody>
          <a:bodyPr/>
          <a:lstStyle>
            <a:lvl1pPr>
              <a:defRPr/>
            </a:lvl1pPr>
          </a:lstStyle>
          <a:p>
            <a:fld id="{D2C26762-586F-A949-9B3B-41A6C2C69A63}"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19200"/>
            <a:ext cx="508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0"/>
            <a:ext cx="508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652000" y="0"/>
            <a:ext cx="2540000" cy="457200"/>
          </a:xfrm>
          <a:prstGeom prst="rect">
            <a:avLst/>
          </a:prstGeom>
        </p:spPr>
        <p:txBody>
          <a:bodyPr/>
          <a:lstStyle>
            <a:lvl1pPr>
              <a:defRPr/>
            </a:lvl1pPr>
          </a:lstStyle>
          <a:p>
            <a:fld id="{952EC6DF-5CA4-E74B-BFAD-8C8F813657FA}"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9652000" y="0"/>
            <a:ext cx="2540000" cy="457200"/>
          </a:xfrm>
          <a:prstGeom prst="rect">
            <a:avLst/>
          </a:prstGeom>
        </p:spPr>
        <p:txBody>
          <a:bodyPr/>
          <a:lstStyle>
            <a:lvl1pPr>
              <a:defRPr/>
            </a:lvl1pPr>
          </a:lstStyle>
          <a:p>
            <a:fld id="{466B6F5E-F127-3D46-ADCC-EB9773007B1F}"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9652000" y="0"/>
            <a:ext cx="2540000" cy="457200"/>
          </a:xfrm>
          <a:prstGeom prst="rect">
            <a:avLst/>
          </a:prstGeom>
        </p:spPr>
        <p:txBody>
          <a:bodyPr/>
          <a:lstStyle>
            <a:lvl1pPr>
              <a:defRPr/>
            </a:lvl1pPr>
          </a:lstStyle>
          <a:p>
            <a:fld id="{904C3DA9-C4CB-764C-BD54-AA28D0E80E68}"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652000" y="0"/>
            <a:ext cx="2540000" cy="457200"/>
          </a:xfrm>
          <a:prstGeom prst="rect">
            <a:avLst/>
          </a:prstGeom>
        </p:spPr>
        <p:txBody>
          <a:bodyPr/>
          <a:lstStyle>
            <a:lvl1pPr>
              <a:defRPr/>
            </a:lvl1pPr>
          </a:lstStyle>
          <a:p>
            <a:fld id="{994F44DD-F338-0740-84E9-6B98F2030AFD}"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360027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a:xfrm>
            <a:off x="9652000" y="0"/>
            <a:ext cx="2540000" cy="457200"/>
          </a:xfrm>
          <a:prstGeom prst="rect">
            <a:avLst/>
          </a:prstGeom>
        </p:spPr>
        <p:txBody>
          <a:bodyPr/>
          <a:lstStyle>
            <a:lvl1pPr>
              <a:defRPr/>
            </a:lvl1pPr>
          </a:lstStyle>
          <a:p>
            <a:fld id="{0AC65283-102E-E244-9926-70DA968A5DBF}"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a:xfrm>
            <a:off x="9652000" y="0"/>
            <a:ext cx="2540000" cy="457200"/>
          </a:xfrm>
          <a:prstGeom prst="rect">
            <a:avLst/>
          </a:prstGeom>
        </p:spPr>
        <p:txBody>
          <a:bodyPr/>
          <a:lstStyle>
            <a:lvl1pPr>
              <a:defRPr/>
            </a:lvl1pPr>
          </a:lstStyle>
          <a:p>
            <a:fld id="{0003FF11-B41D-1F4D-8405-4574ABED3908}"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652000" y="0"/>
            <a:ext cx="2540000" cy="457200"/>
          </a:xfrm>
          <a:prstGeom prst="rect">
            <a:avLst/>
          </a:prstGeom>
        </p:spPr>
        <p:txBody>
          <a:bodyPr/>
          <a:lstStyle>
            <a:lvl1pPr>
              <a:defRPr/>
            </a:lvl1pPr>
          </a:lstStyle>
          <a:p>
            <a:fld id="{29B10E89-64A9-EC47-8A67-DB2764DF604F}"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652000" y="0"/>
            <a:ext cx="2540000" cy="457200"/>
          </a:xfrm>
          <a:prstGeom prst="rect">
            <a:avLst/>
          </a:prstGeom>
        </p:spPr>
        <p:txBody>
          <a:bodyPr/>
          <a:lstStyle>
            <a:lvl1pPr>
              <a:defRPr/>
            </a:lvl1pPr>
          </a:lstStyle>
          <a:p>
            <a:fld id="{6D62F6C9-2AA2-6E4E-A1B4-C1CE73C58848}" type="slidenum">
              <a:rPr lang="en-US" altLang="x-none">
                <a:solidFill>
                  <a:srgbClr val="000000"/>
                </a:solidFill>
              </a:rPr>
              <a:pPr/>
              <a:t>‹#›</a:t>
            </a:fld>
            <a:endParaRPr lang="en-US" altLang="x-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151998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208300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81331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58661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12909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08894-2EBE-5F49-9401-5E3A727EAA39}" type="slidenum">
              <a:rPr lang="en-US" smtClean="0"/>
              <a:t>‹#›</a:t>
            </a:fld>
            <a:endParaRPr lang="en-US"/>
          </a:p>
        </p:txBody>
      </p:sp>
    </p:spTree>
    <p:extLst>
      <p:ext uri="{BB962C8B-B14F-4D97-AF65-F5344CB8AC3E}">
        <p14:creationId xmlns:p14="http://schemas.microsoft.com/office/powerpoint/2010/main" val="8238047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08894-2EBE-5F49-9401-5E3A727EAA39}" type="slidenum">
              <a:rPr lang="en-US" smtClean="0"/>
              <a:t>‹#›</a:t>
            </a:fld>
            <a:endParaRPr lang="en-US"/>
          </a:p>
        </p:txBody>
      </p:sp>
    </p:spTree>
    <p:extLst>
      <p:ext uri="{BB962C8B-B14F-4D97-AF65-F5344CB8AC3E}">
        <p14:creationId xmlns:p14="http://schemas.microsoft.com/office/powerpoint/2010/main" val="31672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914400" y="762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dirty="0"/>
              <a:t>Title</a:t>
            </a:r>
          </a:p>
        </p:txBody>
      </p:sp>
      <p:sp>
        <p:nvSpPr>
          <p:cNvPr id="32771" name="Rectangle 3"/>
          <p:cNvSpPr>
            <a:spLocks noGrp="1" noChangeArrowheads="1"/>
          </p:cNvSpPr>
          <p:nvPr>
            <p:ph type="body" idx="1"/>
          </p:nvPr>
        </p:nvSpPr>
        <p:spPr bwMode="auto">
          <a:xfrm>
            <a:off x="914400" y="1219200"/>
            <a:ext cx="10363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101621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b="0" kern="1200">
          <a:solidFill>
            <a:schemeClr val="tx1"/>
          </a:solidFill>
          <a:latin typeface="Calibri" charset="0"/>
          <a:ea typeface="Calibri" charset="0"/>
          <a:cs typeface="Calibri" charset="0"/>
        </a:defRPr>
      </a:lvl1pPr>
      <a:lvl2pPr algn="ctr" rtl="0" fontAlgn="base">
        <a:spcBef>
          <a:spcPct val="0"/>
        </a:spcBef>
        <a:spcAft>
          <a:spcPct val="0"/>
        </a:spcAft>
        <a:defRPr sz="2800" b="1">
          <a:solidFill>
            <a:srgbClr val="FF3300"/>
          </a:solidFill>
          <a:latin typeface="AvantGarde" charset="0"/>
        </a:defRPr>
      </a:lvl2pPr>
      <a:lvl3pPr algn="ctr" rtl="0" fontAlgn="base">
        <a:spcBef>
          <a:spcPct val="0"/>
        </a:spcBef>
        <a:spcAft>
          <a:spcPct val="0"/>
        </a:spcAft>
        <a:defRPr sz="2800" b="1">
          <a:solidFill>
            <a:srgbClr val="FF3300"/>
          </a:solidFill>
          <a:latin typeface="AvantGarde" charset="0"/>
        </a:defRPr>
      </a:lvl3pPr>
      <a:lvl4pPr algn="ctr" rtl="0" fontAlgn="base">
        <a:spcBef>
          <a:spcPct val="0"/>
        </a:spcBef>
        <a:spcAft>
          <a:spcPct val="0"/>
        </a:spcAft>
        <a:defRPr sz="2800" b="1">
          <a:solidFill>
            <a:srgbClr val="FF3300"/>
          </a:solidFill>
          <a:latin typeface="AvantGarde" charset="0"/>
        </a:defRPr>
      </a:lvl4pPr>
      <a:lvl5pPr algn="ctr" rtl="0" fontAlgn="base">
        <a:spcBef>
          <a:spcPct val="0"/>
        </a:spcBef>
        <a:spcAft>
          <a:spcPct val="0"/>
        </a:spcAft>
        <a:defRPr sz="2800" b="1">
          <a:solidFill>
            <a:srgbClr val="FF3300"/>
          </a:solidFill>
          <a:latin typeface="AvantGarde" charset="0"/>
        </a:defRPr>
      </a:lvl5pPr>
      <a:lvl6pPr marL="457200" algn="ctr" rtl="0" fontAlgn="base">
        <a:spcBef>
          <a:spcPct val="0"/>
        </a:spcBef>
        <a:spcAft>
          <a:spcPct val="0"/>
        </a:spcAft>
        <a:defRPr sz="2800" b="1">
          <a:solidFill>
            <a:srgbClr val="FF3300"/>
          </a:solidFill>
          <a:latin typeface="AvantGarde" charset="0"/>
        </a:defRPr>
      </a:lvl6pPr>
      <a:lvl7pPr marL="914400" algn="ctr" rtl="0" fontAlgn="base">
        <a:spcBef>
          <a:spcPct val="0"/>
        </a:spcBef>
        <a:spcAft>
          <a:spcPct val="0"/>
        </a:spcAft>
        <a:defRPr sz="2800" b="1">
          <a:solidFill>
            <a:srgbClr val="FF3300"/>
          </a:solidFill>
          <a:latin typeface="AvantGarde" charset="0"/>
        </a:defRPr>
      </a:lvl7pPr>
      <a:lvl8pPr marL="1371600" algn="ctr" rtl="0" fontAlgn="base">
        <a:spcBef>
          <a:spcPct val="0"/>
        </a:spcBef>
        <a:spcAft>
          <a:spcPct val="0"/>
        </a:spcAft>
        <a:defRPr sz="2800" b="1">
          <a:solidFill>
            <a:srgbClr val="FF3300"/>
          </a:solidFill>
          <a:latin typeface="AvantGarde" charset="0"/>
        </a:defRPr>
      </a:lvl8pPr>
      <a:lvl9pPr marL="1828800" algn="ctr" rtl="0" fontAlgn="base">
        <a:spcBef>
          <a:spcPct val="0"/>
        </a:spcBef>
        <a:spcAft>
          <a:spcPct val="0"/>
        </a:spcAft>
        <a:defRPr sz="2800" b="1">
          <a:solidFill>
            <a:srgbClr val="FF3300"/>
          </a:solidFill>
          <a:latin typeface="AvantGarde" charset="0"/>
        </a:defRPr>
      </a:lvl9pPr>
    </p:titleStyle>
    <p:bodyStyle>
      <a:lvl1pPr marL="342900" indent="-342900" algn="l" rtl="0" fontAlgn="base">
        <a:spcBef>
          <a:spcPct val="20000"/>
        </a:spcBef>
        <a:spcAft>
          <a:spcPct val="0"/>
        </a:spcAft>
        <a:buChar char="•"/>
        <a:defRPr sz="2800" kern="1200">
          <a:solidFill>
            <a:schemeClr val="tx1"/>
          </a:solidFill>
          <a:latin typeface="Calibri" charset="0"/>
          <a:ea typeface="Calibri" charset="0"/>
          <a:cs typeface="Calibri" charset="0"/>
        </a:defRPr>
      </a:lvl1pPr>
      <a:lvl2pPr marL="742950" indent="-285750" algn="l" rtl="0" fontAlgn="base">
        <a:spcBef>
          <a:spcPct val="20000"/>
        </a:spcBef>
        <a:spcAft>
          <a:spcPct val="0"/>
        </a:spcAft>
        <a:buChar char="–"/>
        <a:defRPr sz="2200" kern="1200">
          <a:solidFill>
            <a:schemeClr val="tx1"/>
          </a:solidFill>
          <a:latin typeface="Calibri" charset="0"/>
          <a:ea typeface="Calibri" charset="0"/>
          <a:cs typeface="Calibri" charset="0"/>
        </a:defRPr>
      </a:lvl2pPr>
      <a:lvl3pPr marL="11430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3pPr>
      <a:lvl4pPr marL="16002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4pPr>
      <a:lvl5pPr marL="20574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914400" y="762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Title</a:t>
            </a:r>
          </a:p>
        </p:txBody>
      </p:sp>
      <p:sp>
        <p:nvSpPr>
          <p:cNvPr id="32771" name="Rectangle 3"/>
          <p:cNvSpPr>
            <a:spLocks noGrp="1" noChangeArrowheads="1"/>
          </p:cNvSpPr>
          <p:nvPr>
            <p:ph type="body" idx="1"/>
          </p:nvPr>
        </p:nvSpPr>
        <p:spPr bwMode="auto">
          <a:xfrm>
            <a:off x="914400" y="1219200"/>
            <a:ext cx="10363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261537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b="0" kern="1200">
          <a:solidFill>
            <a:schemeClr val="tx1"/>
          </a:solidFill>
          <a:latin typeface="Calibri" charset="0"/>
          <a:ea typeface="Calibri" charset="0"/>
          <a:cs typeface="Calibri" charset="0"/>
        </a:defRPr>
      </a:lvl1pPr>
      <a:lvl2pPr algn="ctr" rtl="0" fontAlgn="base">
        <a:spcBef>
          <a:spcPct val="0"/>
        </a:spcBef>
        <a:spcAft>
          <a:spcPct val="0"/>
        </a:spcAft>
        <a:defRPr sz="2800" b="1">
          <a:solidFill>
            <a:srgbClr val="FF3300"/>
          </a:solidFill>
          <a:latin typeface="AvantGarde" charset="0"/>
        </a:defRPr>
      </a:lvl2pPr>
      <a:lvl3pPr algn="ctr" rtl="0" fontAlgn="base">
        <a:spcBef>
          <a:spcPct val="0"/>
        </a:spcBef>
        <a:spcAft>
          <a:spcPct val="0"/>
        </a:spcAft>
        <a:defRPr sz="2800" b="1">
          <a:solidFill>
            <a:srgbClr val="FF3300"/>
          </a:solidFill>
          <a:latin typeface="AvantGarde" charset="0"/>
        </a:defRPr>
      </a:lvl3pPr>
      <a:lvl4pPr algn="ctr" rtl="0" fontAlgn="base">
        <a:spcBef>
          <a:spcPct val="0"/>
        </a:spcBef>
        <a:spcAft>
          <a:spcPct val="0"/>
        </a:spcAft>
        <a:defRPr sz="2800" b="1">
          <a:solidFill>
            <a:srgbClr val="FF3300"/>
          </a:solidFill>
          <a:latin typeface="AvantGarde" charset="0"/>
        </a:defRPr>
      </a:lvl4pPr>
      <a:lvl5pPr algn="ctr" rtl="0" fontAlgn="base">
        <a:spcBef>
          <a:spcPct val="0"/>
        </a:spcBef>
        <a:spcAft>
          <a:spcPct val="0"/>
        </a:spcAft>
        <a:defRPr sz="2800" b="1">
          <a:solidFill>
            <a:srgbClr val="FF3300"/>
          </a:solidFill>
          <a:latin typeface="AvantGarde" charset="0"/>
        </a:defRPr>
      </a:lvl5pPr>
      <a:lvl6pPr marL="457200" algn="ctr" rtl="0" fontAlgn="base">
        <a:spcBef>
          <a:spcPct val="0"/>
        </a:spcBef>
        <a:spcAft>
          <a:spcPct val="0"/>
        </a:spcAft>
        <a:defRPr sz="2800" b="1">
          <a:solidFill>
            <a:srgbClr val="FF3300"/>
          </a:solidFill>
          <a:latin typeface="AvantGarde" charset="0"/>
        </a:defRPr>
      </a:lvl6pPr>
      <a:lvl7pPr marL="914400" algn="ctr" rtl="0" fontAlgn="base">
        <a:spcBef>
          <a:spcPct val="0"/>
        </a:spcBef>
        <a:spcAft>
          <a:spcPct val="0"/>
        </a:spcAft>
        <a:defRPr sz="2800" b="1">
          <a:solidFill>
            <a:srgbClr val="FF3300"/>
          </a:solidFill>
          <a:latin typeface="AvantGarde" charset="0"/>
        </a:defRPr>
      </a:lvl7pPr>
      <a:lvl8pPr marL="1371600" algn="ctr" rtl="0" fontAlgn="base">
        <a:spcBef>
          <a:spcPct val="0"/>
        </a:spcBef>
        <a:spcAft>
          <a:spcPct val="0"/>
        </a:spcAft>
        <a:defRPr sz="2800" b="1">
          <a:solidFill>
            <a:srgbClr val="FF3300"/>
          </a:solidFill>
          <a:latin typeface="AvantGarde" charset="0"/>
        </a:defRPr>
      </a:lvl8pPr>
      <a:lvl9pPr marL="1828800" algn="ctr" rtl="0" fontAlgn="base">
        <a:spcBef>
          <a:spcPct val="0"/>
        </a:spcBef>
        <a:spcAft>
          <a:spcPct val="0"/>
        </a:spcAft>
        <a:defRPr sz="2800" b="1">
          <a:solidFill>
            <a:srgbClr val="FF3300"/>
          </a:solidFill>
          <a:latin typeface="AvantGarde" charset="0"/>
        </a:defRPr>
      </a:lvl9pPr>
    </p:titleStyle>
    <p:bodyStyle>
      <a:lvl1pPr marL="342900" indent="-342900" algn="l" rtl="0" fontAlgn="base">
        <a:spcBef>
          <a:spcPct val="20000"/>
        </a:spcBef>
        <a:spcAft>
          <a:spcPct val="0"/>
        </a:spcAft>
        <a:buChar char="•"/>
        <a:defRPr sz="2800" kern="1200">
          <a:solidFill>
            <a:schemeClr val="tx1"/>
          </a:solidFill>
          <a:latin typeface="Calibri" charset="0"/>
          <a:ea typeface="Calibri" charset="0"/>
          <a:cs typeface="Calibri" charset="0"/>
        </a:defRPr>
      </a:lvl1pPr>
      <a:lvl2pPr marL="742950" indent="-285750" algn="l" rtl="0" fontAlgn="base">
        <a:spcBef>
          <a:spcPct val="20000"/>
        </a:spcBef>
        <a:spcAft>
          <a:spcPct val="0"/>
        </a:spcAft>
        <a:buChar char="–"/>
        <a:defRPr sz="2200" kern="1200">
          <a:solidFill>
            <a:schemeClr val="tx1"/>
          </a:solidFill>
          <a:latin typeface="Calibri" charset="0"/>
          <a:ea typeface="Calibri" charset="0"/>
          <a:cs typeface="Calibri" charset="0"/>
        </a:defRPr>
      </a:lvl2pPr>
      <a:lvl3pPr marL="11430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3pPr>
      <a:lvl4pPr marL="16002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4pPr>
      <a:lvl5pPr marL="20574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f"/></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1" Type="http://schemas.openxmlformats.org/officeDocument/2006/relationships/slideLayout" Target="../slideLayouts/slideLayout7.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54219"/>
          </a:xfrm>
        </p:spPr>
        <p:txBody>
          <a:bodyPr>
            <a:normAutofit/>
          </a:bodyPr>
          <a:lstStyle/>
          <a:p>
            <a:r>
              <a:rPr lang="en-US" sz="4400" dirty="0" smtClean="0">
                <a:latin typeface="+mn-lt"/>
              </a:rPr>
              <a:t>CPE 150: Introduction to Programming</a:t>
            </a:r>
            <a:endParaRPr lang="en-US" sz="4400" dirty="0">
              <a:latin typeface="+mn-lt"/>
            </a:endParaRPr>
          </a:p>
        </p:txBody>
      </p:sp>
      <p:sp>
        <p:nvSpPr>
          <p:cNvPr id="4" name="Rectangle 3"/>
          <p:cNvSpPr/>
          <p:nvPr/>
        </p:nvSpPr>
        <p:spPr>
          <a:xfrm>
            <a:off x="1745673" y="2704370"/>
            <a:ext cx="8654472" cy="1200329"/>
          </a:xfrm>
          <a:prstGeom prst="rect">
            <a:avLst/>
          </a:prstGeom>
        </p:spPr>
        <p:txBody>
          <a:bodyPr wrap="square">
            <a:spAutoFit/>
          </a:bodyPr>
          <a:lstStyle/>
          <a:p>
            <a:pPr algn="ctr"/>
            <a:r>
              <a:rPr lang="en-US" sz="3600" i="1"/>
              <a:t>Chapter 18: Bits, Characters, Strings </a:t>
            </a:r>
            <a:r>
              <a:rPr lang="en-US" sz="3600" i="1" smtClean="0"/>
              <a:t>and </a:t>
            </a:r>
            <a:r>
              <a:rPr lang="en-US" sz="3600" i="1"/>
              <a:t>Structures</a:t>
            </a:r>
            <a:endParaRPr lang="en-US" sz="3600" i="1" dirty="0"/>
          </a:p>
        </p:txBody>
      </p:sp>
      <p:sp>
        <p:nvSpPr>
          <p:cNvPr id="3" name="Rectangle 2"/>
          <p:cNvSpPr/>
          <p:nvPr/>
        </p:nvSpPr>
        <p:spPr>
          <a:xfrm>
            <a:off x="0" y="6440556"/>
            <a:ext cx="12192000" cy="230832"/>
          </a:xfrm>
          <a:prstGeom prst="rect">
            <a:avLst/>
          </a:prstGeom>
        </p:spPr>
        <p:txBody>
          <a:bodyPr wrap="square">
            <a:spAutoFit/>
          </a:bodyPr>
          <a:lstStyle/>
          <a:p>
            <a:pPr algn="ctr"/>
            <a:r>
              <a:rPr lang="en-US" sz="900" b="1" dirty="0"/>
              <a:t>Copyright </a:t>
            </a:r>
            <a:r>
              <a:rPr lang="en-US" sz="900" b="1" dirty="0" smtClean="0"/>
              <a:t>notice</a:t>
            </a:r>
            <a:r>
              <a:rPr lang="en-US" sz="900" b="1"/>
              <a:t>: </a:t>
            </a:r>
            <a:r>
              <a:rPr lang="en-US" sz="900" i="1" smtClean="0"/>
              <a:t>1- care </a:t>
            </a:r>
            <a:r>
              <a:rPr lang="en-US" sz="900" i="1" dirty="0"/>
              <a:t>has been taken to use only those web images deemed by the instructor to be in the public domain. If you see a copyrighted image on any slide and are the copyright owner, please contact the instructor. It will be removed.</a:t>
            </a:r>
          </a:p>
        </p:txBody>
      </p:sp>
      <p:sp>
        <p:nvSpPr>
          <p:cNvPr id="7" name="Rectangle 6"/>
          <p:cNvSpPr/>
          <p:nvPr/>
        </p:nvSpPr>
        <p:spPr>
          <a:xfrm>
            <a:off x="1175658" y="6592956"/>
            <a:ext cx="10571583" cy="230832"/>
          </a:xfrm>
          <a:prstGeom prst="rect">
            <a:avLst/>
          </a:prstGeom>
        </p:spPr>
        <p:txBody>
          <a:bodyPr wrap="square">
            <a:spAutoFit/>
          </a:bodyPr>
          <a:lstStyle/>
          <a:p>
            <a:r>
              <a:rPr lang="en-US" sz="900" i="1" dirty="0" smtClean="0"/>
              <a:t>2- These slides are inspired, based, and modified with permission from the authors of the C++ How to Program (4</a:t>
            </a:r>
            <a:r>
              <a:rPr lang="en-US" sz="900" i="1" baseline="30000" dirty="0" smtClean="0"/>
              <a:t>th</a:t>
            </a:r>
            <a:r>
              <a:rPr lang="en-US" sz="900" i="1" dirty="0" smtClean="0"/>
              <a:t> </a:t>
            </a:r>
            <a:r>
              <a:rPr lang="en-US" sz="900" i="1" dirty="0"/>
              <a:t>Edition) textbook </a:t>
            </a:r>
          </a:p>
        </p:txBody>
      </p:sp>
    </p:spTree>
    <p:extLst>
      <p:ext uri="{BB962C8B-B14F-4D97-AF65-F5344CB8AC3E}">
        <p14:creationId xmlns:p14="http://schemas.microsoft.com/office/powerpoint/2010/main" val="1843721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x-none" dirty="0" smtClean="0"/>
              <a:t>18.7 Bitwise </a:t>
            </a:r>
            <a:r>
              <a:rPr lang="en-US" altLang="x-none" dirty="0"/>
              <a:t>Operators</a:t>
            </a:r>
          </a:p>
        </p:txBody>
      </p:sp>
      <p:sp>
        <p:nvSpPr>
          <p:cNvPr id="241667" name="Rectangle 3"/>
          <p:cNvSpPr>
            <a:spLocks noGrp="1" noChangeArrowheads="1"/>
          </p:cNvSpPr>
          <p:nvPr>
            <p:ph type="body" idx="1"/>
          </p:nvPr>
        </p:nvSpPr>
        <p:spPr/>
        <p:txBody>
          <a:bodyPr/>
          <a:lstStyle/>
          <a:p>
            <a:r>
              <a:rPr lang="en-US" altLang="x-none"/>
              <a:t>Next program</a:t>
            </a:r>
          </a:p>
          <a:p>
            <a:pPr lvl="1"/>
            <a:r>
              <a:rPr lang="en-US" altLang="x-none"/>
              <a:t>Print values in their binary representation</a:t>
            </a:r>
          </a:p>
          <a:p>
            <a:pPr lvl="1"/>
            <a:r>
              <a:rPr lang="en-US" altLang="x-none"/>
              <a:t>Example: unsigned integer </a:t>
            </a:r>
            <a:r>
              <a:rPr lang="en-US" altLang="x-none" b="1">
                <a:latin typeface="Courier New" charset="0"/>
              </a:rPr>
              <a:t>3</a:t>
            </a:r>
          </a:p>
          <a:p>
            <a:pPr lvl="2"/>
            <a:r>
              <a:rPr lang="en-US" altLang="x-none" b="1">
                <a:latin typeface="Courier New" charset="0"/>
              </a:rPr>
              <a:t>00000000 00000000 00000000 00000011</a:t>
            </a:r>
          </a:p>
          <a:p>
            <a:pPr lvl="2"/>
            <a:r>
              <a:rPr lang="en-US" altLang="x-none"/>
              <a:t>(For a machine with 4-byte integers)</a:t>
            </a:r>
          </a:p>
          <a:p>
            <a:pPr lvl="2"/>
            <a:r>
              <a:rPr lang="en-US" altLang="x-none"/>
              <a:t>Computer stores number in this form</a:t>
            </a:r>
          </a:p>
          <a:p>
            <a:r>
              <a:rPr lang="en-US" altLang="x-none"/>
              <a:t>Using masks</a:t>
            </a:r>
          </a:p>
          <a:p>
            <a:pPr lvl="1"/>
            <a:r>
              <a:rPr lang="en-US" altLang="x-none"/>
              <a:t>Integer value with specific bits set to 1</a:t>
            </a:r>
          </a:p>
          <a:p>
            <a:pPr lvl="1"/>
            <a:r>
              <a:rPr lang="en-US" altLang="x-none"/>
              <a:t>Used to hide some bits while selecting others</a:t>
            </a:r>
          </a:p>
          <a:p>
            <a:pPr lvl="2"/>
            <a:r>
              <a:rPr lang="en-US" altLang="x-none"/>
              <a:t>Use with AND</a:t>
            </a:r>
          </a:p>
        </p:txBody>
      </p:sp>
    </p:spTree>
    <p:extLst>
      <p:ext uri="{BB962C8B-B14F-4D97-AF65-F5344CB8AC3E}">
        <p14:creationId xmlns:p14="http://schemas.microsoft.com/office/powerpoint/2010/main" val="191172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x-none" dirty="0" smtClean="0"/>
              <a:t>18.7 Bitwise Operators</a:t>
            </a:r>
            <a:endParaRPr lang="en-US" altLang="x-none" dirty="0"/>
          </a:p>
        </p:txBody>
      </p:sp>
      <p:sp>
        <p:nvSpPr>
          <p:cNvPr id="242691" name="Rectangle 3"/>
          <p:cNvSpPr>
            <a:spLocks noGrp="1" noChangeArrowheads="1"/>
          </p:cNvSpPr>
          <p:nvPr>
            <p:ph type="body" idx="1"/>
          </p:nvPr>
        </p:nvSpPr>
        <p:spPr/>
        <p:txBody>
          <a:bodyPr/>
          <a:lstStyle/>
          <a:p>
            <a:r>
              <a:rPr lang="en-US" altLang="x-none"/>
              <a:t>Mask example</a:t>
            </a:r>
          </a:p>
          <a:p>
            <a:pPr lvl="1"/>
            <a:r>
              <a:rPr lang="en-US" altLang="x-none"/>
              <a:t>Suppose we want to see leftmost bit of a number</a:t>
            </a:r>
          </a:p>
          <a:p>
            <a:pPr lvl="1"/>
            <a:r>
              <a:rPr lang="en-US" altLang="x-none"/>
              <a:t>AND with mask </a:t>
            </a:r>
          </a:p>
          <a:p>
            <a:pPr lvl="2"/>
            <a:r>
              <a:rPr lang="en-US" altLang="x-none" b="1">
                <a:latin typeface="Courier New" charset="0"/>
              </a:rPr>
              <a:t>10000000 00000000 00000000 00000000</a:t>
            </a:r>
            <a:r>
              <a:rPr lang="en-US" altLang="x-none"/>
              <a:t> (mask)</a:t>
            </a:r>
          </a:p>
          <a:p>
            <a:pPr lvl="2"/>
            <a:r>
              <a:rPr lang="en-US" altLang="x-none" b="1">
                <a:latin typeface="Courier New" charset="0"/>
              </a:rPr>
              <a:t>10010101 10110000 10101100 00011000</a:t>
            </a:r>
            <a:r>
              <a:rPr lang="en-US" altLang="x-none"/>
              <a:t> (number)</a:t>
            </a:r>
          </a:p>
          <a:p>
            <a:pPr lvl="1"/>
            <a:r>
              <a:rPr lang="en-US" altLang="x-none"/>
              <a:t>If leftmost bit of number </a:t>
            </a:r>
            <a:r>
              <a:rPr lang="en-US" altLang="x-none" b="1">
                <a:latin typeface="Courier New" charset="0"/>
              </a:rPr>
              <a:t>1</a:t>
            </a:r>
          </a:p>
          <a:p>
            <a:pPr lvl="2"/>
            <a:r>
              <a:rPr lang="en-US" altLang="x-none"/>
              <a:t>Bitwise AND will be nonzero (true)</a:t>
            </a:r>
          </a:p>
          <a:p>
            <a:pPr lvl="3"/>
            <a:r>
              <a:rPr lang="en-US" altLang="x-none"/>
              <a:t>Leftmost bit of result will be </a:t>
            </a:r>
            <a:r>
              <a:rPr lang="en-US" altLang="x-none" b="1">
                <a:latin typeface="Courier New" charset="0"/>
              </a:rPr>
              <a:t>1</a:t>
            </a:r>
          </a:p>
          <a:p>
            <a:pPr lvl="2"/>
            <a:r>
              <a:rPr lang="en-US" altLang="x-none"/>
              <a:t>All other bits are "masked off" (ANDed with </a:t>
            </a:r>
            <a:r>
              <a:rPr lang="en-US" altLang="x-none" b="1">
                <a:latin typeface="Courier New" charset="0"/>
              </a:rPr>
              <a:t>0</a:t>
            </a:r>
            <a:r>
              <a:rPr lang="en-US" altLang="x-none"/>
              <a:t>)</a:t>
            </a:r>
            <a:endParaRPr lang="en-US" altLang="x-none" b="1">
              <a:latin typeface="Courier New" charset="0"/>
            </a:endParaRPr>
          </a:p>
          <a:p>
            <a:pPr lvl="1"/>
            <a:r>
              <a:rPr lang="en-US" altLang="x-none"/>
              <a:t>If leftmost bit of number </a:t>
            </a:r>
            <a:r>
              <a:rPr lang="en-US" altLang="x-none" b="1">
                <a:latin typeface="Courier New" charset="0"/>
              </a:rPr>
              <a:t>0</a:t>
            </a:r>
            <a:endParaRPr lang="en-US" altLang="x-none"/>
          </a:p>
          <a:p>
            <a:pPr lvl="2"/>
            <a:r>
              <a:rPr lang="en-US" altLang="x-none"/>
              <a:t>Bitwise AND will be </a:t>
            </a:r>
            <a:r>
              <a:rPr lang="en-US" altLang="x-none" b="1">
                <a:latin typeface="Courier New" charset="0"/>
              </a:rPr>
              <a:t>0</a:t>
            </a:r>
            <a:r>
              <a:rPr lang="en-US" altLang="x-none"/>
              <a:t> (false)</a:t>
            </a:r>
          </a:p>
        </p:txBody>
      </p:sp>
    </p:spTree>
    <p:extLst>
      <p:ext uri="{BB962C8B-B14F-4D97-AF65-F5344CB8AC3E}">
        <p14:creationId xmlns:p14="http://schemas.microsoft.com/office/powerpoint/2010/main" val="185891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x-none" dirty="0" smtClean="0"/>
              <a:t>18.7 Bitwise </a:t>
            </a:r>
            <a:r>
              <a:rPr lang="en-US" altLang="x-none" dirty="0"/>
              <a:t>Operators</a:t>
            </a:r>
          </a:p>
        </p:txBody>
      </p:sp>
      <p:sp>
        <p:nvSpPr>
          <p:cNvPr id="243715" name="Rectangle 3"/>
          <p:cNvSpPr>
            <a:spLocks noGrp="1" noChangeArrowheads="1"/>
          </p:cNvSpPr>
          <p:nvPr>
            <p:ph type="body" idx="1"/>
          </p:nvPr>
        </p:nvSpPr>
        <p:spPr/>
        <p:txBody>
          <a:bodyPr/>
          <a:lstStyle/>
          <a:p>
            <a:r>
              <a:rPr lang="en-US" altLang="x-none" dirty="0"/>
              <a:t>To print every bit</a:t>
            </a:r>
          </a:p>
          <a:p>
            <a:pPr lvl="1"/>
            <a:r>
              <a:rPr lang="en-US" altLang="x-none" dirty="0"/>
              <a:t>Print leftmost digit</a:t>
            </a:r>
          </a:p>
          <a:p>
            <a:pPr lvl="1"/>
            <a:r>
              <a:rPr lang="en-US" altLang="x-none" dirty="0"/>
              <a:t>Shift number left</a:t>
            </a:r>
          </a:p>
          <a:p>
            <a:pPr lvl="1"/>
            <a:r>
              <a:rPr lang="en-US" altLang="x-none" dirty="0"/>
              <a:t>Repeat</a:t>
            </a:r>
          </a:p>
          <a:p>
            <a:r>
              <a:rPr lang="en-US" altLang="x-none" dirty="0"/>
              <a:t>To create mask</a:t>
            </a:r>
          </a:p>
          <a:p>
            <a:pPr lvl="1"/>
            <a:r>
              <a:rPr lang="en-US" altLang="x-none" dirty="0"/>
              <a:t>Want mask of </a:t>
            </a:r>
            <a:r>
              <a:rPr lang="en-US" altLang="x-none" b="1" dirty="0">
                <a:latin typeface="Courier New" charset="0"/>
              </a:rPr>
              <a:t>1000000 … 0000</a:t>
            </a:r>
          </a:p>
          <a:p>
            <a:pPr lvl="1"/>
            <a:r>
              <a:rPr lang="en-US" altLang="x-none" dirty="0"/>
              <a:t>How many bits in </a:t>
            </a:r>
            <a:r>
              <a:rPr lang="en-US" altLang="x-none" b="1" dirty="0">
                <a:latin typeface="Courier New" charset="0"/>
              </a:rPr>
              <a:t>unsigned</a:t>
            </a:r>
            <a:r>
              <a:rPr lang="en-US" altLang="x-none" dirty="0"/>
              <a:t>?</a:t>
            </a:r>
          </a:p>
          <a:p>
            <a:pPr lvl="2"/>
            <a:r>
              <a:rPr lang="en-US" altLang="x-none" b="1" dirty="0" err="1">
                <a:latin typeface="Courier New" charset="0"/>
              </a:rPr>
              <a:t>sizeof</a:t>
            </a:r>
            <a:r>
              <a:rPr lang="en-US" altLang="x-none" b="1" dirty="0">
                <a:latin typeface="Courier New" charset="0"/>
              </a:rPr>
              <a:t>(unsigned) * 8</a:t>
            </a:r>
          </a:p>
          <a:p>
            <a:pPr lvl="1"/>
            <a:r>
              <a:rPr lang="en-US" altLang="x-none" dirty="0"/>
              <a:t>Start with mask of </a:t>
            </a:r>
            <a:r>
              <a:rPr lang="en-US" altLang="x-none" b="1" dirty="0">
                <a:latin typeface="Courier New" charset="0"/>
              </a:rPr>
              <a:t>1</a:t>
            </a:r>
          </a:p>
          <a:p>
            <a:pPr lvl="2"/>
            <a:r>
              <a:rPr lang="en-US" altLang="x-none" dirty="0"/>
              <a:t>Shift one less time (mask is already on first bit)</a:t>
            </a:r>
          </a:p>
          <a:p>
            <a:pPr lvl="2"/>
            <a:r>
              <a:rPr lang="en-US" altLang="x-none" b="1" dirty="0">
                <a:latin typeface="Courier New" charset="0"/>
              </a:rPr>
              <a:t>1 &lt;&lt; </a:t>
            </a:r>
            <a:r>
              <a:rPr lang="en-US" altLang="x-none" b="1" dirty="0" err="1">
                <a:latin typeface="Courier New" charset="0"/>
              </a:rPr>
              <a:t>sizeof</a:t>
            </a:r>
            <a:r>
              <a:rPr lang="en-US" altLang="x-none" b="1" dirty="0">
                <a:latin typeface="Courier New" charset="0"/>
              </a:rPr>
              <a:t>(unsigned) * 8 - 1</a:t>
            </a:r>
          </a:p>
          <a:p>
            <a:pPr lvl="2"/>
            <a:r>
              <a:rPr lang="en-US" altLang="x-none" b="1" dirty="0">
                <a:latin typeface="Courier New" charset="0"/>
              </a:rPr>
              <a:t>10000000 00000000 00000000 00000000</a:t>
            </a:r>
          </a:p>
        </p:txBody>
      </p:sp>
    </p:spTree>
    <p:extLst>
      <p:ext uri="{BB962C8B-B14F-4D97-AF65-F5344CB8AC3E}">
        <p14:creationId xmlns:p14="http://schemas.microsoft.com/office/powerpoint/2010/main" val="115701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 y="0"/>
            <a:ext cx="5181600" cy="4572000"/>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Fig. 18.5: fig18_05.cpp</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Printing an unsigned integer in bits.</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#include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iostream</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&gt;</a:t>
            </a: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6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cin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7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endl</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9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#include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iomanip</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&gt;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11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setw</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12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13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void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prototype</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14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15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int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main()</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16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17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inputValue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18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19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"Enter an unsigned integer: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20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cin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&gt;&gt;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inputValue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21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inputValue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23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return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0</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25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end main</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p:txBody>
      </p:sp>
      <p:sp>
        <p:nvSpPr>
          <p:cNvPr id="4" name="Rectangle 3"/>
          <p:cNvSpPr txBox="1">
            <a:spLocks noChangeArrowheads="1"/>
          </p:cNvSpPr>
          <p:nvPr/>
        </p:nvSpPr>
        <p:spPr bwMode="auto">
          <a:xfrm>
            <a:off x="5181600" y="0"/>
            <a:ext cx="7010400" cy="4572000"/>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27    </a:t>
            </a:r>
            <a:r>
              <a:rPr kumimoji="0" lang="en-US" altLang="x-none" sz="1200" b="1" i="0" u="none" strike="noStrike" kern="1200" cap="none" spc="0" normalizeH="0" baseline="0" noProof="0" smtClean="0">
                <a:ln>
                  <a:noFill/>
                </a:ln>
                <a:solidFill>
                  <a:srgbClr val="008000"/>
                </a:solidFill>
                <a:effectLst/>
                <a:uLnTx/>
                <a:uFillTx/>
                <a:latin typeface="Courier New" charset="0"/>
                <a:ea typeface="Courier New" charset="0"/>
                <a:cs typeface="Courier New" charset="0"/>
              </a:rPr>
              <a:t>// display bits of an unsigned integer value</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28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void</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displayBits(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value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29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30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const int</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8</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sizeof</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31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const unsigned</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MASK</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32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33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cout &lt;&lt; setw(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10</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&lt;&lt; value &lt;&lt;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34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35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for</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i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i &lt;=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i++ )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36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cout &lt;&lt; ( value &amp;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MASK</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'0'</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37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value &lt;&lt;=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8000"/>
                </a:solidFill>
                <a:effectLst/>
                <a:uLnTx/>
                <a:uFillTx/>
                <a:latin typeface="Courier New" charset="0"/>
                <a:ea typeface="Courier New" charset="0"/>
                <a:cs typeface="Courier New" charset="0"/>
              </a:rPr>
              <a:t>// shift value left by 1</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38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39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FF"/>
                </a:solidFill>
                <a:effectLst/>
                <a:uLnTx/>
                <a:uFillTx/>
                <a:latin typeface="Courier New" charset="0"/>
                <a:ea typeface="Courier New" charset="0"/>
                <a:cs typeface="Courier New" charset="0"/>
              </a:rPr>
              <a:t>if</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i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8</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0</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8000"/>
                </a:solidFill>
                <a:effectLst/>
                <a:uLnTx/>
                <a:uFillTx/>
                <a:latin typeface="Courier New" charset="0"/>
                <a:ea typeface="Courier New" charset="0"/>
                <a:cs typeface="Courier New" charset="0"/>
              </a:rPr>
              <a:t>// output a space after 8 bits</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40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cout &lt;&lt; </a:t>
            </a:r>
            <a:r>
              <a:rPr kumimoji="0" lang="en-US" altLang="x-none" sz="1200" b="1" i="0" u="none" strike="noStrike" kern="1200" cap="none" spc="0" normalizeH="0" baseline="0" noProof="0" smtClean="0">
                <a:ln>
                  <a:noFill/>
                </a:ln>
                <a:solidFill>
                  <a:srgbClr val="0099FF"/>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41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42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smtClean="0">
                <a:ln>
                  <a:noFill/>
                </a:ln>
                <a:solidFill>
                  <a:srgbClr val="008000"/>
                </a:solidFill>
                <a:effectLst/>
                <a:uLnTx/>
                <a:uFillTx/>
                <a:latin typeface="Courier New" charset="0"/>
                <a:ea typeface="Courier New" charset="0"/>
                <a:cs typeface="Courier New" charset="0"/>
              </a:rPr>
              <a:t>// end for</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43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44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cout &lt;&lt; endl;</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45    </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smtClean="0">
                <a:ln>
                  <a:noFill/>
                </a:ln>
                <a:solidFill>
                  <a:srgbClr val="5F5F5F"/>
                </a:solidFill>
                <a:effectLst/>
                <a:uLnTx/>
                <a:uFillTx/>
                <a:latin typeface="AvantGarde" charset="0"/>
                <a:ea typeface="Times New Roman" charset="0"/>
                <a:cs typeface="Times New Roman" charset="0"/>
              </a:rPr>
              <a:t>46    </a:t>
            </a:r>
            <a:r>
              <a:rPr kumimoji="0" lang="en-US" altLang="x-none" sz="1200" b="1" i="0" u="none" strike="noStrike" kern="1200" cap="none" spc="0" normalizeH="0" baseline="0" noProof="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smtClean="0">
                <a:ln>
                  <a:noFill/>
                </a:ln>
                <a:solidFill>
                  <a:srgbClr val="008000"/>
                </a:solidFill>
                <a:effectLst/>
                <a:uLnTx/>
                <a:uFillTx/>
                <a:latin typeface="Courier New" charset="0"/>
                <a:ea typeface="Courier New" charset="0"/>
                <a:cs typeface="Courier New" charset="0"/>
              </a:rPr>
              <a:t>// end function displayBits</a:t>
            </a:r>
            <a:endParaRPr kumimoji="0" lang="en-US" altLang="x-none" sz="1200" b="1" i="0" u="none" strike="noStrike" kern="120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x-none" sz="1200" b="1" i="0" u="none" strike="noStrike" kern="1200" cap="none" spc="0" normalizeH="0" baseline="0" noProof="0" dirty="0" smtClean="0">
              <a:ln>
                <a:noFill/>
              </a:ln>
              <a:solidFill>
                <a:srgbClr val="000000"/>
              </a:solidFill>
              <a:effectLst/>
              <a:uLnTx/>
              <a:uFillTx/>
              <a:latin typeface="Courier New" charset="0"/>
              <a:ea typeface=""/>
              <a:cs typeface=""/>
            </a:endParaRPr>
          </a:p>
        </p:txBody>
      </p:sp>
      <p:sp>
        <p:nvSpPr>
          <p:cNvPr id="5" name="Rectangle 4"/>
          <p:cNvSpPr>
            <a:spLocks noChangeArrowheads="1"/>
          </p:cNvSpPr>
          <p:nvPr/>
        </p:nvSpPr>
        <p:spPr bwMode="auto">
          <a:xfrm>
            <a:off x="5181600" y="4571999"/>
            <a:ext cx="7010400" cy="1158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82880" bIns="182880"/>
          <a:lstStyle>
            <a:lvl1pPr algn="l">
              <a:spcBef>
                <a:spcPct val="20000"/>
              </a:spcBef>
              <a:defRPr sz="1200" b="1">
                <a:solidFill>
                  <a:schemeClr val="tx1"/>
                </a:solidFill>
                <a:latin typeface="Courier New" charset="0"/>
              </a:defRPr>
            </a:lvl1pPr>
            <a:lvl2pPr>
              <a:spcBef>
                <a:spcPct val="20000"/>
              </a:spcBef>
              <a:defRPr sz="22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sz="2000">
                <a:solidFill>
                  <a:schemeClr val="tx1"/>
                </a:solidFill>
                <a:latin typeface="Times New Roman" charset="0"/>
              </a:defRPr>
            </a:lvl4pPr>
            <a:lvl5pPr>
              <a:spcBef>
                <a:spcPct val="20000"/>
              </a:spcBef>
              <a:defRPr sz="2000">
                <a:solidFill>
                  <a:schemeClr val="tx1"/>
                </a:solidFill>
                <a:latin typeface="Times New Roman" charset="0"/>
              </a:defRPr>
            </a:lvl5pPr>
            <a:lvl6pPr algn="ctr" fontAlgn="base">
              <a:spcBef>
                <a:spcPct val="20000"/>
              </a:spcBef>
              <a:spcAft>
                <a:spcPct val="0"/>
              </a:spcAft>
              <a:defRPr sz="2000">
                <a:solidFill>
                  <a:schemeClr val="tx1"/>
                </a:solidFill>
                <a:latin typeface="Times New Roman" charset="0"/>
              </a:defRPr>
            </a:lvl6pPr>
            <a:lvl7pPr algn="ctr" fontAlgn="base">
              <a:spcBef>
                <a:spcPct val="20000"/>
              </a:spcBef>
              <a:spcAft>
                <a:spcPct val="0"/>
              </a:spcAft>
              <a:defRPr sz="2000">
                <a:solidFill>
                  <a:schemeClr val="tx1"/>
                </a:solidFill>
                <a:latin typeface="Times New Roman" charset="0"/>
              </a:defRPr>
            </a:lvl7pPr>
            <a:lvl8pPr algn="ctr" fontAlgn="base">
              <a:spcBef>
                <a:spcPct val="20000"/>
              </a:spcBef>
              <a:spcAft>
                <a:spcPct val="0"/>
              </a:spcAft>
              <a:defRPr sz="2000">
                <a:solidFill>
                  <a:schemeClr val="tx1"/>
                </a:solidFill>
                <a:latin typeface="Times New Roman" charset="0"/>
              </a:defRPr>
            </a:lvl8pPr>
            <a:lvl9pPr algn="ctr" fontAlgn="base">
              <a:spcBef>
                <a:spcPct val="20000"/>
              </a:spcBef>
              <a:spcAft>
                <a:spcPct val="0"/>
              </a:spcAft>
              <a:defRPr sz="2000">
                <a:solidFill>
                  <a:schemeClr val="tx1"/>
                </a:solidFill>
                <a:latin typeface="Times New Roman" charset="0"/>
              </a:defRPr>
            </a:lvl9pPr>
          </a:lstStyle>
          <a:p>
            <a:pPr marL="0" marR="0" lvl="0" indent="0" algn="l" defTabSz="914400" eaLnBrk="1" fontAlgn="auto" latinLnBrk="0" hangingPunct="1">
              <a:lnSpc>
                <a:spcPct val="100000"/>
              </a:lnSpc>
              <a:spcBef>
                <a:spcPct val="20000"/>
              </a:spcBef>
              <a:spcAft>
                <a:spcPts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Enter an unsigned integer: 65000</a:t>
            </a:r>
            <a:endParaRPr kumimoji="0" lang="en-US" altLang="x-none" sz="1200" b="1" i="0" u="none" strike="noStrike" kern="0" cap="none" spc="0" normalizeH="0" baseline="0" noProof="0" dirty="0" smtClean="0">
              <a:ln>
                <a:noFill/>
              </a:ln>
              <a:solidFill>
                <a:srgbClr val="000000"/>
              </a:solidFill>
              <a:effectLst/>
              <a:uLnTx/>
              <a:uFillTx/>
              <a:latin typeface="Courier" charset="0"/>
            </a:endParaRPr>
          </a:p>
          <a:p>
            <a:pPr marL="0" marR="0" lvl="0" indent="0" algn="l" defTabSz="914400" eaLnBrk="1" fontAlgn="auto" latinLnBrk="0" hangingPunct="1">
              <a:lnSpc>
                <a:spcPct val="100000"/>
              </a:lnSpc>
              <a:spcBef>
                <a:spcPct val="20000"/>
              </a:spcBef>
              <a:spcAft>
                <a:spcPts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65000 = 00000000 00000000 11111101 11101000</a:t>
            </a:r>
            <a:endParaRPr kumimoji="0" lang="en-US" altLang="x-none" sz="1200" b="1" i="0" u="none" strike="noStrike" kern="0" cap="none" spc="0" normalizeH="0" baseline="0" noProof="0" dirty="0" smtClean="0">
              <a:ln>
                <a:noFill/>
              </a:ln>
              <a:solidFill>
                <a:srgbClr val="000000"/>
              </a:solidFill>
              <a:effectLst/>
              <a:uLnTx/>
              <a:uFillTx/>
              <a:latin typeface="Courier" charset="0"/>
            </a:endParaRPr>
          </a:p>
          <a:p>
            <a:pPr lvl="0">
              <a:defRPr/>
            </a:pPr>
            <a:r>
              <a:rPr lang="en-US" altLang="x-none" kern="0" dirty="0">
                <a:solidFill>
                  <a:srgbClr val="000000"/>
                </a:solidFill>
                <a:ea typeface="Courier New" charset="0"/>
                <a:cs typeface="Courier New" charset="0"/>
              </a:rPr>
              <a:t>Enter an unsigned integer: </a:t>
            </a:r>
            <a:r>
              <a:rPr lang="en-US" altLang="x-none" kern="0" dirty="0" smtClean="0">
                <a:solidFill>
                  <a:srgbClr val="000000"/>
                </a:solidFill>
                <a:ea typeface="Courier New" charset="0"/>
                <a:cs typeface="Courier New" charset="0"/>
              </a:rPr>
              <a:t>29</a:t>
            </a:r>
            <a:endParaRPr lang="en-US" altLang="x-none" kern="0" dirty="0">
              <a:solidFill>
                <a:srgbClr val="000000"/>
              </a:solidFill>
              <a:latin typeface="Courier" charset="0"/>
            </a:endParaRPr>
          </a:p>
          <a:p>
            <a:pPr lvl="0">
              <a:defRPr/>
            </a:pPr>
            <a:r>
              <a:rPr lang="en-US" altLang="x-none" kern="0" dirty="0">
                <a:solidFill>
                  <a:srgbClr val="000000"/>
                </a:solidFill>
                <a:ea typeface="Courier New" charset="0"/>
                <a:cs typeface="Courier New" charset="0"/>
              </a:rPr>
              <a:t>     </a:t>
            </a:r>
            <a:r>
              <a:rPr lang="en-US" altLang="x-none" kern="0" dirty="0" smtClean="0">
                <a:solidFill>
                  <a:srgbClr val="000000"/>
                </a:solidFill>
                <a:ea typeface="Courier New" charset="0"/>
                <a:cs typeface="Courier New" charset="0"/>
              </a:rPr>
              <a:t>   29 = </a:t>
            </a:r>
            <a:r>
              <a:rPr lang="en-US" altLang="x-none" kern="0" dirty="0">
                <a:solidFill>
                  <a:srgbClr val="000000"/>
                </a:solidFill>
                <a:ea typeface="Courier New" charset="0"/>
                <a:cs typeface="Courier New" charset="0"/>
              </a:rPr>
              <a:t>00000000 00000000 00000000</a:t>
            </a:r>
            <a:r>
              <a:rPr lang="en-US" altLang="x-none" kern="0" dirty="0" smtClean="0">
                <a:solidFill>
                  <a:srgbClr val="000000"/>
                </a:solidFill>
                <a:ea typeface="Courier New" charset="0"/>
                <a:cs typeface="Courier New" charset="0"/>
              </a:rPr>
              <a:t> 00011101</a:t>
            </a:r>
            <a:endParaRPr lang="en-US" altLang="x-none" kern="0" dirty="0">
              <a:solidFill>
                <a:srgbClr val="000000"/>
              </a:solidFill>
              <a:latin typeface="Courier" charset="0"/>
            </a:endParaRPr>
          </a:p>
        </p:txBody>
      </p:sp>
      <p:grpSp>
        <p:nvGrpSpPr>
          <p:cNvPr id="6" name="Group 7"/>
          <p:cNvGrpSpPr>
            <a:grpSpLocks/>
          </p:cNvGrpSpPr>
          <p:nvPr/>
        </p:nvGrpSpPr>
        <p:grpSpPr bwMode="auto">
          <a:xfrm>
            <a:off x="1028700" y="1252540"/>
            <a:ext cx="6378575" cy="741363"/>
            <a:chOff x="-2616" y="981"/>
            <a:chExt cx="4018" cy="467"/>
          </a:xfrm>
        </p:grpSpPr>
        <p:sp>
          <p:nvSpPr>
            <p:cNvPr id="7" name="Text Box 5"/>
            <p:cNvSpPr txBox="1">
              <a:spLocks noChangeArrowheads="1"/>
            </p:cNvSpPr>
            <p:nvPr/>
          </p:nvSpPr>
          <p:spPr bwMode="auto">
            <a:xfrm>
              <a:off x="-2616" y="1080"/>
              <a:ext cx="3552" cy="368"/>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x-none" sz="1600" b="1" i="0" u="none" strike="noStrike" kern="0" cap="none" spc="0" normalizeH="0" baseline="0" noProof="0" smtClean="0">
                  <a:ln>
                    <a:noFill/>
                  </a:ln>
                  <a:solidFill>
                    <a:srgbClr val="000000"/>
                  </a:solidFill>
                  <a:effectLst/>
                  <a:uLnTx/>
                  <a:uFillTx/>
                  <a:latin typeface="Courier New" charset="0"/>
                </a:rPr>
                <a:t>SHIFT = 32 - 1 = 31</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x-none" sz="1600" b="1" i="0" u="none" strike="noStrike" kern="0" cap="none" spc="0" normalizeH="0" baseline="0" noProof="0" smtClean="0">
                  <a:ln>
                    <a:noFill/>
                  </a:ln>
                  <a:solidFill>
                    <a:srgbClr val="000000"/>
                  </a:solidFill>
                  <a:effectLst/>
                  <a:uLnTx/>
                  <a:uFillTx/>
                  <a:latin typeface="Courier New" charset="0"/>
                </a:rPr>
                <a:t>MASK = 10000000 00000000 00000000 00000000 </a:t>
              </a:r>
            </a:p>
          </p:txBody>
        </p:sp>
        <p:sp>
          <p:nvSpPr>
            <p:cNvPr id="8" name="Line 6"/>
            <p:cNvSpPr>
              <a:spLocks noChangeShapeType="1"/>
            </p:cNvSpPr>
            <p:nvPr/>
          </p:nvSpPr>
          <p:spPr bwMode="auto">
            <a:xfrm flipV="1">
              <a:off x="936" y="981"/>
              <a:ext cx="466" cy="27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imes New Roman"/>
              </a:endParaRPr>
            </a:p>
          </p:txBody>
        </p:sp>
      </p:grpSp>
      <p:grpSp>
        <p:nvGrpSpPr>
          <p:cNvPr id="9" name="Group 10"/>
          <p:cNvGrpSpPr>
            <a:grpSpLocks/>
          </p:cNvGrpSpPr>
          <p:nvPr/>
        </p:nvGrpSpPr>
        <p:grpSpPr bwMode="auto">
          <a:xfrm>
            <a:off x="7589255" y="485775"/>
            <a:ext cx="4200525" cy="1685925"/>
            <a:chOff x="2394" y="1513"/>
            <a:chExt cx="2646" cy="1062"/>
          </a:xfrm>
        </p:grpSpPr>
        <p:sp>
          <p:nvSpPr>
            <p:cNvPr id="10" name="Text Box 8"/>
            <p:cNvSpPr txBox="1">
              <a:spLocks noChangeArrowheads="1"/>
            </p:cNvSpPr>
            <p:nvPr/>
          </p:nvSpPr>
          <p:spPr bwMode="auto">
            <a:xfrm>
              <a:off x="3360" y="1513"/>
              <a:ext cx="1680" cy="756"/>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x-none" sz="1800" b="0" i="0" u="none" strike="noStrike" kern="0" cap="none" spc="0" normalizeH="0" baseline="0" noProof="0" dirty="0" smtClean="0">
                  <a:ln>
                    <a:noFill/>
                  </a:ln>
                  <a:solidFill>
                    <a:srgbClr val="000000"/>
                  </a:solidFill>
                  <a:effectLst/>
                  <a:uLnTx/>
                  <a:uFillTx/>
                  <a:latin typeface="Times New Roman" charset="0"/>
                </a:rPr>
                <a:t>Bitwise AND </a:t>
              </a:r>
              <a:r>
                <a:rPr kumimoji="0" lang="en-US" altLang="x-none" sz="1800" b="1" i="0" u="none" strike="noStrike" kern="0" cap="none" spc="0" normalizeH="0" baseline="0" noProof="0" dirty="0" smtClean="0">
                  <a:ln>
                    <a:noFill/>
                  </a:ln>
                  <a:solidFill>
                    <a:srgbClr val="000000"/>
                  </a:solidFill>
                  <a:effectLst/>
                  <a:uLnTx/>
                  <a:uFillTx/>
                  <a:latin typeface="Courier New" charset="0"/>
                </a:rPr>
                <a:t>value</a:t>
              </a:r>
              <a:r>
                <a:rPr kumimoji="0" lang="en-US" altLang="x-none" sz="1800" b="0" i="0" u="none" strike="noStrike" kern="0" cap="none" spc="0" normalizeH="0" baseline="0" noProof="0" dirty="0" smtClean="0">
                  <a:ln>
                    <a:noFill/>
                  </a:ln>
                  <a:solidFill>
                    <a:srgbClr val="000000"/>
                  </a:solidFill>
                  <a:effectLst/>
                  <a:uLnTx/>
                  <a:uFillTx/>
                  <a:latin typeface="Times New Roman" charset="0"/>
                </a:rPr>
                <a:t> and </a:t>
              </a:r>
              <a:r>
                <a:rPr kumimoji="0" lang="en-US" altLang="x-none" sz="1800" b="1" i="0" u="none" strike="noStrike" kern="0" cap="none" spc="0" normalizeH="0" baseline="0" noProof="0" dirty="0" smtClean="0">
                  <a:ln>
                    <a:noFill/>
                  </a:ln>
                  <a:solidFill>
                    <a:srgbClr val="000000"/>
                  </a:solidFill>
                  <a:effectLst/>
                  <a:uLnTx/>
                  <a:uFillTx/>
                  <a:latin typeface="Courier New" charset="0"/>
                </a:rPr>
                <a:t>mask</a:t>
              </a:r>
              <a:r>
                <a:rPr kumimoji="0" lang="en-US" altLang="x-none" sz="1800" b="0" i="0" u="none" strike="noStrike" kern="0" cap="none" spc="0" normalizeH="0" baseline="0" noProof="0" dirty="0" smtClean="0">
                  <a:ln>
                    <a:noFill/>
                  </a:ln>
                  <a:solidFill>
                    <a:srgbClr val="000000"/>
                  </a:solidFill>
                  <a:effectLst/>
                  <a:uLnTx/>
                  <a:uFillTx/>
                  <a:latin typeface="Times New Roman" charset="0"/>
                </a:rPr>
                <a:t>. If it is nonzero (true), then the leftmost digit is a </a:t>
              </a:r>
              <a:r>
                <a:rPr kumimoji="0" lang="en-US" altLang="x-none" sz="1800" b="1" i="0" u="none" strike="noStrike" kern="0" cap="none" spc="0" normalizeH="0" baseline="0" noProof="0" dirty="0" smtClean="0">
                  <a:ln>
                    <a:noFill/>
                  </a:ln>
                  <a:solidFill>
                    <a:srgbClr val="000000"/>
                  </a:solidFill>
                  <a:effectLst/>
                  <a:uLnTx/>
                  <a:uFillTx/>
                  <a:latin typeface="Courier New" charset="0"/>
                </a:rPr>
                <a:t>1</a:t>
              </a:r>
              <a:r>
                <a:rPr kumimoji="0" lang="en-US" altLang="x-none" sz="1800" b="0" i="0" u="none" strike="noStrike" kern="0" cap="none" spc="0" normalizeH="0" baseline="0" noProof="0" dirty="0" smtClean="0">
                  <a:ln>
                    <a:noFill/>
                  </a:ln>
                  <a:solidFill>
                    <a:srgbClr val="000000"/>
                  </a:solidFill>
                  <a:effectLst/>
                  <a:uLnTx/>
                  <a:uFillTx/>
                  <a:latin typeface="Times New Roman" charset="0"/>
                </a:rPr>
                <a:t>.</a:t>
              </a:r>
            </a:p>
          </p:txBody>
        </p:sp>
        <p:sp>
          <p:nvSpPr>
            <p:cNvPr id="11" name="Line 9"/>
            <p:cNvSpPr>
              <a:spLocks noChangeShapeType="1"/>
            </p:cNvSpPr>
            <p:nvPr/>
          </p:nvSpPr>
          <p:spPr bwMode="auto">
            <a:xfrm flipH="1">
              <a:off x="2394" y="1728"/>
              <a:ext cx="966" cy="84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imes New Roman"/>
              </a:endParaRPr>
            </a:p>
          </p:txBody>
        </p:sp>
      </p:grpSp>
      <p:grpSp>
        <p:nvGrpSpPr>
          <p:cNvPr id="12" name="Group 13"/>
          <p:cNvGrpSpPr>
            <a:grpSpLocks/>
          </p:cNvGrpSpPr>
          <p:nvPr/>
        </p:nvGrpSpPr>
        <p:grpSpPr bwMode="auto">
          <a:xfrm>
            <a:off x="7037387" y="2572544"/>
            <a:ext cx="4467226" cy="1228725"/>
            <a:chOff x="1200" y="1584"/>
            <a:chExt cx="2814" cy="774"/>
          </a:xfrm>
        </p:grpSpPr>
        <p:sp>
          <p:nvSpPr>
            <p:cNvPr id="13" name="Text Box 11"/>
            <p:cNvSpPr txBox="1">
              <a:spLocks noChangeArrowheads="1"/>
            </p:cNvSpPr>
            <p:nvPr/>
          </p:nvSpPr>
          <p:spPr bwMode="auto">
            <a:xfrm>
              <a:off x="1548" y="1776"/>
              <a:ext cx="2466" cy="582"/>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x-none" sz="1800" b="0" i="0" u="none" strike="noStrike" kern="0" cap="none" spc="0" normalizeH="0" baseline="0" noProof="0" dirty="0" smtClean="0">
                  <a:ln>
                    <a:noFill/>
                  </a:ln>
                  <a:solidFill>
                    <a:srgbClr val="000000"/>
                  </a:solidFill>
                  <a:effectLst/>
                  <a:uLnTx/>
                  <a:uFillTx/>
                  <a:latin typeface="Times New Roman" charset="0"/>
                </a:rPr>
                <a:t>Shift </a:t>
              </a:r>
              <a:r>
                <a:rPr kumimoji="0" lang="en-US" altLang="x-none" sz="1800" b="1" i="0" u="none" strike="noStrike" kern="0" cap="none" spc="0" normalizeH="0" baseline="0" noProof="0" dirty="0" smtClean="0">
                  <a:ln>
                    <a:noFill/>
                  </a:ln>
                  <a:solidFill>
                    <a:srgbClr val="000000"/>
                  </a:solidFill>
                  <a:effectLst/>
                  <a:uLnTx/>
                  <a:uFillTx/>
                  <a:latin typeface="Courier New" charset="0"/>
                </a:rPr>
                <a:t>value</a:t>
              </a:r>
              <a:r>
                <a:rPr kumimoji="0" lang="en-US" altLang="x-none" sz="1800" b="0" i="0" u="none" strike="noStrike" kern="0" cap="none" spc="0" normalizeH="0" baseline="0" noProof="0" dirty="0" smtClean="0">
                  <a:ln>
                    <a:noFill/>
                  </a:ln>
                  <a:solidFill>
                    <a:srgbClr val="000000"/>
                  </a:solidFill>
                  <a:effectLst/>
                  <a:uLnTx/>
                  <a:uFillTx/>
                  <a:latin typeface="Times New Roman" charset="0"/>
                </a:rPr>
                <a:t> left by 1 to examine next bit. Note use of </a:t>
              </a:r>
              <a:r>
                <a:rPr kumimoji="0" lang="en-US" altLang="x-none" sz="1800" b="1" i="0" u="none" strike="noStrike" kern="0" cap="none" spc="0" normalizeH="0" baseline="0" noProof="0" dirty="0" smtClean="0">
                  <a:ln>
                    <a:noFill/>
                  </a:ln>
                  <a:solidFill>
                    <a:srgbClr val="000000"/>
                  </a:solidFill>
                  <a:effectLst/>
                  <a:uLnTx/>
                  <a:uFillTx/>
                  <a:latin typeface="Courier New" charset="0"/>
                </a:rPr>
                <a:t>&lt;&lt;=</a:t>
              </a:r>
              <a:r>
                <a:rPr kumimoji="0" lang="en-US" altLang="x-none" sz="1800" b="0" i="0" u="none" strike="noStrike" kern="0" cap="none" spc="0" normalizeH="0" baseline="0" noProof="0" dirty="0" smtClean="0">
                  <a:ln>
                    <a:noFill/>
                  </a:ln>
                  <a:solidFill>
                    <a:srgbClr val="000000"/>
                  </a:solidFill>
                  <a:effectLst/>
                  <a:uLnTx/>
                  <a:uFillTx/>
                  <a:latin typeface="Times New Roman" charset="0"/>
                </a:rPr>
                <a:t> </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x-none" sz="1800" b="0" i="0" u="none" strike="noStrike" kern="0" cap="none" spc="0" normalizeH="0" baseline="0" noProof="0" dirty="0" smtClean="0">
                  <a:ln>
                    <a:noFill/>
                  </a:ln>
                  <a:solidFill>
                    <a:srgbClr val="000000"/>
                  </a:solidFill>
                  <a:effectLst/>
                  <a:uLnTx/>
                  <a:uFillTx/>
                  <a:latin typeface="Times New Roman" charset="0"/>
                </a:rPr>
                <a:t>(same as </a:t>
              </a:r>
              <a:r>
                <a:rPr kumimoji="0" lang="en-US" altLang="x-none" sz="1800" b="0" i="0" u="none" strike="noStrike" kern="0" cap="none" spc="0" normalizeH="0" noProof="0" dirty="0" smtClean="0">
                  <a:ln>
                    <a:noFill/>
                  </a:ln>
                  <a:solidFill>
                    <a:srgbClr val="000000"/>
                  </a:solidFill>
                  <a:effectLst/>
                  <a:uLnTx/>
                  <a:uFillTx/>
                  <a:latin typeface="Times New Roman" charset="0"/>
                </a:rPr>
                <a:t> </a:t>
              </a:r>
              <a:r>
                <a:rPr kumimoji="0" lang="en-US" altLang="x-none" sz="1800" b="1" i="0" u="none" strike="noStrike" kern="0" cap="none" spc="0" normalizeH="0" baseline="0" noProof="0" dirty="0" smtClean="0">
                  <a:ln>
                    <a:noFill/>
                  </a:ln>
                  <a:solidFill>
                    <a:srgbClr val="000000"/>
                  </a:solidFill>
                  <a:effectLst/>
                  <a:uLnTx/>
                  <a:uFillTx/>
                  <a:latin typeface="Courier New" charset="0"/>
                </a:rPr>
                <a:t>value = value &lt;&lt; 1</a:t>
              </a:r>
              <a:r>
                <a:rPr kumimoji="0" lang="en-US" altLang="x-none" sz="1800" b="0" i="0" u="none" strike="noStrike" kern="0" cap="none" spc="0" normalizeH="0" baseline="0" noProof="0" dirty="0" smtClean="0">
                  <a:ln>
                    <a:noFill/>
                  </a:ln>
                  <a:solidFill>
                    <a:srgbClr val="000000"/>
                  </a:solidFill>
                  <a:effectLst/>
                  <a:uLnTx/>
                  <a:uFillTx/>
                  <a:latin typeface="Times New Roman" charset="0"/>
                </a:rPr>
                <a:t>).</a:t>
              </a:r>
            </a:p>
          </p:txBody>
        </p:sp>
        <p:sp>
          <p:nvSpPr>
            <p:cNvPr id="14" name="Line 12"/>
            <p:cNvSpPr>
              <a:spLocks noChangeShapeType="1"/>
            </p:cNvSpPr>
            <p:nvPr/>
          </p:nvSpPr>
          <p:spPr bwMode="auto">
            <a:xfrm flipH="1" flipV="1">
              <a:off x="1200" y="1584"/>
              <a:ext cx="685"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imes New Roman"/>
              </a:endParaRPr>
            </a:p>
          </p:txBody>
        </p:sp>
      </p:grpSp>
    </p:spTree>
    <p:extLst>
      <p:ext uri="{BB962C8B-B14F-4D97-AF65-F5344CB8AC3E}">
        <p14:creationId xmlns:p14="http://schemas.microsoft.com/office/powerpoint/2010/main" val="199252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noFill/>
        </p:spPr>
        <p:txBody>
          <a:bodyPr/>
          <a:lstStyle/>
          <a:p>
            <a:pPr eaLnBrk="1" hangingPunct="1"/>
            <a:r>
              <a:rPr lang="en-US" altLang="x-none" dirty="0"/>
              <a:t>18.7 Bitwise Operators</a:t>
            </a:r>
          </a:p>
        </p:txBody>
      </p:sp>
      <p:sp>
        <p:nvSpPr>
          <p:cNvPr id="98308" name="Rectangle 3"/>
          <p:cNvSpPr>
            <a:spLocks noGrp="1" noChangeArrowheads="1"/>
          </p:cNvSpPr>
          <p:nvPr>
            <p:ph type="body" idx="1"/>
          </p:nvPr>
        </p:nvSpPr>
        <p:spPr>
          <a:xfrm>
            <a:off x="914400" y="1341438"/>
            <a:ext cx="8001000" cy="5211762"/>
          </a:xfrm>
        </p:spPr>
        <p:txBody>
          <a:bodyPr/>
          <a:lstStyle/>
          <a:p>
            <a:pPr eaLnBrk="1" hangingPunct="1"/>
            <a:r>
              <a:rPr lang="en-US" altLang="x-none"/>
              <a:t>Mask operand</a:t>
            </a:r>
          </a:p>
          <a:p>
            <a:pPr lvl="1" eaLnBrk="1" hangingPunct="1"/>
            <a:r>
              <a:rPr lang="en-US" altLang="x-none" dirty="0"/>
              <a:t>An integer value with specific bits set to </a:t>
            </a:r>
            <a:r>
              <a:rPr lang="en-US" altLang="x-none" dirty="0">
                <a:latin typeface="Lucida Console" charset="0"/>
              </a:rPr>
              <a:t>1</a:t>
            </a:r>
          </a:p>
          <a:p>
            <a:pPr lvl="1" eaLnBrk="1" hangingPunct="1"/>
            <a:r>
              <a:rPr lang="en-US" altLang="x-none" dirty="0"/>
              <a:t>Used to hide some bits in a value while selecting other bits</a:t>
            </a:r>
          </a:p>
          <a:p>
            <a:pPr lvl="1" eaLnBrk="1" hangingPunct="1"/>
            <a:r>
              <a:rPr lang="en-US" altLang="x-none" dirty="0"/>
              <a:t>Examples</a:t>
            </a:r>
          </a:p>
          <a:p>
            <a:pPr lvl="2" eaLnBrk="1" hangingPunct="1">
              <a:buFontTx/>
              <a:buNone/>
            </a:pPr>
            <a:r>
              <a:rPr lang="en-US" altLang="x-none" dirty="0">
                <a:latin typeface="Lucida Console" charset="0"/>
              </a:rPr>
              <a:t>	00000000 11101000	</a:t>
            </a:r>
            <a:r>
              <a:rPr lang="en-US" altLang="x-none" dirty="0"/>
              <a:t>(</a:t>
            </a:r>
            <a:r>
              <a:rPr lang="en-US" altLang="x-none" dirty="0">
                <a:latin typeface="Lucida Console" charset="0"/>
              </a:rPr>
              <a:t>value</a:t>
            </a:r>
            <a:r>
              <a:rPr lang="en-US" altLang="x-none" dirty="0"/>
              <a:t>)</a:t>
            </a:r>
            <a:r>
              <a:rPr lang="en-US" altLang="x-none" dirty="0">
                <a:latin typeface="Lucida Console" charset="0"/>
              </a:rPr>
              <a:t/>
            </a:r>
            <a:br>
              <a:rPr lang="en-US" altLang="x-none" dirty="0">
                <a:latin typeface="Lucida Console" charset="0"/>
              </a:rPr>
            </a:br>
            <a:r>
              <a:rPr lang="en-US" altLang="x-none" dirty="0">
                <a:latin typeface="Lucida Console" charset="0"/>
              </a:rPr>
              <a:t>10000000 00000000	</a:t>
            </a:r>
            <a:r>
              <a:rPr lang="en-US" altLang="x-none" dirty="0"/>
              <a:t>(</a:t>
            </a:r>
            <a:r>
              <a:rPr lang="en-US" altLang="x-none" dirty="0">
                <a:latin typeface="Lucida Console" charset="0"/>
              </a:rPr>
              <a:t>MASK</a:t>
            </a:r>
            <a:r>
              <a:rPr lang="en-US" altLang="x-none" dirty="0"/>
              <a:t>)</a:t>
            </a:r>
            <a:r>
              <a:rPr lang="en-US" altLang="x-none" dirty="0">
                <a:latin typeface="Lucida Console" charset="0"/>
              </a:rPr>
              <a:t/>
            </a:r>
            <a:br>
              <a:rPr lang="en-US" altLang="x-none" dirty="0">
                <a:latin typeface="Lucida Console" charset="0"/>
              </a:rPr>
            </a:br>
            <a:r>
              <a:rPr lang="en-US" altLang="x-none" dirty="0">
                <a:latin typeface="Lucida Console" charset="0"/>
              </a:rPr>
              <a:t>-----------------</a:t>
            </a:r>
            <a:r>
              <a:rPr lang="en-US" altLang="x-none" dirty="0"/>
              <a:t>      perform bitwise AND operation</a:t>
            </a:r>
            <a:r>
              <a:rPr lang="en-US" altLang="x-none" dirty="0">
                <a:latin typeface="Lucida Console" charset="0"/>
              </a:rPr>
              <a:t/>
            </a:r>
            <a:br>
              <a:rPr lang="en-US" altLang="x-none" dirty="0">
                <a:latin typeface="Lucida Console" charset="0"/>
              </a:rPr>
            </a:br>
            <a:r>
              <a:rPr lang="en-US" altLang="x-none" dirty="0">
                <a:latin typeface="Lucida Console" charset="0"/>
              </a:rPr>
              <a:t>00000000 00000000	</a:t>
            </a:r>
            <a:r>
              <a:rPr lang="en-US" altLang="x-none" dirty="0"/>
              <a:t>(</a:t>
            </a:r>
            <a:r>
              <a:rPr lang="en-US" altLang="x-none" dirty="0">
                <a:latin typeface="Lucida Console" charset="0"/>
              </a:rPr>
              <a:t>value &amp; MASK</a:t>
            </a:r>
            <a:r>
              <a:rPr lang="en-US" altLang="x-none" dirty="0"/>
              <a:t>)</a:t>
            </a:r>
            <a:r>
              <a:rPr lang="en-US" altLang="x-none" dirty="0">
                <a:latin typeface="Lucida Console" charset="0"/>
              </a:rPr>
              <a:t/>
            </a:r>
            <a:br>
              <a:rPr lang="en-US" altLang="x-none" dirty="0">
                <a:latin typeface="Lucida Console" charset="0"/>
              </a:rPr>
            </a:br>
            <a:endParaRPr lang="en-US" altLang="x-none" dirty="0">
              <a:latin typeface="Lucida Console" charset="0"/>
            </a:endParaRPr>
          </a:p>
          <a:p>
            <a:pPr lvl="2" eaLnBrk="1" hangingPunct="1">
              <a:buFontTx/>
              <a:buNone/>
            </a:pPr>
            <a:r>
              <a:rPr lang="en-US" altLang="x-none" dirty="0">
                <a:latin typeface="Lucida Console" charset="0"/>
              </a:rPr>
              <a:t>	11101000 00000000	</a:t>
            </a:r>
            <a:r>
              <a:rPr lang="en-US" altLang="x-none" dirty="0"/>
              <a:t>(</a:t>
            </a:r>
            <a:r>
              <a:rPr lang="en-US" altLang="x-none" dirty="0">
                <a:latin typeface="Lucida Console" charset="0"/>
              </a:rPr>
              <a:t>value</a:t>
            </a:r>
            <a:r>
              <a:rPr lang="en-US" altLang="x-none" dirty="0"/>
              <a:t>)</a:t>
            </a:r>
            <a:r>
              <a:rPr lang="en-US" altLang="x-none" dirty="0">
                <a:latin typeface="Lucida Console" charset="0"/>
              </a:rPr>
              <a:t/>
            </a:r>
            <a:br>
              <a:rPr lang="en-US" altLang="x-none" dirty="0">
                <a:latin typeface="Lucida Console" charset="0"/>
              </a:rPr>
            </a:br>
            <a:r>
              <a:rPr lang="en-US" altLang="x-none" dirty="0">
                <a:latin typeface="Lucida Console" charset="0"/>
              </a:rPr>
              <a:t>10000000 00000000	</a:t>
            </a:r>
            <a:r>
              <a:rPr lang="en-US" altLang="x-none" dirty="0"/>
              <a:t>(</a:t>
            </a:r>
            <a:r>
              <a:rPr lang="en-US" altLang="x-none" dirty="0">
                <a:latin typeface="Lucida Console" charset="0"/>
              </a:rPr>
              <a:t>MASK</a:t>
            </a:r>
            <a:r>
              <a:rPr lang="en-US" altLang="x-none" dirty="0"/>
              <a:t>)</a:t>
            </a:r>
            <a:r>
              <a:rPr lang="en-US" altLang="x-none" dirty="0">
                <a:latin typeface="Lucida Console" charset="0"/>
              </a:rPr>
              <a:t/>
            </a:r>
            <a:br>
              <a:rPr lang="en-US" altLang="x-none" dirty="0">
                <a:latin typeface="Lucida Console" charset="0"/>
              </a:rPr>
            </a:br>
            <a:r>
              <a:rPr lang="en-US" altLang="x-none" dirty="0">
                <a:latin typeface="Lucida Console" charset="0"/>
              </a:rPr>
              <a:t>-----------------</a:t>
            </a:r>
            <a:r>
              <a:rPr lang="en-US" altLang="x-none" dirty="0"/>
              <a:t>      perform bitwise AND operation</a:t>
            </a:r>
            <a:br>
              <a:rPr lang="en-US" altLang="x-none" dirty="0"/>
            </a:br>
            <a:r>
              <a:rPr lang="en-US" altLang="x-none" dirty="0">
                <a:latin typeface="Lucida Console" charset="0"/>
              </a:rPr>
              <a:t>10000000 00000000	</a:t>
            </a:r>
            <a:r>
              <a:rPr lang="en-US" altLang="x-none" dirty="0"/>
              <a:t>(</a:t>
            </a:r>
            <a:r>
              <a:rPr lang="en-US" altLang="x-none" dirty="0">
                <a:latin typeface="Lucida Console" charset="0"/>
              </a:rPr>
              <a:t>value &amp; MASK</a:t>
            </a:r>
            <a:r>
              <a:rPr lang="en-US" altLang="x-none" dirty="0"/>
              <a:t>)</a:t>
            </a:r>
          </a:p>
        </p:txBody>
      </p:sp>
    </p:spTree>
    <p:extLst>
      <p:ext uri="{BB962C8B-B14F-4D97-AF65-F5344CB8AC3E}">
        <p14:creationId xmlns:p14="http://schemas.microsoft.com/office/powerpoint/2010/main" val="2492819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type="body" idx="1"/>
          </p:nvPr>
        </p:nvSpPr>
        <p:spPr>
          <a:xfrm>
            <a:off x="636608" y="1442355"/>
            <a:ext cx="10810754" cy="1244600"/>
          </a:xfrm>
          <a:noFill/>
        </p:spPr>
        <p:txBody>
          <a:bodyPr anchor="t"/>
          <a:lstStyle/>
          <a:p>
            <a:pPr marL="0" indent="0" algn="ctr">
              <a:buNone/>
            </a:pPr>
            <a:r>
              <a:rPr lang="en-US" altLang="x-none" sz="4000" dirty="0">
                <a:ea typeface="Times New Roman" charset="0"/>
                <a:cs typeface="Times New Roman" charset="0"/>
              </a:rPr>
              <a:t>Using the logical AND operator (</a:t>
            </a:r>
            <a:r>
              <a:rPr lang="en-US" altLang="x-none" sz="4000" dirty="0">
                <a:latin typeface="Lucida Console" charset="0"/>
                <a:ea typeface="Times New Roman" charset="0"/>
                <a:cs typeface="Times New Roman" charset="0"/>
              </a:rPr>
              <a:t>&amp;&amp;</a:t>
            </a:r>
            <a:r>
              <a:rPr lang="en-US" altLang="x-none" sz="4000" dirty="0">
                <a:ea typeface="Times New Roman" charset="0"/>
                <a:cs typeface="Times New Roman" charset="0"/>
              </a:rPr>
              <a:t>) for the bitwise AND operator (</a:t>
            </a:r>
            <a:r>
              <a:rPr lang="en-US" altLang="x-none" sz="4000" dirty="0">
                <a:latin typeface="Lucida Console" charset="0"/>
                <a:ea typeface="Times New Roman" charset="0"/>
                <a:cs typeface="Times New Roman" charset="0"/>
              </a:rPr>
              <a:t>&amp;</a:t>
            </a:r>
            <a:r>
              <a:rPr lang="en-US" altLang="x-none" sz="4000" dirty="0">
                <a:ea typeface="Times New Roman" charset="0"/>
                <a:cs typeface="Times New Roman" charset="0"/>
              </a:rPr>
              <a:t>) and vice versa is a </a:t>
            </a:r>
            <a:r>
              <a:rPr lang="en-US" altLang="x-none" sz="4000" b="1" dirty="0">
                <a:ea typeface="Times New Roman" charset="0"/>
                <a:cs typeface="Times New Roman" charset="0"/>
              </a:rPr>
              <a:t>logic error</a:t>
            </a:r>
            <a:r>
              <a:rPr lang="en-US" altLang="x-none" sz="4000" dirty="0">
                <a:ea typeface="Times New Roman" charset="0"/>
                <a:cs typeface="Times New Roman" charset="0"/>
              </a:rPr>
              <a:t>.</a:t>
            </a:r>
            <a:endParaRPr lang="en-US" altLang="x-none" sz="4000" dirty="0"/>
          </a:p>
        </p:txBody>
      </p:sp>
      <p:sp>
        <p:nvSpPr>
          <p:cNvPr id="6" name="Rectangle 3"/>
          <p:cNvSpPr txBox="1">
            <a:spLocks noChangeArrowheads="1"/>
          </p:cNvSpPr>
          <p:nvPr/>
        </p:nvSpPr>
        <p:spPr bwMode="auto">
          <a:xfrm>
            <a:off x="636608" y="3516154"/>
            <a:ext cx="10810754"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Calibri" charset="0"/>
                <a:ea typeface="Calibri" charset="0"/>
                <a:cs typeface="Calibri" charset="0"/>
              </a:defRPr>
            </a:lvl1pPr>
            <a:lvl2pPr marL="742950" indent="-285750" algn="l" rtl="0" fontAlgn="base">
              <a:spcBef>
                <a:spcPct val="20000"/>
              </a:spcBef>
              <a:spcAft>
                <a:spcPct val="0"/>
              </a:spcAft>
              <a:buChar char="–"/>
              <a:defRPr sz="2200" kern="1200">
                <a:solidFill>
                  <a:schemeClr val="tx1"/>
                </a:solidFill>
                <a:latin typeface="Calibri" charset="0"/>
                <a:ea typeface="Calibri" charset="0"/>
                <a:cs typeface="Calibri" charset="0"/>
              </a:defRPr>
            </a:lvl2pPr>
            <a:lvl3pPr marL="11430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3pPr>
            <a:lvl4pPr marL="16002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4pPr>
            <a:lvl5pPr marL="20574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Tx/>
              <a:buNone/>
            </a:pPr>
            <a:r>
              <a:rPr lang="en-US" altLang="x-none" sz="4000" dirty="0">
                <a:ea typeface="Times New Roman" charset="0"/>
                <a:cs typeface="Times New Roman" charset="0"/>
              </a:rPr>
              <a:t>Using the logical OR operator (||) for the bitwise OR operator (|) and vice versa is a </a:t>
            </a:r>
            <a:r>
              <a:rPr lang="en-US" altLang="x-none" sz="4000" b="1" dirty="0">
                <a:ea typeface="Times New Roman" charset="0"/>
                <a:cs typeface="Times New Roman" charset="0"/>
              </a:rPr>
              <a:t>logic error</a:t>
            </a:r>
            <a:r>
              <a:rPr lang="en-US" altLang="x-none" sz="4000" dirty="0">
                <a:ea typeface="Times New Roman" charset="0"/>
                <a:cs typeface="Times New Roman" charset="0"/>
              </a:rPr>
              <a:t>.</a:t>
            </a:r>
          </a:p>
        </p:txBody>
      </p:sp>
    </p:spTree>
    <p:extLst>
      <p:ext uri="{BB962C8B-B14F-4D97-AF65-F5344CB8AC3E}">
        <p14:creationId xmlns:p14="http://schemas.microsoft.com/office/powerpoint/2010/main" val="589941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0"/>
            <a:ext cx="5660020" cy="6858000"/>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#include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iostream</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&gt;</a:t>
            </a: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    </a:t>
            </a:r>
          </a:p>
          <a:p>
            <a:r>
              <a:rPr lang="en-US" altLang="x-none" dirty="0">
                <a:solidFill>
                  <a:srgbClr val="5F5F5F"/>
                </a:solidFill>
                <a:latin typeface="AvantGarde" charset="0"/>
                <a:ea typeface="Times New Roman" charset="0"/>
                <a:cs typeface="Times New Roman" charset="0"/>
              </a:rPr>
              <a:t>4 </a:t>
            </a:r>
            <a:r>
              <a:rPr lang="en-US" altLang="x-none" dirty="0" smtClean="0">
                <a:solidFill>
                  <a:srgbClr val="5F5F5F"/>
                </a:solidFill>
                <a:latin typeface="AvantGarde" charset="0"/>
                <a:ea typeface="Times New Roman" charset="0"/>
                <a:cs typeface="Times New Roman" charset="0"/>
              </a:rPr>
              <a:t>     </a:t>
            </a:r>
            <a:r>
              <a:rPr lang="en-US" altLang="x-none" dirty="0" smtClean="0">
                <a:solidFill>
                  <a:srgbClr val="0000FF"/>
                </a:solidFill>
                <a:ea typeface="Courier New" charset="0"/>
                <a:cs typeface="Courier New" charset="0"/>
              </a:rPr>
              <a:t>#</a:t>
            </a:r>
            <a:r>
              <a:rPr lang="en-US" altLang="x-none" dirty="0">
                <a:solidFill>
                  <a:srgbClr val="0000FF"/>
                </a:solidFill>
                <a:ea typeface="Courier New" charset="0"/>
                <a:cs typeface="Courier New" charset="0"/>
              </a:rPr>
              <a:t>include</a:t>
            </a:r>
            <a:r>
              <a:rPr lang="en-US" altLang="x-none" dirty="0">
                <a:solidFill>
                  <a:srgbClr val="000000"/>
                </a:solidFill>
                <a:ea typeface="Courier New" charset="0"/>
                <a:cs typeface="Courier New" charset="0"/>
              </a:rPr>
              <a:t> &lt;</a:t>
            </a:r>
            <a:r>
              <a:rPr lang="en-US" altLang="x-none" dirty="0" err="1">
                <a:solidFill>
                  <a:srgbClr val="000000"/>
                </a:solidFill>
                <a:ea typeface="Courier New" charset="0"/>
                <a:cs typeface="Courier New" charset="0"/>
              </a:rPr>
              <a:t>iomanip</a:t>
            </a:r>
            <a:r>
              <a:rPr lang="en-US" altLang="x-none" dirty="0">
                <a:solidFill>
                  <a:srgbClr val="000000"/>
                </a:solidFill>
                <a:ea typeface="Courier New" charset="0"/>
                <a:cs typeface="Courier New" charset="0"/>
              </a:rPr>
              <a:t>&gt;</a:t>
            </a:r>
            <a:endParaRPr lang="en-US" altLang="x-none" dirty="0">
              <a:solidFill>
                <a:srgbClr val="000000"/>
              </a:solidFill>
              <a:latin typeface="Courier" charset="0"/>
              <a:ea typeface="Times New Roman" charset="0"/>
              <a:cs typeface="Times New Roman" charset="0"/>
            </a:endParaRPr>
          </a:p>
          <a:p>
            <a:pPr lvl="0"/>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6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lang="en-US" altLang="x-none" dirty="0">
                <a:solidFill>
                  <a:srgbClr val="0000FF"/>
                </a:solidFill>
                <a:ea typeface="Courier New" charset="0"/>
                <a:cs typeface="Courier New" charset="0"/>
              </a:rPr>
              <a:t>using</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std</a:t>
            </a:r>
            <a:r>
              <a:rPr lang="en-US" altLang="x-none" dirty="0">
                <a:solidFill>
                  <a:srgbClr val="000000"/>
                </a:solidFill>
                <a:ea typeface="Courier New" charset="0"/>
                <a:cs typeface="Courier New" charset="0"/>
              </a:rPr>
              <a:t>::</a:t>
            </a:r>
            <a:r>
              <a:rPr lang="en-US" altLang="x-none" dirty="0" err="1">
                <a:solidFill>
                  <a:srgbClr val="000000"/>
                </a:solidFill>
                <a:ea typeface="Courier New" charset="0"/>
                <a:cs typeface="Courier New" charset="0"/>
              </a:rPr>
              <a:t>endl</a:t>
            </a:r>
            <a:r>
              <a:rPr lang="en-US" altLang="x-none" dirty="0" smtClean="0">
                <a:solidFill>
                  <a:srgbClr val="000000"/>
                </a:solidFill>
                <a:ea typeface="Courier New" charset="0"/>
                <a:cs typeface="Courier New" charset="0"/>
              </a:rPr>
              <a:t>; </a:t>
            </a:r>
            <a:r>
              <a:rPr lang="en-US" altLang="x-none" dirty="0">
                <a:solidFill>
                  <a:srgbClr val="0000FF"/>
                </a:solidFill>
                <a:ea typeface="Courier New" charset="0"/>
                <a:cs typeface="Courier New" charset="0"/>
              </a:rPr>
              <a:t>using</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std</a:t>
            </a:r>
            <a:r>
              <a:rPr lang="en-US" altLang="x-none" dirty="0">
                <a:solidFill>
                  <a:srgbClr val="000000"/>
                </a:solidFill>
                <a:ea typeface="Courier New" charset="0"/>
                <a:cs typeface="Courier New" charset="0"/>
              </a:rPr>
              <a:t>::</a:t>
            </a:r>
            <a:r>
              <a:rPr lang="en-US" altLang="x-none" dirty="0" err="1">
                <a:solidFill>
                  <a:srgbClr val="000000"/>
                </a:solidFill>
                <a:ea typeface="Courier New" charset="0"/>
                <a:cs typeface="Courier New" charset="0"/>
              </a:rPr>
              <a:t>setw</a:t>
            </a:r>
            <a:r>
              <a:rPr lang="en-US" altLang="x-none" dirty="0" smtClean="0">
                <a:solidFill>
                  <a:srgbClr val="000000"/>
                </a:solidFill>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7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cin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14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void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prototype</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16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int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main()</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17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18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a:t>
            </a:r>
            <a:r>
              <a:rPr kumimoji="0" lang="en-US" altLang="x-none" sz="1200" b="1" i="0" u="none" strike="noStrike" kern="1200" cap="none" spc="0" normalizeH="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number2,</a:t>
            </a:r>
            <a:r>
              <a:rPr kumimoji="0" lang="en-US" altLang="x-none" sz="1200" b="1" i="0" u="none" strike="noStrike" kern="1200" cap="none" spc="0" normalizeH="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mask,</a:t>
            </a:r>
            <a:r>
              <a:rPr kumimoji="0" lang="en-US" altLang="x-none" sz="1200" b="1" i="0" u="none" strike="noStrike" kern="1200" cap="none" spc="0" normalizeH="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setBits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lvl="0">
              <a:defRPr/>
            </a:pPr>
            <a:r>
              <a:rPr lang="en-US" altLang="x-none" dirty="0" smtClean="0">
                <a:solidFill>
                  <a:srgbClr val="5F5F5F"/>
                </a:solidFill>
                <a:latin typeface="AvantGarde" charset="0"/>
                <a:ea typeface="Times New Roman" charset="0"/>
                <a:cs typeface="Times New Roman" charset="0"/>
              </a:rPr>
              <a:t>23    </a:t>
            </a:r>
            <a:r>
              <a:rPr lang="en-US" altLang="x-none" dirty="0" smtClean="0">
                <a:solidFill>
                  <a:srgbClr val="000000"/>
                </a:solidFill>
                <a:ea typeface="Courier New" charset="0"/>
                <a:cs typeface="Courier New" charset="0"/>
              </a:rPr>
              <a:t>   </a:t>
            </a:r>
            <a:r>
              <a:rPr lang="en-US" altLang="x-none" dirty="0">
                <a:solidFill>
                  <a:srgbClr val="008000"/>
                </a:solidFill>
                <a:ea typeface="Courier New" charset="0"/>
                <a:cs typeface="Courier New" charset="0"/>
              </a:rPr>
              <a:t>// demonstrate bitwise &amp;</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24    </a:t>
            </a:r>
            <a:r>
              <a:rPr lang="en-US" altLang="x-none" dirty="0">
                <a:solidFill>
                  <a:srgbClr val="000000"/>
                </a:solidFill>
                <a:ea typeface="Courier New" charset="0"/>
                <a:cs typeface="Courier New" charset="0"/>
              </a:rPr>
              <a:t>   number1 = </a:t>
            </a:r>
            <a:r>
              <a:rPr lang="en-US" altLang="x-none" dirty="0">
                <a:solidFill>
                  <a:srgbClr val="0099FF"/>
                </a:solidFill>
                <a:ea typeface="Courier New" charset="0"/>
                <a:cs typeface="Courier New" charset="0"/>
              </a:rPr>
              <a:t>2179876355</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25    </a:t>
            </a:r>
            <a:r>
              <a:rPr lang="en-US" altLang="x-none" dirty="0">
                <a:solidFill>
                  <a:srgbClr val="000000"/>
                </a:solidFill>
                <a:ea typeface="Courier New" charset="0"/>
                <a:cs typeface="Courier New" charset="0"/>
              </a:rPr>
              <a:t>   mask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26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"The result of combining the following\n"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27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28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mask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29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"using the bitwise AND operator &amp; is\n"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smtClean="0">
                <a:solidFill>
                  <a:srgbClr val="5F5F5F"/>
                </a:solidFill>
                <a:latin typeface="AvantGarde" charset="0"/>
                <a:ea typeface="Times New Roman" charset="0"/>
                <a:cs typeface="Times New Roman" charset="0"/>
              </a:rPr>
              <a:t>30    </a:t>
            </a:r>
            <a:r>
              <a:rPr lang="en-US" altLang="x-none" dirty="0" smtClean="0">
                <a:solidFill>
                  <a:srgbClr val="000000"/>
                </a:solidFill>
                <a:ea typeface="Courier New" charset="0"/>
                <a:cs typeface="Courier New" charset="0"/>
              </a:rPr>
              <a:t>   </a:t>
            </a:r>
            <a:r>
              <a:rPr lang="en-US" altLang="x-none" dirty="0" err="1" smtClean="0">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&amp; mask </a:t>
            </a:r>
            <a:r>
              <a:rPr lang="en-US" altLang="x-none" dirty="0" smtClean="0">
                <a:solidFill>
                  <a:srgbClr val="000000"/>
                </a:solidFill>
                <a:ea typeface="Courier New" charset="0"/>
                <a:cs typeface="Courier New" charset="0"/>
              </a:rPr>
              <a:t>);</a:t>
            </a:r>
          </a:p>
          <a:p>
            <a:pPr lvl="0">
              <a:defRPr/>
            </a:pPr>
            <a:r>
              <a:rPr lang="en-US" altLang="x-none" dirty="0">
                <a:solidFill>
                  <a:srgbClr val="5F5F5F"/>
                </a:solidFill>
                <a:latin typeface="AvantGarde" charset="0"/>
                <a:ea typeface="Times New Roman" charset="0"/>
                <a:cs typeface="Times New Roman" charset="0"/>
              </a:rPr>
              <a:t>23    </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demonstrate bitwise &amp;</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24    </a:t>
            </a:r>
            <a:r>
              <a:rPr lang="en-US" altLang="x-none" dirty="0">
                <a:solidFill>
                  <a:srgbClr val="000000"/>
                </a:solidFill>
                <a:ea typeface="Courier New" charset="0"/>
                <a:cs typeface="Courier New" charset="0"/>
              </a:rPr>
              <a:t>   number1 = </a:t>
            </a:r>
            <a:r>
              <a:rPr lang="en-US" altLang="x-none" dirty="0">
                <a:solidFill>
                  <a:srgbClr val="0099FF"/>
                </a:solidFill>
                <a:ea typeface="Courier New" charset="0"/>
                <a:cs typeface="Courier New" charset="0"/>
              </a:rPr>
              <a:t>2179876355</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25    </a:t>
            </a:r>
            <a:r>
              <a:rPr lang="en-US" altLang="x-none" dirty="0">
                <a:solidFill>
                  <a:srgbClr val="000000"/>
                </a:solidFill>
                <a:ea typeface="Courier New" charset="0"/>
                <a:cs typeface="Courier New" charset="0"/>
              </a:rPr>
              <a:t>   mask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26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"The result of combining the following\n"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27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28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mask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29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"using the bitwise AND operator &amp; is\n"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30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&amp; mask </a:t>
            </a:r>
            <a:r>
              <a:rPr lang="en-US" altLang="x-none" dirty="0" smtClean="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32    </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demonstrate bitwise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33    </a:t>
            </a:r>
            <a:r>
              <a:rPr lang="en-US" altLang="x-none" dirty="0">
                <a:solidFill>
                  <a:srgbClr val="000000"/>
                </a:solidFill>
                <a:ea typeface="Courier New" charset="0"/>
                <a:cs typeface="Courier New" charset="0"/>
              </a:rPr>
              <a:t>   number1 = </a:t>
            </a:r>
            <a:r>
              <a:rPr lang="en-US" altLang="x-none" dirty="0">
                <a:solidFill>
                  <a:srgbClr val="0099FF"/>
                </a:solidFill>
                <a:ea typeface="Courier New" charset="0"/>
                <a:cs typeface="Courier New" charset="0"/>
              </a:rPr>
              <a:t>15</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34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setBits</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241</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smtClean="0">
                <a:solidFill>
                  <a:srgbClr val="5F5F5F"/>
                </a:solidFill>
                <a:latin typeface="AvantGarde" charset="0"/>
                <a:ea typeface="Times New Roman" charset="0"/>
                <a:cs typeface="Times New Roman" charset="0"/>
              </a:rPr>
              <a:t>35    </a:t>
            </a:r>
            <a:r>
              <a:rPr lang="en-US" altLang="x-none" dirty="0" smtClean="0">
                <a:solidFill>
                  <a:srgbClr val="000000"/>
                </a:solidFill>
                <a:ea typeface="Courier New" charset="0"/>
                <a:cs typeface="Courier New" charset="0"/>
              </a:rPr>
              <a:t>   </a:t>
            </a:r>
            <a:r>
              <a:rPr lang="en-US" altLang="x-none" dirty="0" err="1" smtClean="0">
                <a:solidFill>
                  <a:srgbClr val="000000"/>
                </a:solidFill>
                <a:ea typeface="Courier New" charset="0"/>
                <a:cs typeface="Courier New" charset="0"/>
              </a:rPr>
              <a:t>cout</a:t>
            </a:r>
            <a:r>
              <a:rPr lang="en-US" altLang="x-none" dirty="0" smtClean="0">
                <a:solidFill>
                  <a:srgbClr val="000000"/>
                </a:solidFill>
                <a:ea typeface="Courier New" charset="0"/>
                <a:cs typeface="Courier New" charset="0"/>
              </a:rPr>
              <a:t> </a:t>
            </a:r>
            <a:r>
              <a:rPr lang="en-US" altLang="x-none" dirty="0">
                <a:solidFill>
                  <a:srgbClr val="000000"/>
                </a:solidFill>
                <a:ea typeface="Courier New" charset="0"/>
                <a:cs typeface="Courier New" charset="0"/>
              </a:rPr>
              <a:t>&lt;&lt; </a:t>
            </a:r>
            <a:r>
              <a:rPr lang="en-US" altLang="x-none" dirty="0">
                <a:solidFill>
                  <a:srgbClr val="0099FF"/>
                </a:solidFill>
                <a:ea typeface="Courier New" charset="0"/>
                <a:cs typeface="Courier New" charset="0"/>
              </a:rPr>
              <a:t>"\</a:t>
            </a:r>
            <a:r>
              <a:rPr lang="en-US" altLang="x-none" dirty="0" err="1">
                <a:solidFill>
                  <a:srgbClr val="0099FF"/>
                </a:solidFill>
                <a:ea typeface="Courier New" charset="0"/>
                <a:cs typeface="Courier New" charset="0"/>
              </a:rPr>
              <a:t>nThe</a:t>
            </a:r>
            <a:r>
              <a:rPr lang="en-US" altLang="x-none" dirty="0">
                <a:solidFill>
                  <a:srgbClr val="0099FF"/>
                </a:solidFill>
                <a:ea typeface="Courier New" charset="0"/>
                <a:cs typeface="Courier New" charset="0"/>
              </a:rPr>
              <a:t> result of combining the following\n</a:t>
            </a:r>
            <a:r>
              <a:rPr lang="en-US" altLang="x-none" dirty="0" smtClean="0">
                <a:solidFill>
                  <a:srgbClr val="0099FF"/>
                </a:solidFill>
                <a:ea typeface="Courier New" charset="0"/>
                <a:cs typeface="Courier New" charset="0"/>
              </a:rPr>
              <a:t>"</a:t>
            </a:r>
            <a:r>
              <a:rPr lang="en-US" altLang="x-none" dirty="0" smtClean="0">
                <a:solidFill>
                  <a:srgbClr val="000000"/>
                </a:solidFill>
                <a:ea typeface="Courier New" charset="0"/>
                <a:cs typeface="Courier New" charset="0"/>
              </a:rPr>
              <a:t>;</a:t>
            </a:r>
          </a:p>
          <a:p>
            <a:pPr>
              <a:defRPr/>
            </a:pPr>
            <a:r>
              <a:rPr lang="en-US" altLang="x-none" dirty="0" smtClean="0">
                <a:solidFill>
                  <a:srgbClr val="5F5F5F"/>
                </a:solidFill>
                <a:latin typeface="AvantGarde" charset="0"/>
                <a:ea typeface="Times New Roman" charset="0"/>
                <a:cs typeface="Times New Roman" charset="0"/>
              </a:rPr>
              <a:t>36    </a:t>
            </a:r>
            <a:r>
              <a:rPr lang="en-US" altLang="x-none" dirty="0" smtClean="0">
                <a:solidFill>
                  <a:srgbClr val="000000"/>
                </a:solidFill>
                <a:ea typeface="Courier New" charset="0"/>
                <a:cs typeface="Courier New" charset="0"/>
              </a:rPr>
              <a:t>   </a:t>
            </a:r>
            <a:r>
              <a:rPr lang="en-US" altLang="x-none" dirty="0" err="1" smtClean="0">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r>
              <a:rPr lang="en-US" altLang="x-none" dirty="0" smtClean="0">
                <a:solidFill>
                  <a:srgbClr val="000000"/>
                </a:solidFill>
                <a:ea typeface="Courier New" charset="0"/>
                <a:cs typeface="Courier New" charset="0"/>
              </a:rPr>
              <a:t>);</a:t>
            </a:r>
          </a:p>
          <a:p>
            <a:pPr lvl="0">
              <a:defRPr/>
            </a:pPr>
            <a:r>
              <a:rPr lang="en-US" altLang="x-none" dirty="0">
                <a:solidFill>
                  <a:srgbClr val="5F5F5F"/>
                </a:solidFill>
                <a:latin typeface="AvantGarde" charset="0"/>
                <a:ea typeface="Times New Roman" charset="0"/>
                <a:cs typeface="Times New Roman" charset="0"/>
              </a:rPr>
              <a:t>37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setBits</a:t>
            </a:r>
            <a:r>
              <a:rPr lang="en-US" altLang="x-none" dirty="0">
                <a:solidFill>
                  <a:srgbClr val="000000"/>
                </a:solidFill>
                <a:ea typeface="Courier New" charset="0"/>
                <a:cs typeface="Courier New" charset="0"/>
              </a:rPr>
              <a:t> </a:t>
            </a:r>
            <a:r>
              <a:rPr lang="en-US" altLang="x-none" dirty="0" smtClean="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p:txBody>
      </p:sp>
      <p:sp>
        <p:nvSpPr>
          <p:cNvPr id="3" name="Rectangle 3"/>
          <p:cNvSpPr txBox="1">
            <a:spLocks noChangeArrowheads="1"/>
          </p:cNvSpPr>
          <p:nvPr/>
        </p:nvSpPr>
        <p:spPr bwMode="auto">
          <a:xfrm>
            <a:off x="5660020" y="0"/>
            <a:ext cx="6531980" cy="6858000"/>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38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"using the bitwise inclusive OR operator | is\n"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39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setBits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41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demonstrate bitwise exclusive OR</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42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139</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43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number2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199</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44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99FF"/>
                </a:solidFill>
                <a:effectLst/>
                <a:uLnTx/>
                <a:uFillTx/>
                <a:latin typeface="Courier New" charset="0"/>
                <a:ea typeface="Courier New" charset="0"/>
                <a:cs typeface="Courier New" charset="0"/>
              </a:rPr>
              <a:t>nThe</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 result of combining the following\n"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45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46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number2 );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47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"using the bitwise exclusive OR operator ^ is\n"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48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 number2 );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50    </a:t>
            </a:r>
            <a:r>
              <a:rPr lang="en-US" altLang="x-none" dirty="0" smtClean="0">
                <a:solidFill>
                  <a:srgbClr val="000000"/>
                </a:solidFill>
                <a:ea typeface="Courier New" charset="0"/>
                <a:cs typeface="Courier New" charset="0"/>
              </a:rPr>
              <a:t>   </a:t>
            </a:r>
            <a:r>
              <a:rPr lang="en-US" altLang="x-none" dirty="0">
                <a:solidFill>
                  <a:srgbClr val="008000"/>
                </a:solidFill>
                <a:ea typeface="Courier New" charset="0"/>
                <a:cs typeface="Courier New" charset="0"/>
              </a:rPr>
              <a:t>// demonstrate bitwise complement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51    </a:t>
            </a:r>
            <a:r>
              <a:rPr lang="en-US" altLang="x-none" dirty="0">
                <a:solidFill>
                  <a:srgbClr val="000000"/>
                </a:solidFill>
                <a:ea typeface="Courier New" charset="0"/>
                <a:cs typeface="Courier New" charset="0"/>
              </a:rPr>
              <a:t>   number1 = </a:t>
            </a:r>
            <a:r>
              <a:rPr lang="en-US" altLang="x-none" dirty="0">
                <a:solidFill>
                  <a:srgbClr val="0099FF"/>
                </a:solidFill>
                <a:ea typeface="Courier New" charset="0"/>
                <a:cs typeface="Courier New" charset="0"/>
              </a:rPr>
              <a:t>21845</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52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a:t>
            </a:r>
            <a:r>
              <a:rPr lang="en-US" altLang="x-none" dirty="0" err="1">
                <a:solidFill>
                  <a:srgbClr val="0099FF"/>
                </a:solidFill>
                <a:ea typeface="Courier New" charset="0"/>
                <a:cs typeface="Courier New" charset="0"/>
              </a:rPr>
              <a:t>nThe</a:t>
            </a:r>
            <a:r>
              <a:rPr lang="en-US" altLang="x-none" dirty="0">
                <a:solidFill>
                  <a:srgbClr val="0099FF"/>
                </a:solidFill>
                <a:ea typeface="Courier New" charset="0"/>
                <a:cs typeface="Courier New" charset="0"/>
              </a:rPr>
              <a:t> one's complement of\n"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53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54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"is"</a:t>
            </a:r>
            <a:r>
              <a:rPr lang="en-US" altLang="x-none" dirty="0">
                <a:solidFill>
                  <a:srgbClr val="000000"/>
                </a:solidFill>
                <a:ea typeface="Courier New" charset="0"/>
                <a:cs typeface="Courier New" charset="0"/>
              </a:rPr>
              <a:t> &lt;&lt; </a:t>
            </a:r>
            <a:r>
              <a:rPr lang="en-US" altLang="x-none" dirty="0" err="1">
                <a:solidFill>
                  <a:srgbClr val="000000"/>
                </a:solidFill>
                <a:ea typeface="Courier New" charset="0"/>
                <a:cs typeface="Courier New" charset="0"/>
              </a:rPr>
              <a:t>endl</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55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57    </a:t>
            </a:r>
            <a:r>
              <a:rPr lang="en-US" altLang="x-none" dirty="0" smtClean="0">
                <a:solidFill>
                  <a:srgbClr val="000000"/>
                </a:solidFill>
                <a:ea typeface="Courier New" charset="0"/>
                <a:cs typeface="Courier New" charset="0"/>
              </a:rPr>
              <a:t>   </a:t>
            </a:r>
            <a:r>
              <a:rPr lang="en-US" altLang="x-none" dirty="0">
                <a:solidFill>
                  <a:srgbClr val="0000FF"/>
                </a:solidFill>
                <a:ea typeface="Courier New" charset="0"/>
                <a:cs typeface="Courier New" charset="0"/>
              </a:rPr>
              <a:t>return</a:t>
            </a:r>
            <a:r>
              <a:rPr lang="en-US" altLang="x-none" dirty="0">
                <a:solidFill>
                  <a:srgbClr val="000000"/>
                </a:solidFill>
                <a:ea typeface="Courier New" charset="0"/>
                <a:cs typeface="Courier New" charset="0"/>
              </a:rPr>
              <a:t> </a:t>
            </a:r>
            <a:r>
              <a:rPr lang="en-US" altLang="x-none" dirty="0">
                <a:solidFill>
                  <a:srgbClr val="0099FF"/>
                </a:solidFill>
                <a:ea typeface="Courier New" charset="0"/>
                <a:cs typeface="Courier New" charset="0"/>
              </a:rPr>
              <a:t>0</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59    </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end main</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62    </a:t>
            </a:r>
            <a:r>
              <a:rPr lang="en-US" altLang="x-none" dirty="0">
                <a:solidFill>
                  <a:srgbClr val="0000FF"/>
                </a:solidFill>
                <a:ea typeface="Courier New" charset="0"/>
                <a:cs typeface="Courier New" charset="0"/>
              </a:rPr>
              <a:t>void</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a:t>
            </a:r>
            <a:r>
              <a:rPr lang="en-US" altLang="x-none" dirty="0">
                <a:solidFill>
                  <a:srgbClr val="0000FF"/>
                </a:solidFill>
                <a:ea typeface="Courier New" charset="0"/>
                <a:cs typeface="Courier New" charset="0"/>
              </a:rPr>
              <a:t>unsigned</a:t>
            </a:r>
            <a:r>
              <a:rPr lang="en-US" altLang="x-none" dirty="0">
                <a:solidFill>
                  <a:srgbClr val="000000"/>
                </a:solidFill>
                <a:ea typeface="Courier New" charset="0"/>
                <a:cs typeface="Courier New" charset="0"/>
              </a:rPr>
              <a:t> value </a:t>
            </a:r>
            <a:r>
              <a:rPr lang="en-US" altLang="x-none" dirty="0" smtClean="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64    </a:t>
            </a:r>
            <a:r>
              <a:rPr lang="en-US" altLang="x-none" dirty="0">
                <a:solidFill>
                  <a:srgbClr val="000000"/>
                </a:solidFill>
                <a:ea typeface="Courier New" charset="0"/>
                <a:cs typeface="Courier New" charset="0"/>
              </a:rPr>
              <a:t>   </a:t>
            </a:r>
            <a:r>
              <a:rPr lang="en-US" altLang="x-none" dirty="0" err="1">
                <a:solidFill>
                  <a:srgbClr val="0000FF"/>
                </a:solidFill>
                <a:ea typeface="Courier New" charset="0"/>
                <a:cs typeface="Courier New" charset="0"/>
              </a:rPr>
              <a:t>const</a:t>
            </a:r>
            <a:r>
              <a:rPr lang="en-US" altLang="x-none" dirty="0">
                <a:solidFill>
                  <a:srgbClr val="0000FF"/>
                </a:solidFill>
                <a:ea typeface="Courier New" charset="0"/>
                <a:cs typeface="Courier New" charset="0"/>
              </a:rPr>
              <a:t> </a:t>
            </a:r>
            <a:r>
              <a:rPr lang="en-US" altLang="x-none" dirty="0" err="1">
                <a:solidFill>
                  <a:srgbClr val="0000FF"/>
                </a:solidFill>
                <a:ea typeface="Courier New" charset="0"/>
                <a:cs typeface="Courier New" charset="0"/>
              </a:rPr>
              <a:t>int</a:t>
            </a:r>
            <a:r>
              <a:rPr lang="en-US" altLang="x-none" dirty="0">
                <a:solidFill>
                  <a:srgbClr val="000000"/>
                </a:solidFill>
                <a:ea typeface="Courier New" charset="0"/>
                <a:cs typeface="Courier New" charset="0"/>
              </a:rPr>
              <a:t> </a:t>
            </a:r>
            <a:r>
              <a:rPr lang="en-US" altLang="x-none" dirty="0">
                <a:solidFill>
                  <a:srgbClr val="0099FF"/>
                </a:solidFill>
                <a:ea typeface="Courier New" charset="0"/>
                <a:cs typeface="Courier New" charset="0"/>
              </a:rPr>
              <a:t>SHIFT</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8</a:t>
            </a:r>
            <a:r>
              <a:rPr lang="en-US" altLang="x-none" dirty="0">
                <a:solidFill>
                  <a:srgbClr val="000000"/>
                </a:solidFill>
                <a:ea typeface="Courier New" charset="0"/>
                <a:cs typeface="Courier New" charset="0"/>
              </a:rPr>
              <a:t> * </a:t>
            </a:r>
            <a:r>
              <a:rPr lang="en-US" altLang="x-none" dirty="0" err="1">
                <a:solidFill>
                  <a:srgbClr val="0000FF"/>
                </a:solidFill>
                <a:ea typeface="Courier New" charset="0"/>
                <a:cs typeface="Courier New" charset="0"/>
              </a:rPr>
              <a:t>sizeof</a:t>
            </a:r>
            <a:r>
              <a:rPr lang="en-US" altLang="x-none" dirty="0">
                <a:solidFill>
                  <a:srgbClr val="000000"/>
                </a:solidFill>
                <a:ea typeface="Courier New" charset="0"/>
                <a:cs typeface="Courier New" charset="0"/>
              </a:rPr>
              <a:t>( </a:t>
            </a:r>
            <a:r>
              <a:rPr lang="en-US" altLang="x-none" dirty="0">
                <a:solidFill>
                  <a:srgbClr val="0000FF"/>
                </a:solidFill>
                <a:ea typeface="Courier New" charset="0"/>
                <a:cs typeface="Courier New" charset="0"/>
              </a:rPr>
              <a:t>unsigned</a:t>
            </a:r>
            <a:r>
              <a:rPr lang="en-US" altLang="x-none" dirty="0">
                <a:solidFill>
                  <a:srgbClr val="000000"/>
                </a:solidFill>
                <a:ea typeface="Courier New" charset="0"/>
                <a:cs typeface="Courier New" charset="0"/>
              </a:rPr>
              <a:t> )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65    </a:t>
            </a:r>
            <a:r>
              <a:rPr lang="en-US" altLang="x-none" dirty="0">
                <a:solidFill>
                  <a:srgbClr val="000000"/>
                </a:solidFill>
                <a:ea typeface="Courier New" charset="0"/>
                <a:cs typeface="Courier New" charset="0"/>
              </a:rPr>
              <a:t>   </a:t>
            </a:r>
            <a:r>
              <a:rPr lang="en-US" altLang="x-none" dirty="0" err="1">
                <a:solidFill>
                  <a:srgbClr val="0000FF"/>
                </a:solidFill>
                <a:ea typeface="Courier New" charset="0"/>
                <a:cs typeface="Courier New" charset="0"/>
              </a:rPr>
              <a:t>const</a:t>
            </a:r>
            <a:r>
              <a:rPr lang="en-US" altLang="x-none" dirty="0">
                <a:solidFill>
                  <a:srgbClr val="0000FF"/>
                </a:solidFill>
                <a:ea typeface="Courier New" charset="0"/>
                <a:cs typeface="Courier New" charset="0"/>
              </a:rPr>
              <a:t> unsigned</a:t>
            </a:r>
            <a:r>
              <a:rPr lang="en-US" altLang="x-none" dirty="0">
                <a:solidFill>
                  <a:srgbClr val="000000"/>
                </a:solidFill>
                <a:ea typeface="Courier New" charset="0"/>
                <a:cs typeface="Courier New" charset="0"/>
              </a:rPr>
              <a:t> </a:t>
            </a:r>
            <a:r>
              <a:rPr lang="en-US" altLang="x-none" dirty="0">
                <a:solidFill>
                  <a:srgbClr val="0099FF"/>
                </a:solidFill>
                <a:ea typeface="Courier New" charset="0"/>
                <a:cs typeface="Courier New" charset="0"/>
              </a:rPr>
              <a:t>MASK</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SHIFT</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67    </a:t>
            </a:r>
            <a:r>
              <a:rPr lang="en-US" altLang="x-none" dirty="0" smtClean="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err="1">
                <a:solidFill>
                  <a:srgbClr val="000000"/>
                </a:solidFill>
                <a:ea typeface="Courier New" charset="0"/>
                <a:cs typeface="Courier New" charset="0"/>
              </a:rPr>
              <a:t>setw</a:t>
            </a:r>
            <a:r>
              <a:rPr lang="en-US" altLang="x-none" dirty="0">
                <a:solidFill>
                  <a:srgbClr val="000000"/>
                </a:solidFill>
                <a:ea typeface="Courier New" charset="0"/>
                <a:cs typeface="Courier New" charset="0"/>
              </a:rPr>
              <a:t>( </a:t>
            </a:r>
            <a:r>
              <a:rPr lang="en-US" altLang="x-none" dirty="0">
                <a:solidFill>
                  <a:srgbClr val="0099FF"/>
                </a:solidFill>
                <a:ea typeface="Courier New" charset="0"/>
                <a:cs typeface="Courier New" charset="0"/>
              </a:rPr>
              <a:t>10</a:t>
            </a:r>
            <a:r>
              <a:rPr lang="en-US" altLang="x-none" dirty="0">
                <a:solidFill>
                  <a:srgbClr val="000000"/>
                </a:solidFill>
                <a:ea typeface="Courier New" charset="0"/>
                <a:cs typeface="Courier New" charset="0"/>
              </a:rPr>
              <a:t> ) &lt;&lt; value &lt;&lt; </a:t>
            </a:r>
            <a:r>
              <a:rPr lang="en-US" altLang="x-none" dirty="0">
                <a:solidFill>
                  <a:srgbClr val="0099FF"/>
                </a:solidFill>
                <a:ea typeface="Courier New" charset="0"/>
                <a:cs typeface="Courier New" charset="0"/>
              </a:rPr>
              <a:t>" = "</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69    </a:t>
            </a:r>
            <a:r>
              <a:rPr lang="en-US" altLang="x-none" dirty="0" smtClean="0">
                <a:solidFill>
                  <a:srgbClr val="000000"/>
                </a:solidFill>
                <a:ea typeface="Courier New" charset="0"/>
                <a:cs typeface="Courier New" charset="0"/>
              </a:rPr>
              <a:t>   </a:t>
            </a:r>
            <a:r>
              <a:rPr lang="en-US" altLang="x-none" dirty="0">
                <a:solidFill>
                  <a:srgbClr val="0000FF"/>
                </a:solidFill>
                <a:ea typeface="Courier New" charset="0"/>
                <a:cs typeface="Courier New" charset="0"/>
              </a:rPr>
              <a:t>for</a:t>
            </a:r>
            <a:r>
              <a:rPr lang="en-US" altLang="x-none" dirty="0">
                <a:solidFill>
                  <a:srgbClr val="000000"/>
                </a:solidFill>
                <a:ea typeface="Courier New" charset="0"/>
                <a:cs typeface="Courier New" charset="0"/>
              </a:rPr>
              <a:t> ( </a:t>
            </a:r>
            <a:r>
              <a:rPr lang="en-US" altLang="x-none" dirty="0">
                <a:solidFill>
                  <a:srgbClr val="0000FF"/>
                </a:solidFill>
                <a:ea typeface="Courier New" charset="0"/>
                <a:cs typeface="Courier New" charset="0"/>
              </a:rPr>
              <a:t>unsigned</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i</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i</a:t>
            </a:r>
            <a:r>
              <a:rPr lang="en-US" altLang="x-none" dirty="0">
                <a:solidFill>
                  <a:srgbClr val="000000"/>
                </a:solidFill>
                <a:ea typeface="Courier New" charset="0"/>
                <a:cs typeface="Courier New" charset="0"/>
              </a:rPr>
              <a:t> &lt;= </a:t>
            </a:r>
            <a:r>
              <a:rPr lang="en-US" altLang="x-none" dirty="0">
                <a:solidFill>
                  <a:srgbClr val="0099FF"/>
                </a:solidFill>
                <a:ea typeface="Courier New" charset="0"/>
                <a:cs typeface="Courier New" charset="0"/>
              </a:rPr>
              <a:t>SHIFT</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i</a:t>
            </a:r>
            <a:r>
              <a:rPr lang="en-US" altLang="x-none" dirty="0">
                <a:solidFill>
                  <a:srgbClr val="000000"/>
                </a:solidFill>
                <a:ea typeface="Courier New" charset="0"/>
                <a:cs typeface="Courier New" charset="0"/>
              </a:rPr>
              <a:t>++ ) {</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70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 value &amp; </a:t>
            </a:r>
            <a:r>
              <a:rPr lang="en-US" altLang="x-none" dirty="0">
                <a:solidFill>
                  <a:srgbClr val="0099FF"/>
                </a:solidFill>
                <a:ea typeface="Courier New" charset="0"/>
                <a:cs typeface="Courier New" charset="0"/>
              </a:rPr>
              <a:t>MASK</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'0'</a:t>
            </a:r>
            <a:r>
              <a:rPr lang="en-US" altLang="x-none" dirty="0">
                <a:solidFill>
                  <a:srgbClr val="000000"/>
                </a:solidFill>
                <a:ea typeface="Courier New" charset="0"/>
                <a:cs typeface="Courier New" charset="0"/>
              </a:rPr>
              <a:t> );</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71    </a:t>
            </a:r>
            <a:r>
              <a:rPr lang="en-US" altLang="x-none" dirty="0">
                <a:solidFill>
                  <a:srgbClr val="000000"/>
                </a:solidFill>
                <a:ea typeface="Courier New" charset="0"/>
                <a:cs typeface="Courier New" charset="0"/>
              </a:rPr>
              <a:t>      value &lt;&lt;= </a:t>
            </a:r>
            <a:r>
              <a:rPr lang="en-US" altLang="x-none" dirty="0">
                <a:solidFill>
                  <a:srgbClr val="0099FF"/>
                </a:solidFill>
                <a:ea typeface="Courier New" charset="0"/>
                <a:cs typeface="Courier New" charset="0"/>
              </a:rPr>
              <a:t>1</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shift value left by 1</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73    </a:t>
            </a:r>
            <a:r>
              <a:rPr lang="en-US" altLang="x-none" dirty="0" smtClean="0">
                <a:solidFill>
                  <a:srgbClr val="000000"/>
                </a:solidFill>
                <a:ea typeface="Courier New" charset="0"/>
                <a:cs typeface="Courier New" charset="0"/>
              </a:rPr>
              <a:t>      </a:t>
            </a:r>
            <a:r>
              <a:rPr lang="en-US" altLang="x-none" dirty="0">
                <a:solidFill>
                  <a:srgbClr val="0000FF"/>
                </a:solidFill>
                <a:ea typeface="Courier New" charset="0"/>
                <a:cs typeface="Courier New" charset="0"/>
              </a:rPr>
              <a:t>if</a:t>
            </a:r>
            <a:r>
              <a:rPr lang="en-US" altLang="x-none" dirty="0">
                <a:solidFill>
                  <a:srgbClr val="000000"/>
                </a:solidFill>
                <a:ea typeface="Courier New" charset="0"/>
                <a:cs typeface="Courier New" charset="0"/>
              </a:rPr>
              <a:t> ( </a:t>
            </a:r>
            <a:r>
              <a:rPr lang="en-US" altLang="x-none" dirty="0" err="1">
                <a:solidFill>
                  <a:srgbClr val="000000"/>
                </a:solidFill>
                <a:ea typeface="Courier New" charset="0"/>
                <a:cs typeface="Courier New" charset="0"/>
              </a:rPr>
              <a:t>i</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8</a:t>
            </a:r>
            <a:r>
              <a:rPr lang="en-US" altLang="x-none" dirty="0">
                <a:solidFill>
                  <a:srgbClr val="000000"/>
                </a:solidFill>
                <a:ea typeface="Courier New" charset="0"/>
                <a:cs typeface="Courier New" charset="0"/>
              </a:rPr>
              <a:t> == </a:t>
            </a:r>
            <a:r>
              <a:rPr lang="en-US" altLang="x-none" dirty="0">
                <a:solidFill>
                  <a:srgbClr val="0099FF"/>
                </a:solidFill>
                <a:ea typeface="Courier New" charset="0"/>
                <a:cs typeface="Courier New" charset="0"/>
              </a:rPr>
              <a:t>0</a:t>
            </a:r>
            <a:r>
              <a:rPr lang="en-US" altLang="x-none" dirty="0">
                <a:solidFill>
                  <a:srgbClr val="000000"/>
                </a:solidFill>
                <a:ea typeface="Courier New" charset="0"/>
                <a:cs typeface="Courier New" charset="0"/>
              </a:rPr>
              <a:t> )  </a:t>
            </a:r>
            <a:r>
              <a:rPr lang="en-US" altLang="x-none" dirty="0">
                <a:solidFill>
                  <a:srgbClr val="008000"/>
                </a:solidFill>
                <a:ea typeface="Courier New" charset="0"/>
                <a:cs typeface="Courier New" charset="0"/>
              </a:rPr>
              <a:t>// output a space after 8 bits</a:t>
            </a:r>
            <a:endParaRPr lang="en-US" altLang="x-none" dirty="0">
              <a:solidFill>
                <a:srgbClr val="000000"/>
              </a:solidFill>
              <a:latin typeface="Courier" charset="0"/>
              <a:ea typeface="Times New Roman" charset="0"/>
              <a:cs typeface="Times New Roman" charset="0"/>
            </a:endParaRPr>
          </a:p>
          <a:p>
            <a:r>
              <a:rPr lang="en-US" altLang="x-none" dirty="0">
                <a:solidFill>
                  <a:srgbClr val="5F5F5F"/>
                </a:solidFill>
                <a:latin typeface="AvantGarde" charset="0"/>
                <a:ea typeface="Times New Roman" charset="0"/>
                <a:cs typeface="Times New Roman" charset="0"/>
              </a:rPr>
              <a:t>74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 '</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76    </a:t>
            </a:r>
            <a:r>
              <a:rPr lang="en-US" altLang="x-none" dirty="0" smtClean="0">
                <a:solidFill>
                  <a:srgbClr val="000000"/>
                </a:solidFill>
                <a:ea typeface="Courier New" charset="0"/>
                <a:cs typeface="Courier New" charset="0"/>
              </a:rPr>
              <a:t>   } </a:t>
            </a:r>
            <a:r>
              <a:rPr lang="en-US" altLang="x-none" dirty="0">
                <a:solidFill>
                  <a:srgbClr val="008000"/>
                </a:solidFill>
                <a:ea typeface="Courier New" charset="0"/>
                <a:cs typeface="Courier New" charset="0"/>
              </a:rPr>
              <a:t>// end </a:t>
            </a:r>
            <a:r>
              <a:rPr lang="en-US" altLang="x-none" dirty="0" smtClean="0">
                <a:solidFill>
                  <a:srgbClr val="008000"/>
                </a:solidFill>
                <a:ea typeface="Courier New" charset="0"/>
                <a:cs typeface="Courier New" charset="0"/>
              </a:rPr>
              <a:t>for</a:t>
            </a:r>
          </a:p>
          <a:p>
            <a:r>
              <a:rPr lang="en-US" altLang="x-none" dirty="0" smtClean="0">
                <a:solidFill>
                  <a:srgbClr val="5F5F5F"/>
                </a:solidFill>
                <a:latin typeface="AvantGarde" charset="0"/>
                <a:ea typeface="Times New Roman" charset="0"/>
                <a:cs typeface="Times New Roman" charset="0"/>
              </a:rPr>
              <a:t>78    </a:t>
            </a:r>
            <a:r>
              <a:rPr lang="en-US" altLang="x-none" dirty="0" smtClean="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err="1">
                <a:solidFill>
                  <a:srgbClr val="000000"/>
                </a:solidFill>
                <a:ea typeface="Courier New" charset="0"/>
                <a:cs typeface="Courier New" charset="0"/>
              </a:rPr>
              <a:t>endl</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r>
              <a:rPr lang="en-US" altLang="x-none" dirty="0" smtClean="0">
                <a:solidFill>
                  <a:srgbClr val="5F5F5F"/>
                </a:solidFill>
                <a:latin typeface="AvantGarde" charset="0"/>
                <a:ea typeface="Times New Roman" charset="0"/>
                <a:cs typeface="Times New Roman" charset="0"/>
              </a:rPr>
              <a:t>80    </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end function </a:t>
            </a:r>
            <a:r>
              <a:rPr lang="en-US" altLang="x-none" dirty="0" err="1" smtClean="0">
                <a:solidFill>
                  <a:srgbClr val="008000"/>
                </a:solidFill>
                <a:ea typeface="Courier New" charset="0"/>
                <a:cs typeface="Courier New" charset="0"/>
              </a:rPr>
              <a:t>displayBits</a:t>
            </a:r>
            <a:endParaRPr lang="en-US" altLang="x-none" dirty="0">
              <a:solidFill>
                <a:srgbClr val="000000"/>
              </a:solidFill>
              <a:latin typeface="Courier" charset="0"/>
              <a:ea typeface="Times New Roman" charset="0"/>
              <a:cs typeface="Times New Roman" charset="0"/>
            </a:endParaRPr>
          </a:p>
        </p:txBody>
      </p:sp>
      <p:sp>
        <p:nvSpPr>
          <p:cNvPr id="4" name="Line 6"/>
          <p:cNvSpPr>
            <a:spLocks noChangeShapeType="1"/>
          </p:cNvSpPr>
          <p:nvPr/>
        </p:nvSpPr>
        <p:spPr bwMode="auto">
          <a:xfrm flipH="1">
            <a:off x="2601410" y="2024604"/>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 name="Text Box 5"/>
          <p:cNvSpPr txBox="1">
            <a:spLocks noChangeArrowheads="1"/>
          </p:cNvSpPr>
          <p:nvPr/>
        </p:nvSpPr>
        <p:spPr bwMode="auto">
          <a:xfrm>
            <a:off x="4430210" y="1719804"/>
            <a:ext cx="3581400" cy="590550"/>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a:cs typeface="AGaramond" charset="0"/>
              </a:rPr>
              <a:t>Assign </a:t>
            </a:r>
            <a:r>
              <a:rPr lang="en-US" altLang="x-none" b="1">
                <a:latin typeface="Courier New" charset="0"/>
                <a:cs typeface="AGaramond" charset="0"/>
              </a:rPr>
              <a:t>10000001</a:t>
            </a:r>
            <a:r>
              <a:rPr lang="en-US" altLang="x-none">
                <a:cs typeface="AGaramond" charset="0"/>
              </a:rPr>
              <a:t> </a:t>
            </a:r>
            <a:r>
              <a:rPr lang="en-US" altLang="x-none" b="1">
                <a:latin typeface="Courier New" charset="0"/>
                <a:cs typeface="AGaramond" charset="0"/>
              </a:rPr>
              <a:t>11101110</a:t>
            </a:r>
            <a:r>
              <a:rPr lang="en-US" altLang="x-none">
                <a:cs typeface="AGaramond" charset="0"/>
              </a:rPr>
              <a:t> </a:t>
            </a:r>
            <a:r>
              <a:rPr lang="en-US" altLang="x-none" b="1">
                <a:latin typeface="Courier New" charset="0"/>
                <a:cs typeface="AGaramond" charset="0"/>
              </a:rPr>
              <a:t>01000110</a:t>
            </a:r>
            <a:r>
              <a:rPr lang="en-US" altLang="x-none">
                <a:cs typeface="AGaramond" charset="0"/>
              </a:rPr>
              <a:t> </a:t>
            </a:r>
            <a:r>
              <a:rPr lang="en-US" altLang="x-none" b="1">
                <a:latin typeface="Courier New" charset="0"/>
                <a:cs typeface="AGaramond" charset="0"/>
              </a:rPr>
              <a:t>00000011</a:t>
            </a:r>
            <a:r>
              <a:rPr lang="en-US" altLang="x-none">
                <a:cs typeface="AGaramond" charset="0"/>
              </a:rPr>
              <a:t> to </a:t>
            </a:r>
            <a:r>
              <a:rPr lang="en-US" altLang="x-none" b="1">
                <a:latin typeface="Courier New" charset="0"/>
                <a:cs typeface="AGaramond" charset="0"/>
              </a:rPr>
              <a:t>number1</a:t>
            </a:r>
          </a:p>
        </p:txBody>
      </p:sp>
      <p:sp>
        <p:nvSpPr>
          <p:cNvPr id="6" name="Line 8"/>
          <p:cNvSpPr>
            <a:spLocks noChangeShapeType="1"/>
          </p:cNvSpPr>
          <p:nvPr/>
        </p:nvSpPr>
        <p:spPr bwMode="auto">
          <a:xfrm flipH="1" flipV="1">
            <a:off x="1616115" y="2493379"/>
            <a:ext cx="3657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Text Box 7"/>
          <p:cNvSpPr txBox="1">
            <a:spLocks noChangeArrowheads="1"/>
          </p:cNvSpPr>
          <p:nvPr/>
        </p:nvSpPr>
        <p:spPr bwMode="auto">
          <a:xfrm>
            <a:off x="5273715" y="2417179"/>
            <a:ext cx="3200400" cy="590550"/>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a:cs typeface="AGaramond" charset="0"/>
              </a:rPr>
              <a:t>Assign </a:t>
            </a:r>
            <a:r>
              <a:rPr lang="en-US" altLang="x-none" b="1">
                <a:latin typeface="Courier New" charset="0"/>
                <a:cs typeface="AGaramond" charset="0"/>
              </a:rPr>
              <a:t>00000000</a:t>
            </a:r>
            <a:r>
              <a:rPr lang="en-US" altLang="x-none">
                <a:cs typeface="AGaramond" charset="0"/>
              </a:rPr>
              <a:t> </a:t>
            </a:r>
            <a:r>
              <a:rPr lang="en-US" altLang="x-none" b="1">
                <a:latin typeface="Courier New" charset="0"/>
                <a:cs typeface="AGaramond" charset="0"/>
              </a:rPr>
              <a:t>00000000</a:t>
            </a:r>
            <a:r>
              <a:rPr lang="en-US" altLang="x-none">
                <a:cs typeface="AGaramond" charset="0"/>
              </a:rPr>
              <a:t> </a:t>
            </a:r>
            <a:r>
              <a:rPr lang="en-US" altLang="x-none" b="1">
                <a:latin typeface="Courier New" charset="0"/>
                <a:cs typeface="AGaramond" charset="0"/>
              </a:rPr>
              <a:t>00000000</a:t>
            </a:r>
            <a:r>
              <a:rPr lang="en-US" altLang="x-none">
                <a:cs typeface="AGaramond" charset="0"/>
              </a:rPr>
              <a:t> </a:t>
            </a:r>
            <a:r>
              <a:rPr lang="en-US" altLang="x-none" b="1">
                <a:latin typeface="Courier New" charset="0"/>
                <a:cs typeface="AGaramond" charset="0"/>
              </a:rPr>
              <a:t>00000001</a:t>
            </a:r>
            <a:r>
              <a:rPr lang="en-US" altLang="x-none">
                <a:cs typeface="AGaramond" charset="0"/>
              </a:rPr>
              <a:t> to </a:t>
            </a:r>
            <a:r>
              <a:rPr lang="en-US" altLang="x-none" b="1">
                <a:latin typeface="Courier New" charset="0"/>
                <a:cs typeface="AGaramond" charset="0"/>
              </a:rPr>
              <a:t>mask</a:t>
            </a:r>
          </a:p>
        </p:txBody>
      </p:sp>
      <p:sp>
        <p:nvSpPr>
          <p:cNvPr id="8" name="Text Box 9"/>
          <p:cNvSpPr txBox="1">
            <a:spLocks noChangeArrowheads="1"/>
          </p:cNvSpPr>
          <p:nvPr/>
        </p:nvSpPr>
        <p:spPr bwMode="auto">
          <a:xfrm>
            <a:off x="3439610" y="3722726"/>
            <a:ext cx="4038600" cy="835025"/>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dirty="0">
                <a:cs typeface="AGaramond" charset="0"/>
              </a:rPr>
              <a:t>All the bits except the low-order bit in variable </a:t>
            </a:r>
            <a:r>
              <a:rPr lang="en-US" altLang="x-none" b="1" dirty="0">
                <a:latin typeface="Courier New" charset="0"/>
                <a:cs typeface="AGaramond" charset="0"/>
              </a:rPr>
              <a:t>number1</a:t>
            </a:r>
            <a:r>
              <a:rPr lang="en-US" altLang="x-none" dirty="0">
                <a:cs typeface="AGaramond" charset="0"/>
              </a:rPr>
              <a:t> are </a:t>
            </a:r>
            <a:r>
              <a:rPr lang="en-US" altLang="x-none" dirty="0">
                <a:latin typeface="Arial" charset="0"/>
                <a:cs typeface="AGaramond" charset="0"/>
              </a:rPr>
              <a:t>“</a:t>
            </a:r>
            <a:r>
              <a:rPr lang="en-US" altLang="x-none" dirty="0">
                <a:cs typeface="AGaramond" charset="0"/>
              </a:rPr>
              <a:t>masked off</a:t>
            </a:r>
            <a:r>
              <a:rPr lang="en-US" altLang="x-none" dirty="0">
                <a:latin typeface="Arial" charset="0"/>
                <a:cs typeface="AGaramond" charset="0"/>
              </a:rPr>
              <a:t>”</a:t>
            </a:r>
            <a:r>
              <a:rPr lang="en-US" altLang="x-none" dirty="0">
                <a:cs typeface="AGaramond" charset="0"/>
              </a:rPr>
              <a:t> (hidden) by </a:t>
            </a:r>
            <a:r>
              <a:rPr lang="en-US" altLang="x-none" dirty="0">
                <a:latin typeface="Arial" charset="0"/>
                <a:cs typeface="AGaramond" charset="0"/>
              </a:rPr>
              <a:t>“</a:t>
            </a:r>
            <a:r>
              <a:rPr lang="en-US" altLang="x-none" dirty="0" err="1">
                <a:cs typeface="AGaramond" charset="0"/>
              </a:rPr>
              <a:t>ANDing</a:t>
            </a:r>
            <a:r>
              <a:rPr lang="en-US" altLang="x-none" dirty="0">
                <a:latin typeface="Arial" charset="0"/>
                <a:cs typeface="AGaramond" charset="0"/>
              </a:rPr>
              <a:t>”</a:t>
            </a:r>
            <a:r>
              <a:rPr lang="en-US" altLang="x-none" dirty="0">
                <a:cs typeface="AGaramond" charset="0"/>
              </a:rPr>
              <a:t> with constant </a:t>
            </a:r>
            <a:r>
              <a:rPr lang="en-US" altLang="x-none" b="1" dirty="0">
                <a:latin typeface="Courier New" charset="0"/>
                <a:cs typeface="AGaramond" charset="0"/>
              </a:rPr>
              <a:t>MASK</a:t>
            </a:r>
          </a:p>
        </p:txBody>
      </p:sp>
      <p:sp>
        <p:nvSpPr>
          <p:cNvPr id="9" name="Line 10"/>
          <p:cNvSpPr>
            <a:spLocks noChangeShapeType="1"/>
          </p:cNvSpPr>
          <p:nvPr/>
        </p:nvSpPr>
        <p:spPr bwMode="auto">
          <a:xfrm flipH="1" flipV="1">
            <a:off x="2601410" y="3646525"/>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 name="Text Box 6"/>
          <p:cNvSpPr txBox="1">
            <a:spLocks noChangeArrowheads="1"/>
          </p:cNvSpPr>
          <p:nvPr/>
        </p:nvSpPr>
        <p:spPr bwMode="auto">
          <a:xfrm>
            <a:off x="8137002" y="867157"/>
            <a:ext cx="3810000" cy="835025"/>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a:cs typeface="AGaramond" charset="0"/>
              </a:rPr>
              <a:t>Combine </a:t>
            </a:r>
            <a:r>
              <a:rPr lang="en-US" altLang="x-none" b="1">
                <a:latin typeface="Courier New" charset="0"/>
                <a:cs typeface="AGaramond" charset="0"/>
              </a:rPr>
              <a:t>number1</a:t>
            </a:r>
            <a:r>
              <a:rPr lang="en-US" altLang="x-none">
                <a:cs typeface="AGaramond" charset="0"/>
              </a:rPr>
              <a:t> and </a:t>
            </a:r>
            <a:r>
              <a:rPr lang="en-US" altLang="x-none" b="1">
                <a:latin typeface="Courier New" charset="0"/>
                <a:cs typeface="AGaramond" charset="0"/>
              </a:rPr>
              <a:t>setBits</a:t>
            </a:r>
            <a:r>
              <a:rPr lang="en-US" altLang="x-none">
                <a:cs typeface="AGaramond" charset="0"/>
              </a:rPr>
              <a:t> using the bitwise OR operator in the expression </a:t>
            </a:r>
            <a:r>
              <a:rPr lang="en-US" altLang="x-none" b="1">
                <a:latin typeface="Courier New" charset="0"/>
                <a:cs typeface="AGaramond" charset="0"/>
              </a:rPr>
              <a:t>number1 | setBits</a:t>
            </a:r>
          </a:p>
        </p:txBody>
      </p:sp>
      <p:sp>
        <p:nvSpPr>
          <p:cNvPr id="11" name="Line 7"/>
          <p:cNvSpPr>
            <a:spLocks noChangeShapeType="1"/>
          </p:cNvSpPr>
          <p:nvPr/>
        </p:nvSpPr>
        <p:spPr bwMode="auto">
          <a:xfrm flipH="1" flipV="1">
            <a:off x="8344169" y="635383"/>
            <a:ext cx="838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Text Box 9"/>
          <p:cNvSpPr txBox="1">
            <a:spLocks noChangeArrowheads="1"/>
          </p:cNvSpPr>
          <p:nvPr/>
        </p:nvSpPr>
        <p:spPr bwMode="auto">
          <a:xfrm>
            <a:off x="8344169" y="2590216"/>
            <a:ext cx="3505200" cy="835025"/>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dirty="0">
                <a:cs typeface="AGaramond" charset="0"/>
              </a:rPr>
              <a:t>Combine </a:t>
            </a:r>
            <a:r>
              <a:rPr lang="en-US" altLang="x-none" b="1" dirty="0">
                <a:latin typeface="Courier New" charset="0"/>
                <a:cs typeface="AGaramond" charset="0"/>
              </a:rPr>
              <a:t>number1</a:t>
            </a:r>
            <a:r>
              <a:rPr lang="en-US" altLang="x-none" dirty="0">
                <a:cs typeface="AGaramond" charset="0"/>
              </a:rPr>
              <a:t> and </a:t>
            </a:r>
            <a:r>
              <a:rPr lang="en-US" altLang="x-none" b="1" dirty="0">
                <a:latin typeface="Courier New" charset="0"/>
                <a:cs typeface="AGaramond" charset="0"/>
              </a:rPr>
              <a:t>number2</a:t>
            </a:r>
            <a:r>
              <a:rPr lang="en-US" altLang="x-none" dirty="0">
                <a:cs typeface="AGaramond" charset="0"/>
              </a:rPr>
              <a:t> with the exclusive-OR operator in the expression </a:t>
            </a:r>
            <a:r>
              <a:rPr lang="en-US" altLang="x-none" b="1" dirty="0">
                <a:latin typeface="Courier New" charset="0"/>
                <a:cs typeface="AGaramond" charset="0"/>
              </a:rPr>
              <a:t>number1 ^ number2</a:t>
            </a:r>
          </a:p>
        </p:txBody>
      </p:sp>
      <p:sp>
        <p:nvSpPr>
          <p:cNvPr id="13" name="Line 10"/>
          <p:cNvSpPr>
            <a:spLocks noChangeShapeType="1"/>
          </p:cNvSpPr>
          <p:nvPr/>
        </p:nvSpPr>
        <p:spPr bwMode="auto">
          <a:xfrm flipH="1" flipV="1">
            <a:off x="8344168" y="2325101"/>
            <a:ext cx="1359756" cy="2651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14" name="Text Box 11"/>
          <p:cNvSpPr txBox="1">
            <a:spLocks noChangeArrowheads="1"/>
          </p:cNvSpPr>
          <p:nvPr/>
        </p:nvSpPr>
        <p:spPr bwMode="auto">
          <a:xfrm>
            <a:off x="8354762" y="3689541"/>
            <a:ext cx="3657600" cy="590550"/>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a:latin typeface="Arial" charset="0"/>
                <a:cs typeface="AGaramond" charset="0"/>
              </a:rPr>
              <a:t>“</a:t>
            </a:r>
            <a:r>
              <a:rPr lang="en-US" altLang="x-none">
                <a:cs typeface="AGaramond" charset="0"/>
              </a:rPr>
              <a:t>Take the one</a:t>
            </a:r>
            <a:r>
              <a:rPr lang="en-US" altLang="x-none">
                <a:latin typeface="Arial" charset="0"/>
                <a:cs typeface="AGaramond" charset="0"/>
              </a:rPr>
              <a:t>’</a:t>
            </a:r>
            <a:r>
              <a:rPr lang="en-US" altLang="x-none">
                <a:cs typeface="AGaramond" charset="0"/>
              </a:rPr>
              <a:t>s complement</a:t>
            </a:r>
            <a:r>
              <a:rPr lang="en-US" altLang="x-none">
                <a:latin typeface="Arial" charset="0"/>
                <a:cs typeface="AGaramond" charset="0"/>
              </a:rPr>
              <a:t>”</a:t>
            </a:r>
            <a:r>
              <a:rPr lang="en-US" altLang="x-none">
                <a:cs typeface="AGaramond" charset="0"/>
              </a:rPr>
              <a:t> of variable </a:t>
            </a:r>
            <a:r>
              <a:rPr lang="en-US" altLang="x-none" b="1">
                <a:latin typeface="Courier New" charset="0"/>
                <a:cs typeface="AGaramond" charset="0"/>
              </a:rPr>
              <a:t>number1</a:t>
            </a:r>
            <a:r>
              <a:rPr lang="en-US" altLang="x-none">
                <a:cs typeface="AGaramond" charset="0"/>
              </a:rPr>
              <a:t> with expression </a:t>
            </a:r>
            <a:r>
              <a:rPr lang="en-US" altLang="x-none" b="1">
                <a:latin typeface="Courier New" charset="0"/>
                <a:cs typeface="AGaramond" charset="0"/>
              </a:rPr>
              <a:t>~number1</a:t>
            </a:r>
          </a:p>
        </p:txBody>
      </p:sp>
      <p:sp>
        <p:nvSpPr>
          <p:cNvPr id="15" name="Line 12"/>
          <p:cNvSpPr>
            <a:spLocks noChangeShapeType="1"/>
          </p:cNvSpPr>
          <p:nvPr/>
        </p:nvSpPr>
        <p:spPr bwMode="auto">
          <a:xfrm flipH="1" flipV="1">
            <a:off x="7657847" y="3689541"/>
            <a:ext cx="696915" cy="1890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Tree>
    <p:extLst>
      <p:ext uri="{BB962C8B-B14F-4D97-AF65-F5344CB8AC3E}">
        <p14:creationId xmlns:p14="http://schemas.microsoft.com/office/powerpoint/2010/main" val="17000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338086" y="899932"/>
            <a:ext cx="7010400" cy="5029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82880" bIns="182880"/>
          <a:lstStyle>
            <a:lvl1pPr algn="l">
              <a:spcBef>
                <a:spcPct val="20000"/>
              </a:spcBef>
              <a:defRPr sz="1200" b="1">
                <a:solidFill>
                  <a:schemeClr val="tx1"/>
                </a:solidFill>
                <a:latin typeface="Courier New" charset="0"/>
              </a:defRPr>
            </a:lvl1pPr>
            <a:lvl2pPr>
              <a:spcBef>
                <a:spcPct val="20000"/>
              </a:spcBef>
              <a:defRPr sz="22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sz="2000">
                <a:solidFill>
                  <a:schemeClr val="tx1"/>
                </a:solidFill>
                <a:latin typeface="Times New Roman" charset="0"/>
              </a:defRPr>
            </a:lvl4pPr>
            <a:lvl5pPr>
              <a:spcBef>
                <a:spcPct val="20000"/>
              </a:spcBef>
              <a:defRPr sz="2000">
                <a:solidFill>
                  <a:schemeClr val="tx1"/>
                </a:solidFill>
                <a:latin typeface="Times New Roman" charset="0"/>
              </a:defRPr>
            </a:lvl5pPr>
            <a:lvl6pPr algn="ctr" fontAlgn="base">
              <a:spcBef>
                <a:spcPct val="20000"/>
              </a:spcBef>
              <a:spcAft>
                <a:spcPct val="0"/>
              </a:spcAft>
              <a:defRPr sz="2000">
                <a:solidFill>
                  <a:schemeClr val="tx1"/>
                </a:solidFill>
                <a:latin typeface="Times New Roman" charset="0"/>
              </a:defRPr>
            </a:lvl6pPr>
            <a:lvl7pPr algn="ctr" fontAlgn="base">
              <a:spcBef>
                <a:spcPct val="20000"/>
              </a:spcBef>
              <a:spcAft>
                <a:spcPct val="0"/>
              </a:spcAft>
              <a:defRPr sz="2000">
                <a:solidFill>
                  <a:schemeClr val="tx1"/>
                </a:solidFill>
                <a:latin typeface="Times New Roman" charset="0"/>
              </a:defRPr>
            </a:lvl7pPr>
            <a:lvl8pPr algn="ctr" fontAlgn="base">
              <a:spcBef>
                <a:spcPct val="20000"/>
              </a:spcBef>
              <a:spcAft>
                <a:spcPct val="0"/>
              </a:spcAft>
              <a:defRPr sz="2000">
                <a:solidFill>
                  <a:schemeClr val="tx1"/>
                </a:solidFill>
                <a:latin typeface="Times New Roman" charset="0"/>
              </a:defRPr>
            </a:lvl8pPr>
            <a:lvl9pPr algn="ctr" fontAlgn="base">
              <a:spcBef>
                <a:spcPct val="20000"/>
              </a:spcBef>
              <a:spcAft>
                <a:spcPct val="0"/>
              </a:spcAft>
              <a:defRPr sz="2000">
                <a:solidFill>
                  <a:schemeClr val="tx1"/>
                </a:solidFill>
                <a:latin typeface="Times New Roman" charset="0"/>
              </a:defRPr>
            </a:lvl9pPr>
          </a:lstStyle>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The result of combining the following</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2179876355 = 10000001 11101110 01000110 00000011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1 = 00000000 00000000 00000000 00000001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using the bitwise AND operator &amp; 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1 = 00000000 00000000 00000000 00000001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Times New Roman" charset="0"/>
                <a:ea typeface="Times New Roman" charset="0"/>
                <a:cs typeface="Times New Roman" charset="0"/>
              </a:rPr>
              <a:t> </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The result of combining the following</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15 = 00000000 00000000 00000000 00001111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241 = 00000000 00000000 00000000 11110001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using the bitwise inclusive OR operator | 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255 = 00000000 00000000 00000000 11111111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Times New Roman" charset="0"/>
                <a:ea typeface="Times New Roman" charset="0"/>
                <a:cs typeface="Times New Roman" charset="0"/>
              </a:rPr>
              <a:t> </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The result of combining the following</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139 = 00000000 00000000 00000000 10001011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smtClean="0">
                <a:ln>
                  <a:noFill/>
                </a:ln>
                <a:solidFill>
                  <a:srgbClr val="000000"/>
                </a:solidFill>
                <a:effectLst/>
                <a:uLnTx/>
                <a:uFillTx/>
                <a:latin typeface="Courier New" charset="0"/>
                <a:ea typeface="Courier New" charset="0"/>
                <a:cs typeface="Courier New" charset="0"/>
              </a:rPr>
              <a:t>       199 = 00000000 00000000 00000000 11000111</a:t>
            </a:r>
            <a:endParaRPr kumimoji="0" lang="en-US" altLang="x-none" sz="1200" b="1" i="0" u="none" strike="noStrike" kern="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using the bitwise exclusive OR operator ^ 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76 = 00000000 00000000 00000000 01001100</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Times New Roman" charset="0"/>
                <a:ea typeface="Times New Roman" charset="0"/>
                <a:cs typeface="Times New Roman" charset="0"/>
              </a:rPr>
              <a:t> </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The one's complement of</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21845 = 00000000 00000000 01010101 01010101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4294945450 = 11111111 11111111 10101010 10101010</a:t>
            </a:r>
            <a:endParaRPr kumimoji="0" lang="en-US" altLang="x-none" sz="1200" b="1" i="0" u="none" strike="noStrike" kern="0" cap="none" spc="0" normalizeH="0" baseline="0" noProof="0" dirty="0" smtClean="0">
              <a:ln>
                <a:noFill/>
              </a:ln>
              <a:solidFill>
                <a:srgbClr val="000000"/>
              </a:solidFill>
              <a:effectLst/>
              <a:uLnTx/>
              <a:uFillTx/>
              <a:latin typeface="Courier New" charset="0"/>
              <a:ea typeface="Times New Roman" charset="0"/>
              <a:cs typeface="Times New Roman" charset="0"/>
            </a:endParaRPr>
          </a:p>
        </p:txBody>
      </p:sp>
    </p:spTree>
    <p:extLst>
      <p:ext uri="{BB962C8B-B14F-4D97-AF65-F5344CB8AC3E}">
        <p14:creationId xmlns:p14="http://schemas.microsoft.com/office/powerpoint/2010/main" val="155836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0"/>
            <a:ext cx="5440101" cy="6858000"/>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Fig. 18.11: fig18_11.cpp</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Using the bitwise shift operators.</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#include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iostream</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&gt;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6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cin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7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endl</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9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#include</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iomanip</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&gt;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11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using</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std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setw</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12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13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void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prototype</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14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15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int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main()</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16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17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960</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19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demonstrate bitwise left shift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20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"The result of left shifting\n"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21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22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"8 bit positions using the left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23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"shift operator is\n"</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24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number1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8</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lvl="0">
              <a:defRPr/>
            </a:pPr>
            <a:r>
              <a:rPr lang="en-US" altLang="x-none" dirty="0" smtClean="0">
                <a:solidFill>
                  <a:srgbClr val="5F5F5F"/>
                </a:solidFill>
                <a:latin typeface="AvantGarde" charset="0"/>
                <a:ea typeface="Times New Roman" charset="0"/>
                <a:cs typeface="Times New Roman" charset="0"/>
              </a:rPr>
              <a:t>26    </a:t>
            </a:r>
            <a:r>
              <a:rPr lang="en-US" altLang="x-none" dirty="0" smtClean="0">
                <a:solidFill>
                  <a:srgbClr val="000000"/>
                </a:solidFill>
                <a:ea typeface="Courier New" charset="0"/>
                <a:cs typeface="Courier New" charset="0"/>
              </a:rPr>
              <a:t>   </a:t>
            </a:r>
            <a:r>
              <a:rPr lang="en-US" altLang="x-none" dirty="0">
                <a:solidFill>
                  <a:srgbClr val="008000"/>
                </a:solidFill>
                <a:ea typeface="Courier New" charset="0"/>
                <a:cs typeface="Courier New" charset="0"/>
              </a:rPr>
              <a:t>// demonstrate bitwise right shift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27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a:t>
            </a:r>
            <a:r>
              <a:rPr lang="en-US" altLang="x-none" dirty="0" err="1">
                <a:solidFill>
                  <a:srgbClr val="0099FF"/>
                </a:solidFill>
                <a:ea typeface="Courier New" charset="0"/>
                <a:cs typeface="Courier New" charset="0"/>
              </a:rPr>
              <a:t>nThe</a:t>
            </a:r>
            <a:r>
              <a:rPr lang="en-US" altLang="x-none" dirty="0">
                <a:solidFill>
                  <a:srgbClr val="0099FF"/>
                </a:solidFill>
                <a:ea typeface="Courier New" charset="0"/>
                <a:cs typeface="Courier New" charset="0"/>
              </a:rPr>
              <a:t> result of right shifting\n"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28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29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cout</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"8 bit positions using the right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30    </a:t>
            </a:r>
            <a:r>
              <a:rPr lang="en-US" altLang="x-none" dirty="0">
                <a:solidFill>
                  <a:srgbClr val="000000"/>
                </a:solidFill>
                <a:ea typeface="Courier New" charset="0"/>
                <a:cs typeface="Courier New" charset="0"/>
              </a:rPr>
              <a:t>        &lt;&lt; </a:t>
            </a:r>
            <a:r>
              <a:rPr lang="en-US" altLang="x-none" dirty="0">
                <a:solidFill>
                  <a:srgbClr val="0099FF"/>
                </a:solidFill>
                <a:ea typeface="Courier New" charset="0"/>
                <a:cs typeface="Courier New" charset="0"/>
              </a:rPr>
              <a:t>"shift operator is\n"</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31    </a:t>
            </a:r>
            <a:r>
              <a:rPr lang="en-US" altLang="x-none" dirty="0">
                <a:solidFill>
                  <a:srgbClr val="000000"/>
                </a:solidFill>
                <a:ea typeface="Courier New" charset="0"/>
                <a:cs typeface="Courier New" charset="0"/>
              </a:rPr>
              <a:t>   </a:t>
            </a:r>
            <a:r>
              <a:rPr lang="en-US" altLang="x-none" dirty="0" err="1">
                <a:solidFill>
                  <a:srgbClr val="000000"/>
                </a:solidFill>
                <a:ea typeface="Courier New" charset="0"/>
                <a:cs typeface="Courier New" charset="0"/>
              </a:rPr>
              <a:t>displayBits</a:t>
            </a:r>
            <a:r>
              <a:rPr lang="en-US" altLang="x-none" dirty="0">
                <a:solidFill>
                  <a:srgbClr val="000000"/>
                </a:solidFill>
                <a:ea typeface="Courier New" charset="0"/>
                <a:cs typeface="Courier New" charset="0"/>
              </a:rPr>
              <a:t>( number1 &gt;&gt; </a:t>
            </a:r>
            <a:r>
              <a:rPr lang="en-US" altLang="x-none" dirty="0">
                <a:solidFill>
                  <a:srgbClr val="0099FF"/>
                </a:solidFill>
                <a:ea typeface="Courier New" charset="0"/>
                <a:cs typeface="Courier New" charset="0"/>
              </a:rPr>
              <a:t>8</a:t>
            </a:r>
            <a:r>
              <a:rPr lang="en-US" altLang="x-none" dirty="0">
                <a:solidFill>
                  <a:srgbClr val="000000"/>
                </a:solidFill>
                <a:ea typeface="Courier New" charset="0"/>
                <a:cs typeface="Courier New" charset="0"/>
              </a:rPr>
              <a:t>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32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33    </a:t>
            </a:r>
            <a:r>
              <a:rPr lang="en-US" altLang="x-none" dirty="0">
                <a:solidFill>
                  <a:srgbClr val="000000"/>
                </a:solidFill>
                <a:ea typeface="Courier New" charset="0"/>
                <a:cs typeface="Courier New" charset="0"/>
              </a:rPr>
              <a:t>   </a:t>
            </a:r>
            <a:r>
              <a:rPr lang="en-US" altLang="x-none" dirty="0">
                <a:solidFill>
                  <a:srgbClr val="0000FF"/>
                </a:solidFill>
                <a:ea typeface="Courier New" charset="0"/>
                <a:cs typeface="Courier New" charset="0"/>
              </a:rPr>
              <a:t>return</a:t>
            </a:r>
            <a:r>
              <a:rPr lang="en-US" altLang="x-none" dirty="0">
                <a:solidFill>
                  <a:srgbClr val="000000"/>
                </a:solidFill>
                <a:ea typeface="Courier New" charset="0"/>
                <a:cs typeface="Courier New" charset="0"/>
              </a:rPr>
              <a:t> </a:t>
            </a:r>
            <a:r>
              <a:rPr lang="en-US" altLang="x-none" dirty="0">
                <a:solidFill>
                  <a:srgbClr val="0099FF"/>
                </a:solidFill>
                <a:ea typeface="Courier New" charset="0"/>
                <a:cs typeface="Courier New" charset="0"/>
              </a:rPr>
              <a:t>0</a:t>
            </a:r>
            <a:r>
              <a:rPr lang="en-US" altLang="x-none" dirty="0">
                <a:solidFill>
                  <a:srgbClr val="000000"/>
                </a:solidFill>
                <a:ea typeface="Courier New" charset="0"/>
                <a:cs typeface="Courier New" charset="0"/>
              </a:rPr>
              <a:t>;</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34    </a:t>
            </a:r>
            <a:endParaRPr lang="en-US" altLang="x-none" dirty="0">
              <a:solidFill>
                <a:srgbClr val="000000"/>
              </a:solidFill>
              <a:latin typeface="Courier" charset="0"/>
              <a:ea typeface="Times New Roman" charset="0"/>
              <a:cs typeface="Times New Roman" charset="0"/>
            </a:endParaRPr>
          </a:p>
          <a:p>
            <a:pPr lvl="0">
              <a:defRPr/>
            </a:pPr>
            <a:r>
              <a:rPr lang="en-US" altLang="x-none" dirty="0">
                <a:solidFill>
                  <a:srgbClr val="5F5F5F"/>
                </a:solidFill>
                <a:latin typeface="AvantGarde" charset="0"/>
                <a:ea typeface="Times New Roman" charset="0"/>
                <a:cs typeface="Times New Roman" charset="0"/>
              </a:rPr>
              <a:t>35    </a:t>
            </a:r>
            <a:r>
              <a:rPr lang="en-US" altLang="x-none" dirty="0">
                <a:solidFill>
                  <a:srgbClr val="000000"/>
                </a:solidFill>
                <a:ea typeface="Courier New" charset="0"/>
                <a:cs typeface="Courier New" charset="0"/>
              </a:rPr>
              <a:t>} </a:t>
            </a:r>
            <a:r>
              <a:rPr lang="en-US" altLang="x-none" dirty="0">
                <a:solidFill>
                  <a:srgbClr val="008000"/>
                </a:solidFill>
                <a:ea typeface="Courier New" charset="0"/>
                <a:cs typeface="Courier New" charset="0"/>
              </a:rPr>
              <a:t>// end </a:t>
            </a:r>
            <a:r>
              <a:rPr lang="en-US" altLang="x-none" dirty="0" smtClean="0">
                <a:solidFill>
                  <a:srgbClr val="008000"/>
                </a:solidFill>
                <a:ea typeface="Courier New" charset="0"/>
                <a:cs typeface="Courier New" charset="0"/>
              </a:rPr>
              <a:t>main</a:t>
            </a:r>
            <a:endParaRPr lang="en-US" altLang="x-none" dirty="0">
              <a:solidFill>
                <a:srgbClr val="000000"/>
              </a:solidFill>
              <a:latin typeface="Courier" charset="0"/>
              <a:ea typeface="Times New Roman" charset="0"/>
              <a:cs typeface="Times New Roman" charset="0"/>
            </a:endParaRPr>
          </a:p>
        </p:txBody>
      </p:sp>
      <p:sp>
        <p:nvSpPr>
          <p:cNvPr id="3" name="Rectangle 3"/>
          <p:cNvSpPr txBox="1">
            <a:spLocks noChangeArrowheads="1"/>
          </p:cNvSpPr>
          <p:nvPr/>
        </p:nvSpPr>
        <p:spPr bwMode="auto">
          <a:xfrm>
            <a:off x="5181600" y="0"/>
            <a:ext cx="7010400" cy="4815068"/>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82880" rIns="91440" bIns="182880" numCol="1" anchor="t" anchorCtr="0" compatLnSpc="1">
            <a:prstTxWarp prst="textNoShape">
              <a:avLst/>
            </a:prstTxWarp>
          </a:bodyPr>
          <a:lstStyle>
            <a:lvl1pPr marL="0" indent="0" algn="l" rtl="0" fontAlgn="base">
              <a:spcBef>
                <a:spcPct val="20000"/>
              </a:spcBef>
              <a:spcAft>
                <a:spcPct val="0"/>
              </a:spcAft>
              <a:buFontTx/>
              <a:buNone/>
              <a:defRPr sz="1200" b="1" kern="1200">
                <a:solidFill>
                  <a:schemeClr val="tx1"/>
                </a:solidFill>
                <a:latin typeface="Courier New" charset="0"/>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37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display bits of an unsigned integer value</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38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void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displayBits</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value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39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40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const</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int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8</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sizeof</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41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FF"/>
                </a:solidFill>
                <a:effectLst/>
                <a:uLnTx/>
                <a:uFillTx/>
                <a:latin typeface="Courier New" charset="0"/>
                <a:ea typeface="Courier New" charset="0"/>
                <a:cs typeface="Courier New" charset="0"/>
              </a:rPr>
              <a:t>const</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 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MASK</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42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43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setw</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10</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&lt;&lt; value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44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45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for</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unsigned</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SHIFT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46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 value &amp;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MASK</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'0'</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47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value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1</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shift value left by 1</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48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49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FF"/>
                </a:solidFill>
                <a:effectLst/>
                <a:uLnTx/>
                <a:uFillTx/>
                <a:latin typeface="Courier New" charset="0"/>
                <a:ea typeface="Courier New" charset="0"/>
                <a:cs typeface="Courier New" charset="0"/>
              </a:rPr>
              <a:t>if</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i</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8</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0</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output a space after 8 bits</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50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smtClean="0">
                <a:ln>
                  <a:noFill/>
                </a:ln>
                <a:solidFill>
                  <a:srgbClr val="0099FF"/>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51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52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end for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53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54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cout</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&lt;&lt; </a:t>
            </a:r>
            <a:r>
              <a:rPr kumimoji="0" lang="en-US" altLang="x-none" sz="1200" b="1" i="0" u="none" strike="noStrike" kern="1200" cap="none" spc="0" normalizeH="0" baseline="0" noProof="0" dirty="0" err="1" smtClean="0">
                <a:ln>
                  <a:noFill/>
                </a:ln>
                <a:solidFill>
                  <a:srgbClr val="000000"/>
                </a:solidFill>
                <a:effectLst/>
                <a:uLnTx/>
                <a:uFillTx/>
                <a:latin typeface="Courier New" charset="0"/>
                <a:ea typeface="Courier New" charset="0"/>
                <a:cs typeface="Courier New" charset="0"/>
              </a:rPr>
              <a:t>endl</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55    </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x-none" sz="1200" b="1" i="0" u="none" strike="noStrike" kern="1200" cap="none" spc="0" normalizeH="0" baseline="0" noProof="0" dirty="0" smtClean="0">
                <a:ln>
                  <a:noFill/>
                </a:ln>
                <a:solidFill>
                  <a:srgbClr val="5F5F5F"/>
                </a:solidFill>
                <a:effectLst/>
                <a:uLnTx/>
                <a:uFillTx/>
                <a:latin typeface="AvantGarde" charset="0"/>
                <a:ea typeface="Times New Roman" charset="0"/>
                <a:cs typeface="Times New Roman" charset="0"/>
              </a:rPr>
              <a:t>56    </a:t>
            </a:r>
            <a:r>
              <a:rPr kumimoji="0" lang="en-US" altLang="x-none" sz="1200" b="1" i="0" u="none" strike="noStrike" kern="1200" cap="none" spc="0" normalizeH="0" baseline="0" noProof="0" dirty="0" smtClean="0">
                <a:ln>
                  <a:noFill/>
                </a:ln>
                <a:solidFill>
                  <a:srgbClr val="000000"/>
                </a:solidFill>
                <a:effectLst/>
                <a:uLnTx/>
                <a:uFillTx/>
                <a:latin typeface="Courier New" charset="0"/>
                <a:ea typeface="Courier New" charset="0"/>
                <a:cs typeface="Courier New" charset="0"/>
              </a:rPr>
              <a:t>} </a:t>
            </a:r>
            <a:r>
              <a:rPr kumimoji="0" lang="en-US" altLang="x-none" sz="1200" b="1" i="0" u="none" strike="noStrike" kern="1200" cap="none" spc="0" normalizeH="0" baseline="0" noProof="0" dirty="0" smtClean="0">
                <a:ln>
                  <a:noFill/>
                </a:ln>
                <a:solidFill>
                  <a:srgbClr val="008000"/>
                </a:solidFill>
                <a:effectLst/>
                <a:uLnTx/>
                <a:uFillTx/>
                <a:latin typeface="Courier New" charset="0"/>
                <a:ea typeface="Courier New" charset="0"/>
                <a:cs typeface="Courier New" charset="0"/>
              </a:rPr>
              <a:t>// end function </a:t>
            </a:r>
            <a:r>
              <a:rPr kumimoji="0" lang="en-US" altLang="x-none" sz="1200" b="1" i="0" u="none" strike="noStrike" kern="1200" cap="none" spc="0" normalizeH="0" baseline="0" noProof="0" dirty="0" err="1" smtClean="0">
                <a:ln>
                  <a:noFill/>
                </a:ln>
                <a:solidFill>
                  <a:srgbClr val="008000"/>
                </a:solidFill>
                <a:effectLst/>
                <a:uLnTx/>
                <a:uFillTx/>
                <a:latin typeface="Courier New" charset="0"/>
                <a:ea typeface="Courier New" charset="0"/>
                <a:cs typeface="Courier New" charset="0"/>
              </a:rPr>
              <a:t>displayBits</a:t>
            </a:r>
            <a:endParaRPr kumimoji="0" lang="en-US" altLang="x-none" sz="1200" b="1" i="0" u="none" strike="noStrike" kern="120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x-none" sz="1200" b="1" i="0" u="none" strike="noStrike" kern="1200" cap="none" spc="0" normalizeH="0" baseline="0" noProof="0" dirty="0" smtClean="0">
              <a:ln>
                <a:noFill/>
              </a:ln>
              <a:solidFill>
                <a:srgbClr val="000000"/>
              </a:solidFill>
              <a:effectLst/>
              <a:uLnTx/>
              <a:uFillTx/>
              <a:latin typeface="Courier New" charset="0"/>
              <a:ea typeface=""/>
              <a:cs typeface=""/>
            </a:endParaRPr>
          </a:p>
        </p:txBody>
      </p:sp>
      <p:sp>
        <p:nvSpPr>
          <p:cNvPr id="4" name="Rectangle 4"/>
          <p:cNvSpPr>
            <a:spLocks noChangeArrowheads="1"/>
          </p:cNvSpPr>
          <p:nvPr/>
        </p:nvSpPr>
        <p:spPr bwMode="auto">
          <a:xfrm>
            <a:off x="5181600" y="4648200"/>
            <a:ext cx="7010400" cy="22098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82880" bIns="182880"/>
          <a:lstStyle>
            <a:lvl1pPr algn="l">
              <a:spcBef>
                <a:spcPct val="20000"/>
              </a:spcBef>
              <a:defRPr sz="1200" b="1">
                <a:solidFill>
                  <a:schemeClr val="tx1"/>
                </a:solidFill>
                <a:latin typeface="Courier New" charset="0"/>
              </a:defRPr>
            </a:lvl1pPr>
            <a:lvl2pPr>
              <a:spcBef>
                <a:spcPct val="20000"/>
              </a:spcBef>
              <a:defRPr sz="2200">
                <a:solidFill>
                  <a:schemeClr val="tx1"/>
                </a:solidFill>
                <a:latin typeface="Times New Roman" charset="0"/>
              </a:defRPr>
            </a:lvl2pPr>
            <a:lvl3pPr>
              <a:spcBef>
                <a:spcPct val="20000"/>
              </a:spcBef>
              <a:defRPr sz="2000">
                <a:solidFill>
                  <a:schemeClr val="tx1"/>
                </a:solidFill>
                <a:latin typeface="Times New Roman" charset="0"/>
              </a:defRPr>
            </a:lvl3pPr>
            <a:lvl4pPr>
              <a:spcBef>
                <a:spcPct val="20000"/>
              </a:spcBef>
              <a:defRPr sz="2000">
                <a:solidFill>
                  <a:schemeClr val="tx1"/>
                </a:solidFill>
                <a:latin typeface="Times New Roman" charset="0"/>
              </a:defRPr>
            </a:lvl4pPr>
            <a:lvl5pPr>
              <a:spcBef>
                <a:spcPct val="20000"/>
              </a:spcBef>
              <a:defRPr sz="2000">
                <a:solidFill>
                  <a:schemeClr val="tx1"/>
                </a:solidFill>
                <a:latin typeface="Times New Roman" charset="0"/>
              </a:defRPr>
            </a:lvl5pPr>
            <a:lvl6pPr algn="ctr" fontAlgn="base">
              <a:spcBef>
                <a:spcPct val="20000"/>
              </a:spcBef>
              <a:spcAft>
                <a:spcPct val="0"/>
              </a:spcAft>
              <a:defRPr sz="2000">
                <a:solidFill>
                  <a:schemeClr val="tx1"/>
                </a:solidFill>
                <a:latin typeface="Times New Roman" charset="0"/>
              </a:defRPr>
            </a:lvl6pPr>
            <a:lvl7pPr algn="ctr" fontAlgn="base">
              <a:spcBef>
                <a:spcPct val="20000"/>
              </a:spcBef>
              <a:spcAft>
                <a:spcPct val="0"/>
              </a:spcAft>
              <a:defRPr sz="2000">
                <a:solidFill>
                  <a:schemeClr val="tx1"/>
                </a:solidFill>
                <a:latin typeface="Times New Roman" charset="0"/>
              </a:defRPr>
            </a:lvl7pPr>
            <a:lvl8pPr algn="ctr" fontAlgn="base">
              <a:spcBef>
                <a:spcPct val="20000"/>
              </a:spcBef>
              <a:spcAft>
                <a:spcPct val="0"/>
              </a:spcAft>
              <a:defRPr sz="2000">
                <a:solidFill>
                  <a:schemeClr val="tx1"/>
                </a:solidFill>
                <a:latin typeface="Times New Roman" charset="0"/>
              </a:defRPr>
            </a:lvl8pPr>
            <a:lvl9pPr algn="ctr" fontAlgn="base">
              <a:spcBef>
                <a:spcPct val="20000"/>
              </a:spcBef>
              <a:spcAft>
                <a:spcPct val="0"/>
              </a:spcAft>
              <a:defRPr sz="2000">
                <a:solidFill>
                  <a:schemeClr val="tx1"/>
                </a:solidFill>
                <a:latin typeface="Times New Roman" charset="0"/>
              </a:defRPr>
            </a:lvl9pPr>
          </a:lstStyle>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smtClean="0">
                <a:ln>
                  <a:noFill/>
                </a:ln>
                <a:solidFill>
                  <a:srgbClr val="000000"/>
                </a:solidFill>
                <a:effectLst/>
                <a:uLnTx/>
                <a:uFillTx/>
                <a:latin typeface="Courier New" charset="0"/>
                <a:ea typeface="Courier New" charset="0"/>
                <a:cs typeface="Courier New" charset="0"/>
              </a:rPr>
              <a:t>The result of left shifting</a:t>
            </a:r>
            <a:endParaRPr kumimoji="0" lang="en-US" altLang="x-none" sz="1200" b="1" i="0" u="none" strike="noStrike" kern="0" cap="none" spc="0" normalizeH="0" baseline="0" noProof="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960 = 00000000 00000000 00000011 11000000</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8 bit positions using the left shift operator 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245760 = 00000000 00000011 11000000 00000000</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The result of right shifting</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960 = 00000000 00000000 00000011 11000000</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8 bit positions using the right shift operator is</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r>
              <a:rPr kumimoji="0" lang="en-US" altLang="x-none" sz="1200" b="1" i="0" u="none" strike="noStrike" kern="0" cap="none" spc="0" normalizeH="0" baseline="0" noProof="0" dirty="0" smtClean="0">
                <a:ln>
                  <a:noFill/>
                </a:ln>
                <a:solidFill>
                  <a:srgbClr val="000000"/>
                </a:solidFill>
                <a:effectLst/>
                <a:uLnTx/>
                <a:uFillTx/>
                <a:latin typeface="Courier New" charset="0"/>
                <a:ea typeface="Courier New" charset="0"/>
                <a:cs typeface="Courier New" charset="0"/>
              </a:rPr>
              <a:t>         3 = 00000000 00000000 00000000 00000011</a:t>
            </a:r>
            <a:endParaRPr kumimoji="0" lang="en-US" altLang="x-none" sz="1200" b="1" i="0" u="none" strike="noStrike" kern="0" cap="none" spc="0" normalizeH="0" baseline="0" noProof="0" dirty="0" smtClean="0">
              <a:ln>
                <a:noFill/>
              </a:ln>
              <a:solidFill>
                <a:srgbClr val="000000"/>
              </a:solidFill>
              <a:effectLst/>
              <a:uLnTx/>
              <a:uFillTx/>
              <a:latin typeface="Courier" charset="0"/>
              <a:ea typeface="Times New Roman" charset="0"/>
              <a:cs typeface="Times New Roman" charset="0"/>
            </a:endParaRPr>
          </a:p>
          <a:p>
            <a:pPr marL="0" marR="0" lvl="0" indent="0" algn="l" defTabSz="914400" eaLnBrk="1" fontAlgn="base" latinLnBrk="0" hangingPunct="1">
              <a:lnSpc>
                <a:spcPct val="100000"/>
              </a:lnSpc>
              <a:spcBef>
                <a:spcPct val="20000"/>
              </a:spcBef>
              <a:spcAft>
                <a:spcPct val="0"/>
              </a:spcAft>
              <a:buClrTx/>
              <a:buSzTx/>
              <a:buFontTx/>
              <a:buNone/>
              <a:tabLst/>
              <a:defRPr/>
            </a:pPr>
            <a:endParaRPr kumimoji="0" lang="en-US" altLang="x-none" sz="1200" b="1" i="0" u="none" strike="noStrike" kern="0" cap="none" spc="0" normalizeH="0" baseline="0" noProof="0" dirty="0" smtClean="0">
              <a:ln>
                <a:noFill/>
              </a:ln>
              <a:solidFill>
                <a:srgbClr val="000000"/>
              </a:solidFill>
              <a:effectLst/>
              <a:uLnTx/>
              <a:uFillTx/>
              <a:latin typeface="Courier New" charset="0"/>
              <a:ea typeface="Times New Roman" charset="0"/>
              <a:cs typeface="Times New Roman" charset="0"/>
            </a:endParaRPr>
          </a:p>
        </p:txBody>
      </p:sp>
      <p:sp>
        <p:nvSpPr>
          <p:cNvPr id="5" name="Line 6"/>
          <p:cNvSpPr>
            <a:spLocks noChangeShapeType="1"/>
          </p:cNvSpPr>
          <p:nvPr/>
        </p:nvSpPr>
        <p:spPr bwMode="auto">
          <a:xfrm flipH="1" flipV="1">
            <a:off x="3272741" y="4378324"/>
            <a:ext cx="1219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 name="Text Box 5"/>
          <p:cNvSpPr txBox="1">
            <a:spLocks noChangeArrowheads="1"/>
          </p:cNvSpPr>
          <p:nvPr/>
        </p:nvSpPr>
        <p:spPr bwMode="auto">
          <a:xfrm>
            <a:off x="4491941" y="4302125"/>
            <a:ext cx="3352800" cy="346075"/>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dirty="0">
                <a:cs typeface="AGaramond" charset="0"/>
              </a:rPr>
              <a:t>Left-shift variable </a:t>
            </a:r>
            <a:r>
              <a:rPr lang="en-US" altLang="x-none" b="1" dirty="0">
                <a:latin typeface="Courier New" charset="0"/>
                <a:cs typeface="AGaramond" charset="0"/>
              </a:rPr>
              <a:t>number1</a:t>
            </a:r>
            <a:r>
              <a:rPr lang="en-US" altLang="x-none" dirty="0">
                <a:cs typeface="AGaramond" charset="0"/>
              </a:rPr>
              <a:t> by 8 bits</a:t>
            </a:r>
          </a:p>
        </p:txBody>
      </p:sp>
      <p:sp>
        <p:nvSpPr>
          <p:cNvPr id="7" name="Line 8"/>
          <p:cNvSpPr>
            <a:spLocks noChangeShapeType="1"/>
          </p:cNvSpPr>
          <p:nvPr/>
        </p:nvSpPr>
        <p:spPr bwMode="auto">
          <a:xfrm flipH="1" flipV="1">
            <a:off x="2663141" y="5870577"/>
            <a:ext cx="535330" cy="492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8" name="Text Box 7"/>
          <p:cNvSpPr txBox="1">
            <a:spLocks noChangeArrowheads="1"/>
          </p:cNvSpPr>
          <p:nvPr/>
        </p:nvSpPr>
        <p:spPr bwMode="auto">
          <a:xfrm>
            <a:off x="1520141" y="6362701"/>
            <a:ext cx="3505200" cy="346075"/>
          </a:xfrm>
          <a:prstGeom prst="rect">
            <a:avLst/>
          </a:prstGeom>
          <a:solidFill>
            <a:srgbClr val="99CCFF"/>
          </a:solidFill>
          <a:ln w="9525">
            <a:solidFill>
              <a:schemeClr val="tx1"/>
            </a:solidFill>
            <a:miter lim="800000"/>
            <a:headEnd/>
            <a:tailEnd/>
          </a:ln>
        </p:spPr>
        <p:txBody>
          <a:bodyPr>
            <a:spAutoFit/>
          </a:bodyPr>
          <a:lstStyle>
            <a:lvl1pPr marL="228600" indent="-228600" eaLnBrk="0" hangingPunct="0">
              <a:defRPr sz="1600">
                <a:solidFill>
                  <a:schemeClr val="tx1"/>
                </a:solidFill>
                <a:latin typeface="Times New Roman" charset="0"/>
                <a:ea typeface="Times New Roman" charset="0"/>
                <a:cs typeface="Times New Roman" charset="0"/>
              </a:defRPr>
            </a:lvl1pPr>
            <a:lvl2pPr marL="742950" indent="-285750" eaLnBrk="0" hangingPunct="0">
              <a:defRPr sz="1600">
                <a:solidFill>
                  <a:schemeClr val="tx1"/>
                </a:solidFill>
                <a:latin typeface="Times New Roman" charset="0"/>
                <a:ea typeface="Times New Roman" charset="0"/>
                <a:cs typeface="Times New Roman" charset="0"/>
              </a:defRPr>
            </a:lvl2pPr>
            <a:lvl3pPr marL="1143000" indent="-228600" eaLnBrk="0" hangingPunct="0">
              <a:defRPr sz="1600">
                <a:solidFill>
                  <a:schemeClr val="tx1"/>
                </a:solidFill>
                <a:latin typeface="Times New Roman" charset="0"/>
                <a:ea typeface="Times New Roman" charset="0"/>
                <a:cs typeface="Times New Roman" charset="0"/>
              </a:defRPr>
            </a:lvl3pPr>
            <a:lvl4pPr marL="1600200" indent="-228600" eaLnBrk="0" hangingPunct="0">
              <a:defRPr sz="1600">
                <a:solidFill>
                  <a:schemeClr val="tx1"/>
                </a:solidFill>
                <a:latin typeface="Times New Roman" charset="0"/>
                <a:ea typeface="Times New Roman" charset="0"/>
                <a:cs typeface="Times New Roman" charset="0"/>
              </a:defRPr>
            </a:lvl4pPr>
            <a:lvl5pPr marL="2057400" indent="-228600" eaLnBrk="0" hangingPunct="0">
              <a:defRPr sz="1600">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chemeClr val="tx1"/>
                </a:solidFill>
                <a:latin typeface="Times New Roman" charset="0"/>
                <a:ea typeface="Times New Roman" charset="0"/>
                <a:cs typeface="Times New Roman" charset="0"/>
              </a:defRPr>
            </a:lvl9pPr>
          </a:lstStyle>
          <a:p>
            <a:pPr eaLnBrk="1" hangingPunct="1">
              <a:spcBef>
                <a:spcPct val="50000"/>
              </a:spcBef>
            </a:pPr>
            <a:r>
              <a:rPr lang="en-US" altLang="x-none" dirty="0">
                <a:cs typeface="AGaramond" charset="0"/>
              </a:rPr>
              <a:t>Right-shift variable </a:t>
            </a:r>
            <a:r>
              <a:rPr lang="en-US" altLang="x-none" b="1" dirty="0">
                <a:latin typeface="Courier New" charset="0"/>
                <a:cs typeface="AGaramond" charset="0"/>
              </a:rPr>
              <a:t>number1</a:t>
            </a:r>
            <a:r>
              <a:rPr lang="en-US" altLang="x-none" dirty="0">
                <a:cs typeface="AGaramond" charset="0"/>
              </a:rPr>
              <a:t> by 8 bits</a:t>
            </a:r>
          </a:p>
        </p:txBody>
      </p:sp>
    </p:spTree>
    <p:extLst>
      <p:ext uri="{BB962C8B-B14F-4D97-AF65-F5344CB8AC3E}">
        <p14:creationId xmlns:p14="http://schemas.microsoft.com/office/powerpoint/2010/main" val="7661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type="body" idx="1"/>
          </p:nvPr>
        </p:nvSpPr>
        <p:spPr>
          <a:xfrm>
            <a:off x="636608" y="1291883"/>
            <a:ext cx="10810754" cy="2550911"/>
          </a:xfrm>
          <a:noFill/>
        </p:spPr>
        <p:txBody>
          <a:bodyPr anchor="t"/>
          <a:lstStyle/>
          <a:p>
            <a:pPr marL="0" indent="0" algn="ctr">
              <a:buNone/>
            </a:pPr>
            <a:r>
              <a:rPr lang="en-US" altLang="x-none" sz="4000" dirty="0">
                <a:ea typeface="Times New Roman" charset="0"/>
                <a:cs typeface="Times New Roman" charset="0"/>
              </a:rPr>
              <a:t>The result of shifting a value is undefined if the right operand is negative or if the right operand is greater than or equal to the number of bits in which the left operand is stored. </a:t>
            </a:r>
          </a:p>
        </p:txBody>
      </p:sp>
      <p:sp>
        <p:nvSpPr>
          <p:cNvPr id="6" name="Rectangle 3"/>
          <p:cNvSpPr txBox="1">
            <a:spLocks noChangeArrowheads="1"/>
          </p:cNvSpPr>
          <p:nvPr/>
        </p:nvSpPr>
        <p:spPr bwMode="auto">
          <a:xfrm>
            <a:off x="636608" y="4129612"/>
            <a:ext cx="10810754" cy="179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Calibri" charset="0"/>
                <a:ea typeface="Calibri" charset="0"/>
                <a:cs typeface="Calibri" charset="0"/>
              </a:defRPr>
            </a:lvl1pPr>
            <a:lvl2pPr marL="742950" indent="-285750" algn="l" rtl="0" fontAlgn="base">
              <a:spcBef>
                <a:spcPct val="20000"/>
              </a:spcBef>
              <a:spcAft>
                <a:spcPct val="0"/>
              </a:spcAft>
              <a:buChar char="–"/>
              <a:defRPr sz="2200" kern="1200">
                <a:solidFill>
                  <a:schemeClr val="tx1"/>
                </a:solidFill>
                <a:latin typeface="Calibri" charset="0"/>
                <a:ea typeface="Calibri" charset="0"/>
                <a:cs typeface="Calibri" charset="0"/>
              </a:defRPr>
            </a:lvl2pPr>
            <a:lvl3pPr marL="11430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3pPr>
            <a:lvl4pPr marL="16002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4pPr>
            <a:lvl5pPr marL="2057400" indent="-228600" algn="l" rtl="0" fontAlgn="base">
              <a:spcBef>
                <a:spcPct val="20000"/>
              </a:spcBef>
              <a:spcAft>
                <a:spcPct val="0"/>
              </a:spcAft>
              <a:buChar char="•"/>
              <a:defRPr sz="20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Tx/>
              <a:buNone/>
            </a:pPr>
            <a:r>
              <a:rPr lang="en-US" altLang="x-none" sz="3200" dirty="0">
                <a:ea typeface="Times New Roman" charset="0"/>
                <a:cs typeface="Times New Roman" charset="0"/>
              </a:rPr>
              <a:t>The result of right-shifting a signed value </a:t>
            </a:r>
            <a:r>
              <a:rPr lang="en-US" altLang="x-none" sz="3200" dirty="0" smtClean="0">
                <a:ea typeface="Times New Roman" charset="0"/>
                <a:cs typeface="Times New Roman" charset="0"/>
              </a:rPr>
              <a:t>is machine </a:t>
            </a:r>
            <a:r>
              <a:rPr lang="en-US" altLang="x-none" sz="3200" dirty="0">
                <a:ea typeface="Times New Roman" charset="0"/>
                <a:cs typeface="Times New Roman" charset="0"/>
              </a:rPr>
              <a:t>dependent. </a:t>
            </a:r>
            <a:endParaRPr lang="en-US" altLang="x-none" sz="3200" dirty="0" smtClean="0">
              <a:ea typeface="Times New Roman" charset="0"/>
              <a:cs typeface="Times New Roman" charset="0"/>
            </a:endParaRPr>
          </a:p>
          <a:p>
            <a:pPr marL="0" indent="0" algn="ctr">
              <a:buFontTx/>
              <a:buNone/>
            </a:pPr>
            <a:r>
              <a:rPr lang="en-US" altLang="x-none" sz="2400" i="1" dirty="0" smtClean="0">
                <a:ea typeface="Times New Roman" charset="0"/>
                <a:cs typeface="Times New Roman" charset="0"/>
              </a:rPr>
              <a:t>Some </a:t>
            </a:r>
            <a:r>
              <a:rPr lang="en-US" altLang="x-none" sz="2400" i="1" dirty="0">
                <a:ea typeface="Times New Roman" charset="0"/>
                <a:cs typeface="Times New Roman" charset="0"/>
              </a:rPr>
              <a:t>machines fill with </a:t>
            </a:r>
            <a:r>
              <a:rPr lang="en-US" altLang="x-none" sz="2400" i="1" dirty="0" smtClean="0">
                <a:ea typeface="Times New Roman" charset="0"/>
                <a:cs typeface="Times New Roman" charset="0"/>
              </a:rPr>
              <a:t>zeros and </a:t>
            </a:r>
            <a:r>
              <a:rPr lang="en-US" altLang="x-none" sz="2400" i="1" dirty="0">
                <a:ea typeface="Times New Roman" charset="0"/>
                <a:cs typeface="Times New Roman" charset="0"/>
              </a:rPr>
              <a:t>others use the sign bit.</a:t>
            </a:r>
          </a:p>
        </p:txBody>
      </p:sp>
    </p:spTree>
    <p:extLst>
      <p:ext uri="{BB962C8B-B14F-4D97-AF65-F5344CB8AC3E}">
        <p14:creationId xmlns:p14="http://schemas.microsoft.com/office/powerpoint/2010/main" val="125964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8"/>
          <p:cNvSpPr>
            <a:spLocks noChangeArrowheads="1"/>
          </p:cNvSpPr>
          <p:nvPr/>
        </p:nvSpPr>
        <p:spPr bwMode="auto">
          <a:xfrm>
            <a:off x="684810" y="1284514"/>
            <a:ext cx="752593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lvl="0" fontAlgn="base">
              <a:lnSpc>
                <a:spcPct val="90000"/>
              </a:lnSpc>
              <a:spcBef>
                <a:spcPct val="0"/>
              </a:spcBef>
              <a:spcAft>
                <a:spcPct val="0"/>
              </a:spcAft>
            </a:pPr>
            <a:r>
              <a:rPr lang="en-US" altLang="x-none" noProof="1" smtClean="0">
                <a:latin typeface="Calibri" charset="0"/>
                <a:ea typeface="Calibri" charset="0"/>
                <a:cs typeface="Calibri" charset="0"/>
              </a:rPr>
              <a:t>18.7  </a:t>
            </a:r>
            <a:r>
              <a:rPr lang="en-US" altLang="x-none" noProof="1">
                <a:latin typeface="Calibri" charset="0"/>
                <a:ea typeface="Calibri" charset="0"/>
                <a:cs typeface="Calibri" charset="0"/>
              </a:rPr>
              <a:t>	Bitwise </a:t>
            </a:r>
            <a:r>
              <a:rPr lang="en-US" altLang="x-none" noProof="1" smtClean="0">
                <a:latin typeface="Calibri" charset="0"/>
                <a:ea typeface="Calibri" charset="0"/>
                <a:cs typeface="Calibri" charset="0"/>
              </a:rPr>
              <a:t>Operators</a:t>
            </a:r>
            <a:endParaRPr lang="en-US" altLang="x-none" noProof="1">
              <a:latin typeface="Calibri" charset="0"/>
              <a:ea typeface="Calibri" charset="0"/>
              <a:cs typeface="Calibri" charset="0"/>
            </a:endParaRPr>
          </a:p>
        </p:txBody>
      </p:sp>
      <p:sp>
        <p:nvSpPr>
          <p:cNvPr id="3" name="TextBox 2"/>
          <p:cNvSpPr txBox="1"/>
          <p:nvPr/>
        </p:nvSpPr>
        <p:spPr>
          <a:xfrm>
            <a:off x="2174032" y="307910"/>
            <a:ext cx="7463710" cy="707886"/>
          </a:xfrm>
          <a:prstGeom prst="rect">
            <a:avLst/>
          </a:prstGeom>
          <a:noFill/>
        </p:spPr>
        <p:txBody>
          <a:bodyPr wrap="none" rtlCol="0">
            <a:spAutoFit/>
          </a:bodyPr>
          <a:lstStyle/>
          <a:p>
            <a:r>
              <a:rPr lang="en-US" sz="4000" dirty="0" smtClean="0"/>
              <a:t>Topics To Be Covered In Chapter 18</a:t>
            </a:r>
            <a:endParaRPr lang="en-US" sz="4000" dirty="0"/>
          </a:p>
        </p:txBody>
      </p:sp>
    </p:spTree>
    <p:extLst>
      <p:ext uri="{BB962C8B-B14F-4D97-AF65-F5344CB8AC3E}">
        <p14:creationId xmlns:p14="http://schemas.microsoft.com/office/powerpoint/2010/main" val="1384178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noFill/>
        </p:spPr>
        <p:txBody>
          <a:bodyPr/>
          <a:lstStyle/>
          <a:p>
            <a:pPr eaLnBrk="1" hangingPunct="1"/>
            <a:r>
              <a:rPr lang="en-US" altLang="x-none" dirty="0" smtClean="0"/>
              <a:t>18.7 </a:t>
            </a:r>
            <a:r>
              <a:rPr lang="en-US" altLang="x-none" dirty="0"/>
              <a:t>Bitwise Operators</a:t>
            </a:r>
          </a:p>
        </p:txBody>
      </p:sp>
      <p:sp>
        <p:nvSpPr>
          <p:cNvPr id="94212" name="Rectangle 3"/>
          <p:cNvSpPr>
            <a:spLocks noGrp="1" noChangeArrowheads="1"/>
          </p:cNvSpPr>
          <p:nvPr>
            <p:ph type="body" idx="1"/>
          </p:nvPr>
        </p:nvSpPr>
        <p:spPr>
          <a:xfrm>
            <a:off x="914399" y="1341438"/>
            <a:ext cx="10475089" cy="5211762"/>
          </a:xfrm>
        </p:spPr>
        <p:txBody>
          <a:bodyPr/>
          <a:lstStyle/>
          <a:p>
            <a:r>
              <a:rPr lang="en-US" altLang="x-none" dirty="0"/>
              <a:t>Data represented internally as sequences of bits</a:t>
            </a:r>
          </a:p>
          <a:p>
            <a:pPr lvl="1"/>
            <a:r>
              <a:rPr lang="en-US" altLang="x-none" dirty="0"/>
              <a:t>Each bit can be </a:t>
            </a:r>
            <a:r>
              <a:rPr lang="en-US" altLang="x-none" b="1" dirty="0">
                <a:latin typeface="Courier New" charset="0"/>
              </a:rPr>
              <a:t>0</a:t>
            </a:r>
            <a:r>
              <a:rPr lang="en-US" altLang="x-none" dirty="0"/>
              <a:t> or </a:t>
            </a:r>
            <a:r>
              <a:rPr lang="en-US" altLang="x-none" b="1" dirty="0">
                <a:latin typeface="Courier New" charset="0"/>
              </a:rPr>
              <a:t>1</a:t>
            </a:r>
          </a:p>
          <a:p>
            <a:pPr lvl="1"/>
            <a:r>
              <a:rPr lang="en-US" altLang="x-none" dirty="0"/>
              <a:t>8 bits form a byte</a:t>
            </a:r>
          </a:p>
          <a:p>
            <a:pPr lvl="2"/>
            <a:r>
              <a:rPr lang="en-US" altLang="x-none" b="1" dirty="0">
                <a:latin typeface="Courier New" charset="0"/>
              </a:rPr>
              <a:t>char</a:t>
            </a:r>
            <a:r>
              <a:rPr lang="en-US" altLang="x-none" dirty="0"/>
              <a:t> is one byte</a:t>
            </a:r>
          </a:p>
          <a:p>
            <a:pPr lvl="2"/>
            <a:r>
              <a:rPr lang="en-US" altLang="x-none" dirty="0"/>
              <a:t>Other data types larger (</a:t>
            </a:r>
            <a:r>
              <a:rPr lang="en-US" altLang="x-none" b="1" dirty="0" err="1">
                <a:latin typeface="Courier New" charset="0"/>
              </a:rPr>
              <a:t>int</a:t>
            </a:r>
            <a:r>
              <a:rPr lang="en-US" altLang="x-none" dirty="0"/>
              <a:t>, </a:t>
            </a:r>
            <a:r>
              <a:rPr lang="en-US" altLang="x-none" b="1" dirty="0">
                <a:latin typeface="Courier New" charset="0"/>
              </a:rPr>
              <a:t>long</a:t>
            </a:r>
            <a:r>
              <a:rPr lang="en-US" altLang="x-none" dirty="0"/>
              <a:t>, etc.)</a:t>
            </a:r>
          </a:p>
          <a:p>
            <a:pPr lvl="1"/>
            <a:r>
              <a:rPr lang="en-US" altLang="x-none" dirty="0"/>
              <a:t>Low-level software requires bit and byte manipulation</a:t>
            </a:r>
          </a:p>
          <a:p>
            <a:pPr lvl="2"/>
            <a:r>
              <a:rPr lang="en-US" altLang="x-none" dirty="0"/>
              <a:t>Operating systems, networking</a:t>
            </a:r>
          </a:p>
        </p:txBody>
      </p:sp>
    </p:spTree>
    <p:extLst>
      <p:ext uri="{BB962C8B-B14F-4D97-AF65-F5344CB8AC3E}">
        <p14:creationId xmlns:p14="http://schemas.microsoft.com/office/powerpoint/2010/main" val="19467737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noFill/>
        </p:spPr>
        <p:txBody>
          <a:bodyPr/>
          <a:lstStyle/>
          <a:p>
            <a:pPr eaLnBrk="1" hangingPunct="1"/>
            <a:r>
              <a:rPr lang="en-US" altLang="x-none" dirty="0" smtClean="0"/>
              <a:t>18.7 </a:t>
            </a:r>
            <a:r>
              <a:rPr lang="en-US" altLang="x-none" dirty="0"/>
              <a:t>Bitwise Operators</a:t>
            </a:r>
          </a:p>
        </p:txBody>
      </p:sp>
      <p:sp>
        <p:nvSpPr>
          <p:cNvPr id="94212" name="Rectangle 3"/>
          <p:cNvSpPr>
            <a:spLocks noGrp="1" noChangeArrowheads="1"/>
          </p:cNvSpPr>
          <p:nvPr>
            <p:ph type="body" idx="1"/>
          </p:nvPr>
        </p:nvSpPr>
        <p:spPr>
          <a:xfrm>
            <a:off x="914399" y="1341438"/>
            <a:ext cx="10475089" cy="5211762"/>
          </a:xfrm>
        </p:spPr>
        <p:txBody>
          <a:bodyPr/>
          <a:lstStyle/>
          <a:p>
            <a:pPr eaLnBrk="1" hangingPunct="1"/>
            <a:r>
              <a:rPr lang="en-US" altLang="x-none" dirty="0"/>
              <a:t>Bitwise manipulations</a:t>
            </a:r>
          </a:p>
          <a:p>
            <a:pPr lvl="1" eaLnBrk="1" hangingPunct="1"/>
            <a:r>
              <a:rPr lang="en-US" altLang="x-none" dirty="0"/>
              <a:t>Used to manipulate the bits of integral operands</a:t>
            </a:r>
          </a:p>
          <a:p>
            <a:pPr lvl="2" eaLnBrk="1" hangingPunct="1"/>
            <a:r>
              <a:rPr lang="en-US" altLang="x-none" dirty="0"/>
              <a:t>Usually unsigned integers</a:t>
            </a:r>
          </a:p>
          <a:p>
            <a:pPr eaLnBrk="1" hangingPunct="1"/>
            <a:r>
              <a:rPr lang="en-US" altLang="x-none" dirty="0"/>
              <a:t>Bitwise operators</a:t>
            </a:r>
          </a:p>
          <a:p>
            <a:pPr lvl="1" eaLnBrk="1" hangingPunct="1"/>
            <a:r>
              <a:rPr lang="en-US" altLang="x-none" dirty="0"/>
              <a:t>Bitwise AND (</a:t>
            </a:r>
            <a:r>
              <a:rPr lang="en-US" altLang="x-none" dirty="0">
                <a:latin typeface="Lucida Console" charset="0"/>
              </a:rPr>
              <a:t>&amp;</a:t>
            </a:r>
            <a:r>
              <a:rPr lang="en-US" altLang="x-none" dirty="0"/>
              <a:t>)</a:t>
            </a:r>
          </a:p>
          <a:p>
            <a:pPr lvl="2" eaLnBrk="1" hangingPunct="1"/>
            <a:r>
              <a:rPr lang="en-US" altLang="x-none" dirty="0"/>
              <a:t>Sets each bit in result to 1 if corresponding bit in both operands is 1</a:t>
            </a:r>
          </a:p>
          <a:p>
            <a:pPr lvl="1" eaLnBrk="1" hangingPunct="1"/>
            <a:r>
              <a:rPr lang="en-US" altLang="x-none" dirty="0"/>
              <a:t>Bitwise inclusive OR (</a:t>
            </a:r>
            <a:r>
              <a:rPr lang="en-US" altLang="x-none" dirty="0">
                <a:latin typeface="Lucida Console" charset="0"/>
              </a:rPr>
              <a:t>|</a:t>
            </a:r>
            <a:r>
              <a:rPr lang="en-US" altLang="x-none" dirty="0"/>
              <a:t>)</a:t>
            </a:r>
          </a:p>
          <a:p>
            <a:pPr lvl="2" eaLnBrk="1" hangingPunct="1"/>
            <a:r>
              <a:rPr lang="en-US" altLang="x-none" dirty="0"/>
              <a:t>Sets each bit in result to 1 if corresponding bit in either (or both) operand(s) is 1</a:t>
            </a:r>
          </a:p>
          <a:p>
            <a:pPr lvl="1" eaLnBrk="1" hangingPunct="1"/>
            <a:r>
              <a:rPr lang="en-US" altLang="x-none" dirty="0"/>
              <a:t>Bitwise exclusive OR (</a:t>
            </a:r>
            <a:r>
              <a:rPr lang="en-US" altLang="x-none" dirty="0">
                <a:latin typeface="Lucida Console" charset="0"/>
              </a:rPr>
              <a:t>^</a:t>
            </a:r>
            <a:r>
              <a:rPr lang="en-US" altLang="x-none" dirty="0"/>
              <a:t>)</a:t>
            </a:r>
          </a:p>
          <a:p>
            <a:pPr lvl="2" eaLnBrk="1" hangingPunct="1"/>
            <a:r>
              <a:rPr lang="en-US" altLang="x-none" dirty="0"/>
              <a:t>Sets  each bit in result to 1 if corresponding bit in either operand–but not both–is 1</a:t>
            </a:r>
          </a:p>
        </p:txBody>
      </p:sp>
    </p:spTree>
    <p:extLst>
      <p:ext uri="{BB962C8B-B14F-4D97-AF65-F5344CB8AC3E}">
        <p14:creationId xmlns:p14="http://schemas.microsoft.com/office/powerpoint/2010/main" val="15861872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noFill/>
        </p:spPr>
        <p:txBody>
          <a:bodyPr/>
          <a:lstStyle/>
          <a:p>
            <a:pPr eaLnBrk="1" hangingPunct="1"/>
            <a:r>
              <a:rPr lang="en-US" altLang="x-none" dirty="0"/>
              <a:t>6.X Bitwise Operators</a:t>
            </a:r>
          </a:p>
        </p:txBody>
      </p:sp>
      <p:sp>
        <p:nvSpPr>
          <p:cNvPr id="95236" name="Rectangle 3"/>
          <p:cNvSpPr>
            <a:spLocks noGrp="1" noChangeArrowheads="1"/>
          </p:cNvSpPr>
          <p:nvPr>
            <p:ph type="body" idx="1"/>
          </p:nvPr>
        </p:nvSpPr>
        <p:spPr>
          <a:xfrm>
            <a:off x="914400" y="1341438"/>
            <a:ext cx="10741306" cy="5211762"/>
          </a:xfrm>
        </p:spPr>
        <p:txBody>
          <a:bodyPr/>
          <a:lstStyle/>
          <a:p>
            <a:pPr eaLnBrk="1" hangingPunct="1"/>
            <a:r>
              <a:rPr lang="en-US" altLang="x-none" dirty="0"/>
              <a:t>Bitwise operators (Cont.)</a:t>
            </a:r>
          </a:p>
          <a:p>
            <a:pPr lvl="1" eaLnBrk="1" hangingPunct="1"/>
            <a:r>
              <a:rPr lang="en-US" altLang="x-none" dirty="0"/>
              <a:t>Left shift (</a:t>
            </a:r>
            <a:r>
              <a:rPr lang="en-US" altLang="x-none" dirty="0">
                <a:latin typeface="Lucida Console" charset="0"/>
              </a:rPr>
              <a:t>&lt;&lt;</a:t>
            </a:r>
            <a:r>
              <a:rPr lang="en-US" altLang="x-none" dirty="0"/>
              <a:t>)</a:t>
            </a:r>
          </a:p>
          <a:p>
            <a:pPr lvl="2" eaLnBrk="1" hangingPunct="1"/>
            <a:r>
              <a:rPr lang="en-US" altLang="x-none" dirty="0"/>
              <a:t>Shifts bits of left operand to the left by number of bits specified in right operand</a:t>
            </a:r>
          </a:p>
          <a:p>
            <a:pPr lvl="3" eaLnBrk="1" hangingPunct="1"/>
            <a:r>
              <a:rPr lang="en-US" altLang="x-none" dirty="0"/>
              <a:t>Bits vacated to the right are replaced with </a:t>
            </a:r>
            <a:r>
              <a:rPr lang="en-US" altLang="x-none" dirty="0">
                <a:latin typeface="Lucida Console" charset="0"/>
              </a:rPr>
              <a:t>0</a:t>
            </a:r>
            <a:r>
              <a:rPr lang="en-US" altLang="x-none" dirty="0"/>
              <a:t>s</a:t>
            </a:r>
          </a:p>
          <a:p>
            <a:pPr lvl="3" eaLnBrk="1" hangingPunct="1"/>
            <a:r>
              <a:rPr lang="en-US" altLang="x-none" dirty="0">
                <a:latin typeface="Lucida Console" charset="0"/>
              </a:rPr>
              <a:t>1</a:t>
            </a:r>
            <a:r>
              <a:rPr lang="en-US" altLang="x-none" dirty="0"/>
              <a:t>s shifted off the left are lost</a:t>
            </a:r>
          </a:p>
          <a:p>
            <a:pPr lvl="1" eaLnBrk="1" hangingPunct="1"/>
            <a:r>
              <a:rPr lang="en-US" altLang="x-none" dirty="0"/>
              <a:t>Right shift (</a:t>
            </a:r>
            <a:r>
              <a:rPr lang="en-US" altLang="x-none" dirty="0">
                <a:latin typeface="Lucida Console" charset="0"/>
              </a:rPr>
              <a:t>&gt;&gt;</a:t>
            </a:r>
            <a:r>
              <a:rPr lang="en-US" altLang="x-none" dirty="0"/>
              <a:t>)</a:t>
            </a:r>
          </a:p>
          <a:p>
            <a:pPr lvl="2" eaLnBrk="1" hangingPunct="1"/>
            <a:r>
              <a:rPr lang="en-US" altLang="x-none" dirty="0"/>
              <a:t>Shifts bits in left operand to the right by number of bits specified in right operand</a:t>
            </a:r>
          </a:p>
          <a:p>
            <a:pPr lvl="3" eaLnBrk="1" hangingPunct="1"/>
            <a:r>
              <a:rPr lang="en-US" altLang="x-none" dirty="0"/>
              <a:t>Bits vacated to the left</a:t>
            </a:r>
          </a:p>
          <a:p>
            <a:pPr lvl="4" eaLnBrk="1" hangingPunct="1"/>
            <a:r>
              <a:rPr lang="en-US" altLang="x-none" dirty="0"/>
              <a:t>Replaced with </a:t>
            </a:r>
            <a:r>
              <a:rPr lang="en-US" altLang="x-none" dirty="0">
                <a:latin typeface="Lucida Console" charset="0"/>
              </a:rPr>
              <a:t>0</a:t>
            </a:r>
            <a:r>
              <a:rPr lang="en-US" altLang="x-none" dirty="0"/>
              <a:t>s for an </a:t>
            </a:r>
            <a:r>
              <a:rPr lang="en-US" altLang="x-none" dirty="0">
                <a:latin typeface="Lucida Console" charset="0"/>
              </a:rPr>
              <a:t>unsigned</a:t>
            </a:r>
            <a:r>
              <a:rPr lang="en-US" altLang="x-none" dirty="0"/>
              <a:t> integer</a:t>
            </a:r>
          </a:p>
          <a:p>
            <a:pPr lvl="4" eaLnBrk="1" hangingPunct="1"/>
            <a:r>
              <a:rPr lang="en-US" altLang="x-none" dirty="0"/>
              <a:t>Machine-dependent for a signed integer</a:t>
            </a:r>
          </a:p>
          <a:p>
            <a:pPr lvl="3" eaLnBrk="1" hangingPunct="1"/>
            <a:r>
              <a:rPr lang="en-US" altLang="x-none" dirty="0">
                <a:latin typeface="Lucida Console" charset="0"/>
              </a:rPr>
              <a:t>1</a:t>
            </a:r>
            <a:r>
              <a:rPr lang="en-US" altLang="x-none" dirty="0"/>
              <a:t>s shifted off the right are lost</a:t>
            </a:r>
          </a:p>
        </p:txBody>
      </p:sp>
    </p:spTree>
    <p:extLst>
      <p:ext uri="{BB962C8B-B14F-4D97-AF65-F5344CB8AC3E}">
        <p14:creationId xmlns:p14="http://schemas.microsoft.com/office/powerpoint/2010/main" val="16093892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noFill/>
        </p:spPr>
        <p:txBody>
          <a:bodyPr/>
          <a:lstStyle/>
          <a:p>
            <a:pPr eaLnBrk="1" hangingPunct="1"/>
            <a:r>
              <a:rPr lang="en-US" altLang="x-none" dirty="0"/>
              <a:t>6.X Bitwise Operators</a:t>
            </a:r>
          </a:p>
        </p:txBody>
      </p:sp>
      <p:sp>
        <p:nvSpPr>
          <p:cNvPr id="96260" name="Rectangle 3"/>
          <p:cNvSpPr>
            <a:spLocks noGrp="1" noChangeArrowheads="1"/>
          </p:cNvSpPr>
          <p:nvPr>
            <p:ph type="body" idx="1"/>
          </p:nvPr>
        </p:nvSpPr>
        <p:spPr>
          <a:xfrm>
            <a:off x="914400" y="1341438"/>
            <a:ext cx="10532962" cy="5211762"/>
          </a:xfrm>
        </p:spPr>
        <p:txBody>
          <a:bodyPr/>
          <a:lstStyle/>
          <a:p>
            <a:pPr eaLnBrk="1" hangingPunct="1"/>
            <a:r>
              <a:rPr lang="en-US" altLang="x-none" dirty="0"/>
              <a:t>Bitwise operators (Cont.)</a:t>
            </a:r>
          </a:p>
          <a:p>
            <a:pPr lvl="1" eaLnBrk="1" hangingPunct="1"/>
            <a:r>
              <a:rPr lang="en-US" altLang="x-none" dirty="0"/>
              <a:t>Bitwise complement (</a:t>
            </a:r>
            <a:r>
              <a:rPr lang="en-US" altLang="x-none" dirty="0">
                <a:latin typeface="Lucida Console" charset="0"/>
              </a:rPr>
              <a:t>~</a:t>
            </a:r>
            <a:r>
              <a:rPr lang="en-US" altLang="x-none" dirty="0"/>
              <a:t>)</a:t>
            </a:r>
          </a:p>
          <a:p>
            <a:pPr lvl="2" eaLnBrk="1" hangingPunct="1"/>
            <a:r>
              <a:rPr lang="en-US" altLang="x-none" dirty="0"/>
              <a:t>Sets all </a:t>
            </a:r>
            <a:r>
              <a:rPr lang="en-US" altLang="x-none" dirty="0">
                <a:latin typeface="Lucida Console" charset="0"/>
              </a:rPr>
              <a:t>0</a:t>
            </a:r>
            <a:r>
              <a:rPr lang="en-US" altLang="x-none" dirty="0"/>
              <a:t> bits in operand to </a:t>
            </a:r>
            <a:r>
              <a:rPr lang="en-US" altLang="x-none" dirty="0">
                <a:latin typeface="Lucida Console" charset="0"/>
              </a:rPr>
              <a:t>1</a:t>
            </a:r>
            <a:r>
              <a:rPr lang="en-US" altLang="x-none" dirty="0"/>
              <a:t> in result and sets all </a:t>
            </a:r>
            <a:r>
              <a:rPr lang="en-US" altLang="x-none" dirty="0">
                <a:latin typeface="Lucida Console" charset="0"/>
              </a:rPr>
              <a:t>1</a:t>
            </a:r>
            <a:r>
              <a:rPr lang="en-US" altLang="x-none" dirty="0"/>
              <a:t> bits in operand to </a:t>
            </a:r>
            <a:r>
              <a:rPr lang="en-US" altLang="x-none" dirty="0">
                <a:latin typeface="Lucida Console" charset="0"/>
              </a:rPr>
              <a:t>0</a:t>
            </a:r>
            <a:r>
              <a:rPr lang="en-US" altLang="x-none" dirty="0"/>
              <a:t> in result</a:t>
            </a:r>
          </a:p>
          <a:p>
            <a:pPr lvl="1" eaLnBrk="1" hangingPunct="1"/>
            <a:r>
              <a:rPr lang="en-US" altLang="x-none" dirty="0"/>
              <a:t>Bitwise assignment operators</a:t>
            </a:r>
          </a:p>
          <a:p>
            <a:pPr lvl="2" eaLnBrk="1" hangingPunct="1"/>
            <a:r>
              <a:rPr lang="en-US" altLang="x-none" dirty="0"/>
              <a:t>Bitwise AND assignment operator </a:t>
            </a:r>
            <a:r>
              <a:rPr lang="en-US" altLang="x-none" dirty="0">
                <a:latin typeface="Lucida Console" charset="0"/>
              </a:rPr>
              <a:t>&amp;=</a:t>
            </a:r>
          </a:p>
          <a:p>
            <a:pPr lvl="2" eaLnBrk="1" hangingPunct="1"/>
            <a:r>
              <a:rPr lang="en-US" altLang="x-none" dirty="0"/>
              <a:t>Bitwise inclusive-OR assignment operator </a:t>
            </a:r>
            <a:r>
              <a:rPr lang="en-US" altLang="x-none" dirty="0">
                <a:latin typeface="Lucida Console" charset="0"/>
              </a:rPr>
              <a:t>|=</a:t>
            </a:r>
            <a:endParaRPr lang="en-US" altLang="x-none" dirty="0"/>
          </a:p>
          <a:p>
            <a:pPr lvl="2" eaLnBrk="1" hangingPunct="1"/>
            <a:r>
              <a:rPr lang="en-US" altLang="x-none" dirty="0"/>
              <a:t>Bitwise exclusive-OR assignment operator </a:t>
            </a:r>
            <a:r>
              <a:rPr lang="en-US" altLang="x-none" dirty="0">
                <a:latin typeface="Lucida Console" charset="0"/>
              </a:rPr>
              <a:t>^=</a:t>
            </a:r>
          </a:p>
          <a:p>
            <a:pPr lvl="2" eaLnBrk="1" hangingPunct="1"/>
            <a:r>
              <a:rPr lang="en-US" altLang="x-none" dirty="0"/>
              <a:t>Left-shift assignment operator </a:t>
            </a:r>
            <a:r>
              <a:rPr lang="en-US" altLang="x-none" dirty="0">
                <a:latin typeface="Lucida Console" charset="0"/>
              </a:rPr>
              <a:t>&lt;&lt;=</a:t>
            </a:r>
          </a:p>
          <a:p>
            <a:pPr lvl="2" eaLnBrk="1" hangingPunct="1"/>
            <a:r>
              <a:rPr lang="en-US" altLang="x-none" dirty="0"/>
              <a:t>Right-shift with sign extension assignment operator </a:t>
            </a:r>
            <a:r>
              <a:rPr lang="en-US" altLang="x-none" dirty="0">
                <a:latin typeface="Lucida Console" charset="0"/>
              </a:rPr>
              <a:t>&gt;&gt;=</a:t>
            </a:r>
          </a:p>
          <a:p>
            <a:pPr lvl="2" eaLnBrk="1" hangingPunct="1"/>
            <a:r>
              <a:rPr lang="en-US" altLang="x-none" dirty="0"/>
              <a:t>(no bitwise complement assignment operator</a:t>
            </a:r>
            <a:r>
              <a:rPr lang="en-US" altLang="x-none" dirty="0" smtClean="0"/>
              <a:t>)</a:t>
            </a:r>
          </a:p>
          <a:p>
            <a:r>
              <a:rPr lang="en-US" altLang="x-none" dirty="0">
                <a:ea typeface="Times New Roman" charset="0"/>
                <a:cs typeface="Times New Roman" charset="0"/>
              </a:rPr>
              <a:t>Bitwise data manipulations are </a:t>
            </a:r>
            <a:r>
              <a:rPr lang="en-US" altLang="x-none" b="1" dirty="0">
                <a:ea typeface="Times New Roman" charset="0"/>
                <a:cs typeface="Times New Roman" charset="0"/>
              </a:rPr>
              <a:t>machine dependent</a:t>
            </a:r>
            <a:r>
              <a:rPr lang="en-US" altLang="x-none" dirty="0" smtClean="0">
                <a:ea typeface="Times New Roman" charset="0"/>
                <a:cs typeface="Times New Roman" charset="0"/>
              </a:rPr>
              <a:t>.</a:t>
            </a:r>
            <a:endParaRPr lang="en-US" altLang="x-none" dirty="0"/>
          </a:p>
        </p:txBody>
      </p:sp>
    </p:spTree>
    <p:extLst>
      <p:ext uri="{BB962C8B-B14F-4D97-AF65-F5344CB8AC3E}">
        <p14:creationId xmlns:p14="http://schemas.microsoft.com/office/powerpoint/2010/main" val="2730605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2050" y="913596"/>
            <a:ext cx="9867900" cy="5308600"/>
          </a:xfrm>
          <a:prstGeom prst="rect">
            <a:avLst/>
          </a:prstGeom>
        </p:spPr>
      </p:pic>
      <p:sp>
        <p:nvSpPr>
          <p:cNvPr id="3" name="Rectangle 2"/>
          <p:cNvSpPr txBox="1">
            <a:spLocks noChangeArrowheads="1"/>
          </p:cNvSpPr>
          <p:nvPr/>
        </p:nvSpPr>
        <p:spPr>
          <a:xfrm>
            <a:off x="914400" y="191947"/>
            <a:ext cx="10363200" cy="106680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x-none" smtClean="0"/>
              <a:t>6.X Bitwise Operators</a:t>
            </a:r>
            <a:endParaRPr lang="en-US" altLang="x-none" dirty="0"/>
          </a:p>
        </p:txBody>
      </p:sp>
    </p:spTree>
    <p:extLst>
      <p:ext uri="{BB962C8B-B14F-4D97-AF65-F5344CB8AC3E}">
        <p14:creationId xmlns:p14="http://schemas.microsoft.com/office/powerpoint/2010/main" val="1000703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0297" y="1822289"/>
            <a:ext cx="5398256" cy="3154825"/>
          </a:xfrm>
          <a:prstGeom prst="rect">
            <a:avLst/>
          </a:prstGeom>
        </p:spPr>
      </p:pic>
      <p:pic>
        <p:nvPicPr>
          <p:cNvPr id="3" name="Picture 2"/>
          <p:cNvPicPr>
            <a:picLocks noChangeAspect="1"/>
          </p:cNvPicPr>
          <p:nvPr/>
        </p:nvPicPr>
        <p:blipFill>
          <a:blip r:embed="rId3"/>
          <a:stretch>
            <a:fillRect/>
          </a:stretch>
        </p:blipFill>
        <p:spPr>
          <a:xfrm>
            <a:off x="6251455" y="1868589"/>
            <a:ext cx="2419065" cy="3039077"/>
          </a:xfrm>
          <a:prstGeom prst="rect">
            <a:avLst/>
          </a:prstGeom>
        </p:spPr>
      </p:pic>
      <p:pic>
        <p:nvPicPr>
          <p:cNvPr id="4" name="Picture 3"/>
          <p:cNvPicPr>
            <a:picLocks noChangeAspect="1"/>
          </p:cNvPicPr>
          <p:nvPr/>
        </p:nvPicPr>
        <p:blipFill>
          <a:blip r:embed="rId4"/>
          <a:stretch>
            <a:fillRect/>
          </a:stretch>
        </p:blipFill>
        <p:spPr>
          <a:xfrm>
            <a:off x="8658946" y="1868589"/>
            <a:ext cx="2383302" cy="3004181"/>
          </a:xfrm>
          <a:prstGeom prst="rect">
            <a:avLst/>
          </a:prstGeom>
        </p:spPr>
      </p:pic>
      <p:sp>
        <p:nvSpPr>
          <p:cNvPr id="5" name="Rectangle 4"/>
          <p:cNvSpPr/>
          <p:nvPr/>
        </p:nvSpPr>
        <p:spPr>
          <a:xfrm>
            <a:off x="995022" y="4687747"/>
            <a:ext cx="10049256" cy="439838"/>
          </a:xfrm>
          <a:prstGeom prst="rect">
            <a:avLst/>
          </a:prstGeom>
          <a:solidFill>
            <a:srgbClr val="D5E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568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6600" y="1689100"/>
            <a:ext cx="8178800" cy="3479800"/>
          </a:xfrm>
          <a:prstGeom prst="rect">
            <a:avLst/>
          </a:prstGeom>
        </p:spPr>
      </p:pic>
    </p:spTree>
    <p:extLst>
      <p:ext uri="{BB962C8B-B14F-4D97-AF65-F5344CB8AC3E}">
        <p14:creationId xmlns:p14="http://schemas.microsoft.com/office/powerpoint/2010/main" val="85653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x-none" sz="1600" b="1" i="0" u="none" strike="noStrike" cap="none" normalizeH="0" baseline="0">
            <a:ln>
              <a:noFill/>
            </a:ln>
            <a:solidFill>
              <a:schemeClr val="tx1"/>
            </a:solidFill>
            <a:effectLst/>
            <a:latin typeface="Helvetica" charset="0"/>
            <a:ea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x-none" sz="1600" b="1" i="0" u="none" strike="noStrike" cap="none" normalizeH="0" baseline="0">
            <a:ln>
              <a:noFill/>
            </a:ln>
            <a:solidFill>
              <a:schemeClr val="tx1"/>
            </a:solidFill>
            <a:effectLst/>
            <a:latin typeface="Helvetica" charset="0"/>
            <a:ea typeface="Times New Roman" charset="0"/>
            <a:cs typeface="Times New Roman"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x-none" sz="1600" b="1" i="0" u="none" strike="noStrike" cap="none" normalizeH="0" baseline="0">
            <a:ln>
              <a:noFill/>
            </a:ln>
            <a:solidFill>
              <a:schemeClr val="tx1"/>
            </a:solidFill>
            <a:effectLst/>
            <a:latin typeface="Helvetica" charset="0"/>
            <a:ea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x-none" sz="1600" b="1" i="0" u="none" strike="noStrike" cap="none" normalizeH="0" baseline="0">
            <a:ln>
              <a:noFill/>
            </a:ln>
            <a:solidFill>
              <a:schemeClr val="tx1"/>
            </a:solidFill>
            <a:effectLst/>
            <a:latin typeface="Helvetica" charset="0"/>
            <a:ea typeface="Times New Roman" charset="0"/>
            <a:cs typeface="Times New Roman"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otalTime>9098</TotalTime>
  <Words>1993</Words>
  <Application>Microsoft Macintosh PowerPoint</Application>
  <PresentationFormat>Widescreen</PresentationFormat>
  <Paragraphs>296</Paragraphs>
  <Slides>19</Slides>
  <Notes>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AGaramond</vt:lpstr>
      <vt:lpstr>Arial</vt:lpstr>
      <vt:lpstr>AvantGarde</vt:lpstr>
      <vt:lpstr>Calibri</vt:lpstr>
      <vt:lpstr>Calibri Light</vt:lpstr>
      <vt:lpstr>Courier</vt:lpstr>
      <vt:lpstr>Courier New</vt:lpstr>
      <vt:lpstr>Helvetica</vt:lpstr>
      <vt:lpstr>Lucida Console</vt:lpstr>
      <vt:lpstr>Symbol</vt:lpstr>
      <vt:lpstr>Times New Roman</vt:lpstr>
      <vt:lpstr>Office Theme</vt:lpstr>
      <vt:lpstr>ppt_template_07-25-2002</vt:lpstr>
      <vt:lpstr>1_ppt_template_07-25-2002</vt:lpstr>
      <vt:lpstr>CPE 150: Introduction to Programming</vt:lpstr>
      <vt:lpstr>PowerPoint Presentation</vt:lpstr>
      <vt:lpstr>18.7 Bitwise Operators</vt:lpstr>
      <vt:lpstr>18.7 Bitwise Operators</vt:lpstr>
      <vt:lpstr>6.X Bitwise Operators</vt:lpstr>
      <vt:lpstr>6.X Bitwise Operators</vt:lpstr>
      <vt:lpstr>PowerPoint Presentation</vt:lpstr>
      <vt:lpstr>PowerPoint Presentation</vt:lpstr>
      <vt:lpstr>PowerPoint Presentation</vt:lpstr>
      <vt:lpstr>18.7 Bitwise Operators</vt:lpstr>
      <vt:lpstr>18.7 Bitwise Operators</vt:lpstr>
      <vt:lpstr>18.7 Bitwise Operators</vt:lpstr>
      <vt:lpstr>PowerPoint Presentation</vt:lpstr>
      <vt:lpstr>18.7 Bitwise Operators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CPRE 201 Introduction to C++</dc:title>
  <dc:creator>Tamrawi, Ahmed</dc:creator>
  <cp:lastModifiedBy>Tamrawi, Ahmed</cp:lastModifiedBy>
  <cp:revision>503</cp:revision>
  <cp:lastPrinted>2017-02-07T13:12:50Z</cp:lastPrinted>
  <dcterms:created xsi:type="dcterms:W3CDTF">2016-12-01T16:36:07Z</dcterms:created>
  <dcterms:modified xsi:type="dcterms:W3CDTF">2017-06-24T10:24:05Z</dcterms:modified>
</cp:coreProperties>
</file>