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0" r:id="rId2"/>
    <p:sldMasterId id="2147483669" r:id="rId3"/>
  </p:sldMasterIdLst>
  <p:notesMasterIdLst>
    <p:notesMasterId r:id="rId10"/>
  </p:notesMasterIdLst>
  <p:handoutMasterIdLst>
    <p:handoutMasterId r:id="rId11"/>
  </p:handoutMasterIdLst>
  <p:sldIdLst>
    <p:sldId id="394" r:id="rId4"/>
    <p:sldId id="486" r:id="rId5"/>
    <p:sldId id="526" r:id="rId6"/>
    <p:sldId id="525" r:id="rId7"/>
    <p:sldId id="514" r:id="rId8"/>
    <p:sldId id="393" r:id="rId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A010"/>
    <a:srgbClr val="FFFFFF"/>
    <a:srgbClr val="C6C0AA"/>
    <a:srgbClr val="F9F0AB"/>
    <a:srgbClr val="F9E6AB"/>
    <a:srgbClr val="F9FAAB"/>
    <a:srgbClr val="767691"/>
    <a:srgbClr val="7676AA"/>
    <a:srgbClr val="603A14"/>
    <a:srgbClr val="E85C0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801" autoAdjust="0"/>
    <p:restoredTop sz="94660" autoAdjust="0"/>
  </p:normalViewPr>
  <p:slideViewPr>
    <p:cSldViewPr>
      <p:cViewPr varScale="1">
        <p:scale>
          <a:sx n="74" d="100"/>
          <a:sy n="74" d="100"/>
        </p:scale>
        <p:origin x="-372" y="-9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2.xml"/><Relationship Id="rId7" Type="http://schemas.openxmlformats.org/officeDocument/2006/relationships/slide" Target="slides/slide4.xml"/><Relationship Id="rId12" Type="http://schemas.openxmlformats.org/officeDocument/2006/relationships/commentAuthors" Target="commentAuthors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2/9/2016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2/9/2016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E65B3B-E6E2-4525-8F2E-49AC8F612DB9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141119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E65B3B-E6E2-4525-8F2E-49AC8F612DB9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141119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smtClean="0">
              <a:solidFill>
                <a:prstClr val="black"/>
              </a:solidFill>
            </a:endParaRPr>
          </a:p>
          <a:p>
            <a:r>
              <a:rPr lang="en-US" sz="1000" smtClean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 smtClean="0">
                <a:solidFill>
                  <a:prstClr val="black"/>
                </a:solidFill>
              </a:rPr>
              <a:t> </a:t>
            </a:r>
            <a:r>
              <a:rPr lang="en-US" sz="1000" smtClean="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06576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815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608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2/9/2016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08456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0719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9718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603A14"/>
                </a:solidFill>
              </a:rPr>
              <a:t>?</a:t>
            </a:r>
            <a:endParaRPr lang="en-US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 smtClean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84025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2/9/2016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614779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bg/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8.png"/><Relationship Id="rId9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hyperlink" Target="http://www.indeavr.com/" TargetMode="External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://www.luxoft.com/" TargetMode="External"/><Relationship Id="rId21" Type="http://schemas.openxmlformats.org/officeDocument/2006/relationships/image" Target="../media/image20.png"/><Relationship Id="rId7" Type="http://schemas.openxmlformats.org/officeDocument/2006/relationships/hyperlink" Target="http://komfo.com/" TargetMode="External"/><Relationship Id="rId12" Type="http://schemas.openxmlformats.org/officeDocument/2006/relationships/image" Target="../media/image16.png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3.png"/><Relationship Id="rId11" Type="http://schemas.openxmlformats.org/officeDocument/2006/relationships/hyperlink" Target="http://www.softwaregroup-bg.com/" TargetMode="External"/><Relationship Id="rId5" Type="http://schemas.openxmlformats.org/officeDocument/2006/relationships/hyperlink" Target="http://xs-software.com/" TargetMode="External"/><Relationship Id="rId15" Type="http://schemas.openxmlformats.org/officeDocument/2006/relationships/hyperlink" Target="https://softuni.bg/courses/advanced-csharp" TargetMode="External"/><Relationship Id="rId10" Type="http://schemas.openxmlformats.org/officeDocument/2006/relationships/image" Target="../media/image15.png"/><Relationship Id="rId19" Type="http://schemas.openxmlformats.org/officeDocument/2006/relationships/image" Target="../media/image19.png"/><Relationship Id="rId4" Type="http://schemas.openxmlformats.org/officeDocument/2006/relationships/image" Target="../media/image12.png"/><Relationship Id="rId9" Type="http://schemas.openxmlformats.org/officeDocument/2006/relationships/hyperlink" Target="http://smartit.bg/" TargetMode="External"/><Relationship Id="rId1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telerikacademy.com/Courses/Courses/Details/219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://creativecommons.org/licenses/by-nc-sa/3.0/deed.en_U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elerikacademy.com/Courses/Courses/Details/81" TargetMode="External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english-intro-csharp-book/" TargetMode="External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4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2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Relationship Id="rId1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351212" y="1142842"/>
            <a:ext cx="8215099" cy="987666"/>
          </a:xfrm>
        </p:spPr>
        <p:txBody>
          <a:bodyPr>
            <a:normAutofit/>
          </a:bodyPr>
          <a:lstStyle/>
          <a:p>
            <a:r>
              <a:rPr lang="en-US" dirty="0" smtClean="0"/>
              <a:t>Arrays, Lists, Stacks, Queues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351213" y="2286000"/>
            <a:ext cx="8215099" cy="778736"/>
          </a:xfrm>
        </p:spPr>
        <p:txBody>
          <a:bodyPr>
            <a:normAutofit/>
          </a:bodyPr>
          <a:lstStyle/>
          <a:p>
            <a:r>
              <a:rPr lang="en-US" dirty="0"/>
              <a:t>Processing Sequences of Elements</a:t>
            </a:r>
          </a:p>
        </p:txBody>
      </p:sp>
      <p:pic>
        <p:nvPicPr>
          <p:cNvPr id="102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33" t="-11972" r="-4044" b="1048"/>
          <a:stretch/>
        </p:blipFill>
        <p:spPr bwMode="auto">
          <a:xfrm>
            <a:off x="825157" y="1887144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1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343400"/>
            <a:ext cx="3187613" cy="525135"/>
          </a:xfrm>
        </p:spPr>
        <p:txBody>
          <a:bodyPr/>
          <a:lstStyle/>
          <a:p>
            <a:r>
              <a:rPr lang="en-US" dirty="0" smtClean="0"/>
              <a:t>SoftUni Team</a:t>
            </a:r>
            <a:endParaRPr lang="en-US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813299"/>
            <a:ext cx="3187614" cy="444343"/>
          </a:xfrm>
        </p:spPr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Trainers</a:t>
            </a:r>
            <a:endParaRPr lang="en-US" dirty="0"/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257800"/>
            <a:ext cx="3187613" cy="363552"/>
          </a:xfrm>
        </p:spPr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598962"/>
            <a:ext cx="3187613" cy="331235"/>
          </a:xfrm>
        </p:spPr>
        <p:txBody>
          <a:bodyPr/>
          <a:lstStyle/>
          <a:p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softuni.bg</a:t>
            </a:r>
            <a:endParaRPr lang="en-US" dirty="0"/>
          </a:p>
        </p:txBody>
      </p:sp>
      <p:pic>
        <p:nvPicPr>
          <p:cNvPr id="11" name="Picture Placeholder 9"/>
          <p:cNvPicPr>
            <a:picLocks noGrp="1" noChangeAspect="1"/>
          </p:cNvPicPr>
          <p:nvPr>
            <p:ph type="pic" sz="quarter" idx="16"/>
          </p:nvPr>
        </p:nvPicPr>
        <p:blipFill>
          <a:blip r:embed="rId7" cstate="print"/>
          <a:srcRect t="2654" b="2654"/>
          <a:stretch>
            <a:fillRect/>
          </a:stretch>
        </p:blipFill>
        <p:spPr>
          <a:xfrm>
            <a:off x="6856412" y="4543634"/>
            <a:ext cx="4724400" cy="1780965"/>
          </a:xfrm>
          <a:prstGeom prst="rect">
            <a:avLst/>
          </a:prstGeom>
        </p:spPr>
      </p:pic>
      <p:pic>
        <p:nvPicPr>
          <p:cNvPr id="12" name="Picture 1" descr="C:\Trash\array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0359">
            <a:off x="6470719" y="3825640"/>
            <a:ext cx="2627975" cy="841712"/>
          </a:xfrm>
          <a:prstGeom prst="rect">
            <a:avLst/>
          </a:prstGeom>
          <a:noFill/>
          <a:scene3d>
            <a:camera prst="perspectiveContrastingRightFacing"/>
            <a:lightRig rig="threePt" dir="t"/>
          </a:scene3d>
        </p:spPr>
      </p:pic>
      <p:pic>
        <p:nvPicPr>
          <p:cNvPr id="15" name="Picture 14" descr="http://softuni.b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08414" y="4114800"/>
            <a:ext cx="1828798" cy="200698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 rot="576164">
            <a:off x="4993539" y="4065414"/>
            <a:ext cx="1286954" cy="6178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2000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Advanced</a:t>
            </a:r>
            <a:br>
              <a:rPr lang="en-US" sz="2000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</a:br>
            <a:r>
              <a:rPr lang="en-US" sz="2000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C#</a:t>
            </a:r>
            <a:endParaRPr lang="en-US" sz="2000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rgbClr val="F0A22E">
                    <a:alpha val="40000"/>
                  </a:srgb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bg-BG" dirty="0"/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Lists are resizable arrays</a:t>
            </a:r>
          </a:p>
          <a:p>
            <a:pPr lvl="1">
              <a:lnSpc>
                <a:spcPct val="100000"/>
              </a:lnSpc>
            </a:pPr>
            <a:r>
              <a:rPr lang="en-US" sz="3000" dirty="0" smtClean="0"/>
              <a:t>Only for </a:t>
            </a:r>
            <a:r>
              <a:rPr lang="en-US" sz="3000" dirty="0" err="1" smtClean="0"/>
              <a:t>ArrayLists</a:t>
            </a:r>
            <a:r>
              <a:rPr lang="en-US" sz="3000" dirty="0" smtClean="0"/>
              <a:t> – the array implementation of the list interface</a:t>
            </a:r>
          </a:p>
          <a:p>
            <a:pPr lvl="1">
              <a:lnSpc>
                <a:spcPct val="100000"/>
              </a:lnSpc>
            </a:pPr>
            <a:r>
              <a:rPr lang="en-US" sz="3000" dirty="0" smtClean="0"/>
              <a:t>On the other hand there are </a:t>
            </a:r>
            <a:r>
              <a:rPr lang="en-US" sz="3000" dirty="0" err="1" smtClean="0"/>
              <a:t>LinkedLists</a:t>
            </a:r>
            <a:r>
              <a:rPr lang="en-US" sz="3000" dirty="0" smtClean="0"/>
              <a:t> which do not have an array under them</a:t>
            </a:r>
          </a:p>
          <a:p>
            <a:pPr lvl="1">
              <a:lnSpc>
                <a:spcPct val="100000"/>
              </a:lnSpc>
            </a:pPr>
            <a:r>
              <a:rPr lang="en-US" sz="3000" dirty="0" err="1" smtClean="0"/>
              <a:t>ArrayLists</a:t>
            </a:r>
            <a:r>
              <a:rPr lang="en-US" sz="3000" dirty="0" smtClean="0"/>
              <a:t> – resizing is slow. Rarely add items in the middle of the list</a:t>
            </a:r>
          </a:p>
          <a:p>
            <a:pPr lvl="1">
              <a:lnSpc>
                <a:spcPct val="100000"/>
              </a:lnSpc>
            </a:pPr>
            <a:r>
              <a:rPr lang="en-US" sz="3000" dirty="0" err="1" smtClean="0"/>
              <a:t>LinkedLists</a:t>
            </a:r>
            <a:r>
              <a:rPr lang="en-US" sz="3000" dirty="0" smtClean="0"/>
              <a:t> – they do not resize. You can safely add item in the beginning</a:t>
            </a:r>
          </a:p>
          <a:p>
            <a:pPr lvl="1">
              <a:lnSpc>
                <a:spcPct val="100000"/>
              </a:lnSpc>
            </a:pPr>
            <a:r>
              <a:rPr lang="en-US" sz="3000" dirty="0" smtClean="0"/>
              <a:t>Finding an item in an </a:t>
            </a:r>
            <a:r>
              <a:rPr lang="en-US" sz="3000" dirty="0" err="1" smtClean="0"/>
              <a:t>LinkedList</a:t>
            </a:r>
            <a:r>
              <a:rPr lang="en-US" sz="3000" dirty="0" smtClean="0"/>
              <a:t> is slow because of enumeration</a:t>
            </a:r>
            <a:endParaRPr lang="en-US" sz="3000" dirty="0"/>
          </a:p>
          <a:p>
            <a:pPr>
              <a:lnSpc>
                <a:spcPct val="100000"/>
              </a:lnSpc>
            </a:pPr>
            <a:r>
              <a:rPr lang="en-US" dirty="0" smtClean="0"/>
              <a:t>Stack is good! Stack is usually implemented as a </a:t>
            </a:r>
            <a:r>
              <a:rPr lang="en-US" dirty="0" err="1" smtClean="0"/>
              <a:t>LinkedList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6974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bg-BG" dirty="0"/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It’s usually a fast operation to push and pop a value</a:t>
            </a:r>
          </a:p>
          <a:p>
            <a:pPr>
              <a:lnSpc>
                <a:spcPct val="100000"/>
              </a:lnSpc>
            </a:pPr>
            <a:r>
              <a:rPr lang="en-US" sz="3200" dirty="0" smtClean="0"/>
              <a:t>DO NOT USE CONTAINS. IT </a:t>
            </a:r>
            <a:r>
              <a:rPr lang="en-US" sz="3200" dirty="0" smtClean="0"/>
              <a:t>ENUMERATES THE </a:t>
            </a:r>
            <a:r>
              <a:rPr lang="en-US" sz="3200" dirty="0" smtClean="0"/>
              <a:t>COLLECTION</a:t>
            </a:r>
            <a:r>
              <a:rPr lang="en-US" sz="3200" dirty="0" smtClean="0"/>
              <a:t>!</a:t>
            </a:r>
          </a:p>
          <a:p>
            <a:pPr lvl="1">
              <a:lnSpc>
                <a:spcPct val="100000"/>
              </a:lnSpc>
            </a:pPr>
            <a:r>
              <a:rPr lang="en-US" sz="3000" dirty="0" smtClean="0"/>
              <a:t>If you want to use contains, you might have picked up the wrong </a:t>
            </a:r>
            <a:r>
              <a:rPr lang="en-US" sz="3000" dirty="0" err="1" smtClean="0"/>
              <a:t>datastructure</a:t>
            </a:r>
            <a:endParaRPr lang="en-US" sz="3000" dirty="0" smtClean="0"/>
          </a:p>
          <a:p>
            <a:pPr>
              <a:lnSpc>
                <a:spcPct val="100000"/>
              </a:lnSpc>
            </a:pPr>
            <a:r>
              <a:rPr lang="en-US" sz="3200" dirty="0" smtClean="0"/>
              <a:t>Queue can be implemented as a </a:t>
            </a:r>
            <a:r>
              <a:rPr lang="en-US" sz="3200" dirty="0" err="1" smtClean="0"/>
              <a:t>LinkedList</a:t>
            </a:r>
            <a:endParaRPr lang="en-US" sz="3200" dirty="0" smtClean="0"/>
          </a:p>
          <a:p>
            <a:pPr lvl="1">
              <a:lnSpc>
                <a:spcPct val="100000"/>
              </a:lnSpc>
            </a:pPr>
            <a:r>
              <a:rPr lang="en-US" sz="3000" dirty="0" smtClean="0"/>
              <a:t>But it could be implemented as a circular array e.g. for prioritization</a:t>
            </a:r>
            <a:endParaRPr lang="en-US" sz="3000" dirty="0"/>
          </a:p>
          <a:p>
            <a:pPr>
              <a:lnSpc>
                <a:spcPct val="100000"/>
              </a:lnSpc>
            </a:pPr>
            <a:r>
              <a:rPr lang="en-US" dirty="0" err="1" smtClean="0"/>
              <a:t>System.Linq</a:t>
            </a:r>
            <a:r>
              <a:rPr lang="en-US" dirty="0" smtClean="0"/>
              <a:t> extensions usually work linear on the collection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357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hlinkClick r:id="rId3"/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5" name="Picture 4">
            <a:hlinkClick r:id="rId5"/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12764" y="1295401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7" name="Picture 6">
            <a:hlinkClick r:id="rId7"/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8" name="Picture 7">
            <a:hlinkClick r:id="rId9"/>
      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824428" y="1295400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9" name="Picture 8">
            <a:hlinkClick r:id="rId11"/>
      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Arrays, Lists, Stacks, Queues</a:t>
            </a:r>
            <a:endParaRPr lang="en-US" dirty="0"/>
          </a:p>
        </p:txBody>
      </p:sp>
      <p:pic>
        <p:nvPicPr>
          <p:cNvPr id="13" name="Picture 12">
            <a:hlinkClick r:id="rId13"/>
      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 smtClean="0">
                <a:hlinkClick r:id="rId15"/>
              </a:rPr>
              <a:t>https://softuni.bg/courses/advanced-csharp</a:t>
            </a:r>
            <a:endParaRPr lang="en-US" dirty="0"/>
          </a:p>
        </p:txBody>
      </p:sp>
      <p:pic>
        <p:nvPicPr>
          <p:cNvPr id="16" name="Picture 15">
            <a:hlinkClick r:id="rId16"/>
      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18" name="Picture 17">
            <a:hlinkClick r:id="rId18"/>
      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4" name="Picture 3">
            <a:hlinkClick r:id="rId20"/>
      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3592469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</a:t>
            </a:r>
            <a:r>
              <a:rPr lang="en-US" dirty="0" smtClean="0"/>
              <a:t>"</a:t>
            </a:r>
            <a:r>
              <a:rPr lang="en-US" dirty="0" smtClean="0">
                <a:hlinkClick r:id="rId3"/>
              </a:rPr>
              <a:t>Creative </a:t>
            </a:r>
            <a:r>
              <a:rPr lang="en-US" dirty="0">
                <a:hlinkClick r:id="rId3"/>
              </a:rPr>
              <a:t>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</a:t>
            </a:r>
            <a:r>
              <a:rPr lang="en-US" dirty="0" smtClean="0">
                <a:hlinkClick r:id="rId3"/>
              </a:rPr>
              <a:t>International</a:t>
            </a:r>
            <a:r>
              <a:rPr lang="en-US" dirty="0" smtClean="0"/>
              <a:t>" license</a:t>
            </a:r>
            <a:endParaRPr lang="bg-BG" dirty="0" smtClean="0"/>
          </a:p>
          <a:p>
            <a:endParaRPr lang="bg-BG" sz="2400" dirty="0"/>
          </a:p>
          <a:p>
            <a:endParaRPr lang="bg-BG" sz="2400" dirty="0" smtClean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4"/>
              </a:rPr>
              <a:t>Fundamentals </a:t>
            </a:r>
            <a:r>
              <a:rPr lang="en-US" sz="2000" dirty="0">
                <a:hlinkClick r:id="rId4"/>
              </a:rPr>
              <a:t>of Computer Programming with C</a:t>
            </a:r>
            <a:r>
              <a:rPr lang="en-US" sz="2000" dirty="0" smtClean="0">
                <a:hlinkClick r:id="rId4"/>
              </a:rPr>
              <a:t>#</a:t>
            </a:r>
            <a:r>
              <a:rPr lang="en-US" sz="2000" dirty="0" smtClean="0"/>
              <a:t>" book by Svetlin Nakov &amp; Co. under </a:t>
            </a:r>
            <a:r>
              <a:rPr lang="en-US" sz="2000" dirty="0" smtClean="0">
                <a:hlinkClick r:id="rId5"/>
              </a:rPr>
              <a:t>CC-BY-SA</a:t>
            </a:r>
            <a:r>
              <a:rPr lang="en-US" sz="2000" dirty="0" smtClean="0"/>
              <a:t> license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6"/>
              </a:rPr>
              <a:t>C# Part I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7"/>
              </a:rPr>
              <a:t>CC-BY-NC-SA</a:t>
            </a:r>
            <a:r>
              <a:rPr lang="en-US" sz="2000" dirty="0"/>
              <a:t> license </a:t>
            </a:r>
            <a:endParaRPr lang="en-US" sz="2000" dirty="0" smtClean="0"/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8"/>
              </a:rPr>
              <a:t>C# Part II</a:t>
            </a:r>
            <a:r>
              <a:rPr lang="en-US" sz="2000" dirty="0" smtClean="0"/>
              <a:t>" course by </a:t>
            </a:r>
            <a:r>
              <a:rPr lang="en-US" sz="2000" noProof="1" smtClean="0"/>
              <a:t>Telerik Academy</a:t>
            </a:r>
            <a:r>
              <a:rPr lang="en-US" sz="2000" dirty="0" smtClean="0"/>
              <a:t> under </a:t>
            </a:r>
            <a:r>
              <a:rPr lang="en-US" sz="2000" dirty="0" smtClean="0">
                <a:hlinkClick r:id="rId7"/>
              </a:rPr>
              <a:t>CC-BY-NC-SA</a:t>
            </a:r>
            <a:r>
              <a:rPr lang="en-US" sz="2000" dirty="0" smtClean="0"/>
              <a:t>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1999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214" b="7214"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>
            <a:hlinkClick r:id="rId10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>
            <a:hlinkClick r:id="rId6"/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7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762304" y="3093954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1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354</Words>
  <Application>Microsoft Office PowerPoint</Application>
  <PresentationFormat>Custom</PresentationFormat>
  <Paragraphs>60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SoftUni 16x9</vt:lpstr>
      <vt:lpstr>1_SoftUni 16x9</vt:lpstr>
      <vt:lpstr>Arrays, Lists, Stacks, Queues</vt:lpstr>
      <vt:lpstr>Summary</vt:lpstr>
      <vt:lpstr>Summary</vt:lpstr>
      <vt:lpstr>Arrays, Lists, Stacks, Queues</vt:lpstr>
      <vt:lpstr>License</vt:lpstr>
      <vt:lpstr>Free Trainings @ Software University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Arrays, Lists, Stacks, Queues</dc:title>
  <dc:subject>C# Basics Course</dc:subject>
  <dc:creator/>
  <cp:keywords>C#, arrays, lists, stacks, queues, programming, course, SoftUni, Software University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2016-02-08T22:56:46Z</dcterms:modified>
  <cp:category>programming, software engineering, C#, data structures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