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5"/>
  </p:notesMasterIdLst>
  <p:handoutMasterIdLst>
    <p:handoutMasterId r:id="rId66"/>
  </p:handoutMasterIdLst>
  <p:sldIdLst>
    <p:sldId id="274" r:id="rId3"/>
    <p:sldId id="425" r:id="rId4"/>
    <p:sldId id="573" r:id="rId5"/>
    <p:sldId id="557" r:id="rId6"/>
    <p:sldId id="556" r:id="rId7"/>
    <p:sldId id="563" r:id="rId8"/>
    <p:sldId id="562" r:id="rId9"/>
    <p:sldId id="426" r:id="rId10"/>
    <p:sldId id="428" r:id="rId11"/>
    <p:sldId id="429" r:id="rId12"/>
    <p:sldId id="431" r:id="rId13"/>
    <p:sldId id="435" r:id="rId14"/>
    <p:sldId id="441" r:id="rId15"/>
    <p:sldId id="444" r:id="rId16"/>
    <p:sldId id="448" r:id="rId17"/>
    <p:sldId id="547" r:id="rId18"/>
    <p:sldId id="548" r:id="rId19"/>
    <p:sldId id="541" r:id="rId20"/>
    <p:sldId id="549" r:id="rId21"/>
    <p:sldId id="452" r:id="rId22"/>
    <p:sldId id="453" r:id="rId23"/>
    <p:sldId id="454" r:id="rId24"/>
    <p:sldId id="545" r:id="rId25"/>
    <p:sldId id="456" r:id="rId26"/>
    <p:sldId id="457" r:id="rId27"/>
    <p:sldId id="458" r:id="rId28"/>
    <p:sldId id="460" r:id="rId29"/>
    <p:sldId id="461" r:id="rId30"/>
    <p:sldId id="463" r:id="rId31"/>
    <p:sldId id="466" r:id="rId32"/>
    <p:sldId id="550" r:id="rId33"/>
    <p:sldId id="551" r:id="rId34"/>
    <p:sldId id="555" r:id="rId35"/>
    <p:sldId id="552" r:id="rId36"/>
    <p:sldId id="470" r:id="rId37"/>
    <p:sldId id="553" r:id="rId38"/>
    <p:sldId id="554" r:id="rId39"/>
    <p:sldId id="565" r:id="rId40"/>
    <p:sldId id="471" r:id="rId41"/>
    <p:sldId id="472" r:id="rId42"/>
    <p:sldId id="474" r:id="rId43"/>
    <p:sldId id="476" r:id="rId44"/>
    <p:sldId id="477" r:id="rId45"/>
    <p:sldId id="479" r:id="rId46"/>
    <p:sldId id="484" r:id="rId47"/>
    <p:sldId id="488" r:id="rId48"/>
    <p:sldId id="492" r:id="rId49"/>
    <p:sldId id="493" r:id="rId50"/>
    <p:sldId id="496" r:id="rId51"/>
    <p:sldId id="571" r:id="rId52"/>
    <p:sldId id="498" r:id="rId53"/>
    <p:sldId id="538" r:id="rId54"/>
    <p:sldId id="546" r:id="rId55"/>
    <p:sldId id="501" r:id="rId56"/>
    <p:sldId id="502" r:id="rId57"/>
    <p:sldId id="566" r:id="rId58"/>
    <p:sldId id="567" r:id="rId59"/>
    <p:sldId id="568" r:id="rId60"/>
    <p:sldId id="421" r:id="rId61"/>
    <p:sldId id="572" r:id="rId62"/>
    <p:sldId id="423" r:id="rId63"/>
    <p:sldId id="424" r:id="rId6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8DC9E"/>
    <a:srgbClr val="E85C0E"/>
    <a:srgbClr val="FBEEC9"/>
    <a:srgbClr val="FBEEDC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6" autoAdjust="0"/>
    <p:restoredTop sz="94484" autoAdjust="0"/>
  </p:normalViewPr>
  <p:slideViewPr>
    <p:cSldViewPr>
      <p:cViewPr>
        <p:scale>
          <a:sx n="91" d="100"/>
          <a:sy n="91" d="100"/>
        </p:scale>
        <p:origin x="-115" y="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913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derickrethans.nl/talks/phparch-php-variables-article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43.png"/><Relationship Id="rId14" Type="http://schemas.openxmlformats.org/officeDocument/2006/relationships/hyperlink" Target="http://www.infragistics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PHP Basic Syntax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Types, Variables, Operators, </a:t>
            </a:r>
            <a:r>
              <a:rPr lang="en-US" dirty="0" smtClean="0"/>
              <a:t>Expressions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3" y="3308347"/>
            <a:ext cx="7382341" cy="2940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76400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PHP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dynamically typed </a:t>
            </a:r>
            <a:r>
              <a:rPr lang="en-US" dirty="0" smtClean="0">
                <a:latin typeface="+mj-lt"/>
              </a:rPr>
              <a:t>language</a:t>
            </a:r>
          </a:p>
          <a:p>
            <a:pPr lvl="1"/>
            <a:r>
              <a:rPr lang="en-US" dirty="0">
                <a:latin typeface="+mj-lt"/>
              </a:rPr>
              <a:t>The variable types are not explicitly defined</a:t>
            </a:r>
          </a:p>
          <a:p>
            <a:pPr lvl="1"/>
            <a:r>
              <a:rPr lang="en-US" dirty="0" smtClean="0">
                <a:latin typeface="+mj-lt"/>
              </a:rPr>
              <a:t>The type of a variable can be changed at runtime</a:t>
            </a:r>
          </a:p>
          <a:p>
            <a:r>
              <a:rPr lang="en-US" dirty="0" smtClean="0">
                <a:latin typeface="+mj-lt"/>
              </a:rPr>
              <a:t>Variables in PHP are declared with the  symbol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9136" y="4038600"/>
            <a:ext cx="107442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'hello';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$mark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</a:t>
            </a:r>
            <a:r>
              <a:rPr lang="en-US" sz="3200" dirty="0" smtClean="0"/>
              <a:t>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size of an integer is platform-dependent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32-bit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-2147483647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2147483647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64-bit: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-9223372036854775807</a:t>
            </a:r>
            <a:r>
              <a:rPr lang="en-US" sz="2800" dirty="0" smtClean="0"/>
              <a:t>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9223372036854775807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i="1" dirty="0"/>
              <a:t>Note: some 64-bit builds have used 32-bit integers, particularly older Windows builds of </a:t>
            </a:r>
            <a:r>
              <a:rPr lang="en-US" sz="2800" i="1" dirty="0" smtClean="0"/>
              <a:t>PHP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Too large values for integer type are </a:t>
            </a:r>
            <a:r>
              <a:rPr lang="en-US" sz="3200" dirty="0"/>
              <a:t>automatically </a:t>
            </a:r>
            <a:r>
              <a:rPr lang="en-US" sz="3200" dirty="0" smtClean="0"/>
              <a:t>turned </a:t>
            </a:r>
            <a:r>
              <a:rPr lang="en-US" sz="3200" dirty="0"/>
              <a:t>into a floating-point </a:t>
            </a:r>
            <a:r>
              <a:rPr lang="en-US" sz="3200" dirty="0" smtClean="0"/>
              <a:t>number with exponent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9012" y="4920984"/>
            <a:ext cx="1044307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9223372036854775807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$maxInteger +=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gettype($maxInteger);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double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114">
            <a:off x="9158653" y="1198657"/>
            <a:ext cx="2186608" cy="1514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Floating-point types represent </a:t>
            </a:r>
            <a:r>
              <a:rPr lang="en-US" dirty="0">
                <a:latin typeface="+mj-lt"/>
              </a:rPr>
              <a:t>real </a:t>
            </a:r>
            <a:r>
              <a:rPr lang="en-US" dirty="0" smtClean="0">
                <a:latin typeface="+mj-lt"/>
              </a:rPr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5.63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In PHP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Stored in the IEEE 754 format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range </a:t>
            </a:r>
            <a:r>
              <a:rPr lang="en-US" dirty="0">
                <a:latin typeface="+mj-lt"/>
              </a:rPr>
              <a:t>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Have precision of roughly 14 digits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behave abnormally in the </a:t>
            </a:r>
            <a:r>
              <a:rPr lang="en-US" dirty="0" smtClean="0">
                <a:latin typeface="+mj-lt"/>
              </a:rPr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0.1 + 0.2 = 0.30000000000000004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  <p:pic>
        <p:nvPicPr>
          <p:cNvPr id="6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8051">
            <a:off x="8702843" y="3523637"/>
            <a:ext cx="2722268" cy="204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/>
              <a:t>Convert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8796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floatVar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floatval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$floatVar = (float)$variable;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581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5.24245;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intval($variable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$varInt = (int)$variable;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297438"/>
            <a:ext cx="10512424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 = "3.14";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 = (int)$num;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$float = (float)$num;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two possible values</a:t>
            </a:r>
            <a:r>
              <a:rPr lang="en-US" dirty="0" smtClean="0">
                <a:latin typeface="+mj-lt"/>
              </a:rPr>
              <a:t>:</a:t>
            </a:r>
            <a:r>
              <a:rPr lang="bg-BG" dirty="0" smtClean="0"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Values are case-insensitive (True, true, TRUE &amp; False, false, FALSE)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+mj-lt"/>
              </a:rPr>
              <a:t>Is useful in logical </a:t>
            </a:r>
            <a:r>
              <a:rPr lang="en-US" dirty="0" smtClean="0">
                <a:latin typeface="+mj-lt"/>
              </a:rPr>
              <a:t>expressions</a:t>
            </a:r>
          </a:p>
          <a:p>
            <a:r>
              <a:rPr lang="en-US" dirty="0" smtClean="0">
                <a:latin typeface="+mj-lt"/>
              </a:rPr>
              <a:t>Returns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"1"</a:t>
            </a:r>
            <a:r>
              <a:rPr lang="en-US" dirty="0" smtClean="0">
                <a:latin typeface="+mj-lt"/>
              </a:rPr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"null"</a:t>
            </a:r>
            <a:endParaRPr lang="bg-BG" dirty="0">
              <a:latin typeface="+mj-lt"/>
            </a:endParaRPr>
          </a:p>
          <a:p>
            <a:r>
              <a:rPr lang="en-US" dirty="0">
                <a:latin typeface="+mj-lt"/>
              </a:rPr>
              <a:t>Example of </a:t>
            </a:r>
            <a:r>
              <a:rPr lang="en-US" dirty="0" smtClean="0">
                <a:latin typeface="+mj-lt"/>
              </a:rPr>
              <a:t>Boolean variables:</a:t>
            </a:r>
            <a:endParaRPr lang="en-US" dirty="0">
              <a:latin typeface="+mj-lt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2585" y="4784971"/>
            <a:ext cx="106596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echo(true);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cho(false);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nothing)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ar_dump(true);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var_dump(false);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bool(false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6235">
            <a:off x="8108914" y="3713638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data type represents a sequence of characters</a:t>
            </a:r>
          </a:p>
          <a:p>
            <a:r>
              <a:rPr lang="en-US" dirty="0"/>
              <a:t>Strings are enclosed in quotes:</a:t>
            </a:r>
          </a:p>
          <a:p>
            <a:pPr lvl="2"/>
            <a:r>
              <a:rPr lang="en-US" dirty="0" smtClean="0"/>
              <a:t>Best practices suggest using the most appropriate quotes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concatenated (joined together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smtClean="0"/>
              <a:t>(</a:t>
            </a:r>
            <a:r>
              <a:rPr lang="en-US" dirty="0"/>
              <a:t>dot) </a:t>
            </a:r>
            <a:r>
              <a:rPr lang="en-US" dirty="0" smtClean="0"/>
              <a:t>operator</a:t>
            </a:r>
            <a:endParaRPr lang="en-US" dirty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217612" y="3362337"/>
            <a:ext cx="10061576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 = </a:t>
            </a:r>
            <a:r>
              <a:rPr lang="en-US" dirty="0" smtClean="0">
                <a:solidFill>
                  <a:srgbClr val="FBEEC9"/>
                </a:solidFill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PHP'</a:t>
            </a:r>
            <a:r>
              <a:rPr lang="en-US" dirty="0" smtClean="0">
                <a:solidFill>
                  <a:srgbClr val="FBEEC9"/>
                </a:solidFill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24579"/>
            <a:ext cx="1006157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'Soft' . ' ' . 'Uni';</a:t>
            </a: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Single-quoted strings </a:t>
            </a:r>
            <a:r>
              <a:rPr lang="en-US" sz="3200" dirty="0"/>
              <a:t>do not interpolate </a:t>
            </a:r>
            <a:r>
              <a:rPr lang="en-US" sz="3200" dirty="0" smtClean="0"/>
              <a:t>variables:</a:t>
            </a:r>
          </a:p>
          <a:p>
            <a:endParaRPr lang="en-US" sz="3200" dirty="0" smtClean="0"/>
          </a:p>
          <a:p>
            <a:pPr>
              <a:spcBef>
                <a:spcPts val="3000"/>
              </a:spcBef>
            </a:pPr>
            <a:r>
              <a:rPr lang="en-US" sz="3200" dirty="0" smtClean="0"/>
              <a:t>Double-quoted string interpolate variables: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spcBef>
                <a:spcPts val="1800"/>
              </a:spcBef>
            </a:pPr>
            <a:r>
              <a:rPr lang="en-US" sz="3200" dirty="0" smtClean="0"/>
              <a:t>Curly braces ensures </a:t>
            </a:r>
            <a:r>
              <a:rPr lang="en-US" sz="3200" dirty="0"/>
              <a:t>the correct variable is </a:t>
            </a:r>
            <a:r>
              <a:rPr lang="en-US" sz="3200" dirty="0" smtClean="0"/>
              <a:t>interpolated –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Interpolation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313">
            <a:off x="9600278" y="2620353"/>
            <a:ext cx="2111161" cy="1408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693" y="1815558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$name = 'Fred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'Hello, $name'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$name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3257" y="3413272"/>
            <a:ext cx="8497791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$who = 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 = 'here';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who was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$where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Svetlin was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3257" y="5597824"/>
            <a:ext cx="849779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"You are the {$n}th person";</a:t>
            </a:r>
          </a:p>
        </p:txBody>
      </p:sp>
    </p:spTree>
    <p:extLst>
      <p:ext uri="{BB962C8B-B14F-4D97-AF65-F5344CB8AC3E}">
        <p14:creationId xmlns:p14="http://schemas.microsoft.com/office/powerpoint/2010/main" val="3601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array holds a group of values, which you can identify by </a:t>
            </a:r>
            <a:r>
              <a:rPr lang="en-US" dirty="0" smtClean="0"/>
              <a:t>position or identifying name</a:t>
            </a:r>
          </a:p>
          <a:p>
            <a:pPr lvl="1"/>
            <a:r>
              <a:rPr lang="en-US" dirty="0" smtClean="0"/>
              <a:t>Arrays with number identifiers (with zero </a:t>
            </a:r>
            <a:r>
              <a:rPr lang="en-US" dirty="0"/>
              <a:t>being the first position) </a:t>
            </a:r>
            <a:endParaRPr lang="en-US" dirty="0" smtClean="0"/>
          </a:p>
          <a:p>
            <a:pPr lvl="1"/>
            <a:endParaRPr lang="en-US" dirty="0" smtClean="0"/>
          </a:p>
          <a:p>
            <a:pPr marL="377887" lvl="1" indent="0">
              <a:buNone/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Associative arrays with string identifiers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073400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$students[0] = "Dean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$students[1]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"Vladislav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array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Dean",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Vladislav");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5154444"/>
            <a:ext cx="963388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$students['Dean'] 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$students['Vladislav']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$students = array('Dean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=&gt; 6, 'Vladislav' =&gt; 5);</a:t>
            </a:r>
          </a:p>
        </p:txBody>
      </p:sp>
    </p:spTree>
    <p:extLst>
      <p:ext uri="{BB962C8B-B14F-4D97-AF65-F5344CB8AC3E}">
        <p14:creationId xmlns:p14="http://schemas.microsoft.com/office/powerpoint/2010/main" val="158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is a definition of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Contains properties (variables) and methods (functions)</a:t>
            </a:r>
            <a:endParaRPr lang="en-US" dirty="0"/>
          </a:p>
          <a:p>
            <a:r>
              <a:rPr lang="en-US" dirty="0" smtClean="0"/>
              <a:t>Once a </a:t>
            </a:r>
            <a:r>
              <a:rPr lang="en-US" dirty="0"/>
              <a:t>class is defined, any number of objects can be made from it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Object’s properties/methods </a:t>
            </a:r>
            <a:r>
              <a:rPr lang="en-US" dirty="0"/>
              <a:t>can be accessed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lang="en-US" dirty="0" smtClean="0"/>
              <a:t> construct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4824" y="4697690"/>
            <a:ext cx="5765999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new Person;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Svetlin');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"Hello,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{$svetlin-&gt;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name}\n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092" y="4088292"/>
            <a:ext cx="5219797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function name($newname)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$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this-&gt;name = $newname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}	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Special </a:t>
            </a:r>
            <a:r>
              <a:rPr lang="en-US" dirty="0"/>
              <a:t>variable, holding a reference to an external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E.g. opened file, database connection, image </a:t>
            </a:r>
            <a:r>
              <a:rPr lang="en-US" dirty="0"/>
              <a:t>canvas </a:t>
            </a:r>
            <a:r>
              <a:rPr lang="en-US" dirty="0" smtClean="0"/>
              <a:t>area</a:t>
            </a:r>
          </a:p>
          <a:p>
            <a:r>
              <a:rPr lang="en-US" dirty="0"/>
              <a:t>Resources are created and used by special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</a:t>
            </a:r>
            <a:r>
              <a:rPr lang="en-US" dirty="0"/>
              <a:t> with no more references to it is detected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freed by the garbage </a:t>
            </a:r>
            <a:r>
              <a:rPr lang="en-US" dirty="0" smtClean="0"/>
              <a:t>collector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is_resource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function checks </a:t>
            </a:r>
            <a:r>
              <a:rPr lang="en-US" dirty="0"/>
              <a:t>whether a value is a </a:t>
            </a:r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7639" y="4607207"/>
            <a:ext cx="10350369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database_connect();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connect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database_query($res);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$res = "boo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database connection automatically closed because $res is redefined</a:t>
            </a:r>
          </a:p>
        </p:txBody>
      </p:sp>
    </p:spTree>
    <p:extLst>
      <p:ext uri="{BB962C8B-B14F-4D97-AF65-F5344CB8AC3E}">
        <p14:creationId xmlns:p14="http://schemas.microsoft.com/office/powerpoint/2010/main" val="6779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PHP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1293">
            <a:off x="6613461" y="1934498"/>
            <a:ext cx="4857750" cy="6548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in PHP?</a:t>
            </a:r>
            <a:endParaRPr lang="en-US" dirty="0">
              <a:latin typeface="+mj-lt"/>
            </a:endParaRPr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In PHP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Undefined means that a variable is declared but not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Null means that an object exists and is empty (has no value)</a:t>
            </a: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</a:rPr>
              <a:t>All variables can be reset to null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unset()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0397" y="3886200"/>
            <a:ext cx="7301648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&lt;?php </a:t>
            </a:r>
            <a:b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$variable; 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is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4;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value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NULL;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variable has no value</a:t>
            </a: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unset($variable);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810000"/>
            <a:ext cx="1924871" cy="25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Or just print it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dirty="0" smtClean="0">
                <a:cs typeface="Consolas" panose="020B0609020204030204" pitchFamily="49" charset="0"/>
              </a:rPr>
              <a:t>Great</a:t>
            </a:r>
            <a:r>
              <a:rPr lang="en-US" sz="3000" dirty="0" smtClean="0"/>
              <a:t> for checking the type and value of a given variable in the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5982" y="3329190"/>
            <a:ext cx="5697030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$boolVariable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gettype($boolVariable);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$intVariable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($intVariable);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$stringVariable =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SoftUni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($stringVariable);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27812" y="3329190"/>
            <a:ext cx="4970971" cy="3071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boolean(true)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 = 123;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var_dump($i);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integer(123)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 = "PHP";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var_dump($s);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string("PHP")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4478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</a:p>
          <a:p>
            <a:r>
              <a:rPr lang="en-US" dirty="0" smtClean="0">
                <a:latin typeface="+mj-lt"/>
              </a:rPr>
              <a:t>Example:</a:t>
            </a:r>
          </a:p>
          <a:p>
            <a:pPr lvl="1"/>
            <a:r>
              <a:rPr lang="en-US" dirty="0" smtClean="0">
                <a:latin typeface="+mj-lt"/>
              </a:rPr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$counter</a:t>
            </a:r>
          </a:p>
          <a:p>
            <a:pPr lvl="1"/>
            <a:r>
              <a:rPr lang="en-US" dirty="0" smtClean="0">
                <a:latin typeface="+mj-lt"/>
              </a:rPr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integer</a:t>
            </a:r>
          </a:p>
          <a:p>
            <a:pPr lvl="1"/>
            <a:r>
              <a:rPr lang="en-US" dirty="0" smtClean="0">
                <a:latin typeface="+mj-lt"/>
              </a:rPr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Examples: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38838"/>
            <a:ext cx="104614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$height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 = 'Hello';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$isPositive = true;</a:t>
            </a: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345192">
            <a:off x="7239941" y="3213024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293397">
            <a:off x="7859730" y="570409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759096">
            <a:off x="7414938" y="1875125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8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Letters 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digits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9</a:t>
            </a:r>
            <a:r>
              <a:rPr lang="en-US" dirty="0" smtClean="0">
                <a:latin typeface="+mj-lt"/>
              </a:rPr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underscore</a:t>
            </a:r>
            <a:r>
              <a:rPr lang="en-US" dirty="0" smtClean="0">
                <a:latin typeface="+mj-lt"/>
              </a:rPr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'</a:t>
            </a:r>
            <a:endParaRPr lang="bg-BG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Cannot start with a digit</a:t>
            </a:r>
          </a:p>
          <a:p>
            <a:pPr lvl="1"/>
            <a:r>
              <a:rPr lang="en-US" dirty="0" smtClean="0">
                <a:latin typeface="+mj-lt"/>
              </a:rPr>
              <a:t>Cannot </a:t>
            </a:r>
            <a:r>
              <a:rPr lang="en-US" dirty="0">
                <a:latin typeface="+mj-lt"/>
              </a:rPr>
              <a:t>be a </a:t>
            </a:r>
            <a:r>
              <a:rPr lang="en-US" dirty="0" smtClean="0">
                <a:latin typeface="+mj-lt"/>
              </a:rPr>
              <a:t>PHP keyword</a:t>
            </a:r>
          </a:p>
          <a:p>
            <a:r>
              <a:rPr lang="en-US" dirty="0" smtClean="0">
                <a:latin typeface="+mj-lt"/>
              </a:rPr>
              <a:t>Identifiers in PHP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case-sensitive</a:t>
            </a:r>
          </a:p>
          <a:p>
            <a:r>
              <a:rPr lang="en-US" dirty="0" smtClean="0">
                <a:latin typeface="+mj-lt"/>
              </a:rPr>
              <a:t>Identifiers should </a:t>
            </a:r>
            <a:r>
              <a:rPr lang="en-US" dirty="0">
                <a:latin typeface="+mj-lt"/>
              </a:rPr>
              <a:t>have a descriptive </a:t>
            </a:r>
            <a:r>
              <a:rPr lang="en-US" dirty="0" smtClean="0">
                <a:latin typeface="+mj-lt"/>
              </a:rPr>
              <a:t>name</a:t>
            </a:r>
          </a:p>
          <a:p>
            <a:pPr lvl="1"/>
            <a:r>
              <a:rPr lang="en-US" dirty="0" smtClean="0">
                <a:latin typeface="+mj-lt"/>
              </a:rPr>
              <a:t>Only </a:t>
            </a:r>
            <a:r>
              <a:rPr lang="en-US" dirty="0">
                <a:latin typeface="+mj-lt"/>
              </a:rPr>
              <a:t>Latin letters</a:t>
            </a:r>
          </a:p>
          <a:p>
            <a:r>
              <a:rPr lang="en-US" dirty="0">
                <a:latin typeface="+mj-lt"/>
              </a:rPr>
              <a:t>Variables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functions names: </a:t>
            </a:r>
            <a:r>
              <a:rPr lang="en-US" dirty="0" smtClean="0">
                <a:latin typeface="+mj-lt"/>
              </a:rPr>
              <a:t>we recommend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524000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715000"/>
            <a:ext cx="10671176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$2Pac = 2;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Cannot begin with a digit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 new() { return 5; }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is a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Here N is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capital, so it's not a PHP keyword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$_2Pac = 2;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bg-BG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поздрав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$greeting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'Hello';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more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appropriate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$number_of_clients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$numberOfPrivateClientOfTheFirm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smtClean="0"/>
              <a:t>#PHPFUND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</a:t>
            </a:r>
            <a:r>
              <a:rPr lang="en-US" dirty="0" smtClean="0">
                <a:latin typeface="+mj-lt"/>
              </a:rPr>
              <a:t> operator is used to assign a value to a variable:</a:t>
            </a:r>
          </a:p>
          <a:p>
            <a:pPr lvl="1"/>
            <a:r>
              <a:rPr lang="en-US" dirty="0" smtClean="0">
                <a:latin typeface="+mj-lt"/>
              </a:rPr>
              <a:t>Assignment operation has </a:t>
            </a:r>
            <a:endParaRPr lang="en-US" dirty="0">
              <a:latin typeface="+mj-lt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421588"/>
            <a:ext cx="10282234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(literal)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Cascading assignment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$thirdValue = $newValue = 3;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190500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  <a:cs typeface="Consolas" panose="020B0609020204030204" pitchFamily="49" charset="0"/>
              </a:rPr>
              <a:t>Reference the value of a variable whose name is stored in another variable by prefacing the variable reference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After the second statement executes, the variable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the value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"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75151" y="2362200"/>
            <a:ext cx="6035345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variables example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$variable = "first";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$$variable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"second";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$variable; // first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$first // second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cho $$variable // second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j-lt"/>
              </a:rPr>
              <a:t>References </a:t>
            </a:r>
            <a:r>
              <a:rPr lang="en-US" noProof="1">
                <a:latin typeface="+mj-lt"/>
              </a:rPr>
              <a:t>are how you create variable </a:t>
            </a:r>
            <a:r>
              <a:rPr lang="en-US" noProof="1" smtClean="0">
                <a:latin typeface="+mj-lt"/>
              </a:rPr>
              <a:t>aliases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hlinkClick r:id="rId2"/>
              </a:rPr>
              <a:t>http://derickrethans.nl/talks/phparch-php-variables-article.pdf</a:t>
            </a: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References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1067" y="2947125"/>
            <a:ext cx="6035345" cy="3148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"Nakov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secondName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=&amp;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$firstName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$secondName =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"Karamfilov";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$firstName; // Karamfilov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$secondName;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Karamfilov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234">
            <a:off x="7764776" y="3271533"/>
            <a:ext cx="3295780" cy="24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 variable in PHP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Has type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j-lt"/>
              </a:rPr>
              <a:t>Example: In </a:t>
            </a:r>
            <a:r>
              <a:rPr lang="en-US" dirty="0">
                <a:latin typeface="+mj-lt"/>
              </a:rPr>
              <a:t>this code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secondVar</a:t>
            </a:r>
            <a:r>
              <a:rPr lang="en-US" dirty="0">
                <a:latin typeface="+mj-lt"/>
              </a:rPr>
              <a:t>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undefined</a:t>
            </a:r>
            <a:r>
              <a:rPr lang="en-US" dirty="0" smtClean="0">
                <a:latin typeface="+mj-lt"/>
              </a:rPr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echo($asfd);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2724179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$p = null;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($p);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nothing is printed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3435819"/>
            <a:ext cx="826746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$localVar = 5; </a:t>
            </a:r>
            <a:r>
              <a:rPr lang="en-US" noProof="1">
                <a:solidFill>
                  <a:srgbClr val="FBEEC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($localVar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1712" y="5013472"/>
            <a:ext cx="10669446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$firstVar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echo($firstVar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$secondVar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Undefined variable: secondVar</a:t>
            </a:r>
          </a:p>
        </p:txBody>
      </p:sp>
    </p:spTree>
    <p:extLst>
      <p:ext uri="{BB962C8B-B14F-4D97-AF65-F5344CB8AC3E}">
        <p14:creationId xmlns:p14="http://schemas.microsoft.com/office/powerpoint/2010/main" val="2581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Local, Global, Static</a:t>
            </a:r>
            <a:endParaRPr lang="en-US" noProof="1" smtClean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48" y="1380318"/>
            <a:ext cx="4724400" cy="3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Local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scope</a:t>
            </a:r>
            <a:r>
              <a:rPr lang="en-US" sz="3200" dirty="0" smtClean="0"/>
              <a:t>: a </a:t>
            </a:r>
            <a:r>
              <a:rPr lang="en-US" sz="3200" dirty="0"/>
              <a:t>variable declared in a function is local to that </a:t>
            </a:r>
            <a:r>
              <a:rPr lang="en-US" sz="3200" dirty="0" smtClean="0"/>
              <a:t>function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Visible </a:t>
            </a:r>
            <a:r>
              <a:rPr lang="en-US" sz="3000" dirty="0"/>
              <a:t>only to code in that function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Not </a:t>
            </a:r>
            <a:r>
              <a:rPr lang="en-US" sz="3000" dirty="0"/>
              <a:t>accessible outside </a:t>
            </a:r>
            <a:r>
              <a:rPr lang="en-US" sz="3000" dirty="0" smtClean="0"/>
              <a:t>of the </a:t>
            </a:r>
            <a:r>
              <a:rPr lang="en-US" sz="3000" dirty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Variables </a:t>
            </a:r>
            <a:r>
              <a:rPr lang="en-US" sz="3000" dirty="0"/>
              <a:t>defined outside a function (called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r>
              <a:rPr lang="en-US" sz="3000" dirty="0" smtClean="0"/>
              <a:t>) are not accessible directly</a:t>
            </a:r>
            <a:endParaRPr lang="en-US" sz="3000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0635" y="4118996"/>
            <a:ext cx="9604378" cy="22056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counter; //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1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Variables declared outside a function are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accessed from any part of the program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</a:t>
            </a:r>
            <a:r>
              <a:rPr lang="en-US" sz="2800" dirty="0" smtClean="0">
                <a:solidFill>
                  <a:srgbClr val="F3CD60"/>
                </a:solidFill>
              </a:rPr>
              <a:t>global </a:t>
            </a:r>
            <a:r>
              <a:rPr lang="en-US" sz="2800" dirty="0" smtClean="0"/>
              <a:t>keyword inside the function to access global variables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Cumbersome way to update the global variable is to use PHP’s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$GLOBALS[counter]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rgbClr val="F3CD60"/>
                </a:solidFill>
              </a:rPr>
              <a:t>WARNING!</a:t>
            </a:r>
            <a:r>
              <a:rPr lang="en-US" sz="2800" dirty="0" smtClean="0"/>
              <a:t> Avoid using global variables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0635" y="4267200"/>
            <a:ext cx="960437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$GLOBALS[counter]++;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$counter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11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tatic variables </a:t>
            </a:r>
            <a:r>
              <a:rPr lang="en-US" dirty="0" smtClean="0"/>
              <a:t>retain their values </a:t>
            </a:r>
            <a:r>
              <a:rPr lang="en-US" dirty="0"/>
              <a:t>between calls to a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Visible </a:t>
            </a:r>
            <a:r>
              <a:rPr lang="en-US" dirty="0"/>
              <a:t>only </a:t>
            </a:r>
            <a:r>
              <a:rPr lang="en-US" dirty="0" smtClean="0"/>
              <a:t>within the function where 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</a:t>
            </a:r>
            <a:r>
              <a:rPr lang="en-US" dirty="0"/>
              <a:t>a variable static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dirty="0" smtClean="0"/>
              <a:t> keyword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0634" y="3124200"/>
            <a:ext cx="9604379" cy="32720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1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"Static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$counter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updateCounter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"Global </a:t>
            </a:r>
            <a:r>
              <a:rPr lang="en-US" sz="21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counter: {$</a:t>
            </a:r>
            <a:r>
              <a:rPr lang="en-US" sz="21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counter}\n";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3" y="3352800"/>
            <a:ext cx="3276599" cy="1752600"/>
          </a:xfrm>
          <a:prstGeom prst="wedgeRoundRectCallout">
            <a:avLst>
              <a:gd name="adj1" fmla="val -92605"/>
              <a:gd name="adj2" fmla="val 770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Output:</a:t>
            </a: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1</a:t>
            </a:r>
            <a:endParaRPr lang="en-US" noProof="1">
              <a:solidFill>
                <a:srgbClr val="FFFFFF"/>
              </a:solidFill>
            </a:endParaRPr>
          </a:p>
          <a:p>
            <a:r>
              <a:rPr lang="en-US" noProof="1">
                <a:solidFill>
                  <a:srgbClr val="FFFFFF"/>
                </a:solidFill>
              </a:rPr>
              <a:t>Static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2</a:t>
            </a:r>
          </a:p>
          <a:p>
            <a:r>
              <a:rPr lang="en-US" noProof="1">
                <a:solidFill>
                  <a:srgbClr val="FFFFFF"/>
                </a:solidFill>
              </a:rPr>
              <a:t>Global </a:t>
            </a:r>
            <a:r>
              <a:rPr lang="en-US" noProof="1" smtClean="0">
                <a:solidFill>
                  <a:srgbClr val="FFFFFF"/>
                </a:solidFill>
              </a:rPr>
              <a:t>counter: </a:t>
            </a:r>
            <a:r>
              <a:rPr lang="en-US" noProof="1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98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Constants</a:t>
            </a:r>
            <a:endParaRPr lang="bg-BG" smtClean="0"/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PHP constants are defined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en-US" dirty="0" smtClean="0"/>
              <a:t> function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values cannot be changed</a:t>
            </a:r>
          </a:p>
          <a:p>
            <a:pPr lvl="1"/>
            <a:r>
              <a:rPr lang="en-US" dirty="0" smtClean="0"/>
              <a:t>Doesn't start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lvl="1"/>
            <a:r>
              <a:rPr lang="en-US" dirty="0" smtClean="0"/>
              <a:t>Can hold any scalar value</a:t>
            </a:r>
            <a:endParaRPr lang="bg-BG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905000"/>
            <a:ext cx="106711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define("CONSTANT", "Hello world.");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CONSTANT; // outputs "Hello world."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define("GREETING", "Hello you.", true); // not recommended</a:t>
            </a:r>
            <a:b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Greeting; // outputs "Hello you."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88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316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50811" y="5376966"/>
            <a:ext cx="11887202" cy="719034"/>
          </a:xfrm>
        </p:spPr>
        <p:txBody>
          <a:bodyPr/>
          <a:lstStyle/>
          <a:p>
            <a:r>
              <a:rPr lang="en-US" dirty="0" smtClean="0"/>
              <a:t>Arithmetic, Logical, Comparison, Assignment, …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4478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513400"/>
            <a:ext cx="8938472" cy="8206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PHP Introduction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50" y="1438275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75693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! </a:t>
                      </a:r>
                      <a:r>
                        <a:rPr kumimoji="0" lang="en-US" sz="2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998717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2800" dirty="0"/>
              <a:t>Parenthesis operator always has the highest </a:t>
            </a:r>
            <a:r>
              <a:rPr lang="en-US" sz="2800" dirty="0" smtClean="0"/>
              <a:t>precedence</a:t>
            </a: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2800" dirty="0"/>
              <a:t>Operator precedence and </a:t>
            </a:r>
            <a:r>
              <a:rPr lang="en-US" sz="2800" dirty="0" smtClean="0"/>
              <a:t>associativity </a:t>
            </a:r>
            <a:r>
              <a:rPr lang="en-US" sz="2800" dirty="0" smtClean="0">
                <a:solidFill>
                  <a:srgbClr val="F3CD60"/>
                </a:solidFill>
              </a:rPr>
              <a:t>!== </a:t>
            </a:r>
            <a:r>
              <a:rPr lang="en-US" sz="2800" dirty="0" smtClean="0"/>
              <a:t>order of evaluation</a:t>
            </a:r>
            <a:endParaRPr lang="en-US" sz="2800" dirty="0"/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28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*</a:t>
            </a:r>
            <a:r>
              <a:rPr lang="en-US" dirty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are the same as in math </a:t>
            </a:r>
          </a:p>
          <a:p>
            <a:r>
              <a:rPr lang="en-US" dirty="0" smtClean="0">
                <a:latin typeface="+mj-lt"/>
              </a:rPr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/</a:t>
            </a:r>
            <a:r>
              <a:rPr lang="en-US" dirty="0" smtClean="0">
                <a:latin typeface="+mj-lt"/>
              </a:rPr>
              <a:t> returns number</a:t>
            </a:r>
          </a:p>
          <a:p>
            <a:pPr lvl="1"/>
            <a:r>
              <a:rPr lang="en-US" dirty="0" smtClean="0">
                <a:latin typeface="+mj-lt"/>
              </a:rPr>
              <a:t>Division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+mj-lt"/>
              </a:rPr>
              <a:t> returns </a:t>
            </a:r>
            <a:r>
              <a:rPr lang="en-US" b="1" dirty="0" smtClean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F3CD6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"Division </a:t>
            </a:r>
            <a:r>
              <a:rPr lang="en-US" dirty="0">
                <a:latin typeface="+mj-lt"/>
              </a:rPr>
              <a:t>by </a:t>
            </a:r>
            <a:r>
              <a:rPr lang="en-US" dirty="0" smtClean="0">
                <a:latin typeface="+mj-lt"/>
              </a:rPr>
              <a:t>zero" warning</a:t>
            </a:r>
          </a:p>
          <a:p>
            <a:r>
              <a:rPr lang="en-US" dirty="0" smtClean="0">
                <a:latin typeface="+mj-lt"/>
              </a:rPr>
              <a:t>Remainder </a:t>
            </a:r>
            <a:r>
              <a:rPr lang="en-US" dirty="0">
                <a:latin typeface="+mj-lt"/>
              </a:rPr>
              <a:t>operator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%</a:t>
            </a:r>
            <a:r>
              <a:rPr lang="en-US" dirty="0">
                <a:latin typeface="+mj-lt"/>
              </a:rPr>
              <a:t> returns the remainder from </a:t>
            </a:r>
            <a:r>
              <a:rPr lang="en-US" dirty="0" smtClean="0">
                <a:latin typeface="+mj-lt"/>
              </a:rPr>
              <a:t>division</a:t>
            </a:r>
          </a:p>
          <a:p>
            <a:pPr lvl="1"/>
            <a:r>
              <a:rPr lang="en-US" dirty="0" smtClean="0">
                <a:latin typeface="+mj-lt"/>
              </a:rPr>
              <a:t>E.g. 5 % 3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2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++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--</a:t>
            </a:r>
            <a:r>
              <a:rPr lang="en-US" dirty="0" smtClean="0">
                <a:latin typeface="+mj-lt"/>
              </a:rPr>
              <a:t> increments / decrement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variable</a:t>
            </a:r>
          </a:p>
          <a:p>
            <a:pPr lvl="1"/>
            <a:r>
              <a:rPr lang="en-US" dirty="0" smtClean="0">
                <a:latin typeface="+mj-lt"/>
              </a:rPr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  <a:r>
              <a:rPr lang="en-US" dirty="0" smtClean="0">
                <a:latin typeface="+mj-lt"/>
              </a:rPr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Logical operators take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operands and return 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 result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</a:t>
            </a:r>
            <a:r>
              <a:rPr lang="en-US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+mj-lt"/>
              </a:rPr>
              <a:t>Behavior of the operators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dirty="0" smtClean="0">
                <a:latin typeface="+mj-lt"/>
              </a:rPr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 smtClean="0">
                <a:latin typeface="+mj-lt"/>
              </a:rPr>
              <a:t>):</a:t>
            </a:r>
            <a:endParaRPr lang="en-US" dirty="0"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018183"/>
              </p:ext>
            </p:extLst>
          </p:nvPr>
        </p:nvGraphicFramePr>
        <p:xfrm>
          <a:off x="836612" y="4465700"/>
          <a:ext cx="10210801" cy="1858900"/>
        </p:xfrm>
        <a:graphic>
          <a:graphicData uri="http://schemas.openxmlformats.org/drawingml/2006/table">
            <a:tbl>
              <a:tblPr/>
              <a:tblGrid>
                <a:gridCol w="1524002"/>
                <a:gridCol w="609600"/>
                <a:gridCol w="609600"/>
                <a:gridCol w="609600"/>
                <a:gridCol w="762000"/>
                <a:gridCol w="762000"/>
                <a:gridCol w="762000"/>
                <a:gridCol w="838200"/>
                <a:gridCol w="685800"/>
                <a:gridCol w="838200"/>
                <a:gridCol w="762000"/>
                <a:gridCol w="762000"/>
                <a:gridCol w="68579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>
                <a:latin typeface="+mj-lt"/>
              </a:rPr>
              <a:t>Bitwise </a:t>
            </a:r>
            <a:r>
              <a:rPr lang="en-US" sz="3000" dirty="0">
                <a:latin typeface="+mj-lt"/>
              </a:rPr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1</a:t>
            </a:r>
            <a:r>
              <a:rPr lang="en-US" sz="3000" dirty="0">
                <a:latin typeface="+mj-lt"/>
              </a:rPr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>
                <a:latin typeface="+mj-lt"/>
              </a:rPr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for boolean expressions but </a:t>
            </a:r>
            <a:r>
              <a:rPr lang="en-US" sz="2800" dirty="0" smtClean="0">
                <a:latin typeface="+mj-lt"/>
              </a:rPr>
              <a:t>works bit </a:t>
            </a:r>
            <a:r>
              <a:rPr lang="en-US" sz="2800" dirty="0">
                <a:latin typeface="+mj-lt"/>
              </a:rPr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 behave </a:t>
            </a:r>
            <a:r>
              <a:rPr lang="en-US" sz="3000" dirty="0" smtClean="0">
                <a:latin typeface="+mj-lt"/>
              </a:rPr>
              <a:t>like logical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||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xor</a:t>
            </a:r>
            <a:endParaRPr lang="en-US" sz="3000" dirty="0">
              <a:latin typeface="+mj-lt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&lt;&lt;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&gt;&gt;</a:t>
            </a:r>
            <a:r>
              <a:rPr lang="en-US" sz="3000" dirty="0">
                <a:latin typeface="+mj-lt"/>
              </a:rPr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>
                <a:latin typeface="+mj-lt"/>
              </a:rPr>
              <a:t>Behavior of the </a:t>
            </a:r>
            <a:r>
              <a:rPr lang="en-US" sz="3000" dirty="0" smtClean="0">
                <a:latin typeface="+mj-lt"/>
              </a:rPr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&amp;</a:t>
            </a:r>
            <a:r>
              <a:rPr lang="en-US" sz="3000" dirty="0">
                <a:latin typeface="+mj-lt"/>
              </a:rPr>
              <a:t> and</a:t>
            </a:r>
            <a:r>
              <a:rPr lang="en-US" sz="3000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^</a:t>
            </a:r>
            <a:r>
              <a:rPr lang="en-US" sz="3000" dirty="0">
                <a:latin typeface="+mj-lt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827318"/>
              </p:ext>
            </p:extLst>
          </p:nvPr>
        </p:nvGraphicFramePr>
        <p:xfrm>
          <a:off x="2034404" y="42672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Comparison operators are used to compare </a:t>
            </a:r>
            <a:r>
              <a:rPr lang="en-US" sz="3200" dirty="0" smtClean="0">
                <a:latin typeface="+mj-lt"/>
              </a:rPr>
              <a:t>variables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&lt;=</a:t>
            </a:r>
            <a:r>
              <a:rPr lang="en-US" sz="3000" dirty="0" smtClean="0">
                <a:latin typeface="+mj-lt"/>
              </a:rPr>
              <a:t>,</a:t>
            </a:r>
            <a:r>
              <a:rPr lang="en-US" sz="3000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===</a:t>
            </a:r>
            <a:r>
              <a:rPr lang="en-US" sz="3000" dirty="0">
                <a:latin typeface="+mj-lt"/>
              </a:rPr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</a:t>
            </a:r>
            <a:r>
              <a:rPr lang="en-US" sz="3200" dirty="0" smtClean="0">
                <a:latin typeface="+mj-lt"/>
              </a:rPr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+mj-lt"/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===</a:t>
            </a:r>
            <a:r>
              <a:rPr lang="en-US" sz="3200" dirty="0" smtClean="0">
                <a:latin typeface="+mj-lt"/>
              </a:rPr>
              <a:t> means "equal and of the same type"</a:t>
            </a:r>
            <a:endParaRPr lang="en-US" sz="3200" dirty="0">
              <a:latin typeface="+mj-lt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84212" y="3898295"/>
            <a:ext cx="10433048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= 5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4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&gt;=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!= $b); // bool(true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$b); // bool(false</a:t>
            </a: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 "5"); // bool(true) </a:t>
            </a:r>
            <a:endParaRPr lang="en-US" sz="2100" b="1" noProof="1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var_dump</a:t>
            </a:r>
            <a:r>
              <a:rPr lang="en-US" sz="21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=== "5"); // bool(false) 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412871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Assignment operators are used to assign a value to a </a:t>
            </a:r>
            <a:r>
              <a:rPr lang="en-US" dirty="0" smtClean="0">
                <a:latin typeface="+mj-lt"/>
              </a:rPr>
              <a:t>variable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+=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|=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Assignment operators </a:t>
            </a:r>
            <a:r>
              <a:rPr lang="en-US" dirty="0" smtClean="0">
                <a:latin typeface="+mj-lt"/>
              </a:rPr>
              <a:t>examples:</a:t>
            </a:r>
            <a:endParaRPr lang="en-US" dirty="0">
              <a:latin typeface="+mj-lt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2766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echo($y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2);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$z = $y = 3;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$y = 3; $z =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echo($z); </a:t>
            </a:r>
            <a:r>
              <a:rPr lang="pl-PL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|= 1);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+= 3);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used to concatenate strings </a:t>
            </a:r>
          </a:p>
          <a:p>
            <a:r>
              <a:rPr lang="en-US" dirty="0">
                <a:latin typeface="+mj-lt"/>
              </a:rPr>
              <a:t>If the second operand is not a string, it is </a:t>
            </a:r>
            <a:r>
              <a:rPr lang="en-US" dirty="0" smtClean="0">
                <a:latin typeface="+mj-lt"/>
              </a:rPr>
              <a:t>converted to string automatically</a:t>
            </a:r>
          </a:p>
          <a:p>
            <a:r>
              <a:rPr lang="en-US" dirty="0">
                <a:latin typeface="+mj-lt"/>
              </a:rPr>
              <a:t>Member access </a:t>
            </a:r>
            <a:r>
              <a:rPr lang="en-US" dirty="0" smtClean="0">
                <a:latin typeface="+mj-lt"/>
              </a:rPr>
              <a:t>operator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-&gt;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used to access object members</a:t>
            </a:r>
          </a:p>
          <a:p>
            <a:r>
              <a:rPr lang="en-US" dirty="0">
                <a:latin typeface="+mj-lt"/>
              </a:rPr>
              <a:t>Square </a:t>
            </a:r>
            <a:r>
              <a:rPr lang="en-US" dirty="0" smtClean="0">
                <a:latin typeface="+mj-lt"/>
              </a:rPr>
              <a:t>brackets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</a:t>
            </a:r>
            <a:r>
              <a:rPr lang="en-US" dirty="0" smtClean="0">
                <a:latin typeface="+mj-lt"/>
              </a:rPr>
              <a:t>with arrays to access element by index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Parentheses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used to override the default operator </a:t>
            </a:r>
            <a:r>
              <a:rPr lang="en-US" dirty="0" smtClean="0">
                <a:latin typeface="+mj-lt"/>
              </a:rPr>
              <a:t>precedence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$number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echo($output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$number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HP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reprocessor) is server-side scripting language used for creating dynamic web content</a:t>
            </a:r>
          </a:p>
          <a:p>
            <a:pPr lvl="1"/>
            <a:r>
              <a:rPr lang="en-US" dirty="0" smtClean="0"/>
              <a:t>First introduced in 1995 as module for Apache</a:t>
            </a:r>
          </a:p>
          <a:p>
            <a:pPr lvl="1"/>
            <a:r>
              <a:rPr lang="en-US" dirty="0" smtClean="0"/>
              <a:t>Free and open-source, written in C</a:t>
            </a:r>
          </a:p>
          <a:p>
            <a:pPr lvl="1"/>
            <a:r>
              <a:rPr lang="en-US" dirty="0" smtClean="0"/>
              <a:t>Can be deployed on almost any operating system</a:t>
            </a:r>
          </a:p>
          <a:p>
            <a:pPr lvl="1"/>
            <a:r>
              <a:rPr lang="en-US" dirty="0" smtClean="0"/>
              <a:t>Provides interaction with Databases (CRUDs)</a:t>
            </a:r>
          </a:p>
          <a:p>
            <a:pPr lvl="1"/>
            <a:r>
              <a:rPr lang="en-US" dirty="0" smtClean="0"/>
              <a:t>Can be embedded in 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pic>
        <p:nvPicPr>
          <p:cNvPr id="2053" name="Picture 5" descr="C:\Users\bubbles\Desktop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419600"/>
            <a:ext cx="1981200" cy="19812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latin typeface="+mj-lt"/>
              </a:rPr>
              <a:pPr>
                <a:defRPr/>
              </a:pPr>
              <a:t>50</a:t>
            </a:fld>
            <a:endParaRPr lang="en-US" dirty="0">
              <a:latin typeface="+mj-lt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Ternary operator </a:t>
            </a:r>
            <a:r>
              <a:rPr lang="en-US" b="1" dirty="0">
                <a:solidFill>
                  <a:srgbClr val="F3CD60"/>
                </a:solidFill>
                <a:latin typeface="+mj-lt"/>
                <a:cs typeface="Consolas" pitchFamily="49" charset="0"/>
              </a:rPr>
              <a:t>?:</a:t>
            </a:r>
            <a:r>
              <a:rPr lang="en-US" dirty="0">
                <a:solidFill>
                  <a:srgbClr val="F3CD6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has the </a:t>
            </a:r>
            <a:r>
              <a:rPr lang="en-US" dirty="0" smtClean="0">
                <a:latin typeface="+mj-lt"/>
              </a:rPr>
              <a:t>form: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true</a:t>
            </a:r>
            <a:r>
              <a:rPr lang="en-US" dirty="0">
                <a:latin typeface="+mj-lt"/>
              </a:rPr>
              <a:t> then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x</a:t>
            </a:r>
            <a:r>
              <a:rPr lang="en-US" b="1" dirty="0" smtClean="0"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else </a:t>
            </a:r>
            <a:r>
              <a:rPr lang="en-US" dirty="0" smtClean="0">
                <a:latin typeface="+mj-lt"/>
              </a:rPr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y</a:t>
            </a:r>
            <a:endParaRPr lang="en-US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operator references the current context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Spaceship </a:t>
            </a:r>
            <a:r>
              <a:rPr lang="en-US" dirty="0" smtClean="0"/>
              <a:t>operator in PHP 7 </a:t>
            </a:r>
            <a:r>
              <a:rPr lang="es-ES" b="1" dirty="0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anose="020B0609020204030204" pitchFamily="49" charset="0"/>
              </a:rPr>
              <a:t>&lt;=&gt;</a:t>
            </a:r>
            <a:endParaRPr lang="en-US" dirty="0">
              <a:solidFill>
                <a:srgbClr val="F3CD60"/>
              </a:solidFill>
              <a:latin typeface="+mj-lt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872129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$x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1" y="5467816"/>
            <a:ext cx="10279617" cy="118203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 1 &lt;=&gt; 1; // 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1 &lt;=&gt; 2; // -1</a:t>
            </a:r>
            <a:b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 2 &lt;=&gt; 1; // 1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latin typeface="+mj-lt"/>
              </a:rPr>
              <a:pPr>
                <a:defRPr/>
              </a:pPr>
              <a:t>51</a:t>
            </a:fld>
            <a:endParaRPr lang="en-US" dirty="0">
              <a:latin typeface="+mj-lt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Null coalescing </a:t>
            </a:r>
            <a:r>
              <a:rPr lang="en-US" dirty="0" smtClean="0">
                <a:latin typeface="+mj-lt"/>
              </a:rPr>
              <a:t>operator in PHP 7 </a:t>
            </a:r>
            <a:r>
              <a:rPr lang="en-US" dirty="0" smtClean="0">
                <a:solidFill>
                  <a:srgbClr val="F3CD60"/>
                </a:solidFill>
                <a:latin typeface="+mj-lt"/>
              </a:rPr>
              <a:t>??</a:t>
            </a:r>
            <a:endParaRPr lang="en-US" dirty="0">
              <a:solidFill>
                <a:srgbClr val="F3CD6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872129"/>
            <a:ext cx="10279617" cy="2182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 = $_GET['user'] ?? 'nobody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 This is equivalent to: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$username = 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($_GET['user']) ? $_GET['user'] :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'nobody;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Chaining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$username = $_GET['user'] ?? $_POST['user'] ?? 'nobody';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7" y="4191000"/>
            <a:ext cx="3892485" cy="2432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812" y="1371600"/>
            <a:ext cx="10279618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6;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"a &gt; b" : "b &gt;= a");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"SoftUni"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"Equal" 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"Not Equal";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3;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followed by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 = 3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($c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(($a + $b) / 2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// 4.5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echo(gettype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($a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(gettype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([]));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27" y="3657600"/>
            <a:ext cx="3892485" cy="2432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PHP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86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295400"/>
            <a:ext cx="5257800" cy="3286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4212" y="3733800"/>
            <a:ext cx="10439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150 - 20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/ 2 + 5; //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 = 70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$surface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$perimeter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2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pi()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$r;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24" y="4374105"/>
            <a:ext cx="10439048" cy="990875"/>
          </a:xfrm>
        </p:spPr>
        <p:txBody>
          <a:bodyPr/>
          <a:lstStyle/>
          <a:p>
            <a:r>
              <a:rPr lang="en-US" dirty="0" smtClean="0"/>
              <a:t>Accessing Form Fields from 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38012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66" y="1178750"/>
            <a:ext cx="3684164" cy="2763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73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name property</a:t>
            </a:r>
          </a:p>
          <a:p>
            <a:r>
              <a:rPr lang="en-US" dirty="0" smtClean="0"/>
              <a:t>HMTL: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PHP: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2590800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action="TakePostRequest.php" method="get"&gt;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Name: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E-mail: &lt;input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type="submit"&gt;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0383" y="5339593"/>
            <a:ext cx="105187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htmlspecialchars(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?&gt;&lt;br&gt;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Your email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&lt;?php echo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htmlspecialshars(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"])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8" y="1143000"/>
            <a:ext cx="4038600" cy="323088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51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PHP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</a:t>
            </a:r>
            <a:r>
              <a:rPr lang="en-US" sz="3000" noProof="1" smtClean="0"/>
              <a:t>boolean</a:t>
            </a:r>
            <a:r>
              <a:rPr lang="en-US" sz="3000" dirty="0" smtClean="0"/>
              <a:t>, null, array, object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are similar to C#, Java and C++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</a:t>
            </a:r>
            <a:r>
              <a:rPr lang="en-US" sz="3200" dirty="0" smtClean="0"/>
              <a:t>are as </a:t>
            </a:r>
            <a:r>
              <a:rPr lang="en-US" sz="3200" dirty="0"/>
              <a:t>in C</a:t>
            </a:r>
            <a:r>
              <a:rPr lang="en-US" sz="3200" dirty="0" smtClean="0"/>
              <a:t>#, Java and C++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Form fields can be accessed</a:t>
            </a:r>
            <a:br>
              <a:rPr lang="en-US" sz="3200" dirty="0" smtClean="0"/>
            </a:br>
            <a:r>
              <a:rPr lang="en-US" sz="3200" dirty="0" smtClean="0"/>
              <a:t>by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$_GET['key']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26" y="1452538"/>
            <a:ext cx="3072858" cy="22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– Example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371600"/>
            <a:ext cx="10668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</a:t>
            </a: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&lt;title&gt;My first PHP code!&lt;/title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'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Yordan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'My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 '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 $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myName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3724" y="2514600"/>
            <a:ext cx="3070504" cy="1437820"/>
          </a:xfrm>
          <a:prstGeom prst="wedgeRoundRectCallout">
            <a:avLst>
              <a:gd name="adj1" fmla="val -87640"/>
              <a:gd name="adj2" fmla="val 456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enclosed</a:t>
            </a: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dirty="0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tags</a:t>
            </a:r>
            <a:endParaRPr lang="bg-BG" sz="2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 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031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PHP and HTML</a:t>
            </a:r>
            <a:endParaRPr lang="bg-BG" dirty="0" smtClean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PHP is designed to mix HTML and PHP code: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This is similar to writing echo "Hello John!";</a:t>
            </a:r>
          </a:p>
          <a:p>
            <a:pPr lvl="1"/>
            <a:r>
              <a:rPr lang="en-US" sz="3000" dirty="0" smtClean="0"/>
              <a:t>Very useful for long texts</a:t>
            </a:r>
            <a:endParaRPr lang="bg-BG" sz="3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59592"/>
            <a:ext cx="998547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$name = "John"; ?&gt;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 == "John")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!&lt;/p&gt;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?&gt;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not John.&lt;/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bg-BG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PHP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444302"/>
            <a:ext cx="5715000" cy="285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</a:t>
            </a:r>
            <a:r>
              <a:rPr lang="en-US" dirty="0" smtClean="0"/>
              <a:t>)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PHP </a:t>
            </a:r>
            <a:r>
              <a:rPr lang="en-US" dirty="0"/>
              <a:t>supports eight types: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Scalar: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Floating point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Compound: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 </a:t>
            </a:r>
            <a:r>
              <a:rPr lang="en-US" dirty="0"/>
              <a:t>PHP is </a:t>
            </a:r>
            <a:r>
              <a:rPr lang="en-US" dirty="0" smtClean="0"/>
              <a:t>a dynamically typed language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3522</Words>
  <Application>Microsoft Office PowerPoint</Application>
  <PresentationFormat>Custom</PresentationFormat>
  <Paragraphs>736</Paragraphs>
  <Slides>62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SoftUni 16x9</vt:lpstr>
      <vt:lpstr>PHP Basic Syntax </vt:lpstr>
      <vt:lpstr>Table of Contents</vt:lpstr>
      <vt:lpstr>Questions</vt:lpstr>
      <vt:lpstr>PHP Introduction</vt:lpstr>
      <vt:lpstr>What is PHP?</vt:lpstr>
      <vt:lpstr>PHP – Example</vt:lpstr>
      <vt:lpstr>Mixing PHP and HTML</vt:lpstr>
      <vt:lpstr>Data Types in PHP</vt:lpstr>
      <vt:lpstr>What Is a Data Type?</vt:lpstr>
      <vt:lpstr>PHP Data Types</vt:lpstr>
      <vt:lpstr>Integer Numbers</vt:lpstr>
      <vt:lpstr>Floating-Point Numbers</vt:lpstr>
      <vt:lpstr>Numbers Conversion</vt:lpstr>
      <vt:lpstr>The Boolean Data Type</vt:lpstr>
      <vt:lpstr>The String Data Type</vt:lpstr>
      <vt:lpstr>Variable Interpolation</vt:lpstr>
      <vt:lpstr>Array Type</vt:lpstr>
      <vt:lpstr>Object Type</vt:lpstr>
      <vt:lpstr>Resource Type</vt:lpstr>
      <vt:lpstr>Null Values</vt:lpstr>
      <vt:lpstr>Null Value</vt:lpstr>
      <vt:lpstr>Checking the Type of a Variable</vt:lpstr>
      <vt:lpstr>Data Types in PHP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Variable Variables</vt:lpstr>
      <vt:lpstr>Variable References</vt:lpstr>
      <vt:lpstr>Variables in PHP</vt:lpstr>
      <vt:lpstr>Variable Scope</vt:lpstr>
      <vt:lpstr>Local Scope</vt:lpstr>
      <vt:lpstr>Global Scope</vt:lpstr>
      <vt:lpstr>Static Variables</vt:lpstr>
      <vt:lpstr>PHP Constants</vt:lpstr>
      <vt:lpstr>Operators in PHP</vt:lpstr>
      <vt:lpstr>What is an Operator?</vt:lpstr>
      <vt:lpstr>Categories of Operators in PHP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Other Operators</vt:lpstr>
      <vt:lpstr>Other Operators (2)</vt:lpstr>
      <vt:lpstr>Other Operators (3)</vt:lpstr>
      <vt:lpstr>Other Operators (4)</vt:lpstr>
      <vt:lpstr>Operators in PHP</vt:lpstr>
      <vt:lpstr>Expressions</vt:lpstr>
      <vt:lpstr>Expressions</vt:lpstr>
      <vt:lpstr>Accessing Form Fields from PHP</vt:lpstr>
      <vt:lpstr>Accessing Forms Fields</vt:lpstr>
      <vt:lpstr>Accessing Form Fields</vt:lpstr>
      <vt:lpstr>Summary</vt:lpstr>
      <vt:lpstr>PHP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PHP Syntax</dc:title>
  <dc:subject>PHP Fundamentals Course</dc:subject>
  <dc:creator/>
  <cp:keywords>PHP,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2017-01-23T17:21:17Z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