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9DAA3-A648-4BFB-B354-D5DB6577917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336832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9DAA3-A648-4BFB-B354-D5DB6577917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15898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9DAA3-A648-4BFB-B354-D5DB6577917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128478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9DAA3-A648-4BFB-B354-D5DB6577917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06F33-6CDC-4838-A8BF-4B1B7D31A5A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404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9DAA3-A648-4BFB-B354-D5DB6577917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2055739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29DAA3-A648-4BFB-B354-D5DB65779179}"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2516570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29DAA3-A648-4BFB-B354-D5DB65779179}"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1573015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9DAA3-A648-4BFB-B354-D5DB6577917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2843666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9DAA3-A648-4BFB-B354-D5DB6577917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1127811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9DAA3-A648-4BFB-B354-D5DB6577917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421108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9DAA3-A648-4BFB-B354-D5DB6577917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403169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9DAA3-A648-4BFB-B354-D5DB6577917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330222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29DAA3-A648-4BFB-B354-D5DB6577917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34722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9DAA3-A648-4BFB-B354-D5DB65779179}"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206313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29DAA3-A648-4BFB-B354-D5DB65779179}"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411571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129DAA3-A648-4BFB-B354-D5DB65779179}"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265148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9DAA3-A648-4BFB-B354-D5DB6577917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268698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9DAA3-A648-4BFB-B354-D5DB6577917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06F33-6CDC-4838-A8BF-4B1B7D31A5A8}" type="slidenum">
              <a:rPr lang="en-US" smtClean="0"/>
              <a:t>‹#›</a:t>
            </a:fld>
            <a:endParaRPr lang="en-US"/>
          </a:p>
        </p:txBody>
      </p:sp>
    </p:spTree>
    <p:extLst>
      <p:ext uri="{BB962C8B-B14F-4D97-AF65-F5344CB8AC3E}">
        <p14:creationId xmlns:p14="http://schemas.microsoft.com/office/powerpoint/2010/main" val="387227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129DAA3-A648-4BFB-B354-D5DB65779179}" type="datetimeFigureOut">
              <a:rPr lang="en-US" smtClean="0"/>
              <a:t>5/3/2021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7206F33-6CDC-4838-A8BF-4B1B7D31A5A8}" type="slidenum">
              <a:rPr lang="en-US" smtClean="0"/>
              <a:t>‹#›</a:t>
            </a:fld>
            <a:endParaRPr lang="en-US"/>
          </a:p>
        </p:txBody>
      </p:sp>
    </p:spTree>
    <p:extLst>
      <p:ext uri="{BB962C8B-B14F-4D97-AF65-F5344CB8AC3E}">
        <p14:creationId xmlns:p14="http://schemas.microsoft.com/office/powerpoint/2010/main" val="2710522130"/>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DE7F-F9B1-4809-930D-712A87CF2D97}"/>
              </a:ext>
            </a:extLst>
          </p:cNvPr>
          <p:cNvSpPr>
            <a:spLocks noGrp="1"/>
          </p:cNvSpPr>
          <p:nvPr>
            <p:ph type="ctrTitle"/>
          </p:nvPr>
        </p:nvSpPr>
        <p:spPr/>
        <p:txBody>
          <a:bodyPr/>
          <a:lstStyle/>
          <a:p>
            <a:r>
              <a:rPr lang="en-US" dirty="0" err="1"/>
              <a:t>Impactul</a:t>
            </a:r>
            <a:r>
              <a:rPr lang="en-US" dirty="0"/>
              <a:t> </a:t>
            </a:r>
            <a:r>
              <a:rPr lang="en-US" dirty="0" err="1"/>
              <a:t>jocurilor</a:t>
            </a:r>
            <a:r>
              <a:rPr lang="en-US" dirty="0"/>
              <a:t> video </a:t>
            </a:r>
            <a:r>
              <a:rPr lang="ro-RO" dirty="0"/>
              <a:t>î</a:t>
            </a:r>
            <a:r>
              <a:rPr lang="en-US" dirty="0"/>
              <a:t>n </a:t>
            </a:r>
            <a:r>
              <a:rPr lang="en-US" dirty="0" err="1"/>
              <a:t>dezvoltarea</a:t>
            </a:r>
            <a:r>
              <a:rPr lang="en-US" dirty="0"/>
              <a:t> </a:t>
            </a:r>
            <a:r>
              <a:rPr lang="en-US" dirty="0" err="1"/>
              <a:t>capacit</a:t>
            </a:r>
            <a:r>
              <a:rPr lang="ro-RO" dirty="0"/>
              <a:t>ăț</a:t>
            </a:r>
            <a:r>
              <a:rPr lang="en-US" dirty="0" err="1"/>
              <a:t>ilor</a:t>
            </a:r>
            <a:r>
              <a:rPr lang="en-US" dirty="0"/>
              <a:t> </a:t>
            </a:r>
            <a:r>
              <a:rPr lang="en-US" dirty="0" err="1"/>
              <a:t>mentale</a:t>
            </a:r>
            <a:endParaRPr lang="en-US" dirty="0"/>
          </a:p>
        </p:txBody>
      </p:sp>
      <p:sp>
        <p:nvSpPr>
          <p:cNvPr id="3" name="Subtitle 2">
            <a:extLst>
              <a:ext uri="{FF2B5EF4-FFF2-40B4-BE49-F238E27FC236}">
                <a16:creationId xmlns:a16="http://schemas.microsoft.com/office/drawing/2014/main" id="{36F04178-222C-4894-8A8C-0ECE4BCE4ACC}"/>
              </a:ext>
            </a:extLst>
          </p:cNvPr>
          <p:cNvSpPr>
            <a:spLocks noGrp="1"/>
          </p:cNvSpPr>
          <p:nvPr>
            <p:ph type="subTitle" idx="1"/>
          </p:nvPr>
        </p:nvSpPr>
        <p:spPr/>
        <p:txBody>
          <a:bodyPr/>
          <a:lstStyle/>
          <a:p>
            <a:r>
              <a:rPr lang="ro-RO" dirty="0"/>
              <a:t>Învățare interactivă 2021</a:t>
            </a:r>
            <a:br>
              <a:rPr lang="ro-RO" dirty="0"/>
            </a:br>
            <a:r>
              <a:rPr lang="ro-RO" dirty="0"/>
              <a:t>Atanasov mihai-răzvan</a:t>
            </a:r>
            <a:endParaRPr lang="en-US" dirty="0"/>
          </a:p>
        </p:txBody>
      </p:sp>
    </p:spTree>
    <p:extLst>
      <p:ext uri="{BB962C8B-B14F-4D97-AF65-F5344CB8AC3E}">
        <p14:creationId xmlns:p14="http://schemas.microsoft.com/office/powerpoint/2010/main" val="213127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84D4-2081-4403-B943-1C228DD5F06A}"/>
              </a:ext>
            </a:extLst>
          </p:cNvPr>
          <p:cNvSpPr>
            <a:spLocks noGrp="1"/>
          </p:cNvSpPr>
          <p:nvPr>
            <p:ph type="title"/>
          </p:nvPr>
        </p:nvSpPr>
        <p:spPr>
          <a:xfrm>
            <a:off x="913774" y="2211355"/>
            <a:ext cx="10364451" cy="2688885"/>
          </a:xfrm>
        </p:spPr>
        <p:txBody>
          <a:bodyPr>
            <a:normAutofit/>
          </a:bodyPr>
          <a:lstStyle/>
          <a:p>
            <a:r>
              <a:rPr lang="en-US" dirty="0">
                <a:solidFill>
                  <a:srgbClr val="FFFF00"/>
                </a:solidFill>
                <a:effectLst/>
              </a:rPr>
              <a:t>Strategy games can help you to improve productivity, so don’t disregard them! Who can say no to a tool that’s fun and provides intellectual benefits?</a:t>
            </a:r>
            <a:br>
              <a:rPr lang="en-US" dirty="0">
                <a:solidFill>
                  <a:srgbClr val="FFFF00"/>
                </a:solidFill>
              </a:rPr>
            </a:br>
            <a:endParaRPr lang="en-US" dirty="0">
              <a:solidFill>
                <a:srgbClr val="FFFF00"/>
              </a:solidFill>
            </a:endParaRPr>
          </a:p>
        </p:txBody>
      </p:sp>
    </p:spTree>
    <p:extLst>
      <p:ext uri="{BB962C8B-B14F-4D97-AF65-F5344CB8AC3E}">
        <p14:creationId xmlns:p14="http://schemas.microsoft.com/office/powerpoint/2010/main" val="382361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FF42-87B1-408E-974F-D7A1FC04ACDC}"/>
              </a:ext>
            </a:extLst>
          </p:cNvPr>
          <p:cNvSpPr>
            <a:spLocks noGrp="1"/>
          </p:cNvSpPr>
          <p:nvPr>
            <p:ph type="title"/>
          </p:nvPr>
        </p:nvSpPr>
        <p:spPr/>
        <p:txBody>
          <a:bodyPr/>
          <a:lstStyle/>
          <a:p>
            <a:r>
              <a:rPr lang="ro-RO" dirty="0"/>
              <a:t>bibliografie</a:t>
            </a:r>
            <a:endParaRPr lang="en-US" dirty="0"/>
          </a:p>
        </p:txBody>
      </p:sp>
      <p:sp>
        <p:nvSpPr>
          <p:cNvPr id="3" name="Content Placeholder 2">
            <a:extLst>
              <a:ext uri="{FF2B5EF4-FFF2-40B4-BE49-F238E27FC236}">
                <a16:creationId xmlns:a16="http://schemas.microsoft.com/office/drawing/2014/main" id="{514E02AC-2196-4F6A-945A-94ACC6636E15}"/>
              </a:ext>
            </a:extLst>
          </p:cNvPr>
          <p:cNvSpPr>
            <a:spLocks noGrp="1"/>
          </p:cNvSpPr>
          <p:nvPr>
            <p:ph idx="1"/>
          </p:nvPr>
        </p:nvSpPr>
        <p:spPr>
          <a:xfrm>
            <a:off x="913775" y="2367093"/>
            <a:ext cx="10364452" cy="3586235"/>
          </a:xfrm>
        </p:spPr>
        <p:txBody>
          <a:bodyPr>
            <a:normAutofit/>
          </a:bodyPr>
          <a:lstStyle/>
          <a:p>
            <a:r>
              <a:rPr lang="en-US" sz="1600" dirty="0">
                <a:effectLst/>
                <a:latin typeface="Times New Roman" panose="02020603050405020304" pitchFamily="18" charset="0"/>
                <a:cs typeface="Times New Roman" panose="02020603050405020304" pitchFamily="18" charset="0"/>
              </a:rPr>
              <a:t>How Strategy Games Can Improve Your Productivity</a:t>
            </a:r>
            <a:r>
              <a:rPr lang="ro-RO" sz="1600" dirty="0">
                <a:effectLst/>
                <a:latin typeface="Times New Roman" panose="02020603050405020304" pitchFamily="18" charset="0"/>
                <a:cs typeface="Times New Roman" panose="02020603050405020304" pitchFamily="18" charset="0"/>
              </a:rPr>
              <a:t> (</a:t>
            </a:r>
            <a:r>
              <a:rPr lang="ro-RO" sz="1600" dirty="0">
                <a:solidFill>
                  <a:schemeClr val="accent3">
                    <a:lumMod val="75000"/>
                  </a:schemeClr>
                </a:solidFill>
                <a:effectLst/>
                <a:latin typeface="Times New Roman" panose="02020603050405020304" pitchFamily="18" charset="0"/>
                <a:cs typeface="Times New Roman" panose="02020603050405020304" pitchFamily="18" charset="0"/>
              </a:rPr>
              <a:t>https://www.brightpod.com/boost/how-strategy-games-can-improve-your-productivity</a:t>
            </a:r>
            <a:r>
              <a:rPr lang="ro-RO"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Effect of strategic intelligent games on gathering attention</a:t>
            </a:r>
            <a:r>
              <a:rPr lang="ro-RO" sz="1600" dirty="0">
                <a:latin typeface="Times New Roman" panose="02020603050405020304" pitchFamily="18" charset="0"/>
                <a:cs typeface="Times New Roman" panose="02020603050405020304" pitchFamily="18" charset="0"/>
              </a:rPr>
              <a:t> (</a:t>
            </a:r>
            <a:r>
              <a:rPr lang="ro-RO" sz="1600" dirty="0">
                <a:solidFill>
                  <a:schemeClr val="accent3">
                    <a:lumMod val="75000"/>
                  </a:schemeClr>
                </a:solidFill>
                <a:latin typeface="Times New Roman" panose="02020603050405020304" pitchFamily="18" charset="0"/>
                <a:cs typeface="Times New Roman" panose="02020603050405020304" pitchFamily="18" charset="0"/>
              </a:rPr>
              <a:t>https://www.shs-conferences.org/articles/shsconf/pdf/2016/04/shsconf_erpa2016_01037.pdf</a:t>
            </a:r>
            <a:r>
              <a:rPr lang="ro-RO"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endParaRPr lang="ro-RO" sz="1600" dirty="0">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25 Video Games That Could Make You Smarter</a:t>
            </a:r>
            <a:r>
              <a:rPr lang="ro-RO" sz="1600" dirty="0">
                <a:effectLst/>
                <a:latin typeface="Times New Roman" panose="02020603050405020304" pitchFamily="18" charset="0"/>
                <a:cs typeface="Times New Roman" panose="02020603050405020304" pitchFamily="18" charset="0"/>
              </a:rPr>
              <a:t> (</a:t>
            </a:r>
            <a:r>
              <a:rPr lang="ro-RO" sz="1600" dirty="0">
                <a:solidFill>
                  <a:schemeClr val="accent3">
                    <a:lumMod val="75000"/>
                  </a:schemeClr>
                </a:solidFill>
                <a:effectLst/>
                <a:latin typeface="Times New Roman" panose="02020603050405020304" pitchFamily="18" charset="0"/>
                <a:cs typeface="Times New Roman" panose="02020603050405020304" pitchFamily="18" charset="0"/>
              </a:rPr>
              <a:t>https://www.raisesmartkid.com/6-to-10-years-old/5-articles/57-what-video-games-are-good-for-the-brain</a:t>
            </a:r>
            <a:r>
              <a:rPr lang="ro-RO"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cs typeface="Times New Roman" panose="02020603050405020304" pitchFamily="18" charset="0"/>
            </a:endParaRPr>
          </a:p>
          <a:p>
            <a:pPr fontAlgn="base"/>
            <a:r>
              <a:rPr lang="en-US" sz="1600" dirty="0">
                <a:effectLst/>
                <a:latin typeface="Times New Roman" panose="02020603050405020304" pitchFamily="18" charset="0"/>
                <a:cs typeface="Times New Roman" panose="02020603050405020304" pitchFamily="18" charset="0"/>
              </a:rPr>
              <a:t>Action Real-Time Strategy Games Can Improve Visual Attention Skills</a:t>
            </a:r>
            <a:r>
              <a:rPr lang="ro-RO" sz="1600" dirty="0">
                <a:effectLst/>
                <a:latin typeface="Times New Roman" panose="02020603050405020304" pitchFamily="18" charset="0"/>
                <a:cs typeface="Times New Roman" panose="02020603050405020304" pitchFamily="18" charset="0"/>
              </a:rPr>
              <a:t> (</a:t>
            </a:r>
            <a:r>
              <a:rPr lang="ro-RO" sz="1600" dirty="0">
                <a:solidFill>
                  <a:schemeClr val="accent3">
                    <a:lumMod val="75000"/>
                  </a:schemeClr>
                </a:solidFill>
                <a:effectLst/>
                <a:latin typeface="Times New Roman" panose="02020603050405020304" pitchFamily="18" charset="0"/>
                <a:cs typeface="Times New Roman" panose="02020603050405020304" pitchFamily="18" charset="0"/>
              </a:rPr>
              <a:t>https://scitechdaily.com/action-real-time-strategy-games-can-improve-visual-attention-skills/)</a:t>
            </a:r>
            <a:endParaRPr lang="en-US" sz="1600" dirty="0">
              <a:solidFill>
                <a:schemeClr val="accent3">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477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76DC-DC5A-43D5-8602-557FB8768AA8}"/>
              </a:ext>
            </a:extLst>
          </p:cNvPr>
          <p:cNvSpPr>
            <a:spLocks noGrp="1"/>
          </p:cNvSpPr>
          <p:nvPr>
            <p:ph type="title"/>
          </p:nvPr>
        </p:nvSpPr>
        <p:spPr/>
        <p:txBody>
          <a:bodyPr/>
          <a:lstStyle/>
          <a:p>
            <a:r>
              <a:rPr lang="ro-RO" dirty="0"/>
              <a:t>Cum măresc productivitatea jocurile de strategie?</a:t>
            </a:r>
            <a:endParaRPr lang="en-US" dirty="0"/>
          </a:p>
        </p:txBody>
      </p:sp>
      <p:sp>
        <p:nvSpPr>
          <p:cNvPr id="3" name="Content Placeholder 2">
            <a:extLst>
              <a:ext uri="{FF2B5EF4-FFF2-40B4-BE49-F238E27FC236}">
                <a16:creationId xmlns:a16="http://schemas.microsoft.com/office/drawing/2014/main" id="{93BF146D-7006-420C-B64B-16777AD06B8C}"/>
              </a:ext>
            </a:extLst>
          </p:cNvPr>
          <p:cNvSpPr>
            <a:spLocks noGrp="1"/>
          </p:cNvSpPr>
          <p:nvPr>
            <p:ph idx="1"/>
          </p:nvPr>
        </p:nvSpPr>
        <p:spPr/>
        <p:txBody>
          <a:bodyPr>
            <a:normAutofit/>
          </a:bodyPr>
          <a:lstStyle/>
          <a:p>
            <a:r>
              <a:rPr lang="ro-RO" dirty="0">
                <a:effectLst/>
              </a:rPr>
              <a:t>Cercetătorii au început să studieze efectul jocurilor de strategie în cazul productivității. S-a demonstrat că acest tip de jocuri sporește flexibilitatea cognitivă.</a:t>
            </a:r>
          </a:p>
          <a:p>
            <a:r>
              <a:rPr lang="ro-RO" dirty="0">
                <a:effectLst/>
              </a:rPr>
              <a:t>Mai specific, cercetătorii au atestat că conexiunile neuronale care susțin flexibilitatea cognitivă pot fi declanșate prin experiența jocurilor video în care se expun un număr de stimuli proveniți din diverse surse de informații.</a:t>
            </a:r>
          </a:p>
          <a:p>
            <a:r>
              <a:rPr lang="ro-RO" dirty="0">
                <a:effectLst/>
              </a:rPr>
              <a:t>- Exemplu: AOE, Stronghold crusader (micromanagements)</a:t>
            </a:r>
          </a:p>
        </p:txBody>
      </p:sp>
    </p:spTree>
    <p:extLst>
      <p:ext uri="{BB962C8B-B14F-4D97-AF65-F5344CB8AC3E}">
        <p14:creationId xmlns:p14="http://schemas.microsoft.com/office/powerpoint/2010/main" val="314704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25E0-A548-4BB7-BA47-70213A93D3EF}"/>
              </a:ext>
            </a:extLst>
          </p:cNvPr>
          <p:cNvSpPr>
            <a:spLocks noGrp="1"/>
          </p:cNvSpPr>
          <p:nvPr>
            <p:ph type="title"/>
          </p:nvPr>
        </p:nvSpPr>
        <p:spPr/>
        <p:txBody>
          <a:bodyPr/>
          <a:lstStyle/>
          <a:p>
            <a:r>
              <a:rPr lang="ro-RO" dirty="0"/>
              <a:t>Cum măresc productivitatea jocurile de strategie?</a:t>
            </a:r>
            <a:endParaRPr lang="en-US" dirty="0"/>
          </a:p>
        </p:txBody>
      </p:sp>
      <p:sp>
        <p:nvSpPr>
          <p:cNvPr id="3" name="Content Placeholder 2">
            <a:extLst>
              <a:ext uri="{FF2B5EF4-FFF2-40B4-BE49-F238E27FC236}">
                <a16:creationId xmlns:a16="http://schemas.microsoft.com/office/drawing/2014/main" id="{AABAC88F-F948-4C95-B77C-B80D8D2C72DA}"/>
              </a:ext>
            </a:extLst>
          </p:cNvPr>
          <p:cNvSpPr>
            <a:spLocks noGrp="1"/>
          </p:cNvSpPr>
          <p:nvPr>
            <p:ph idx="1"/>
          </p:nvPr>
        </p:nvSpPr>
        <p:spPr/>
        <p:txBody>
          <a:bodyPr>
            <a:normAutofit/>
          </a:bodyPr>
          <a:lstStyle/>
          <a:p>
            <a:r>
              <a:rPr lang="ro-RO" dirty="0">
                <a:effectLst/>
              </a:rPr>
              <a:t>În esență, cercetările ajung la concluzia că jucatorii de jocuri de strategie sunt în general mai buni la a lua decizii rapide si în alocarea corectă a resurselor creierului în diferite medii.</a:t>
            </a:r>
          </a:p>
          <a:p>
            <a:r>
              <a:rPr lang="ro-RO" dirty="0">
                <a:effectLst/>
              </a:rPr>
              <a:t>Un alt aspect surprinzător este abilitatea jocurilor de strategie în reducerea stresului. Aparent, jucând, mintea este concentrată pe decurgerea jocului și jucătorul uită de probleme și responsabilități într-o oarecare măsură.</a:t>
            </a:r>
          </a:p>
          <a:p>
            <a:r>
              <a:rPr lang="ro-RO" sz="1600" dirty="0">
                <a:solidFill>
                  <a:schemeClr val="accent6"/>
                </a:solidFill>
                <a:effectLst/>
              </a:rPr>
              <a:t>Note* </a:t>
            </a:r>
            <a:r>
              <a:rPr lang="ro-RO" sz="1600" dirty="0">
                <a:effectLst/>
              </a:rPr>
              <a:t>jucatul pentru o perioadă lungă de timp produce adesea efecte inverse</a:t>
            </a:r>
            <a:endParaRPr lang="en-US" sz="1600" dirty="0"/>
          </a:p>
        </p:txBody>
      </p:sp>
    </p:spTree>
    <p:extLst>
      <p:ext uri="{BB962C8B-B14F-4D97-AF65-F5344CB8AC3E}">
        <p14:creationId xmlns:p14="http://schemas.microsoft.com/office/powerpoint/2010/main" val="349316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60B3-1B9F-4B86-9397-8D12C75FDF47}"/>
              </a:ext>
            </a:extLst>
          </p:cNvPr>
          <p:cNvSpPr>
            <a:spLocks noGrp="1"/>
          </p:cNvSpPr>
          <p:nvPr>
            <p:ph type="title"/>
          </p:nvPr>
        </p:nvSpPr>
        <p:spPr/>
        <p:txBody>
          <a:bodyPr/>
          <a:lstStyle/>
          <a:p>
            <a:r>
              <a:rPr lang="ro-RO" dirty="0"/>
              <a:t>Lucrul în echipă</a:t>
            </a:r>
            <a:endParaRPr lang="en-US" dirty="0"/>
          </a:p>
        </p:txBody>
      </p:sp>
      <p:sp>
        <p:nvSpPr>
          <p:cNvPr id="3" name="Content Placeholder 2">
            <a:extLst>
              <a:ext uri="{FF2B5EF4-FFF2-40B4-BE49-F238E27FC236}">
                <a16:creationId xmlns:a16="http://schemas.microsoft.com/office/drawing/2014/main" id="{BE1DAE3E-0369-4A78-B6FF-9677443D7492}"/>
              </a:ext>
            </a:extLst>
          </p:cNvPr>
          <p:cNvSpPr>
            <a:spLocks noGrp="1"/>
          </p:cNvSpPr>
          <p:nvPr>
            <p:ph idx="1"/>
          </p:nvPr>
        </p:nvSpPr>
        <p:spPr/>
        <p:txBody>
          <a:bodyPr>
            <a:normAutofit/>
          </a:bodyPr>
          <a:lstStyle/>
          <a:p>
            <a:r>
              <a:rPr lang="ro-RO" dirty="0">
                <a:effectLst/>
              </a:rPr>
              <a:t>Un alt impact major al jocurilor de strategie care poate fi asociat creșterii productivității este abilitatea de a crea legături între jucători. Este o parte semnificativă a gamingului, care explică de ce jucătorii se simt mai fericiți la finalul zilei.</a:t>
            </a:r>
          </a:p>
          <a:p>
            <a:r>
              <a:rPr lang="ro-RO" dirty="0">
                <a:effectLst/>
              </a:rPr>
              <a:t>De obicei, jocurile de strategie necesită colaborare între jucători pentru a reuși în atingerea obiectivelor. Aceleași reguli se aplică și în joburile reale, de obicei e nevoie de lucru în echipă pentru a obține cele mai bune rezultate în cadrul unui proiect.</a:t>
            </a:r>
          </a:p>
        </p:txBody>
      </p:sp>
    </p:spTree>
    <p:extLst>
      <p:ext uri="{BB962C8B-B14F-4D97-AF65-F5344CB8AC3E}">
        <p14:creationId xmlns:p14="http://schemas.microsoft.com/office/powerpoint/2010/main" val="237220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FE14-197B-4281-99B5-E4D2756AEB0B}"/>
              </a:ext>
            </a:extLst>
          </p:cNvPr>
          <p:cNvSpPr>
            <a:spLocks noGrp="1"/>
          </p:cNvSpPr>
          <p:nvPr>
            <p:ph type="title"/>
          </p:nvPr>
        </p:nvSpPr>
        <p:spPr/>
        <p:txBody>
          <a:bodyPr/>
          <a:lstStyle/>
          <a:p>
            <a:r>
              <a:rPr lang="ro-RO" dirty="0"/>
              <a:t>Lucrul în echipă</a:t>
            </a:r>
            <a:endParaRPr lang="en-US" dirty="0"/>
          </a:p>
        </p:txBody>
      </p:sp>
      <p:sp>
        <p:nvSpPr>
          <p:cNvPr id="3" name="Content Placeholder 2">
            <a:extLst>
              <a:ext uri="{FF2B5EF4-FFF2-40B4-BE49-F238E27FC236}">
                <a16:creationId xmlns:a16="http://schemas.microsoft.com/office/drawing/2014/main" id="{27D37667-6D67-4C53-A28C-99B498E50D44}"/>
              </a:ext>
            </a:extLst>
          </p:cNvPr>
          <p:cNvSpPr>
            <a:spLocks noGrp="1"/>
          </p:cNvSpPr>
          <p:nvPr>
            <p:ph idx="1"/>
          </p:nvPr>
        </p:nvSpPr>
        <p:spPr/>
        <p:txBody>
          <a:bodyPr/>
          <a:lstStyle/>
          <a:p>
            <a:r>
              <a:rPr lang="ro-RO" dirty="0">
                <a:effectLst/>
              </a:rPr>
              <a:t>Crearea de legături între persoane este relevantă în special în cazul startup-urilor unde echipele trebuie sa lucreze rapid. În multe startup-uri, oamenii abia se cunosc chiar daca petrec 8 ore sau mai mult pe zi împreună în același loc.</a:t>
            </a:r>
          </a:p>
        </p:txBody>
      </p:sp>
    </p:spTree>
    <p:extLst>
      <p:ext uri="{BB962C8B-B14F-4D97-AF65-F5344CB8AC3E}">
        <p14:creationId xmlns:p14="http://schemas.microsoft.com/office/powerpoint/2010/main" val="411234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35AC-1E5C-4B77-9D97-10E8CFDAB74D}"/>
              </a:ext>
            </a:extLst>
          </p:cNvPr>
          <p:cNvSpPr>
            <a:spLocks noGrp="1"/>
          </p:cNvSpPr>
          <p:nvPr>
            <p:ph type="title"/>
          </p:nvPr>
        </p:nvSpPr>
        <p:spPr>
          <a:xfrm>
            <a:off x="913774" y="73768"/>
            <a:ext cx="10364451" cy="1596177"/>
          </a:xfrm>
        </p:spPr>
        <p:txBody>
          <a:bodyPr/>
          <a:lstStyle/>
          <a:p>
            <a:r>
              <a:rPr lang="ro-RO" dirty="0"/>
              <a:t>Dezvoltarea atenției vizuale </a:t>
            </a:r>
            <a:endParaRPr lang="en-US" dirty="0"/>
          </a:p>
        </p:txBody>
      </p:sp>
      <p:pic>
        <p:nvPicPr>
          <p:cNvPr id="1026" name="Picture 2" descr="Leg Of Legends Download Game - truthfasr">
            <a:extLst>
              <a:ext uri="{FF2B5EF4-FFF2-40B4-BE49-F238E27FC236}">
                <a16:creationId xmlns:a16="http://schemas.microsoft.com/office/drawing/2014/main" id="{6DA3D848-47F2-4D7F-A107-65012DEC3C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2103" y="1517515"/>
            <a:ext cx="8895675" cy="500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1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F474-A635-4A32-811E-0AC6D7E40B67}"/>
              </a:ext>
            </a:extLst>
          </p:cNvPr>
          <p:cNvSpPr>
            <a:spLocks noGrp="1"/>
          </p:cNvSpPr>
          <p:nvPr>
            <p:ph type="title"/>
          </p:nvPr>
        </p:nvSpPr>
        <p:spPr/>
        <p:txBody>
          <a:bodyPr/>
          <a:lstStyle/>
          <a:p>
            <a:r>
              <a:rPr lang="ro-RO" dirty="0"/>
              <a:t>Dezvoltarea atenției vizuale</a:t>
            </a:r>
            <a:endParaRPr lang="en-US" dirty="0"/>
          </a:p>
        </p:txBody>
      </p:sp>
      <p:sp>
        <p:nvSpPr>
          <p:cNvPr id="3" name="Content Placeholder 2">
            <a:extLst>
              <a:ext uri="{FF2B5EF4-FFF2-40B4-BE49-F238E27FC236}">
                <a16:creationId xmlns:a16="http://schemas.microsoft.com/office/drawing/2014/main" id="{C403E2E2-117C-4328-A9DB-C9775E347669}"/>
              </a:ext>
            </a:extLst>
          </p:cNvPr>
          <p:cNvSpPr>
            <a:spLocks noGrp="1"/>
          </p:cNvSpPr>
          <p:nvPr>
            <p:ph idx="1"/>
          </p:nvPr>
        </p:nvSpPr>
        <p:spPr/>
        <p:txBody>
          <a:bodyPr>
            <a:normAutofit/>
          </a:bodyPr>
          <a:lstStyle/>
          <a:p>
            <a:r>
              <a:rPr lang="ro-RO" dirty="0">
                <a:effectLst/>
              </a:rPr>
              <a:t>Cercetătorii au arătat că experiența în jocuri video poate crește abilitățile cognitive precum sensibilitatea la contraste, coordonare ochi-membre, memorie superioară.</a:t>
            </a:r>
          </a:p>
          <a:p>
            <a:r>
              <a:rPr lang="ro-RO" dirty="0">
                <a:effectLst/>
              </a:rPr>
              <a:t>Totuși, efectele pe termen lung ale gamingului pe un aspect cheie al funcției cognitive, numită „temporal visual selective attention” – capacitatea de a deosebi informația importantă de cea inutilă într-un timp foarte scurt (de ordinul milisecundelor) și cu un volum foarte mare – nu a fost studiată până recent.</a:t>
            </a:r>
            <a:endParaRPr lang="en-US" dirty="0"/>
          </a:p>
        </p:txBody>
      </p:sp>
    </p:spTree>
    <p:extLst>
      <p:ext uri="{BB962C8B-B14F-4D97-AF65-F5344CB8AC3E}">
        <p14:creationId xmlns:p14="http://schemas.microsoft.com/office/powerpoint/2010/main" val="125636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686D-3D0D-4B07-9AA6-405334A7E1F1}"/>
              </a:ext>
            </a:extLst>
          </p:cNvPr>
          <p:cNvSpPr>
            <a:spLocks noGrp="1"/>
          </p:cNvSpPr>
          <p:nvPr>
            <p:ph type="title"/>
          </p:nvPr>
        </p:nvSpPr>
        <p:spPr/>
        <p:txBody>
          <a:bodyPr/>
          <a:lstStyle/>
          <a:p>
            <a:r>
              <a:rPr lang="ro-RO" dirty="0"/>
              <a:t>Dezvoltarea atenției vizuale</a:t>
            </a:r>
            <a:endParaRPr lang="en-US" dirty="0"/>
          </a:p>
        </p:txBody>
      </p:sp>
      <p:sp>
        <p:nvSpPr>
          <p:cNvPr id="3" name="Content Placeholder 2">
            <a:extLst>
              <a:ext uri="{FF2B5EF4-FFF2-40B4-BE49-F238E27FC236}">
                <a16:creationId xmlns:a16="http://schemas.microsoft.com/office/drawing/2014/main" id="{4311FD48-C805-4E01-B3A5-E39B9547A744}"/>
              </a:ext>
            </a:extLst>
          </p:cNvPr>
          <p:cNvSpPr>
            <a:spLocks noGrp="1"/>
          </p:cNvSpPr>
          <p:nvPr>
            <p:ph idx="1"/>
          </p:nvPr>
        </p:nvSpPr>
        <p:spPr/>
        <p:txBody>
          <a:bodyPr>
            <a:normAutofit/>
          </a:bodyPr>
          <a:lstStyle/>
          <a:p>
            <a:r>
              <a:rPr lang="ro-RO" dirty="0">
                <a:effectLst/>
              </a:rPr>
              <a:t>Aici, cercetătorii arată pentru prima dată cum un jucător expert de jocuri de strategie are o capacitate de a procesa informația mult mai rapid, de a aloca putere cognitivă pentru stimuli vizuali individuali și alocarea limitată a capacității cognitive între stimuli succesivi mult mai eficient în timp. Aceste descoperiri din „frontiers in human neuroscience” sugerează că jucând astfel de jocuri se pot produce schimbări pe termen lung în creier care cauzează o mare îmbunătățire a „temporal visual selective attention”</a:t>
            </a:r>
          </a:p>
        </p:txBody>
      </p:sp>
    </p:spTree>
    <p:extLst>
      <p:ext uri="{BB962C8B-B14F-4D97-AF65-F5344CB8AC3E}">
        <p14:creationId xmlns:p14="http://schemas.microsoft.com/office/powerpoint/2010/main" val="198597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05C4-AE2C-425D-A5EC-7ADE47767C79}"/>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3FDD9368-77D5-46A0-8707-B44F4C181A9D}"/>
              </a:ext>
            </a:extLst>
          </p:cNvPr>
          <p:cNvSpPr>
            <a:spLocks noGrp="1"/>
          </p:cNvSpPr>
          <p:nvPr>
            <p:ph idx="1"/>
          </p:nvPr>
        </p:nvSpPr>
        <p:spPr/>
        <p:txBody>
          <a:bodyPr/>
          <a:lstStyle/>
          <a:p>
            <a:r>
              <a:rPr lang="en-US" b="1" dirty="0">
                <a:effectLst/>
              </a:rPr>
              <a:t>Strategy games allow to exercise one’s mind</a:t>
            </a:r>
            <a:endParaRPr lang="ro-RO" b="1" dirty="0">
              <a:effectLst/>
            </a:endParaRPr>
          </a:p>
          <a:p>
            <a:r>
              <a:rPr lang="en-US" b="1" dirty="0">
                <a:effectLst/>
              </a:rPr>
              <a:t>Strategy games improve teamwork and decision making skills</a:t>
            </a:r>
            <a:endParaRPr lang="ro-RO" b="1" dirty="0">
              <a:effectLst/>
            </a:endParaRPr>
          </a:p>
          <a:p>
            <a:r>
              <a:rPr lang="en-US" b="1" dirty="0">
                <a:effectLst/>
              </a:rPr>
              <a:t>Strategy games relieve stress</a:t>
            </a:r>
            <a:endParaRPr lang="en-US" dirty="0"/>
          </a:p>
        </p:txBody>
      </p:sp>
    </p:spTree>
    <p:extLst>
      <p:ext uri="{BB962C8B-B14F-4D97-AF65-F5344CB8AC3E}">
        <p14:creationId xmlns:p14="http://schemas.microsoft.com/office/powerpoint/2010/main" val="2567950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83</TotalTime>
  <Words>633</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Droplet</vt:lpstr>
      <vt:lpstr>Impactul jocurilor video în dezvoltarea capacităților mentale</vt:lpstr>
      <vt:lpstr>Cum măresc productivitatea jocurile de strategie?</vt:lpstr>
      <vt:lpstr>Cum măresc productivitatea jocurile de strategie?</vt:lpstr>
      <vt:lpstr>Lucrul în echipă</vt:lpstr>
      <vt:lpstr>Lucrul în echipă</vt:lpstr>
      <vt:lpstr>Dezvoltarea atenției vizuale </vt:lpstr>
      <vt:lpstr>Dezvoltarea atenției vizuale</vt:lpstr>
      <vt:lpstr>Dezvoltarea atenției vizuale</vt:lpstr>
      <vt:lpstr>concluzii</vt:lpstr>
      <vt:lpstr>Strategy games can help you to improve productivity, so don’t disregard them! Who can say no to a tool that’s fun and provides intellectual benefits? </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Impactul jocurilor video în dezvoltarea capacităților mentale</dc:title>
  <dc:creator>MIHAI-RAZVAN ATANASOV</dc:creator>
  <cp:lastModifiedBy>MIHAI-RAZVAN ATANASOV</cp:lastModifiedBy>
  <cp:revision>8</cp:revision>
  <dcterms:created xsi:type="dcterms:W3CDTF">2021-05-03T12:46:25Z</dcterms:created>
  <dcterms:modified xsi:type="dcterms:W3CDTF">2021-05-03T14:10:25Z</dcterms:modified>
</cp:coreProperties>
</file>