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9" r:id="rId13"/>
    <p:sldId id="300" r:id="rId14"/>
    <p:sldId id="301" r:id="rId15"/>
    <p:sldId id="267" r:id="rId16"/>
    <p:sldId id="268" r:id="rId17"/>
    <p:sldId id="269" r:id="rId18"/>
    <p:sldId id="270" r:id="rId19"/>
    <p:sldId id="272" r:id="rId20"/>
    <p:sldId id="302" r:id="rId21"/>
    <p:sldId id="303" r:id="rId22"/>
    <p:sldId id="304" r:id="rId23"/>
    <p:sldId id="273" r:id="rId24"/>
    <p:sldId id="307" r:id="rId25"/>
    <p:sldId id="274" r:id="rId26"/>
    <p:sldId id="305" r:id="rId27"/>
    <p:sldId id="306" r:id="rId28"/>
    <p:sldId id="275" r:id="rId29"/>
    <p:sldId id="276" r:id="rId30"/>
    <p:sldId id="277" r:id="rId31"/>
    <p:sldId id="278" r:id="rId32"/>
    <p:sldId id="279" r:id="rId33"/>
    <p:sldId id="280" r:id="rId34"/>
    <p:sldId id="286" r:id="rId35"/>
    <p:sldId id="288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28A6297-A13A-42A1-92E3-328EBC0F838F}">
          <p14:sldIdLst>
            <p14:sldId id="256"/>
            <p14:sldId id="257"/>
            <p14:sldId id="258"/>
          </p14:sldIdLst>
        </p14:section>
        <p14:section name="Inheritance" id="{037C2B09-F814-4298-A4FB-636736C9EE5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lass Inheritance" id="{BE4CB436-167F-4B06-9143-C5C5AB5D95CC}">
          <p14:sldIdLst>
            <p14:sldId id="265"/>
            <p14:sldId id="266"/>
            <p14:sldId id="299"/>
            <p14:sldId id="300"/>
            <p14:sldId id="301"/>
            <p14:sldId id="267"/>
            <p14:sldId id="268"/>
            <p14:sldId id="269"/>
          </p14:sldIdLst>
        </p14:section>
        <p14:section name="Prototype Chain" id="{26F79B58-2641-4A40-86BB-268ADC74BEC2}">
          <p14:sldIdLst>
            <p14:sldId id="270"/>
            <p14:sldId id="272"/>
            <p14:sldId id="302"/>
            <p14:sldId id="303"/>
            <p14:sldId id="304"/>
            <p14:sldId id="273"/>
            <p14:sldId id="307"/>
            <p14:sldId id="274"/>
            <p14:sldId id="305"/>
            <p14:sldId id="306"/>
            <p14:sldId id="275"/>
            <p14:sldId id="276"/>
            <p14:sldId id="277"/>
            <p14:sldId id="278"/>
            <p14:sldId id="279"/>
          </p14:sldIdLst>
        </p14:section>
        <p14:section name="Conclusion" id="{9E0FB98E-AD79-4358-807B-69249FBECCCA}">
          <p14:sldIdLst>
            <p14:sldId id="280"/>
            <p14:sldId id="286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528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5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944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Inheritance, Prototypes, Prototype Chain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40" y="2251661"/>
            <a:ext cx="2266786" cy="25592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74988" y="1440740"/>
            <a:ext cx="615511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Classes are a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sz="3400" dirty="0"/>
              <a:t>Classes mean -</a:t>
            </a:r>
            <a:r>
              <a:rPr lang="bg-BG" sz="3400" dirty="0"/>
              <a:t> </a:t>
            </a:r>
            <a:r>
              <a:rPr lang="en-US" sz="3400" dirty="0"/>
              <a:t>creating </a:t>
            </a:r>
            <a:r>
              <a:rPr lang="en-US" sz="3400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instantiated</a:t>
            </a:r>
            <a:r>
              <a:rPr lang="en-US" sz="3200" dirty="0"/>
              <a:t> - a </a:t>
            </a:r>
            <a:r>
              <a:rPr lang="en-US" sz="3200" b="1" dirty="0">
                <a:solidFill>
                  <a:schemeClr val="bg1"/>
                </a:solidFill>
              </a:rPr>
              <a:t>copy</a:t>
            </a:r>
            <a:r>
              <a:rPr lang="en-US" sz="3200" dirty="0"/>
              <a:t> from class to instance </a:t>
            </a:r>
          </a:p>
          <a:p>
            <a:pPr lvl="1"/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inherited </a:t>
            </a:r>
            <a:r>
              <a:rPr lang="en-US" sz="3200" dirty="0"/>
              <a:t>- a </a:t>
            </a:r>
            <a:r>
              <a:rPr lang="en-US" sz="3200" b="1" dirty="0">
                <a:solidFill>
                  <a:schemeClr val="bg1"/>
                </a:solidFill>
              </a:rPr>
              <a:t>copy</a:t>
            </a:r>
            <a:r>
              <a:rPr lang="en-US" sz="3200" dirty="0"/>
              <a:t> from parent to child</a:t>
            </a:r>
            <a:endParaRPr lang="en-US" sz="3600" dirty="0"/>
          </a:p>
          <a:p>
            <a:endParaRPr lang="en-US" sz="3600" b="1" dirty="0"/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269000"/>
            <a:ext cx="9359028" cy="5111647"/>
          </a:xfrm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Classes can </a:t>
            </a:r>
            <a:r>
              <a:rPr lang="en-US" sz="3200" b="1" dirty="0">
                <a:solidFill>
                  <a:schemeClr val="bg1"/>
                </a:solidFill>
              </a:rPr>
              <a:t>inherit</a:t>
            </a:r>
            <a:r>
              <a:rPr lang="en-US" sz="3200" dirty="0"/>
              <a:t> (extend) other </a:t>
            </a:r>
            <a:r>
              <a:rPr lang="en-US" sz="3200" dirty="0" smtClean="0"/>
              <a:t>classes</a:t>
            </a:r>
          </a:p>
          <a:p>
            <a:pPr lvl="1"/>
            <a:r>
              <a:rPr lang="en-US" sz="3200" dirty="0" smtClean="0"/>
              <a:t>Child </a:t>
            </a:r>
            <a:r>
              <a:rPr lang="en-US" sz="3200" dirty="0"/>
              <a:t>class </a:t>
            </a:r>
            <a:r>
              <a:rPr lang="en-US" sz="3200" b="1" dirty="0">
                <a:solidFill>
                  <a:schemeClr val="bg1"/>
                </a:solidFill>
              </a:rPr>
              <a:t>inherits</a:t>
            </a:r>
            <a:r>
              <a:rPr lang="en-US" sz="3200" dirty="0"/>
              <a:t> data + methods from </a:t>
            </a:r>
            <a:r>
              <a:rPr lang="en-US" sz="3200" dirty="0" smtClean="0"/>
              <a:t>its parent</a:t>
            </a:r>
            <a:endParaRPr lang="en-US" sz="3200" dirty="0"/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extends</a:t>
            </a:r>
            <a:r>
              <a:rPr lang="en-US" sz="3200" dirty="0"/>
              <a:t> keyword is used to create a class </a:t>
            </a:r>
            <a:r>
              <a:rPr lang="en-US" sz="3200" dirty="0" smtClean="0"/>
              <a:t>which is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child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class</a:t>
            </a:r>
            <a:endParaRPr lang="en-US" sz="32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Child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can:</a:t>
            </a:r>
          </a:p>
          <a:p>
            <a:pPr lvl="2"/>
            <a:r>
              <a:rPr lang="en-US" sz="3000" dirty="0"/>
              <a:t>Add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(data)</a:t>
            </a:r>
          </a:p>
          <a:p>
            <a:pPr lvl="2"/>
            <a:r>
              <a:rPr lang="en-US" sz="3000" dirty="0"/>
              <a:t>Add / replace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  <a:endParaRPr lang="en-US" sz="3000" dirty="0"/>
          </a:p>
          <a:p>
            <a:pPr lvl="2"/>
            <a:r>
              <a:rPr lang="en-US" sz="3000" dirty="0"/>
              <a:t>Add / replace </a:t>
            </a:r>
            <a:r>
              <a:rPr lang="en-US" sz="3000" b="1" dirty="0">
                <a:solidFill>
                  <a:schemeClr val="bg1"/>
                </a:solidFill>
              </a:rPr>
              <a:t>accessor</a:t>
            </a:r>
            <a:r>
              <a:rPr lang="en-US" sz="3000" dirty="0"/>
              <a:t> properties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864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Inheritance – Example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86474" y="1828366"/>
            <a:ext cx="461305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class Person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constructor(name, email)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this.name = name;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this.email</a:t>
            </a:r>
            <a:r>
              <a:rPr lang="en-US" sz="2000" dirty="0">
                <a:solidFill>
                  <a:schemeClr val="tx1"/>
                </a:solidFill>
              </a:rPr>
              <a:t> = email;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466000" y="1828366"/>
            <a:ext cx="6024746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class Teacher </a:t>
            </a:r>
            <a:r>
              <a:rPr lang="en-US" sz="2000" dirty="0">
                <a:solidFill>
                  <a:schemeClr val="bg1"/>
                </a:solidFill>
              </a:rPr>
              <a:t>extends</a:t>
            </a:r>
            <a:r>
              <a:rPr lang="en-US" sz="2000" dirty="0">
                <a:solidFill>
                  <a:schemeClr val="tx1"/>
                </a:solidFill>
              </a:rPr>
              <a:t> Person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constructor(name, email, subject)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</a:t>
            </a:r>
            <a:r>
              <a:rPr lang="en-US" sz="2000" dirty="0">
                <a:solidFill>
                  <a:schemeClr val="bg1"/>
                </a:solidFill>
              </a:rPr>
              <a:t> super(name, email);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this.subject</a:t>
            </a:r>
            <a:r>
              <a:rPr lang="en-US" sz="2000" dirty="0">
                <a:solidFill>
                  <a:schemeClr val="tx1"/>
                </a:solidFill>
              </a:rPr>
              <a:t> = subject;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8931000" y="1193252"/>
            <a:ext cx="2197623" cy="652739"/>
          </a:xfrm>
          <a:prstGeom prst="wedgeRoundRectCallout">
            <a:avLst>
              <a:gd name="adj1" fmla="val -78700"/>
              <a:gd name="adj2" fmla="val 68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inherits </a:t>
            </a:r>
            <a:r>
              <a:rPr lang="en-US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1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Inheritance – Example</a:t>
            </a:r>
            <a:endParaRPr lang="bg-BG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98417" y="1509089"/>
            <a:ext cx="1019516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 = new Person("Anna", "anna@gmail.com");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console.log(`Person: ${p.name} (${</a:t>
            </a:r>
            <a:r>
              <a:rPr lang="en-US" dirty="0" err="1">
                <a:solidFill>
                  <a:schemeClr val="tx1"/>
                </a:solidFill>
              </a:rPr>
              <a:t>p.email</a:t>
            </a:r>
            <a:r>
              <a:rPr lang="en-US" dirty="0">
                <a:solidFill>
                  <a:schemeClr val="tx1"/>
                </a:solidFill>
              </a:rPr>
              <a:t>})`);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Person: Anna (anna@gmail.com)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998417" y="3462225"/>
            <a:ext cx="10195166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t = new Teacher("John", "joe@yahoo.com", "JavaScript");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</a:p>
          <a:p>
            <a:r>
              <a:rPr lang="en-US" dirty="0">
                <a:solidFill>
                  <a:schemeClr val="tx1"/>
                </a:solidFill>
              </a:rPr>
              <a:t>    `Teacher: ${t.name} (${</a:t>
            </a:r>
            <a:r>
              <a:rPr lang="en-US" dirty="0" err="1">
                <a:solidFill>
                  <a:schemeClr val="tx1"/>
                </a:solidFill>
              </a:rPr>
              <a:t>t.email</a:t>
            </a:r>
            <a:r>
              <a:rPr lang="en-US" dirty="0">
                <a:solidFill>
                  <a:schemeClr val="tx1"/>
                </a:solidFill>
              </a:rPr>
              <a:t>}), teaches ${</a:t>
            </a:r>
            <a:r>
              <a:rPr lang="en-US" dirty="0" err="1">
                <a:solidFill>
                  <a:schemeClr val="tx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}`</a:t>
            </a:r>
          </a:p>
          <a:p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Teacher: John (doe@yahoo.com), teaches JavaScript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1275570"/>
            <a:ext cx="9576080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Prototypal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inheritance</a:t>
            </a:r>
            <a:r>
              <a:rPr lang="en-US" sz="36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Does not automatically</a:t>
            </a:r>
            <a:r>
              <a:rPr lang="en-US" sz="3600" dirty="0"/>
              <a:t> create copies </a:t>
            </a:r>
          </a:p>
          <a:p>
            <a:r>
              <a:rPr lang="en-US" sz="3600" dirty="0"/>
              <a:t>Common keys and values are shared by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Syntax  – Example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325079" y="1206044"/>
            <a:ext cx="816695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class</a:t>
            </a:r>
            <a:r>
              <a:rPr lang="en-US" sz="2000" dirty="0">
                <a:solidFill>
                  <a:schemeClr val="tx1"/>
                </a:solidFill>
              </a:rPr>
              <a:t> Foo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constructor(who)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 err="1">
                <a:solidFill>
                  <a:schemeClr val="tx1"/>
                </a:solidFill>
              </a:rPr>
              <a:t>this.who</a:t>
            </a:r>
            <a:r>
              <a:rPr lang="en-US" sz="2000" dirty="0">
                <a:solidFill>
                  <a:schemeClr val="tx1"/>
                </a:solidFill>
              </a:rPr>
              <a:t> = who;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</a:t>
            </a:r>
            <a:r>
              <a:rPr lang="en-US" sz="2000" dirty="0">
                <a:solidFill>
                  <a:schemeClr val="bg1"/>
                </a:solidFill>
              </a:rPr>
              <a:t>identify()</a:t>
            </a:r>
            <a:r>
              <a:rPr lang="en-US" sz="2000" dirty="0">
                <a:solidFill>
                  <a:schemeClr val="tx1"/>
                </a:solidFill>
              </a:rPr>
              <a:t> { return "I am " + this.me;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325079" y="4008819"/>
            <a:ext cx="816695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class</a:t>
            </a:r>
            <a:r>
              <a:rPr lang="en-US" sz="2000" dirty="0">
                <a:solidFill>
                  <a:schemeClr val="tx1"/>
                </a:solidFill>
              </a:rPr>
              <a:t> Bar </a:t>
            </a:r>
            <a:r>
              <a:rPr lang="en-US" sz="2000" dirty="0">
                <a:solidFill>
                  <a:schemeClr val="bg1"/>
                </a:solidFill>
              </a:rPr>
              <a:t>extends</a:t>
            </a:r>
            <a:r>
              <a:rPr lang="en-US" sz="2000" dirty="0">
                <a:solidFill>
                  <a:schemeClr val="tx1"/>
                </a:solidFill>
              </a:rPr>
              <a:t> Foo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constructor(who)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>
                <a:solidFill>
                  <a:schemeClr val="bg1"/>
                </a:solidFill>
              </a:rPr>
              <a:t>super(who);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speak()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console.log("Hello, " + </a:t>
            </a:r>
            <a:r>
              <a:rPr lang="en-US" sz="2000" dirty="0" err="1">
                <a:solidFill>
                  <a:schemeClr val="tx1"/>
                </a:solidFill>
              </a:rPr>
              <a:t>this.</a:t>
            </a:r>
            <a:r>
              <a:rPr lang="en-US" sz="2000" dirty="0" err="1">
                <a:solidFill>
                  <a:schemeClr val="bg1"/>
                </a:solidFill>
              </a:rPr>
              <a:t>identify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 + ".");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974688" y="3270813"/>
            <a:ext cx="2205000" cy="702452"/>
          </a:xfrm>
          <a:prstGeom prst="wedgeRoundRectCallout">
            <a:avLst>
              <a:gd name="adj1" fmla="val -80362"/>
              <a:gd name="adj2" fmla="val 731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Bar</a:t>
            </a:r>
            <a:b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inherits Foo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691001" y="4679301"/>
            <a:ext cx="2610000" cy="819699"/>
          </a:xfrm>
          <a:prstGeom prst="wedgeRoundRectCallout">
            <a:avLst>
              <a:gd name="adj1" fmla="val -69476"/>
              <a:gd name="adj2" fmla="val -26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13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28045" y="1251678"/>
            <a:ext cx="11522492" cy="5255322"/>
          </a:xfrm>
        </p:spPr>
        <p:txBody>
          <a:bodyPr/>
          <a:lstStyle/>
          <a:p>
            <a:r>
              <a:rPr lang="en-US" dirty="0"/>
              <a:t>function Foo(who) {</a:t>
            </a:r>
          </a:p>
          <a:p>
            <a:r>
              <a:rPr lang="en-US" dirty="0"/>
              <a:t>    this.me = who;</a:t>
            </a:r>
          </a:p>
          <a:p>
            <a:r>
              <a:rPr lang="en-US" dirty="0"/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Foo.prototype.identify</a:t>
            </a:r>
            <a:r>
              <a:rPr lang="en-US" dirty="0"/>
              <a:t> = function () { return "I am " + this.me; }</a:t>
            </a:r>
          </a:p>
          <a:p>
            <a:r>
              <a:rPr lang="en-US" dirty="0"/>
              <a:t>function Bar(who) { </a:t>
            </a:r>
            <a:r>
              <a:rPr lang="en-US" dirty="0" err="1">
                <a:solidFill>
                  <a:schemeClr val="bg1"/>
                </a:solidFill>
              </a:rPr>
              <a:t>Foo.call</a:t>
            </a:r>
            <a:r>
              <a:rPr lang="en-US" dirty="0"/>
              <a:t>(this, who); 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Bar.prototype</a:t>
            </a:r>
            <a:r>
              <a:rPr lang="en-US" dirty="0"/>
              <a:t> = 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Foo.prototype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chemeClr val="bg1"/>
                </a:solidFill>
              </a:rPr>
              <a:t>Bar.prototype.speak</a:t>
            </a:r>
            <a:r>
              <a:rPr lang="en-US" dirty="0"/>
              <a:t> = function () {</a:t>
            </a:r>
          </a:p>
          <a:p>
            <a:r>
              <a:rPr lang="en-US" dirty="0"/>
              <a:t>    console.log("Hello, " + </a:t>
            </a:r>
            <a:r>
              <a:rPr lang="en-US" dirty="0" err="1"/>
              <a:t>this.identify</a:t>
            </a:r>
            <a:r>
              <a:rPr lang="en-US" dirty="0"/>
              <a:t>() + ".");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 b1 = new Bar("b1");</a:t>
            </a:r>
          </a:p>
          <a:p>
            <a:r>
              <a:rPr lang="en-US" dirty="0"/>
              <a:t>let b2 = new Bar("b2");</a:t>
            </a:r>
          </a:p>
          <a:p>
            <a:r>
              <a:rPr lang="en-US" dirty="0"/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Prototype 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an </a:t>
            </a:r>
            <a:r>
              <a:rPr lang="en-US" b="1" dirty="0">
                <a:solidFill>
                  <a:schemeClr val="accent1"/>
                </a:solidFill>
              </a:rPr>
              <a:t>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Internal property </a:t>
            </a:r>
          </a:p>
          <a:p>
            <a:pPr lvl="1"/>
            <a:r>
              <a:rPr lang="en-GB" sz="3000" dirty="0"/>
              <a:t>Used to implement </a:t>
            </a:r>
            <a:r>
              <a:rPr lang="en-GB" sz="3000" b="1" dirty="0" smtClean="0">
                <a:solidFill>
                  <a:schemeClr val="accent1"/>
                </a:solidFill>
              </a:rPr>
              <a:t>prototype ‑ </a:t>
            </a:r>
            <a:r>
              <a:rPr lang="en-GB" sz="3000" b="1" dirty="0">
                <a:solidFill>
                  <a:schemeClr val="accent1"/>
                </a:solidFill>
              </a:rPr>
              <a:t>based inheritance</a:t>
            </a:r>
            <a:r>
              <a:rPr lang="en-GB" sz="3000" dirty="0"/>
              <a:t> and shared properties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Prototype?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29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0" y="1371600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Inheritance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Classical </a:t>
            </a:r>
            <a:r>
              <a:rPr lang="en-US" dirty="0" smtClean="0"/>
              <a:t>inheritance </a:t>
            </a: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Prototype Chain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Objects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from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prototype</a:t>
            </a:r>
            <a:endParaRPr lang="en-US" sz="3400" dirty="0">
              <a:latin typeface="+mj-lt"/>
            </a:endParaRP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Prototype Property </a:t>
            </a:r>
            <a:r>
              <a:rPr lang="en-US" sz="3400" dirty="0"/>
              <a:t>allows you to add </a:t>
            </a:r>
            <a:r>
              <a:rPr lang="en-US" sz="3400" b="1" dirty="0">
                <a:solidFill>
                  <a:schemeClr val="bg1"/>
                </a:solidFill>
              </a:rPr>
              <a:t>new properties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object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4562" y="3322468"/>
            <a:ext cx="762287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Person(first, last, age) {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this.firstName</a:t>
            </a:r>
            <a:r>
              <a:rPr lang="en-US" sz="2400" b="1" dirty="0">
                <a:latin typeface="Consolas" panose="020B0609020204030204" pitchFamily="49" charset="0"/>
              </a:rPr>
              <a:t> = first;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this.lastName</a:t>
            </a:r>
            <a:r>
              <a:rPr lang="en-US" sz="2400" b="1" dirty="0">
                <a:latin typeface="Consolas" panose="020B0609020204030204" pitchFamily="49" charset="0"/>
              </a:rPr>
              <a:t> = last;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this.age</a:t>
            </a:r>
            <a:r>
              <a:rPr lang="en-US" sz="2400" b="1" dirty="0">
                <a:latin typeface="Consolas" panose="020B0609020204030204" pitchFamily="49" charset="0"/>
              </a:rPr>
              <a:t> = age;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 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Person.prototype.nationality</a:t>
            </a:r>
            <a:r>
              <a:rPr lang="en-US" sz="2400" b="1" dirty="0">
                <a:latin typeface="Consolas" panose="020B0609020204030204" pitchFamily="49" charset="0"/>
              </a:rPr>
              <a:t> = "Bulgarian";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8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Before ES2015 (ES6), </a:t>
            </a:r>
            <a:r>
              <a:rPr lang="en-US" sz="3400" b="1" dirty="0">
                <a:solidFill>
                  <a:schemeClr val="bg1"/>
                </a:solidFill>
              </a:rPr>
              <a:t>classes</a:t>
            </a:r>
            <a:r>
              <a:rPr lang="en-US" sz="3400" dirty="0"/>
              <a:t> were composed </a:t>
            </a:r>
            <a:r>
              <a:rPr lang="en-US" sz="3400" b="1" dirty="0">
                <a:solidFill>
                  <a:schemeClr val="bg1"/>
                </a:solidFill>
              </a:rPr>
              <a:t>manually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Methods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61000" y="2349000"/>
            <a:ext cx="7180911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4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rect</a:t>
            </a:r>
            <a:r>
              <a:rPr lang="en-US" sz="2400" b="1" dirty="0">
                <a:latin typeface="Consolas" panose="020B0609020204030204" pitchFamily="49" charset="0"/>
              </a:rPr>
              <a:t> = new Rectangle(3, 5);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7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0803" y="1207408"/>
            <a:ext cx="7257832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class Rectangle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constructor(width, height)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= 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 = 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88583" y="5454486"/>
            <a:ext cx="6075000" cy="1141439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Rectangle.prototype.area</a:t>
            </a:r>
            <a:r>
              <a:rPr lang="en-US" sz="20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 *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88583" y="3352788"/>
            <a:ext cx="5199894" cy="1449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Rectangle</a:t>
            </a:r>
            <a:r>
              <a:rPr lang="en-US" sz="2000" b="1" dirty="0">
                <a:latin typeface="Consolas" panose="020B0609020204030204" pitchFamily="49" charset="0"/>
              </a:rPr>
              <a:t>(width, height)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sz="20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2BA4FE94-AA31-43D5-82E5-ADCF3B7C8755}"/>
              </a:ext>
            </a:extLst>
          </p:cNvPr>
          <p:cNvSpPr/>
          <p:nvPr/>
        </p:nvSpPr>
        <p:spPr bwMode="auto">
          <a:xfrm flipV="1">
            <a:off x="3493820" y="348481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6A7DC4A-CF14-494E-8D86-D88ED9AD92ED}"/>
              </a:ext>
            </a:extLst>
          </p:cNvPr>
          <p:cNvSpPr/>
          <p:nvPr/>
        </p:nvSpPr>
        <p:spPr bwMode="auto">
          <a:xfrm flipV="1">
            <a:off x="3493820" y="5675722"/>
            <a:ext cx="729842" cy="69896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651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Literal</a:t>
            </a:r>
            <a:r>
              <a:rPr lang="en-US" sz="36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creation</a:t>
            </a:r>
            <a:endParaRPr lang="bg-BG" sz="36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400" dirty="0"/>
              <a:t>Gets an internal </a:t>
            </a:r>
            <a:r>
              <a:rPr lang="en-US" b="1" dirty="0">
                <a:solidFill>
                  <a:schemeClr val="accent1"/>
                </a:solidFill>
              </a:rPr>
              <a:t>__proto__</a:t>
            </a:r>
            <a:r>
              <a:rPr lang="en-US" sz="3400" b="1" dirty="0">
                <a:solidFill>
                  <a:schemeClr val="accent1"/>
                </a:solidFill>
              </a:rPr>
              <a:t> link </a:t>
            </a:r>
            <a:r>
              <a:rPr lang="en-US" sz="3400" dirty="0"/>
              <a:t>to the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dirty="0"/>
              <a:t> </a:t>
            </a: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9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8" b="1" dirty="0">
                <a:solidFill>
                  <a:schemeClr val="bg1"/>
                </a:solidFill>
                <a:latin typeface="Consolas" panose="020B0609020204030204" pitchFamily="49" charset="0"/>
              </a:rPr>
              <a:t>__ proto__ </a:t>
            </a:r>
          </a:p>
          <a:p>
            <a:pPr lvl="1"/>
            <a:r>
              <a:rPr lang="en-US" dirty="0"/>
              <a:t>Property of an </a:t>
            </a:r>
            <a:r>
              <a:rPr lang="en-US" dirty="0" smtClean="0"/>
              <a:t>object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__proto__ vs Prototype Property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9642" y="1109005"/>
            <a:ext cx="9841358" cy="5546589"/>
          </a:xfrm>
        </p:spPr>
        <p:txBody>
          <a:bodyPr>
            <a:normAutofit/>
          </a:bodyPr>
          <a:lstStyle/>
          <a:p>
            <a:r>
              <a:rPr lang="en-US" sz="3200" dirty="0"/>
              <a:t>Prefix each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name with an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#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make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readable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writable</a:t>
            </a:r>
            <a:r>
              <a:rPr lang="en-US" sz="3200" dirty="0"/>
              <a:t> from any </a:t>
            </a:r>
            <a:r>
              <a:rPr lang="en-US" sz="3200" dirty="0" smtClean="0"/>
              <a:t>function, it's </a:t>
            </a:r>
            <a:r>
              <a:rPr lang="en-US" sz="3200" dirty="0"/>
              <a:t>common to define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getters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setters</a:t>
            </a:r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41000" y="2186862"/>
            <a:ext cx="4348727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Point(x, y)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x</a:t>
            </a:r>
            <a:r>
              <a:rPr lang="en-US" sz="2400" b="1" dirty="0">
                <a:latin typeface="Consolas" panose="020B0609020204030204" pitchFamily="49" charset="0"/>
              </a:rPr>
              <a:t> = 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 = 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58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6182" y="118877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Point</a:t>
            </a:r>
            <a:r>
              <a:rPr lang="en-US" sz="24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.prototype.getX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return 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sz="24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36182" y="2612533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Point</a:t>
            </a:r>
            <a:r>
              <a:rPr lang="en-US" sz="24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.prototype.setX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function (x) {</a:t>
            </a:r>
          </a:p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   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</a:t>
            </a:r>
            <a:r>
              <a:rPr lang="en-US" sz="24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= x;</a:t>
            </a:r>
          </a:p>
          <a:p>
            <a:r>
              <a:rPr lang="en-US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};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36182" y="4036288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.prototype.getY</a:t>
            </a:r>
            <a:r>
              <a:rPr lang="en-US" sz="2400" b="1" dirty="0">
                <a:latin typeface="Consolas" panose="020B0609020204030204" pitchFamily="49" charset="0"/>
              </a:rPr>
              <a:t> =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36182" y="5469871"/>
            <a:ext cx="651963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Point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.prototype.setY</a:t>
            </a:r>
            <a:r>
              <a:rPr lang="en-US" sz="2400" b="1" dirty="0">
                <a:latin typeface="Consolas" panose="020B0609020204030204" pitchFamily="49" charset="0"/>
              </a:rPr>
              <a:t> = function (y)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>
                <a:latin typeface="Consolas" panose="020B0609020204030204" pitchFamily="49" charset="0"/>
              </a:rPr>
              <a:t>y</a:t>
            </a:r>
            <a:r>
              <a:rPr lang="en-US" sz="2400" b="1" dirty="0">
                <a:latin typeface="Consolas" panose="020B0609020204030204" pitchFamily="49" charset="0"/>
              </a:rPr>
              <a:t> = 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9507391" y="1189111"/>
            <a:ext cx="243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 smtClean="0"/>
              <a:t>Така вместо да добавям </a:t>
            </a:r>
            <a:r>
              <a:rPr lang="bg-BG" sz="2400" dirty="0" err="1" smtClean="0"/>
              <a:t>пропъртито</a:t>
            </a:r>
            <a:r>
              <a:rPr lang="bg-BG" sz="2400" dirty="0" smtClean="0"/>
              <a:t> с конструктора и после да не мога да му правя сет, </a:t>
            </a:r>
            <a:r>
              <a:rPr lang="bg-BG" sz="2400" dirty="0" err="1" smtClean="0"/>
              <a:t>гет</a:t>
            </a:r>
            <a:r>
              <a:rPr lang="bg-BG" sz="2400" dirty="0" smtClean="0"/>
              <a:t>; и там каквито други проблеми имах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82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7006" y="1470883"/>
            <a:ext cx="7289446" cy="4867844"/>
          </a:xfrm>
        </p:spPr>
        <p:txBody>
          <a:bodyPr/>
          <a:lstStyle/>
          <a:p>
            <a:r>
              <a:rPr lang="en-US" dirty="0"/>
              <a:t>function Foo(y) {</a:t>
            </a:r>
          </a:p>
          <a:p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 = y;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Foo.prototype.x</a:t>
            </a:r>
            <a:r>
              <a:rPr lang="en-US" dirty="0"/>
              <a:t> = 10;</a:t>
            </a:r>
          </a:p>
          <a:p>
            <a:r>
              <a:rPr lang="en-US" dirty="0" err="1">
                <a:solidFill>
                  <a:schemeClr val="bg1"/>
                </a:solidFill>
              </a:rPr>
              <a:t>Foo.prototype.calculate</a:t>
            </a:r>
            <a:r>
              <a:rPr lang="en-US" dirty="0"/>
              <a:t> = function (z) {</a:t>
            </a:r>
          </a:p>
          <a:p>
            <a:r>
              <a:rPr lang="en-US" dirty="0"/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 + 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 + z;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let b = 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 Foo(20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b.calculate</a:t>
            </a:r>
            <a:r>
              <a:rPr lang="en-US" dirty="0"/>
              <a:t>(30</a:t>
            </a:r>
            <a:r>
              <a:rPr lang="en-US" dirty="0" smtClean="0"/>
              <a:t>)); </a:t>
            </a:r>
            <a:r>
              <a:rPr lang="en-US" i="1" dirty="0" smtClean="0">
                <a:solidFill>
                  <a:schemeClr val="accent2"/>
                </a:solidFill>
              </a:rPr>
              <a:t>// 60</a:t>
            </a:r>
            <a:endParaRPr lang="en-US" i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Prototype Chain – Simple Example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3904193" y="3930741"/>
            <a:ext cx="2750462" cy="2775300"/>
            <a:chOff x="3904193" y="3930741"/>
            <a:chExt cx="2750462" cy="2775300"/>
          </a:xfrm>
        </p:grpSpPr>
        <p:sp>
          <p:nvSpPr>
            <p:cNvPr id="22" name="TextBox 21"/>
            <p:cNvSpPr txBox="1"/>
            <p:nvPr/>
          </p:nvSpPr>
          <p:spPr>
            <a:xfrm>
              <a:off x="3904193" y="3930741"/>
              <a:ext cx="2750462" cy="27753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58108" y="4085920"/>
              <a:ext cx="2521751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Foo.prototype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58109" y="4576603"/>
              <a:ext cx="2378167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constructor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058110" y="6314812"/>
              <a:ext cx="271519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62468" y="6164947"/>
              <a:ext cx="1973808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56636" y="5113744"/>
              <a:ext cx="1150496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306927" y="5112101"/>
              <a:ext cx="1150496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056635" y="5636802"/>
              <a:ext cx="2400787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calculate()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 Chain Diagram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6248" y="1739740"/>
            <a:ext cx="2438399" cy="1803555"/>
            <a:chOff x="1095375" y="1482570"/>
            <a:chExt cx="2438399" cy="1803555"/>
          </a:xfrm>
        </p:grpSpPr>
        <p:sp>
          <p:nvSpPr>
            <p:cNvPr id="7" name="TextBox 6"/>
            <p:cNvSpPr txBox="1"/>
            <p:nvPr/>
          </p:nvSpPr>
          <p:spPr>
            <a:xfrm>
              <a:off x="1095375" y="1482570"/>
              <a:ext cx="2438399" cy="180355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6350" y="1613702"/>
              <a:ext cx="2019300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76351" y="2126937"/>
              <a:ext cx="847728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05055" y="2128041"/>
              <a:ext cx="990596" cy="40671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222669" y="2777072"/>
              <a:ext cx="240713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150" y="2627207"/>
              <a:ext cx="1714500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6248" y="3846672"/>
            <a:ext cx="2438399" cy="1803555"/>
            <a:chOff x="1095375" y="1482570"/>
            <a:chExt cx="2438399" cy="1803555"/>
          </a:xfrm>
        </p:grpSpPr>
        <p:sp>
          <p:nvSpPr>
            <p:cNvPr id="15" name="TextBox 14"/>
            <p:cNvSpPr txBox="1"/>
            <p:nvPr/>
          </p:nvSpPr>
          <p:spPr>
            <a:xfrm>
              <a:off x="1095375" y="1482570"/>
              <a:ext cx="2438399" cy="180355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6350" y="1613702"/>
              <a:ext cx="2019300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52658" y="2098799"/>
              <a:ext cx="920457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0398" y="2109318"/>
              <a:ext cx="965251" cy="40671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30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222669" y="2777072"/>
              <a:ext cx="240713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81150" y="2627207"/>
              <a:ext cx="1714500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904193" y="1176859"/>
            <a:ext cx="2750462" cy="2237806"/>
            <a:chOff x="3904193" y="1176859"/>
            <a:chExt cx="2438399" cy="2237806"/>
          </a:xfrm>
        </p:grpSpPr>
        <p:sp>
          <p:nvSpPr>
            <p:cNvPr id="38" name="TextBox 37"/>
            <p:cNvSpPr txBox="1"/>
            <p:nvPr/>
          </p:nvSpPr>
          <p:spPr>
            <a:xfrm>
              <a:off x="3904193" y="1176859"/>
              <a:ext cx="2438399" cy="223780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85168" y="1307991"/>
              <a:ext cx="2019300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85168" y="1821226"/>
              <a:ext cx="2191113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&lt;other properties&gt;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028248" y="2455467"/>
              <a:ext cx="240713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86729" y="2305602"/>
              <a:ext cx="1889554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85168" y="2821205"/>
              <a:ext cx="2191114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prototype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32138" y="1737100"/>
            <a:ext cx="4078812" cy="1803555"/>
            <a:chOff x="6328066" y="1623238"/>
            <a:chExt cx="3263609" cy="1803555"/>
          </a:xfrm>
        </p:grpSpPr>
        <p:sp>
          <p:nvSpPr>
            <p:cNvPr id="47" name="TextBox 46"/>
            <p:cNvSpPr txBox="1"/>
            <p:nvPr/>
          </p:nvSpPr>
          <p:spPr>
            <a:xfrm>
              <a:off x="6328066" y="1623238"/>
              <a:ext cx="3263609" cy="180355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70287" y="1754370"/>
              <a:ext cx="2702677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Function.prototype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0287" y="2267605"/>
              <a:ext cx="2702677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&lt;built-ins&gt;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570287" y="2917740"/>
              <a:ext cx="250328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78238" y="2767875"/>
              <a:ext cx="2294726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32138" y="3846671"/>
            <a:ext cx="4078812" cy="1803555"/>
            <a:chOff x="6289820" y="3660173"/>
            <a:chExt cx="3406632" cy="1803555"/>
          </a:xfrm>
          <a:solidFill>
            <a:schemeClr val="bg2">
              <a:lumMod val="85000"/>
            </a:schemeClr>
          </a:solidFill>
        </p:grpSpPr>
        <p:sp>
          <p:nvSpPr>
            <p:cNvPr id="55" name="TextBox 54"/>
            <p:cNvSpPr txBox="1"/>
            <p:nvPr/>
          </p:nvSpPr>
          <p:spPr>
            <a:xfrm>
              <a:off x="6289820" y="3660173"/>
              <a:ext cx="3406632" cy="1803555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32057" y="3876127"/>
              <a:ext cx="2989316" cy="381000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Object.prototype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31426" y="4367404"/>
              <a:ext cx="2989317" cy="389094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&lt;built-ins&gt;</a:t>
              </a: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6400777" y="5014853"/>
              <a:ext cx="261298" cy="238125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70499" y="4892533"/>
              <a:ext cx="1813265" cy="420794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24979" y="4887239"/>
              <a:ext cx="803836" cy="420794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null</a:t>
              </a:r>
            </a:p>
          </p:txBody>
        </p:sp>
      </p:grpSp>
      <p:cxnSp>
        <p:nvCxnSpPr>
          <p:cNvPr id="63" name="Elbow Connector 62"/>
          <p:cNvCxnSpPr>
            <a:stCxn id="12" idx="3"/>
          </p:cNvCxnSpPr>
          <p:nvPr/>
        </p:nvCxnSpPr>
        <p:spPr>
          <a:xfrm>
            <a:off x="2676523" y="3094774"/>
            <a:ext cx="1354964" cy="118164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0" idx="3"/>
          </p:cNvCxnSpPr>
          <p:nvPr/>
        </p:nvCxnSpPr>
        <p:spPr>
          <a:xfrm flipV="1">
            <a:off x="2676523" y="4276420"/>
            <a:ext cx="677482" cy="925286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374" y="3261176"/>
            <a:ext cx="0" cy="8247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7" idx="3"/>
            <a:endCxn id="56" idx="1"/>
          </p:cNvCxnSpPr>
          <p:nvPr/>
        </p:nvCxnSpPr>
        <p:spPr>
          <a:xfrm flipV="1">
            <a:off x="6436276" y="4253125"/>
            <a:ext cx="1185896" cy="212221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4" idx="3"/>
            <a:endCxn id="39" idx="3"/>
          </p:cNvCxnSpPr>
          <p:nvPr/>
        </p:nvCxnSpPr>
        <p:spPr>
          <a:xfrm flipH="1" flipV="1">
            <a:off x="6386056" y="1498491"/>
            <a:ext cx="50220" cy="3272659"/>
          </a:xfrm>
          <a:prstGeom prst="bentConnector3">
            <a:avLst>
              <a:gd name="adj1" fmla="val -75866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2" idx="3"/>
            <a:endCxn id="48" idx="1"/>
          </p:cNvCxnSpPr>
          <p:nvPr/>
        </p:nvCxnSpPr>
        <p:spPr>
          <a:xfrm flipV="1">
            <a:off x="6579859" y="2058732"/>
            <a:ext cx="1055003" cy="45726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56" idx="3"/>
          </p:cNvCxnSpPr>
          <p:nvPr/>
        </p:nvCxnSpPr>
        <p:spPr>
          <a:xfrm rot="16200000" flipH="1">
            <a:off x="10547824" y="3599623"/>
            <a:ext cx="1118305" cy="188697"/>
          </a:xfrm>
          <a:prstGeom prst="bentConnector4">
            <a:avLst>
              <a:gd name="adj1" fmla="val 2707"/>
              <a:gd name="adj2" fmla="val 40598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50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6000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noProof="1" smtClean="0">
                <a:latin typeface="+mj-lt"/>
              </a:rPr>
              <a:t>Extend a passed class's</a:t>
            </a:r>
            <a:r>
              <a:rPr lang="en-US" sz="3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000" noProof="1" smtClean="0">
                <a:latin typeface="+mj-lt"/>
              </a:rPr>
              <a:t> with a property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000" noProof="1" smtClean="0">
                <a:latin typeface="+mj-lt"/>
              </a:rPr>
              <a:t> and </a:t>
            </a:r>
            <a:br>
              <a:rPr lang="en-US" sz="3000" noProof="1" smtClean="0">
                <a:latin typeface="+mj-lt"/>
              </a:rPr>
            </a:br>
            <a:r>
              <a:rPr lang="en-US" sz="3000" noProof="1" smtClean="0">
                <a:latin typeface="+mj-lt"/>
              </a:rPr>
              <a:t>method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000" noProof="1" smtClean="0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sz="3000" noProof="1" smtClean="0">
                <a:latin typeface="+mj-lt"/>
              </a:rPr>
              <a:t> - holds a string value "</a:t>
            </a:r>
            <a:r>
              <a:rPr lang="en-US" sz="3000" i="1" noProof="1" smtClean="0">
                <a:latin typeface="+mj-lt"/>
              </a:rPr>
              <a:t>Human</a:t>
            </a:r>
            <a:r>
              <a:rPr lang="en-US" sz="3000" noProof="1" smtClean="0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sz="3000" noProof="1" smtClean="0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sz="3000" noProof="1" smtClean="0">
                <a:latin typeface="+mj-lt"/>
              </a:rPr>
              <a:t>"I am a </a:t>
            </a: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sz="3000" noProof="1" smtClean="0">
                <a:latin typeface="+mj-lt"/>
              </a:rPr>
              <a:t>"</a:t>
            </a:r>
          </a:p>
          <a:p>
            <a:pPr marL="457200" indent="-457200" eaLnBrk="0" hangingPunct="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3. Extending Prototype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4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3. Extending Prototype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 in Class (Lab)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Practice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</a:t>
            </a:r>
            <a:r>
              <a:rPr lang="en-US" sz="3000" dirty="0" smtClean="0">
                <a:solidFill>
                  <a:schemeClr val="bg2"/>
                </a:solidFill>
              </a:rPr>
              <a:t>parent</a:t>
            </a:r>
            <a:endParaRPr lang="en-US" sz="3000" dirty="0">
              <a:solidFill>
                <a:schemeClr val="bg2"/>
              </a:solidFill>
            </a:endParaRP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 </a:t>
            </a:r>
            <a:r>
              <a:rPr lang="en-US" sz="3000" dirty="0" smtClean="0">
                <a:solidFill>
                  <a:schemeClr val="bg2"/>
                </a:solidFill>
              </a:rPr>
              <a:t>chains</a:t>
            </a:r>
            <a:endParaRPr lang="en-US" sz="3000" dirty="0">
              <a:solidFill>
                <a:schemeClr val="bg2"/>
              </a:solidFill>
            </a:endParaRP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2276" y="1236554"/>
            <a:ext cx="975423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Simple</a:t>
            </a:r>
            <a:r>
              <a:rPr lang="en-US" sz="3600" dirty="0"/>
              <a:t> 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Multilevel</a:t>
            </a:r>
            <a:r>
              <a:rPr lang="en-US" sz="36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Hierarchal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Multiple</a:t>
            </a:r>
            <a:r>
              <a:rPr lang="en-US" sz="36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Inheritance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8145" y="2345267"/>
            <a:ext cx="2472267" cy="247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9745" y="2345267"/>
            <a:ext cx="2472267" cy="2472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4200412" y="3581401"/>
            <a:ext cx="3979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2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Multilevel Inheritance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2" idx="3"/>
            <a:endCxn id="13" idx="1"/>
          </p:cNvCxnSpPr>
          <p:nvPr/>
        </p:nvCxnSpPr>
        <p:spPr>
          <a:xfrm>
            <a:off x="3611638" y="3668486"/>
            <a:ext cx="1058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00571" y="2432352"/>
            <a:ext cx="2472267" cy="2472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9371" y="2432352"/>
            <a:ext cx="2472267" cy="247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9971" y="2432352"/>
            <a:ext cx="2472267" cy="2472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  <a:endCxn id="11" idx="1"/>
          </p:cNvCxnSpPr>
          <p:nvPr/>
        </p:nvCxnSpPr>
        <p:spPr>
          <a:xfrm>
            <a:off x="7142238" y="3668486"/>
            <a:ext cx="1058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66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Inheritance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1" idx="3"/>
            <a:endCxn id="13" idx="1"/>
          </p:cNvCxnSpPr>
          <p:nvPr/>
        </p:nvCxnSpPr>
        <p:spPr>
          <a:xfrm>
            <a:off x="3835425" y="3951086"/>
            <a:ext cx="4660853" cy="1554787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35079" y="2750913"/>
            <a:ext cx="2400346" cy="2400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96279" y="1196125"/>
            <a:ext cx="2400346" cy="2400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96278" y="4305700"/>
            <a:ext cx="2400346" cy="240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 flipV="1">
            <a:off x="3835425" y="2396298"/>
            <a:ext cx="4660854" cy="1554788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4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Inheritance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59058" y="3059123"/>
            <a:ext cx="2286083" cy="2164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>
          <a:xfrm>
            <a:off x="3583941" y="2586364"/>
            <a:ext cx="4775117" cy="687778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7858" y="1504335"/>
            <a:ext cx="2286083" cy="216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7858" y="4411560"/>
            <a:ext cx="2286083" cy="2164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3583941" y="4877102"/>
            <a:ext cx="4775117" cy="616487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4220</TotalTime>
  <Words>1917</Words>
  <Application>Microsoft Office PowerPoint</Application>
  <PresentationFormat>Widescreen</PresentationFormat>
  <Paragraphs>332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Prototypes and Inheritance</vt:lpstr>
      <vt:lpstr>Table of Contents</vt:lpstr>
      <vt:lpstr>Have a Question?</vt:lpstr>
      <vt:lpstr>Inheritance</vt:lpstr>
      <vt:lpstr>Types of Inheritance</vt:lpstr>
      <vt:lpstr>Simple Inheritance</vt:lpstr>
      <vt:lpstr>Multilevel Inheritance</vt:lpstr>
      <vt:lpstr>Hierarchical Inheritance</vt:lpstr>
      <vt:lpstr>Multiple Inheritance</vt:lpstr>
      <vt:lpstr>Classical Inheritance</vt:lpstr>
      <vt:lpstr>Traditional Classes</vt:lpstr>
      <vt:lpstr>Class Inheritance</vt:lpstr>
      <vt:lpstr>Class Inheritance – Example</vt:lpstr>
      <vt:lpstr>Class Inheritance – Example</vt:lpstr>
      <vt:lpstr>Classes in JavaScript</vt:lpstr>
      <vt:lpstr>Class Syntax  – Example</vt:lpstr>
      <vt:lpstr>Prototype Inheritance</vt:lpstr>
      <vt:lpstr>The Prototype Chain</vt:lpstr>
      <vt:lpstr>What is a Prototype?</vt:lpstr>
      <vt:lpstr>Prototype</vt:lpstr>
      <vt:lpstr>Prototype Methods</vt:lpstr>
      <vt:lpstr>Comparison with the New Syntax</vt:lpstr>
      <vt:lpstr>Object Creation</vt:lpstr>
      <vt:lpstr>JavaScript Objects</vt:lpstr>
      <vt:lpstr>__proto__ vs Prototype Property</vt:lpstr>
      <vt:lpstr>Private Properties</vt:lpstr>
      <vt:lpstr>Accessing Private Properties</vt:lpstr>
      <vt:lpstr>Prototype Chain – Simple Example</vt:lpstr>
      <vt:lpstr>Prototype Chain Diagram</vt:lpstr>
      <vt:lpstr>Problem: 3. Extending Prototype</vt:lpstr>
      <vt:lpstr>Solution: 3. Extending Prototype</vt:lpstr>
      <vt:lpstr>Live Exercise in Class (Lab)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JS-Advanced-Prototypes-and-Inheritance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34</cp:revision>
  <dcterms:created xsi:type="dcterms:W3CDTF">2018-05-23T13:08:44Z</dcterms:created>
  <dcterms:modified xsi:type="dcterms:W3CDTF">2020-09-20T19:00:02Z</dcterms:modified>
  <cp:category>computer programming; programming</cp:category>
</cp:coreProperties>
</file>