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7"/>
  </p:notesMasterIdLst>
  <p:handoutMasterIdLst>
    <p:handoutMasterId r:id="rId38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94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91" r:id="rId34"/>
    <p:sldId id="293" r:id="rId35"/>
    <p:sldId id="29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938148-7AD1-46C7-AC3D-BDEA74FBD7D9}">
          <p14:sldIdLst>
            <p14:sldId id="256"/>
            <p14:sldId id="257"/>
            <p14:sldId id="258"/>
          </p14:sldIdLst>
        </p14:section>
        <p14:section name="Regular Expressions" id="{4ECBF43B-CCF1-4CC9-9AF2-915382D8D258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Quantifiers &amp; Grouping" id="{69FF997D-E21A-46ED-B6C6-5B7EEFA9FDFB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Backreference" id="{77E0D9A5-D2E8-4005-ACAB-51DDBBF8A566}">
          <p14:sldIdLst>
            <p14:sldId id="271"/>
            <p14:sldId id="272"/>
          </p14:sldIdLst>
        </p14:section>
        <p14:section name="Regular Expressions in JavaScript" id="{609E4478-3921-4558-9C01-2C3222D5AE7E}">
          <p14:sldIdLst>
            <p14:sldId id="273"/>
            <p14:sldId id="274"/>
            <p14:sldId id="275"/>
            <p14:sldId id="276"/>
            <p14:sldId id="277"/>
            <p14:sldId id="294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Summary" id="{99A79D78-812A-4637-8CE4-C3DC37C21EB8}">
          <p14:sldIdLst>
            <p14:sldId id="285"/>
            <p14:sldId id="291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5" d="100"/>
          <a:sy n="65" d="100"/>
        </p:scale>
        <p:origin x="760" y="4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55709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6005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97610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7006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1768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Regular Expressions Language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(</a:t>
            </a:r>
            <a:r>
              <a:rPr lang="en-US" dirty="0" err="1"/>
              <a:t>RegEx</a:t>
            </a:r>
            <a:r>
              <a:rPr lang="en-US" dirty="0"/>
              <a:t>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image2.jpeg">
            <a:extLst>
              <a:ext uri="{FF2B5EF4-FFF2-40B4-BE49-F238E27FC236}">
                <a16:creationId xmlns:a16="http://schemas.microsoft.com/office/drawing/2014/main" id="{CD02F7BD-8B2C-4C1D-8CCB-C1AAD08F085E}"/>
              </a:ext>
            </a:extLst>
          </p:cNvPr>
          <p:cNvPicPr>
            <a:picLocks/>
          </p:cNvPicPr>
          <p:nvPr/>
        </p:nvPicPr>
        <p:blipFill>
          <a:blip r:embed="rId5" cstate="print"/>
          <a:srcRect l="2237" r="2237"/>
          <a:stretch>
            <a:fillRect/>
          </a:stretch>
        </p:blipFill>
        <p:spPr>
          <a:xfrm>
            <a:off x="457200" y="3214496"/>
            <a:ext cx="3276600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6630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Quantifiers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Grouping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7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zero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one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noProof="1">
                <a:cs typeface="Consolas" panose="020B0609020204030204" pitchFamily="49" charset="0"/>
              </a:rPr>
              <a:t> –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zero </a:t>
            </a:r>
            <a:r>
              <a:rPr lang="en-US" noProof="1"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one </a:t>
            </a:r>
            <a:r>
              <a:rPr lang="en-US" noProof="1">
                <a:cs typeface="Consolas" panose="020B0609020204030204" pitchFamily="49" charset="0"/>
              </a:rPr>
              <a:t>time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{3}</a:t>
            </a:r>
            <a:r>
              <a:rPr lang="en-US" noProof="1">
                <a:cs typeface="Consolas" panose="020B0609020204030204" pitchFamily="49" charset="0"/>
              </a:rPr>
              <a:t> –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exactly 3 </a:t>
            </a:r>
            <a:r>
              <a:rPr lang="en-US" noProof="1">
                <a:cs typeface="Consolas" panose="020B0609020204030204" pitchFamily="49" charset="0"/>
              </a:rPr>
              <a:t>times</a:t>
            </a:r>
          </a:p>
          <a:p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6233" y="1870727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8201" y="1870727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2690168" y="1934070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441" y="3270736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270469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2690168" y="3331010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4712891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800" b="1" noProof="1">
                <a:latin typeface="Consolas" panose="020B0609020204030204" pitchFamily="49" charset="0"/>
              </a:rPr>
              <a:t>59885976002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562" y="4678618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2743200" y="4776234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6022023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800" b="1" noProof="1">
                <a:latin typeface="Consolas" panose="020B0609020204030204" pitchFamily="49" charset="0"/>
              </a:rPr>
              <a:t>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022023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2716638" y="6085366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223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 – captures the matched subexpression as numbered group</a:t>
            </a:r>
          </a:p>
          <a:p>
            <a:pPr>
              <a:buClr>
                <a:schemeClr val="tx1"/>
              </a:buClr>
            </a:pPr>
            <a:endParaRPr lang="en-US" sz="3200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200" noProof="1">
                <a:cs typeface="Consolas" panose="020B0609020204030204" pitchFamily="49" charset="0"/>
              </a:rPr>
              <a:t> – defines a non-capturing group</a:t>
            </a:r>
          </a:p>
          <a:p>
            <a:pPr>
              <a:buClr>
                <a:schemeClr val="tx1"/>
              </a:buClr>
            </a:pPr>
            <a:endParaRPr lang="en-US" sz="3200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200" noProof="1">
                <a:cs typeface="Consolas" panose="020B0609020204030204" pitchFamily="49" charset="0"/>
              </a:rPr>
              <a:t> – 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400" y="2392978"/>
            <a:ext cx="4128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90681" y="2413108"/>
            <a:ext cx="241511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38200" y="3847633"/>
            <a:ext cx="4724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^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800" b="1" noProof="1">
                <a:latin typeface="Consolas" panose="020B0609020204030204" pitchFamily="49" charset="0"/>
              </a:rPr>
              <a:t>,\s*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r>
              <a:rPr lang="en-US" sz="2800" b="1" noProof="1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39074" y="3832540"/>
            <a:ext cx="19557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800" b="1" noProof="1"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71960" y="5257801"/>
            <a:ext cx="614916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939262" y="5473243"/>
            <a:ext cx="23377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5281081" y="2494882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5731089" y="3938199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7260443" y="5559786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781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a regular expression in </a:t>
            </a:r>
            <a:r>
              <a:rPr lang="en-US" sz="3600" dirty="0">
                <a:solidFill>
                  <a:schemeClr val="bg1"/>
                </a:solidFill>
                <a:hlinkClick r:id="rId2"/>
              </a:rPr>
              <a:t>www.regex101.com</a:t>
            </a:r>
            <a:r>
              <a:rPr lang="en-US" dirty="0"/>
              <a:t> that</a:t>
            </a:r>
            <a:br>
              <a:rPr lang="en-US" dirty="0"/>
            </a:br>
            <a:r>
              <a:rPr lang="en-US" dirty="0"/>
              <a:t> extracts all word char sequences from given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599" y="3428466"/>
            <a:ext cx="4648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8401" y="3428465"/>
            <a:ext cx="509498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640618" y="3783896"/>
            <a:ext cx="38100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789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2001"/>
            <a:ext cx="11804822" cy="5570355"/>
          </a:xfrm>
        </p:spPr>
        <p:txBody>
          <a:bodyPr/>
          <a:lstStyle/>
          <a:p>
            <a:r>
              <a:rPr lang="en-US" dirty="0"/>
              <a:t>Write a regular expression that extracts </a:t>
            </a:r>
            <a:r>
              <a:rPr lang="en-US" b="1" dirty="0">
                <a:solidFill>
                  <a:schemeClr val="bg1"/>
                </a:solidFill>
              </a:rPr>
              <a:t>dates</a:t>
            </a:r>
            <a:r>
              <a:rPr lang="en-US" dirty="0"/>
              <a:t> from text</a:t>
            </a:r>
          </a:p>
          <a:p>
            <a:pPr lvl="1"/>
            <a:r>
              <a:rPr lang="en-US" dirty="0"/>
              <a:t>Valid date format: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dd-MMM-yyyy</a:t>
            </a:r>
          </a:p>
          <a:p>
            <a:pPr lvl="1"/>
            <a:r>
              <a:rPr lang="en-US" dirty="0"/>
              <a:t>Examples: </a:t>
            </a:r>
            <a:r>
              <a:rPr lang="en-US" b="1" dirty="0">
                <a:solidFill>
                  <a:schemeClr val="bg1"/>
                </a:solidFill>
              </a:rPr>
              <a:t>12-Jun-1999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3-Nov-1999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903" y="3352800"/>
            <a:ext cx="747761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 am born 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 father is born on the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436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361588" y="1332000"/>
            <a:ext cx="11449412" cy="506519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Write a regular expression that performs simple </a:t>
            </a:r>
            <a:r>
              <a:rPr lang="en-US" sz="3200" b="1" dirty="0">
                <a:solidFill>
                  <a:schemeClr val="bg1"/>
                </a:solidFill>
              </a:rPr>
              <a:t>email validation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 email consists of: </a:t>
            </a:r>
            <a:r>
              <a:rPr lang="en-US" b="1" dirty="0">
                <a:solidFill>
                  <a:schemeClr val="bg1"/>
                </a:solidFill>
              </a:rPr>
              <a:t>username @ domain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Usernames </a:t>
            </a:r>
            <a:r>
              <a:rPr lang="en-US" dirty="0"/>
              <a:t>are </a:t>
            </a:r>
            <a:r>
              <a:rPr lang="en-US" b="1" dirty="0">
                <a:solidFill>
                  <a:schemeClr val="bg1"/>
                </a:solidFill>
              </a:rPr>
              <a:t>alphanumeric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Domain names </a:t>
            </a:r>
            <a:r>
              <a:rPr lang="en-US" dirty="0"/>
              <a:t>consist of</a:t>
            </a:r>
            <a:r>
              <a:rPr lang="en-US" b="1" dirty="0">
                <a:solidFill>
                  <a:schemeClr val="bg1"/>
                </a:solidFill>
              </a:rPr>
              <a:t> two strings</a:t>
            </a:r>
            <a:r>
              <a:rPr lang="en-US" dirty="0"/>
              <a:t>, separated by a </a:t>
            </a:r>
            <a:r>
              <a:rPr lang="en-US" b="1" dirty="0">
                <a:solidFill>
                  <a:schemeClr val="bg1"/>
                </a:solidFill>
              </a:rPr>
              <a:t>period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Domain names </a:t>
            </a:r>
            <a:r>
              <a:rPr lang="en-US" dirty="0"/>
              <a:t>may contain only </a:t>
            </a:r>
            <a:r>
              <a:rPr lang="en-US" b="1" dirty="0">
                <a:solidFill>
                  <a:schemeClr val="bg1"/>
                </a:solidFill>
              </a:rPr>
              <a:t>English letters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/>
              <a:t>Valid: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     </a:t>
            </a:r>
            <a:r>
              <a:rPr lang="en-US" dirty="0"/>
              <a:t>Invalid: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10000" y="4648201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10000" y="5601857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356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3665" y="16764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Backreferences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Numbered Capturing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7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noProof="1">
                <a:cs typeface="Consolas" panose="020B0609020204030204" pitchFamily="49" charset="0"/>
              </a:rPr>
              <a:t> – matches the value of a numbered capture group</a:t>
            </a:r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8404" y="1980660"/>
            <a:ext cx="444939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800" b="1" noProof="1">
                <a:latin typeface="Consolas" pitchFamily="49" charset="0"/>
              </a:rPr>
              <a:t>[^&gt;]*&gt;.*?&lt;\/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04" y="2979525"/>
            <a:ext cx="8564196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&gt;Regular Expressions&lt;/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 are cool!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&gt;I am a paragraph&lt;/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 … some text after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Hello, 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&gt;I am a&lt;code&gt;DIV&lt;/code&gt;&lt;/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&gt;Hello, I am Span&lt;/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 href="https://softuni.bg/"&gt;SoftUni&lt;/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790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0"/>
            <a:ext cx="4419600" cy="2386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Regular Expressions in JS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2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00" dirty="0"/>
              <a:t>In JS you construct a regular expression in one of two ways: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100" dirty="0"/>
              <a:t>Regular Expression Literal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100" dirty="0"/>
              <a:t>The constructor function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endParaRPr lang="en-US" dirty="0"/>
          </a:p>
          <a:p>
            <a:pPr marL="1066236" lvl="1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90600" y="3276601"/>
            <a:ext cx="9753600" cy="32947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Provides compilation when the script is loaded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const </a:t>
            </a:r>
            <a:r>
              <a:rPr lang="en-US" dirty="0" err="1"/>
              <a:t>regLiteral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[A-Za-z]+</a:t>
            </a:r>
            <a:r>
              <a:rPr lang="en-US" dirty="0">
                <a:solidFill>
                  <a:schemeClr val="bg1"/>
                </a:solidFill>
              </a:rPr>
              <a:t>/g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Provides runtime compilation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Used when the pattern is from another source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const </a:t>
            </a:r>
            <a:r>
              <a:rPr lang="en-US" dirty="0" err="1">
                <a:solidFill>
                  <a:schemeClr val="tx1"/>
                </a:solidFill>
              </a:rPr>
              <a:t>regExp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RegExp</a:t>
            </a:r>
            <a:r>
              <a:rPr lang="en-US" dirty="0">
                <a:solidFill>
                  <a:schemeClr val="tx1"/>
                </a:solidFill>
              </a:rPr>
              <a:t>('[A-Za-z]+', '</a:t>
            </a:r>
            <a:r>
              <a:rPr lang="en-US" dirty="0">
                <a:solidFill>
                  <a:schemeClr val="bg1"/>
                </a:solidFill>
              </a:rPr>
              <a:t>g</a:t>
            </a:r>
            <a:r>
              <a:rPr lang="en-US" dirty="0">
                <a:solidFill>
                  <a:schemeClr val="tx1"/>
                </a:solidFill>
              </a:rPr>
              <a:t>');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JS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60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GB" sz="3600" dirty="0"/>
              <a:t>Regular Expressions Syntax</a:t>
            </a:r>
          </a:p>
          <a:p>
            <a:pPr lvl="1"/>
            <a:r>
              <a:rPr lang="en-GB" sz="3400" dirty="0"/>
              <a:t>Definition and Pattern</a:t>
            </a:r>
          </a:p>
          <a:p>
            <a:pPr lvl="1"/>
            <a:r>
              <a:rPr lang="en-GB" sz="3400" dirty="0"/>
              <a:t>Predefined Character Classes</a:t>
            </a:r>
            <a:endParaRPr lang="bg-BG" sz="3400" dirty="0"/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Quantifiers and Grouping</a:t>
            </a:r>
            <a:endParaRPr lang="en-GB" sz="3400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Backreference</a:t>
            </a:r>
            <a:r>
              <a:rPr lang="en-US" dirty="0"/>
              <a:t>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Regular Expressions in JavaScript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35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test(string text)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 Determines whether there is a match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47801" y="2667001"/>
            <a:ext cx="8950249" cy="2754894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smtClean="0"/>
              <a:t>const </a:t>
            </a:r>
            <a:r>
              <a:rPr lang="en-US" sz="2400" dirty="0"/>
              <a:t>text = 'Today is 2015-05-11';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smtClean="0"/>
              <a:t>const </a:t>
            </a:r>
            <a:r>
              <a:rPr lang="en-US" sz="2400" dirty="0"/>
              <a:t>regex = /\d{4}-\d{2}-\d{2}/g;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/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smtClean="0"/>
              <a:t>const </a:t>
            </a:r>
            <a:r>
              <a:rPr lang="en-US" sz="2400" dirty="0" err="1"/>
              <a:t>containsValidDate</a:t>
            </a:r>
            <a:r>
              <a:rPr lang="en-US" sz="2400" dirty="0"/>
              <a:t> = </a:t>
            </a:r>
            <a:r>
              <a:rPr lang="en-US" sz="2400" dirty="0" err="1"/>
              <a:t>regex.</a:t>
            </a:r>
            <a:r>
              <a:rPr lang="en-US" sz="2400" dirty="0" err="1">
                <a:solidFill>
                  <a:schemeClr val="bg1"/>
                </a:solidFill>
              </a:rPr>
              <a:t>test</a:t>
            </a:r>
            <a:r>
              <a:rPr lang="en-US" sz="2400" dirty="0"/>
              <a:t>(text);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console.log(</a:t>
            </a:r>
            <a:r>
              <a:rPr lang="en-US" sz="2400" dirty="0" err="1"/>
              <a:t>containsValidDate</a:t>
            </a:r>
            <a:r>
              <a:rPr lang="en-US" sz="2400" dirty="0"/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String by Pattern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849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match(regex)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Returns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all matches (strings)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90600" y="2652815"/>
            <a:ext cx="8077200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const </a:t>
            </a:r>
            <a:r>
              <a:rPr lang="en-US" dirty="0"/>
              <a:t>text = 'Peter: 123 Mark: 456';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const </a:t>
            </a:r>
            <a:r>
              <a:rPr lang="en-US" dirty="0"/>
              <a:t>regex = /([A-Z][a-z]+): (\d+)/g;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const </a:t>
            </a:r>
            <a:r>
              <a:rPr lang="en-US" dirty="0"/>
              <a:t>matches = </a:t>
            </a:r>
            <a:r>
              <a:rPr lang="en-US" dirty="0" err="1"/>
              <a:t>text.</a:t>
            </a:r>
            <a:r>
              <a:rPr lang="en-US" dirty="0" err="1">
                <a:solidFill>
                  <a:schemeClr val="bg1"/>
                </a:solidFill>
              </a:rPr>
              <a:t>match</a:t>
            </a:r>
            <a:r>
              <a:rPr lang="en-US" dirty="0"/>
              <a:t>(regex);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matches.length</a:t>
            </a:r>
            <a:r>
              <a:rPr lang="en-US" dirty="0"/>
              <a:t>); </a:t>
            </a:r>
            <a:r>
              <a:rPr lang="en-US" i="1" dirty="0">
                <a:solidFill>
                  <a:schemeClr val="accent2"/>
                </a:solidFill>
              </a:rPr>
              <a:t>// 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console.log(matches[0]); </a:t>
            </a:r>
            <a:r>
              <a:rPr lang="en-US" i="1" dirty="0">
                <a:solidFill>
                  <a:schemeClr val="accent2"/>
                </a:solidFill>
              </a:rPr>
              <a:t>// Peter: 123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console.log(matches[1]); </a:t>
            </a:r>
            <a:r>
              <a:rPr lang="en-US" i="1" dirty="0">
                <a:solidFill>
                  <a:schemeClr val="accent2"/>
                </a:solidFill>
              </a:rPr>
              <a:t>// Mark: 456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Matches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078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041" y="1196126"/>
            <a:ext cx="11808021" cy="550991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exec(text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397" dirty="0"/>
              <a:t>Works with a pointer &amp; returns the </a:t>
            </a:r>
            <a:r>
              <a:rPr lang="en-US" sz="3397" b="1" dirty="0">
                <a:solidFill>
                  <a:schemeClr val="bg1"/>
                </a:solidFill>
              </a:rPr>
              <a:t>groups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19201" y="2645091"/>
            <a:ext cx="7543800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const </a:t>
            </a:r>
            <a:r>
              <a:rPr lang="en-US" dirty="0"/>
              <a:t>text = 'Peter: 123 Mark: 456';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const </a:t>
            </a:r>
            <a:r>
              <a:rPr lang="en-US" dirty="0"/>
              <a:t>regex = /([A-Z][a-z]+): (\d+)/g;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const </a:t>
            </a:r>
            <a:r>
              <a:rPr lang="en-US" dirty="0" err="1"/>
              <a:t>firstMatch</a:t>
            </a:r>
            <a:r>
              <a:rPr lang="en-US" dirty="0"/>
              <a:t> = </a:t>
            </a:r>
            <a:r>
              <a:rPr lang="en-US" dirty="0" err="1"/>
              <a:t>regex.</a:t>
            </a:r>
            <a:r>
              <a:rPr lang="en-US" dirty="0" err="1">
                <a:solidFill>
                  <a:schemeClr val="accent1"/>
                </a:solidFill>
              </a:rPr>
              <a:t>exec</a:t>
            </a:r>
            <a:r>
              <a:rPr lang="en-US" dirty="0"/>
              <a:t>(text);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const </a:t>
            </a:r>
            <a:r>
              <a:rPr lang="en-US" dirty="0" err="1"/>
              <a:t>secondMatch</a:t>
            </a:r>
            <a:r>
              <a:rPr lang="en-US" dirty="0"/>
              <a:t> = </a:t>
            </a:r>
            <a:r>
              <a:rPr lang="en-US" dirty="0" err="1"/>
              <a:t>regex.</a:t>
            </a:r>
            <a:r>
              <a:rPr lang="en-US" dirty="0" err="1">
                <a:solidFill>
                  <a:schemeClr val="accent1"/>
                </a:solidFill>
              </a:rPr>
              <a:t>exec</a:t>
            </a:r>
            <a:r>
              <a:rPr lang="en-US" dirty="0"/>
              <a:t>(text);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firstMatch</a:t>
            </a:r>
            <a:r>
              <a:rPr lang="en-US" dirty="0"/>
              <a:t>[0]) </a:t>
            </a:r>
            <a:r>
              <a:rPr lang="en-US" i="1" dirty="0">
                <a:solidFill>
                  <a:schemeClr val="accent2"/>
                </a:solidFill>
              </a:rPr>
              <a:t>// Peter: 123</a:t>
            </a:r>
            <a:r>
              <a:rPr lang="en-US" dirty="0"/>
              <a:t> 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firstMatch</a:t>
            </a:r>
            <a:r>
              <a:rPr lang="en-US" dirty="0"/>
              <a:t>[1]); </a:t>
            </a:r>
            <a:r>
              <a:rPr lang="en-US" i="1" dirty="0">
                <a:solidFill>
                  <a:schemeClr val="accent2"/>
                </a:solidFill>
              </a:rPr>
              <a:t>// Peter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firstMatch</a:t>
            </a:r>
            <a:r>
              <a:rPr lang="en-US" dirty="0"/>
              <a:t>[2]); </a:t>
            </a:r>
            <a:r>
              <a:rPr lang="en-US" i="1" dirty="0">
                <a:solidFill>
                  <a:schemeClr val="accent2"/>
                </a:solidFill>
              </a:rPr>
              <a:t>// 123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Exec() 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261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1000" y="2529000"/>
            <a:ext cx="9237970" cy="415476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 text = 'Peter: 123 Mark: 456';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 regex = /([A-Z][a-z]+): (\d+)/g;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 matches = </a:t>
            </a:r>
            <a:r>
              <a:rPr lang="en-US" dirty="0" err="1" smtClean="0">
                <a:solidFill>
                  <a:schemeClr val="accent1"/>
                </a:solidFill>
              </a:rPr>
              <a:t>Array.from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 err="1" smtClean="0"/>
              <a:t>text.</a:t>
            </a:r>
            <a:r>
              <a:rPr lang="en-US" dirty="0" err="1" smtClean="0">
                <a:solidFill>
                  <a:schemeClr val="accent1"/>
                </a:solidFill>
              </a:rPr>
              <a:t>matchAll</a:t>
            </a:r>
            <a:r>
              <a:rPr lang="en-US" dirty="0" smtClean="0"/>
              <a:t>(regex)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r>
              <a:rPr lang="en-US" dirty="0" smtClean="0"/>
              <a:t>;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console.log</a:t>
            </a:r>
            <a:r>
              <a:rPr lang="en-US" dirty="0"/>
              <a:t>(matches[0</a:t>
            </a:r>
            <a:r>
              <a:rPr lang="en-US" dirty="0" smtClean="0"/>
              <a:t>]);</a:t>
            </a:r>
            <a:br>
              <a:rPr lang="en-US" dirty="0" smtClean="0"/>
            </a:br>
            <a:r>
              <a:rPr lang="en-US" i="1" dirty="0" smtClean="0">
                <a:solidFill>
                  <a:schemeClr val="accent2"/>
                </a:solidFill>
              </a:rPr>
              <a:t>//[</a:t>
            </a:r>
            <a:r>
              <a:rPr lang="en-US" i="1" dirty="0">
                <a:solidFill>
                  <a:schemeClr val="accent2"/>
                </a:solidFill>
              </a:rPr>
              <a:t>'Peter: 123', 'Peter', '123</a:t>
            </a:r>
            <a:r>
              <a:rPr lang="en-US" i="1" dirty="0" smtClean="0">
                <a:solidFill>
                  <a:schemeClr val="accent2"/>
                </a:solidFill>
              </a:rPr>
              <a:t>',</a:t>
            </a:r>
            <a:br>
              <a:rPr lang="en-US" i="1" dirty="0" smtClean="0">
                <a:solidFill>
                  <a:schemeClr val="accent2"/>
                </a:solidFill>
              </a:rPr>
            </a:br>
            <a:r>
              <a:rPr lang="en-US" i="1" dirty="0" smtClean="0">
                <a:solidFill>
                  <a:schemeClr val="accent2"/>
                </a:solidFill>
              </a:rPr>
              <a:t>   </a:t>
            </a:r>
            <a:r>
              <a:rPr lang="en-US" i="1" dirty="0" smtClean="0">
                <a:solidFill>
                  <a:schemeClr val="accent1"/>
                </a:solidFill>
              </a:rPr>
              <a:t>index</a:t>
            </a:r>
            <a:r>
              <a:rPr lang="en-US" i="1" dirty="0">
                <a:solidFill>
                  <a:schemeClr val="accent1"/>
                </a:solidFill>
              </a:rPr>
              <a:t>: 0</a:t>
            </a:r>
            <a:r>
              <a:rPr lang="en-US" i="1" dirty="0">
                <a:solidFill>
                  <a:schemeClr val="accent2"/>
                </a:solidFill>
              </a:rPr>
              <a:t>, </a:t>
            </a:r>
            <a:r>
              <a:rPr lang="en-US" i="1" dirty="0" smtClean="0">
                <a:solidFill>
                  <a:schemeClr val="accent2"/>
                </a:solidFill>
              </a:rPr>
              <a:t/>
            </a:r>
            <a:br>
              <a:rPr lang="en-US" i="1" dirty="0" smtClean="0">
                <a:solidFill>
                  <a:schemeClr val="accent2"/>
                </a:solidFill>
              </a:rPr>
            </a:br>
            <a:r>
              <a:rPr lang="en-US" i="1" dirty="0" smtClean="0">
                <a:solidFill>
                  <a:schemeClr val="accent2"/>
                </a:solidFill>
              </a:rPr>
              <a:t>   </a:t>
            </a:r>
            <a:r>
              <a:rPr lang="en-US" i="1" dirty="0" smtClean="0">
                <a:solidFill>
                  <a:schemeClr val="accent3"/>
                </a:solidFill>
              </a:rPr>
              <a:t>input</a:t>
            </a:r>
            <a:r>
              <a:rPr lang="en-US" i="1" dirty="0">
                <a:solidFill>
                  <a:schemeClr val="accent3"/>
                </a:solidFill>
              </a:rPr>
              <a:t>: 'Peter: 123 Mark: 456'</a:t>
            </a:r>
            <a:r>
              <a:rPr lang="en-US" i="1" dirty="0">
                <a:solidFill>
                  <a:schemeClr val="accent2"/>
                </a:solidFill>
              </a:rPr>
              <a:t>, </a:t>
            </a:r>
            <a:r>
              <a:rPr lang="en-US" i="1" dirty="0" smtClean="0">
                <a:solidFill>
                  <a:schemeClr val="accent2"/>
                </a:solidFill>
              </a:rPr>
              <a:t/>
            </a:r>
            <a:br>
              <a:rPr lang="en-US" i="1" dirty="0" smtClean="0">
                <a:solidFill>
                  <a:schemeClr val="accent2"/>
                </a:solidFill>
              </a:rPr>
            </a:br>
            <a:r>
              <a:rPr lang="en-US" i="1" dirty="0" smtClean="0">
                <a:solidFill>
                  <a:schemeClr val="accent2"/>
                </a:solidFill>
              </a:rPr>
              <a:t>   </a:t>
            </a:r>
            <a:r>
              <a:rPr lang="en-US" i="1" dirty="0" smtClean="0">
                <a:solidFill>
                  <a:schemeClr val="accent4"/>
                </a:solidFill>
              </a:rPr>
              <a:t>groups</a:t>
            </a:r>
            <a:r>
              <a:rPr lang="en-US" i="1" dirty="0">
                <a:solidFill>
                  <a:schemeClr val="accent4"/>
                </a:solidFill>
              </a:rPr>
              <a:t>: undefined</a:t>
            </a:r>
            <a:r>
              <a:rPr lang="en-US" i="1" dirty="0">
                <a:solidFill>
                  <a:schemeClr val="accent2"/>
                </a:solidFill>
              </a:rPr>
              <a:t>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console.log</a:t>
            </a:r>
            <a:r>
              <a:rPr lang="en-US" dirty="0" smtClean="0"/>
              <a:t>(</a:t>
            </a:r>
            <a:r>
              <a:rPr lang="en-US" dirty="0" err="1" smtClean="0"/>
              <a:t>matches.length</a:t>
            </a:r>
            <a:r>
              <a:rPr lang="en-US" dirty="0" smtClean="0"/>
              <a:t>) </a:t>
            </a: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1422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 err="1" smtClean="0">
                <a:solidFill>
                  <a:schemeClr val="accent1"/>
                </a:solidFill>
              </a:rPr>
              <a:t>matchAll</a:t>
            </a:r>
            <a:r>
              <a:rPr lang="en-US" b="1" dirty="0" smtClean="0">
                <a:solidFill>
                  <a:schemeClr val="accent1"/>
                </a:solidFill>
              </a:rPr>
              <a:t>(regex)</a:t>
            </a:r>
            <a:r>
              <a:rPr lang="en-US" dirty="0" smtClean="0"/>
              <a:t> </a:t>
            </a:r>
            <a:r>
              <a:rPr lang="en-US" dirty="0"/>
              <a:t>method </a:t>
            </a:r>
            <a:endParaRPr lang="en-US" dirty="0" smtClean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Returns </a:t>
            </a: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iterator</a:t>
            </a:r>
            <a:r>
              <a:rPr lang="en-US" dirty="0"/>
              <a:t> of all </a:t>
            </a:r>
            <a:r>
              <a:rPr lang="en-US" dirty="0" smtClean="0"/>
              <a:t>results, </a:t>
            </a:r>
            <a:r>
              <a:rPr lang="en-US" b="1" dirty="0">
                <a:solidFill>
                  <a:schemeClr val="accent1"/>
                </a:solidFill>
              </a:rPr>
              <a:t>including capturing groups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MatchAll</a:t>
            </a:r>
            <a:r>
              <a:rPr lang="en-US" dirty="0" smtClean="0"/>
              <a:t>()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9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replace(regex, string replacement) 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000" noProof="1">
                <a:cs typeface="Consolas" panose="020B0609020204030204" pitchFamily="49" charset="0"/>
              </a:rPr>
              <a:t>Replaces all strings that match the pattern with the provided </a:t>
            </a:r>
            <a:br>
              <a:rPr lang="en-US" sz="3000" noProof="1">
                <a:cs typeface="Consolas" panose="020B0609020204030204" pitchFamily="49" charset="0"/>
              </a:rPr>
            </a:br>
            <a:r>
              <a:rPr lang="en-US" sz="3000" noProof="1">
                <a:cs typeface="Consolas" panose="020B0609020204030204" pitchFamily="49" charset="0"/>
              </a:rPr>
              <a:t>replacement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66800" y="3048000"/>
            <a:ext cx="9677400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'Peter: 123 Mark: 456';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replacement = '999';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regex = /\d{3}/g;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result = </a:t>
            </a:r>
            <a:r>
              <a:rPr lang="en-US" dirty="0" err="1"/>
              <a:t>text.</a:t>
            </a:r>
            <a:r>
              <a:rPr lang="en-US" dirty="0" err="1">
                <a:solidFill>
                  <a:schemeClr val="bg1"/>
                </a:solidFill>
              </a:rPr>
              <a:t>replace</a:t>
            </a:r>
            <a:r>
              <a:rPr lang="en-US" dirty="0"/>
              <a:t>(regex, replacement);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Peter: 999 Mark: 999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with Regex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193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split(regex)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Splits the text by the pattern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Returns an array of strings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66800" y="3352801"/>
            <a:ext cx="8144140" cy="221231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</a:t>
            </a:r>
            <a:r>
              <a:rPr lang="en-US" sz="2400" dirty="0"/>
              <a:t>1   2 3      4</a:t>
            </a:r>
            <a:r>
              <a:rPr lang="en-US" dirty="0"/>
              <a:t>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regex = /\s+/g;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result = text.</a:t>
            </a:r>
            <a:r>
              <a:rPr lang="en-US" dirty="0">
                <a:solidFill>
                  <a:schemeClr val="bg1"/>
                </a:solidFill>
              </a:rPr>
              <a:t>split</a:t>
            </a:r>
            <a:r>
              <a:rPr lang="en-US" dirty="0"/>
              <a:t>(regex);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console.log(result) </a:t>
            </a:r>
            <a:r>
              <a:rPr lang="en-US" i="1" dirty="0">
                <a:solidFill>
                  <a:schemeClr val="accent2"/>
                </a:solidFill>
              </a:rPr>
              <a:t>// ['1', '2', '3', '4'];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with Regex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147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0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/>
          <a:lstStyle/>
          <a:p>
            <a:r>
              <a:rPr lang="en-US" dirty="0"/>
              <a:t>You are given a list of names</a:t>
            </a:r>
          </a:p>
          <a:p>
            <a:pPr lvl="1"/>
            <a:r>
              <a:rPr lang="en-US" noProof="1"/>
              <a:t>Match</a:t>
            </a:r>
            <a:r>
              <a:rPr lang="en-US" dirty="0"/>
              <a:t> all full names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Full Name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2743200"/>
            <a:ext cx="10896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Ivan Ivanov, Ivan ivanov, ivan Ivanov, IVan Ivanov, Test </a:t>
            </a:r>
            <a:r>
              <a:rPr lang="en-US" sz="2600" b="1" noProof="1">
                <a:latin typeface="Consolas" pitchFamily="49" charset="0"/>
              </a:rPr>
              <a:t>Testov</a:t>
            </a:r>
            <a:r>
              <a:rPr lang="en-US" sz="2600" b="1" dirty="0">
                <a:latin typeface="Consolas" pitchFamily="49" charset="0"/>
              </a:rPr>
              <a:t>, Ivan	Ivanov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9132" y="3910954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50120" y="4690385"/>
            <a:ext cx="463188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Ivan Ivanov Test Testov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865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A57572-052C-4479-BEF8-A4F17634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Full Name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3B236-88AE-44A4-8D99-AC467FC0DBC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496888" y="1271588"/>
            <a:ext cx="10780712" cy="49006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function solve(input) {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let pattern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/\b[A-Z][a-z]+[ ][A-Z][a-z]+\b/g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let validNames = [];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let validName = null;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while((validName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pattern.exec</a:t>
            </a:r>
            <a:r>
              <a:rPr lang="en-US" sz="2800" b="1" noProof="1">
                <a:latin typeface="Consolas" pitchFamily="49" charset="0"/>
              </a:rPr>
              <a:t>(input)) !== null){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  validNames.push(validName[0]);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}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console.log(validNames.join(' '));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945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115576" y="1339376"/>
            <a:ext cx="11449412" cy="5366666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500" dirty="0"/>
              <a:t>Match a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valid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phone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number</a:t>
            </a:r>
            <a:r>
              <a:rPr lang="en-US" sz="3500" dirty="0"/>
              <a:t> from </a:t>
            </a:r>
            <a:r>
              <a:rPr lang="en-US" sz="3500" b="1" dirty="0">
                <a:solidFill>
                  <a:schemeClr val="bg1"/>
                </a:solidFill>
              </a:rPr>
              <a:t>Sofia</a:t>
            </a:r>
            <a:r>
              <a:rPr lang="en-US" sz="3500" dirty="0"/>
              <a:t>. After you find all </a:t>
            </a:r>
            <a:r>
              <a:rPr lang="en-US" sz="3500" b="1" dirty="0">
                <a:solidFill>
                  <a:schemeClr val="bg1"/>
                </a:solidFill>
              </a:rPr>
              <a:t>valid</a:t>
            </a:r>
            <a:r>
              <a:rPr lang="en-US" sz="3500" b="1" dirty="0"/>
              <a:t> </a:t>
            </a:r>
            <a:br>
              <a:rPr lang="en-US" sz="3500" b="1" dirty="0"/>
            </a:br>
            <a:r>
              <a:rPr lang="en-US" sz="3500" b="1" dirty="0">
                <a:solidFill>
                  <a:schemeClr val="bg1"/>
                </a:solidFill>
              </a:rPr>
              <a:t>phones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print</a:t>
            </a:r>
            <a:r>
              <a:rPr lang="en-US" sz="3500" dirty="0"/>
              <a:t> them on the console, separated by </a:t>
            </a:r>
            <a:r>
              <a:rPr lang="en-US" sz="3500" b="1" dirty="0">
                <a:solidFill>
                  <a:schemeClr val="bg1"/>
                </a:solidFill>
              </a:rPr>
              <a:t>", "</a:t>
            </a:r>
          </a:p>
          <a:p>
            <a:r>
              <a:rPr lang="en-US" sz="3500" dirty="0"/>
              <a:t>A valid number has the following characteristics:</a:t>
            </a:r>
            <a:endParaRPr lang="bg-BG" sz="3500" dirty="0"/>
          </a:p>
          <a:p>
            <a:pPr lvl="1"/>
            <a:r>
              <a:rPr lang="en-US" sz="3000" dirty="0"/>
              <a:t>Starts with "</a:t>
            </a:r>
            <a:r>
              <a:rPr lang="en-US" sz="3000" b="1" dirty="0">
                <a:solidFill>
                  <a:schemeClr val="bg1"/>
                </a:solidFill>
              </a:rPr>
              <a:t>+359</a:t>
            </a:r>
            <a:r>
              <a:rPr lang="en-US" sz="3000" dirty="0"/>
              <a:t>"</a:t>
            </a:r>
            <a:endParaRPr lang="bg-BG" sz="3000" dirty="0"/>
          </a:p>
          <a:p>
            <a:pPr lvl="1"/>
            <a:r>
              <a:rPr lang="en-US" sz="3000" dirty="0"/>
              <a:t>Followed by the area code (always </a:t>
            </a:r>
            <a:r>
              <a:rPr lang="en-US" sz="3000" b="1" dirty="0">
                <a:solidFill>
                  <a:schemeClr val="bg1"/>
                </a:solidFill>
              </a:rPr>
              <a:t>2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en-US" sz="3000" dirty="0"/>
              <a:t>Followed by the </a:t>
            </a:r>
            <a:r>
              <a:rPr lang="en-US" sz="3000" b="1" dirty="0">
                <a:solidFill>
                  <a:schemeClr val="bg1"/>
                </a:solidFill>
              </a:rPr>
              <a:t>number</a:t>
            </a:r>
            <a:r>
              <a:rPr lang="en-US" sz="3000" dirty="0"/>
              <a:t> itself , which consists of </a:t>
            </a:r>
            <a:r>
              <a:rPr lang="en-US" sz="3000" b="1" dirty="0">
                <a:solidFill>
                  <a:schemeClr val="bg1"/>
                </a:solidFill>
              </a:rPr>
              <a:t>7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digits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(separated in </a:t>
            </a:r>
            <a:r>
              <a:rPr lang="en-US" sz="3000" b="1" dirty="0">
                <a:solidFill>
                  <a:schemeClr val="bg1"/>
                </a:solidFill>
              </a:rPr>
              <a:t>two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groups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of </a:t>
            </a:r>
            <a:r>
              <a:rPr lang="en-US" sz="3000" b="1" dirty="0">
                <a:solidFill>
                  <a:schemeClr val="bg1"/>
                </a:solidFill>
              </a:rPr>
              <a:t>3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4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digits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respectively)</a:t>
            </a:r>
            <a:endParaRPr lang="bg-BG" sz="3000" dirty="0"/>
          </a:p>
          <a:p>
            <a:pPr lvl="1"/>
            <a:r>
              <a:rPr lang="en-US" sz="3000" dirty="0"/>
              <a:t>The different </a:t>
            </a:r>
            <a:r>
              <a:rPr lang="en-US" sz="3000" b="1" dirty="0">
                <a:solidFill>
                  <a:schemeClr val="bg1"/>
                </a:solidFill>
              </a:rPr>
              <a:t>parts</a:t>
            </a:r>
            <a:r>
              <a:rPr lang="en-US" sz="3000" dirty="0"/>
              <a:t> are </a:t>
            </a:r>
            <a:r>
              <a:rPr lang="en-US" sz="3000" b="1" dirty="0">
                <a:solidFill>
                  <a:schemeClr val="bg1"/>
                </a:solidFill>
              </a:rPr>
              <a:t>separated</a:t>
            </a:r>
            <a:r>
              <a:rPr lang="en-US" sz="3000" dirty="0"/>
              <a:t> by either a </a:t>
            </a:r>
            <a:r>
              <a:rPr lang="en-US" sz="3000" b="1" dirty="0">
                <a:solidFill>
                  <a:schemeClr val="bg1"/>
                </a:solidFill>
              </a:rPr>
              <a:t>space</a:t>
            </a:r>
            <a:r>
              <a:rPr lang="en-US" sz="3000" dirty="0"/>
              <a:t> or a </a:t>
            </a:r>
            <a:r>
              <a:rPr lang="en-US" sz="3000" b="1" dirty="0">
                <a:solidFill>
                  <a:schemeClr val="bg1"/>
                </a:solidFill>
              </a:rPr>
              <a:t>hyphen</a:t>
            </a:r>
            <a:r>
              <a:rPr lang="en-US" sz="3000" dirty="0"/>
              <a:t> ('</a:t>
            </a:r>
            <a:r>
              <a:rPr lang="en-US" sz="3000" b="1" dirty="0"/>
              <a:t>-</a:t>
            </a:r>
            <a:r>
              <a:rPr lang="en-US" sz="3000" dirty="0"/>
              <a:t>')</a:t>
            </a:r>
            <a:endParaRPr lang="bg-BG" sz="3000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Phone Number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441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/>
              <a:t>js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524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5D2809-5BDC-45A1-8585-E8F1FA896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3672" y="1981200"/>
            <a:ext cx="10704659" cy="3352800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/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function regExPhones(input) {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let validNames = [];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let pattern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/(?&lt;!\d)[+]359([ -])2\1\d{3}\1\d{4}\b/g</a:t>
            </a:r>
            <a:r>
              <a:rPr lang="en-US" sz="2400" b="1" dirty="0">
                <a:latin typeface="Consolas" pitchFamily="49" charset="0"/>
              </a:rPr>
              <a:t>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while ((validName = pattern.exec(input)) !== null) {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  validNames.push(validName[0]);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}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console.log(</a:t>
            </a:r>
            <a:r>
              <a:rPr lang="en-US" sz="2400" b="1" dirty="0" err="1">
                <a:latin typeface="Consolas" pitchFamily="49" charset="0"/>
              </a:rPr>
              <a:t>validNames.join</a:t>
            </a:r>
            <a:r>
              <a:rPr lang="en-US" sz="2400" b="1" dirty="0">
                <a:latin typeface="Consolas" pitchFamily="49" charset="0"/>
              </a:rPr>
              <a:t>(', '));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83BA08-0729-431F-8143-494A6AC0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</a:t>
            </a:r>
            <a:r>
              <a:rPr lang="en-US" dirty="0"/>
              <a:t>Match Phone Number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187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/>
                </a:solidFill>
              </a:rPr>
              <a:t>Regular expressions </a:t>
            </a:r>
            <a:r>
              <a:rPr lang="en-GB" sz="3600" dirty="0">
                <a:solidFill>
                  <a:schemeClr val="bg2"/>
                </a:solidFill>
              </a:rPr>
              <a:t>describe </a:t>
            </a:r>
            <a:r>
              <a:rPr lang="en-GB" sz="3600" b="1" dirty="0">
                <a:solidFill>
                  <a:schemeClr val="bg1"/>
                </a:solidFill>
              </a:rPr>
              <a:t>patterns</a:t>
            </a:r>
            <a:r>
              <a:rPr lang="en-GB" sz="3600" dirty="0">
                <a:solidFill>
                  <a:schemeClr val="bg2"/>
                </a:solidFill>
              </a:rPr>
              <a:t>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for searching through text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Define </a:t>
            </a:r>
            <a:r>
              <a:rPr lang="en-GB" sz="3600" b="1" dirty="0">
                <a:solidFill>
                  <a:schemeClr val="bg1"/>
                </a:solidFill>
              </a:rPr>
              <a:t>special characters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r>
              <a:rPr lang="en-GB" sz="3600" b="1" dirty="0">
                <a:solidFill>
                  <a:schemeClr val="bg1"/>
                </a:solidFill>
              </a:rPr>
              <a:t>operators</a:t>
            </a:r>
            <a:r>
              <a:rPr lang="en-GB" sz="3600" dirty="0">
                <a:solidFill>
                  <a:schemeClr val="bg2"/>
                </a:solidFill>
              </a:rPr>
              <a:t> and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constructs</a:t>
            </a:r>
            <a:r>
              <a:rPr lang="en-GB" sz="3600" dirty="0">
                <a:solidFill>
                  <a:schemeClr val="bg2"/>
                </a:solidFill>
              </a:rPr>
              <a:t> for building complex pattern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Can utilize </a:t>
            </a:r>
            <a:r>
              <a:rPr lang="en-GB" sz="3600" b="1" dirty="0">
                <a:solidFill>
                  <a:schemeClr val="bg1"/>
                </a:solidFill>
              </a:rPr>
              <a:t>character classes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r>
              <a:rPr lang="en-GB" sz="3600" b="1" dirty="0">
                <a:solidFill>
                  <a:schemeClr val="bg1"/>
                </a:solidFill>
              </a:rPr>
              <a:t>groups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quantifiers</a:t>
            </a:r>
            <a:r>
              <a:rPr lang="en-GB" sz="3600" dirty="0">
                <a:solidFill>
                  <a:schemeClr val="bg2"/>
                </a:solidFill>
              </a:rPr>
              <a:t> and more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733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Definition and Classes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8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6000" y="121066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Regular expressions </a:t>
            </a:r>
            <a:r>
              <a:rPr lang="en-US" sz="3200" dirty="0"/>
              <a:t>(regex)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dirty="0"/>
              <a:t>Match text by pattern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Patterns </a:t>
            </a:r>
            <a:r>
              <a:rPr lang="en-US" sz="3200" dirty="0"/>
              <a:t>are defined by special syntax, e.g.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matches a capital + small letters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dirty="0"/>
              <a:t>Play with regex live at: </a:t>
            </a:r>
            <a:r>
              <a:rPr lang="en-US" sz="3200" dirty="0">
                <a:hlinkClick r:id="rId2"/>
              </a:rPr>
              <a:t>regexr.com</a:t>
            </a:r>
            <a:r>
              <a:rPr lang="en-US" sz="3200" dirty="0"/>
              <a:t>, </a:t>
            </a:r>
            <a:r>
              <a:rPr lang="en-US" sz="3200" dirty="0">
                <a:hlinkClick r:id="rId3"/>
              </a:rPr>
              <a:t>regex101.com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16346"/>
            <a:ext cx="8625520" cy="882654"/>
          </a:xfrm>
        </p:spPr>
        <p:txBody>
          <a:bodyPr>
            <a:normAutofit/>
          </a:bodyPr>
          <a:lstStyle/>
          <a:p>
            <a:r>
              <a:rPr lang="en-US"/>
              <a:t>What Are Regular Expressions?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228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850" y="838200"/>
            <a:ext cx="7568302" cy="36290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Www.regex101.com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4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 (regex) describe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 pattern</a:t>
            </a:r>
          </a:p>
          <a:p>
            <a:r>
              <a:rPr lang="en-US" dirty="0"/>
              <a:t>Used to find / extract / replace / split data from text by pattern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Regular Expression Pattern </a:t>
            </a:r>
            <a:r>
              <a:rPr lang="en-US" dirty="0"/>
              <a:t>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81350" y="2720565"/>
            <a:ext cx="57531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200" b="1" noProof="1">
                <a:latin typeface="Consolas" panose="020B0609020204030204" pitchFamily="49" charset="0"/>
              </a:rPr>
              <a:t> </a:t>
            </a: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2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4556" y="3627888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4556" y="4494533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62772" y="5292029"/>
            <a:ext cx="45902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373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matches any character that is either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>
              <a:buClr>
                <a:schemeClr val="tx1"/>
              </a:buClr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– matches any character that is </a:t>
            </a:r>
            <a:r>
              <a:rPr lang="en-US" b="1" noProof="1">
                <a:solidFill>
                  <a:schemeClr val="bg1"/>
                </a:solidFill>
              </a:rPr>
              <a:t>not</a:t>
            </a:r>
            <a:r>
              <a:rPr lang="en-US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noProof="1">
                <a:solidFill>
                  <a:schemeClr val="bg1"/>
                </a:solidFill>
              </a:rPr>
              <a:t> </a:t>
            </a:r>
            <a:r>
              <a:rPr lang="en-US" noProof="1"/>
              <a:t>– </a:t>
            </a:r>
            <a:r>
              <a:rPr lang="en-US" sz="3200" noProof="1"/>
              <a:t>character range: m</a:t>
            </a:r>
            <a:r>
              <a:rPr lang="en-US" noProof="1"/>
              <a:t>atches any digit from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/>
              <a:t> to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1986240"/>
            <a:ext cx="32766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800" b="1" noProof="1">
                <a:latin typeface="Consolas" pitchFamily="49" charset="0"/>
              </a:rPr>
              <a:t>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800" b="1" noProof="1">
                <a:latin typeface="Consolas" pitchFamily="49" charset="0"/>
              </a:rPr>
              <a:t>0.12.2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8200" y="3606226"/>
            <a:ext cx="170021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5225628"/>
            <a:ext cx="4267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John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800" b="1" noProof="1">
                <a:latin typeface="Consolas" pitchFamily="49" charset="0"/>
              </a:rPr>
              <a:t> years old.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706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\w – matches any </a:t>
            </a:r>
            <a:r>
              <a:rPr lang="en-GB" b="1" dirty="0">
                <a:solidFill>
                  <a:schemeClr val="bg1"/>
                </a:solidFill>
              </a:rPr>
              <a:t>word character </a:t>
            </a:r>
            <a:r>
              <a:rPr lang="en-GB" dirty="0"/>
              <a:t>(a-z, A-Z, 0-9, _)</a:t>
            </a:r>
          </a:p>
          <a:p>
            <a:r>
              <a:rPr lang="en-GB" dirty="0"/>
              <a:t>\W – matches any </a:t>
            </a:r>
            <a:r>
              <a:rPr lang="en-GB" b="1" dirty="0">
                <a:solidFill>
                  <a:schemeClr val="bg1"/>
                </a:solidFill>
              </a:rPr>
              <a:t>non-word character </a:t>
            </a:r>
            <a:r>
              <a:rPr lang="en-GB" dirty="0"/>
              <a:t>(the opposite of \w)</a:t>
            </a:r>
          </a:p>
          <a:p>
            <a:r>
              <a:rPr lang="en-GB" dirty="0"/>
              <a:t>\s – matches any </a:t>
            </a:r>
            <a:r>
              <a:rPr lang="en-GB" b="1" dirty="0">
                <a:solidFill>
                  <a:schemeClr val="bg1"/>
                </a:solidFill>
              </a:rPr>
              <a:t>white-space</a:t>
            </a:r>
            <a:r>
              <a:rPr lang="en-GB" dirty="0"/>
              <a:t> character</a:t>
            </a:r>
          </a:p>
          <a:p>
            <a:r>
              <a:rPr lang="en-GB" dirty="0"/>
              <a:t>\S – matches any </a:t>
            </a:r>
            <a:r>
              <a:rPr lang="en-GB" b="1" dirty="0">
                <a:solidFill>
                  <a:schemeClr val="bg1"/>
                </a:solidFill>
              </a:rPr>
              <a:t>non-white-space </a:t>
            </a:r>
            <a:r>
              <a:rPr lang="en-GB" dirty="0"/>
              <a:t> character (opposite of \s)</a:t>
            </a:r>
          </a:p>
          <a:p>
            <a:r>
              <a:rPr lang="en-GB" dirty="0"/>
              <a:t>\d – matches any </a:t>
            </a:r>
            <a:r>
              <a:rPr lang="en-GB" b="1" dirty="0">
                <a:solidFill>
                  <a:schemeClr val="bg1"/>
                </a:solidFill>
              </a:rPr>
              <a:t>decimal digit </a:t>
            </a:r>
            <a:r>
              <a:rPr lang="en-GB" dirty="0"/>
              <a:t>(0-9)</a:t>
            </a:r>
          </a:p>
          <a:p>
            <a:r>
              <a:rPr lang="en-GB" dirty="0"/>
              <a:t>\D – matches any </a:t>
            </a:r>
            <a:r>
              <a:rPr lang="en-GB" b="1" dirty="0">
                <a:solidFill>
                  <a:schemeClr val="bg1"/>
                </a:solidFill>
              </a:rPr>
              <a:t>non-decimal character </a:t>
            </a:r>
            <a:r>
              <a:rPr lang="en-GB" dirty="0"/>
              <a:t>(the opposite of \d)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Predefined Classes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557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3722</TotalTime>
  <Words>1587</Words>
  <Application>Microsoft Office PowerPoint</Application>
  <PresentationFormat>Widescreen</PresentationFormat>
  <Paragraphs>274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Regular Expressions (RegEx)</vt:lpstr>
      <vt:lpstr>Table of Contents</vt:lpstr>
      <vt:lpstr>Have a Question?</vt:lpstr>
      <vt:lpstr>Regular Expressions</vt:lpstr>
      <vt:lpstr>What Are Regular Expressions?</vt:lpstr>
      <vt:lpstr>Www.regex101.com</vt:lpstr>
      <vt:lpstr>Regular Expression Pattern – Example</vt:lpstr>
      <vt:lpstr>Character Classes: Ranges</vt:lpstr>
      <vt:lpstr>Predefined Classes</vt:lpstr>
      <vt:lpstr>Quantifiers</vt:lpstr>
      <vt:lpstr>Quantifiers</vt:lpstr>
      <vt:lpstr>Grouping Constructs</vt:lpstr>
      <vt:lpstr>Problem: Match All Words</vt:lpstr>
      <vt:lpstr>Problem: Match Dates</vt:lpstr>
      <vt:lpstr>Problem: Email Validation</vt:lpstr>
      <vt:lpstr>Backreferences</vt:lpstr>
      <vt:lpstr>Backreferences Match Previous Groups</vt:lpstr>
      <vt:lpstr>Regular Expressions in JS</vt:lpstr>
      <vt:lpstr>Regex in JS</vt:lpstr>
      <vt:lpstr>Validating String by Pattern</vt:lpstr>
      <vt:lpstr>Checking for Matches</vt:lpstr>
      <vt:lpstr>Using the Exec() Method</vt:lpstr>
      <vt:lpstr>Using the MatchAll() Method</vt:lpstr>
      <vt:lpstr>Replacing with Regex</vt:lpstr>
      <vt:lpstr>Splitting with Regex</vt:lpstr>
      <vt:lpstr>Live Exercises</vt:lpstr>
      <vt:lpstr>Problem: Match Full Name</vt:lpstr>
      <vt:lpstr>Solution: Match Full Name</vt:lpstr>
      <vt:lpstr>Problem: Match Phone Number</vt:lpstr>
      <vt:lpstr>Solution: Match Phone Number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Regular Expressions JS</dc:title>
  <dc:subject>Regular Expressions JS</dc:subject>
  <dc:creator>Software University</dc:creator>
  <cp:keywords>programming; coding; regular expressions; regex; text processing; match; matches; software university; softuni; lecture; pattern; groups; validation</cp:keywords>
  <dc:description>© SoftUni – https://softuni.org_x000d_
© Software University – https://softuni.bg_x000d_
_x000d_
Copyrighted document. Unauthorized copy, reproduction or use is not permitted.</dc:description>
  <cp:lastModifiedBy>Windows User</cp:lastModifiedBy>
  <cp:revision>13</cp:revision>
  <dcterms:created xsi:type="dcterms:W3CDTF">2018-05-23T13:08:44Z</dcterms:created>
  <dcterms:modified xsi:type="dcterms:W3CDTF">2020-07-24T19:47:09Z</dcterms:modified>
  <cp:category>programming;computer programming;software development;web development</cp:category>
</cp:coreProperties>
</file>