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7" r:id="rId2"/>
    <p:sldId id="258" r:id="rId3"/>
    <p:sldId id="259" r:id="rId4"/>
    <p:sldId id="260" r:id="rId5"/>
    <p:sldId id="262" r:id="rId6"/>
    <p:sldId id="263" r:id="rId7"/>
    <p:sldId id="264" r:id="rId8"/>
    <p:sldId id="271" r:id="rId9"/>
    <p:sldId id="265"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6/3/2025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6/3/2025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3801082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1F1F"/>
                </a:solidFill>
                <a:effectLst/>
                <a:latin typeface="Roboto" panose="02000000000000000000" pitchFamily="2" charset="0"/>
              </a:rPr>
              <a:t>From the correlation matrix we can conclude that Electric Range with Model </a:t>
            </a:r>
            <a:r>
              <a:rPr lang="en-US" b="0" i="0" dirty="0" err="1">
                <a:solidFill>
                  <a:srgbClr val="1F1F1F"/>
                </a:solidFill>
                <a:effectLst/>
                <a:latin typeface="Roboto" panose="02000000000000000000" pitchFamily="2" charset="0"/>
              </a:rPr>
              <a:t>Yeare</a:t>
            </a:r>
            <a:r>
              <a:rPr lang="en-US" b="0" i="0" dirty="0">
                <a:solidFill>
                  <a:srgbClr val="1F1F1F"/>
                </a:solidFill>
                <a:effectLst/>
                <a:latin typeface="Roboto" panose="02000000000000000000" pitchFamily="2" charset="0"/>
              </a:rPr>
              <a:t> have a strong negative correlation </a:t>
            </a:r>
            <a:r>
              <a:rPr lang="en-US" b="0" i="0" dirty="0" err="1">
                <a:solidFill>
                  <a:srgbClr val="1F1F1F"/>
                </a:solidFill>
                <a:effectLst/>
                <a:latin typeface="Roboto" panose="02000000000000000000" pitchFamily="2" charset="0"/>
              </a:rPr>
              <a:t>coeffiecient</a:t>
            </a:r>
            <a:r>
              <a:rPr lang="en-US" b="0" i="0" dirty="0">
                <a:solidFill>
                  <a:srgbClr val="1F1F1F"/>
                </a:solidFill>
                <a:effectLst/>
                <a:latin typeface="Roboto" panose="02000000000000000000" pitchFamily="2" charset="0"/>
              </a:rPr>
              <a:t>. This means the EVs are producing with short to mid-range Electric range with increasing of Model Year. Manufacturers are producing more EVs for city ranges, rather than long intercity ranges. Base MRSP with Model Year have -0.47 Correlation coefficient, which is showing negative moderate </a:t>
            </a:r>
            <a:r>
              <a:rPr lang="en-US" b="0" i="0" dirty="0" err="1">
                <a:solidFill>
                  <a:srgbClr val="1F1F1F"/>
                </a:solidFill>
                <a:effectLst/>
                <a:latin typeface="Roboto" panose="02000000000000000000" pitchFamily="2" charset="0"/>
              </a:rPr>
              <a:t>corellation</a:t>
            </a:r>
            <a:r>
              <a:rPr lang="en-US" b="0" i="0" dirty="0">
                <a:solidFill>
                  <a:srgbClr val="1F1F1F"/>
                </a:solidFill>
                <a:effectLst/>
                <a:latin typeface="Roboto" panose="02000000000000000000" pitchFamily="2" charset="0"/>
              </a:rPr>
              <a:t>, which is telling us the newest produced EVs have a lower base MSRP for production. Base MSRP and Electric Range is showing a positive moderate correlation coefficient with 0.41, which could be interpretated as EVs with longer Electric Range tend to have higher base production prices.</a:t>
            </a:r>
            <a:endParaRPr lang="en-US" dirty="0"/>
          </a:p>
        </p:txBody>
      </p:sp>
      <p:sp>
        <p:nvSpPr>
          <p:cNvPr id="4" name="Slide Number Placeholder 3"/>
          <p:cNvSpPr>
            <a:spLocks noGrp="1"/>
          </p:cNvSpPr>
          <p:nvPr>
            <p:ph type="sldNum" sz="quarter" idx="5"/>
          </p:nvPr>
        </p:nvSpPr>
        <p:spPr/>
        <p:txBody>
          <a:bodyPr/>
          <a:lstStyle/>
          <a:p>
            <a:fld id="{1B9A179D-2D27-49E2-B022-8EDDA2EFE682}" type="slidenum">
              <a:rPr lang="en-US" smtClean="0"/>
              <a:t>5</a:t>
            </a:fld>
            <a:endParaRPr lang="en-US"/>
          </a:p>
        </p:txBody>
      </p:sp>
    </p:spTree>
    <p:extLst>
      <p:ext uri="{BB962C8B-B14F-4D97-AF65-F5344CB8AC3E}">
        <p14:creationId xmlns:p14="http://schemas.microsoft.com/office/powerpoint/2010/main" val="2539909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solidFill>
                  <a:srgbClr val="1F1F1F"/>
                </a:solidFill>
                <a:effectLst/>
                <a:latin typeface="Roboto" panose="02000000000000000000" pitchFamily="2" charset="0"/>
              </a:rPr>
              <a:t>From our </a:t>
            </a:r>
            <a:r>
              <a:rPr lang="en-US" b="0" i="0" dirty="0" err="1">
                <a:solidFill>
                  <a:srgbClr val="1F1F1F"/>
                </a:solidFill>
                <a:effectLst/>
                <a:latin typeface="Roboto" panose="02000000000000000000" pitchFamily="2" charset="0"/>
              </a:rPr>
              <a:t>independant</a:t>
            </a:r>
            <a:r>
              <a:rPr lang="en-US" b="0" i="0" dirty="0">
                <a:solidFill>
                  <a:srgbClr val="1F1F1F"/>
                </a:solidFill>
                <a:effectLst/>
                <a:latin typeface="Roboto" panose="02000000000000000000" pitchFamily="2" charset="0"/>
              </a:rPr>
              <a:t> hypothesis testing of our two samples, we are receiving a results with T-stats for 79 and p-value for 0.0. Our p-value 0.0 is smaller than our confidence level, so we reject the null hypothesis and accept the alternative hypothesis.</a:t>
            </a:r>
          </a:p>
          <a:p>
            <a:pPr algn="l">
              <a:buNone/>
            </a:pPr>
            <a:r>
              <a:rPr lang="en-US" b="0" i="0" dirty="0">
                <a:solidFill>
                  <a:srgbClr val="1F1F1F"/>
                </a:solidFill>
                <a:effectLst/>
                <a:latin typeface="Roboto" panose="02000000000000000000" pitchFamily="2" charset="0"/>
              </a:rPr>
              <a:t>Our alternative hypothesis is - Clean Alternative Fuel Eligible vehicles have a higher mean electric range than Non-Eligible vehicles</a:t>
            </a:r>
          </a:p>
          <a:p>
            <a:pPr algn="l"/>
            <a:r>
              <a:rPr lang="en-US" b="0" i="0" dirty="0">
                <a:solidFill>
                  <a:srgbClr val="1F1F1F"/>
                </a:solidFill>
                <a:effectLst/>
                <a:latin typeface="Roboto" panose="02000000000000000000" pitchFamily="2" charset="0"/>
              </a:rPr>
              <a:t>T-statistics for 79 means that we have a large difference between our sample means, which could be from the </a:t>
            </a:r>
            <a:r>
              <a:rPr lang="en-US" b="0" i="0" dirty="0" err="1">
                <a:solidFill>
                  <a:srgbClr val="1F1F1F"/>
                </a:solidFill>
                <a:effectLst/>
                <a:latin typeface="Roboto" panose="02000000000000000000" pitchFamily="2" charset="0"/>
              </a:rPr>
              <a:t>variarity</a:t>
            </a:r>
            <a:r>
              <a:rPr lang="en-US" b="0" i="0" dirty="0">
                <a:solidFill>
                  <a:srgbClr val="1F1F1F"/>
                </a:solidFill>
                <a:effectLst/>
                <a:latin typeface="Roboto" panose="02000000000000000000" pitchFamily="2" charset="0"/>
              </a:rPr>
              <a:t> of our data and it supports our performed test and accepting the alternative hypothesis.</a:t>
            </a:r>
          </a:p>
          <a:p>
            <a:r>
              <a:rPr lang="bg-BG" dirty="0"/>
              <a:t>	</a:t>
            </a:r>
            <a:endParaRPr lang="en-US" dirty="0"/>
          </a:p>
        </p:txBody>
      </p:sp>
      <p:sp>
        <p:nvSpPr>
          <p:cNvPr id="4" name="Slide Number Placeholder 3"/>
          <p:cNvSpPr>
            <a:spLocks noGrp="1"/>
          </p:cNvSpPr>
          <p:nvPr>
            <p:ph type="sldNum" sz="quarter" idx="5"/>
          </p:nvPr>
        </p:nvSpPr>
        <p:spPr/>
        <p:txBody>
          <a:bodyPr/>
          <a:lstStyle/>
          <a:p>
            <a:fld id="{1B9A179D-2D27-49E2-B022-8EDDA2EFE682}" type="slidenum">
              <a:rPr lang="en-US" smtClean="0"/>
              <a:t>6</a:t>
            </a:fld>
            <a:endParaRPr lang="en-US"/>
          </a:p>
        </p:txBody>
      </p:sp>
    </p:spTree>
    <p:extLst>
      <p:ext uri="{BB962C8B-B14F-4D97-AF65-F5344CB8AC3E}">
        <p14:creationId xmlns:p14="http://schemas.microsoft.com/office/powerpoint/2010/main" val="1909990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1F1F"/>
                </a:solidFill>
                <a:effectLst/>
                <a:latin typeface="Roboto" panose="02000000000000000000" pitchFamily="2" charset="0"/>
              </a:rPr>
              <a:t>From the above Scatter Plot visualization, we see a positive linear regression with positive trend. This could be </a:t>
            </a:r>
            <a:r>
              <a:rPr lang="en-US" b="0" i="0" dirty="0" err="1">
                <a:solidFill>
                  <a:srgbClr val="1F1F1F"/>
                </a:solidFill>
                <a:effectLst/>
                <a:latin typeface="Roboto" panose="02000000000000000000" pitchFamily="2" charset="0"/>
              </a:rPr>
              <a:t>analysed</a:t>
            </a:r>
            <a:r>
              <a:rPr lang="en-US" b="0" i="0" dirty="0">
                <a:solidFill>
                  <a:srgbClr val="1F1F1F"/>
                </a:solidFill>
                <a:effectLst/>
                <a:latin typeface="Roboto" panose="02000000000000000000" pitchFamily="2" charset="0"/>
              </a:rPr>
              <a:t> as the more expensive EVs have a longer </a:t>
            </a:r>
            <a:r>
              <a:rPr lang="en-US" b="0" i="0" dirty="0" err="1">
                <a:solidFill>
                  <a:srgbClr val="1F1F1F"/>
                </a:solidFill>
                <a:effectLst/>
                <a:latin typeface="Roboto" panose="02000000000000000000" pitchFamily="2" charset="0"/>
              </a:rPr>
              <a:t>ELectric</a:t>
            </a:r>
            <a:r>
              <a:rPr lang="en-US" b="0" i="0" dirty="0">
                <a:solidFill>
                  <a:srgbClr val="1F1F1F"/>
                </a:solidFill>
                <a:effectLst/>
                <a:latin typeface="Roboto" panose="02000000000000000000" pitchFamily="2" charset="0"/>
              </a:rPr>
              <a:t> Range. We have some clusters of data and not values around the regression line, which is formed by the fact we have clustered data based on the variety of EVs. Our relationship is positive moderate </a:t>
            </a:r>
            <a:r>
              <a:rPr lang="en-US" b="0" i="0" dirty="0" err="1">
                <a:solidFill>
                  <a:srgbClr val="1F1F1F"/>
                </a:solidFill>
                <a:effectLst/>
                <a:latin typeface="Roboto" panose="02000000000000000000" pitchFamily="2" charset="0"/>
              </a:rPr>
              <a:t>strongs</a:t>
            </a:r>
            <a:r>
              <a:rPr lang="en-US" b="0" i="0" dirty="0">
                <a:solidFill>
                  <a:srgbClr val="1F1F1F"/>
                </a:solidFill>
                <a:effectLst/>
                <a:latin typeface="Roboto" panose="02000000000000000000" pitchFamily="2" charset="0"/>
              </a:rPr>
              <a:t>, as we don't have majority of values around the regression line.</a:t>
            </a:r>
            <a:endParaRPr lang="en-US" dirty="0"/>
          </a:p>
        </p:txBody>
      </p:sp>
      <p:sp>
        <p:nvSpPr>
          <p:cNvPr id="4" name="Slide Number Placeholder 3"/>
          <p:cNvSpPr>
            <a:spLocks noGrp="1"/>
          </p:cNvSpPr>
          <p:nvPr>
            <p:ph type="sldNum" sz="quarter" idx="5"/>
          </p:nvPr>
        </p:nvSpPr>
        <p:spPr/>
        <p:txBody>
          <a:bodyPr/>
          <a:lstStyle/>
          <a:p>
            <a:fld id="{1B9A179D-2D27-49E2-B022-8EDDA2EFE682}" type="slidenum">
              <a:rPr lang="en-US" smtClean="0"/>
              <a:t>7</a:t>
            </a:fld>
            <a:endParaRPr lang="en-US"/>
          </a:p>
        </p:txBody>
      </p:sp>
    </p:spTree>
    <p:extLst>
      <p:ext uri="{BB962C8B-B14F-4D97-AF65-F5344CB8AC3E}">
        <p14:creationId xmlns:p14="http://schemas.microsoft.com/office/powerpoint/2010/main" val="2565934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1F1F"/>
                </a:solidFill>
                <a:effectLst/>
                <a:latin typeface="Roboto" panose="02000000000000000000" pitchFamily="2" charset="0"/>
              </a:rPr>
              <a:t>The R-squared value of 0.3906 indicates around 39.06% of the variance in Electric Range can be explained by Base MSRP. The rest of approx. 60% could be explained by different factor and relationships. The Root Mean Squared Error (RMSE) of 67.74 means, on average, our predictions are off by about 67.74 miles from the actual electric range.</a:t>
            </a:r>
            <a:endParaRPr lang="en-US" dirty="0"/>
          </a:p>
        </p:txBody>
      </p:sp>
      <p:sp>
        <p:nvSpPr>
          <p:cNvPr id="4" name="Slide Number Placeholder 3"/>
          <p:cNvSpPr>
            <a:spLocks noGrp="1"/>
          </p:cNvSpPr>
          <p:nvPr>
            <p:ph type="sldNum" sz="quarter" idx="5"/>
          </p:nvPr>
        </p:nvSpPr>
        <p:spPr/>
        <p:txBody>
          <a:bodyPr/>
          <a:lstStyle/>
          <a:p>
            <a:fld id="{1B9A179D-2D27-49E2-B022-8EDDA2EFE682}" type="slidenum">
              <a:rPr lang="en-US" smtClean="0"/>
              <a:t>8</a:t>
            </a:fld>
            <a:endParaRPr lang="en-US"/>
          </a:p>
        </p:txBody>
      </p:sp>
    </p:spTree>
    <p:extLst>
      <p:ext uri="{BB962C8B-B14F-4D97-AF65-F5344CB8AC3E}">
        <p14:creationId xmlns:p14="http://schemas.microsoft.com/office/powerpoint/2010/main" val="3380533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solidFill>
                  <a:srgbClr val="1F1F1F"/>
                </a:solidFill>
                <a:effectLst/>
              </a:rPr>
              <a:t>Business Insights: We can clearly see the prices is a dominant factor for EVs </a:t>
            </a:r>
            <a:r>
              <a:rPr lang="en-US" dirty="0" err="1">
                <a:solidFill>
                  <a:srgbClr val="1F1F1F"/>
                </a:solidFill>
                <a:effectLst/>
              </a:rPr>
              <a:t>segmantations</a:t>
            </a:r>
            <a:r>
              <a:rPr lang="en-US" dirty="0">
                <a:solidFill>
                  <a:srgbClr val="1F1F1F"/>
                </a:solidFill>
                <a:effectLst/>
              </a:rPr>
              <a:t> Also, the Manufacturers with the biggest brand names (TESLA) is </a:t>
            </a:r>
            <a:r>
              <a:rPr lang="en-US" dirty="0" err="1">
                <a:solidFill>
                  <a:srgbClr val="1F1F1F"/>
                </a:solidFill>
                <a:effectLst/>
              </a:rPr>
              <a:t>dominanting</a:t>
            </a:r>
            <a:r>
              <a:rPr lang="en-US" dirty="0">
                <a:solidFill>
                  <a:srgbClr val="1F1F1F"/>
                </a:solidFill>
                <a:effectLst/>
              </a:rPr>
              <a:t> the market for EVs. Also Porshe with his known name for premium cars is also producing a high-level premium EVs car, which we can see it has price over 800K</a:t>
            </a:r>
            <a:r>
              <a:rPr lang="en-US" b="0" i="0" u="none" strike="noStrike" dirty="0">
                <a:solidFill>
                  <a:srgbClr val="1F1F1F"/>
                </a:solidFill>
                <a:effectLst/>
                <a:latin typeface="MathJax_Math-italic"/>
              </a:rPr>
              <a:t>ThemajorityofpricesforEVsareintherangeof</a:t>
            </a:r>
            <a:r>
              <a:rPr lang="en-US" b="0" i="0" u="none" strike="noStrike" dirty="0">
                <a:solidFill>
                  <a:srgbClr val="1F1F1F"/>
                </a:solidFill>
                <a:effectLst/>
                <a:latin typeface="MathJax_Main"/>
              </a:rPr>
              <a:t>50</a:t>
            </a:r>
            <a:r>
              <a:rPr lang="en-US" b="0" i="0" u="none" strike="noStrike" dirty="0">
                <a:solidFill>
                  <a:srgbClr val="1F1F1F"/>
                </a:solidFill>
                <a:effectLst/>
                <a:latin typeface="MathJax_Math-italic"/>
              </a:rPr>
              <a:t>K</a:t>
            </a:r>
            <a:r>
              <a:rPr lang="en-US" dirty="0">
                <a:solidFill>
                  <a:srgbClr val="1F1F1F"/>
                </a:solidFill>
                <a:effectLst/>
              </a:rPr>
              <a:t> to 120K$, which is affordable price for people to buy EVs. This statement could be confirmed also with the production boom from the last three years</a:t>
            </a:r>
          </a:p>
          <a:p>
            <a:pPr>
              <a:buNone/>
            </a:pPr>
            <a:r>
              <a:rPr lang="en-US" dirty="0">
                <a:solidFill>
                  <a:srgbClr val="444746"/>
                </a:solidFill>
                <a:effectLst/>
                <a:latin typeface="Courier New" panose="02070309020205020404" pitchFamily="49" charset="0"/>
              </a:rPr>
              <a:t>[ ]</a:t>
            </a:r>
            <a:endParaRPr lang="en-US" dirty="0">
              <a:solidFill>
                <a:srgbClr val="8C8C8C"/>
              </a:solidFill>
              <a:effectLst/>
            </a:endParaRPr>
          </a:p>
          <a:p>
            <a:pPr algn="l">
              <a:spcBef>
                <a:spcPts val="750"/>
              </a:spcBef>
              <a:buNone/>
            </a:pPr>
            <a:r>
              <a:rPr lang="en-US" b="0" i="0" dirty="0">
                <a:solidFill>
                  <a:srgbClr val="000000"/>
                </a:solidFill>
                <a:effectLst/>
                <a:latin typeface="-apple-system"/>
              </a:rPr>
              <a:t>Start coding or </a:t>
            </a:r>
            <a:r>
              <a:rPr lang="en-US" b="0" i="0" u="sng" dirty="0">
                <a:solidFill>
                  <a:srgbClr val="000000"/>
                </a:solidFill>
                <a:effectLst/>
                <a:latin typeface="-apple-system"/>
              </a:rPr>
              <a:t>generate</a:t>
            </a:r>
            <a:r>
              <a:rPr lang="en-US" b="0" i="0" dirty="0">
                <a:solidFill>
                  <a:srgbClr val="000000"/>
                </a:solidFill>
                <a:effectLst/>
                <a:latin typeface="-apple-system"/>
              </a:rPr>
              <a:t> with AI.</a:t>
            </a:r>
          </a:p>
          <a:p>
            <a:pPr>
              <a:buNone/>
            </a:pPr>
            <a:br>
              <a:rPr lang="en-US" dirty="0">
                <a:solidFill>
                  <a:srgbClr val="000000"/>
                </a:solidFill>
                <a:effectLst/>
                <a:latin typeface="-apple-system"/>
              </a:rPr>
            </a:br>
            <a:endParaRPr lang="en-US" dirty="0"/>
          </a:p>
        </p:txBody>
      </p:sp>
      <p:sp>
        <p:nvSpPr>
          <p:cNvPr id="4" name="Slide Number Placeholder 3"/>
          <p:cNvSpPr>
            <a:spLocks noGrp="1"/>
          </p:cNvSpPr>
          <p:nvPr>
            <p:ph type="sldNum" sz="quarter" idx="5"/>
          </p:nvPr>
        </p:nvSpPr>
        <p:spPr/>
        <p:txBody>
          <a:bodyPr/>
          <a:lstStyle/>
          <a:p>
            <a:fld id="{1B9A179D-2D27-49E2-B022-8EDDA2EFE682}" type="slidenum">
              <a:rPr lang="en-US" smtClean="0"/>
              <a:t>9</a:t>
            </a:fld>
            <a:endParaRPr lang="en-US"/>
          </a:p>
        </p:txBody>
      </p:sp>
    </p:spTree>
    <p:extLst>
      <p:ext uri="{BB962C8B-B14F-4D97-AF65-F5344CB8AC3E}">
        <p14:creationId xmlns:p14="http://schemas.microsoft.com/office/powerpoint/2010/main" val="4178544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solidFill>
                  <a:srgbClr val="1F1F1F"/>
                </a:solidFill>
                <a:effectLst/>
                <a:latin typeface="Roboto" panose="02000000000000000000" pitchFamily="2" charset="0"/>
              </a:rPr>
              <a:t>In my research part for Objective 3: What is the distribution of EVs by type, price and manufacturer, I have applied Machine learning </a:t>
            </a:r>
            <a:r>
              <a:rPr lang="en-US" b="0" i="0" dirty="0" err="1">
                <a:solidFill>
                  <a:srgbClr val="1F1F1F"/>
                </a:solidFill>
                <a:effectLst/>
                <a:latin typeface="Roboto" panose="02000000000000000000" pitchFamily="2" charset="0"/>
              </a:rPr>
              <a:t>algorith</a:t>
            </a:r>
            <a:r>
              <a:rPr lang="en-US" b="0" i="0" dirty="0">
                <a:solidFill>
                  <a:srgbClr val="1F1F1F"/>
                </a:solidFill>
                <a:effectLst/>
                <a:latin typeface="Roboto" panose="02000000000000000000" pitchFamily="2" charset="0"/>
              </a:rPr>
              <a:t> - </a:t>
            </a:r>
            <a:r>
              <a:rPr lang="en-US" b="0" i="0" dirty="0" err="1">
                <a:solidFill>
                  <a:srgbClr val="1F1F1F"/>
                </a:solidFill>
                <a:effectLst/>
                <a:latin typeface="Roboto" panose="02000000000000000000" pitchFamily="2" charset="0"/>
              </a:rPr>
              <a:t>Kmeans</a:t>
            </a:r>
            <a:r>
              <a:rPr lang="en-US" b="0" i="0" dirty="0">
                <a:solidFill>
                  <a:srgbClr val="1F1F1F"/>
                </a:solidFill>
                <a:effectLst/>
                <a:latin typeface="Roboto" panose="02000000000000000000" pitchFamily="2" charset="0"/>
              </a:rPr>
              <a:t> for clustering </a:t>
            </a:r>
            <a:r>
              <a:rPr lang="en-US" b="0" i="0" dirty="0" err="1">
                <a:solidFill>
                  <a:srgbClr val="1F1F1F"/>
                </a:solidFill>
                <a:effectLst/>
                <a:latin typeface="Roboto" panose="02000000000000000000" pitchFamily="2" charset="0"/>
              </a:rPr>
              <a:t>segmantation</a:t>
            </a:r>
            <a:r>
              <a:rPr lang="en-US" b="0" i="0" dirty="0">
                <a:solidFill>
                  <a:srgbClr val="1F1F1F"/>
                </a:solidFill>
                <a:effectLst/>
                <a:latin typeface="Roboto" panose="02000000000000000000" pitchFamily="2" charset="0"/>
              </a:rPr>
              <a:t>. The model performed a </a:t>
            </a:r>
            <a:r>
              <a:rPr lang="en-US" b="0" i="0" dirty="0" err="1">
                <a:solidFill>
                  <a:srgbClr val="1F1F1F"/>
                </a:solidFill>
                <a:effectLst/>
                <a:latin typeface="Roboto" panose="02000000000000000000" pitchFamily="2" charset="0"/>
              </a:rPr>
              <a:t>clusterign</a:t>
            </a:r>
            <a:r>
              <a:rPr lang="en-US" b="0" i="0" dirty="0">
                <a:solidFill>
                  <a:srgbClr val="1F1F1F"/>
                </a:solidFill>
                <a:effectLst/>
                <a:latin typeface="Roboto" panose="02000000000000000000" pitchFamily="2" charset="0"/>
              </a:rPr>
              <a:t> </a:t>
            </a:r>
            <a:r>
              <a:rPr lang="en-US" b="0" i="0" dirty="0" err="1">
                <a:solidFill>
                  <a:srgbClr val="1F1F1F"/>
                </a:solidFill>
                <a:effectLst/>
                <a:latin typeface="Roboto" panose="02000000000000000000" pitchFamily="2" charset="0"/>
              </a:rPr>
              <a:t>segmentatation</a:t>
            </a:r>
            <a:r>
              <a:rPr lang="en-US" b="0" i="0" dirty="0">
                <a:solidFill>
                  <a:srgbClr val="1F1F1F"/>
                </a:solidFill>
                <a:effectLst/>
                <a:latin typeface="Roboto" panose="02000000000000000000" pitchFamily="2" charset="0"/>
              </a:rPr>
              <a:t> of electric vehicles based on Base MSRP, Electric Vehicle Type and Manufacturer. After the feature engineering and data preprocessing, I have used the Elbow method to define the optimal number of clusters K. I have selected for my purposes K = 3 and defined the following clusters:</a:t>
            </a:r>
          </a:p>
          <a:p>
            <a:pPr algn="l">
              <a:buFont typeface="+mj-lt"/>
              <a:buAutoNum type="arabicPeriod"/>
            </a:pPr>
            <a:r>
              <a:rPr lang="en-US" b="0" i="0" dirty="0">
                <a:solidFill>
                  <a:srgbClr val="1F1F1F"/>
                </a:solidFill>
                <a:effectLst/>
                <a:latin typeface="Roboto" panose="02000000000000000000" pitchFamily="2" charset="0"/>
              </a:rPr>
              <a:t>Cluster 0 grouping economy to mid range vehicles such as KIA and MINI</a:t>
            </a:r>
          </a:p>
          <a:p>
            <a:pPr algn="l">
              <a:buFont typeface="+mj-lt"/>
              <a:buAutoNum type="arabicPeriod"/>
            </a:pPr>
            <a:r>
              <a:rPr lang="en-US" b="0" i="0" dirty="0">
                <a:solidFill>
                  <a:srgbClr val="1F1F1F"/>
                </a:solidFill>
                <a:effectLst/>
                <a:latin typeface="Roboto" panose="02000000000000000000" pitchFamily="2" charset="0"/>
              </a:rPr>
              <a:t>Cluster 1 groups high-end and luxury electric vehicles such as TESLA, Porshe and Cadilac</a:t>
            </a:r>
          </a:p>
          <a:p>
            <a:pPr algn="l">
              <a:buFont typeface="+mj-lt"/>
              <a:buAutoNum type="arabicPeriod"/>
            </a:pPr>
            <a:r>
              <a:rPr lang="en-US" b="0" i="0" dirty="0">
                <a:solidFill>
                  <a:srgbClr val="1F1F1F"/>
                </a:solidFill>
                <a:effectLst/>
                <a:latin typeface="Roboto" panose="02000000000000000000" pitchFamily="2" charset="0"/>
              </a:rPr>
              <a:t>Cluster 2 groups the mid-range to upper-range </a:t>
            </a:r>
            <a:r>
              <a:rPr lang="en-US" b="0" i="0" dirty="0" err="1">
                <a:solidFill>
                  <a:srgbClr val="1F1F1F"/>
                </a:solidFill>
                <a:effectLst/>
                <a:latin typeface="Roboto" panose="02000000000000000000" pitchFamily="2" charset="0"/>
              </a:rPr>
              <a:t>EVs,covering</a:t>
            </a:r>
            <a:r>
              <a:rPr lang="en-US" b="0" i="0" dirty="0">
                <a:solidFill>
                  <a:srgbClr val="1F1F1F"/>
                </a:solidFill>
                <a:effectLst/>
                <a:latin typeface="Roboto" panose="02000000000000000000" pitchFamily="2" charset="0"/>
              </a:rPr>
              <a:t> the gap between affordable EVs and luxury electric cars.</a:t>
            </a:r>
          </a:p>
          <a:p>
            <a:pPr algn="l">
              <a:buNone/>
            </a:pPr>
            <a:r>
              <a:rPr lang="en-US" b="0" i="0" dirty="0">
                <a:solidFill>
                  <a:srgbClr val="1F1F1F"/>
                </a:solidFill>
                <a:effectLst/>
                <a:latin typeface="Roboto" panose="02000000000000000000" pitchFamily="2" charset="0"/>
              </a:rPr>
              <a:t>My performance of my ML model for k=3 is </a:t>
            </a:r>
            <a:r>
              <a:rPr lang="en-US" b="0" i="0" dirty="0" err="1">
                <a:solidFill>
                  <a:srgbClr val="1F1F1F"/>
                </a:solidFill>
                <a:effectLst/>
                <a:latin typeface="Roboto" panose="02000000000000000000" pitchFamily="2" charset="0"/>
              </a:rPr>
              <a:t>silloette</a:t>
            </a:r>
            <a:r>
              <a:rPr lang="en-US" b="0" i="0" dirty="0">
                <a:solidFill>
                  <a:srgbClr val="1F1F1F"/>
                </a:solidFill>
                <a:effectLst/>
                <a:latin typeface="Roboto" panose="02000000000000000000" pitchFamily="2" charset="0"/>
              </a:rPr>
              <a:t> score ~ 0.62, which is representing optimal performance of </a:t>
            </a:r>
            <a:r>
              <a:rPr lang="en-US" b="0" i="0" dirty="0" err="1">
                <a:solidFill>
                  <a:srgbClr val="1F1F1F"/>
                </a:solidFill>
                <a:effectLst/>
                <a:latin typeface="Roboto" panose="02000000000000000000" pitchFamily="2" charset="0"/>
              </a:rPr>
              <a:t>Kmeals</a:t>
            </a:r>
            <a:r>
              <a:rPr lang="en-US" b="0" i="0" dirty="0">
                <a:solidFill>
                  <a:srgbClr val="1F1F1F"/>
                </a:solidFill>
                <a:effectLst/>
                <a:latin typeface="Roboto" panose="02000000000000000000" pitchFamily="2" charset="0"/>
              </a:rPr>
              <a:t> model with additional room for improvements.</a:t>
            </a:r>
          </a:p>
          <a:p>
            <a:pPr algn="l">
              <a:buNone/>
            </a:pPr>
            <a:r>
              <a:rPr lang="en-US" b="0" i="0" dirty="0" err="1">
                <a:solidFill>
                  <a:srgbClr val="1F1F1F"/>
                </a:solidFill>
                <a:effectLst/>
                <a:latin typeface="Roboto" panose="02000000000000000000" pitchFamily="2" charset="0"/>
              </a:rPr>
              <a:t>KMeans</a:t>
            </a:r>
            <a:r>
              <a:rPr lang="en-US" b="0" i="0" dirty="0">
                <a:solidFill>
                  <a:srgbClr val="1F1F1F"/>
                </a:solidFill>
                <a:effectLst/>
                <a:latin typeface="Roboto" panose="02000000000000000000" pitchFamily="2" charset="0"/>
              </a:rPr>
              <a:t> Model provides useful and informative view of segmentation of Electric </a:t>
            </a:r>
            <a:r>
              <a:rPr lang="en-US" b="0" i="0" dirty="0" err="1">
                <a:solidFill>
                  <a:srgbClr val="1F1F1F"/>
                </a:solidFill>
                <a:effectLst/>
                <a:latin typeface="Roboto" panose="02000000000000000000" pitchFamily="2" charset="0"/>
              </a:rPr>
              <a:t>Vehichle</a:t>
            </a:r>
            <a:r>
              <a:rPr lang="en-US" b="0" i="0" dirty="0">
                <a:solidFill>
                  <a:srgbClr val="1F1F1F"/>
                </a:solidFill>
                <a:effectLst/>
                <a:latin typeface="Roboto" panose="02000000000000000000" pitchFamily="2" charset="0"/>
              </a:rPr>
              <a:t> Dataset. Further performance tuning and improvement are recommended for more precise and actionable insights.</a:t>
            </a:r>
          </a:p>
          <a:p>
            <a:pPr algn="l">
              <a:buNone/>
            </a:pPr>
            <a:r>
              <a:rPr lang="en-US" b="0" i="0" dirty="0" err="1">
                <a:solidFill>
                  <a:srgbClr val="1F1F1F"/>
                </a:solidFill>
                <a:effectLst/>
                <a:latin typeface="Roboto" panose="02000000000000000000" pitchFamily="2" charset="0"/>
              </a:rPr>
              <a:t>addCode</a:t>
            </a:r>
            <a:endParaRPr lang="en-US" b="0" i="0" dirty="0">
              <a:solidFill>
                <a:srgbClr val="1F1F1F"/>
              </a:solidFill>
              <a:effectLst/>
              <a:latin typeface="Roboto" panose="02000000000000000000" pitchFamily="2" charset="0"/>
            </a:endParaRPr>
          </a:p>
          <a:p>
            <a:pPr algn="l">
              <a:buNone/>
            </a:pPr>
            <a:r>
              <a:rPr lang="en-US" b="0" i="0" dirty="0" err="1">
                <a:solidFill>
                  <a:srgbClr val="1F1F1F"/>
                </a:solidFill>
                <a:effectLst/>
                <a:latin typeface="Roboto" panose="02000000000000000000" pitchFamily="2" charset="0"/>
              </a:rPr>
              <a:t>addText</a:t>
            </a:r>
            <a:endParaRPr lang="en-US" b="0" i="0" dirty="0">
              <a:solidFill>
                <a:srgbClr val="1F1F1F"/>
              </a:solidFill>
              <a:effectLst/>
              <a:latin typeface="Roboto" panose="02000000000000000000" pitchFamily="2" charset="0"/>
            </a:endParaRPr>
          </a:p>
          <a:p>
            <a:pPr>
              <a:buNone/>
            </a:pPr>
            <a:br>
              <a:rPr lang="en-US" dirty="0"/>
            </a:br>
            <a:endParaRPr lang="en-US" dirty="0"/>
          </a:p>
        </p:txBody>
      </p:sp>
      <p:sp>
        <p:nvSpPr>
          <p:cNvPr id="4" name="Slide Number Placeholder 3"/>
          <p:cNvSpPr>
            <a:spLocks noGrp="1"/>
          </p:cNvSpPr>
          <p:nvPr>
            <p:ph type="sldNum" sz="quarter" idx="5"/>
          </p:nvPr>
        </p:nvSpPr>
        <p:spPr/>
        <p:txBody>
          <a:bodyPr/>
          <a:lstStyle/>
          <a:p>
            <a:fld id="{1B9A179D-2D27-49E2-B022-8EDDA2EFE682}" type="slidenum">
              <a:rPr lang="en-US" smtClean="0"/>
              <a:t>10</a:t>
            </a:fld>
            <a:endParaRPr lang="en-US"/>
          </a:p>
        </p:txBody>
      </p:sp>
    </p:spTree>
    <p:extLst>
      <p:ext uri="{BB962C8B-B14F-4D97-AF65-F5344CB8AC3E}">
        <p14:creationId xmlns:p14="http://schemas.microsoft.com/office/powerpoint/2010/main" val="1610777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1F1F"/>
                </a:solidFill>
                <a:effectLst/>
                <a:latin typeface="Roboto" panose="02000000000000000000" pitchFamily="2" charset="0"/>
              </a:rPr>
              <a:t>From Distribution of Model Year -the majority of EVs are produced after 2010 with increasing uptrend from 2015. We have small Peak at 2018 and a burst boom in the last 3 years(2021–2023). From this visualization, we can see some distribution of values around 2000 and 1995, which are </a:t>
            </a:r>
            <a:r>
              <a:rPr lang="en-US" b="0" i="0" dirty="0" err="1">
                <a:solidFill>
                  <a:srgbClr val="1F1F1F"/>
                </a:solidFill>
                <a:effectLst/>
                <a:latin typeface="Roboto" panose="02000000000000000000" pitchFamily="2" charset="0"/>
              </a:rPr>
              <a:t>noticable</a:t>
            </a:r>
            <a:r>
              <a:rPr lang="en-US" b="0" i="0" dirty="0">
                <a:solidFill>
                  <a:srgbClr val="1F1F1F"/>
                </a:solidFill>
                <a:effectLst/>
                <a:latin typeface="Roboto" panose="02000000000000000000" pitchFamily="2" charset="0"/>
              </a:rPr>
              <a:t> inconsistent from the majority of data. This could be from data entry errors, invalid data as outliers or old electric/hybrid vehicles.</a:t>
            </a:r>
            <a:endParaRPr lang="bg-BG" b="0" i="0" dirty="0">
              <a:solidFill>
                <a:srgbClr val="1F1F1F"/>
              </a:solidFill>
              <a:effectLst/>
              <a:latin typeface="Roboto" panose="02000000000000000000" pitchFamily="2" charset="0"/>
            </a:endParaRPr>
          </a:p>
          <a:p>
            <a:endParaRPr lang="bg-BG" b="0" i="0" dirty="0">
              <a:solidFill>
                <a:srgbClr val="1F1F1F"/>
              </a:solidFill>
              <a:effectLst/>
              <a:latin typeface="Roboto" panose="02000000000000000000" pitchFamily="2" charset="0"/>
            </a:endParaRPr>
          </a:p>
          <a:p>
            <a:r>
              <a:rPr lang="en-US" b="0" i="0" dirty="0">
                <a:solidFill>
                  <a:srgbClr val="1F1F1F"/>
                </a:solidFill>
                <a:effectLst/>
                <a:latin typeface="Roboto" panose="02000000000000000000" pitchFamily="2" charset="0"/>
              </a:rPr>
              <a:t>From our visualization, we are able to see the </a:t>
            </a:r>
            <a:r>
              <a:rPr lang="en-US" b="0" i="0" dirty="0" err="1">
                <a:solidFill>
                  <a:srgbClr val="1F1F1F"/>
                </a:solidFill>
                <a:effectLst/>
                <a:latin typeface="Roboto" panose="02000000000000000000" pitchFamily="2" charset="0"/>
              </a:rPr>
              <a:t>distribtuion</a:t>
            </a:r>
            <a:r>
              <a:rPr lang="en-US" b="0" i="0" dirty="0">
                <a:solidFill>
                  <a:srgbClr val="1F1F1F"/>
                </a:solidFill>
                <a:effectLst/>
                <a:latin typeface="Roboto" panose="02000000000000000000" pitchFamily="2" charset="0"/>
              </a:rPr>
              <a:t> of each feature of our data set. We have two different type of EVs - </a:t>
            </a:r>
            <a:r>
              <a:rPr lang="en-US" b="0" i="0" dirty="0" err="1">
                <a:solidFill>
                  <a:srgbClr val="1F1F1F"/>
                </a:solidFill>
                <a:effectLst/>
                <a:latin typeface="Roboto" panose="02000000000000000000" pitchFamily="2" charset="0"/>
              </a:rPr>
              <a:t>Baterry</a:t>
            </a:r>
            <a:r>
              <a:rPr lang="en-US" b="0" i="0" dirty="0">
                <a:solidFill>
                  <a:srgbClr val="1F1F1F"/>
                </a:solidFill>
                <a:effectLst/>
                <a:latin typeface="Roboto" panose="02000000000000000000" pitchFamily="2" charset="0"/>
              </a:rPr>
              <a:t>-in and Plug-in We have variety of manufacturers in our dataset, but we have presented the Top10. The majority of prices of EVs are around 50K</a:t>
            </a:r>
            <a:r>
              <a:rPr lang="en-US" b="0" i="0" u="none" strike="noStrike" dirty="0">
                <a:solidFill>
                  <a:srgbClr val="1F1F1F"/>
                </a:solidFill>
                <a:effectLst/>
                <a:latin typeface="MathJax_Main"/>
              </a:rPr>
              <a:t>−100</a:t>
            </a:r>
            <a:r>
              <a:rPr lang="en-US" b="0" i="0" u="none" strike="noStrike" dirty="0">
                <a:solidFill>
                  <a:srgbClr val="1F1F1F"/>
                </a:solidFill>
                <a:effectLst/>
                <a:latin typeface="MathJax_Math-italic"/>
              </a:rPr>
              <a:t>K</a:t>
            </a:r>
            <a:r>
              <a:rPr lang="en-US" b="0" i="0" dirty="0">
                <a:solidFill>
                  <a:srgbClr val="1F1F1F"/>
                </a:solidFill>
                <a:effectLst/>
                <a:latin typeface="Roboto" panose="02000000000000000000" pitchFamily="2" charset="0"/>
              </a:rPr>
              <a:t>, which could be seen in our scatter plot as well. We have one outliers, for Porshe, which has price for over 800K$</a:t>
            </a:r>
            <a:endParaRPr lang="en-US" dirty="0"/>
          </a:p>
          <a:p>
            <a:endParaRPr lang="en-US" dirty="0"/>
          </a:p>
        </p:txBody>
      </p:sp>
      <p:sp>
        <p:nvSpPr>
          <p:cNvPr id="4" name="Slide Number Placeholder 3"/>
          <p:cNvSpPr>
            <a:spLocks noGrp="1"/>
          </p:cNvSpPr>
          <p:nvPr>
            <p:ph type="sldNum" sz="quarter" idx="5"/>
          </p:nvPr>
        </p:nvSpPr>
        <p:spPr/>
        <p:txBody>
          <a:bodyPr/>
          <a:lstStyle/>
          <a:p>
            <a:fld id="{1B9A179D-2D27-49E2-B022-8EDDA2EFE682}" type="slidenum">
              <a:rPr lang="en-US" smtClean="0"/>
              <a:t>11</a:t>
            </a:fld>
            <a:endParaRPr lang="en-US"/>
          </a:p>
        </p:txBody>
      </p:sp>
    </p:spTree>
    <p:extLst>
      <p:ext uri="{BB962C8B-B14F-4D97-AF65-F5344CB8AC3E}">
        <p14:creationId xmlns:p14="http://schemas.microsoft.com/office/powerpoint/2010/main" val="1673506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
        <p:nvSpPr>
          <p:cNvPr id="10" name="Rectangle 9"/>
          <p:cNvSpPr/>
          <p:nvPr/>
        </p:nvSpPr>
        <p:spPr>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3"/>
          <p:cNvSpPr>
            <a:spLocks noGrp="1"/>
          </p:cNvSpPr>
          <p:nvPr>
            <p:ph type="body" sz="half" idx="14"/>
          </p:nvPr>
        </p:nvSpPr>
        <p:spPr>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p:cNvSpPr>
            <a:spLocks noGrp="1"/>
          </p:cNvSpPr>
          <p:nvPr>
            <p:ph type="pic" idx="1"/>
          </p:nvPr>
        </p:nvSpPr>
        <p:spPr>
          <a:xfrm>
            <a:off x="12954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8" name="Picture Placeholder 2"/>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9A3335-6331-4872-A8B7-ECD55539F4D0}"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9A3335-6331-4872-A8B7-ECD55539F4D0}"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9A3335-6331-4872-A8B7-ECD55539F4D0}"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5" name="Picture Placeholder 14"/>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9A3335-6331-4872-A8B7-ECD55539F4D0}"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9A3335-6331-4872-A8B7-ECD55539F4D0}" type="datetimeFigureOut">
              <a:rPr lang="en-US" smtClean="0"/>
              <a:t>6/3/2025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9A3335-6331-4872-A8B7-ECD55539F4D0}" type="datetimeFigureOut">
              <a:rPr lang="en-US" smtClean="0"/>
              <a:t>6/3/2025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A3335-6331-4872-A8B7-ECD55539F4D0}" type="datetimeFigureOut">
              <a:rPr lang="en-US" smtClean="0"/>
              <a:t>6/3/2025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000">
                <a:solidFill>
                  <a:schemeClr val="tx1"/>
                </a:solidFill>
              </a:defRPr>
            </a:lvl1pPr>
          </a:lstStyle>
          <a:p>
            <a:fld id="{A79A3335-6331-4872-A8B7-ECD55539F4D0}" type="datetimeFigureOut">
              <a:rPr lang="en-US" smtClean="0"/>
              <a:pPr/>
              <a:t>6/3/2025</a:t>
            </a:fld>
            <a:endParaRPr lang="en-US"/>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0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3258" y="1884470"/>
            <a:ext cx="5120640" cy="2560320"/>
          </a:xfrm>
        </p:spPr>
        <p:txBody>
          <a:bodyPr/>
          <a:lstStyle/>
          <a:p>
            <a:pPr algn="ctr"/>
            <a:r>
              <a:rPr lang="en-US" dirty="0"/>
              <a:t>Electric Vehicle  Population Analysis</a:t>
            </a:r>
          </a:p>
        </p:txBody>
      </p:sp>
      <p:sp>
        <p:nvSpPr>
          <p:cNvPr id="3" name="Subtitle 2"/>
          <p:cNvSpPr>
            <a:spLocks noGrp="1"/>
          </p:cNvSpPr>
          <p:nvPr>
            <p:ph type="subTitle" idx="1"/>
          </p:nvPr>
        </p:nvSpPr>
        <p:spPr/>
        <p:txBody>
          <a:bodyPr/>
          <a:lstStyle/>
          <a:p>
            <a:pPr algn="r"/>
            <a:r>
              <a:rPr lang="en-US" dirty="0"/>
              <a:t>Prepared and Presented by                      Atanas Vasilev </a:t>
            </a:r>
          </a:p>
        </p:txBody>
      </p:sp>
      <p:pic>
        <p:nvPicPr>
          <p:cNvPr id="5" name="Picture Placeholder 4" descr="City street with motion blur" title="Sample Picture"/>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Machine Learning with K-Means</a:t>
            </a:r>
          </a:p>
        </p:txBody>
      </p:sp>
      <p:pic>
        <p:nvPicPr>
          <p:cNvPr id="6" name="Picture 5">
            <a:extLst>
              <a:ext uri="{FF2B5EF4-FFF2-40B4-BE49-F238E27FC236}">
                <a16:creationId xmlns:a16="http://schemas.microsoft.com/office/drawing/2014/main" id="{77C3EFC6-626A-1812-5FC4-066D769013D5}"/>
              </a:ext>
            </a:extLst>
          </p:cNvPr>
          <p:cNvPicPr>
            <a:picLocks noChangeAspect="1"/>
          </p:cNvPicPr>
          <p:nvPr/>
        </p:nvPicPr>
        <p:blipFill>
          <a:blip r:embed="rId3"/>
          <a:stretch>
            <a:fillRect/>
          </a:stretch>
        </p:blipFill>
        <p:spPr>
          <a:xfrm>
            <a:off x="7833895" y="1609481"/>
            <a:ext cx="3846629" cy="2257670"/>
          </a:xfrm>
          <a:prstGeom prst="rect">
            <a:avLst/>
          </a:prstGeom>
        </p:spPr>
      </p:pic>
      <p:pic>
        <p:nvPicPr>
          <p:cNvPr id="8" name="Picture 7">
            <a:extLst>
              <a:ext uri="{FF2B5EF4-FFF2-40B4-BE49-F238E27FC236}">
                <a16:creationId xmlns:a16="http://schemas.microsoft.com/office/drawing/2014/main" id="{7795617E-A5FE-1677-ED0A-BDDC7D1FDBC7}"/>
              </a:ext>
            </a:extLst>
          </p:cNvPr>
          <p:cNvPicPr>
            <a:picLocks noChangeAspect="1"/>
          </p:cNvPicPr>
          <p:nvPr/>
        </p:nvPicPr>
        <p:blipFill>
          <a:blip r:embed="rId4"/>
          <a:stretch>
            <a:fillRect/>
          </a:stretch>
        </p:blipFill>
        <p:spPr>
          <a:xfrm>
            <a:off x="380999" y="1925594"/>
            <a:ext cx="7172326" cy="4381744"/>
          </a:xfrm>
          <a:prstGeom prst="rect">
            <a:avLst/>
          </a:prstGeom>
        </p:spPr>
      </p:pic>
      <p:pic>
        <p:nvPicPr>
          <p:cNvPr id="10" name="Picture 9">
            <a:extLst>
              <a:ext uri="{FF2B5EF4-FFF2-40B4-BE49-F238E27FC236}">
                <a16:creationId xmlns:a16="http://schemas.microsoft.com/office/drawing/2014/main" id="{6D68D3C6-4890-ABA2-924A-A6F27508ACBB}"/>
              </a:ext>
            </a:extLst>
          </p:cNvPr>
          <p:cNvPicPr>
            <a:picLocks noChangeAspect="1"/>
          </p:cNvPicPr>
          <p:nvPr/>
        </p:nvPicPr>
        <p:blipFill>
          <a:blip r:embed="rId5"/>
          <a:stretch>
            <a:fillRect/>
          </a:stretch>
        </p:blipFill>
        <p:spPr>
          <a:xfrm>
            <a:off x="7833895" y="4116466"/>
            <a:ext cx="3846628" cy="2486400"/>
          </a:xfrm>
          <a:prstGeom prst="rect">
            <a:avLst/>
          </a:prstGeom>
        </p:spPr>
      </p:pic>
    </p:spTree>
    <p:extLst>
      <p:ext uri="{BB962C8B-B14F-4D97-AF65-F5344CB8AC3E}">
        <p14:creationId xmlns:p14="http://schemas.microsoft.com/office/powerpoint/2010/main" val="33284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Insights &amp; Conclusion	</a:t>
            </a:r>
          </a:p>
        </p:txBody>
      </p:sp>
      <p:pic>
        <p:nvPicPr>
          <p:cNvPr id="6" name="Picture 5">
            <a:extLst>
              <a:ext uri="{FF2B5EF4-FFF2-40B4-BE49-F238E27FC236}">
                <a16:creationId xmlns:a16="http://schemas.microsoft.com/office/drawing/2014/main" id="{6C704B4E-F414-1946-B0AA-7E42FC0827EF}"/>
              </a:ext>
            </a:extLst>
          </p:cNvPr>
          <p:cNvPicPr>
            <a:picLocks noChangeAspect="1"/>
          </p:cNvPicPr>
          <p:nvPr/>
        </p:nvPicPr>
        <p:blipFill>
          <a:blip r:embed="rId3"/>
          <a:stretch>
            <a:fillRect/>
          </a:stretch>
        </p:blipFill>
        <p:spPr>
          <a:xfrm>
            <a:off x="219411" y="2028015"/>
            <a:ext cx="6448425" cy="4574851"/>
          </a:xfrm>
          <a:prstGeom prst="rect">
            <a:avLst/>
          </a:prstGeom>
        </p:spPr>
      </p:pic>
      <p:pic>
        <p:nvPicPr>
          <p:cNvPr id="8" name="Picture 7">
            <a:extLst>
              <a:ext uri="{FF2B5EF4-FFF2-40B4-BE49-F238E27FC236}">
                <a16:creationId xmlns:a16="http://schemas.microsoft.com/office/drawing/2014/main" id="{88BCA9ED-5D76-D431-490F-93A835015396}"/>
              </a:ext>
            </a:extLst>
          </p:cNvPr>
          <p:cNvPicPr>
            <a:picLocks noChangeAspect="1"/>
          </p:cNvPicPr>
          <p:nvPr/>
        </p:nvPicPr>
        <p:blipFill>
          <a:blip r:embed="rId4"/>
          <a:stretch>
            <a:fillRect/>
          </a:stretch>
        </p:blipFill>
        <p:spPr>
          <a:xfrm>
            <a:off x="6667836" y="1821317"/>
            <a:ext cx="5277187" cy="4781549"/>
          </a:xfrm>
          <a:prstGeom prst="rect">
            <a:avLst/>
          </a:prstGeom>
        </p:spPr>
      </p:pic>
    </p:spTree>
    <p:extLst>
      <p:ext uri="{BB962C8B-B14F-4D97-AF65-F5344CB8AC3E}">
        <p14:creationId xmlns:p14="http://schemas.microsoft.com/office/powerpoint/2010/main" val="412992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normAutofit/>
          </a:bodyPr>
          <a:lstStyle/>
          <a:p>
            <a:r>
              <a:rPr lang="en-US" dirty="0"/>
              <a:t>Introduction on Electric Vehicle Population</a:t>
            </a:r>
          </a:p>
        </p:txBody>
      </p:sp>
      <p:pic>
        <p:nvPicPr>
          <p:cNvPr id="5" name="Content Placeholder 4">
            <a:extLst>
              <a:ext uri="{FF2B5EF4-FFF2-40B4-BE49-F238E27FC236}">
                <a16:creationId xmlns:a16="http://schemas.microsoft.com/office/drawing/2014/main" id="{BF338F1A-F047-BCC3-BAA7-2810061A7E81}"/>
              </a:ext>
            </a:extLst>
          </p:cNvPr>
          <p:cNvPicPr>
            <a:picLocks noGrp="1" noChangeAspect="1"/>
          </p:cNvPicPr>
          <p:nvPr>
            <p:ph sz="half" idx="1"/>
          </p:nvPr>
        </p:nvPicPr>
        <p:blipFill>
          <a:blip r:embed="rId2"/>
          <a:stretch>
            <a:fillRect/>
          </a:stretch>
        </p:blipFill>
        <p:spPr>
          <a:xfrm>
            <a:off x="293914" y="1861456"/>
            <a:ext cx="5802086" cy="4424090"/>
          </a:xfrm>
          <a:noFill/>
        </p:spPr>
      </p:pic>
      <p:pic>
        <p:nvPicPr>
          <p:cNvPr id="13" name="Picture 12">
            <a:extLst>
              <a:ext uri="{FF2B5EF4-FFF2-40B4-BE49-F238E27FC236}">
                <a16:creationId xmlns:a16="http://schemas.microsoft.com/office/drawing/2014/main" id="{B3456B98-555E-119C-1D4F-C6AD7C717ECC}"/>
              </a:ext>
            </a:extLst>
          </p:cNvPr>
          <p:cNvPicPr>
            <a:picLocks noChangeAspect="1"/>
          </p:cNvPicPr>
          <p:nvPr/>
        </p:nvPicPr>
        <p:blipFill>
          <a:blip r:embed="rId3"/>
          <a:stretch>
            <a:fillRect/>
          </a:stretch>
        </p:blipFill>
        <p:spPr>
          <a:xfrm>
            <a:off x="6336792" y="1861456"/>
            <a:ext cx="5418038" cy="4452706"/>
          </a:xfrm>
          <a:prstGeom prst="rect">
            <a:avLst/>
          </a:prstGeom>
        </p:spPr>
      </p:pic>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Visualization 	</a:t>
            </a:r>
          </a:p>
        </p:txBody>
      </p:sp>
      <p:pic>
        <p:nvPicPr>
          <p:cNvPr id="1026" name="Picture 2">
            <a:extLst>
              <a:ext uri="{FF2B5EF4-FFF2-40B4-BE49-F238E27FC236}">
                <a16:creationId xmlns:a16="http://schemas.microsoft.com/office/drawing/2014/main" id="{BE04F801-FD49-2309-2768-7A7E6743C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10919"/>
            <a:ext cx="9010649" cy="5136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23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Calculated Fields and Measures in Power BI</a:t>
            </a:r>
          </a:p>
        </p:txBody>
      </p:sp>
      <p:pic>
        <p:nvPicPr>
          <p:cNvPr id="6" name="Picture 5">
            <a:extLst>
              <a:ext uri="{FF2B5EF4-FFF2-40B4-BE49-F238E27FC236}">
                <a16:creationId xmlns:a16="http://schemas.microsoft.com/office/drawing/2014/main" id="{6F945713-740F-3FB2-6E68-2180A8450DA3}"/>
              </a:ext>
            </a:extLst>
          </p:cNvPr>
          <p:cNvPicPr>
            <a:picLocks noChangeAspect="1"/>
          </p:cNvPicPr>
          <p:nvPr/>
        </p:nvPicPr>
        <p:blipFill>
          <a:blip r:embed="rId2"/>
          <a:stretch>
            <a:fillRect/>
          </a:stretch>
        </p:blipFill>
        <p:spPr>
          <a:xfrm>
            <a:off x="99610" y="2533649"/>
            <a:ext cx="5763429" cy="3133726"/>
          </a:xfrm>
          <a:prstGeom prst="rect">
            <a:avLst/>
          </a:prstGeom>
        </p:spPr>
      </p:pic>
      <p:pic>
        <p:nvPicPr>
          <p:cNvPr id="12" name="Picture 11">
            <a:extLst>
              <a:ext uri="{FF2B5EF4-FFF2-40B4-BE49-F238E27FC236}">
                <a16:creationId xmlns:a16="http://schemas.microsoft.com/office/drawing/2014/main" id="{52A43ABC-E852-20E9-D5D4-295B3A9B7969}"/>
              </a:ext>
            </a:extLst>
          </p:cNvPr>
          <p:cNvPicPr>
            <a:picLocks noChangeAspect="1"/>
          </p:cNvPicPr>
          <p:nvPr/>
        </p:nvPicPr>
        <p:blipFill>
          <a:blip r:embed="rId3"/>
          <a:stretch>
            <a:fillRect/>
          </a:stretch>
        </p:blipFill>
        <p:spPr>
          <a:xfrm>
            <a:off x="6096000" y="2871642"/>
            <a:ext cx="5877745" cy="2457740"/>
          </a:xfrm>
          <a:prstGeom prst="rect">
            <a:avLst/>
          </a:prstGeom>
        </p:spPr>
      </p:pic>
    </p:spTree>
    <p:extLst>
      <p:ext uri="{BB962C8B-B14F-4D97-AF65-F5344CB8AC3E}">
        <p14:creationId xmlns:p14="http://schemas.microsoft.com/office/powerpoint/2010/main" val="42138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normAutofit/>
          </a:bodyPr>
          <a:lstStyle/>
          <a:p>
            <a:r>
              <a:rPr lang="en-US" dirty="0"/>
              <a:t>Data Profiling with Python</a:t>
            </a:r>
          </a:p>
        </p:txBody>
      </p:sp>
      <p:pic>
        <p:nvPicPr>
          <p:cNvPr id="5" name="Content Placeholder 4">
            <a:extLst>
              <a:ext uri="{FF2B5EF4-FFF2-40B4-BE49-F238E27FC236}">
                <a16:creationId xmlns:a16="http://schemas.microsoft.com/office/drawing/2014/main" id="{3EF8FA96-1582-87B3-3227-DAD355C3F95A}"/>
              </a:ext>
            </a:extLst>
          </p:cNvPr>
          <p:cNvPicPr>
            <a:picLocks noGrp="1" noChangeAspect="1"/>
          </p:cNvPicPr>
          <p:nvPr>
            <p:ph idx="1"/>
          </p:nvPr>
        </p:nvPicPr>
        <p:blipFill>
          <a:blip r:embed="rId3"/>
          <a:stretch>
            <a:fillRect/>
          </a:stretch>
        </p:blipFill>
        <p:spPr>
          <a:xfrm>
            <a:off x="6677036" y="2088016"/>
            <a:ext cx="4952543" cy="4514849"/>
          </a:xfrm>
        </p:spPr>
      </p:pic>
      <p:pic>
        <p:nvPicPr>
          <p:cNvPr id="10" name="Picture 9">
            <a:extLst>
              <a:ext uri="{FF2B5EF4-FFF2-40B4-BE49-F238E27FC236}">
                <a16:creationId xmlns:a16="http://schemas.microsoft.com/office/drawing/2014/main" id="{511EF3E9-5319-9CD6-3550-1EC0382C66B6}"/>
              </a:ext>
            </a:extLst>
          </p:cNvPr>
          <p:cNvPicPr>
            <a:picLocks noChangeAspect="1"/>
          </p:cNvPicPr>
          <p:nvPr/>
        </p:nvPicPr>
        <p:blipFill>
          <a:blip r:embed="rId4"/>
          <a:stretch>
            <a:fillRect/>
          </a:stretch>
        </p:blipFill>
        <p:spPr>
          <a:xfrm>
            <a:off x="928248" y="4254688"/>
            <a:ext cx="5167752" cy="2348177"/>
          </a:xfrm>
          <a:prstGeom prst="rect">
            <a:avLst/>
          </a:prstGeom>
        </p:spPr>
      </p:pic>
      <p:pic>
        <p:nvPicPr>
          <p:cNvPr id="12" name="Picture 11">
            <a:extLst>
              <a:ext uri="{FF2B5EF4-FFF2-40B4-BE49-F238E27FC236}">
                <a16:creationId xmlns:a16="http://schemas.microsoft.com/office/drawing/2014/main" id="{0D2DB373-D2DA-743A-F90A-AE731DD4F57A}"/>
              </a:ext>
            </a:extLst>
          </p:cNvPr>
          <p:cNvPicPr>
            <a:picLocks noChangeAspect="1"/>
          </p:cNvPicPr>
          <p:nvPr/>
        </p:nvPicPr>
        <p:blipFill>
          <a:blip r:embed="rId5"/>
          <a:stretch>
            <a:fillRect/>
          </a:stretch>
        </p:blipFill>
        <p:spPr>
          <a:xfrm>
            <a:off x="928248" y="1816529"/>
            <a:ext cx="5036756" cy="2088722"/>
          </a:xfrm>
          <a:prstGeom prst="rect">
            <a:avLst/>
          </a:prstGeom>
        </p:spPr>
      </p:pic>
    </p:spTree>
    <p:extLst>
      <p:ext uri="{BB962C8B-B14F-4D97-AF65-F5344CB8AC3E}">
        <p14:creationId xmlns:p14="http://schemas.microsoft.com/office/powerpoint/2010/main" val="163667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2AE36EE-07AD-433C-320F-7924833C3270}"/>
              </a:ext>
            </a:extLst>
          </p:cNvPr>
          <p:cNvSpPr>
            <a:spLocks noGrp="1"/>
          </p:cNvSpPr>
          <p:nvPr>
            <p:ph type="title"/>
          </p:nvPr>
        </p:nvSpPr>
        <p:spPr>
          <a:xfrm>
            <a:off x="1295400" y="174171"/>
            <a:ext cx="9601200" cy="511629"/>
          </a:xfrm>
        </p:spPr>
        <p:txBody>
          <a:bodyPr>
            <a:normAutofit fontScale="90000"/>
          </a:bodyPr>
          <a:lstStyle/>
          <a:p>
            <a:pPr algn="ctr"/>
            <a:r>
              <a:rPr lang="en-US" dirty="0"/>
              <a:t>Hypothesis Testing</a:t>
            </a:r>
          </a:p>
        </p:txBody>
      </p:sp>
      <p:pic>
        <p:nvPicPr>
          <p:cNvPr id="7" name="Content Placeholder 6">
            <a:extLst>
              <a:ext uri="{FF2B5EF4-FFF2-40B4-BE49-F238E27FC236}">
                <a16:creationId xmlns:a16="http://schemas.microsoft.com/office/drawing/2014/main" id="{E0056FE2-421B-988C-2A5B-06D1D7FE47F2}"/>
              </a:ext>
            </a:extLst>
          </p:cNvPr>
          <p:cNvPicPr>
            <a:picLocks noGrp="1" noChangeAspect="1"/>
          </p:cNvPicPr>
          <p:nvPr>
            <p:ph sz="half" idx="2"/>
          </p:nvPr>
        </p:nvPicPr>
        <p:blipFill>
          <a:blip r:embed="rId3"/>
          <a:stretch>
            <a:fillRect/>
          </a:stretch>
        </p:blipFill>
        <p:spPr>
          <a:xfrm>
            <a:off x="7514577" y="1597539"/>
            <a:ext cx="3795800" cy="2644869"/>
          </a:xfrm>
        </p:spPr>
      </p:pic>
      <p:sp>
        <p:nvSpPr>
          <p:cNvPr id="5" name="TextBox 4">
            <a:extLst>
              <a:ext uri="{FF2B5EF4-FFF2-40B4-BE49-F238E27FC236}">
                <a16:creationId xmlns:a16="http://schemas.microsoft.com/office/drawing/2014/main" id="{0902F517-DDFF-0643-0092-FB41BCB7E941}"/>
              </a:ext>
            </a:extLst>
          </p:cNvPr>
          <p:cNvSpPr txBox="1"/>
          <p:nvPr/>
        </p:nvSpPr>
        <p:spPr>
          <a:xfrm>
            <a:off x="1295400" y="685800"/>
            <a:ext cx="9361714" cy="400110"/>
          </a:xfrm>
          <a:prstGeom prst="rect">
            <a:avLst/>
          </a:prstGeom>
          <a:noFill/>
        </p:spPr>
        <p:txBody>
          <a:bodyPr wrap="square">
            <a:spAutoFit/>
          </a:bodyPr>
          <a:lstStyle/>
          <a:p>
            <a:pPr algn="ctr"/>
            <a:r>
              <a:rPr lang="en-US" sz="2000" b="0" i="0" dirty="0">
                <a:solidFill>
                  <a:schemeClr val="bg2"/>
                </a:solidFill>
                <a:effectLst/>
                <a:latin typeface="Times New Roman" panose="02020603050405020304" pitchFamily="18" charset="0"/>
              </a:rPr>
              <a:t>Do Clean Alternative Fuel Eligible vehicles have significantly higher electric ranges?</a:t>
            </a:r>
            <a:endParaRPr lang="en-US" sz="2000" dirty="0">
              <a:solidFill>
                <a:schemeClr val="bg2"/>
              </a:solidFill>
            </a:endParaRPr>
          </a:p>
        </p:txBody>
      </p:sp>
      <p:pic>
        <p:nvPicPr>
          <p:cNvPr id="11" name="Picture 10">
            <a:extLst>
              <a:ext uri="{FF2B5EF4-FFF2-40B4-BE49-F238E27FC236}">
                <a16:creationId xmlns:a16="http://schemas.microsoft.com/office/drawing/2014/main" id="{B071BA85-A4AC-506A-CEF9-6C420E014E23}"/>
              </a:ext>
            </a:extLst>
          </p:cNvPr>
          <p:cNvPicPr>
            <a:picLocks noChangeAspect="1"/>
          </p:cNvPicPr>
          <p:nvPr/>
        </p:nvPicPr>
        <p:blipFill>
          <a:blip r:embed="rId4"/>
          <a:stretch>
            <a:fillRect/>
          </a:stretch>
        </p:blipFill>
        <p:spPr>
          <a:xfrm>
            <a:off x="7554685" y="4327203"/>
            <a:ext cx="3795800" cy="2286509"/>
          </a:xfrm>
          <a:prstGeom prst="rect">
            <a:avLst/>
          </a:prstGeom>
        </p:spPr>
      </p:pic>
      <p:pic>
        <p:nvPicPr>
          <p:cNvPr id="14" name="Picture 13">
            <a:extLst>
              <a:ext uri="{FF2B5EF4-FFF2-40B4-BE49-F238E27FC236}">
                <a16:creationId xmlns:a16="http://schemas.microsoft.com/office/drawing/2014/main" id="{BF6CEC1A-D039-CFB8-6EC8-BDC4BB809F04}"/>
              </a:ext>
            </a:extLst>
          </p:cNvPr>
          <p:cNvPicPr>
            <a:picLocks noChangeAspect="1"/>
          </p:cNvPicPr>
          <p:nvPr/>
        </p:nvPicPr>
        <p:blipFill>
          <a:blip r:embed="rId5"/>
          <a:stretch>
            <a:fillRect/>
          </a:stretch>
        </p:blipFill>
        <p:spPr>
          <a:xfrm>
            <a:off x="346168" y="4694064"/>
            <a:ext cx="5492765" cy="1871328"/>
          </a:xfrm>
          <a:prstGeom prst="rect">
            <a:avLst/>
          </a:prstGeom>
        </p:spPr>
      </p:pic>
      <p:pic>
        <p:nvPicPr>
          <p:cNvPr id="16" name="Picture 15">
            <a:extLst>
              <a:ext uri="{FF2B5EF4-FFF2-40B4-BE49-F238E27FC236}">
                <a16:creationId xmlns:a16="http://schemas.microsoft.com/office/drawing/2014/main" id="{7627D6F6-B64C-23D9-7686-B94385C2DBC9}"/>
              </a:ext>
            </a:extLst>
          </p:cNvPr>
          <p:cNvPicPr>
            <a:picLocks noChangeAspect="1"/>
          </p:cNvPicPr>
          <p:nvPr/>
        </p:nvPicPr>
        <p:blipFill>
          <a:blip r:embed="rId6"/>
          <a:stretch>
            <a:fillRect/>
          </a:stretch>
        </p:blipFill>
        <p:spPr>
          <a:xfrm>
            <a:off x="346167" y="1597539"/>
            <a:ext cx="5492766" cy="2848101"/>
          </a:xfrm>
          <a:prstGeom prst="rect">
            <a:avLst/>
          </a:prstGeom>
        </p:spPr>
      </p:pic>
    </p:spTree>
    <p:extLst>
      <p:ext uri="{BB962C8B-B14F-4D97-AF65-F5344CB8AC3E}">
        <p14:creationId xmlns:p14="http://schemas.microsoft.com/office/powerpoint/2010/main" val="337477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9601200" cy="990600"/>
          </a:xfrm>
        </p:spPr>
        <p:txBody>
          <a:bodyPr/>
          <a:lstStyle/>
          <a:p>
            <a:pPr algn="ctr"/>
            <a:r>
              <a:rPr lang="en-US"/>
              <a:t>Regression Analysis</a:t>
            </a:r>
            <a:br>
              <a:rPr lang="en-US"/>
            </a:br>
            <a:endParaRPr lang="en-US" dirty="0"/>
          </a:p>
        </p:txBody>
      </p:sp>
      <p:sp>
        <p:nvSpPr>
          <p:cNvPr id="8" name="TextBox 7">
            <a:extLst>
              <a:ext uri="{FF2B5EF4-FFF2-40B4-BE49-F238E27FC236}">
                <a16:creationId xmlns:a16="http://schemas.microsoft.com/office/drawing/2014/main" id="{B85943BE-1367-27BE-5F9C-78BCE1D617ED}"/>
              </a:ext>
            </a:extLst>
          </p:cNvPr>
          <p:cNvSpPr txBox="1"/>
          <p:nvPr/>
        </p:nvSpPr>
        <p:spPr>
          <a:xfrm>
            <a:off x="2481943" y="667434"/>
            <a:ext cx="7728857" cy="400110"/>
          </a:xfrm>
          <a:prstGeom prst="rect">
            <a:avLst/>
          </a:prstGeom>
          <a:noFill/>
        </p:spPr>
        <p:txBody>
          <a:bodyPr wrap="square">
            <a:spAutoFit/>
          </a:bodyPr>
          <a:lstStyle/>
          <a:p>
            <a:pPr algn="ctr"/>
            <a:r>
              <a:rPr lang="en-US" sz="2000" b="0" i="0" dirty="0">
                <a:solidFill>
                  <a:schemeClr val="bg2"/>
                </a:solidFill>
                <a:effectLst/>
                <a:latin typeface="Times New Roman" panose="02020603050405020304" pitchFamily="18" charset="0"/>
              </a:rPr>
              <a:t>Is there a positive relationship between MSRP and Electric Range?</a:t>
            </a:r>
            <a:endParaRPr lang="en-US" sz="2000" dirty="0">
              <a:solidFill>
                <a:schemeClr val="bg2"/>
              </a:solidFill>
            </a:endParaRPr>
          </a:p>
        </p:txBody>
      </p:sp>
      <p:pic>
        <p:nvPicPr>
          <p:cNvPr id="10" name="Picture 9">
            <a:extLst>
              <a:ext uri="{FF2B5EF4-FFF2-40B4-BE49-F238E27FC236}">
                <a16:creationId xmlns:a16="http://schemas.microsoft.com/office/drawing/2014/main" id="{CF358335-2FD2-6CBC-B9E2-170E083BF996}"/>
              </a:ext>
            </a:extLst>
          </p:cNvPr>
          <p:cNvPicPr>
            <a:picLocks noChangeAspect="1"/>
          </p:cNvPicPr>
          <p:nvPr/>
        </p:nvPicPr>
        <p:blipFill>
          <a:blip r:embed="rId3"/>
          <a:stretch>
            <a:fillRect/>
          </a:stretch>
        </p:blipFill>
        <p:spPr>
          <a:xfrm>
            <a:off x="5743575" y="1734978"/>
            <a:ext cx="6050787" cy="4723662"/>
          </a:xfrm>
          <a:prstGeom prst="rect">
            <a:avLst/>
          </a:prstGeom>
        </p:spPr>
      </p:pic>
      <p:pic>
        <p:nvPicPr>
          <p:cNvPr id="12" name="Picture 11">
            <a:extLst>
              <a:ext uri="{FF2B5EF4-FFF2-40B4-BE49-F238E27FC236}">
                <a16:creationId xmlns:a16="http://schemas.microsoft.com/office/drawing/2014/main" id="{3A692DCE-5363-CD57-C9BD-5E17982F43D0}"/>
              </a:ext>
            </a:extLst>
          </p:cNvPr>
          <p:cNvPicPr>
            <a:picLocks noChangeAspect="1"/>
          </p:cNvPicPr>
          <p:nvPr/>
        </p:nvPicPr>
        <p:blipFill>
          <a:blip r:embed="rId4"/>
          <a:stretch>
            <a:fillRect/>
          </a:stretch>
        </p:blipFill>
        <p:spPr>
          <a:xfrm>
            <a:off x="847831" y="1511260"/>
            <a:ext cx="4148712" cy="2451139"/>
          </a:xfrm>
          <a:prstGeom prst="rect">
            <a:avLst/>
          </a:prstGeom>
        </p:spPr>
      </p:pic>
      <p:pic>
        <p:nvPicPr>
          <p:cNvPr id="14" name="Picture 13">
            <a:extLst>
              <a:ext uri="{FF2B5EF4-FFF2-40B4-BE49-F238E27FC236}">
                <a16:creationId xmlns:a16="http://schemas.microsoft.com/office/drawing/2014/main" id="{9E4218CB-A117-2673-5F11-A80E28F4FCEB}"/>
              </a:ext>
            </a:extLst>
          </p:cNvPr>
          <p:cNvPicPr>
            <a:picLocks noChangeAspect="1"/>
          </p:cNvPicPr>
          <p:nvPr/>
        </p:nvPicPr>
        <p:blipFill>
          <a:blip r:embed="rId5"/>
          <a:stretch>
            <a:fillRect/>
          </a:stretch>
        </p:blipFill>
        <p:spPr>
          <a:xfrm>
            <a:off x="847831" y="4038601"/>
            <a:ext cx="4148712" cy="2731599"/>
          </a:xfrm>
          <a:prstGeom prst="rect">
            <a:avLst/>
          </a:prstGeom>
        </p:spPr>
      </p:pic>
    </p:spTree>
    <p:extLst>
      <p:ext uri="{BB962C8B-B14F-4D97-AF65-F5344CB8AC3E}">
        <p14:creationId xmlns:p14="http://schemas.microsoft.com/office/powerpoint/2010/main" val="73711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741BB-C8D8-BBE1-5A93-0194434849AA}"/>
              </a:ext>
            </a:extLst>
          </p:cNvPr>
          <p:cNvSpPr>
            <a:spLocks noGrp="1"/>
          </p:cNvSpPr>
          <p:nvPr>
            <p:ph type="title"/>
          </p:nvPr>
        </p:nvSpPr>
        <p:spPr/>
        <p:txBody>
          <a:bodyPr>
            <a:normAutofit fontScale="90000"/>
          </a:bodyPr>
          <a:lstStyle/>
          <a:p>
            <a:r>
              <a:rPr lang="en-US" dirty="0"/>
              <a:t>Supervised Machine Learning with Linear Regression</a:t>
            </a:r>
            <a:br>
              <a:rPr lang="en-US" dirty="0"/>
            </a:br>
            <a:endParaRPr lang="en-US" dirty="0"/>
          </a:p>
        </p:txBody>
      </p:sp>
      <p:pic>
        <p:nvPicPr>
          <p:cNvPr id="8" name="Picture 7">
            <a:extLst>
              <a:ext uri="{FF2B5EF4-FFF2-40B4-BE49-F238E27FC236}">
                <a16:creationId xmlns:a16="http://schemas.microsoft.com/office/drawing/2014/main" id="{58A7AED0-F24A-BB15-B3C8-81C24494F823}"/>
              </a:ext>
            </a:extLst>
          </p:cNvPr>
          <p:cNvPicPr>
            <a:picLocks noChangeAspect="1"/>
          </p:cNvPicPr>
          <p:nvPr/>
        </p:nvPicPr>
        <p:blipFill>
          <a:blip r:embed="rId3"/>
          <a:stretch>
            <a:fillRect/>
          </a:stretch>
        </p:blipFill>
        <p:spPr>
          <a:xfrm>
            <a:off x="274320" y="1682496"/>
            <a:ext cx="6064904" cy="4471416"/>
          </a:xfrm>
          <a:prstGeom prst="rect">
            <a:avLst/>
          </a:prstGeom>
        </p:spPr>
      </p:pic>
      <p:pic>
        <p:nvPicPr>
          <p:cNvPr id="12" name="Picture 11">
            <a:extLst>
              <a:ext uri="{FF2B5EF4-FFF2-40B4-BE49-F238E27FC236}">
                <a16:creationId xmlns:a16="http://schemas.microsoft.com/office/drawing/2014/main" id="{A508E556-8E57-F322-F1C4-A835DE73C1EF}"/>
              </a:ext>
            </a:extLst>
          </p:cNvPr>
          <p:cNvPicPr>
            <a:picLocks noChangeAspect="1"/>
          </p:cNvPicPr>
          <p:nvPr/>
        </p:nvPicPr>
        <p:blipFill>
          <a:blip r:embed="rId4"/>
          <a:stretch>
            <a:fillRect/>
          </a:stretch>
        </p:blipFill>
        <p:spPr>
          <a:xfrm>
            <a:off x="6999742" y="1682496"/>
            <a:ext cx="4357106" cy="1237996"/>
          </a:xfrm>
          <a:prstGeom prst="rect">
            <a:avLst/>
          </a:prstGeom>
        </p:spPr>
      </p:pic>
      <p:pic>
        <p:nvPicPr>
          <p:cNvPr id="14" name="Picture 13">
            <a:extLst>
              <a:ext uri="{FF2B5EF4-FFF2-40B4-BE49-F238E27FC236}">
                <a16:creationId xmlns:a16="http://schemas.microsoft.com/office/drawing/2014/main" id="{C4917587-820E-6391-2979-C868C8D0D79F}"/>
              </a:ext>
            </a:extLst>
          </p:cNvPr>
          <p:cNvPicPr>
            <a:picLocks noChangeAspect="1"/>
          </p:cNvPicPr>
          <p:nvPr/>
        </p:nvPicPr>
        <p:blipFill>
          <a:blip r:embed="rId5"/>
          <a:stretch>
            <a:fillRect/>
          </a:stretch>
        </p:blipFill>
        <p:spPr>
          <a:xfrm>
            <a:off x="6999742" y="3120366"/>
            <a:ext cx="4357107" cy="941604"/>
          </a:xfrm>
          <a:prstGeom prst="rect">
            <a:avLst/>
          </a:prstGeom>
        </p:spPr>
      </p:pic>
    </p:spTree>
    <p:extLst>
      <p:ext uri="{BB962C8B-B14F-4D97-AF65-F5344CB8AC3E}">
        <p14:creationId xmlns:p14="http://schemas.microsoft.com/office/powerpoint/2010/main" val="4191867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33792"/>
            <a:ext cx="9601200" cy="495980"/>
          </a:xfrm>
        </p:spPr>
        <p:txBody>
          <a:bodyPr>
            <a:normAutofit fontScale="90000"/>
          </a:bodyPr>
          <a:lstStyle/>
          <a:p>
            <a:pPr algn="ctr"/>
            <a:r>
              <a:rPr lang="en-US" dirty="0"/>
              <a:t>Electric Vehicles Segmentation	</a:t>
            </a:r>
          </a:p>
        </p:txBody>
      </p:sp>
      <p:sp>
        <p:nvSpPr>
          <p:cNvPr id="4" name="TextBox 3">
            <a:extLst>
              <a:ext uri="{FF2B5EF4-FFF2-40B4-BE49-F238E27FC236}">
                <a16:creationId xmlns:a16="http://schemas.microsoft.com/office/drawing/2014/main" id="{F2DBB271-B0A7-B121-51A5-07AAAB1F6705}"/>
              </a:ext>
            </a:extLst>
          </p:cNvPr>
          <p:cNvSpPr txBox="1"/>
          <p:nvPr/>
        </p:nvSpPr>
        <p:spPr>
          <a:xfrm>
            <a:off x="1578428" y="629772"/>
            <a:ext cx="8610600" cy="461665"/>
          </a:xfrm>
          <a:prstGeom prst="rect">
            <a:avLst/>
          </a:prstGeom>
          <a:noFill/>
        </p:spPr>
        <p:txBody>
          <a:bodyPr wrap="square">
            <a:spAutoFit/>
          </a:bodyPr>
          <a:lstStyle/>
          <a:p>
            <a:pPr algn="ctr"/>
            <a:r>
              <a:rPr lang="en-US" sz="2400" b="0" i="0" dirty="0">
                <a:solidFill>
                  <a:schemeClr val="bg2"/>
                </a:solidFill>
                <a:effectLst/>
                <a:latin typeface="Times New Roman" panose="02020603050405020304" pitchFamily="18" charset="0"/>
              </a:rPr>
              <a:t>How are EVs distributed by type, price, and manufacturer?</a:t>
            </a:r>
            <a:endParaRPr lang="en-US" sz="2400" dirty="0">
              <a:solidFill>
                <a:schemeClr val="bg2"/>
              </a:solidFill>
            </a:endParaRPr>
          </a:p>
        </p:txBody>
      </p:sp>
      <p:pic>
        <p:nvPicPr>
          <p:cNvPr id="6" name="Picture 5">
            <a:extLst>
              <a:ext uri="{FF2B5EF4-FFF2-40B4-BE49-F238E27FC236}">
                <a16:creationId xmlns:a16="http://schemas.microsoft.com/office/drawing/2014/main" id="{5E7EB684-24CC-28D9-8462-F364C2A320FE}"/>
              </a:ext>
            </a:extLst>
          </p:cNvPr>
          <p:cNvPicPr>
            <a:picLocks noChangeAspect="1"/>
          </p:cNvPicPr>
          <p:nvPr/>
        </p:nvPicPr>
        <p:blipFill>
          <a:blip r:embed="rId3"/>
          <a:stretch>
            <a:fillRect/>
          </a:stretch>
        </p:blipFill>
        <p:spPr>
          <a:xfrm>
            <a:off x="236841" y="1587417"/>
            <a:ext cx="5444055" cy="2174481"/>
          </a:xfrm>
          <a:prstGeom prst="rect">
            <a:avLst/>
          </a:prstGeom>
        </p:spPr>
      </p:pic>
      <p:pic>
        <p:nvPicPr>
          <p:cNvPr id="8" name="Picture 7">
            <a:extLst>
              <a:ext uri="{FF2B5EF4-FFF2-40B4-BE49-F238E27FC236}">
                <a16:creationId xmlns:a16="http://schemas.microsoft.com/office/drawing/2014/main" id="{62160C08-D2DD-5380-6759-960FED3258DC}"/>
              </a:ext>
            </a:extLst>
          </p:cNvPr>
          <p:cNvPicPr>
            <a:picLocks noChangeAspect="1"/>
          </p:cNvPicPr>
          <p:nvPr/>
        </p:nvPicPr>
        <p:blipFill>
          <a:blip r:embed="rId4"/>
          <a:stretch>
            <a:fillRect/>
          </a:stretch>
        </p:blipFill>
        <p:spPr>
          <a:xfrm>
            <a:off x="236840" y="3952875"/>
            <a:ext cx="5444055" cy="2609408"/>
          </a:xfrm>
          <a:prstGeom prst="rect">
            <a:avLst/>
          </a:prstGeom>
        </p:spPr>
      </p:pic>
      <p:pic>
        <p:nvPicPr>
          <p:cNvPr id="10" name="Picture 9">
            <a:extLst>
              <a:ext uri="{FF2B5EF4-FFF2-40B4-BE49-F238E27FC236}">
                <a16:creationId xmlns:a16="http://schemas.microsoft.com/office/drawing/2014/main" id="{FD28322C-9B7C-DA5B-F3A0-4788516A90D9}"/>
              </a:ext>
            </a:extLst>
          </p:cNvPr>
          <p:cNvPicPr>
            <a:picLocks noChangeAspect="1"/>
          </p:cNvPicPr>
          <p:nvPr/>
        </p:nvPicPr>
        <p:blipFill>
          <a:blip r:embed="rId5"/>
          <a:stretch>
            <a:fillRect/>
          </a:stretch>
        </p:blipFill>
        <p:spPr>
          <a:xfrm>
            <a:off x="5924551" y="2105025"/>
            <a:ext cx="6030608" cy="3695700"/>
          </a:xfrm>
          <a:prstGeom prst="rect">
            <a:avLst/>
          </a:prstGeom>
        </p:spPr>
      </p:pic>
    </p:spTree>
    <p:extLst>
      <p:ext uri="{BB962C8B-B14F-4D97-AF65-F5344CB8AC3E}">
        <p14:creationId xmlns:p14="http://schemas.microsoft.com/office/powerpoint/2010/main" val="306172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lesDirection_16x9.potx" id="{FE35DD5A-B687-4161-B4D9-35484B75A379}" vid="{5DB76398-B2EF-4269-B3B2-C0E4C29F3554}"/>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direction presentation (widescreen)</Template>
  <TotalTime>0</TotalTime>
  <Words>937</Words>
  <Application>Microsoft Office PowerPoint</Application>
  <PresentationFormat>Widescreen</PresentationFormat>
  <Paragraphs>46</Paragraphs>
  <Slides>11</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-apple-system</vt:lpstr>
      <vt:lpstr>Arial</vt:lpstr>
      <vt:lpstr>Book Antiqua</vt:lpstr>
      <vt:lpstr>Courier New</vt:lpstr>
      <vt:lpstr>MathJax_Main</vt:lpstr>
      <vt:lpstr>MathJax_Math-italic</vt:lpstr>
      <vt:lpstr>Roboto</vt:lpstr>
      <vt:lpstr>Times New Roman</vt:lpstr>
      <vt:lpstr>Sales Direction 16X9</vt:lpstr>
      <vt:lpstr>Electric Vehicle  Population Analysis</vt:lpstr>
      <vt:lpstr>Introduction on Electric Vehicle Population</vt:lpstr>
      <vt:lpstr>Power BI Visualization  </vt:lpstr>
      <vt:lpstr>Calculated Fields and Measures in Power BI</vt:lpstr>
      <vt:lpstr>Data Profiling with Python</vt:lpstr>
      <vt:lpstr>Hypothesis Testing</vt:lpstr>
      <vt:lpstr>Regression Analysis </vt:lpstr>
      <vt:lpstr>Supervised Machine Learning with Linear Regression </vt:lpstr>
      <vt:lpstr>Electric Vehicles Segmentation </vt:lpstr>
      <vt:lpstr>Unsupervised Machine Learning with K-Means</vt:lpstr>
      <vt:lpstr>Business Insights &amp;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Atanas Vasilev</dc:creator>
  <cp:lastModifiedBy>Atanas Vasilev</cp:lastModifiedBy>
  <cp:revision>4</cp:revision>
  <dcterms:created xsi:type="dcterms:W3CDTF">2025-06-03T06:22:05Z</dcterms:created>
  <dcterms:modified xsi:type="dcterms:W3CDTF">2025-06-03T18:42:33Z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