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37" r:id="rId4"/>
    <p:sldId id="332" r:id="rId5"/>
    <p:sldId id="333" r:id="rId6"/>
    <p:sldId id="334" r:id="rId7"/>
    <p:sldId id="335" r:id="rId8"/>
    <p:sldId id="342" r:id="rId9"/>
    <p:sldId id="343" r:id="rId10"/>
    <p:sldId id="344" r:id="rId11"/>
    <p:sldId id="306" r:id="rId12"/>
    <p:sldId id="301" r:id="rId13"/>
    <p:sldId id="303" r:id="rId14"/>
    <p:sldId id="305" r:id="rId15"/>
    <p:sldId id="308" r:id="rId16"/>
    <p:sldId id="338" r:id="rId17"/>
    <p:sldId id="309" r:id="rId18"/>
    <p:sldId id="328" r:id="rId19"/>
    <p:sldId id="341" r:id="rId20"/>
    <p:sldId id="307" r:id="rId21"/>
    <p:sldId id="310" r:id="rId22"/>
    <p:sldId id="311" r:id="rId23"/>
    <p:sldId id="302" r:id="rId24"/>
    <p:sldId id="312" r:id="rId25"/>
    <p:sldId id="313" r:id="rId26"/>
    <p:sldId id="331" r:id="rId2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5"/>
    <a:srgbClr val="C0C0C0"/>
    <a:srgbClr val="F2F2F2"/>
    <a:srgbClr val="EAEAEA"/>
    <a:srgbClr val="787878"/>
    <a:srgbClr val="FFB500"/>
    <a:srgbClr val="961B81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3899" autoAdjust="0"/>
  </p:normalViewPr>
  <p:slideViewPr>
    <p:cSldViewPr snapToGrid="0">
      <p:cViewPr varScale="1">
        <p:scale>
          <a:sx n="64" d="100"/>
          <a:sy n="64" d="100"/>
        </p:scale>
        <p:origin x="648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2017-04-24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9B2B-FBA9-4EA3-BAD3-94A21FB4DC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71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9B2B-FBA9-4EA3-BAD3-94A21FB4DC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7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2017-04-24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2017-04-24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2017-04-24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2017-04-24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2017-04-24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2017-04-24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2017-04-24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2017-04-24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2017-04-24</a:t>
            </a:fld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2017-04-24</a:t>
            </a:fld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2017-04-24</a:t>
            </a:fld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2017-04-24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2017-04-24</a:t>
            </a:fld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2017-04-24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2017-04-24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2017-04-24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2017-04-24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2017-04-24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2017-04-24</a:t>
            </a:fld>
            <a:endParaRPr lang="sv-SE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2017-04-24</a:t>
            </a:fld>
            <a:endParaRPr lang="sv-SE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2017-04-24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2017-04-24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2017-04-24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2017-04-24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inyin.info/news/2015/utf-8-unicode-vs-other-encodings-over-tim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atsmyip.org/" TargetMode="External"/><Relationship Id="rId2" Type="http://schemas.openxmlformats.org/officeDocument/2006/relationships/hyperlink" Target="http://www.submarinecablemap.com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nfo.cern.ch/hypertext/WWW/TheProject.html" TargetMode="External"/><Relationship Id="rId2" Type="http://schemas.openxmlformats.org/officeDocument/2006/relationships/hyperlink" Target="http://home.cern/topics/birth-web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hyperlink" Target="https://www.w3.org/Consortiu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2616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2616#section-5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2616#section-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2616#section-9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tapitutorial.com/httpstatuscode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ools.ietf.org/html/rfc2616#section-6.1.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extensions/getstarted" TargetMode="External"/><Relationship Id="rId2" Type="http://schemas.openxmlformats.org/officeDocument/2006/relationships/hyperlink" Target="http://www.schillmania.com/survivo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odejs.org/" TargetMode="External"/><Relationship Id="rId5" Type="http://schemas.openxmlformats.org/officeDocument/2006/relationships/hyperlink" Target="https://atom.io/" TargetMode="External"/><Relationship Id="rId4" Type="http://schemas.openxmlformats.org/officeDocument/2006/relationships/hyperlink" Target="https://cordova.apache.or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marshall.com/easy/http" TargetMode="External"/><Relationship Id="rId2" Type="http://schemas.openxmlformats.org/officeDocument/2006/relationships/hyperlink" Target="https://www.joelonsoftware.com/2003/10/08/the-absolute-minimum-every-software-developer-absolutely-positively-must-know-about-unicode-and-character-sets-no-excuses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home.cern/topics/birth-web" TargetMode="External"/><Relationship Id="rId4" Type="http://schemas.openxmlformats.org/officeDocument/2006/relationships/hyperlink" Target="https://tools.ietf.org/html/rfc261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cii-code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inyin.info/news/2015/utf-8-unicode-vs-other-encodings-over-time/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 on the web</a:t>
            </a:r>
          </a:p>
        </p:txBody>
      </p:sp>
      <p:pic>
        <p:nvPicPr>
          <p:cNvPr id="2050" name="Picture 2" descr="http://pinyin.info/news/news_photos/2015/10/UTF-8_website_use_2010-20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66" y="1364867"/>
            <a:ext cx="11855668" cy="504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86660" y="6550223"/>
            <a:ext cx="72186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http://pinyin.info/news/2015/utf-8-unicode-vs-other-encodings-over-time/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710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951945"/>
            <a:ext cx="1719943" cy="101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Your computer</a:t>
            </a:r>
          </a:p>
        </p:txBody>
      </p:sp>
      <p:sp>
        <p:nvSpPr>
          <p:cNvPr id="6" name="Cloud 5"/>
          <p:cNvSpPr/>
          <p:nvPr/>
        </p:nvSpPr>
        <p:spPr>
          <a:xfrm>
            <a:off x="4876800" y="1690688"/>
            <a:ext cx="2438400" cy="1524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Internet</a:t>
            </a:r>
          </a:p>
        </p:txBody>
      </p:sp>
      <p:sp>
        <p:nvSpPr>
          <p:cNvPr id="7" name="Rectangle 6"/>
          <p:cNvSpPr/>
          <p:nvPr/>
        </p:nvSpPr>
        <p:spPr>
          <a:xfrm>
            <a:off x="9786257" y="1951945"/>
            <a:ext cx="1567543" cy="101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Other computer</a:t>
            </a:r>
          </a:p>
        </p:txBody>
      </p:sp>
      <p:cxnSp>
        <p:nvCxnSpPr>
          <p:cNvPr id="9" name="Straight Arrow Connector 8"/>
          <p:cNvCxnSpPr>
            <a:stCxn id="5" idx="3"/>
            <a:endCxn id="6" idx="2"/>
          </p:cNvCxnSpPr>
          <p:nvPr/>
        </p:nvCxnSpPr>
        <p:spPr>
          <a:xfrm flipV="1">
            <a:off x="2558143" y="2452688"/>
            <a:ext cx="2326221" cy="544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7" idx="1"/>
          </p:cNvCxnSpPr>
          <p:nvPr/>
        </p:nvCxnSpPr>
        <p:spPr>
          <a:xfrm>
            <a:off x="7313168" y="2452688"/>
            <a:ext cx="2473089" cy="544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838200" y="3465059"/>
            <a:ext cx="10515600" cy="2978764"/>
          </a:xfrm>
        </p:spPr>
        <p:txBody>
          <a:bodyPr>
            <a:spAutoFit/>
          </a:bodyPr>
          <a:lstStyle/>
          <a:p>
            <a:r>
              <a:rPr lang="en-US" noProof="0" dirty="0"/>
              <a:t>A network that has grown bigger and bigger since 1950's.</a:t>
            </a:r>
          </a:p>
          <a:p>
            <a:pPr lvl="1"/>
            <a:r>
              <a:rPr lang="en-US" sz="1800" noProof="0" dirty="0">
                <a:hlinkClick r:id="rId2"/>
              </a:rPr>
              <a:t>http://www.submarinecablemap.com</a:t>
            </a:r>
            <a:r>
              <a:rPr lang="en-US" noProof="0" dirty="0"/>
              <a:t>  </a:t>
            </a:r>
          </a:p>
          <a:p>
            <a:r>
              <a:rPr lang="en-US" noProof="0" dirty="0"/>
              <a:t>The Internet Protocol is used for communications.</a:t>
            </a:r>
          </a:p>
          <a:p>
            <a:pPr lvl="1"/>
            <a:r>
              <a:rPr lang="en-US" noProof="0" dirty="0"/>
              <a:t>Each connected computer is assigned a unique IP address (32 bit).</a:t>
            </a:r>
          </a:p>
          <a:p>
            <a:pPr lvl="1"/>
            <a:r>
              <a:rPr lang="en-US" noProof="0" dirty="0"/>
              <a:t>Find your computer's IP address:  </a:t>
            </a:r>
            <a:r>
              <a:rPr lang="en-US" sz="1800" noProof="0" dirty="0">
                <a:hlinkClick r:id="rId3"/>
              </a:rPr>
              <a:t>http://www.whatsmyip.org</a:t>
            </a:r>
            <a:r>
              <a:rPr lang="en-US" noProof="0" dirty="0"/>
              <a:t> </a:t>
            </a:r>
          </a:p>
          <a:p>
            <a:pPr lvl="1"/>
            <a:r>
              <a:rPr lang="en-US" noProof="0" dirty="0"/>
              <a:t>Find your computer's IP address: </a:t>
            </a:r>
            <a:r>
              <a:rPr lang="en-US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NetIPAddress</a:t>
            </a:r>
            <a:r>
              <a:rPr lang="en-US" sz="1800" noProof="0" dirty="0"/>
              <a:t> in Windows PowerShell</a:t>
            </a:r>
            <a:r>
              <a:rPr lang="en-US" noProof="0" dirty="0"/>
              <a:t> </a:t>
            </a:r>
          </a:p>
          <a:p>
            <a:pPr lvl="1"/>
            <a:r>
              <a:rPr lang="en-US" noProof="0" dirty="0">
                <a:latin typeface="Georgia" panose="02040502050405020303" pitchFamily="18" charset="0"/>
              </a:rPr>
              <a:t>A package contains a small message, delivery not guaranteed.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970542"/>
            <a:ext cx="171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121.47.3.41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86257" y="2970542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11.87.2.210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93296" y="2512950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IP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22771" y="2512950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39563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951945"/>
            <a:ext cx="1719943" cy="101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Your computer</a:t>
            </a:r>
          </a:p>
        </p:txBody>
      </p:sp>
      <p:sp>
        <p:nvSpPr>
          <p:cNvPr id="6" name="Cloud 5"/>
          <p:cNvSpPr/>
          <p:nvPr/>
        </p:nvSpPr>
        <p:spPr>
          <a:xfrm>
            <a:off x="4876800" y="1690688"/>
            <a:ext cx="2438400" cy="1524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Internet</a:t>
            </a:r>
          </a:p>
        </p:txBody>
      </p:sp>
      <p:sp>
        <p:nvSpPr>
          <p:cNvPr id="7" name="Rectangle 6"/>
          <p:cNvSpPr/>
          <p:nvPr/>
        </p:nvSpPr>
        <p:spPr>
          <a:xfrm>
            <a:off x="9786257" y="1951945"/>
            <a:ext cx="1567543" cy="101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Other computer</a:t>
            </a:r>
          </a:p>
        </p:txBody>
      </p:sp>
      <p:cxnSp>
        <p:nvCxnSpPr>
          <p:cNvPr id="9" name="Straight Arrow Connector 8"/>
          <p:cNvCxnSpPr>
            <a:stCxn id="5" idx="3"/>
            <a:endCxn id="6" idx="2"/>
          </p:cNvCxnSpPr>
          <p:nvPr/>
        </p:nvCxnSpPr>
        <p:spPr>
          <a:xfrm flipV="1">
            <a:off x="2558143" y="2452688"/>
            <a:ext cx="2326221" cy="544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7" idx="1"/>
          </p:cNvCxnSpPr>
          <p:nvPr/>
        </p:nvCxnSpPr>
        <p:spPr>
          <a:xfrm>
            <a:off x="7313168" y="2452688"/>
            <a:ext cx="2473089" cy="544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838200" y="3465059"/>
            <a:ext cx="10515600" cy="306032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u="sng" noProof="0" dirty="0">
                <a:latin typeface="Georgia" panose="02040502050405020303" pitchFamily="18" charset="0"/>
              </a:rPr>
              <a:t>Services</a:t>
            </a:r>
          </a:p>
          <a:p>
            <a:r>
              <a:rPr lang="en-US" noProof="0" dirty="0"/>
              <a:t>E-mail (SMTP, Simple Mail Transfer Protocol).</a:t>
            </a:r>
          </a:p>
          <a:p>
            <a:r>
              <a:rPr lang="en-US" noProof="0" dirty="0"/>
              <a:t>File sharing (FTP, File Transfer Protocol).</a:t>
            </a:r>
          </a:p>
          <a:p>
            <a:r>
              <a:rPr lang="en-US" noProof="0" dirty="0"/>
              <a:t>DNS, Domain Name System (UDP or TCP).</a:t>
            </a:r>
          </a:p>
          <a:p>
            <a:r>
              <a:rPr lang="en-US" noProof="0" dirty="0"/>
              <a:t>World Wide Web (HTTP, </a:t>
            </a:r>
            <a:r>
              <a:rPr lang="en-US" noProof="0" dirty="0" err="1"/>
              <a:t>HyperText</a:t>
            </a:r>
            <a:r>
              <a:rPr lang="en-US" noProof="0" dirty="0"/>
              <a:t> Transfer Protocol).</a:t>
            </a:r>
          </a:p>
          <a:p>
            <a:r>
              <a:rPr lang="en-US" noProof="0" dirty="0"/>
              <a:t>And more!</a:t>
            </a:r>
            <a:endParaRPr lang="en-US" noProof="0" dirty="0">
              <a:latin typeface="Georgia" panose="020405020504050203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8200" y="2970542"/>
            <a:ext cx="171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121.47.3.41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86257" y="2970542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11.87.2.210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93296" y="2512950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22771" y="2512950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IP</a:t>
            </a:r>
          </a:p>
        </p:txBody>
      </p:sp>
      <p:sp>
        <p:nvSpPr>
          <p:cNvPr id="3" name="Cloud 2"/>
          <p:cNvSpPr/>
          <p:nvPr/>
        </p:nvSpPr>
        <p:spPr>
          <a:xfrm>
            <a:off x="9078685" y="3971245"/>
            <a:ext cx="2610204" cy="15008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port indicates the protocol.</a:t>
            </a:r>
          </a:p>
        </p:txBody>
      </p:sp>
    </p:spTree>
    <p:extLst>
      <p:ext uri="{BB962C8B-B14F-4D97-AF65-F5344CB8AC3E}">
        <p14:creationId xmlns:p14="http://schemas.microsoft.com/office/powerpoint/2010/main" val="147998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015635" cy="396416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Created by Tim Berners-Lee at CERN 1989.</a:t>
            </a:r>
            <a:endParaRPr lang="en-US" noProof="0" dirty="0">
              <a:latin typeface="Georgia" panose="02040502050405020303" pitchFamily="18" charset="0"/>
            </a:endParaRPr>
          </a:p>
          <a:p>
            <a:pPr lvl="1"/>
            <a:r>
              <a:rPr lang="en-US" sz="1800" noProof="0" dirty="0">
                <a:hlinkClick r:id="rId2"/>
              </a:rPr>
              <a:t>http://home.cern/topics/birth-web</a:t>
            </a:r>
            <a:endParaRPr lang="en-US" dirty="0"/>
          </a:p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The first web page:</a:t>
            </a:r>
          </a:p>
          <a:p>
            <a:pPr lvl="1"/>
            <a:r>
              <a:rPr lang="en-US" sz="1800" noProof="0" dirty="0">
                <a:hlinkClick r:id="rId3"/>
              </a:rPr>
              <a:t>http://info.cern.ch/hypertext/WWW/TheProject.html</a:t>
            </a:r>
            <a:endParaRPr lang="en-US" sz="1800" noProof="0" dirty="0"/>
          </a:p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The first web browser:</a:t>
            </a:r>
          </a:p>
          <a:p>
            <a:pPr lvl="1"/>
            <a:r>
              <a:rPr lang="en-US" noProof="0" dirty="0" err="1"/>
              <a:t>WorldWideWeb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"Maintained" by W3, </a:t>
            </a:r>
            <a:r>
              <a:rPr lang="en-US" sz="2000" dirty="0"/>
              <a:t>World Wide Web Consortium.</a:t>
            </a:r>
            <a:endParaRPr lang="en-US" dirty="0"/>
          </a:p>
          <a:p>
            <a:pPr lvl="1"/>
            <a:r>
              <a:rPr lang="en-US" sz="1800" dirty="0">
                <a:hlinkClick r:id="rId4"/>
              </a:rPr>
              <a:t>https://www.w3.org/Consortium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noProof="0" dirty="0"/>
          </a:p>
        </p:txBody>
      </p:sp>
      <p:pic>
        <p:nvPicPr>
          <p:cNvPr id="1026" name="Picture 2" descr="File:Sir Tim Berners-Le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1" r="315"/>
          <a:stretch/>
        </p:blipFill>
        <p:spPr bwMode="auto">
          <a:xfrm>
            <a:off x="7988431" y="442004"/>
            <a:ext cx="3891464" cy="351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ile:WorldWideWeb FSF GNU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26" y="4036740"/>
            <a:ext cx="3580721" cy="268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1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Web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951945"/>
            <a:ext cx="1719943" cy="101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Your computer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786257" y="1951945"/>
            <a:ext cx="1567543" cy="101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Other computer</a:t>
            </a:r>
          </a:p>
        </p:txBody>
      </p: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2558143" y="2458131"/>
            <a:ext cx="7228114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818915" y="1210830"/>
            <a:ext cx="696686" cy="8926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/>
              <a:t>page-a.html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542812" y="1210831"/>
            <a:ext cx="762003" cy="8926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/>
              <a:t>page-b.html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2970542"/>
            <a:ext cx="171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121.47.3.41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86257" y="2970542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svt.se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8043" y="2518610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HTTP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3465059"/>
            <a:ext cx="10515600" cy="151220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HTTP: </a:t>
            </a:r>
            <a:r>
              <a:rPr lang="en-US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HyperText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Transfer Protocol</a:t>
            </a:r>
          </a:p>
          <a:p>
            <a:pPr marL="0" indent="0">
              <a:buNone/>
            </a:pP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HTML: </a:t>
            </a:r>
            <a:r>
              <a:rPr lang="en-US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HyperText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Markup Language</a:t>
            </a:r>
          </a:p>
          <a:p>
            <a:pPr marL="0" indent="0">
              <a:buNone/>
            </a:pPr>
            <a:r>
              <a:rPr lang="en-US" noProof="0" dirty="0" err="1">
                <a:latin typeface="Georgia" panose="02040502050405020303" pitchFamily="18" charset="0"/>
              </a:rPr>
              <a:t>HyperText</a:t>
            </a:r>
            <a:r>
              <a:rPr lang="en-US" noProof="0" dirty="0">
                <a:latin typeface="Georgia" panose="02040502050405020303" pitchFamily="18" charset="0"/>
              </a:rPr>
              <a:t> = a hyperlink to another web page (forms a web!).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49828" y="5230897"/>
            <a:ext cx="696686" cy="8926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/>
              <a:t>page-a.html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77141" y="5965371"/>
            <a:ext cx="762003" cy="8926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/>
              <a:t>page-b.html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66362" y="5031695"/>
            <a:ext cx="762003" cy="8926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/>
              <a:t>page-c.html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93800" y="5924324"/>
            <a:ext cx="762003" cy="8926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/>
              <a:t>page-d.html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853514" y="5230897"/>
            <a:ext cx="1804086" cy="24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53514" y="5677941"/>
            <a:ext cx="902043" cy="54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698171" y="5677211"/>
            <a:ext cx="3173625" cy="545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472820" y="5677211"/>
            <a:ext cx="1385726" cy="89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705983" y="6569841"/>
            <a:ext cx="2165813" cy="8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791198" y="4999803"/>
            <a:ext cx="762003" cy="8926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/>
              <a:t>page-e.html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983873" y="5289450"/>
            <a:ext cx="1163894" cy="108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546960" y="5381548"/>
            <a:ext cx="3458424" cy="103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3858546" y="5222663"/>
            <a:ext cx="2305861" cy="27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loud Callout 2"/>
          <p:cNvSpPr/>
          <p:nvPr/>
        </p:nvSpPr>
        <p:spPr>
          <a:xfrm>
            <a:off x="119302" y="1419147"/>
            <a:ext cx="1339825" cy="642684"/>
          </a:xfrm>
          <a:prstGeom prst="cloudCallout">
            <a:avLst>
              <a:gd name="adj1" fmla="val 31736"/>
              <a:gd name="adj2" fmla="val 9134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Client</a:t>
            </a:r>
          </a:p>
        </p:txBody>
      </p:sp>
      <p:sp>
        <p:nvSpPr>
          <p:cNvPr id="27" name="Cloud Callout 26"/>
          <p:cNvSpPr/>
          <p:nvPr/>
        </p:nvSpPr>
        <p:spPr>
          <a:xfrm>
            <a:off x="10683887" y="3220092"/>
            <a:ext cx="1339825" cy="642684"/>
          </a:xfrm>
          <a:prstGeom prst="cloudCallout">
            <a:avLst>
              <a:gd name="adj1" fmla="val -21755"/>
              <a:gd name="adj2" fmla="val -10669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32880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4" grpId="0"/>
      <p:bldP spid="16" grpId="0" animBg="1"/>
      <p:bldP spid="19" grpId="0" animBg="1"/>
      <p:bldP spid="20" grpId="0" animBg="1"/>
      <p:bldP spid="21" grpId="0" animBg="1"/>
      <p:bldP spid="31" grpId="0" animBg="1"/>
      <p:bldP spid="3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HTTP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951945"/>
            <a:ext cx="1719943" cy="101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Your computer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786257" y="1951945"/>
            <a:ext cx="1567543" cy="101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Other computer</a:t>
            </a:r>
          </a:p>
        </p:txBody>
      </p: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2558143" y="2458131"/>
            <a:ext cx="7228114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818915" y="1210830"/>
            <a:ext cx="696686" cy="8926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/>
              <a:t>page-a.html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542812" y="1210831"/>
            <a:ext cx="762003" cy="8926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/>
              <a:t>page-b.html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2970542"/>
            <a:ext cx="171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121.47.3.41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86257" y="2970542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svt.se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8043" y="2518610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HTTP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3465059"/>
            <a:ext cx="10515600" cy="2821285"/>
          </a:xfr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0" dirty="0">
                <a:latin typeface="Georgia" panose="02040502050405020303" pitchFamily="18" charset="0"/>
              </a:rPr>
              <a:t>The client sends an </a:t>
            </a:r>
            <a:r>
              <a:rPr lang="en-US" i="1" noProof="0" dirty="0">
                <a:latin typeface="Georgia" panose="02040502050405020303" pitchFamily="18" charset="0"/>
              </a:rPr>
              <a:t>HTTP requests</a:t>
            </a:r>
            <a:r>
              <a:rPr lang="en-US" noProof="0" dirty="0">
                <a:latin typeface="Georgia" panose="02040502050405020303" pitchFamily="18" charset="0"/>
              </a:rPr>
              <a:t> to the server.</a:t>
            </a:r>
          </a:p>
          <a:p>
            <a:pPr lvl="1"/>
            <a:r>
              <a:rPr lang="en-US" i="1" noProof="0" dirty="0">
                <a:latin typeface="Georgia" panose="02040502050405020303" pitchFamily="18" charset="0"/>
              </a:rPr>
              <a:t>Give me resource X!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/>
              <a:t>The server sends back an </a:t>
            </a:r>
            <a:r>
              <a:rPr lang="en-US" i="1" noProof="0" dirty="0"/>
              <a:t>HTTP response</a:t>
            </a:r>
            <a:r>
              <a:rPr lang="en-US" noProof="0" dirty="0"/>
              <a:t>.</a:t>
            </a:r>
          </a:p>
          <a:p>
            <a:pPr lvl="1"/>
            <a:r>
              <a:rPr lang="en-US" i="1" noProof="0" dirty="0">
                <a:latin typeface="Georgia" panose="02040502050405020303" pitchFamily="18" charset="0"/>
              </a:rPr>
              <a:t>Here's </a:t>
            </a:r>
            <a:r>
              <a:rPr lang="en-US" i="1" noProof="0" dirty="0"/>
              <a:t>resource</a:t>
            </a:r>
            <a:r>
              <a:rPr lang="en-US" i="1" noProof="0" dirty="0">
                <a:latin typeface="Georgia" panose="02040502050405020303" pitchFamily="18" charset="0"/>
              </a:rPr>
              <a:t> X!</a:t>
            </a:r>
            <a:endParaRPr lang="en-US" i="1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HTTP specification: </a:t>
            </a:r>
            <a:r>
              <a:rPr lang="en-US" sz="2000" noProof="0" dirty="0">
                <a:hlinkClick r:id="rId2"/>
              </a:rPr>
              <a:t>https://tools.ietf.org/html/rfc2616</a:t>
            </a:r>
            <a:r>
              <a:rPr lang="en-US" i="1" noProof="0" dirty="0"/>
              <a:t> 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119302" y="1419147"/>
            <a:ext cx="1339825" cy="642684"/>
          </a:xfrm>
          <a:prstGeom prst="cloudCallout">
            <a:avLst>
              <a:gd name="adj1" fmla="val 31736"/>
              <a:gd name="adj2" fmla="val 9134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Client</a:t>
            </a:r>
          </a:p>
        </p:txBody>
      </p:sp>
      <p:sp>
        <p:nvSpPr>
          <p:cNvPr id="27" name="Cloud Callout 26"/>
          <p:cNvSpPr/>
          <p:nvPr/>
        </p:nvSpPr>
        <p:spPr>
          <a:xfrm>
            <a:off x="10683887" y="3220092"/>
            <a:ext cx="1339825" cy="642684"/>
          </a:xfrm>
          <a:prstGeom prst="cloudCallout">
            <a:avLst>
              <a:gd name="adj1" fmla="val -21755"/>
              <a:gd name="adj2" fmla="val -10669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28237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HTTP Requests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894114" y="3094945"/>
            <a:ext cx="9459686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/path/to/the-page.html HTTP/1.1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Host: www.the-website.com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Accept: text/html,application/xhtml+xml;q=0.9,*/*;q=0.8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Accept-Language: en-US;q=0.8,en;q=0.6,sv</a:t>
            </a:r>
          </a:p>
          <a:p>
            <a:pPr marL="0" indent="0">
              <a:buNone/>
            </a:pPr>
            <a:endParaRPr lang="sv-SE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optional-body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894114" y="6174135"/>
            <a:ext cx="7932462" cy="369332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noProof="0" dirty="0"/>
              <a:t>Specification: </a:t>
            </a:r>
            <a:r>
              <a:rPr lang="en-US" sz="2000" noProof="0" dirty="0">
                <a:hlinkClick r:id="rId2"/>
              </a:rPr>
              <a:t>https://tools.ietf.org/html/rfc2616#section-5</a:t>
            </a:r>
            <a:r>
              <a:rPr lang="en-US" sz="2000" noProof="0" dirty="0"/>
              <a:t> </a:t>
            </a:r>
          </a:p>
        </p:txBody>
      </p:sp>
      <p:sp>
        <p:nvSpPr>
          <p:cNvPr id="3" name="Speech Bubble: Oval 2"/>
          <p:cNvSpPr/>
          <p:nvPr/>
        </p:nvSpPr>
        <p:spPr>
          <a:xfrm>
            <a:off x="1158973" y="1892105"/>
            <a:ext cx="1470281" cy="654916"/>
          </a:xfrm>
          <a:prstGeom prst="wedgeEllipseCallout">
            <a:avLst>
              <a:gd name="adj1" fmla="val 23107"/>
              <a:gd name="adj2" fmla="val 1368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</a:t>
            </a:r>
          </a:p>
        </p:txBody>
      </p:sp>
      <p:sp>
        <p:nvSpPr>
          <p:cNvPr id="13" name="Speech Bubble: Oval 12"/>
          <p:cNvSpPr/>
          <p:nvPr/>
        </p:nvSpPr>
        <p:spPr>
          <a:xfrm>
            <a:off x="38100" y="3101723"/>
            <a:ext cx="1373967" cy="556815"/>
          </a:xfrm>
          <a:prstGeom prst="wedgeEllipseCallout">
            <a:avLst>
              <a:gd name="adj1" fmla="val 86228"/>
              <a:gd name="adj2" fmla="val 53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4" name="Speech Bubble: Oval 13"/>
          <p:cNvSpPr/>
          <p:nvPr/>
        </p:nvSpPr>
        <p:spPr>
          <a:xfrm>
            <a:off x="3476210" y="1392836"/>
            <a:ext cx="1669774" cy="1215119"/>
          </a:xfrm>
          <a:prstGeom prst="wedgeEllipseCallout">
            <a:avLst>
              <a:gd name="adj1" fmla="val -5693"/>
              <a:gd name="adj2" fmla="val 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Uniform Resource Identifier</a:t>
            </a:r>
          </a:p>
        </p:txBody>
      </p:sp>
      <p:sp>
        <p:nvSpPr>
          <p:cNvPr id="15" name="Speech Bubble: Oval 14"/>
          <p:cNvSpPr/>
          <p:nvPr/>
        </p:nvSpPr>
        <p:spPr>
          <a:xfrm>
            <a:off x="6300462" y="1690688"/>
            <a:ext cx="1394080" cy="810618"/>
          </a:xfrm>
          <a:prstGeom prst="wedgeEllipseCallout">
            <a:avLst>
              <a:gd name="adj1" fmla="val -3787"/>
              <a:gd name="adj2" fmla="val 115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version</a:t>
            </a:r>
          </a:p>
        </p:txBody>
      </p:sp>
      <p:sp>
        <p:nvSpPr>
          <p:cNvPr id="16" name="Speech Bubble: Oval 15"/>
          <p:cNvSpPr/>
          <p:nvPr/>
        </p:nvSpPr>
        <p:spPr>
          <a:xfrm>
            <a:off x="8283" y="4510590"/>
            <a:ext cx="1929848" cy="1215119"/>
          </a:xfrm>
          <a:prstGeom prst="wedgeEllipseCallout">
            <a:avLst>
              <a:gd name="adj1" fmla="val 48824"/>
              <a:gd name="adj2" fmla="val -74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desired data format</a:t>
            </a:r>
          </a:p>
        </p:txBody>
      </p:sp>
      <p:sp>
        <p:nvSpPr>
          <p:cNvPr id="17" name="Speech Bubble: Oval 16"/>
          <p:cNvSpPr/>
          <p:nvPr/>
        </p:nvSpPr>
        <p:spPr>
          <a:xfrm>
            <a:off x="6735418" y="4952092"/>
            <a:ext cx="1702904" cy="981570"/>
          </a:xfrm>
          <a:prstGeom prst="wedgeEllipseCallout">
            <a:avLst>
              <a:gd name="adj1" fmla="val -240291"/>
              <a:gd name="adj2" fmla="val -73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desired language</a:t>
            </a:r>
          </a:p>
        </p:txBody>
      </p:sp>
    </p:spTree>
    <p:extLst>
      <p:ext uri="{BB962C8B-B14F-4D97-AF65-F5344CB8AC3E}">
        <p14:creationId xmlns:p14="http://schemas.microsoft.com/office/powerpoint/2010/main" val="120771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HTTP Response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657600" y="3116716"/>
            <a:ext cx="7696201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text/html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18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6201165"/>
            <a:ext cx="10515600" cy="36933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000" noProof="0" dirty="0"/>
              <a:t>Specification: </a:t>
            </a:r>
            <a:r>
              <a:rPr lang="en-US" sz="2000" noProof="0" dirty="0">
                <a:hlinkClick r:id="rId3"/>
              </a:rPr>
              <a:t>https://tools.ietf.org/html/rfc2616#section-6</a:t>
            </a:r>
            <a:r>
              <a:rPr lang="en-US" sz="2000" noProof="0" dirty="0"/>
              <a:t>  </a:t>
            </a:r>
          </a:p>
        </p:txBody>
      </p:sp>
      <p:sp>
        <p:nvSpPr>
          <p:cNvPr id="12" name="Speech Bubble: Oval 11"/>
          <p:cNvSpPr/>
          <p:nvPr/>
        </p:nvSpPr>
        <p:spPr>
          <a:xfrm>
            <a:off x="3395157" y="1714329"/>
            <a:ext cx="1341784" cy="892171"/>
          </a:xfrm>
          <a:prstGeom prst="wedgeEllipseCallout">
            <a:avLst>
              <a:gd name="adj1" fmla="val 8797"/>
              <a:gd name="adj2" fmla="val 107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version</a:t>
            </a:r>
          </a:p>
        </p:txBody>
      </p:sp>
      <p:sp>
        <p:nvSpPr>
          <p:cNvPr id="13" name="Speech Bubble: Oval 12"/>
          <p:cNvSpPr/>
          <p:nvPr/>
        </p:nvSpPr>
        <p:spPr>
          <a:xfrm>
            <a:off x="4926495" y="1777538"/>
            <a:ext cx="1169505" cy="747211"/>
          </a:xfrm>
          <a:prstGeom prst="wedgeEllipseCallout">
            <a:avLst>
              <a:gd name="adj1" fmla="val -1286"/>
              <a:gd name="adj2" fmla="val 122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 code</a:t>
            </a:r>
          </a:p>
        </p:txBody>
      </p:sp>
      <p:sp>
        <p:nvSpPr>
          <p:cNvPr id="14" name="Speech Bubble: Oval 13"/>
          <p:cNvSpPr/>
          <p:nvPr/>
        </p:nvSpPr>
        <p:spPr>
          <a:xfrm>
            <a:off x="6285554" y="1887607"/>
            <a:ext cx="1360714" cy="819152"/>
          </a:xfrm>
          <a:prstGeom prst="wedgeEllipseCallout">
            <a:avLst>
              <a:gd name="adj1" fmla="val -59546"/>
              <a:gd name="adj2" fmla="val 101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Reason phrase</a:t>
            </a:r>
          </a:p>
        </p:txBody>
      </p:sp>
      <p:sp>
        <p:nvSpPr>
          <p:cNvPr id="15" name="Speech Bubble: Oval 14"/>
          <p:cNvSpPr/>
          <p:nvPr/>
        </p:nvSpPr>
        <p:spPr>
          <a:xfrm>
            <a:off x="847074" y="3006004"/>
            <a:ext cx="2065209" cy="575063"/>
          </a:xfrm>
          <a:prstGeom prst="wedgeEllipseCallout">
            <a:avLst>
              <a:gd name="adj1" fmla="val 85527"/>
              <a:gd name="adj2" fmla="val 71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format</a:t>
            </a:r>
          </a:p>
        </p:txBody>
      </p:sp>
      <p:sp>
        <p:nvSpPr>
          <p:cNvPr id="16" name="Speech Bubble: Oval 15"/>
          <p:cNvSpPr/>
          <p:nvPr/>
        </p:nvSpPr>
        <p:spPr>
          <a:xfrm>
            <a:off x="1079578" y="3895231"/>
            <a:ext cx="1600200" cy="967923"/>
          </a:xfrm>
          <a:prstGeom prst="wedgeEllipseCallout">
            <a:avLst>
              <a:gd name="adj1" fmla="val 109602"/>
              <a:gd name="adj2" fmla="val -237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bytes in body</a:t>
            </a:r>
          </a:p>
        </p:txBody>
      </p:sp>
      <p:sp>
        <p:nvSpPr>
          <p:cNvPr id="17" name="Speech Bubble: Oval 16"/>
          <p:cNvSpPr/>
          <p:nvPr/>
        </p:nvSpPr>
        <p:spPr>
          <a:xfrm>
            <a:off x="1436914" y="5177318"/>
            <a:ext cx="1242864" cy="575063"/>
          </a:xfrm>
          <a:prstGeom prst="wedgeEllipseCallout">
            <a:avLst>
              <a:gd name="adj1" fmla="val 122312"/>
              <a:gd name="adj2" fmla="val -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87309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HTTP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95816"/>
            <a:ext cx="10515600" cy="25811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noProof="0" dirty="0"/>
              <a:t>GET</a:t>
            </a:r>
          </a:p>
          <a:p>
            <a:pPr lvl="1"/>
            <a:r>
              <a:rPr lang="en-US" noProof="0" dirty="0"/>
              <a:t>Should not result in changes on the server.</a:t>
            </a:r>
          </a:p>
          <a:p>
            <a:pPr marL="0" indent="0">
              <a:buNone/>
            </a:pPr>
            <a:r>
              <a:rPr lang="en-US" noProof="0" dirty="0"/>
              <a:t>POST</a:t>
            </a:r>
          </a:p>
          <a:p>
            <a:pPr lvl="1"/>
            <a:r>
              <a:rPr lang="en-US" noProof="0" dirty="0"/>
              <a:t>May result in changes on the server.</a:t>
            </a:r>
          </a:p>
          <a:p>
            <a:pPr lvl="1"/>
            <a:r>
              <a:rPr lang="en-US" noProof="0" dirty="0"/>
              <a:t>Data can be passed in the body of the request.</a:t>
            </a:r>
          </a:p>
          <a:p>
            <a:pPr marL="0" indent="0">
              <a:buNone/>
            </a:pPr>
            <a:r>
              <a:rPr lang="en-US" noProof="0" dirty="0"/>
              <a:t>DELETE, HEAD, PUT, PATCH, …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915296" y="1690688"/>
            <a:ext cx="9438503" cy="16958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/path/to/the-page.html HTTP/1.1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Host: www.the-website.com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Accept: text/html,application/xhtml+xml;q=0.9,*/*;q=0.8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Accept-Language: en-US;0.8,en;q=0.6,sv</a:t>
            </a:r>
          </a:p>
        </p:txBody>
      </p:sp>
      <p:sp>
        <p:nvSpPr>
          <p:cNvPr id="6" name="Speech Bubble: Oval 5"/>
          <p:cNvSpPr/>
          <p:nvPr/>
        </p:nvSpPr>
        <p:spPr>
          <a:xfrm>
            <a:off x="126724" y="1867203"/>
            <a:ext cx="1422952" cy="511985"/>
          </a:xfrm>
          <a:prstGeom prst="wedgeEllipseCallout">
            <a:avLst>
              <a:gd name="adj1" fmla="val 76955"/>
              <a:gd name="adj2" fmla="val -42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6201165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Specification: </a:t>
            </a:r>
            <a:r>
              <a:rPr lang="en-US" sz="2000" dirty="0">
                <a:hlinkClick r:id="rId2"/>
              </a:rPr>
              <a:t>https://tools.ietf.org/html/rfc2616#section-9</a:t>
            </a:r>
            <a:r>
              <a:rPr lang="en-US" sz="20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28914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HTTP Status codes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7696201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text/html;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18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4836405"/>
            <a:ext cx="10515600" cy="88537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List of status codes:</a:t>
            </a:r>
          </a:p>
          <a:p>
            <a:r>
              <a:rPr lang="en-US" sz="2000" noProof="0" dirty="0">
                <a:hlinkClick r:id="rId3"/>
              </a:rPr>
              <a:t>http://www.restapitutorial.com/httpstatuscodes.html</a:t>
            </a:r>
            <a:endParaRPr lang="en-US" noProof="0" dirty="0"/>
          </a:p>
        </p:txBody>
      </p:sp>
      <p:sp>
        <p:nvSpPr>
          <p:cNvPr id="7" name="Speech Bubble: Oval 6"/>
          <p:cNvSpPr/>
          <p:nvPr/>
        </p:nvSpPr>
        <p:spPr>
          <a:xfrm>
            <a:off x="3756992" y="1280639"/>
            <a:ext cx="1222513" cy="820098"/>
          </a:xfrm>
          <a:prstGeom prst="wedgeEllipseCallout">
            <a:avLst>
              <a:gd name="adj1" fmla="val -115142"/>
              <a:gd name="adj2" fmla="val 9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 code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6201165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 </a:t>
            </a:r>
            <a:r>
              <a:rPr lang="en-US" sz="2000" dirty="0">
                <a:hlinkClick r:id="rId4"/>
              </a:rPr>
              <a:t>https://tools.ietf.org/html/rfc2616#section-6.1.1</a:t>
            </a:r>
            <a:r>
              <a:rPr lang="en-US" sz="20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98780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noProof="0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Web Development with JavaScript and DOM</a:t>
            </a:r>
            <a:endParaRPr lang="en-US" noProof="0" dirty="0">
              <a:latin typeface="Georgia" panose="02040502050405020303" pitchFamily="18" charset="0"/>
            </a:endParaRPr>
          </a:p>
          <a:p>
            <a:r>
              <a:rPr lang="en-US" b="1" noProof="0" dirty="0"/>
              <a:t>TWJK14</a:t>
            </a:r>
            <a:r>
              <a:rPr lang="en-US" noProof="0" dirty="0"/>
              <a:t> </a:t>
            </a:r>
            <a:r>
              <a:rPr lang="en-US" noProof="0" dirty="0">
                <a:latin typeface="Georgia" panose="02040502050405020303" pitchFamily="18" charset="0"/>
              </a:rPr>
              <a:t>Spring 2017</a:t>
            </a:r>
          </a:p>
          <a:p>
            <a:r>
              <a:rPr lang="en-US" b="1" noProof="0" dirty="0">
                <a:latin typeface="Georgia" panose="02040502050405020303" pitchFamily="18" charset="0"/>
              </a:rPr>
              <a:t>Peter Larsson-Green 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5595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 web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Clients primarily requests HTML files.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378809" y="2440693"/>
            <a:ext cx="4979772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&lt;title&gt;Hello&lt;/title&gt;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&lt;h1&gt;Hi!&lt;/h1&gt;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&lt;p&gt;Nice to meet you!&lt;/p&gt;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7587049" y="3361039"/>
            <a:ext cx="3262183" cy="16434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7698259" y="3453714"/>
            <a:ext cx="1977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/>
              <a:t>Hi!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98259" y="4131164"/>
            <a:ext cx="2594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Nice to meet you!</a:t>
            </a:r>
            <a:endParaRPr lang="sv-SE" sz="1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914635" y="5004487"/>
            <a:ext cx="4607010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2000" dirty="0"/>
              <a:t>HTML page rendered by web browsers.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938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 web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617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Clients primarily requests HTML files.</a:t>
            </a:r>
          </a:p>
          <a:p>
            <a:r>
              <a:rPr lang="en-US" noProof="0" dirty="0"/>
              <a:t>But an HTML file usually depends on other files.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378809" y="3026391"/>
            <a:ext cx="4979772" cy="34276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&lt;h1&gt;An image&lt;/h1&gt;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&lt;img src="smiley.jpeg"&gt;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914635" y="5004487"/>
            <a:ext cx="4607010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HTML page rendered by web browsers.</a:t>
            </a:r>
          </a:p>
        </p:txBody>
      </p:sp>
      <p:sp>
        <p:nvSpPr>
          <p:cNvPr id="9" name="Rectangle 8"/>
          <p:cNvSpPr/>
          <p:nvPr/>
        </p:nvSpPr>
        <p:spPr>
          <a:xfrm>
            <a:off x="7587049" y="3361039"/>
            <a:ext cx="3262183" cy="16434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TextBox 9"/>
          <p:cNvSpPr txBox="1"/>
          <p:nvPr/>
        </p:nvSpPr>
        <p:spPr>
          <a:xfrm>
            <a:off x="7698259" y="3453714"/>
            <a:ext cx="2594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/>
              <a:t>An image</a:t>
            </a:r>
            <a:endParaRPr lang="sv-SE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98259" y="4131164"/>
            <a:ext cx="2594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000" b="1" dirty="0">
                <a:solidFill>
                  <a:schemeClr val="accent6"/>
                </a:solidFill>
                <a:sym typeface="Wingdings" panose="05000000000000000000" pitchFamily="2" charset="2"/>
              </a:rPr>
              <a:t></a:t>
            </a:r>
            <a:endParaRPr lang="sv-SE" sz="1200" b="1" dirty="0">
              <a:solidFill>
                <a:schemeClr val="accent6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4594578" y="3026391"/>
            <a:ext cx="2042030" cy="1104773"/>
          </a:xfrm>
          <a:prstGeom prst="cloudCallout">
            <a:avLst>
              <a:gd name="adj1" fmla="val -49511"/>
              <a:gd name="adj2" fmla="val 141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 new GET request!</a:t>
            </a:r>
          </a:p>
        </p:txBody>
      </p:sp>
    </p:spTree>
    <p:extLst>
      <p:ext uri="{BB962C8B-B14F-4D97-AF65-F5344CB8AC3E}">
        <p14:creationId xmlns:p14="http://schemas.microsoft.com/office/powerpoint/2010/main" val="4103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 animBg="1"/>
      <p:bldP spid="10" grpId="0"/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 web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617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Clients primarily requests HTML files.</a:t>
            </a:r>
          </a:p>
          <a:p>
            <a:r>
              <a:rPr lang="en-US" noProof="0" dirty="0"/>
              <a:t>But an HTML file usually depends on other files.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2821795"/>
            <a:ext cx="10515600" cy="3742563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A web page usually consists of:</a:t>
            </a:r>
          </a:p>
          <a:p>
            <a:r>
              <a:rPr lang="sv-SE" sz="2400" dirty="0"/>
              <a:t>Data.</a:t>
            </a:r>
          </a:p>
          <a:p>
            <a:pPr lvl="1"/>
            <a:r>
              <a:rPr lang="sv-SE" sz="2000" dirty="0"/>
              <a:t>Ordinary text.</a:t>
            </a:r>
          </a:p>
          <a:p>
            <a:r>
              <a:rPr lang="sv-SE" sz="2400" dirty="0"/>
              <a:t>HTML, HyperText Markup Language.</a:t>
            </a:r>
          </a:p>
          <a:p>
            <a:pPr lvl="1"/>
            <a:r>
              <a:rPr lang="sv-SE" sz="2000" dirty="0"/>
              <a:t>Marks the data.</a:t>
            </a:r>
          </a:p>
          <a:p>
            <a:r>
              <a:rPr lang="sv-SE" sz="2400" dirty="0"/>
              <a:t>CSS, Cascading Style Sheet.</a:t>
            </a:r>
          </a:p>
          <a:p>
            <a:pPr lvl="1"/>
            <a:r>
              <a:rPr lang="sv-SE" sz="2000" dirty="0"/>
              <a:t>Tells the web browser how to render the data.</a:t>
            </a:r>
          </a:p>
          <a:p>
            <a:r>
              <a:rPr lang="sv-SE" sz="2400" dirty="0"/>
              <a:t>JS, JavaScript.</a:t>
            </a:r>
          </a:p>
          <a:p>
            <a:pPr lvl="1"/>
            <a:r>
              <a:rPr lang="sv-SE" sz="2000" dirty="0"/>
              <a:t>Interacts with the web page.</a:t>
            </a:r>
          </a:p>
        </p:txBody>
      </p:sp>
    </p:spTree>
    <p:extLst>
      <p:ext uri="{BB962C8B-B14F-4D97-AF65-F5344CB8AC3E}">
        <p14:creationId xmlns:p14="http://schemas.microsoft.com/office/powerpoint/2010/main" val="228211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User agents (the clients)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9208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Web browsers.</a:t>
            </a:r>
          </a:p>
          <a:p>
            <a:pPr lvl="1"/>
            <a:r>
              <a:rPr lang="en-US" noProof="0" dirty="0"/>
              <a:t>Chrome, Firefox, Internet Explorer, Safari, Opera, Edge, ...</a:t>
            </a:r>
          </a:p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Web spiders.</a:t>
            </a:r>
          </a:p>
          <a:p>
            <a:pPr lvl="1"/>
            <a:r>
              <a:rPr lang="en-US" noProof="0" dirty="0"/>
              <a:t>Google, Bing, Yahoo, ...</a:t>
            </a:r>
            <a:endParaRPr lang="en-US" noProof="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5947" y="3980864"/>
            <a:ext cx="696686" cy="8926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/>
              <a:t>page-a.html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2943260" y="4715338"/>
            <a:ext cx="762003" cy="8926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/>
              <a:t>page-b.html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4232481" y="3781662"/>
            <a:ext cx="762003" cy="8926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/>
              <a:t>page-c.html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5459919" y="4674291"/>
            <a:ext cx="762003" cy="8926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/>
              <a:t>page-d.html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19633" y="3980864"/>
            <a:ext cx="1804086" cy="24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19633" y="4427908"/>
            <a:ext cx="902043" cy="54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464290" y="4427178"/>
            <a:ext cx="3173625" cy="545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238939" y="4427178"/>
            <a:ext cx="1385726" cy="89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472102" y="5319808"/>
            <a:ext cx="2165813" cy="8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57317" y="3749770"/>
            <a:ext cx="762003" cy="8926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/>
              <a:t>page-e.html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749992" y="4039417"/>
            <a:ext cx="1163894" cy="108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313079" y="4131515"/>
            <a:ext cx="3458424" cy="103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624665" y="3972630"/>
            <a:ext cx="2305861" cy="27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81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8297" cy="1325563"/>
          </a:xfrm>
        </p:spPr>
        <p:txBody>
          <a:bodyPr>
            <a:normAutofit/>
          </a:bodyPr>
          <a:lstStyle/>
          <a:p>
            <a:r>
              <a:rPr lang="en-US" sz="4000" noProof="0" dirty="0"/>
              <a:t>HTML, CSS &amp; JS not only for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608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Games:</a:t>
            </a:r>
          </a:p>
          <a:p>
            <a:pPr lvl="1"/>
            <a:r>
              <a:rPr lang="en-US" sz="2000" noProof="0" dirty="0">
                <a:hlinkClick r:id="rId2"/>
              </a:rPr>
              <a:t>http://www.schillmania.com/survivor</a:t>
            </a:r>
            <a:r>
              <a:rPr lang="en-US" sz="2000" noProof="0" dirty="0"/>
              <a:t> </a:t>
            </a:r>
          </a:p>
          <a:p>
            <a:pPr marL="0" indent="0">
              <a:buNone/>
            </a:pPr>
            <a:r>
              <a:rPr lang="en-US" noProof="0" dirty="0"/>
              <a:t>Extensions/Add-ons for browsers:</a:t>
            </a:r>
          </a:p>
          <a:p>
            <a:pPr lvl="1"/>
            <a:r>
              <a:rPr lang="en-US" sz="2000" noProof="0" dirty="0">
                <a:hlinkClick r:id="rId3"/>
              </a:rPr>
              <a:t>https://developer.chrome.com/extensions/getstarted</a:t>
            </a:r>
            <a:r>
              <a:rPr lang="en-US" sz="2000" noProof="0" dirty="0"/>
              <a:t> </a:t>
            </a:r>
          </a:p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Apps for smartphones/tablets:</a:t>
            </a:r>
          </a:p>
          <a:p>
            <a:pPr lvl="1"/>
            <a:r>
              <a:rPr lang="en-US" sz="2000" noProof="0" dirty="0">
                <a:hlinkClick r:id="rId4"/>
              </a:rPr>
              <a:t>https://cordova.apache.org</a:t>
            </a:r>
            <a:r>
              <a:rPr lang="en-US" sz="2000" noProof="0" dirty="0"/>
              <a:t> </a:t>
            </a:r>
          </a:p>
          <a:p>
            <a:pPr marL="0" indent="0">
              <a:buNone/>
            </a:pPr>
            <a:r>
              <a:rPr lang="en-US" noProof="0" dirty="0"/>
              <a:t>Programs for computers:</a:t>
            </a:r>
          </a:p>
          <a:p>
            <a:pPr lvl="1"/>
            <a:r>
              <a:rPr lang="en-US" sz="2000" noProof="0" dirty="0">
                <a:hlinkClick r:id="rId5"/>
              </a:rPr>
              <a:t>https://atom.io</a:t>
            </a:r>
            <a:r>
              <a:rPr lang="en-US" sz="2000" noProof="0" dirty="0"/>
              <a:t> </a:t>
            </a:r>
          </a:p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JavaScript on </a:t>
            </a:r>
            <a:r>
              <a:rPr lang="en-US" noProof="0" dirty="0"/>
              <a:t>the server:</a:t>
            </a:r>
          </a:p>
          <a:p>
            <a:pPr lvl="1"/>
            <a:r>
              <a:rPr lang="en-US" sz="2000" noProof="0" dirty="0">
                <a:hlinkClick r:id="rId6"/>
              </a:rPr>
              <a:t>https://nodejs.org</a:t>
            </a:r>
            <a:r>
              <a:rPr lang="en-US" sz="20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941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web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96481" cy="2028248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u="sng" noProof="0" dirty="0">
                <a:latin typeface="Georgia" panose="02040502050405020303" pitchFamily="18" charset="0"/>
              </a:rPr>
              <a:t>Benefits</a:t>
            </a:r>
          </a:p>
          <a:p>
            <a:pPr marL="0" indent="0">
              <a:buNone/>
            </a:pPr>
            <a:r>
              <a:rPr lang="en-US" noProof="0" dirty="0"/>
              <a:t>Easy to get started.</a:t>
            </a:r>
          </a:p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Fast development.</a:t>
            </a:r>
          </a:p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OS independent.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01947" y="1825625"/>
            <a:ext cx="5051854" cy="24160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Drawback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Runs slowly.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Are limited.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Standards not always followed by web browsers.</a:t>
            </a:r>
          </a:p>
        </p:txBody>
      </p:sp>
    </p:spTree>
    <p:extLst>
      <p:ext uri="{BB962C8B-B14F-4D97-AF65-F5344CB8AC3E}">
        <p14:creationId xmlns:p14="http://schemas.microsoft.com/office/powerpoint/2010/main" val="398530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Recommended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860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400" i="1" dirty="0"/>
              <a:t>The Absolute Minimum Every Software Developer Absolutely, Positively Must Know About Unicode and Character Sets (No Excuses!) </a:t>
            </a:r>
            <a:r>
              <a:rPr lang="en-US" dirty="0"/>
              <a:t>written by </a:t>
            </a:r>
            <a:r>
              <a:rPr lang="en-US" sz="2400" i="1" dirty="0"/>
              <a:t>Joel </a:t>
            </a:r>
            <a:r>
              <a:rPr lang="en-US" sz="2400" i="1" dirty="0" err="1"/>
              <a:t>Spolsky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200" i="1" noProof="0" dirty="0"/>
              <a:t>	</a:t>
            </a:r>
            <a:r>
              <a:rPr lang="en-US" sz="900" dirty="0">
                <a:hlinkClick r:id="rId2"/>
              </a:rPr>
              <a:t>https://www.joelonsoftware.com/2003/10/08/the-absolute-minimum-every-software-developer-absolutely-positively-must-know-about-unicode-and-character-sets-no-excuses/</a:t>
            </a:r>
            <a:r>
              <a:rPr lang="en-US" sz="900" dirty="0"/>
              <a:t> </a:t>
            </a:r>
            <a:endParaRPr lang="en-US" noProof="0" dirty="0"/>
          </a:p>
          <a:p>
            <a:pPr marL="0" indent="0">
              <a:buNone/>
            </a:pPr>
            <a:r>
              <a:rPr lang="en-US" i="1" noProof="0" dirty="0"/>
              <a:t>HTTP Made Really Easy</a:t>
            </a:r>
            <a:r>
              <a:rPr lang="en-US" noProof="0" dirty="0"/>
              <a:t>, written by </a:t>
            </a:r>
            <a:r>
              <a:rPr lang="en-US" i="1" noProof="0" dirty="0"/>
              <a:t>James Marshall</a:t>
            </a:r>
            <a:r>
              <a:rPr lang="en-US" dirty="0"/>
              <a:t>:</a:t>
            </a:r>
            <a:endParaRPr lang="en-US" noProof="0" dirty="0"/>
          </a:p>
          <a:p>
            <a:pPr marL="0" indent="0">
              <a:buNone/>
            </a:pPr>
            <a:r>
              <a:rPr lang="en-US" sz="1800" noProof="0" dirty="0"/>
              <a:t>	</a:t>
            </a:r>
            <a:r>
              <a:rPr lang="en-US" sz="2000" noProof="0" dirty="0">
                <a:hlinkClick r:id="rId3"/>
              </a:rPr>
              <a:t>https://www.jmarshall.com/easy/http</a:t>
            </a:r>
            <a:r>
              <a:rPr lang="en-US" sz="2000" noProof="0" dirty="0"/>
              <a:t>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HTTP specification:</a:t>
            </a:r>
          </a:p>
          <a:p>
            <a:pPr marL="0" indent="0">
              <a:buNone/>
            </a:pPr>
            <a:r>
              <a:rPr lang="en-US" sz="2000" noProof="0" dirty="0"/>
              <a:t>	</a:t>
            </a:r>
            <a:r>
              <a:rPr lang="en-US" sz="2000" dirty="0">
                <a:hlinkClick r:id="rId4"/>
              </a:rPr>
              <a:t>https://tools.ietf.org/html/rfc2616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The birth of the web</a:t>
            </a:r>
          </a:p>
          <a:p>
            <a:pPr marL="0" indent="0">
              <a:buNone/>
            </a:pPr>
            <a:r>
              <a:rPr lang="en-US" sz="2000" noProof="0" dirty="0"/>
              <a:t>	</a:t>
            </a:r>
            <a:r>
              <a:rPr lang="en-US" sz="2000" dirty="0">
                <a:hlinkClick r:id="rId5"/>
              </a:rPr>
              <a:t>http://home.cern/topics/birth-web</a:t>
            </a:r>
            <a:r>
              <a:rPr lang="en-US" sz="2000" dirty="0"/>
              <a:t> </a:t>
            </a:r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156014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Ping Pong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8878" cy="4351338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Ping Pong event:</a:t>
            </a:r>
          </a:p>
          <a:p>
            <a:pPr marL="0" indent="0">
              <a:buNone/>
            </a:pPr>
            <a:r>
              <a:rPr lang="en-US" noProof="0" dirty="0"/>
              <a:t>	Web Development with JavaScript and DOM - TWJK14 - S17</a:t>
            </a:r>
          </a:p>
          <a:p>
            <a:pPr marL="0" indent="0">
              <a:buNone/>
            </a:pPr>
            <a:r>
              <a:rPr lang="en-US" noProof="0" dirty="0"/>
              <a:t>Ping Pong password:</a:t>
            </a:r>
          </a:p>
          <a:p>
            <a:pPr marL="0" indent="0">
              <a:buNone/>
            </a:pPr>
            <a:r>
              <a:rPr lang="en-US" noProof="0" dirty="0"/>
              <a:t>	</a:t>
            </a:r>
            <a:r>
              <a:rPr lang="en-US" sz="4000" noProof="0" dirty="0"/>
              <a:t>TWJK14S1717</a:t>
            </a: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Read 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study-guide.pdf</a:t>
            </a:r>
            <a:r>
              <a:rPr lang="en-US" noProof="0" dirty="0"/>
              <a:t> on Ping Pong,</a:t>
            </a:r>
            <a:br>
              <a:rPr lang="en-US" noProof="0" dirty="0"/>
            </a:br>
            <a:r>
              <a:rPr lang="en-US" noProof="0" dirty="0"/>
              <a:t>                                                                   and the documents it links to.</a:t>
            </a:r>
          </a:p>
        </p:txBody>
      </p:sp>
    </p:spTree>
    <p:extLst>
      <p:ext uri="{BB962C8B-B14F-4D97-AF65-F5344CB8AC3E}">
        <p14:creationId xmlns:p14="http://schemas.microsoft.com/office/powerpoint/2010/main" val="146309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charsets &amp; encodings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"Computers only understand numbers."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664466" y="2440693"/>
            <a:ext cx="463484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string[] = "Hello";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64466" y="2921211"/>
            <a:ext cx="4634840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 string in C.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7392318" y="2080091"/>
            <a:ext cx="3668617" cy="1333041"/>
          </a:xfrm>
          <a:prstGeom prst="wedgeEllipseCallout">
            <a:avLst>
              <a:gd name="adj1" fmla="val -91365"/>
              <a:gd name="adj2" fmla="val -6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Each character is mapped to a number.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3496351"/>
            <a:ext cx="10515600" cy="282128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Which character is mapped to which number?</a:t>
            </a:r>
          </a:p>
          <a:p>
            <a:pPr lvl="1"/>
            <a:r>
              <a:rPr lang="en-US" dirty="0"/>
              <a:t>Is described by the used character encoding.</a:t>
            </a:r>
          </a:p>
          <a:p>
            <a:pPr marL="0" indent="0">
              <a:buNone/>
            </a:pPr>
            <a:r>
              <a:rPr lang="en-US" dirty="0"/>
              <a:t>Which characters can we use?</a:t>
            </a:r>
          </a:p>
          <a:p>
            <a:pPr lvl="1"/>
            <a:r>
              <a:rPr lang="en-US" dirty="0"/>
              <a:t>Is described by the used charset.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 facto standard encoding: ASCII</a:t>
            </a:r>
          </a:p>
        </p:txBody>
      </p:sp>
    </p:spTree>
    <p:extLst>
      <p:ext uri="{BB962C8B-B14F-4D97-AF65-F5344CB8AC3E}">
        <p14:creationId xmlns:p14="http://schemas.microsoft.com/office/powerpoint/2010/main" val="198213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ASCII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90688"/>
            <a:ext cx="10515600" cy="450277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i="1" dirty="0"/>
              <a:t>American Standard Code for Information Interchange</a:t>
            </a:r>
          </a:p>
          <a:p>
            <a:r>
              <a:rPr lang="sv-SE" dirty="0"/>
              <a:t>Each character represented by 7 bits.</a:t>
            </a:r>
          </a:p>
          <a:p>
            <a:pPr lvl="1"/>
            <a:r>
              <a:rPr lang="sv-SE" dirty="0"/>
              <a:t>2⁷ = 128.</a:t>
            </a:r>
          </a:p>
          <a:p>
            <a:r>
              <a:rPr lang="sv-SE" sz="2000" dirty="0">
                <a:hlinkClick r:id="rId2"/>
              </a:rPr>
              <a:t>http://www.ascii-code.com</a:t>
            </a:r>
            <a:r>
              <a:rPr lang="sv-SE" sz="1800" dirty="0"/>
              <a:t> </a:t>
            </a:r>
            <a:endParaRPr lang="sv-SE" dirty="0"/>
          </a:p>
          <a:p>
            <a:r>
              <a:rPr lang="sv-SE" dirty="0"/>
              <a:t>Does not contain å, ä, ö, Å, Ä or Ö </a:t>
            </a:r>
            <a:r>
              <a:rPr lang="sv-SE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sv-SE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v-SE" sz="900" dirty="0"/>
          </a:p>
          <a:p>
            <a:pPr marL="0" indent="0">
              <a:buNone/>
            </a:pPr>
            <a:r>
              <a:rPr lang="sv-SE" dirty="0"/>
              <a:t>Computers usually work with 8 bits.</a:t>
            </a:r>
          </a:p>
          <a:p>
            <a:r>
              <a:rPr lang="sv-SE" dirty="0"/>
              <a:t>Encodings extending ASCII has</a:t>
            </a:r>
            <a:br>
              <a:rPr lang="sv-SE" dirty="0"/>
            </a:br>
            <a:r>
              <a:rPr lang="sv-SE" dirty="0"/>
              <a:t>been created.</a:t>
            </a:r>
          </a:p>
          <a:p>
            <a:r>
              <a:rPr lang="sv-SE" dirty="0"/>
              <a:t>128 additional characters!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394949"/>
              </p:ext>
            </p:extLst>
          </p:nvPr>
        </p:nvGraphicFramePr>
        <p:xfrm>
          <a:off x="7097309" y="2229937"/>
          <a:ext cx="281200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001">
                  <a:extLst>
                    <a:ext uri="{9D8B030D-6E8A-4147-A177-3AD203B41FA5}">
                      <a16:colId xmlns:a16="http://schemas.microsoft.com/office/drawing/2014/main" val="3457967107"/>
                    </a:ext>
                  </a:extLst>
                </a:gridCol>
                <a:gridCol w="1406001">
                  <a:extLst>
                    <a:ext uri="{9D8B030D-6E8A-4147-A177-3AD203B41FA5}">
                      <a16:colId xmlns:a16="http://schemas.microsoft.com/office/drawing/2014/main" val="1837100616"/>
                    </a:ext>
                  </a:extLst>
                </a:gridCol>
              </a:tblGrid>
              <a:tr h="265739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38309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NUL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524495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767376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65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11688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B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657115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24210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97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11011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b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09887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27190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127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DEL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029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93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Extended ASCII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90688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v-SE" dirty="0"/>
              <a:t>There exists many of them!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77681" y="3993043"/>
            <a:ext cx="2506950" cy="7571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   ISO 8859-1 /</a:t>
            </a:r>
            <a:br>
              <a:rPr lang="en-US" sz="2400" dirty="0"/>
            </a:br>
            <a:r>
              <a:rPr lang="en-US" sz="2400" dirty="0"/>
              <a:t>ISO Latin-1</a:t>
            </a:r>
            <a:endParaRPr lang="sv-SE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974472"/>
              </p:ext>
            </p:extLst>
          </p:nvPr>
        </p:nvGraphicFramePr>
        <p:xfrm>
          <a:off x="3384631" y="2329448"/>
          <a:ext cx="2598726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065">
                  <a:extLst>
                    <a:ext uri="{9D8B030D-6E8A-4147-A177-3AD203B41FA5}">
                      <a16:colId xmlns:a16="http://schemas.microsoft.com/office/drawing/2014/main" val="3457967107"/>
                    </a:ext>
                  </a:extLst>
                </a:gridCol>
                <a:gridCol w="1361661">
                  <a:extLst>
                    <a:ext uri="{9D8B030D-6E8A-4147-A177-3AD203B41FA5}">
                      <a16:colId xmlns:a16="http://schemas.microsoft.com/office/drawing/2014/main" val="1837100616"/>
                    </a:ext>
                  </a:extLst>
                </a:gridCol>
              </a:tblGrid>
              <a:tr h="265739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38309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NUL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524495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767376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127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DEL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11688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128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PAD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799257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…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657115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196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Ä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24210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197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Å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11011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09887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214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Ö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27190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029143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255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ÿ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164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52469"/>
              </p:ext>
            </p:extLst>
          </p:nvPr>
        </p:nvGraphicFramePr>
        <p:xfrm>
          <a:off x="6335315" y="2329944"/>
          <a:ext cx="2639720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159">
                  <a:extLst>
                    <a:ext uri="{9D8B030D-6E8A-4147-A177-3AD203B41FA5}">
                      <a16:colId xmlns:a16="http://schemas.microsoft.com/office/drawing/2014/main" val="3457967107"/>
                    </a:ext>
                  </a:extLst>
                </a:gridCol>
                <a:gridCol w="1419561">
                  <a:extLst>
                    <a:ext uri="{9D8B030D-6E8A-4147-A177-3AD203B41FA5}">
                      <a16:colId xmlns:a16="http://schemas.microsoft.com/office/drawing/2014/main" val="1837100616"/>
                    </a:ext>
                  </a:extLst>
                </a:gridCol>
              </a:tblGrid>
              <a:tr h="265739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38309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NUL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524495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767376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127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DEL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11688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128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92670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…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657115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196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Ä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24210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197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Å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11011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09887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214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Ö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27190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...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029143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255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ÿ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16401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8951594" y="3993043"/>
            <a:ext cx="2506950" cy="7571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Windows-1252 /</a:t>
            </a:r>
            <a:br>
              <a:rPr lang="en-US" sz="2400" dirty="0"/>
            </a:br>
            <a:r>
              <a:rPr lang="en-US" sz="2400" dirty="0"/>
              <a:t>ANSI 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970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Unicode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90004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The solution to all encoding problems!</a:t>
            </a:r>
          </a:p>
          <a:p>
            <a:r>
              <a:rPr lang="en-US" dirty="0"/>
              <a:t>A charset that can</a:t>
            </a:r>
            <a:r>
              <a:rPr lang="en-US" noProof="0" dirty="0">
                <a:latin typeface="Georgia" panose="02040502050405020303" pitchFamily="18" charset="0"/>
              </a:rPr>
              <a:t> store ~1.000.000 characters.</a:t>
            </a:r>
          </a:p>
          <a:p>
            <a:r>
              <a:rPr lang="en-US" dirty="0"/>
              <a:t>N</a:t>
            </a:r>
            <a:r>
              <a:rPr lang="en-US" noProof="0" dirty="0"/>
              <a:t>umbers 0-127 mapped the same way as in ASCII.</a:t>
            </a:r>
          </a:p>
          <a:p>
            <a:pPr lvl="1"/>
            <a:r>
              <a:rPr lang="en-US" noProof="0" dirty="0">
                <a:latin typeface="Georgia" panose="02040502050405020303" pitchFamily="18" charset="0"/>
              </a:rPr>
              <a:t>It is backward compatible with ASCII.</a:t>
            </a:r>
          </a:p>
          <a:p>
            <a:r>
              <a:rPr lang="en-US" dirty="0"/>
              <a:t>Exists different encodings:</a:t>
            </a:r>
            <a:endParaRPr lang="en-US" noProof="0" dirty="0">
              <a:latin typeface="Georgia" panose="02040502050405020303" pitchFamily="18" charset="0"/>
            </a:endParaRPr>
          </a:p>
          <a:p>
            <a:pPr lvl="1"/>
            <a:r>
              <a:rPr lang="en-US" noProof="0" dirty="0">
                <a:latin typeface="Georgia" panose="02040502050405020303" pitchFamily="18" charset="0"/>
              </a:rPr>
              <a:t>UTF-32: each character represented by 32 bits.</a:t>
            </a:r>
          </a:p>
          <a:p>
            <a:pPr lvl="2"/>
            <a:r>
              <a:rPr lang="en-US" noProof="0" dirty="0"/>
              <a:t>But most common characters (a-z, A-Z) only requires 7 bits!</a:t>
            </a:r>
          </a:p>
          <a:p>
            <a:pPr lvl="1"/>
            <a:r>
              <a:rPr lang="en-US" noProof="0" dirty="0">
                <a:latin typeface="Georgia" panose="02040502050405020303" pitchFamily="18" charset="0"/>
              </a:rPr>
              <a:t>UTF-8: each character represented by 8, 16, 24 or 32 bits.</a:t>
            </a:r>
          </a:p>
          <a:p>
            <a:pPr lvl="2"/>
            <a:r>
              <a:rPr lang="en-US" noProof="0" dirty="0"/>
              <a:t>ASCII characters represented by 8 bits.</a:t>
            </a:r>
          </a:p>
        </p:txBody>
      </p:sp>
    </p:spTree>
    <p:extLst>
      <p:ext uri="{BB962C8B-B14F-4D97-AF65-F5344CB8AC3E}">
        <p14:creationId xmlns:p14="http://schemas.microsoft.com/office/powerpoint/2010/main" val="382225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web browser encodings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94080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Which character encoding do web browsers use?</a:t>
            </a:r>
          </a:p>
          <a:p>
            <a:r>
              <a:rPr lang="en-US" dirty="0"/>
              <a:t>Written in the webpage by the webpage author.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If </a:t>
            </a:r>
            <a:r>
              <a:rPr lang="en-US" dirty="0"/>
              <a:t>the character encoding</a:t>
            </a:r>
            <a:r>
              <a:rPr lang="en-US" noProof="0" dirty="0"/>
              <a:t> is not written in the webpage?</a:t>
            </a:r>
          </a:p>
          <a:p>
            <a:r>
              <a:rPr lang="en-US" dirty="0"/>
              <a:t>Up to the web browser to decide.</a:t>
            </a:r>
          </a:p>
          <a:p>
            <a:pPr lvl="1"/>
            <a:r>
              <a:rPr lang="en-US" dirty="0"/>
              <a:t>In practice: UTF-8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987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 on the web</a:t>
            </a:r>
          </a:p>
        </p:txBody>
      </p:sp>
      <p:pic>
        <p:nvPicPr>
          <p:cNvPr id="1026" name="Picture 2" descr="Graph showing growth of the UTF-8 en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45" y="1794313"/>
            <a:ext cx="411480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21560" y="6168751"/>
            <a:ext cx="72186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http://pinyin.info/news/2015/utf-8-unicode-vs-other-encodings-over-time/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1583686"/>
      </p:ext>
    </p:extLst>
  </p:cSld>
  <p:clrMapOvr>
    <a:masterClrMapping/>
  </p:clrMapOvr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25174</TotalTime>
  <Words>1390</Words>
  <Application>Microsoft Office PowerPoint</Application>
  <PresentationFormat>Widescreen</PresentationFormat>
  <Paragraphs>335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Georgia</vt:lpstr>
      <vt:lpstr>Wingdings</vt:lpstr>
      <vt:lpstr>JU Grå</vt:lpstr>
      <vt:lpstr>PowerPoint Presentation</vt:lpstr>
      <vt:lpstr>Introduction</vt:lpstr>
      <vt:lpstr>Ping Pong</vt:lpstr>
      <vt:lpstr>charsets &amp; encodings</vt:lpstr>
      <vt:lpstr>ASCII</vt:lpstr>
      <vt:lpstr>Extended ASCII</vt:lpstr>
      <vt:lpstr>Unicode</vt:lpstr>
      <vt:lpstr>web browser encodings</vt:lpstr>
      <vt:lpstr>Unicode on the web</vt:lpstr>
      <vt:lpstr>Unicode on the web</vt:lpstr>
      <vt:lpstr>The Internet</vt:lpstr>
      <vt:lpstr>The Internet</vt:lpstr>
      <vt:lpstr>The Web</vt:lpstr>
      <vt:lpstr>The Web</vt:lpstr>
      <vt:lpstr>HTTP</vt:lpstr>
      <vt:lpstr>HTTP Requests</vt:lpstr>
      <vt:lpstr>HTTP Response</vt:lpstr>
      <vt:lpstr>HTTP methods</vt:lpstr>
      <vt:lpstr>HTTP Status codes</vt:lpstr>
      <vt:lpstr>A web page</vt:lpstr>
      <vt:lpstr>A web page</vt:lpstr>
      <vt:lpstr>A web page</vt:lpstr>
      <vt:lpstr>User agents (the clients)</vt:lpstr>
      <vt:lpstr>HTML, CSS &amp; JS not only for the web</vt:lpstr>
      <vt:lpstr>web pages</vt:lpstr>
      <vt:lpstr>Recommended reading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395</cp:revision>
  <dcterms:created xsi:type="dcterms:W3CDTF">2015-07-17T09:22:03Z</dcterms:created>
  <dcterms:modified xsi:type="dcterms:W3CDTF">2017-04-24T06:26:00Z</dcterms:modified>
</cp:coreProperties>
</file>