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5" r:id="rId3"/>
    <p:sldId id="301" r:id="rId4"/>
    <p:sldId id="303" r:id="rId5"/>
    <p:sldId id="329" r:id="rId6"/>
    <p:sldId id="309" r:id="rId7"/>
    <p:sldId id="328" r:id="rId8"/>
    <p:sldId id="310" r:id="rId9"/>
    <p:sldId id="327" r:id="rId10"/>
    <p:sldId id="302" r:id="rId11"/>
    <p:sldId id="305" r:id="rId12"/>
    <p:sldId id="306" r:id="rId13"/>
    <p:sldId id="313" r:id="rId14"/>
    <p:sldId id="331" r:id="rId15"/>
    <p:sldId id="314" r:id="rId16"/>
    <p:sldId id="312" r:id="rId17"/>
    <p:sldId id="321" r:id="rId18"/>
    <p:sldId id="316" r:id="rId19"/>
    <p:sldId id="322" r:id="rId20"/>
    <p:sldId id="324" r:id="rId21"/>
    <p:sldId id="323" r:id="rId22"/>
    <p:sldId id="311" r:id="rId23"/>
    <p:sldId id="326" r:id="rId24"/>
    <p:sldId id="325" r:id="rId25"/>
    <p:sldId id="317" r:id="rId26"/>
    <p:sldId id="318" r:id="rId27"/>
    <p:sldId id="319" r:id="rId28"/>
    <p:sldId id="308" r:id="rId29"/>
    <p:sldId id="330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556" y="36"/>
      </p:cViewPr>
      <p:guideLst/>
    </p:cSldViewPr>
  </p:slideViewPr>
  <p:outlineViewPr>
    <p:cViewPr>
      <p:scale>
        <a:sx n="33" d="100"/>
        <a:sy n="33" d="100"/>
      </p:scale>
      <p:origin x="0" y="-950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2017-04-27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vt.se/svttext/web/pages/100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tendo.se/wiiu/wiiu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language_codes.asp" TargetMode="External"/><Relationship Id="rId2" Type="http://schemas.openxmlformats.org/officeDocument/2006/relationships/hyperlink" Target="https://developer.mozilla.org/en-US/docs/Web/HTML/Global_attribut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tags/ref_country_codes.as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0/quickref" TargetMode="External"/><Relationship Id="rId2" Type="http://schemas.openxmlformats.org/officeDocument/2006/relationships/hyperlink" Target="https://www.w3.org/WAI/intro/wca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html5/syntax.html#named-character-reference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owsershots.org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alidator.w3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past.html" TargetMode="External"/><Relationship Id="rId2" Type="http://schemas.openxmlformats.org/officeDocument/2006/relationships/hyperlink" Target="http://diveintohtml5.info/introduc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://diveintohtml5.info/semantic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Reference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.org/TR/html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s.statcount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s.statcounter.com/browser-market-share/desktop-tablet-console/worldwide/#monthly-201604-20170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s.statcounter.com/#browser-SE-monthly-201503-201603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s.statcounter.com/browser-market-share/desktop-tablet-console/sweden/#monthly-201604-20170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Hello World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778580" y="1690688"/>
            <a:ext cx="757522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 World Example&lt;/title&gt;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 World!&lt;/h1&gt;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&lt;p&gt;Hello World in HTML.&lt;/p&gt;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60371" y="2645229"/>
            <a:ext cx="0" cy="108857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60371" y="3918857"/>
            <a:ext cx="0" cy="1513114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811353"/>
            <a:ext cx="2677887" cy="7571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noProof="0" dirty="0">
                <a:solidFill>
                  <a:schemeClr val="accent1"/>
                </a:solidFill>
                <a:latin typeface="Georgia" panose="02040502050405020303" pitchFamily="18" charset="0"/>
              </a:rPr>
              <a:t>Meta data</a:t>
            </a:r>
            <a:br>
              <a:rPr lang="en-US" noProof="0" dirty="0"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en-US" sz="2000" noProof="0" dirty="0">
                <a:solidFill>
                  <a:schemeClr val="accent1"/>
                </a:solidFill>
                <a:latin typeface="Georgia" panose="02040502050405020303" pitchFamily="18" charset="0"/>
              </a:rPr>
              <a:t>(data about the data)</a:t>
            </a:r>
            <a:endParaRPr lang="en-US" noProof="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435348"/>
            <a:ext cx="267788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>
                <a:solidFill>
                  <a:schemeClr val="accent5"/>
                </a:solidFill>
              </a:rPr>
              <a:t>Actual data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838200" y="1459366"/>
            <a:ext cx="2079171" cy="987198"/>
          </a:xfrm>
          <a:prstGeom prst="cloudCallout">
            <a:avLst>
              <a:gd name="adj1" fmla="val 92522"/>
              <a:gd name="adj2" fmla="val -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HTML 5 doctype.</a:t>
            </a:r>
          </a:p>
        </p:txBody>
      </p: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&lt;head&gt; elements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1" y="2376487"/>
            <a:ext cx="423454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9" y="3073172"/>
            <a:ext cx="105156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name="author" content="Helga Hufflepuff"&gt;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198" y="3769857"/>
            <a:ext cx="1051560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name="description" content="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Hogwarts School of Witchcraft and Wizardry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198" y="4458078"/>
            <a:ext cx="105156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name="keywords" content="magic,talk snake,quidditch"&gt;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1" y="1690688"/>
            <a:ext cx="4234542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&lt;title&gt;Hogwarts&lt;/title&gt;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6259284" y="1453246"/>
            <a:ext cx="2177146" cy="987198"/>
          </a:xfrm>
          <a:prstGeom prst="cloudCallout">
            <a:avLst>
              <a:gd name="adj1" fmla="val -108525"/>
              <a:gd name="adj2" fmla="val -5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Tabs, bookmarks.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199" y="5765927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Check it out: </a:t>
            </a:r>
            <a:r>
              <a:rPr lang="sv-SE" sz="2000" dirty="0">
                <a:hlinkClick r:id="rId2"/>
              </a:rPr>
              <a:t>http://www.svt.se/svttext/web/pages/100.html</a:t>
            </a:r>
            <a:r>
              <a:rPr lang="sv-SE" dirty="0"/>
              <a:t>  </a:t>
            </a:r>
          </a:p>
        </p:txBody>
      </p:sp>
      <p:sp>
        <p:nvSpPr>
          <p:cNvPr id="16" name="Cloud 15"/>
          <p:cNvSpPr/>
          <p:nvPr/>
        </p:nvSpPr>
        <p:spPr>
          <a:xfrm>
            <a:off x="4604655" y="5007429"/>
            <a:ext cx="2982686" cy="7802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Search engines!</a:t>
            </a:r>
          </a:p>
        </p:txBody>
      </p:sp>
    </p:spTree>
    <p:extLst>
      <p:ext uri="{BB962C8B-B14F-4D97-AF65-F5344CB8AC3E}">
        <p14:creationId xmlns:p14="http://schemas.microsoft.com/office/powerpoint/2010/main" val="6312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&lt;body&gt;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35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Most tags belong to one of the following groups:</a:t>
            </a:r>
          </a:p>
          <a:p>
            <a:r>
              <a:rPr lang="en-US" noProof="0" dirty="0"/>
              <a:t>Block elements: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lvl="1"/>
            <a:r>
              <a:rPr lang="en-US" noProof="0" dirty="0"/>
              <a:t>...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Inline elements: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41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84846" y="3401398"/>
            <a:ext cx="3875314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spans the entire row.</a:t>
            </a:r>
          </a:p>
          <a:p>
            <a:r>
              <a:rPr lang="en-US" noProof="0" dirty="0"/>
              <a:t>Inline elements spans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5563" y="3118369"/>
            <a:ext cx="3766751" cy="1831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696773" y="3211045"/>
            <a:ext cx="30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Some text!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96773" y="3888495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701039" y="4381279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3" name="Rectangle 2"/>
          <p:cNvSpPr/>
          <p:nvPr/>
        </p:nvSpPr>
        <p:spPr>
          <a:xfrm>
            <a:off x="6695363" y="3211045"/>
            <a:ext cx="3535798" cy="5847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6699629" y="3869462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695363" y="4381279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761103" y="5380932"/>
            <a:ext cx="8970725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text&lt;/h1&gt;&lt;p&gt;Some text.&lt;/p&gt;&lt;p&gt;Some text.&lt;/p&gt;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3635855" y="4854644"/>
            <a:ext cx="186648" cy="3359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8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0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74906" y="3111286"/>
            <a:ext cx="3875314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A   b      c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  f&lt;/p&gt;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spans the entire row.</a:t>
            </a:r>
          </a:p>
          <a:p>
            <a:r>
              <a:rPr lang="en-US" noProof="0" dirty="0"/>
              <a:t>Inline elements spans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5564" y="3118369"/>
            <a:ext cx="328399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585563" y="3118369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A b c de f</a:t>
            </a:r>
            <a:endParaRPr lang="sv-SE" sz="12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259495" y="4846852"/>
            <a:ext cx="767300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&lt;p&gt;This is a very long line of text.&lt;/p&gt;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2563" y="5581745"/>
            <a:ext cx="2300002" cy="817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3812562" y="5581746"/>
            <a:ext cx="25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This</a:t>
            </a:r>
            <a:r>
              <a:rPr lang="sv-SE" sz="2000" dirty="0"/>
              <a:t> is a </a:t>
            </a:r>
            <a:r>
              <a:rPr lang="sv-SE" sz="2000" dirty="0" err="1"/>
              <a:t>very</a:t>
            </a:r>
            <a:r>
              <a:rPr lang="sv-SE" sz="2000" dirty="0"/>
              <a:t> long </a:t>
            </a:r>
            <a:r>
              <a:rPr lang="sv-SE" sz="2000" dirty="0" err="1"/>
              <a:t>line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text.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608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80698" y="2956732"/>
            <a:ext cx="4682169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&lt;strong&gt;Note:&lt;/strong&gt;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text.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spans the entire row.</a:t>
            </a:r>
          </a:p>
          <a:p>
            <a:r>
              <a:rPr lang="en-US" noProof="0" dirty="0"/>
              <a:t>Inline elements spans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6749" y="3321871"/>
            <a:ext cx="3766751" cy="1831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817959" y="3414547"/>
            <a:ext cx="30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Some text!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17959" y="4091997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Note:</a:t>
            </a:r>
            <a:r>
              <a:rPr lang="sv-SE" sz="2000" dirty="0"/>
              <a:t> Some text.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22225" y="4584781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3" name="Rectangle 2"/>
          <p:cNvSpPr/>
          <p:nvPr/>
        </p:nvSpPr>
        <p:spPr>
          <a:xfrm>
            <a:off x="6806236" y="3414547"/>
            <a:ext cx="3535798" cy="5847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6806236" y="4061223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806236" y="4584781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862027" y="4134865"/>
            <a:ext cx="805713" cy="307812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4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0" grpId="0"/>
      <p:bldP spid="3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How can they be nested?</a:t>
            </a:r>
          </a:p>
          <a:p>
            <a:r>
              <a:rPr lang="en-US" noProof="0" dirty="0"/>
              <a:t>Block elements </a:t>
            </a:r>
            <a:r>
              <a:rPr lang="en-US" b="1" noProof="0" dirty="0"/>
              <a:t>can</a:t>
            </a:r>
            <a:r>
              <a:rPr lang="en-US" noProof="0" dirty="0"/>
              <a:t> be used in block elements.</a:t>
            </a:r>
          </a:p>
          <a:p>
            <a:r>
              <a:rPr lang="en-US" noProof="0" dirty="0"/>
              <a:t>Inline elements </a:t>
            </a:r>
            <a:r>
              <a:rPr lang="en-US" b="1" noProof="0" dirty="0"/>
              <a:t>can</a:t>
            </a:r>
            <a:r>
              <a:rPr lang="en-US" noProof="0" dirty="0"/>
              <a:t> be used in block elements.</a:t>
            </a:r>
          </a:p>
          <a:p>
            <a:r>
              <a:rPr lang="en-US" noProof="0" dirty="0"/>
              <a:t>Inline elements </a:t>
            </a:r>
            <a:r>
              <a:rPr lang="en-US" b="1" noProof="0" dirty="0"/>
              <a:t>can</a:t>
            </a:r>
            <a:r>
              <a:rPr lang="en-US" noProof="0" dirty="0"/>
              <a:t> be used in inline elements.</a:t>
            </a:r>
          </a:p>
          <a:p>
            <a:r>
              <a:rPr lang="en-US" noProof="0" dirty="0"/>
              <a:t>Block elements </a:t>
            </a:r>
            <a:r>
              <a:rPr lang="en-US" b="1" noProof="0" dirty="0"/>
              <a:t>can not</a:t>
            </a:r>
            <a:r>
              <a:rPr lang="en-US" noProof="0" dirty="0"/>
              <a:t> be used in inline elements.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Additional restrictions apply.</a:t>
            </a:r>
          </a:p>
          <a:p>
            <a:r>
              <a:rPr lang="en-US" noProof="0" dirty="0"/>
              <a:t>Do not put paragraphs in paragraphs.</a:t>
            </a:r>
          </a:p>
          <a:p>
            <a:r>
              <a:rPr lang="en-US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59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Hyper links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70687" y="1682304"/>
            <a:ext cx="965062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href="http://www.nintendo.se/wiiu/wiiu"&gt;Go there!&lt;/a&gt;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5721" y="3021879"/>
            <a:ext cx="1720558" cy="400110"/>
          </a:xfrm>
          <a:prstGeom prst="rect">
            <a:avLst/>
          </a:prstGeom>
          <a:solidFill>
            <a:schemeClr val="dk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5247444" y="3021879"/>
            <a:ext cx="172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2"/>
                </a:solidFill>
                <a:hlinkClick r:id="rId2"/>
              </a:rPr>
              <a:t>Go there!</a:t>
            </a:r>
            <a:endParaRPr lang="sv-SE" sz="1200" dirty="0">
              <a:solidFill>
                <a:schemeClr val="tx2"/>
              </a:solidFill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112284" y="4421270"/>
            <a:ext cx="4166743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/wiiu/wiiu HTTP/1.1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www.nintendo.se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37077" y="2322179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37077" y="3575222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02690" y="2310445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04732" y="3603392"/>
            <a:ext cx="198406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clicks.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451918" y="4622992"/>
            <a:ext cx="247753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 sends a new request.</a:t>
            </a:r>
          </a:p>
        </p:txBody>
      </p:sp>
    </p:spTree>
    <p:extLst>
      <p:ext uri="{BB962C8B-B14F-4D97-AF65-F5344CB8AC3E}">
        <p14:creationId xmlns:p14="http://schemas.microsoft.com/office/powerpoint/2010/main" val="10872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 animBg="1"/>
      <p:bldP spid="17" grpId="0" build="p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91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In file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/my-site/pages/page-1.html</a:t>
            </a:r>
            <a:r>
              <a:rPr lang="en-US" noProof="0" dirty="0">
                <a:latin typeface="+mn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15374"/>
            <a:ext cx="6785113" cy="27017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page-2.html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/my-site/pages/page-2.html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old/page-3.html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/my-site/pages/old/page-3.html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../images/img.png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/my-site/images/img.png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042" y="5262013"/>
            <a:ext cx="10993916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>
                <a:latin typeface="+mn-lt"/>
              </a:rPr>
              <a:t> can be written multiple times to go back multiple folders.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340" r="86141" b="61356"/>
          <a:stretch/>
        </p:blipFill>
        <p:spPr>
          <a:xfrm>
            <a:off x="8308123" y="1278972"/>
            <a:ext cx="2595104" cy="31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Forms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method="GET"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&lt;input type="text" name="un"&gt;&lt;br&gt;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 type="submit" value="Login!"&gt;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8588" y="3977989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577" y="4655565"/>
            <a:ext cx="3388721" cy="1448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079064" y="5624109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41993" y="5404616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690815" y="4274700"/>
            <a:ext cx="725404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/login?un=JamesBond&amp;pw=missMP HTTP/1.1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www.mi6.se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9873049" y="1915297"/>
            <a:ext cx="1952367" cy="1532238"/>
          </a:xfrm>
          <a:prstGeom prst="cloudCallout">
            <a:avLst>
              <a:gd name="adj1" fmla="val -115137"/>
              <a:gd name="adj2" fmla="val 106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Query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6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b="1" noProof="0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query string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2561" cy="360560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Request can contain additional information in the query string.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/path/to/</a:t>
            </a:r>
            <a:r>
              <a:rPr lang="en-US" noProof="0" dirty="0" err="1">
                <a:latin typeface="Courier" pitchFamily="49" charset="0"/>
              </a:rPr>
              <a:t>resource?THIS-IS-THE-QUERY-STRING</a:t>
            </a:r>
            <a:endParaRPr lang="en-US" noProof="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noProof="0" dirty="0"/>
              <a:t>Query strings are written like this: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name1=value1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name1=value1&amp;name2=value2</a:t>
            </a:r>
          </a:p>
          <a:p>
            <a:pPr marL="0" indent="0">
              <a:buNone/>
            </a:pPr>
            <a:endParaRPr lang="en-US" noProof="0" dirty="0">
              <a:latin typeface="+mn-lt"/>
            </a:endParaRPr>
          </a:p>
          <a:p>
            <a:pPr marL="0" indent="0">
              <a:buNone/>
            </a:pPr>
            <a:r>
              <a:rPr lang="en-US" noProof="0" dirty="0">
                <a:latin typeface="+mn-lt"/>
              </a:rPr>
              <a:t>Reserved characters (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/ ? : @ = &amp;</a:t>
            </a:r>
            <a:r>
              <a:rPr lang="en-US" noProof="0" dirty="0">
                <a:latin typeface="+mn-lt"/>
              </a:rPr>
              <a:t>) and some special characters (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space " &lt; &gt; # % { } | \ ^ ~ [ ] `</a:t>
            </a:r>
            <a:r>
              <a:rPr lang="en-US" noProof="0" dirty="0">
                <a:latin typeface="+mn-lt"/>
              </a:rPr>
              <a:t>) should be encoded.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5717" y="5296290"/>
            <a:ext cx="4010138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space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%20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  %23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4052" y="5296290"/>
            <a:ext cx="3944039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%3D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&amp;  %26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Forms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&lt;input type="text" name="un"&gt;&lt;br&gt;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 type="submit" value="Login!"&gt;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8588" y="3977989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577" y="4655565"/>
            <a:ext cx="3388721" cy="1448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147960" y="6162193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4875" y="5887185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586229" y="3992461"/>
            <a:ext cx="7422157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/login HTTP/1.1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www.mi6.se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application/x-www-form-urlencoded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22</a:t>
            </a:r>
          </a:p>
          <a:p>
            <a:pPr marL="0" indent="0">
              <a:buNone/>
            </a:pPr>
            <a:r>
              <a:rPr lang="sv-S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un=JamesBond&amp;pw=missMP</a:t>
            </a:r>
          </a:p>
        </p:txBody>
      </p:sp>
    </p:spTree>
    <p:extLst>
      <p:ext uri="{BB962C8B-B14F-4D97-AF65-F5344CB8AC3E}">
        <p14:creationId xmlns:p14="http://schemas.microsoft.com/office/powerpoint/2010/main" val="23452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38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Attributes any element can have.</a:t>
            </a:r>
          </a:p>
          <a:p>
            <a:pPr marL="0" indent="0">
              <a:buNone/>
            </a:pPr>
            <a:r>
              <a:rPr lang="en-US" sz="1800" noProof="0" dirty="0">
                <a:hlinkClick r:id="rId2"/>
              </a:rPr>
              <a:t>https://developer.mozilla.org/en-US/docs/Web/HTML/Global_attributes</a:t>
            </a:r>
            <a:r>
              <a:rPr lang="en-US" sz="1800" noProof="0" dirty="0"/>
              <a:t> </a:t>
            </a:r>
          </a:p>
          <a:p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noProof="0" dirty="0"/>
              <a:t>Access to element through keyboard combination.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</a:p>
          <a:p>
            <a:pPr lvl="1"/>
            <a:r>
              <a:rPr lang="en-US" noProof="0" dirty="0"/>
              <a:t>Hides elements (can later be shown with JavaScript).</a:t>
            </a:r>
          </a:p>
          <a:p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noProof="0" dirty="0"/>
              <a:t>Specify the language the text is written in inside the element.</a:t>
            </a:r>
          </a:p>
          <a:p>
            <a:pPr lvl="1"/>
            <a:r>
              <a:rPr lang="en-US" noProof="0" dirty="0"/>
              <a:t>ISO Language Codes: </a:t>
            </a:r>
            <a:r>
              <a:rPr lang="en-US" sz="1800" noProof="0" dirty="0">
                <a:hlinkClick r:id="rId3"/>
              </a:rPr>
              <a:t>http://www.w3schools.com/tags/ref_language_codes.asp</a:t>
            </a:r>
            <a:endParaRPr lang="en-US" noProof="0" dirty="0"/>
          </a:p>
          <a:p>
            <a:pPr lvl="1"/>
            <a:r>
              <a:rPr lang="en-US" noProof="0" dirty="0"/>
              <a:t>ISO Country Codes: </a:t>
            </a:r>
            <a:r>
              <a:rPr lang="en-US" sz="1800" noProof="0" dirty="0">
                <a:hlinkClick r:id="rId4"/>
              </a:rPr>
              <a:t>http://www.w3schools.com/tags/ref_country_codes.asp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7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304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Attributes any element can have.</a:t>
            </a:r>
          </a:p>
          <a:p>
            <a:pPr marL="0" indent="0">
              <a:buNone/>
            </a:pPr>
            <a:r>
              <a:rPr lang="en-US" sz="1800" noProof="0" dirty="0">
                <a:hlinkClick r:id="rId2"/>
              </a:rPr>
              <a:t>https://developer.mozilla.org/en-US/docs/Web/HTML/Global_attributes</a:t>
            </a:r>
            <a:r>
              <a:rPr lang="en-US" sz="1800" noProof="0" dirty="0"/>
              <a:t> 	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noProof="0" dirty="0"/>
              <a:t>Advisory information about the element.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/>
            <a:r>
              <a:rPr lang="en-US" noProof="0" dirty="0"/>
              <a:t>Used to group similar elements together (used by CSS and JavaScript).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US" noProof="0" dirty="0"/>
              <a:t>Used by CSS and JavaScript to uniquely identify an element.</a:t>
            </a:r>
          </a:p>
        </p:txBody>
      </p:sp>
    </p:spTree>
    <p:extLst>
      <p:ext uri="{BB962C8B-B14F-4D97-AF65-F5344CB8AC3E}">
        <p14:creationId xmlns:p14="http://schemas.microsoft.com/office/powerpoint/2010/main" val="21406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dirty="0"/>
              <a:t>Web Content Accessibility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noProof="0" dirty="0">
                <a:hlinkClick r:id="rId2"/>
              </a:rPr>
              <a:t>https://www.w3.org/WAI/intro/wcag</a:t>
            </a:r>
            <a:r>
              <a:rPr lang="en-US" sz="2400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Quick reference:</a:t>
            </a:r>
          </a:p>
          <a:p>
            <a:r>
              <a:rPr lang="en-US" sz="2000" noProof="0" dirty="0">
                <a:hlinkClick r:id="rId3"/>
              </a:rPr>
              <a:t>https://www.w3.org/WAI/WCAG20/quickref</a:t>
            </a:r>
            <a:r>
              <a:rPr lang="en-US" sz="2000" noProof="0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sz="2600" noProof="0" dirty="0"/>
              <a:t>	 - the header part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</a:t>
            </a:r>
            <a:r>
              <a:rPr lang="en-US" sz="2600" noProof="0" dirty="0"/>
              <a:t>	 - the main content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sz="2600" noProof="0" dirty="0"/>
              <a:t>	 - the footer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</a:t>
            </a:r>
            <a:r>
              <a:rPr lang="en-US" sz="2600" noProof="0" dirty="0"/>
              <a:t>	 - not the main content, but still relevant.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600" noProof="0" dirty="0"/>
              <a:t>	 - navigation links.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sz="2600" noProof="0" dirty="0"/>
              <a:t>	 - to group the content of an article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sz="2600" noProof="0" dirty="0"/>
              <a:t>	 - group relevant content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600" noProof="0" dirty="0"/>
              <a:t>	 - to group elements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600" noProof="0" dirty="0"/>
              <a:t> is an old element, the others are new in HTML5.</a:t>
            </a:r>
          </a:p>
          <a:p>
            <a:pPr marL="0" indent="0">
              <a:buNone/>
            </a:pPr>
            <a:endParaRPr lang="en-US" sz="2600" noProof="0" dirty="0"/>
          </a:p>
        </p:txBody>
      </p:sp>
    </p:spTree>
    <p:extLst>
      <p:ext uri="{BB962C8B-B14F-4D97-AF65-F5344CB8AC3E}">
        <p14:creationId xmlns:p14="http://schemas.microsoft.com/office/powerpoint/2010/main" val="737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noProof="0" dirty="0"/>
              <a:t> and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noProof="0" dirty="0"/>
              <a:t> denote tags.</a:t>
            </a:r>
          </a:p>
          <a:p>
            <a:r>
              <a:rPr lang="en-US" noProof="0" dirty="0"/>
              <a:t>What about </a:t>
            </a:r>
            <a:r>
              <a:rPr lang="en-US" noProof="0" dirty="0" err="1"/>
              <a:t>smilies</a:t>
            </a:r>
            <a:r>
              <a:rPr lang="en-US" noProof="0" dirty="0"/>
              <a:t>?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:-&lt;  &gt;.&lt;  &gt;.&gt;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&amp;NAME;</a:t>
            </a:r>
            <a:r>
              <a:rPr lang="en-US" noProof="0" dirty="0"/>
              <a:t> alternative representation.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noProof="0" dirty="0"/>
              <a:t>What about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/>
              <a:t>?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&amp;amp;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sz="2400" noProof="0" dirty="0">
                <a:hlinkClick r:id="rId2"/>
              </a:rPr>
              <a:t>https://www.w3.org/TR/html5/syntax.html#named-character-references</a:t>
            </a:r>
            <a:r>
              <a:rPr lang="en-US" sz="2400" noProof="0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61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noProof="0" dirty="0">
                <a:hlinkClick r:id="rId2"/>
              </a:rPr>
              <a:t>https://jsfiddle.net</a:t>
            </a:r>
            <a:r>
              <a:rPr lang="en-US" sz="2400" noProof="0" dirty="0"/>
              <a:t> </a:t>
            </a:r>
          </a:p>
          <a:p>
            <a:r>
              <a:rPr lang="en-US" noProof="0" dirty="0"/>
              <a:t>Write code online in a web browser.</a:t>
            </a:r>
          </a:p>
          <a:p>
            <a:r>
              <a:rPr lang="en-US" noProof="0" dirty="0"/>
              <a:t>See the result.</a:t>
            </a:r>
          </a:p>
          <a:p>
            <a:r>
              <a:rPr lang="en-US" noProof="0" dirty="0"/>
              <a:t>Share your code.</a:t>
            </a:r>
          </a:p>
          <a:p>
            <a:pPr marL="0" indent="0">
              <a:buNone/>
            </a:pPr>
            <a:r>
              <a:rPr lang="en-US" sz="2400" noProof="0" dirty="0">
                <a:hlinkClick r:id="rId3"/>
              </a:rPr>
              <a:t>http://browsershots.org</a:t>
            </a:r>
            <a:r>
              <a:rPr lang="en-US" sz="2400" noProof="0" dirty="0"/>
              <a:t> </a:t>
            </a:r>
          </a:p>
          <a:p>
            <a:r>
              <a:rPr lang="en-US" noProof="0" dirty="0"/>
              <a:t>Takes screenshots of your website in different browsers.</a:t>
            </a:r>
          </a:p>
          <a:p>
            <a:pPr marL="0" indent="0">
              <a:buNone/>
            </a:pPr>
            <a:r>
              <a:rPr lang="en-US" sz="2400" noProof="0" dirty="0">
                <a:hlinkClick r:id="rId4"/>
              </a:rPr>
              <a:t>https://validator.w3.org</a:t>
            </a:r>
            <a:r>
              <a:rPr lang="en-US" sz="2400" noProof="0" dirty="0"/>
              <a:t> </a:t>
            </a:r>
          </a:p>
          <a:p>
            <a:r>
              <a:rPr lang="en-US" noProof="0" dirty="0"/>
              <a:t>Validates your HTML code.</a:t>
            </a:r>
          </a:p>
        </p:txBody>
      </p:sp>
    </p:spTree>
    <p:extLst>
      <p:ext uri="{BB962C8B-B14F-4D97-AF65-F5344CB8AC3E}">
        <p14:creationId xmlns:p14="http://schemas.microsoft.com/office/powerpoint/2010/main" val="1296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37046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i="1" dirty="0"/>
              <a:t>Dive into HTML5</a:t>
            </a:r>
            <a:r>
              <a:rPr lang="en-US" sz="2400" dirty="0"/>
              <a:t> by </a:t>
            </a:r>
            <a:r>
              <a:rPr lang="en-US" sz="2400" i="1" dirty="0"/>
              <a:t>Mark Pilgrim</a:t>
            </a:r>
            <a:r>
              <a:rPr lang="en-US" sz="2400" dirty="0"/>
              <a:t> (funny to know)</a:t>
            </a:r>
          </a:p>
          <a:p>
            <a:r>
              <a:rPr lang="en-US" sz="2000" noProof="0" dirty="0"/>
              <a:t>Chapter 1, Introduction: Five Things You Should Know About HTML5</a:t>
            </a:r>
          </a:p>
          <a:p>
            <a:pPr lvl="1"/>
            <a:r>
              <a:rPr lang="en-US" sz="1600" noProof="0" dirty="0">
                <a:hlinkClick r:id="rId2"/>
              </a:rPr>
              <a:t>http://diveintohtml5.info/introduction.html</a:t>
            </a:r>
            <a:r>
              <a:rPr lang="en-US" sz="1600" noProof="0" dirty="0"/>
              <a:t> </a:t>
            </a:r>
          </a:p>
          <a:p>
            <a:r>
              <a:rPr lang="en-US" sz="2000" noProof="0" dirty="0"/>
              <a:t>Chapter 2, A Quite Biased History of HTML5</a:t>
            </a:r>
          </a:p>
          <a:p>
            <a:pPr lvl="1"/>
            <a:r>
              <a:rPr lang="en-US" sz="1600" noProof="0" dirty="0">
                <a:hlinkClick r:id="rId3"/>
              </a:rPr>
              <a:t>http://diveintohtml5.info/past.html</a:t>
            </a:r>
            <a:r>
              <a:rPr lang="en-US" sz="1600" noProof="0" dirty="0"/>
              <a:t> </a:t>
            </a:r>
          </a:p>
          <a:p>
            <a:r>
              <a:rPr lang="en-US" sz="2000" noProof="0" dirty="0"/>
              <a:t>Chapter 3, What does it all mean?  (the section </a:t>
            </a:r>
            <a:r>
              <a:rPr lang="en-US" sz="2000" i="1" noProof="0" dirty="0"/>
              <a:t>THE DOCTYPE</a:t>
            </a:r>
            <a:r>
              <a:rPr lang="en-US" sz="2000" noProof="0" dirty="0"/>
              <a:t> only)</a:t>
            </a:r>
          </a:p>
          <a:p>
            <a:pPr lvl="1"/>
            <a:r>
              <a:rPr lang="en-US" sz="1600" noProof="0" dirty="0">
                <a:hlinkClick r:id="rId4"/>
              </a:rPr>
              <a:t>http://diveintohtml5.info/semantics.html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sz="2400" noProof="0" dirty="0"/>
              <a:t>W3Sschools</a:t>
            </a:r>
          </a:p>
          <a:p>
            <a:r>
              <a:rPr lang="en-US" sz="2000" noProof="0" dirty="0"/>
              <a:t>HTML </a:t>
            </a:r>
            <a:r>
              <a:rPr lang="en-US" sz="2000" dirty="0"/>
              <a:t>tutorial</a:t>
            </a:r>
            <a:endParaRPr lang="en-US" sz="2000" noProof="0" dirty="0"/>
          </a:p>
          <a:p>
            <a:pPr lvl="1"/>
            <a:r>
              <a:rPr lang="en-US" sz="1600" dirty="0">
                <a:hlinkClick r:id="rId5"/>
              </a:rPr>
              <a:t>https://www.w3schools.com/html/default.asp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434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255300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Mozilla's resources</a:t>
            </a:r>
          </a:p>
          <a:p>
            <a:r>
              <a:rPr lang="en-US" sz="2000" noProof="0" dirty="0"/>
              <a:t>HTML guide</a:t>
            </a:r>
          </a:p>
          <a:p>
            <a:pPr lvl="1"/>
            <a:r>
              <a:rPr lang="en-US" sz="1600" noProof="0" dirty="0">
                <a:hlinkClick r:id="rId2"/>
              </a:rPr>
              <a:t>https://developer.mozilla.org/en-US/docs/Web/Guide/HTML/Introduction</a:t>
            </a:r>
            <a:r>
              <a:rPr lang="en-US" sz="1600" noProof="0" dirty="0"/>
              <a:t> </a:t>
            </a:r>
          </a:p>
          <a:p>
            <a:r>
              <a:rPr lang="en-US" sz="2000" noProof="0" dirty="0"/>
              <a:t>HTML documentation</a:t>
            </a:r>
          </a:p>
          <a:p>
            <a:pPr lvl="1"/>
            <a:r>
              <a:rPr lang="en-US" sz="1600" noProof="0" dirty="0">
                <a:hlinkClick r:id="rId3"/>
              </a:rPr>
              <a:t>https://developer.mozilla.org/en-US/docs/Web/HTML/Reference</a:t>
            </a:r>
            <a:r>
              <a:rPr lang="en-US" sz="1600" noProof="0" dirty="0"/>
              <a:t> </a:t>
            </a:r>
          </a:p>
          <a:p>
            <a:pPr marL="0" indent="0">
              <a:buNone/>
            </a:pPr>
            <a:r>
              <a:rPr lang="en-US" sz="2400" noProof="0" dirty="0"/>
              <a:t>W3's HTML specification:</a:t>
            </a:r>
          </a:p>
          <a:p>
            <a:pPr lvl="1"/>
            <a:r>
              <a:rPr lang="en-US" sz="1600" noProof="0" dirty="0">
                <a:hlinkClick r:id="rId4"/>
              </a:rPr>
              <a:t>https://www.w3.org/TR/html5/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2809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Hypertext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Is a markup language.</a:t>
            </a:r>
            <a:endParaRPr lang="en-US" noProof="0" dirty="0"/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No programming!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Syntax: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70158" y="3353251"/>
            <a:ext cx="29311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&lt;tag&gt;Text&lt;/tag&gt;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24103" y="3353251"/>
            <a:ext cx="588028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attribute="value"&gt;Text&lt;/tag&gt;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24103" y="4428827"/>
            <a:ext cx="588028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attribute='value'&gt;Text&lt;/tag&gt;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70158" y="5098110"/>
            <a:ext cx="913423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attributeA="value" attributeB="value"&gt;Text&lt;/tag&gt;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70158" y="6169612"/>
            <a:ext cx="913423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attributeB="value" attributeA="value"&gt;Text&lt;/tag&gt;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5909352" y="5674011"/>
            <a:ext cx="186648" cy="3359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Up-Down Arrow 9"/>
          <p:cNvSpPr/>
          <p:nvPr/>
        </p:nvSpPr>
        <p:spPr>
          <a:xfrm>
            <a:off x="7464246" y="3919482"/>
            <a:ext cx="186648" cy="3359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270157" y="4433217"/>
            <a:ext cx="29311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Comment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372600" y="2521969"/>
            <a:ext cx="103178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Versions and browsers...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1991: HTML "1.0" (a paper with list of tags).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1995: HTML 2.0.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159847" y="3027963"/>
            <a:ext cx="340069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&lt;blink&gt;Text&lt;/blink&gt;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225219" y="3027963"/>
            <a:ext cx="4067963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&lt;marquee&gt;Text&lt;/marquee&gt;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3907084"/>
            <a:ext cx="10515600" cy="25442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1997: HTML 3.2.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1997: HTML 4.0 (three versions: strict, transitional, frameset).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2000: XHTML 1.0.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2001: XHTML 1.1.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2014: HTML 5.0.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59846" y="3524097"/>
            <a:ext cx="340069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sz="2000" dirty="0"/>
              <a:t>Netscape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25219" y="3524097"/>
            <a:ext cx="4067963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sz="2000" dirty="0"/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121369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XHTML VS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76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XHTML is stricter </a:t>
            </a:r>
            <a:r>
              <a:rPr lang="en-US" noProof="0" dirty="0">
                <a:latin typeface="Georgia" panose="02040502050405020303" pitchFamily="18" charset="0"/>
                <a:sym typeface="Wingdings" panose="05000000000000000000" pitchFamily="2" charset="2"/>
              </a:rPr>
              <a:t> less mistakes by programmers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/>
              <a:t>XHTML needs to be valid XML.</a:t>
            </a:r>
          </a:p>
          <a:p>
            <a:pPr lvl="1"/>
            <a:r>
              <a:rPr lang="en-US" dirty="0"/>
              <a:t>              is not allowed; must close tag, e.g.:</a:t>
            </a:r>
          </a:p>
          <a:p>
            <a:pPr lvl="1"/>
            <a:r>
              <a:rPr lang="en-US" dirty="0"/>
              <a:t>                                        is not allowed; must use single/double quotes.</a:t>
            </a:r>
          </a:p>
          <a:p>
            <a:pPr lvl="1"/>
            <a:r>
              <a:rPr lang="en-US" dirty="0"/>
              <a:t>Tags must be closed in right order. Wrong: </a:t>
            </a:r>
          </a:p>
          <a:p>
            <a:r>
              <a:rPr lang="en-US" dirty="0"/>
              <a:t>Tag &amp; attribute names need to be lowercase in XHTML.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699593" y="2844985"/>
            <a:ext cx="844826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380041" y="2838829"/>
            <a:ext cx="921025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508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&lt;tag/&gt;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1699593" y="3235119"/>
            <a:ext cx="2763550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attribute=value&gt;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49614" y="3642850"/>
            <a:ext cx="2411894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&gt;Word&lt;/b&gt;&lt;/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89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usage (world, 15-16)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0" y="1690688"/>
            <a:ext cx="7735039" cy="4528711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228479" y="6219399"/>
            <a:ext cx="7735039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>
                <a:hlinkClick r:id="rId3"/>
              </a:rPr>
              <a:t>http://gs.statcounter.com/</a:t>
            </a:r>
            <a:r>
              <a:rPr lang="sv-S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3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usage (world, 16-17)</a:t>
            </a:r>
          </a:p>
        </p:txBody>
      </p:sp>
      <p:pic>
        <p:nvPicPr>
          <p:cNvPr id="2050" name="Picture 2" descr="C:\Users\peter\Downloads\StatCounter-browser-ww-monthly-201604-2017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28" y="1690688"/>
            <a:ext cx="8095344" cy="455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6244319"/>
            <a:ext cx="9124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http://gs.statcounter.com/browser-market-share/desktop-tablet-console/worldwide/#monthly-201604-201704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usage (Sweden, 15-16)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28479" y="6219399"/>
            <a:ext cx="7735039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>
                <a:hlinkClick r:id="rId2"/>
              </a:rPr>
              <a:t>http://gs.statcounter.com/#browser-SE-monthly-201503-201603</a:t>
            </a:r>
            <a:r>
              <a:rPr lang="sv-SE" sz="1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78" y="1690688"/>
            <a:ext cx="7735039" cy="4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usage (Sweden, 16-17)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24339" y="6219399"/>
            <a:ext cx="9074426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400" dirty="0">
                <a:hlinkClick r:id="rId2"/>
              </a:rPr>
              <a:t>http://gs.statcounter.com/browser-market-share/desktop-tablet-console/sweden/#monthly-201604-201704</a:t>
            </a:r>
            <a:r>
              <a:rPr lang="sv-SE" sz="1400" dirty="0"/>
              <a:t> </a:t>
            </a:r>
          </a:p>
        </p:txBody>
      </p:sp>
      <p:pic>
        <p:nvPicPr>
          <p:cNvPr id="1026" name="Picture 2" descr="C:\Users\peter\Downloads\StatCounter-browser-SE-monthly-201604-2017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79" y="1690688"/>
            <a:ext cx="7844705" cy="44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90278"/>
      </p:ext>
    </p:extLst>
  </p:cSld>
  <p:clrMapOvr>
    <a:masterClrMapping/>
  </p:clrMapOvr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24799</TotalTime>
  <Words>1621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HTML</vt:lpstr>
      <vt:lpstr>Hypertext markup language</vt:lpstr>
      <vt:lpstr>Versions and browsers...</vt:lpstr>
      <vt:lpstr>XHTML VS HTML</vt:lpstr>
      <vt:lpstr>Browser usage (world, 15-16)</vt:lpstr>
      <vt:lpstr>Browser usage (world, 16-17)</vt:lpstr>
      <vt:lpstr>Browser usage (Sweden, 15-16)</vt:lpstr>
      <vt:lpstr>Browser usage (Sweden, 16-17)</vt:lpstr>
      <vt:lpstr>Hello World</vt:lpstr>
      <vt:lpstr>Some &lt;head&gt; elements</vt:lpstr>
      <vt:lpstr>Some &lt;body&gt; elements</vt:lpstr>
      <vt:lpstr>Block VS inline</vt:lpstr>
      <vt:lpstr>Block VS inline</vt:lpstr>
      <vt:lpstr>Block VS inline</vt:lpstr>
      <vt:lpstr>Block VS inline</vt:lpstr>
      <vt:lpstr>Hyper links</vt:lpstr>
      <vt:lpstr>Relative paths</vt:lpstr>
      <vt:lpstr>Forms</vt:lpstr>
      <vt:lpstr>The query string</vt:lpstr>
      <vt:lpstr>Forms</vt:lpstr>
      <vt:lpstr>Global attributes</vt:lpstr>
      <vt:lpstr>Global attributes</vt:lpstr>
      <vt:lpstr>Web Content Accessibility Guidelines</vt:lpstr>
      <vt:lpstr>Structural elements</vt:lpstr>
      <vt:lpstr>Character entities</vt:lpstr>
      <vt:lpstr>useful tools</vt:lpstr>
      <vt:lpstr>Recommended reading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375</cp:revision>
  <dcterms:created xsi:type="dcterms:W3CDTF">2015-07-17T09:22:03Z</dcterms:created>
  <dcterms:modified xsi:type="dcterms:W3CDTF">2017-04-27T10:02:58Z</dcterms:modified>
</cp:coreProperties>
</file>