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445" r:id="rId4"/>
    <p:sldId id="441" r:id="rId5"/>
    <p:sldId id="444" r:id="rId6"/>
    <p:sldId id="443" r:id="rId7"/>
    <p:sldId id="442" r:id="rId8"/>
    <p:sldId id="301" r:id="rId9"/>
    <p:sldId id="422" r:id="rId10"/>
    <p:sldId id="423" r:id="rId11"/>
    <p:sldId id="359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4" r:id="rId22"/>
    <p:sldId id="425" r:id="rId23"/>
    <p:sldId id="426" r:id="rId24"/>
    <p:sldId id="427" r:id="rId25"/>
    <p:sldId id="428" r:id="rId26"/>
    <p:sldId id="430" r:id="rId27"/>
    <p:sldId id="429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8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outlineViewPr>
    <p:cViewPr>
      <p:scale>
        <a:sx n="33" d="100"/>
        <a:sy n="33" d="100"/>
      </p:scale>
      <p:origin x="0" y="-1898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2017-05-08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/dom.html#dom" TargetMode="External"/><Relationship Id="rId2" Type="http://schemas.openxmlformats.org/officeDocument/2006/relationships/hyperlink" Target="https://www.w3.org/TR/domcor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core/#interface-document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core/#nod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core/#eventtarge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core/#interface-element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" TargetMode="External"/><Relationship Id="rId2" Type="http://schemas.openxmlformats.org/officeDocument/2006/relationships/hyperlink" Target="https://www.w3.org/TR/html5/dom.html#htmlelem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.org/TR/html5/dom.html#the-document-ob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#Standard_event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ts.se/sv/Bransch/Regler/Lagar/Lag-om-elektronisk-kommunikation/Cookies-kakor/Fragor-och-svar-om-kakor-for-webbplatsinnehavare" TargetMode="External"/><Relationship Id="rId2" Type="http://schemas.openxmlformats.org/officeDocument/2006/relationships/hyperlink" Target="https://cookiepedia.co.uk/eu-cookie-law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okielaw.org/the-cookie-law/" TargetMode="External"/><Relationship Id="rId5" Type="http://schemas.openxmlformats.org/officeDocument/2006/relationships/hyperlink" Target="https://www.w3.org/TR/domcore/" TargetMode="External"/><Relationship Id="rId4" Type="http://schemas.openxmlformats.org/officeDocument/2006/relationships/hyperlink" Target="https://www.w3schools.com/js/js_window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BOM functions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59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alert("Hi there!")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893389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ok = confirm("Is it OK with you?")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78226" y="2254721"/>
            <a:ext cx="9475573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Shows a small box with a message.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78226" y="3457422"/>
            <a:ext cx="947557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Shows a small box with a message.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199" y="4096090"/>
            <a:ext cx="1051559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entered = prompt("Enter name", "here")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78225" y="4660123"/>
            <a:ext cx="947557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Lets the user enter a text.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43" y="889310"/>
            <a:ext cx="42672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43" y="2297886"/>
            <a:ext cx="4267200" cy="1657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43" y="4734758"/>
            <a:ext cx="4267200" cy="1962150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038865" y="5189835"/>
            <a:ext cx="3509319" cy="13464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These are all blocking!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12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  <p:bldP spid="8" grpId="0"/>
      <p:bldP spid="9" grpId="0" animBg="1"/>
      <p:bldP spid="11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DOM levels/Versions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78332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Courier"/>
              </a:rPr>
              <a:t>1998</a:t>
            </a:r>
            <a:r>
              <a:rPr lang="en-US" noProof="0" dirty="0"/>
              <a:t>: Document Object Model Level 1</a:t>
            </a:r>
          </a:p>
          <a:p>
            <a:pPr marL="0" indent="0">
              <a:buNone/>
            </a:pPr>
            <a:r>
              <a:rPr lang="en-US" noProof="0" dirty="0">
                <a:latin typeface="Courier"/>
              </a:rPr>
              <a:t>2000</a:t>
            </a:r>
            <a:r>
              <a:rPr lang="en-US" noProof="0" dirty="0"/>
              <a:t>: Document Object Model Level 2</a:t>
            </a:r>
          </a:p>
          <a:p>
            <a:pPr marL="0" indent="0">
              <a:buNone/>
            </a:pPr>
            <a:r>
              <a:rPr lang="en-US" noProof="0" dirty="0">
                <a:latin typeface="Courier"/>
              </a:rPr>
              <a:t>2004</a:t>
            </a:r>
            <a:r>
              <a:rPr lang="en-US" noProof="0" dirty="0"/>
              <a:t>: Document Object Model Level 3</a:t>
            </a:r>
          </a:p>
          <a:p>
            <a:pPr marL="0" indent="0">
              <a:buNone/>
            </a:pPr>
            <a:r>
              <a:rPr lang="en-US" noProof="0" dirty="0">
                <a:latin typeface="Courier"/>
              </a:rPr>
              <a:t>2015</a:t>
            </a:r>
            <a:r>
              <a:rPr lang="en-US" noProof="0" dirty="0"/>
              <a:t>: W3C DOM4</a:t>
            </a:r>
          </a:p>
          <a:p>
            <a:pPr marL="0" indent="0">
              <a:buNone/>
            </a:pPr>
            <a:r>
              <a:rPr lang="en-US" sz="1800" noProof="0" dirty="0"/>
              <a:t>         Specification: </a:t>
            </a:r>
            <a:r>
              <a:rPr lang="en-US" sz="1800" noProof="0" dirty="0">
                <a:hlinkClick r:id="rId2"/>
              </a:rPr>
              <a:t>https://www.w3.org/TR/domcore</a:t>
            </a:r>
            <a:endParaRPr lang="en-US" sz="1800" noProof="0" dirty="0"/>
          </a:p>
          <a:p>
            <a:pPr marL="0" indent="0">
              <a:buNone/>
            </a:pPr>
            <a:r>
              <a:rPr lang="en-US" sz="1800" noProof="0" dirty="0"/>
              <a:t>         Additional HTML features: </a:t>
            </a:r>
            <a:r>
              <a:rPr lang="en-US" sz="1800" noProof="0" dirty="0">
                <a:hlinkClick r:id="rId3"/>
              </a:rPr>
              <a:t>https://www.w3.org/TR/html5/dom.html#dom</a:t>
            </a:r>
            <a:r>
              <a:rPr lang="en-US" sz="1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5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DOM tree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00178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&lt;h1&gt;Hello!&lt;/h1&gt;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9610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655346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267940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675302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439839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189686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595114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95114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9923444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10850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310850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10850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839682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088000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907837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84326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10850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55347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075663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20160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0827865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172362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71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DOM tree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00178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&lt;h1&gt;Hello!&lt;/h1&gt;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103344" y="1591535"/>
            <a:ext cx="5250455" cy="41549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+-head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  +-title - Hi!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+-body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+-h1 - Hello!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+-p - Nice to meet you.</a:t>
            </a:r>
          </a:p>
        </p:txBody>
      </p:sp>
    </p:spTree>
    <p:extLst>
      <p:ext uri="{BB962C8B-B14F-4D97-AF65-F5344CB8AC3E}">
        <p14:creationId xmlns:p14="http://schemas.microsoft.com/office/powerpoint/2010/main" val="37162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cap="none" noProof="0" dirty="0">
                <a:latin typeface="Courier"/>
              </a:rPr>
              <a:t>document</a:t>
            </a:r>
            <a:r>
              <a:rPr lang="en-US" noProof="0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97281" cy="314958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Contains information about the entire document.</a:t>
            </a:r>
          </a:p>
          <a:p>
            <a:pPr marL="0" indent="0">
              <a:buNone/>
            </a:pPr>
            <a:r>
              <a:rPr lang="en-US" noProof="0" dirty="0"/>
              <a:t>Implements the </a:t>
            </a:r>
            <a:r>
              <a:rPr lang="en-US" noProof="0" dirty="0">
                <a:latin typeface="Courier"/>
              </a:rPr>
              <a:t>Document</a:t>
            </a:r>
            <a:r>
              <a:rPr lang="en-US" noProof="0" dirty="0"/>
              <a:t> interface: </a:t>
            </a:r>
            <a:r>
              <a:rPr lang="en-US" sz="1600" noProof="0" dirty="0">
                <a:hlinkClick r:id="rId2"/>
              </a:rPr>
              <a:t>https://www.w3.org/TR/domcore/#interface-document</a:t>
            </a:r>
            <a:r>
              <a:rPr lang="en-US" noProof="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noProof="0" dirty="0">
                <a:latin typeface="Courier"/>
              </a:rPr>
              <a:t>document.URL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noProof="0" dirty="0" err="1">
                <a:latin typeface="Courier"/>
              </a:rPr>
              <a:t>document.documentElement</a:t>
            </a:r>
            <a:endParaRPr lang="en-US" sz="2400" noProof="0" dirty="0">
              <a:latin typeface="Courier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noProof="0" dirty="0" err="1">
                <a:latin typeface="Courier"/>
              </a:rPr>
              <a:t>document.getElementsByTagName</a:t>
            </a:r>
            <a:r>
              <a:rPr lang="en-US" sz="2400" noProof="0" dirty="0">
                <a:latin typeface="Courier"/>
              </a:rPr>
              <a:t>('</a:t>
            </a:r>
            <a:r>
              <a:rPr lang="en-US" sz="2400" noProof="0" dirty="0" err="1">
                <a:latin typeface="Courier"/>
              </a:rPr>
              <a:t>tagName</a:t>
            </a:r>
            <a:r>
              <a:rPr lang="en-US" sz="2400" dirty="0">
                <a:latin typeface="Courier"/>
              </a:rPr>
              <a:t>')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>
                <a:latin typeface="Courier"/>
              </a:rPr>
              <a:t>document.createElement</a:t>
            </a:r>
            <a:r>
              <a:rPr lang="en-US" sz="2400" dirty="0">
                <a:latin typeface="Courier"/>
              </a:rPr>
              <a:t>('</a:t>
            </a:r>
            <a:r>
              <a:rPr lang="en-US" sz="2400" dirty="0" err="1">
                <a:latin typeface="Courier"/>
              </a:rPr>
              <a:t>tagName</a:t>
            </a:r>
            <a:r>
              <a:rPr lang="en-US" sz="2400" dirty="0">
                <a:latin typeface="Courier"/>
              </a:rPr>
              <a:t>')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noProof="0" dirty="0"/>
              <a:t>The </a:t>
            </a:r>
            <a:r>
              <a:rPr lang="en-US" noProof="0" dirty="0">
                <a:latin typeface="Courier"/>
              </a:rPr>
              <a:t>Document</a:t>
            </a:r>
            <a:r>
              <a:rPr lang="en-US" noProof="0" dirty="0"/>
              <a:t> interface extends the </a:t>
            </a:r>
            <a:r>
              <a:rPr lang="en-US" noProof="0" dirty="0">
                <a:latin typeface="Courier"/>
              </a:rPr>
              <a:t>Node</a:t>
            </a:r>
            <a:r>
              <a:rPr lang="en-US" noProof="0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40261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>
                <a:latin typeface="Courier"/>
              </a:rPr>
              <a:t>Node</a:t>
            </a:r>
            <a:r>
              <a:rPr lang="en-US" noProof="0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97281" cy="468128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Contains information about one node in the tree: </a:t>
            </a:r>
            <a:r>
              <a:rPr lang="en-US" sz="1200" noProof="0" dirty="0">
                <a:hlinkClick r:id="rId2"/>
              </a:rPr>
              <a:t>https://www.w3.org/TR/domcore/#node</a:t>
            </a:r>
            <a:r>
              <a:rPr lang="en-US" noProof="0" dirty="0"/>
              <a:t> 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theNode.parentNode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theNode.childNodes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theNode.firstChild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theNode.lastChild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theNode.previousSibling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theNode.nextSibling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theNode.appendChild</a:t>
            </a:r>
            <a:r>
              <a:rPr lang="en-US" sz="2400" noProof="0" dirty="0">
                <a:latin typeface="Courier"/>
              </a:rPr>
              <a:t>(</a:t>
            </a:r>
            <a:r>
              <a:rPr lang="en-US" sz="2400" noProof="0" dirty="0" err="1">
                <a:latin typeface="Courier"/>
              </a:rPr>
              <a:t>newNode</a:t>
            </a:r>
            <a:r>
              <a:rPr lang="en-US" sz="2400" noProof="0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theNode.removeChild</a:t>
            </a:r>
            <a:r>
              <a:rPr lang="en-US" sz="2400" noProof="0" dirty="0">
                <a:latin typeface="Courier"/>
              </a:rPr>
              <a:t>(</a:t>
            </a:r>
            <a:r>
              <a:rPr lang="en-US" sz="2400" noProof="0" dirty="0" err="1">
                <a:latin typeface="Courier"/>
              </a:rPr>
              <a:t>oldNode</a:t>
            </a:r>
            <a:r>
              <a:rPr lang="en-US" sz="2400" noProof="0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noProof="0" dirty="0"/>
              <a:t>The </a:t>
            </a:r>
            <a:r>
              <a:rPr lang="en-US" noProof="0" dirty="0">
                <a:latin typeface="Courier"/>
              </a:rPr>
              <a:t>Node</a:t>
            </a:r>
            <a:r>
              <a:rPr lang="en-US" noProof="0" dirty="0"/>
              <a:t> interface extends the </a:t>
            </a:r>
            <a:r>
              <a:rPr lang="en-US" noProof="0" dirty="0" err="1">
                <a:latin typeface="Courier"/>
              </a:rPr>
              <a:t>EventTarget</a:t>
            </a:r>
            <a:r>
              <a:rPr lang="en-US" noProof="0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23562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 err="1">
                <a:latin typeface="Courier"/>
              </a:rPr>
              <a:t>EventTarget</a:t>
            </a:r>
            <a:r>
              <a:rPr lang="en-US" noProof="0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97281" cy="14014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Used for adding event listeners: </a:t>
            </a:r>
            <a:r>
              <a:rPr lang="en-US" sz="1600" noProof="0" dirty="0">
                <a:hlinkClick r:id="rId2"/>
              </a:rPr>
              <a:t>https://www.w3.org/TR/domcore/#eventtarget</a:t>
            </a:r>
            <a:r>
              <a:rPr lang="en-US" noProof="0" dirty="0"/>
              <a:t>  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theTarget.addEventListener</a:t>
            </a:r>
            <a:r>
              <a:rPr lang="en-US" sz="2400" noProof="0" dirty="0">
                <a:latin typeface="Courier"/>
              </a:rPr>
              <a:t>("</a:t>
            </a:r>
            <a:r>
              <a:rPr lang="en-US" sz="2400" noProof="0" dirty="0" err="1">
                <a:latin typeface="Courier"/>
              </a:rPr>
              <a:t>nameOfEvent</a:t>
            </a:r>
            <a:r>
              <a:rPr lang="en-US" sz="2400" noProof="0" dirty="0">
                <a:latin typeface="Courier"/>
              </a:rPr>
              <a:t>", ...)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theTarget.removeEventListener</a:t>
            </a:r>
            <a:r>
              <a:rPr lang="en-US" sz="2400" noProof="0" dirty="0">
                <a:latin typeface="Courier"/>
              </a:rPr>
              <a:t>("</a:t>
            </a:r>
            <a:r>
              <a:rPr lang="en-US" sz="2400" noProof="0" dirty="0" err="1">
                <a:latin typeface="Courier"/>
              </a:rPr>
              <a:t>nameOfEvent</a:t>
            </a:r>
            <a:r>
              <a:rPr lang="en-US" sz="2400" noProof="0" dirty="0">
                <a:latin typeface="Courier"/>
              </a:rPr>
              <a:t>", ...)</a:t>
            </a:r>
          </a:p>
        </p:txBody>
      </p:sp>
    </p:spTree>
    <p:extLst>
      <p:ext uri="{BB962C8B-B14F-4D97-AF65-F5344CB8AC3E}">
        <p14:creationId xmlns:p14="http://schemas.microsoft.com/office/powerpoint/2010/main" val="36043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7396" y="3940872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88287" y="1690688"/>
            <a:ext cx="1898247" cy="5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EventTarget</a:t>
            </a:r>
            <a:endParaRPr lang="en-US" sz="2400" dirty="0"/>
          </a:p>
        </p:txBody>
      </p:sp>
      <p:sp>
        <p:nvSpPr>
          <p:cNvPr id="28" name="Up Arrow 27"/>
          <p:cNvSpPr/>
          <p:nvPr/>
        </p:nvSpPr>
        <p:spPr>
          <a:xfrm>
            <a:off x="4881906" y="3381288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>
            <a:off x="5790723" y="3388248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5284096" y="2245835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8705" y="3940872"/>
            <a:ext cx="1495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Element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88285" y="2817932"/>
            <a:ext cx="1898247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98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8" grpId="0" animBg="1"/>
      <p:bldP spid="31" grpId="0" animBg="1"/>
      <p:bldP spid="30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>
                <a:latin typeface="Courier"/>
              </a:rPr>
              <a:t>Element</a:t>
            </a:r>
            <a:r>
              <a:rPr lang="en-US" noProof="0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97281" cy="468128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Contains information about elements: </a:t>
            </a:r>
            <a:r>
              <a:rPr lang="en-US" sz="1600" noProof="0" dirty="0">
                <a:hlinkClick r:id="rId2"/>
              </a:rPr>
              <a:t>https://www.w3.org/TR/domcore/#interface-element</a:t>
            </a:r>
            <a:r>
              <a:rPr lang="en-US" noProof="0" dirty="0"/>
              <a:t> 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theElement.tagName</a:t>
            </a:r>
            <a:endParaRPr lang="en-US" sz="2400" noProof="0" dirty="0">
              <a:latin typeface="Courier"/>
            </a:endParaRPr>
          </a:p>
          <a:p>
            <a:pPr marL="0" indent="0">
              <a:buNone/>
            </a:pPr>
            <a:r>
              <a:rPr lang="en-US" sz="2400" noProof="0" dirty="0">
                <a:latin typeface="Courier"/>
              </a:rPr>
              <a:t>theElement.id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theElement.getAttribute</a:t>
            </a:r>
            <a:r>
              <a:rPr lang="en-US" sz="2400" noProof="0" dirty="0">
                <a:latin typeface="Courier"/>
              </a:rPr>
              <a:t>("name")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theElement.setAttribute</a:t>
            </a:r>
            <a:r>
              <a:rPr lang="en-US" sz="2400" noProof="0" dirty="0">
                <a:latin typeface="Courier"/>
              </a:rPr>
              <a:t>("name", "value")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theElement.removeAttribute</a:t>
            </a:r>
            <a:r>
              <a:rPr lang="en-US" sz="2400" noProof="0" dirty="0">
                <a:latin typeface="Courier"/>
              </a:rPr>
              <a:t>("name")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theElement.hasAttribute</a:t>
            </a:r>
            <a:r>
              <a:rPr lang="en-US" sz="2400" noProof="0" dirty="0">
                <a:latin typeface="Courier"/>
              </a:rPr>
              <a:t>("name")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theElement.getElementsByTagName</a:t>
            </a:r>
            <a:r>
              <a:rPr lang="en-US" sz="2400" noProof="0" dirty="0">
                <a:latin typeface="Courier"/>
              </a:rPr>
              <a:t>("</a:t>
            </a:r>
            <a:r>
              <a:rPr lang="en-US" sz="2400" noProof="0" dirty="0" err="1">
                <a:latin typeface="Courier"/>
              </a:rPr>
              <a:t>tagName</a:t>
            </a:r>
            <a:r>
              <a:rPr lang="en-US" sz="2400" noProof="0" dirty="0">
                <a:latin typeface="Courier"/>
              </a:rPr>
              <a:t>")</a:t>
            </a:r>
          </a:p>
          <a:p>
            <a:pPr marL="0" indent="0">
              <a:buNone/>
            </a:pPr>
            <a:r>
              <a:rPr lang="en-US" sz="2400" noProof="0" dirty="0" err="1">
                <a:latin typeface="Courier"/>
              </a:rPr>
              <a:t>theElement.getElementsByClassName</a:t>
            </a:r>
            <a:r>
              <a:rPr lang="en-US" sz="2400" noProof="0" dirty="0">
                <a:latin typeface="Courier"/>
              </a:rPr>
              <a:t>("</a:t>
            </a:r>
            <a:r>
              <a:rPr lang="en-US" sz="2400" noProof="0" dirty="0" err="1">
                <a:latin typeface="Courier"/>
              </a:rPr>
              <a:t>className</a:t>
            </a:r>
            <a:r>
              <a:rPr lang="en-US" sz="2400" noProof="0" dirty="0">
                <a:latin typeface="Courier"/>
              </a:rPr>
              <a:t>")</a:t>
            </a:r>
          </a:p>
          <a:p>
            <a:pPr marL="0" indent="0">
              <a:buNone/>
            </a:pPr>
            <a:r>
              <a:rPr lang="en-US" noProof="0" dirty="0"/>
              <a:t>The </a:t>
            </a:r>
            <a:r>
              <a:rPr lang="en-US" noProof="0" dirty="0">
                <a:latin typeface="Courier"/>
              </a:rPr>
              <a:t>Element</a:t>
            </a:r>
            <a:r>
              <a:rPr lang="en-US" noProof="0" dirty="0"/>
              <a:t> interface extends the </a:t>
            </a:r>
            <a:r>
              <a:rPr lang="en-US" noProof="0" dirty="0">
                <a:latin typeface="Courier"/>
              </a:rPr>
              <a:t>Node</a:t>
            </a:r>
            <a:r>
              <a:rPr lang="en-US" noProof="0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26465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7669" y="3940872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08560" y="1690688"/>
            <a:ext cx="1898247" cy="5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EventTarget</a:t>
            </a:r>
            <a:endParaRPr lang="en-US" sz="2400" dirty="0"/>
          </a:p>
        </p:txBody>
      </p:sp>
      <p:sp>
        <p:nvSpPr>
          <p:cNvPr id="28" name="Up Arrow 27"/>
          <p:cNvSpPr/>
          <p:nvPr/>
        </p:nvSpPr>
        <p:spPr>
          <a:xfrm>
            <a:off x="3702179" y="3381288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>
            <a:off x="4610996" y="3388248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4104369" y="2245835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58978" y="3940872"/>
            <a:ext cx="1495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Element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08558" y="2817932"/>
            <a:ext cx="1898247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Node</a:t>
            </a:r>
            <a:endParaRPr lang="en-US" sz="2400" dirty="0"/>
          </a:p>
        </p:txBody>
      </p:sp>
      <p:sp>
        <p:nvSpPr>
          <p:cNvPr id="10" name="Up Arrow 9"/>
          <p:cNvSpPr/>
          <p:nvPr/>
        </p:nvSpPr>
        <p:spPr>
          <a:xfrm>
            <a:off x="5053490" y="4504480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8978" y="5080853"/>
            <a:ext cx="2300902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HTMLElement</a:t>
            </a:r>
            <a:endParaRPr lang="en-US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20124" y="5199308"/>
            <a:ext cx="5315465" cy="3139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https://www.w3.org/TR/html5/dom.html#htmlelement</a:t>
            </a:r>
            <a:r>
              <a:rPr lang="en-US" sz="1600" noProof="0" dirty="0"/>
              <a:t> </a:t>
            </a:r>
          </a:p>
        </p:txBody>
      </p:sp>
      <p:sp>
        <p:nvSpPr>
          <p:cNvPr id="13" name="Up Arrow 12"/>
          <p:cNvSpPr/>
          <p:nvPr/>
        </p:nvSpPr>
        <p:spPr>
          <a:xfrm>
            <a:off x="4768012" y="5631696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7669" y="6208477"/>
            <a:ext cx="2996276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HTMLInputElement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816645" y="6208477"/>
            <a:ext cx="2996276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HTMLTableElement</a:t>
            </a:r>
            <a:endParaRPr lang="en-US" sz="2400" dirty="0"/>
          </a:p>
        </p:txBody>
      </p:sp>
      <p:sp>
        <p:nvSpPr>
          <p:cNvPr id="16" name="Up Arrow 15"/>
          <p:cNvSpPr/>
          <p:nvPr/>
        </p:nvSpPr>
        <p:spPr>
          <a:xfrm>
            <a:off x="6041854" y="5632104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08449" y="5866029"/>
            <a:ext cx="3072714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hlinkClick r:id="rId3"/>
              </a:rPr>
              <a:t>https://www.w3.org/TR/html5</a:t>
            </a:r>
            <a:r>
              <a:rPr lang="en-US" sz="1600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58238" y="5051299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20" name="Up Arrow 27"/>
          <p:cNvSpPr/>
          <p:nvPr/>
        </p:nvSpPr>
        <p:spPr>
          <a:xfrm>
            <a:off x="3154675" y="4489703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30289" y="5603751"/>
            <a:ext cx="4257739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hlinkClick r:id="rId4"/>
              </a:rPr>
              <a:t>https://www.w3.org/TR/html5/dom.html#the-document-object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7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build="p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 animBg="1"/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Document Object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Web Development with JavaScript and DOM</a:t>
            </a:r>
            <a:endParaRPr lang="en-US" noProof="0" dirty="0">
              <a:latin typeface="Georgia" panose="02040502050405020303" pitchFamily="18" charset="0"/>
            </a:endParaRPr>
          </a:p>
          <a:p>
            <a:r>
              <a:rPr lang="en-US" b="1" noProof="0" dirty="0"/>
              <a:t>TWJK14</a:t>
            </a:r>
            <a:r>
              <a:rPr lang="en-US" noProof="0" dirty="0"/>
              <a:t> </a:t>
            </a:r>
            <a:r>
              <a:rPr lang="en-US" noProof="0" dirty="0">
                <a:latin typeface="Georgia" panose="02040502050405020303" pitchFamily="18" charset="0"/>
              </a:rPr>
              <a:t>Spring 2017</a:t>
            </a:r>
          </a:p>
          <a:p>
            <a:r>
              <a:rPr lang="en-US" b="1" noProof="0" dirty="0">
                <a:latin typeface="Georgia" panose="02040502050405020303" pitchFamily="18" charset="0"/>
              </a:rPr>
              <a:t>Peter Larsson-Green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5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5644" y="1604189"/>
            <a:ext cx="5253681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src="my-file.js"&gt;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08048" y="2132941"/>
            <a:ext cx="6288563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707792" y="3962783"/>
            <a:ext cx="6301946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"DOMContentLoaded",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4921" y="1604189"/>
            <a:ext cx="6314818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u="sng" noProof="0" dirty="0"/>
              <a:t>my-file.js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07792" y="3000220"/>
            <a:ext cx="6314818" cy="8775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code is executed before the </a:t>
            </a:r>
            <a:r>
              <a:rPr lang="en-US" dirty="0">
                <a:latin typeface="Courier"/>
              </a:rPr>
              <a:t>&lt;body&gt;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element has been parsed.</a:t>
            </a:r>
          </a:p>
        </p:txBody>
      </p:sp>
    </p:spTree>
    <p:extLst>
      <p:ext uri="{BB962C8B-B14F-4D97-AF65-F5344CB8AC3E}">
        <p14:creationId xmlns:p14="http://schemas.microsoft.com/office/powerpoint/2010/main" val="42702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5644" y="1604189"/>
            <a:ext cx="5253681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src="my-file.js"&gt;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 id="b"&gt;&lt;/button&gt;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707793" y="651170"/>
            <a:ext cx="6301946" cy="60426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"DOMContentLoaded",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document.getElementById("b")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b.addEventListener(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'click',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counter++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4921" y="84306"/>
            <a:ext cx="6314818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u="sng" noProof="0" dirty="0"/>
              <a:t>my-file.js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26508" y="5696465"/>
            <a:ext cx="753762" cy="490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0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989300" y="5696685"/>
            <a:ext cx="753762" cy="490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1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953640" y="5696465"/>
            <a:ext cx="753762" cy="490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1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5644" y="1604189"/>
            <a:ext cx="5253681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src="my-file.js"&gt;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 id="b"&gt;&lt;/button&gt;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707793" y="651170"/>
            <a:ext cx="6301946" cy="60426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"DOMContentLoaded",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document.getElementById("b")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setInterval(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counter++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1000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94921" y="84306"/>
            <a:ext cx="6314818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u="sng" noProof="0" dirty="0"/>
              <a:t>my-file.js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26508" y="5696465"/>
            <a:ext cx="753762" cy="490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0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989300" y="5696685"/>
            <a:ext cx="753762" cy="490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1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3953640" y="5696465"/>
            <a:ext cx="753762" cy="490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5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More about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00719" cy="34378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There exists many of them:</a:t>
            </a:r>
          </a:p>
          <a:p>
            <a:r>
              <a:rPr lang="en-US" sz="1800" noProof="0" dirty="0">
                <a:hlinkClick r:id="rId2"/>
              </a:rPr>
              <a:t>https://developer.mozilla.org/en-US/docs/Web/</a:t>
            </a:r>
            <a:r>
              <a:rPr lang="en-US" sz="1800" dirty="0" err="1">
                <a:hlinkClick r:id="rId2"/>
              </a:rPr>
              <a:t>Events#Standard_events</a:t>
            </a:r>
            <a:r>
              <a:rPr lang="en-US" sz="1800" dirty="0"/>
              <a:t> </a:t>
            </a:r>
            <a:endParaRPr lang="en-US" sz="1800" noProof="0" dirty="0"/>
          </a:p>
          <a:p>
            <a:pPr marL="0" indent="0">
              <a:buNone/>
            </a:pPr>
            <a:r>
              <a:rPr lang="en-US" noProof="0" dirty="0"/>
              <a:t>Not all elements support all events, but some common:</a:t>
            </a:r>
          </a:p>
          <a:p>
            <a:r>
              <a:rPr lang="en-US" noProof="0" dirty="0" err="1">
                <a:latin typeface="Courier"/>
              </a:rPr>
              <a:t>DOMContentLoaded</a:t>
            </a:r>
            <a:r>
              <a:rPr lang="en-US" noProof="0" dirty="0"/>
              <a:t> (for the </a:t>
            </a:r>
            <a:r>
              <a:rPr lang="en-US" noProof="0" dirty="0">
                <a:latin typeface="Courier"/>
              </a:rPr>
              <a:t>document</a:t>
            </a:r>
            <a:r>
              <a:rPr lang="en-US" noProof="0" dirty="0"/>
              <a:t> object).</a:t>
            </a:r>
          </a:p>
          <a:p>
            <a:r>
              <a:rPr lang="en-US" noProof="0" dirty="0" err="1">
                <a:latin typeface="Courier"/>
              </a:rPr>
              <a:t>keydown</a:t>
            </a:r>
            <a:r>
              <a:rPr lang="en-US" noProof="0" dirty="0"/>
              <a:t>, </a:t>
            </a:r>
            <a:r>
              <a:rPr lang="en-US" noProof="0" dirty="0">
                <a:latin typeface="Courier"/>
              </a:rPr>
              <a:t>keypress</a:t>
            </a:r>
            <a:r>
              <a:rPr lang="en-US" noProof="0" dirty="0"/>
              <a:t>, </a:t>
            </a:r>
            <a:r>
              <a:rPr lang="en-US" noProof="0" dirty="0" err="1">
                <a:latin typeface="Courier"/>
              </a:rPr>
              <a:t>keyup</a:t>
            </a:r>
            <a:r>
              <a:rPr lang="en-US" noProof="0" dirty="0"/>
              <a:t> (for elements that can have focus).</a:t>
            </a:r>
          </a:p>
          <a:p>
            <a:r>
              <a:rPr lang="en-US" noProof="0" dirty="0">
                <a:latin typeface="Courier"/>
              </a:rPr>
              <a:t>click</a:t>
            </a:r>
            <a:r>
              <a:rPr lang="en-US" noProof="0" dirty="0"/>
              <a:t>, </a:t>
            </a:r>
            <a:r>
              <a:rPr lang="en-US" noProof="0" dirty="0" err="1">
                <a:latin typeface="Courier"/>
              </a:rPr>
              <a:t>mousemove</a:t>
            </a:r>
            <a:r>
              <a:rPr lang="en-US" noProof="0" dirty="0"/>
              <a:t>, </a:t>
            </a:r>
            <a:r>
              <a:rPr lang="en-US" noProof="0" dirty="0" err="1">
                <a:latin typeface="Courier"/>
              </a:rPr>
              <a:t>mouseenter</a:t>
            </a:r>
            <a:r>
              <a:rPr lang="en-US" noProof="0" dirty="0"/>
              <a:t> (for elements that are shown).</a:t>
            </a:r>
          </a:p>
          <a:p>
            <a:r>
              <a:rPr lang="en-US" noProof="0" dirty="0">
                <a:latin typeface="Courier"/>
              </a:rPr>
              <a:t>reset</a:t>
            </a:r>
            <a:r>
              <a:rPr lang="en-US" noProof="0" dirty="0">
                <a:latin typeface="+mn-lt"/>
              </a:rPr>
              <a:t>, </a:t>
            </a:r>
            <a:r>
              <a:rPr lang="en-US" noProof="0" dirty="0">
                <a:latin typeface="Courier"/>
              </a:rPr>
              <a:t>submit</a:t>
            </a:r>
            <a:r>
              <a:rPr lang="en-US" noProof="0" dirty="0"/>
              <a:t> (for </a:t>
            </a:r>
            <a:r>
              <a:rPr lang="en-US" noProof="0" dirty="0">
                <a:latin typeface="Courier"/>
              </a:rPr>
              <a:t>&lt;form&gt;</a:t>
            </a:r>
            <a:r>
              <a:rPr lang="en-US" noProof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5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nesting event listeners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42320" y="1690688"/>
            <a:ext cx="4396946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id="p"&gt;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How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id="s"&gt;are&lt;/span&gt;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you?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080645"/>
            <a:ext cx="10515600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document.getElementById('p').addEventListener('click',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console.log("Click on paragraph!")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document.getElementById('s').addEventListener('click',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console.log("Click on span!")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96465" y="1690688"/>
            <a:ext cx="6038335" cy="232268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/>
              <a:t>What happens when "are" is clicked?</a:t>
            </a:r>
          </a:p>
          <a:p>
            <a:r>
              <a:rPr lang="en-US" sz="2400" noProof="0" dirty="0"/>
              <a:t>The click event is fired on both elements.</a:t>
            </a:r>
          </a:p>
          <a:p>
            <a:pPr marL="0" indent="0">
              <a:buNone/>
            </a:pPr>
            <a:r>
              <a:rPr lang="en-US" sz="2400" noProof="0" dirty="0"/>
              <a:t>In which order?</a:t>
            </a:r>
          </a:p>
          <a:p>
            <a:r>
              <a:rPr lang="en-US" sz="2400" noProof="0" dirty="0"/>
              <a:t>IE&lt;9:  Bubbling.</a:t>
            </a:r>
          </a:p>
          <a:p>
            <a:r>
              <a:rPr lang="en-US" sz="2400" noProof="0" dirty="0"/>
              <a:t>Netscape: Capturing.</a:t>
            </a:r>
          </a:p>
        </p:txBody>
      </p:sp>
    </p:spTree>
    <p:extLst>
      <p:ext uri="{BB962C8B-B14F-4D97-AF65-F5344CB8AC3E}">
        <p14:creationId xmlns:p14="http://schemas.microsoft.com/office/powerpoint/2010/main" val="11714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bubbling VS Capturing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833551" cy="254736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noProof="0" dirty="0"/>
              <a:t>Bubbling</a:t>
            </a:r>
          </a:p>
          <a:p>
            <a:pPr marL="0" indent="0">
              <a:buNone/>
            </a:pPr>
            <a:r>
              <a:rPr lang="en-US" noProof="0" dirty="0"/>
              <a:t>The event is fired on the innermost element first, and then propagates up the element tree to the outermost element.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6595" y="1690687"/>
            <a:ext cx="5237205" cy="25473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Capturing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The event is fired on the outermost element first, and then propagates down the element tree to the innermost element.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495990"/>
            <a:ext cx="10515600" cy="20282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W3's event model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Support both: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First capture phase, then bubble phase.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Specify phase in </a:t>
            </a:r>
            <a:r>
              <a:rPr lang="en-US" dirty="0" err="1">
                <a:latin typeface="Courier"/>
              </a:rPr>
              <a:t>addEventListener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1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nesting event listeners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42319" y="1690688"/>
            <a:ext cx="105114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id="p"&gt;How &lt;span id="s"&gt;are&lt;/span&gt; you?&lt;/p&gt;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4426634"/>
            <a:ext cx="10641227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theElement.addEventListener('click',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},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2706130"/>
            <a:ext cx="4129217" cy="113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dirty="0"/>
              <a:t>   How                  you?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113009" y="3089317"/>
            <a:ext cx="1186248" cy="4324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are</a:t>
            </a:r>
            <a:endParaRPr lang="en-US" sz="2800" dirty="0"/>
          </a:p>
        </p:txBody>
      </p:sp>
      <p:sp>
        <p:nvSpPr>
          <p:cNvPr id="7" name="Cloud Callout 6"/>
          <p:cNvSpPr/>
          <p:nvPr/>
        </p:nvSpPr>
        <p:spPr>
          <a:xfrm>
            <a:off x="6547021" y="2669187"/>
            <a:ext cx="4114800" cy="1272746"/>
          </a:xfrm>
          <a:prstGeom prst="cloudCallout">
            <a:avLst>
              <a:gd name="adj1" fmla="val 33214"/>
              <a:gd name="adj2" fmla="val 87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"/>
              </a:rPr>
              <a:t>true</a:t>
            </a:r>
            <a:r>
              <a:rPr lang="sv-SE" sz="2400" dirty="0"/>
              <a:t> = capture</a:t>
            </a:r>
          </a:p>
          <a:p>
            <a:pPr algn="ctr"/>
            <a:r>
              <a:rPr lang="sv-SE" sz="2400" dirty="0">
                <a:latin typeface="Courier"/>
              </a:rPr>
              <a:t>false</a:t>
            </a:r>
            <a:r>
              <a:rPr lang="sv-SE" sz="2400" dirty="0"/>
              <a:t> = bubbling</a:t>
            </a:r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630194" y="2533135"/>
            <a:ext cx="852617" cy="57849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Capture</a:t>
            </a:r>
            <a:endParaRPr lang="en-US" sz="1600" dirty="0"/>
          </a:p>
        </p:txBody>
      </p:sp>
      <p:sp>
        <p:nvSpPr>
          <p:cNvPr id="9" name="Cloud 8"/>
          <p:cNvSpPr/>
          <p:nvPr/>
        </p:nvSpPr>
        <p:spPr>
          <a:xfrm>
            <a:off x="1853516" y="2800071"/>
            <a:ext cx="852617" cy="57849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Capture</a:t>
            </a:r>
            <a:endParaRPr lang="en-US" sz="1600" dirty="0"/>
          </a:p>
        </p:txBody>
      </p:sp>
      <p:sp>
        <p:nvSpPr>
          <p:cNvPr id="10" name="Cloud 9"/>
          <p:cNvSpPr/>
          <p:nvPr/>
        </p:nvSpPr>
        <p:spPr>
          <a:xfrm>
            <a:off x="2854411" y="2800199"/>
            <a:ext cx="852617" cy="57849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bubble</a:t>
            </a:r>
            <a:endParaRPr lang="en-US" sz="1600" dirty="0"/>
          </a:p>
        </p:txBody>
      </p:sp>
      <p:sp>
        <p:nvSpPr>
          <p:cNvPr id="11" name="Cloud 10"/>
          <p:cNvSpPr/>
          <p:nvPr/>
        </p:nvSpPr>
        <p:spPr>
          <a:xfrm>
            <a:off x="4322804" y="2494630"/>
            <a:ext cx="852617" cy="57849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bubble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67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nesting event listeners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42319" y="1690688"/>
            <a:ext cx="1051148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id="p"&gt;How &lt;span id="s"&gt;are&lt;/span&gt; you?&lt;/p&gt;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264202"/>
            <a:ext cx="10515600" cy="4501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('p').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console.log("Click on paragraph (capture).")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('p').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console.log("Click on paragraph (bubbling).")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('s').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console.log("Click on span (capture).")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('s').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console.log("Click on span (bubbling).")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685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event object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Event callbacks are called with an event object as argument: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655805" y="2322736"/>
            <a:ext cx="9193428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theElement.addEventListener('click',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something!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746028"/>
            <a:ext cx="10515600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The event object contains:</a:t>
            </a:r>
          </a:p>
          <a:p>
            <a:r>
              <a:rPr lang="sv-SE" dirty="0"/>
              <a:t>information about the event.</a:t>
            </a:r>
          </a:p>
          <a:p>
            <a:r>
              <a:rPr lang="sv-SE" dirty="0"/>
              <a:t>methods to control the event.</a:t>
            </a:r>
          </a:p>
        </p:txBody>
      </p:sp>
    </p:spTree>
    <p:extLst>
      <p:ext uri="{BB962C8B-B14F-4D97-AF65-F5344CB8AC3E}">
        <p14:creationId xmlns:p14="http://schemas.microsoft.com/office/powerpoint/2010/main" val="39971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event object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Event callbacks are called with an event object as argument: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655805" y="2322736"/>
            <a:ext cx="9193428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theElement.addEventListener('click',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something!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3746028"/>
            <a:ext cx="10777151" cy="23226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Some information: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event.clientX</a:t>
            </a:r>
            <a:r>
              <a:rPr lang="sv-SE" sz="2400" dirty="0"/>
              <a:t>, </a:t>
            </a:r>
            <a:r>
              <a:rPr lang="sv-SE" sz="2400" dirty="0">
                <a:latin typeface="Courier"/>
              </a:rPr>
              <a:t>event.clientY</a:t>
            </a:r>
            <a:r>
              <a:rPr lang="sv-SE" sz="2400" dirty="0"/>
              <a:t> and </a:t>
            </a:r>
            <a:r>
              <a:rPr lang="sv-SE" sz="2400" dirty="0">
                <a:latin typeface="Courier"/>
              </a:rPr>
              <a:t>event.button</a:t>
            </a:r>
            <a:r>
              <a:rPr lang="sv-SE" sz="2400" dirty="0"/>
              <a:t> (for mouse events).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event.altKey</a:t>
            </a:r>
            <a:r>
              <a:rPr lang="sv-SE" sz="2400" dirty="0"/>
              <a:t>, </a:t>
            </a:r>
            <a:r>
              <a:rPr lang="sv-SE" sz="2400" dirty="0">
                <a:latin typeface="Courier"/>
              </a:rPr>
              <a:t>event.ctrlKey</a:t>
            </a:r>
            <a:r>
              <a:rPr lang="sv-SE" sz="2400" dirty="0"/>
              <a:t>, </a:t>
            </a:r>
            <a:r>
              <a:rPr lang="sv-SE" sz="2400" dirty="0">
                <a:latin typeface="Courier"/>
              </a:rPr>
              <a:t>event.keyCode</a:t>
            </a:r>
            <a:r>
              <a:rPr lang="sv-SE" sz="2400" dirty="0"/>
              <a:t> (for keyboard events).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event.target</a:t>
            </a:r>
            <a:r>
              <a:rPr lang="sv-SE" sz="2400" dirty="0"/>
              <a:t> (the innermost element)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event.currentTarget</a:t>
            </a:r>
            <a:r>
              <a:rPr lang="sv-SE" sz="2400" dirty="0"/>
              <a:t> (the element you called </a:t>
            </a:r>
            <a:r>
              <a:rPr lang="sv-SE" sz="2400" dirty="0">
                <a:latin typeface="Courier"/>
              </a:rPr>
              <a:t>addEventListener</a:t>
            </a:r>
            <a:r>
              <a:rPr lang="sv-SE" sz="2400" dirty="0"/>
              <a:t> on).</a:t>
            </a:r>
          </a:p>
        </p:txBody>
      </p:sp>
    </p:spTree>
    <p:extLst>
      <p:ext uri="{BB962C8B-B14F-4D97-AF65-F5344CB8AC3E}">
        <p14:creationId xmlns:p14="http://schemas.microsoft.com/office/powerpoint/2010/main" val="29719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Event 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Ordinary programs:</a:t>
            </a:r>
          </a:p>
          <a:p>
            <a:pPr lvl="1"/>
            <a:r>
              <a:rPr lang="en-US" noProof="0" dirty="0"/>
              <a:t>Execute statements from top to bottom.</a:t>
            </a:r>
          </a:p>
          <a:p>
            <a:pPr lvl="1"/>
            <a:r>
              <a:rPr lang="en-US" noProof="0" dirty="0"/>
              <a:t>Then the program has finish.</a:t>
            </a:r>
          </a:p>
          <a:p>
            <a:r>
              <a:rPr lang="en-US" noProof="0" dirty="0"/>
              <a:t>Event driven programs:</a:t>
            </a:r>
          </a:p>
          <a:p>
            <a:pPr lvl="1"/>
            <a:r>
              <a:rPr lang="en-US" noProof="0" dirty="0"/>
              <a:t>Register listeners for events.</a:t>
            </a:r>
          </a:p>
          <a:p>
            <a:pPr lvl="1"/>
            <a:r>
              <a:rPr lang="en-US" noProof="0" dirty="0"/>
              <a:t>When event happens </a:t>
            </a:r>
            <a:r>
              <a:rPr lang="en-US" noProof="0" dirty="0">
                <a:sym typeface="Wingdings" panose="05000000000000000000" pitchFamily="2" charset="2"/>
              </a:rPr>
              <a:t> call listeners for that event.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Typically used for GUIs.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The program is over when...?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8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event object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Event callbacks are called with an event object as argument: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655805" y="2322736"/>
            <a:ext cx="9193428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theElement.addEventListener('click',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(event){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something!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3746028"/>
            <a:ext cx="10777151" cy="20662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Some methods: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event.preventDefault()</a:t>
            </a:r>
            <a:r>
              <a:rPr lang="sv-SE" sz="2400" dirty="0">
                <a:latin typeface="+mn-lt"/>
              </a:rPr>
              <a:t>   </a:t>
            </a:r>
            <a:r>
              <a:rPr lang="sv-SE" sz="2400" dirty="0"/>
              <a:t>(prevent forms from being submitted and</a:t>
            </a:r>
            <a:br>
              <a:rPr lang="sv-SE" sz="2400" dirty="0"/>
            </a:br>
            <a:r>
              <a:rPr lang="sv-SE" sz="2400" dirty="0"/>
              <a:t>                                                            links from being followed).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event.stopPropagation()</a:t>
            </a:r>
            <a:r>
              <a:rPr lang="sv-SE" sz="2400" dirty="0"/>
              <a:t>  (stop this event instance from firing on</a:t>
            </a:r>
            <a:br>
              <a:rPr lang="sv-SE" sz="2400" dirty="0"/>
            </a:br>
            <a:r>
              <a:rPr lang="sv-SE" sz="2400" dirty="0"/>
              <a:t>                                                             any more elements).</a:t>
            </a:r>
          </a:p>
        </p:txBody>
      </p:sp>
    </p:spTree>
    <p:extLst>
      <p:ext uri="{BB962C8B-B14F-4D97-AF65-F5344CB8AC3E}">
        <p14:creationId xmlns:p14="http://schemas.microsoft.com/office/powerpoint/2010/main" val="31253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Styling through JavaScript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665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Each HTML element object has a </a:t>
            </a:r>
            <a:r>
              <a:rPr lang="en-US" noProof="0" dirty="0">
                <a:latin typeface="Courier"/>
              </a:rPr>
              <a:t>style</a:t>
            </a:r>
            <a:r>
              <a:rPr lang="en-US" noProof="0" dirty="0"/>
              <a:t> property.</a:t>
            </a:r>
          </a:p>
          <a:p>
            <a:pPr lvl="1"/>
            <a:r>
              <a:rPr lang="en-US" noProof="0" dirty="0"/>
              <a:t>Can be used to change CSS properties.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690153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id="p"&gt;Click me!&lt;/p&gt;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2567338"/>
            <a:ext cx="3894438" cy="9500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CSS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property-name: value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32637" y="2583835"/>
            <a:ext cx="7339913" cy="9500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theElement.style.propertyName = "value"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199" y="4385952"/>
            <a:ext cx="10515601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document.getElementById('p')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p.addEventListener('click',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p.style.fontSize = (5+Math.random()*30)+"px"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843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Styling through JavaScript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665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Each HTML element object has a </a:t>
            </a:r>
            <a:r>
              <a:rPr lang="en-US" noProof="0" dirty="0">
                <a:latin typeface="Courier"/>
              </a:rPr>
              <a:t>style</a:t>
            </a:r>
            <a:r>
              <a:rPr lang="en-US" noProof="0" dirty="0"/>
              <a:t> property.</a:t>
            </a:r>
          </a:p>
          <a:p>
            <a:pPr lvl="1"/>
            <a:r>
              <a:rPr lang="en-US" noProof="0" dirty="0"/>
              <a:t>Can be used to change CSS properties.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2567338"/>
            <a:ext cx="3894438" cy="9500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CSS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property-name: value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32637" y="2583835"/>
            <a:ext cx="7339913" cy="9500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theElement.style.propertyName = "value"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517342"/>
            <a:ext cx="10515600" cy="12731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JavaScript is not about styling; avoid using it. Instead:</a:t>
            </a:r>
          </a:p>
          <a:p>
            <a:pPr lvl="1"/>
            <a:r>
              <a:rPr lang="en-US" dirty="0"/>
              <a:t>Write CSS rules with the class selector.</a:t>
            </a:r>
          </a:p>
          <a:p>
            <a:pPr lvl="1"/>
            <a:r>
              <a:rPr lang="en-US" dirty="0"/>
              <a:t>Use JavaScript to dynamically add/remove classes.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38199" y="4924380"/>
            <a:ext cx="10515601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theElement.classList.add("classNameToBeAdded")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theElement.classList.remove("classNameToBeRemoved")</a:t>
            </a:r>
          </a:p>
        </p:txBody>
      </p:sp>
    </p:spTree>
    <p:extLst>
      <p:ext uri="{BB962C8B-B14F-4D97-AF65-F5344CB8AC3E}">
        <p14:creationId xmlns:p14="http://schemas.microsoft.com/office/powerpoint/2010/main" val="30882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Cookies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6968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Can be used to store data on the client (between page visits).</a:t>
            </a:r>
          </a:p>
          <a:p>
            <a:pPr lvl="1"/>
            <a:r>
              <a:rPr lang="en-US" noProof="0" dirty="0"/>
              <a:t>Can be created by the server.</a:t>
            </a:r>
          </a:p>
          <a:p>
            <a:pPr lvl="1"/>
            <a:r>
              <a:rPr lang="en-US" noProof="0" dirty="0"/>
              <a:t>Are sent to the server with each request.</a:t>
            </a:r>
          </a:p>
          <a:p>
            <a:pPr lvl="1"/>
            <a:r>
              <a:rPr lang="en-US" noProof="0" dirty="0"/>
              <a:t>Can be created by the client: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470455" y="3455953"/>
            <a:ext cx="4831491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 = "name=value"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70455" y="4050232"/>
            <a:ext cx="105526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 = "name=value;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expires=Thu, 17 May 2016 00:00:00 GMT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545654"/>
            <a:ext cx="105156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 be read by the client: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470455" y="5061849"/>
            <a:ext cx="7821826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cookieString = document.cookie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cookieString = "name=value; name2=value2; ..."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7191632" y="2749300"/>
            <a:ext cx="2100649" cy="1025611"/>
          </a:xfrm>
          <a:prstGeom prst="cloudCallout">
            <a:avLst>
              <a:gd name="adj1" fmla="val -94648"/>
              <a:gd name="adj2" fmla="val 35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Session cookie.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2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/>
      <p:bldP spid="13" grpId="0" build="p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Cookies Examples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38201" y="1690688"/>
            <a:ext cx="10515600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 = "a=x"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first cookie.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 = "b=y"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second cookie.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cookieString = document.cookie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"a=x; b=y"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 = {}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{a: 'x', b: 'y'}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cookieStrings = cookieString.split("; ")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i=0; i&lt;cookieStrings.length; i++){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cookieParts = cookieStrings[i].split("=")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cookies[cookieParts[0]] = cookieParts[1]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9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Cookie Law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7528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An EU directive to protect visitors privacy.</a:t>
            </a:r>
          </a:p>
          <a:p>
            <a:pPr lvl="1"/>
            <a:r>
              <a:rPr lang="en-US" noProof="0" dirty="0"/>
              <a:t>The user must approve you storing/retrieving information on the client.</a:t>
            </a:r>
          </a:p>
          <a:p>
            <a:pPr lvl="1"/>
            <a:r>
              <a:rPr lang="en-US" noProof="0" dirty="0"/>
              <a:t>Does not only apply to cookies!</a:t>
            </a:r>
          </a:p>
          <a:p>
            <a:pPr marL="0" indent="0">
              <a:buNone/>
            </a:pPr>
            <a:r>
              <a:rPr lang="en-US" noProof="0" dirty="0"/>
              <a:t>More information about the directive:</a:t>
            </a:r>
          </a:p>
          <a:p>
            <a:pPr lvl="1"/>
            <a:r>
              <a:rPr lang="en-US" sz="1800" noProof="0" dirty="0">
                <a:hlinkClick r:id="rId2"/>
              </a:rPr>
              <a:t>https://cookiepedia.co.uk/eu-cookie-law</a:t>
            </a:r>
            <a:r>
              <a:rPr lang="en-US" noProof="0" dirty="0"/>
              <a:t> </a:t>
            </a:r>
          </a:p>
          <a:p>
            <a:pPr marL="0" indent="0">
              <a:buNone/>
            </a:pPr>
            <a:r>
              <a:rPr lang="en-US" noProof="0" dirty="0"/>
              <a:t>More information from Post- </a:t>
            </a:r>
            <a:r>
              <a:rPr lang="en-US" noProof="0" dirty="0" err="1"/>
              <a:t>och</a:t>
            </a:r>
            <a:r>
              <a:rPr lang="en-US" noProof="0" dirty="0"/>
              <a:t> </a:t>
            </a:r>
            <a:r>
              <a:rPr lang="en-US" noProof="0" dirty="0" err="1"/>
              <a:t>telestyrelsen</a:t>
            </a:r>
            <a:r>
              <a:rPr lang="en-US" noProof="0" dirty="0"/>
              <a:t> in Sweden:</a:t>
            </a:r>
          </a:p>
          <a:p>
            <a:pPr lvl="1"/>
            <a:r>
              <a:rPr lang="en-US" sz="1800" noProof="0" dirty="0">
                <a:hlinkClick r:id="rId3"/>
              </a:rPr>
              <a:t>http://www.pts.se/sv/Bransch/Regler/Lagar/Lag-om-elektronisk-kommunikation/Cookies-kakor/Fragor-och-svar-om-kakor-for-webbplatsinnehavare</a:t>
            </a:r>
            <a:r>
              <a:rPr lang="en-US" noProof="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5809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latin typeface="Courier"/>
              </a:rPr>
              <a:t>sessionstorage</a:t>
            </a:r>
            <a:r>
              <a:rPr lang="en-US" noProof="0" dirty="0"/>
              <a:t> &amp; </a:t>
            </a:r>
            <a:r>
              <a:rPr lang="en-US" noProof="0" dirty="0" err="1">
                <a:latin typeface="Courier"/>
              </a:rPr>
              <a:t>localstorage</a:t>
            </a:r>
            <a:endParaRPr lang="en-US" noProof="0" dirty="0">
              <a:latin typeface="Courie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731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HTML5 features to store data on the client.</a:t>
            </a:r>
          </a:p>
          <a:p>
            <a:pPr lvl="1"/>
            <a:r>
              <a:rPr lang="en-US" noProof="0" dirty="0" err="1">
                <a:latin typeface="Courier"/>
              </a:rPr>
              <a:t>localStorage</a:t>
            </a:r>
            <a:r>
              <a:rPr lang="en-US" noProof="0" dirty="0"/>
              <a:t> stores data forever.</a:t>
            </a:r>
          </a:p>
          <a:p>
            <a:pPr lvl="1"/>
            <a:r>
              <a:rPr lang="en-US" noProof="0" dirty="0" err="1">
                <a:latin typeface="Courier"/>
              </a:rPr>
              <a:t>sessionStorage</a:t>
            </a:r>
            <a:r>
              <a:rPr lang="en-US" noProof="0" dirty="0"/>
              <a:t> stores data only for the session.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676400" y="3173499"/>
            <a:ext cx="8085438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theStorage.setItem("key", "value")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theStorage.getItem("key")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theStorage.removeItem("key")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theStorage.clear()</a:t>
            </a:r>
          </a:p>
        </p:txBody>
      </p:sp>
    </p:spTree>
    <p:extLst>
      <p:ext uri="{BB962C8B-B14F-4D97-AF65-F5344CB8AC3E}">
        <p14:creationId xmlns:p14="http://schemas.microsoft.com/office/powerpoint/2010/main" val="744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noProof="0" dirty="0">
                <a:latin typeface="Courier"/>
              </a:rPr>
              <a:t>data-*</a:t>
            </a:r>
            <a:r>
              <a:rPr lang="en-US" noProof="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Can we add custom attributes to HTML elements?</a:t>
            </a:r>
          </a:p>
          <a:p>
            <a:pPr lvl="1"/>
            <a:r>
              <a:rPr lang="en-US" noProof="0" dirty="0"/>
              <a:t>Traditional answer: No.</a:t>
            </a:r>
          </a:p>
          <a:p>
            <a:pPr lvl="1"/>
            <a:r>
              <a:rPr lang="en-US" noProof="0" dirty="0"/>
              <a:t>HTML5 answer: Yes, by using the </a:t>
            </a:r>
            <a:r>
              <a:rPr lang="en-US" noProof="0" dirty="0">
                <a:latin typeface="Courier"/>
              </a:rPr>
              <a:t>data-*</a:t>
            </a:r>
            <a:r>
              <a:rPr lang="en-US" noProof="0" dirty="0"/>
              <a:t> attribute.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313419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data-the-console="NES"&gt;Some text about a video game...&lt;/p&gt;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3905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Access it from JavaScript: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09816" y="4418604"/>
            <a:ext cx="934170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document.querySelector("p")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console = p.dataset.theConsole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09816" y="5497761"/>
            <a:ext cx="934170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console = p.getAttribute("data-the-console")</a:t>
            </a:r>
          </a:p>
        </p:txBody>
      </p:sp>
    </p:spTree>
    <p:extLst>
      <p:ext uri="{BB962C8B-B14F-4D97-AF65-F5344CB8AC3E}">
        <p14:creationId xmlns:p14="http://schemas.microsoft.com/office/powerpoint/2010/main" val="12357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951029" cy="419448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W3Schools:</a:t>
            </a:r>
          </a:p>
          <a:p>
            <a:pPr lvl="1"/>
            <a:r>
              <a:rPr lang="en-US" dirty="0"/>
              <a:t>JavaScript Forms:</a:t>
            </a:r>
          </a:p>
          <a:p>
            <a:pPr lvl="2"/>
            <a:r>
              <a:rPr lang="en-US" sz="1600" dirty="0">
                <a:hlinkClick r:id="rId2"/>
              </a:rPr>
              <a:t>https://www.w3schools.com/js/js_validation.asp</a:t>
            </a:r>
            <a:r>
              <a:rPr lang="en-US" sz="1600" dirty="0"/>
              <a:t> </a:t>
            </a:r>
          </a:p>
          <a:p>
            <a:pPr lvl="1"/>
            <a:r>
              <a:rPr lang="en-US" sz="2000" dirty="0"/>
              <a:t>JS HTML DOM:</a:t>
            </a:r>
          </a:p>
          <a:p>
            <a:pPr lvl="2"/>
            <a:r>
              <a:rPr lang="en-US" sz="1600" dirty="0">
                <a:hlinkClick r:id="rId3"/>
              </a:rPr>
              <a:t>https://www.w3schools.com/js/js_htmldom.asp</a:t>
            </a:r>
            <a:r>
              <a:rPr lang="en-US" sz="1600" dirty="0"/>
              <a:t> </a:t>
            </a:r>
          </a:p>
          <a:p>
            <a:pPr lvl="1"/>
            <a:r>
              <a:rPr lang="en-US" sz="2000" dirty="0"/>
              <a:t>JS Browser BOM:</a:t>
            </a:r>
          </a:p>
          <a:p>
            <a:pPr lvl="2"/>
            <a:r>
              <a:rPr lang="en-US" sz="1600" dirty="0">
                <a:hlinkClick r:id="rId4"/>
              </a:rPr>
              <a:t>https://www.w3schools.com/js/js_window.asp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dirty="0"/>
              <a:t>W3C DOM4 Specification:</a:t>
            </a:r>
          </a:p>
          <a:p>
            <a:pPr lvl="1"/>
            <a:r>
              <a:rPr lang="en-US" sz="1800" dirty="0">
                <a:hlinkClick r:id="rId5"/>
              </a:rPr>
              <a:t>https://www.w3.org/TR/domcore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dirty="0"/>
              <a:t>The Cookie Law Explained:</a:t>
            </a:r>
          </a:p>
          <a:p>
            <a:pPr lvl="1"/>
            <a:r>
              <a:rPr lang="en-US" sz="1800" dirty="0">
                <a:hlinkClick r:id="rId6"/>
              </a:rPr>
              <a:t>https://www.cookielaw.org/the-cookie-law/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8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JavaScript is single threaded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Only one part of our program is executed at a time.</a:t>
            </a:r>
          </a:p>
          <a:p>
            <a:r>
              <a:rPr lang="en-US" noProof="0" dirty="0"/>
              <a:t>Heavy/long running computations will make our program lag </a:t>
            </a:r>
            <a:r>
              <a:rPr lang="en-US" noProof="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Asynchronous programming to the rescue!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0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Synchronous VS 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8538" cy="190000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u="sng" noProof="0" dirty="0"/>
              <a:t>Synchronous</a:t>
            </a:r>
          </a:p>
          <a:p>
            <a:pPr marL="0" indent="0">
              <a:buNone/>
            </a:pPr>
            <a:r>
              <a:rPr lang="en-US" noProof="0" dirty="0"/>
              <a:t>Wait for the result to be computed until you proceed.</a:t>
            </a:r>
          </a:p>
          <a:p>
            <a:pPr marL="0" indent="0">
              <a:buNone/>
            </a:pPr>
            <a:r>
              <a:rPr lang="en-US" dirty="0"/>
              <a:t>AKA </a:t>
            </a:r>
            <a:r>
              <a:rPr lang="en-US" noProof="0" dirty="0"/>
              <a:t>blocking</a:t>
            </a:r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35262" y="1825625"/>
            <a:ext cx="4718538" cy="35794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Asynchronous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Do not wait for the result to be computed, just </a:t>
            </a:r>
            <a:r>
              <a:rPr lang="sv-SE" dirty="0" err="1"/>
              <a:t>proceed</a:t>
            </a:r>
            <a:r>
              <a:rPr lang="sv-S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The result is computed in the background.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Provide a callback that should be called when the result has been computed.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Synchronous VS Asynchronous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04188"/>
            <a:ext cx="1051560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 = getPage("ju.se")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content.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035698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getPage("ju.se",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(content){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 with content.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stuff while we wait for result.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7263714" y="1403873"/>
            <a:ext cx="4090086" cy="1239063"/>
          </a:xfrm>
          <a:prstGeom prst="cloudCallout">
            <a:avLst>
              <a:gd name="adj1" fmla="val -79745"/>
              <a:gd name="adj2" fmla="val -19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Might block for several seconds.</a:t>
            </a:r>
          </a:p>
        </p:txBody>
      </p:sp>
    </p:spTree>
    <p:extLst>
      <p:ext uri="{BB962C8B-B14F-4D97-AF65-F5344CB8AC3E}">
        <p14:creationId xmlns:p14="http://schemas.microsoft.com/office/powerpoint/2010/main" val="7348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Synchronous VS Asynchronous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40492" y="1604188"/>
            <a:ext cx="4462849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add(4, 7)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console.log(sum)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71984" y="1604188"/>
            <a:ext cx="6079524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callback){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callback(x + y)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add(4, 7,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console.log(sum)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739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BOM and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2128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 Object Model.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All resources the browser gives us access to (via JavaScript).</a:t>
            </a:r>
          </a:p>
          <a:p>
            <a:r>
              <a:rPr lang="en-US" noProof="0" dirty="0"/>
              <a:t>No specification exists.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Some features specified along with HTML5.</a:t>
            </a:r>
          </a:p>
          <a:p>
            <a:r>
              <a:rPr lang="en-US" noProof="0" dirty="0"/>
              <a:t>Includes the Document Object Model.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Access via the variable </a:t>
            </a:r>
            <a:r>
              <a:rPr lang="en-US" noProof="0" dirty="0">
                <a:latin typeface="Courier"/>
              </a:rPr>
              <a:t>document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BOM functions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59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timeoutId = setTimeout(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}, 1000)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893389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clearTimeout(timeoutId)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78226" y="2254721"/>
            <a:ext cx="9475573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 will call the function after 1 second.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78226" y="3457422"/>
            <a:ext cx="947557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Cancel a </a:t>
            </a:r>
            <a:r>
              <a:rPr lang="sv-SE" dirty="0">
                <a:latin typeface="Courier"/>
              </a:rPr>
              <a:t>setTimeout</a:t>
            </a:r>
            <a:r>
              <a:rPr lang="sv-SE" dirty="0"/>
              <a:t> call.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199" y="4096090"/>
            <a:ext cx="1051559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intervalId = setInterval(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}, 1000)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199" y="5298791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clearInterval(intervalId)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78225" y="4660123"/>
            <a:ext cx="947557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Browser will call the function each second from </a:t>
            </a:r>
            <a:r>
              <a:rPr lang="sv-SE" dirty="0" err="1"/>
              <a:t>now</a:t>
            </a:r>
            <a:r>
              <a:rPr lang="sv-SE" dirty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78225" y="5862824"/>
            <a:ext cx="9475574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Cancel a </a:t>
            </a:r>
            <a:r>
              <a:rPr lang="sv-SE" dirty="0">
                <a:latin typeface="Courier"/>
              </a:rPr>
              <a:t>setInterval</a:t>
            </a:r>
            <a:r>
              <a:rPr lang="sv-SE" dirty="0"/>
              <a:t> call.</a:t>
            </a:r>
          </a:p>
        </p:txBody>
      </p:sp>
    </p:spTree>
    <p:extLst>
      <p:ext uri="{BB962C8B-B14F-4D97-AF65-F5344CB8AC3E}">
        <p14:creationId xmlns:p14="http://schemas.microsoft.com/office/powerpoint/2010/main" val="13988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  <p:bldP spid="8" grpId="0"/>
      <p:bldP spid="9" grpId="0" animBg="1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31761</TotalTime>
  <Words>2577</Words>
  <Application>Microsoft Office PowerPoint</Application>
  <PresentationFormat>Widescreen</PresentationFormat>
  <Paragraphs>423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Document Object model</vt:lpstr>
      <vt:lpstr>Event driven programming</vt:lpstr>
      <vt:lpstr>JavaScript is single threaded</vt:lpstr>
      <vt:lpstr>Synchronous VS Asynchronous</vt:lpstr>
      <vt:lpstr>Synchronous VS Asynchronous</vt:lpstr>
      <vt:lpstr>Synchronous VS Asynchronous</vt:lpstr>
      <vt:lpstr>BOM and DOM</vt:lpstr>
      <vt:lpstr>Some BOM functions</vt:lpstr>
      <vt:lpstr>Some BOM functions</vt:lpstr>
      <vt:lpstr>DOM levels/Versions</vt:lpstr>
      <vt:lpstr>The DOM tree</vt:lpstr>
      <vt:lpstr>The DOM tree</vt:lpstr>
      <vt:lpstr>The document object</vt:lpstr>
      <vt:lpstr>The Node interface</vt:lpstr>
      <vt:lpstr>The EventTarget interface</vt:lpstr>
      <vt:lpstr>The interfaces</vt:lpstr>
      <vt:lpstr>The Element interface</vt:lpstr>
      <vt:lpstr>The interfaces</vt:lpstr>
      <vt:lpstr>Example</vt:lpstr>
      <vt:lpstr>Example</vt:lpstr>
      <vt:lpstr>Example</vt:lpstr>
      <vt:lpstr>More about events</vt:lpstr>
      <vt:lpstr>nesting event listeners</vt:lpstr>
      <vt:lpstr>bubbling VS Capturing</vt:lpstr>
      <vt:lpstr>nesting event listeners</vt:lpstr>
      <vt:lpstr>nesting event listeners</vt:lpstr>
      <vt:lpstr>The event object</vt:lpstr>
      <vt:lpstr>The event object</vt:lpstr>
      <vt:lpstr>The event object</vt:lpstr>
      <vt:lpstr>Styling through JavaScript</vt:lpstr>
      <vt:lpstr>Styling through JavaScript</vt:lpstr>
      <vt:lpstr>Cookies</vt:lpstr>
      <vt:lpstr>Cookies Examples</vt:lpstr>
      <vt:lpstr>The Cookie Law</vt:lpstr>
      <vt:lpstr>sessionstorage &amp; localstorage</vt:lpstr>
      <vt:lpstr>The data-* attribute</vt:lpstr>
      <vt:lpstr>Recommended reading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582</cp:revision>
  <dcterms:created xsi:type="dcterms:W3CDTF">2015-07-17T09:22:03Z</dcterms:created>
  <dcterms:modified xsi:type="dcterms:W3CDTF">2017-05-08T09:46:24Z</dcterms:modified>
</cp:coreProperties>
</file>