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1" r:id="rId4"/>
    <p:sldId id="303" r:id="rId5"/>
    <p:sldId id="302" r:id="rId6"/>
    <p:sldId id="304" r:id="rId7"/>
    <p:sldId id="305" r:id="rId8"/>
    <p:sldId id="308" r:id="rId9"/>
    <p:sldId id="309" r:id="rId10"/>
    <p:sldId id="310" r:id="rId11"/>
    <p:sldId id="306" r:id="rId12"/>
    <p:sldId id="311" r:id="rId13"/>
    <p:sldId id="317" r:id="rId14"/>
    <p:sldId id="316" r:id="rId15"/>
    <p:sldId id="319" r:id="rId16"/>
    <p:sldId id="320" r:id="rId17"/>
    <p:sldId id="312" r:id="rId18"/>
    <p:sldId id="314" r:id="rId19"/>
    <p:sldId id="315" r:id="rId20"/>
    <p:sldId id="318" r:id="rId21"/>
    <p:sldId id="321" r:id="rId22"/>
    <p:sldId id="347" r:id="rId23"/>
    <p:sldId id="313" r:id="rId24"/>
    <p:sldId id="341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  <p:sldId id="333" r:id="rId35"/>
    <p:sldId id="331" r:id="rId36"/>
    <p:sldId id="334" r:id="rId37"/>
    <p:sldId id="335" r:id="rId38"/>
    <p:sldId id="322" r:id="rId39"/>
    <p:sldId id="339" r:id="rId40"/>
    <p:sldId id="340" r:id="rId41"/>
    <p:sldId id="346" r:id="rId42"/>
    <p:sldId id="345" r:id="rId43"/>
    <p:sldId id="343" r:id="rId44"/>
    <p:sldId id="344" r:id="rId4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3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2017-05-11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ecma-international.org/publications/files/ECMA-ST/ECMA-404.pd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ndb.com/api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Access_control_COR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fetch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izr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159" TargetMode="External"/><Relationship Id="rId2" Type="http://schemas.openxmlformats.org/officeDocument/2006/relationships/hyperlink" Target="https://xhr.spec.whatwg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.org/TR/REC-xml/" TargetMode="External"/><Relationship Id="rId4" Type="http://schemas.openxmlformats.org/officeDocument/2006/relationships/hyperlink" Target="http://www.json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jquery/" TargetMode="External"/><Relationship Id="rId5" Type="http://schemas.openxmlformats.org/officeDocument/2006/relationships/hyperlink" Target="https://www.w3schools.com/js/js_ajax_intro.asp" TargetMode="External"/><Relationship Id="rId4" Type="http://schemas.openxmlformats.org/officeDocument/2006/relationships/hyperlink" Target="https://www.w3schools.com/xml/ajax_intro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hr.spec.whatwg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1690688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bodyAsXmlDocument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request.responseXML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4008" y="4800187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34899" y="2550003"/>
            <a:ext cx="1898247" cy="5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EventTarget</a:t>
            </a:r>
            <a:endParaRPr lang="en-US" sz="2400" dirty="0"/>
          </a:p>
        </p:txBody>
      </p:sp>
      <p:sp>
        <p:nvSpPr>
          <p:cNvPr id="12" name="Up Arrow 11"/>
          <p:cNvSpPr/>
          <p:nvPr/>
        </p:nvSpPr>
        <p:spPr>
          <a:xfrm>
            <a:off x="4628518" y="4240603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5030708" y="3105150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34897" y="3677247"/>
            <a:ext cx="1898247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1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1" y="1690688"/>
            <a:ext cx="10515600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"letters.xml")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("Accept", "application/xml")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xmlDoc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request.responseXML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letterElements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xmlDoc.getElementsByTagName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("letter")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letterElements.length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letterElements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letterElement.textContent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console.log(letter)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17244" y="4194515"/>
            <a:ext cx="3731468" cy="25617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&lt;letters&gt;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&lt;letter&gt;a&lt;/letter&gt;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&lt;letter&gt;b&lt;/letter&gt;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&lt;letter&gt;c&lt;/letter&gt;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&lt;/letters&gt;</a:t>
            </a:r>
          </a:p>
        </p:txBody>
      </p:sp>
    </p:spTree>
    <p:extLst>
      <p:ext uri="{BB962C8B-B14F-4D97-AF65-F5344CB8AC3E}">
        <p14:creationId xmlns:p14="http://schemas.microsoft.com/office/powerpoint/2010/main" val="753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 #1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33752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could request local files,</a:t>
            </a:r>
            <a:br>
              <a:rPr lang="en-US" dirty="0"/>
            </a:br>
            <a:r>
              <a:rPr lang="en-US" dirty="0"/>
              <a:t>any website on the Internet could access any file on your computer.</a:t>
            </a:r>
          </a:p>
          <a:p>
            <a:r>
              <a:rPr lang="en-US" dirty="0"/>
              <a:t>Browsers do not allow this using the HTTP protocol.</a:t>
            </a:r>
          </a:p>
          <a:p>
            <a:r>
              <a:rPr lang="en-US" dirty="0"/>
              <a:t>Some browsers even disallow it over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protocol.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Firefox allows it.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Microsoft Edge allows it.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Start Google Chrome with the flag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--allow-file-access-from-files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>
                <a:latin typeface="+mn-lt"/>
                <a:cs typeface="Courier New" panose="02070309020205020404" pitchFamily="49" charset="0"/>
              </a:rPr>
              <a:t>In Windows PowerShell: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Start-Process "chrome.exe" "--allow-file-access-from-files"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XML contains a lot of characters </a:t>
            </a:r>
            <a:r>
              <a:rPr lang="en-US" dirty="0">
                <a:sym typeface="Wingdings" panose="05000000000000000000" pitchFamily="2" charset="2"/>
              </a:rPr>
              <a:t> JSON invented.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2431989"/>
            <a:ext cx="3731468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&lt;letters&gt;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&lt;letter&gt;a&lt;/letter&gt;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&lt;letter&gt;b&lt;/letter&gt;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&lt;letter&gt;c&lt;/letter&gt;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&lt;/letters&gt;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963159" y="2431988"/>
            <a:ext cx="3272482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{"letters":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{"letter": "a"},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{"letter": "b"},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{"letter": "c"},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629134" y="2431988"/>
            <a:ext cx="2724666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["a", "b", "c"]</a:t>
            </a:r>
          </a:p>
        </p:txBody>
      </p:sp>
    </p:spTree>
    <p:extLst>
      <p:ext uri="{BB962C8B-B14F-4D97-AF65-F5344CB8AC3E}">
        <p14:creationId xmlns:p14="http://schemas.microsoft.com/office/powerpoint/2010/main" val="37054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44073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JavaScript Object Notation</a:t>
            </a:r>
          </a:p>
          <a:p>
            <a:r>
              <a:rPr lang="en-US" dirty="0">
                <a:sym typeface="Wingdings" panose="05000000000000000000" pitchFamily="2" charset="2"/>
              </a:rPr>
              <a:t>JSON code consists of one of the following literal expressions: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"Hi!"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12.345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Booleans: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{"key-a",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"key-b",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&lt;expr&gt;, ...}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...]</a:t>
            </a:r>
          </a:p>
          <a:p>
            <a:r>
              <a:rPr lang="en-US" dirty="0">
                <a:sym typeface="Wingdings" panose="05000000000000000000" pitchFamily="2" charset="2"/>
              </a:rPr>
              <a:t>Specification: </a:t>
            </a:r>
            <a:r>
              <a:rPr lang="en-US" sz="1600" dirty="0">
                <a:sym typeface="Wingdings" panose="05000000000000000000" pitchFamily="2" charset="2"/>
                <a:hlinkClick r:id="rId2"/>
              </a:rPr>
              <a:t>http://www.ecma-international.org/publications/files/ECMA-ST/ECMA-404.pdf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Easy-to-understand specification: </a:t>
            </a:r>
            <a:r>
              <a:rPr lang="en-US" sz="1600" dirty="0">
                <a:sym typeface="Wingdings" panose="05000000000000000000" pitchFamily="2" charset="2"/>
                <a:hlinkClick r:id="rId3"/>
              </a:rPr>
              <a:t>http://www.json.org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95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17892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JavaScript Object Notation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 object contains useful functions: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JSON.stringify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({a: 1, b: 2})  '{"a": 1, "b": 2}'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('{"a": 1, "b": 2}')  {a: 1, b: 2}</a:t>
            </a:r>
          </a:p>
        </p:txBody>
      </p:sp>
    </p:spTree>
    <p:extLst>
      <p:ext uri="{BB962C8B-B14F-4D97-AF65-F5344CB8AC3E}">
        <p14:creationId xmlns:p14="http://schemas.microsoft.com/office/powerpoint/2010/main" val="10525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1" y="1690688"/>
            <a:ext cx="10515600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("Accept", "application/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letters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letter = letters[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console.log(letter)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44249" y="5393121"/>
            <a:ext cx="2804983" cy="4054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["a", "b", "c"]</a:t>
            </a:r>
          </a:p>
        </p:txBody>
      </p:sp>
    </p:spTree>
    <p:extLst>
      <p:ext uri="{BB962C8B-B14F-4D97-AF65-F5344CB8AC3E}">
        <p14:creationId xmlns:p14="http://schemas.microsoft.com/office/powerpoint/2010/main" val="16342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 #2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45473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could send requests to other domains,</a:t>
            </a:r>
            <a:br>
              <a:rPr lang="en-US" dirty="0"/>
            </a:br>
            <a:r>
              <a:rPr lang="en-US" dirty="0"/>
              <a:t>it could access any website on the behalf of the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Example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user visits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bank.com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user signs in (and never signs out).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user then goes to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evil-site.com</a:t>
            </a:r>
            <a:r>
              <a:rPr lang="en-US" dirty="0"/>
              <a:t> (by mistake).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evil site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to send HTTP POST requests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bank.com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transferring money from the user's account.</a:t>
            </a:r>
          </a:p>
          <a:p>
            <a:pPr marL="0" indent="0">
              <a:buNone/>
            </a:pPr>
            <a:r>
              <a:rPr lang="en-US" dirty="0"/>
              <a:t>Browsers do not allow this.</a:t>
            </a:r>
          </a:p>
          <a:p>
            <a:pPr lvl="1"/>
            <a:r>
              <a:rPr lang="en-US" dirty="0"/>
              <a:t>Known as </a:t>
            </a:r>
            <a:r>
              <a:rPr lang="en-US" i="1" dirty="0"/>
              <a:t>the same-origin policy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can only be used to send requests to the same domain the webpage comes from.</a:t>
            </a:r>
          </a:p>
        </p:txBody>
      </p:sp>
    </p:spTree>
    <p:extLst>
      <p:ext uri="{BB962C8B-B14F-4D97-AF65-F5344CB8AC3E}">
        <p14:creationId xmlns:p14="http://schemas.microsoft.com/office/powerpoint/2010/main" val="21577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10057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attempt to avoid the same-origin policy.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&lt;script&gt;</a:t>
            </a:r>
            <a:r>
              <a:rPr lang="en-US" dirty="0">
                <a:sym typeface="Wingdings" panose="05000000000000000000" pitchFamily="2" charset="2"/>
              </a:rPr>
              <a:t> element is not limited by the same-origin policy.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33616" y="2817735"/>
            <a:ext cx="10120184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="http://other-domain.com/the-file.js"&gt;&lt;/script&gt;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336026"/>
            <a:ext cx="11082051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/>
              <a:t> to send request to other domains!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631092" y="3882017"/>
            <a:ext cx="8688738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("script")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"http://other-domain.com/the-file.js"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document.head.appendChild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955958" y="5274650"/>
            <a:ext cx="4363872" cy="1426271"/>
          </a:xfrm>
          <a:prstGeom prst="cloudCallout">
            <a:avLst>
              <a:gd name="adj1" fmla="val -70644"/>
              <a:gd name="adj2" fmla="val -58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browser will fetch the JavaScript file and then execute the code in it.</a:t>
            </a:r>
          </a:p>
        </p:txBody>
      </p:sp>
    </p:spTree>
    <p:extLst>
      <p:ext uri="{BB962C8B-B14F-4D97-AF65-F5344CB8AC3E}">
        <p14:creationId xmlns:p14="http://schemas.microsoft.com/office/powerpoint/2010/main" val="30608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13926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attempt to avoid the same-origin policy.</a:t>
            </a:r>
          </a:p>
          <a:p>
            <a:r>
              <a:rPr lang="en-US" dirty="0">
                <a:sym typeface="Wingdings" panose="05000000000000000000" pitchFamily="2" charset="2"/>
              </a:rPr>
              <a:t>How do we pass information to the server?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the query string!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94022" y="3162903"/>
            <a:ext cx="9759778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("script")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"http://other-domain.com/the-file.js"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"?parameter-a=value-a"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"&amp;parameter-b=value-b"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document.head.appendChild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20846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AJAX &amp; JavaScript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Development with JavaScript and DOM</a:t>
            </a:r>
          </a:p>
          <a:p>
            <a:r>
              <a:rPr lang="en-US" b="1" dirty="0"/>
              <a:t>TWJK14</a:t>
            </a:r>
            <a:r>
              <a:rPr lang="en-US" dirty="0"/>
              <a:t> Spring 2017</a:t>
            </a:r>
          </a:p>
          <a:p>
            <a:r>
              <a:rPr lang="en-US" b="1" dirty="0"/>
              <a:t>Peter Larsson-Green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20749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attempt to avoid the same-origin policy.</a:t>
            </a:r>
          </a:p>
          <a:p>
            <a:r>
              <a:rPr lang="en-US" dirty="0">
                <a:sym typeface="Wingdings" panose="05000000000000000000" pitchFamily="2" charset="2"/>
              </a:rPr>
              <a:t>How do we read information back from the server?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server returns JavaScript code the browser execute.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code consists of a call to a function you create.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Information is passed as arguments.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9" y="3792360"/>
            <a:ext cx="9873048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("script")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"http://other-domain.com/get-books-as-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document.head.appendChild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hereAreTheBooks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(books){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Called when we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receive the books.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90861" y="5091177"/>
            <a:ext cx="5632263" cy="16958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hereAreTheBooks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{title: "Book A", pages: 152},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{title: "Book B", pages: 384}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218141" y="1690688"/>
            <a:ext cx="2804983" cy="2347783"/>
          </a:xfrm>
          <a:prstGeom prst="cloudCallout">
            <a:avLst>
              <a:gd name="adj1" fmla="val -88507"/>
              <a:gd name="adj2" fmla="val 93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web servers let you specify the name of this function in the query string.</a:t>
            </a:r>
          </a:p>
        </p:txBody>
      </p:sp>
    </p:spTree>
    <p:extLst>
      <p:ext uri="{BB962C8B-B14F-4D97-AF65-F5344CB8AC3E}">
        <p14:creationId xmlns:p14="http://schemas.microsoft.com/office/powerpoint/2010/main" val="21814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13926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attempt to avoid the same-origin policy.</a:t>
            </a:r>
          </a:p>
          <a:p>
            <a:r>
              <a:rPr lang="en-US" dirty="0">
                <a:sym typeface="Wingdings" panose="05000000000000000000" pitchFamily="2" charset="2"/>
              </a:rPr>
              <a:t>Why is it called JSONP?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with Padding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07225" y="3467062"/>
            <a:ext cx="288118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{"a": 1, "b": 2}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04850" y="4206192"/>
            <a:ext cx="45823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callback({"a": 1, "b": 2})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28916" y="3467062"/>
            <a:ext cx="148075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JSON: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28916" y="4206192"/>
            <a:ext cx="181438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JSONP: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92062" y="4686323"/>
            <a:ext cx="1512276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7201" y="4686323"/>
            <a:ext cx="211014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983755" y="4995373"/>
            <a:ext cx="222448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6343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082051" cy="13926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Try it yourself:</a:t>
            </a:r>
          </a:p>
          <a:p>
            <a:r>
              <a:rPr lang="en-US" dirty="0">
                <a:sym typeface="Wingdings" panose="05000000000000000000" pitchFamily="2" charset="2"/>
              </a:rPr>
              <a:t>Free JSONP available:</a:t>
            </a:r>
          </a:p>
          <a:p>
            <a:pPr lvl="1"/>
            <a:r>
              <a:rPr lang="en-US" dirty="0">
                <a:hlinkClick r:id="rId2"/>
              </a:rPr>
              <a:t>http://www.icndb.com/api/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35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1082051" cy="45822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Cross-Origin Resource Sharing.</a:t>
            </a:r>
          </a:p>
          <a:p>
            <a:r>
              <a:rPr lang="en-US" sz="2400" dirty="0"/>
              <a:t>A protocol developed for secure cross-origin requests.</a:t>
            </a:r>
          </a:p>
          <a:p>
            <a:r>
              <a:rPr lang="en-US" sz="2400" dirty="0"/>
              <a:t>The same-origin policy can be avoided if:</a:t>
            </a:r>
          </a:p>
          <a:p>
            <a:pPr lvl="1"/>
            <a:r>
              <a:rPr lang="en-US" sz="2000" dirty="0"/>
              <a:t>The web server supports CORS.</a:t>
            </a:r>
          </a:p>
          <a:p>
            <a:pPr lvl="1"/>
            <a:r>
              <a:rPr lang="en-US" sz="2000" dirty="0"/>
              <a:t>The client supports CORS.</a:t>
            </a:r>
          </a:p>
          <a:p>
            <a:r>
              <a:rPr lang="en-US" sz="2400" dirty="0"/>
              <a:t>How it works (partially):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/>
              <a:t> wants to send a request to </a:t>
            </a:r>
            <a:r>
              <a:rPr lang="en-US" sz="2000" dirty="0">
                <a:solidFill>
                  <a:srgbClr val="FFFF00"/>
                </a:solidFill>
              </a:rPr>
              <a:t>another-domain.com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browser sends another request to </a:t>
            </a:r>
            <a:r>
              <a:rPr lang="en-US" sz="2000" dirty="0">
                <a:solidFill>
                  <a:srgbClr val="FFFF00"/>
                </a:solidFill>
              </a:rPr>
              <a:t>another-domain.com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asking if the server allows cross-origin requests.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the server allows it, the client sends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/>
              <a:t> to the server.</a:t>
            </a:r>
          </a:p>
          <a:p>
            <a:r>
              <a:rPr lang="en-US" sz="2400" dirty="0"/>
              <a:t>Learn more: </a:t>
            </a:r>
            <a:r>
              <a:rPr lang="en-US" sz="1800" dirty="0">
                <a:hlinkClick r:id="rId2"/>
              </a:rPr>
              <a:t>https://developer.mozilla.org/en-US/docs/Web/HTTP/Access_control_CORS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6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1082051" cy="22411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new way to send HTTP request from the browser.</a:t>
            </a:r>
          </a:p>
          <a:p>
            <a:r>
              <a:rPr lang="en-US" sz="2600" dirty="0"/>
              <a:t>Not supported in all browsers at the moment:</a:t>
            </a:r>
          </a:p>
          <a:p>
            <a:pPr lvl="1"/>
            <a:r>
              <a:rPr lang="en-US" sz="2200" dirty="0">
                <a:hlinkClick r:id="rId2"/>
              </a:rPr>
              <a:t>http://caniuse.com/#feat=fetch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Biggest improvement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promise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addEvenetListener</a:t>
            </a:r>
            <a:r>
              <a:rPr lang="en-US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83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varies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Browser support for HTML &amp; JavaScript varies.</a:t>
            </a:r>
          </a:p>
          <a:p>
            <a:r>
              <a:rPr lang="en-US" dirty="0"/>
              <a:t>Using CORS:</a:t>
            </a:r>
          </a:p>
          <a:p>
            <a:pPr lvl="1"/>
            <a:r>
              <a:rPr lang="en-US" dirty="0"/>
              <a:t>Modern browsers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IE8 &amp; IE9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XDomainRequest</a:t>
            </a:r>
            <a:r>
              <a:rPr lang="en-US" dirty="0"/>
              <a:t> object.</a:t>
            </a:r>
          </a:p>
          <a:p>
            <a:r>
              <a:rPr lang="en-US" dirty="0"/>
              <a:t>Listening for events:</a:t>
            </a:r>
          </a:p>
          <a:p>
            <a:pPr lvl="1"/>
            <a:r>
              <a:rPr lang="en-US" dirty="0"/>
              <a:t>Modern browsers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IE6-8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attachEvent</a:t>
            </a:r>
            <a:r>
              <a:rPr lang="en-US" dirty="0"/>
              <a:t>.</a:t>
            </a:r>
          </a:p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IE6-8 do not support it.</a:t>
            </a:r>
          </a:p>
        </p:txBody>
      </p:sp>
    </p:spTree>
    <p:extLst>
      <p:ext uri="{BB962C8B-B14F-4D97-AF65-F5344CB8AC3E}">
        <p14:creationId xmlns:p14="http://schemas.microsoft.com/office/powerpoint/2010/main" val="39848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varies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Browser support for HTML &amp; JavaScript varies.</a:t>
            </a:r>
          </a:p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IE &lt;= 9 do not support it.</a:t>
            </a:r>
          </a:p>
          <a:p>
            <a:pPr lvl="1"/>
            <a:r>
              <a:rPr lang="en-US" dirty="0"/>
              <a:t>IE10 &amp; IE11 support parts of it.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dirty="0"/>
              <a:t> event:</a:t>
            </a:r>
          </a:p>
          <a:p>
            <a:pPr lvl="1"/>
            <a:r>
              <a:rPr lang="en-US" dirty="0"/>
              <a:t>IE &lt;= 8 do not support it.</a:t>
            </a:r>
          </a:p>
          <a:p>
            <a:r>
              <a:rPr lang="en-US" dirty="0"/>
              <a:t>Using form validation attributes:</a:t>
            </a:r>
          </a:p>
          <a:p>
            <a:pPr lvl="1"/>
            <a:r>
              <a:rPr lang="en-US" dirty="0"/>
              <a:t>IE &lt;= 9 do not support it.</a:t>
            </a:r>
          </a:p>
        </p:txBody>
      </p:sp>
    </p:spTree>
    <p:extLst>
      <p:ext uri="{BB962C8B-B14F-4D97-AF65-F5344CB8AC3E}">
        <p14:creationId xmlns:p14="http://schemas.microsoft.com/office/powerpoint/2010/main" val="16844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varies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can we do?</a:t>
            </a:r>
          </a:p>
          <a:p>
            <a:r>
              <a:rPr lang="en-US" dirty="0"/>
              <a:t>Features we cannot do anything about:</a:t>
            </a:r>
          </a:p>
          <a:p>
            <a:pPr lvl="1"/>
            <a:r>
              <a:rPr lang="en-US" dirty="0"/>
              <a:t>Give alternative solution: Instead of playing the song, show the lyrics.</a:t>
            </a:r>
          </a:p>
          <a:p>
            <a:r>
              <a:rPr lang="en-US" dirty="0"/>
              <a:t>Features with different names:</a:t>
            </a:r>
          </a:p>
          <a:p>
            <a:pPr lvl="1"/>
            <a:r>
              <a:rPr lang="en-US" dirty="0"/>
              <a:t>Write a lot of code.</a:t>
            </a:r>
          </a:p>
        </p:txBody>
      </p:sp>
    </p:spTree>
    <p:extLst>
      <p:ext uri="{BB962C8B-B14F-4D97-AF65-F5344CB8AC3E}">
        <p14:creationId xmlns:p14="http://schemas.microsoft.com/office/powerpoint/2010/main" val="31667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click listener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it!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p.attachEvent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p.attachEvent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window.event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it!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Isosceles Triangle 6"/>
          <p:cNvSpPr/>
          <p:nvPr/>
        </p:nvSpPr>
        <p:spPr>
          <a:xfrm rot="16200000">
            <a:off x="3974339" y="3304890"/>
            <a:ext cx="462635" cy="563293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93168" y="4317454"/>
            <a:ext cx="4954110" cy="24032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p.onclick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 = event ||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window.event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it!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0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varies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can we do?</a:t>
            </a:r>
          </a:p>
          <a:p>
            <a:r>
              <a:rPr lang="en-US" dirty="0"/>
              <a:t>Features we cannot do anything about:</a:t>
            </a:r>
          </a:p>
          <a:p>
            <a:pPr lvl="1"/>
            <a:r>
              <a:rPr lang="en-US" dirty="0"/>
              <a:t>Give alternative solutions: Instead of playing the song, show the lyrics.</a:t>
            </a:r>
          </a:p>
          <a:p>
            <a:r>
              <a:rPr lang="en-US" dirty="0"/>
              <a:t>Features with different names:</a:t>
            </a:r>
          </a:p>
          <a:p>
            <a:pPr lvl="1"/>
            <a:r>
              <a:rPr lang="en-US" dirty="0"/>
              <a:t>Write a lot of code.</a:t>
            </a:r>
          </a:p>
          <a:p>
            <a:pPr lvl="1"/>
            <a:r>
              <a:rPr lang="en-US" dirty="0"/>
              <a:t>Preferably: use a library.</a:t>
            </a:r>
          </a:p>
          <a:p>
            <a:r>
              <a:rPr lang="en-US" dirty="0"/>
              <a:t>Some missing features:</a:t>
            </a:r>
          </a:p>
          <a:p>
            <a:pPr lvl="1"/>
            <a:r>
              <a:rPr lang="en-US" dirty="0"/>
              <a:t>Simulate them using HTML, CSS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23375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58" y="4290668"/>
            <a:ext cx="429658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page-a.html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58" y="1690687"/>
            <a:ext cx="4296580" cy="2599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74210" y="1844924"/>
            <a:ext cx="3922006" cy="5972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74211" y="2547248"/>
            <a:ext cx="1167788" cy="1534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7253" y="2547249"/>
            <a:ext cx="2588963" cy="1534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1330" y="2968645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1330" y="3290951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1330" y="3627305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456800" y="4290669"/>
            <a:ext cx="4296580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page-b.html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56800" y="1690688"/>
            <a:ext cx="4296580" cy="2599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22052" y="1844925"/>
            <a:ext cx="3922006" cy="5972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22053" y="2547249"/>
            <a:ext cx="1167788" cy="1534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955095" y="2547250"/>
            <a:ext cx="2588963" cy="1534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99172" y="2968646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9172" y="3290952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99172" y="3627306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04222" y="3421866"/>
            <a:ext cx="4352578" cy="37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028495" y="3454680"/>
            <a:ext cx="1277043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Click!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4717805"/>
            <a:ext cx="10515600" cy="196412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fetch information we already have.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Takes extra time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Wasting data usage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ym typeface="Wingdings" panose="05000000000000000000" pitchFamily="2" charset="2"/>
              </a:rPr>
              <a:t>The browser re-render the same thing over again.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The screen flickers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missing feature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id="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searchForm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Search: &lt;input type="search" required id="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searchInput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type="submit" value="Send"&gt;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528668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searchForm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('submit',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searchInput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""){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alert("You must enter a search term.")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463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00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popular JavaScript library.</a:t>
            </a:r>
          </a:p>
          <a:p>
            <a:r>
              <a:rPr lang="en-US" dirty="0"/>
              <a:t>Use library </a:t>
            </a:r>
            <a:r>
              <a:rPr lang="en-US" dirty="0">
                <a:sym typeface="Wingdings" panose="05000000000000000000" pitchFamily="2" charset="2"/>
              </a:rPr>
              <a:t> we can be sure our code works the same across browsers.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sz="2000" dirty="0">
                <a:hlinkClick r:id="rId2"/>
              </a:rPr>
              <a:t>http://jquery.com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Not in IE &lt;= 8.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11395"/>
            <a:ext cx="4736335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it.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73676" y="4011394"/>
            <a:ext cx="4380123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it.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5827922" y="4373791"/>
            <a:ext cx="892366" cy="46270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("tag")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("class")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8.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7.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7.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1139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jQuery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5337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theElement.classList.add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9.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theElement.setAttribute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"class",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theElement.getAttribute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("class") + "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39839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jQueryObject.addClass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410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Not in IE &lt;= 8.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780040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jQueryObject.on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it!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656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20492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"path/to/the/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("Content-Type", "application/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("Accept", "application/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})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8.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('{"the": "data"}')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959202"/>
            <a:ext cx="10515600" cy="27366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$.ajax({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method: "GET"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url: "path/to/the/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"application/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success: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(response){ },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data: '{"the": "data"}'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30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JavaScript VS jQuery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("script")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"path/to/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file?callback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theCallback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theCallback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(data){ 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document.head.appendChild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(script)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in IE &lt;= 8.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793950"/>
            <a:ext cx="10515600" cy="16825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$.ajax({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url: "path/to/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/file",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datatype: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success: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(response){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59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available features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("input")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input.setAttribute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("type", "number")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input.type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"text"){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&lt;input type="number"&gt; is supported!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33352"/>
            <a:ext cx="4912605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supported!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444867" y="4033352"/>
            <a:ext cx="4908933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window.localStorage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supported!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5875662" y="4522491"/>
            <a:ext cx="440676" cy="20922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Modernizr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library for detecting available features.</a:t>
            </a:r>
          </a:p>
          <a:p>
            <a:r>
              <a:rPr lang="en-US" dirty="0"/>
              <a:t>Webpage: </a:t>
            </a:r>
            <a:r>
              <a:rPr lang="en-US" sz="2000" dirty="0">
                <a:hlinkClick r:id="rId2"/>
              </a:rPr>
              <a:t>https://modernizr.com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37980" y="2969907"/>
            <a:ext cx="851603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Modernizr.inputtypes.date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&lt;input type="date"&gt; is supported!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7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58" y="4290668"/>
            <a:ext cx="429658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page-a.html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58" y="1690687"/>
            <a:ext cx="4296580" cy="2599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74210" y="1844924"/>
            <a:ext cx="3922006" cy="5972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74211" y="2547248"/>
            <a:ext cx="1167788" cy="1534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7253" y="2547249"/>
            <a:ext cx="2588963" cy="1534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1330" y="2968645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1330" y="3290951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1330" y="3627305"/>
            <a:ext cx="1002536" cy="26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30943" y="3139855"/>
            <a:ext cx="1741582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------------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r>
              <a:rPr lang="en-US" sz="1800" dirty="0">
                <a:latin typeface="+mn-lt"/>
                <a:cs typeface="Courier New" panose="02070309020205020404" pitchFamily="49" charset="0"/>
              </a:rPr>
              <a:t>Content B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55566" y="3951522"/>
            <a:ext cx="1277043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Click!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27950" y="3423153"/>
            <a:ext cx="0" cy="1501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7950" y="4924540"/>
            <a:ext cx="2412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592853" y="4987107"/>
            <a:ext cx="300118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Fetch the content of Page B from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29629" y="4081348"/>
            <a:ext cx="0" cy="84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37887" y="4329742"/>
            <a:ext cx="138445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Update!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982158" y="1639227"/>
            <a:ext cx="5448761" cy="32644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When we fetch the content for Page B, we usually just get back data.</a:t>
            </a:r>
          </a:p>
          <a:p>
            <a:pPr lvl="1"/>
            <a:r>
              <a:rPr lang="en-US" sz="2000" dirty="0"/>
              <a:t>No HTML code.</a:t>
            </a:r>
          </a:p>
          <a:p>
            <a:pPr lvl="1"/>
            <a:r>
              <a:rPr lang="en-US" sz="2000" dirty="0"/>
              <a:t>No CSS code.</a:t>
            </a:r>
          </a:p>
          <a:p>
            <a:pPr lvl="1"/>
            <a:r>
              <a:rPr lang="en-US" sz="2000" dirty="0"/>
              <a:t>No JavaScript code.</a:t>
            </a:r>
          </a:p>
          <a:p>
            <a:pPr marL="0" indent="0">
              <a:buNone/>
            </a:pPr>
            <a:r>
              <a:rPr lang="en-US" sz="2400" dirty="0"/>
              <a:t>The data can exist in different formats.</a:t>
            </a:r>
          </a:p>
          <a:p>
            <a:pPr lvl="1"/>
            <a:r>
              <a:rPr lang="en-US" sz="2000" dirty="0"/>
              <a:t>XML.</a:t>
            </a:r>
          </a:p>
          <a:p>
            <a:pPr lvl="1"/>
            <a:r>
              <a:rPr lang="en-US" sz="2000" dirty="0"/>
              <a:t>JSON.</a:t>
            </a:r>
          </a:p>
          <a:p>
            <a:pPr lvl="1"/>
            <a:r>
              <a:rPr lang="en-US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91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9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Code simulating missing features.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not supported?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03173" y="3317259"/>
            <a:ext cx="9650627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Store in a cookie. */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from cookie. */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6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20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Code simulating missing features.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not supported?</a:t>
            </a:r>
          </a:p>
          <a:p>
            <a:pPr lvl="1"/>
            <a:r>
              <a:rPr lang="en-US" dirty="0"/>
              <a:t> HTML5 validation attributes not supported?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03173" y="3639044"/>
            <a:ext cx="965062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('form')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('submit',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e.currentTarget.querySelectorAll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('input')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Check if any input has any HTML 5 validation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attribute, and if so use JavaScript to validate it.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5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524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Code simulating missing features.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not supported?</a:t>
            </a:r>
          </a:p>
          <a:p>
            <a:pPr lvl="1"/>
            <a:r>
              <a:rPr lang="en-US" dirty="0"/>
              <a:t> HTML5 validation attributes not supported?</a:t>
            </a:r>
          </a:p>
          <a:p>
            <a:r>
              <a:rPr lang="en-US" dirty="0"/>
              <a:t>List of some </a:t>
            </a:r>
            <a:r>
              <a:rPr lang="en-US" dirty="0" err="1"/>
              <a:t>polyfills</a:t>
            </a:r>
            <a:r>
              <a:rPr lang="en-US" dirty="0"/>
              <a:t>: </a:t>
            </a:r>
            <a:r>
              <a:rPr lang="en-US" sz="1400" dirty="0">
                <a:hlinkClick r:id="rId2"/>
              </a:rPr>
              <a:t>https://github.com/Modernizr/Modernizr/wiki/HTML5-Cross-Browser-Polyfills</a:t>
            </a:r>
            <a:r>
              <a:rPr lang="en-US" dirty="0"/>
              <a:t>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70686" y="4241327"/>
            <a:ext cx="9650627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Modernizr.placeholder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("script")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"path/to/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polyfill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/for/placeholder.js"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document.head.appendChild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5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515601" cy="28125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Specifications:</a:t>
            </a:r>
          </a:p>
          <a:p>
            <a:pPr lvl="1"/>
            <a:r>
              <a:rPr lang="en-US" noProof="0" dirty="0" err="1"/>
              <a:t>XMLHttpRequest</a:t>
            </a:r>
            <a:r>
              <a:rPr lang="en-US" dirty="0"/>
              <a:t>:</a:t>
            </a:r>
          </a:p>
          <a:p>
            <a:pPr lvl="2"/>
            <a:r>
              <a:rPr lang="en-US" sz="1600" dirty="0">
                <a:hlinkClick r:id="rId2"/>
              </a:rPr>
              <a:t>https://xhr.spec.whatwg.org/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JSON:</a:t>
            </a:r>
          </a:p>
          <a:p>
            <a:pPr lvl="2"/>
            <a:r>
              <a:rPr lang="en-US" sz="1600" dirty="0">
                <a:hlinkClick r:id="rId3"/>
              </a:rPr>
              <a:t>https://tools.ietf.org/html/rfc7159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http://www.json.org/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XML:</a:t>
            </a:r>
          </a:p>
          <a:p>
            <a:pPr lvl="2"/>
            <a:r>
              <a:rPr lang="en-US" sz="1600" dirty="0">
                <a:hlinkClick r:id="rId5"/>
              </a:rPr>
              <a:t>https://www.w3.org/TR/REC-xml/</a:t>
            </a:r>
            <a:r>
              <a:rPr lang="en-US" sz="1600" dirty="0"/>
              <a:t> 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6346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515601" cy="377180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W3Schools:</a:t>
            </a:r>
          </a:p>
          <a:p>
            <a:pPr lvl="1"/>
            <a:r>
              <a:rPr lang="en-US" dirty="0"/>
              <a:t>XML Tutorial:</a:t>
            </a:r>
          </a:p>
          <a:p>
            <a:pPr lvl="2"/>
            <a:r>
              <a:rPr lang="en-US" dirty="0">
                <a:hlinkClick r:id="rId2"/>
              </a:rPr>
              <a:t>https://www.w3schools.com/xml/default.asp</a:t>
            </a:r>
            <a:endParaRPr lang="en-US" dirty="0"/>
          </a:p>
          <a:p>
            <a:pPr lvl="1"/>
            <a:r>
              <a:rPr lang="en-US" dirty="0"/>
              <a:t>JSON Introduction:</a:t>
            </a:r>
          </a:p>
          <a:p>
            <a:pPr lvl="2"/>
            <a:r>
              <a:rPr lang="en-US" dirty="0">
                <a:hlinkClick r:id="rId3"/>
              </a:rPr>
              <a:t>https://www.w3schools.com/js/js_json_intro.asp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AJAX Introduction:</a:t>
            </a:r>
          </a:p>
          <a:p>
            <a:pPr lvl="2"/>
            <a:r>
              <a:rPr lang="en-US" dirty="0">
                <a:hlinkClick r:id="rId4"/>
              </a:rPr>
              <a:t>https://www.w3schools.com/xml/ajax_intro.asp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https://www.w3schools.com/js/js_ajax_intro.asp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jQuery Tutorial:</a:t>
            </a:r>
          </a:p>
          <a:p>
            <a:pPr lvl="2"/>
            <a:r>
              <a:rPr lang="en-US" dirty="0">
                <a:hlinkClick r:id="rId6"/>
              </a:rPr>
              <a:t>https://www.w3schools.com/jquery/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18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901588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/>
              <a:t>eXtensible</a:t>
            </a:r>
            <a:r>
              <a:rPr lang="en-US" dirty="0"/>
              <a:t> Markup Language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60992" y="2297475"/>
            <a:ext cx="8549089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&lt;book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="0-671-62964-6"&gt;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Hitchhiker's Guide to the Galaxy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&lt;author&gt;Douglas Adam&lt;/author&gt;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&lt;/book&gt;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&lt;book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="0-7475-3269-9"&gt;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 Potter and the Philosopher's Stone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&lt;author&gt;J. K. Rowling&lt;/author&gt;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&lt;/book&gt;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83026" y="2319509"/>
            <a:ext cx="0" cy="30250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242391"/>
            <a:ext cx="222448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Declaration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83026" y="2722522"/>
            <a:ext cx="0" cy="3920649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3016251"/>
            <a:ext cx="222448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/>
                </a:solidFill>
              </a:rPr>
              <a:t>Root</a:t>
            </a:r>
          </a:p>
        </p:txBody>
      </p:sp>
      <p:sp>
        <p:nvSpPr>
          <p:cNvPr id="11" name="Cloud 10"/>
          <p:cNvSpPr/>
          <p:nvPr/>
        </p:nvSpPr>
        <p:spPr>
          <a:xfrm>
            <a:off x="6742323" y="333737"/>
            <a:ext cx="4285561" cy="126694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simplified view!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739048" y="4135158"/>
            <a:ext cx="1885721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&lt;tag&gt;&lt;/tag&gt;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124638" y="5460721"/>
            <a:ext cx="11117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&lt;tag/&gt;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1537312" y="4724488"/>
            <a:ext cx="286438" cy="55170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64356" y="1829187"/>
            <a:ext cx="458944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Specification: </a:t>
            </a:r>
            <a:r>
              <a:rPr lang="en-US" sz="1800" dirty="0">
                <a:hlinkClick r:id="rId2"/>
              </a:rPr>
              <a:t>https://www.w3.org/TR/xml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9828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Asynchronous JavaScript and XML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How do we fetch new content from the server?</a:t>
            </a:r>
          </a:p>
          <a:p>
            <a:pPr lvl="1"/>
            <a:r>
              <a:rPr lang="en-US" dirty="0"/>
              <a:t>JavaScript does not contain that functionality.</a:t>
            </a:r>
          </a:p>
          <a:p>
            <a:pPr marL="0" indent="0">
              <a:buNone/>
            </a:pPr>
            <a:r>
              <a:rPr lang="en-US" dirty="0"/>
              <a:t>BOM includes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/>
              <a:t> object.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Use it to send HTTP requests to servers and receive HTTP responses.</a:t>
            </a:r>
          </a:p>
          <a:p>
            <a:pPr lvl="1"/>
            <a:r>
              <a:rPr lang="en-US" dirty="0"/>
              <a:t>Is not limited to XML files.</a:t>
            </a:r>
          </a:p>
          <a:p>
            <a:pPr lvl="1"/>
            <a:r>
              <a:rPr lang="en-US" dirty="0"/>
              <a:t>Also known as XHR.</a:t>
            </a:r>
          </a:p>
        </p:txBody>
      </p:sp>
    </p:spTree>
    <p:extLst>
      <p:ext uri="{BB962C8B-B14F-4D97-AF65-F5344CB8AC3E}">
        <p14:creationId xmlns:p14="http://schemas.microsoft.com/office/powerpoint/2010/main" val="14962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object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41938" y="2810227"/>
            <a:ext cx="9911861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("METHOD", "the-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request.setRequestHeader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("Name-Of-Header", "Value")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body of the request.")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821977" y="2016611"/>
            <a:ext cx="3338111" cy="793616"/>
          </a:xfrm>
          <a:prstGeom prst="cloudCallout">
            <a:avLst>
              <a:gd name="adj1" fmla="val -55696"/>
              <a:gd name="adj2" fmla="val 10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: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sz="1400" dirty="0"/>
              <a:t>(default)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: sync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Specification: </a:t>
            </a:r>
            <a:r>
              <a:rPr lang="en-US" sz="2000" dirty="0">
                <a:hlinkClick r:id="rId2"/>
              </a:rPr>
              <a:t>https://xhr.spec.whatwg.org/</a:t>
            </a:r>
            <a:r>
              <a:rPr lang="en-US" sz="2000" dirty="0"/>
              <a:t> </a:t>
            </a:r>
            <a:r>
              <a:rPr lang="en-US" sz="16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Sending a request: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629445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Listening for the response (if used asynchronously):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441938" y="5232945"/>
            <a:ext cx="9911862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request.onreadystatechange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 am called each time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1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9" grpId="0"/>
      <p:bldP spid="10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object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Listening for the response (if used asynchronously):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200" y="2384796"/>
            <a:ext cx="10515600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request.onreadystatechange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XMLHttpRequest.UNSENT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The open method hasn't been called.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XMLHttpRequest.OPENED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The open method has been called.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XMLHttpRequest.HEADERS_RECEIVED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Response headers have been received.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XMLHttpRequest.LOADING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Is receiving the body now.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request.readyState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XMLHttpRequest.DONE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The entire response has been received.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5"/>
          <p:cNvSpPr/>
          <p:nvPr/>
        </p:nvSpPr>
        <p:spPr>
          <a:xfrm>
            <a:off x="9386371" y="1751326"/>
            <a:ext cx="2313544" cy="126694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Old way!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189823" y="3619870"/>
            <a:ext cx="4667559" cy="11875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request.onError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Deal with errors.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8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object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Listening for the response (if used asynchronously):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200" y="2383200"/>
            <a:ext cx="1051560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response has been received.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Cloud 4"/>
          <p:cNvSpPr/>
          <p:nvPr/>
        </p:nvSpPr>
        <p:spPr>
          <a:xfrm>
            <a:off x="9386371" y="1751326"/>
            <a:ext cx="2313544" cy="126694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way!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8710" y="4301655"/>
            <a:ext cx="371408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Reading the response: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63619" y="3264738"/>
            <a:ext cx="7046844" cy="11875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('error',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Deal with errors.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4881812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request.status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request.getResponseHeader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("Name-Of-Header")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bodyAsString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bodyAsXmlDocument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request.responseXML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24277</TotalTime>
  <Words>2912</Words>
  <Application>Microsoft Office PowerPoint</Application>
  <PresentationFormat>Widescreen</PresentationFormat>
  <Paragraphs>467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AJAX &amp; JavaScript Libraries</vt:lpstr>
      <vt:lpstr>Traditional web pages</vt:lpstr>
      <vt:lpstr>Modern web pages</vt:lpstr>
      <vt:lpstr>XML</vt:lpstr>
      <vt:lpstr>AJAX</vt:lpstr>
      <vt:lpstr>the XMLHttpRequest object</vt:lpstr>
      <vt:lpstr>the XMLHttpRequest object</vt:lpstr>
      <vt:lpstr>the XMLHttpRequest object</vt:lpstr>
      <vt:lpstr>XML document</vt:lpstr>
      <vt:lpstr>Example</vt:lpstr>
      <vt:lpstr>Security issue #1</vt:lpstr>
      <vt:lpstr>JSON</vt:lpstr>
      <vt:lpstr>JSON</vt:lpstr>
      <vt:lpstr>JSON</vt:lpstr>
      <vt:lpstr>Example</vt:lpstr>
      <vt:lpstr>Security issue #2</vt:lpstr>
      <vt:lpstr>JSONP</vt:lpstr>
      <vt:lpstr>JSONP</vt:lpstr>
      <vt:lpstr>JSONP</vt:lpstr>
      <vt:lpstr>JSONP</vt:lpstr>
      <vt:lpstr>JSONP</vt:lpstr>
      <vt:lpstr>CORS</vt:lpstr>
      <vt:lpstr>Fetch</vt:lpstr>
      <vt:lpstr>Browser support varies</vt:lpstr>
      <vt:lpstr>Browser support varies</vt:lpstr>
      <vt:lpstr>Browser support varies</vt:lpstr>
      <vt:lpstr>Adding a click listener</vt:lpstr>
      <vt:lpstr>Browser support varies</vt:lpstr>
      <vt:lpstr>Simulating missing feature</vt:lpstr>
      <vt:lpstr>jQuery</vt:lpstr>
      <vt:lpstr>Vanilla JavaScript VS jQuery</vt:lpstr>
      <vt:lpstr>Vanilla JavaScript VS jQuery</vt:lpstr>
      <vt:lpstr>Vanilla JavaScript VS jQuery</vt:lpstr>
      <vt:lpstr>Vanilla JavaScript VS jQuery</vt:lpstr>
      <vt:lpstr>Vanilla JavaScript VS jQuery</vt:lpstr>
      <vt:lpstr>Vanilla JavaScript VS jQuery</vt:lpstr>
      <vt:lpstr>Detecting available features</vt:lpstr>
      <vt:lpstr>Modernizr</vt:lpstr>
      <vt:lpstr>Polyfills</vt:lpstr>
      <vt:lpstr>Polyfills</vt:lpstr>
      <vt:lpstr>Polyfills</vt:lpstr>
      <vt:lpstr>Recommended reading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408</cp:revision>
  <dcterms:created xsi:type="dcterms:W3CDTF">2015-07-17T09:22:03Z</dcterms:created>
  <dcterms:modified xsi:type="dcterms:W3CDTF">2017-05-11T09:49:38Z</dcterms:modified>
</cp:coreProperties>
</file>