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89" r:id="rId3"/>
    <p:sldMasterId id="2147483697" r:id="rId4"/>
  </p:sldMasterIdLst>
  <p:notesMasterIdLst>
    <p:notesMasterId r:id="rId28"/>
  </p:notesMasterIdLst>
  <p:handoutMasterIdLst>
    <p:handoutMasterId r:id="rId29"/>
  </p:handoutMasterIdLst>
  <p:sldIdLst>
    <p:sldId id="257" r:id="rId5"/>
    <p:sldId id="259" r:id="rId6"/>
    <p:sldId id="276" r:id="rId7"/>
    <p:sldId id="278" r:id="rId8"/>
    <p:sldId id="279" r:id="rId9"/>
    <p:sldId id="280" r:id="rId10"/>
    <p:sldId id="281" r:id="rId11"/>
    <p:sldId id="282" r:id="rId12"/>
    <p:sldId id="277" r:id="rId13"/>
    <p:sldId id="260" r:id="rId14"/>
    <p:sldId id="261" r:id="rId15"/>
    <p:sldId id="262" r:id="rId16"/>
    <p:sldId id="266" r:id="rId17"/>
    <p:sldId id="265" r:id="rId18"/>
    <p:sldId id="263" r:id="rId19"/>
    <p:sldId id="267" r:id="rId20"/>
    <p:sldId id="268" r:id="rId21"/>
    <p:sldId id="272" r:id="rId22"/>
    <p:sldId id="271" r:id="rId23"/>
    <p:sldId id="270" r:id="rId24"/>
    <p:sldId id="269" r:id="rId25"/>
    <p:sldId id="273" r:id="rId26"/>
    <p:sldId id="256" r:id="rId27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7878"/>
    <a:srgbClr val="961B81"/>
    <a:srgbClr val="C692C2"/>
    <a:srgbClr val="C6927F"/>
    <a:srgbClr val="FFB500"/>
    <a:srgbClr val="FFDA7F"/>
    <a:srgbClr val="FFDA9D"/>
    <a:srgbClr val="DEB500"/>
    <a:srgbClr val="003865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10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47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5D074-78E8-4B6A-9776-CB5F8B675618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A0E83-06EB-4A03-9BA5-413F13AD34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925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4D5EB-F25B-4CD9-B071-040D57428B97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B5F86-B050-4F5E-91F6-82CD62AD2D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5584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B5F86-B050-4F5E-91F6-82CD62AD2DBB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21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 hasCustomPrompt="1"/>
          </p:nvPr>
        </p:nvSpPr>
        <p:spPr>
          <a:xfrm>
            <a:off x="429330" y="1656000"/>
            <a:ext cx="8874000" cy="22776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sv-SE" sz="7000" b="1" kern="1200" baseline="0" dirty="0" smtClean="0">
                <a:solidFill>
                  <a:srgbClr val="787878"/>
                </a:solidFill>
                <a:latin typeface="+mj-lt"/>
                <a:ea typeface="+mn-ea"/>
                <a:cs typeface="BentonSans Bold"/>
              </a:defRPr>
            </a:lvl1pPr>
          </a:lstStyle>
          <a:p>
            <a:r>
              <a:rPr lang="sv-SE" dirty="0"/>
              <a:t>INSERT </a:t>
            </a:r>
            <a:br>
              <a:rPr lang="sv-SE" dirty="0"/>
            </a:br>
            <a:r>
              <a:rPr lang="sv-SE" dirty="0"/>
              <a:t>HEADING</a:t>
            </a:r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1" hasCustomPrompt="1"/>
          </p:nvPr>
        </p:nvSpPr>
        <p:spPr>
          <a:xfrm>
            <a:off x="429330" y="4716000"/>
            <a:ext cx="3717925" cy="42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dirty="0">
                <a:solidFill>
                  <a:srgbClr val="787878"/>
                </a:solidFill>
                <a:latin typeface="+mn-lt"/>
                <a:ea typeface="+mn-ea"/>
                <a:cs typeface="ScalaOT"/>
              </a:defRPr>
            </a:lvl1pPr>
          </a:lstStyle>
          <a:p>
            <a:pPr lvl="0"/>
            <a:r>
              <a:rPr lang="sv-SE" dirty="0" err="1"/>
              <a:t>Insert</a:t>
            </a:r>
            <a:r>
              <a:rPr lang="sv-SE" dirty="0"/>
              <a:t> date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2" hasCustomPrompt="1"/>
          </p:nvPr>
        </p:nvSpPr>
        <p:spPr>
          <a:xfrm>
            <a:off x="428400" y="3942000"/>
            <a:ext cx="5760000" cy="6731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3000" kern="1200" baseline="0" dirty="0" smtClean="0">
                <a:solidFill>
                  <a:srgbClr val="787878"/>
                </a:solidFill>
                <a:latin typeface="+mj-lt"/>
                <a:ea typeface="+mn-ea"/>
                <a:cs typeface="BentonSans Regular" panose="02000503000000020004" pitchFamily="50" charset="0"/>
              </a:defRPr>
            </a:lvl1pPr>
          </a:lstStyle>
          <a:p>
            <a:pPr lvl="0"/>
            <a:r>
              <a:rPr lang="sv-SE" dirty="0" err="1"/>
              <a:t>Insert</a:t>
            </a:r>
            <a:r>
              <a:rPr lang="sv-SE" dirty="0"/>
              <a:t> </a:t>
            </a:r>
            <a:r>
              <a:rPr lang="sv-SE" dirty="0" err="1"/>
              <a:t>Subtitle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7541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5"/>
          <p:cNvSpPr>
            <a:spLocks noGrp="1"/>
          </p:cNvSpPr>
          <p:nvPr>
            <p:ph type="title" hasCustomPrompt="1"/>
          </p:nvPr>
        </p:nvSpPr>
        <p:spPr>
          <a:xfrm>
            <a:off x="428400" y="1180800"/>
            <a:ext cx="6609600" cy="756000"/>
          </a:xfrm>
          <a:prstGeom prst="rect">
            <a:avLst/>
          </a:prstGeom>
        </p:spPr>
        <p:txBody>
          <a:bodyPr/>
          <a:lstStyle>
            <a:lvl1pPr>
              <a:defRPr sz="35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/>
              <a:t>INSERT HEADLINE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29237" y="2300400"/>
            <a:ext cx="6608763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text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494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080000"/>
            <a:ext cx="8103600" cy="505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9447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140800" y="1432938"/>
            <a:ext cx="3106800" cy="648000"/>
          </a:xfrm>
          <a:prstGeom prst="rect">
            <a:avLst/>
          </a:prstGeom>
        </p:spPr>
        <p:txBody>
          <a:bodyPr/>
          <a:lstStyle>
            <a:lvl1pPr>
              <a:defRPr sz="35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206000"/>
            <a:ext cx="4050000" cy="443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140862" y="2373325"/>
            <a:ext cx="3106738" cy="3264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sv-SE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894956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33174" y="1250594"/>
            <a:ext cx="3106800" cy="589092"/>
          </a:xfrm>
          <a:prstGeom prst="rect">
            <a:avLst/>
          </a:prstGeom>
        </p:spPr>
        <p:txBody>
          <a:bodyPr/>
          <a:lstStyle>
            <a:lvl1pPr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533172" y="2301678"/>
            <a:ext cx="377756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text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half" idx="15" hasCustomPrompt="1"/>
          </p:nvPr>
        </p:nvSpPr>
        <p:spPr>
          <a:xfrm>
            <a:off x="4794434" y="2301677"/>
            <a:ext cx="377756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1372578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140800" y="1695600"/>
            <a:ext cx="3106800" cy="648000"/>
          </a:xfrm>
          <a:prstGeom prst="rect">
            <a:avLst/>
          </a:prstGeom>
        </p:spPr>
        <p:txBody>
          <a:bodyPr/>
          <a:lstStyle>
            <a:lvl1pPr>
              <a:defRPr sz="35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206000"/>
            <a:ext cx="405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7" name="Platshållare för bild 2"/>
          <p:cNvSpPr>
            <a:spLocks noGrp="1"/>
          </p:cNvSpPr>
          <p:nvPr>
            <p:ph type="pic" sz="quarter" idx="13" hasCustomPrompt="1"/>
          </p:nvPr>
        </p:nvSpPr>
        <p:spPr>
          <a:xfrm>
            <a:off x="522000" y="3510000"/>
            <a:ext cx="405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40862" y="2631600"/>
            <a:ext cx="3106738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sv-SE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135756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 title="pic_logoA_whit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00" y="2514600"/>
            <a:ext cx="4102100" cy="1823324"/>
          </a:xfrm>
          <a:prstGeom prst="rect">
            <a:avLst/>
          </a:prstGeom>
        </p:spPr>
      </p:pic>
      <p:sp>
        <p:nvSpPr>
          <p:cNvPr id="4" name="Rektangel 3"/>
          <p:cNvSpPr/>
          <p:nvPr userDrawn="1"/>
        </p:nvSpPr>
        <p:spPr>
          <a:xfrm>
            <a:off x="422031" y="298938"/>
            <a:ext cx="8255977" cy="369277"/>
          </a:xfrm>
          <a:prstGeom prst="rect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005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 hasCustomPrompt="1"/>
          </p:nvPr>
        </p:nvSpPr>
        <p:spPr>
          <a:xfrm>
            <a:off x="429330" y="1656000"/>
            <a:ext cx="8874000" cy="2277645"/>
          </a:xfrm>
          <a:prstGeom prst="rect">
            <a:avLst/>
          </a:prstGeom>
        </p:spPr>
        <p:txBody>
          <a:bodyPr/>
          <a:lstStyle>
            <a:lvl1pPr>
              <a:defRPr lang="sv-SE" sz="7000" b="1" kern="1200" baseline="0" dirty="0" smtClean="0">
                <a:solidFill>
                  <a:schemeClr val="bg1"/>
                </a:solidFill>
                <a:latin typeface="BentonSans Bold"/>
                <a:ea typeface="+mn-ea"/>
                <a:cs typeface="BentonSans Bold"/>
              </a:defRPr>
            </a:lvl1pPr>
          </a:lstStyle>
          <a:p>
            <a:r>
              <a:rPr lang="sv-SE" dirty="0"/>
              <a:t>INSERT </a:t>
            </a:r>
            <a:br>
              <a:rPr lang="sv-SE" dirty="0"/>
            </a:br>
            <a:r>
              <a:rPr lang="sv-SE" dirty="0"/>
              <a:t>HEADING</a:t>
            </a:r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1" hasCustomPrompt="1"/>
          </p:nvPr>
        </p:nvSpPr>
        <p:spPr>
          <a:xfrm>
            <a:off x="429330" y="4716000"/>
            <a:ext cx="3717925" cy="42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dirty="0">
                <a:solidFill>
                  <a:schemeClr val="bg1"/>
                </a:solidFill>
                <a:latin typeface="ScalaOT"/>
                <a:ea typeface="+mn-ea"/>
                <a:cs typeface="ScalaOT"/>
              </a:defRPr>
            </a:lvl1pPr>
          </a:lstStyle>
          <a:p>
            <a:pPr lvl="0"/>
            <a:r>
              <a:rPr lang="sv-SE" dirty="0" err="1"/>
              <a:t>Insert</a:t>
            </a:r>
            <a:r>
              <a:rPr lang="sv-SE" dirty="0"/>
              <a:t> date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2" hasCustomPrompt="1"/>
          </p:nvPr>
        </p:nvSpPr>
        <p:spPr>
          <a:xfrm>
            <a:off x="428400" y="3942000"/>
            <a:ext cx="5760000" cy="6731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3000" kern="1200" baseline="0" dirty="0" smtClean="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BentonSans Regular" panose="02000503000000020004" pitchFamily="50" charset="0"/>
              </a:defRPr>
            </a:lvl1pPr>
          </a:lstStyle>
          <a:p>
            <a:pPr lvl="0"/>
            <a:r>
              <a:rPr lang="sv-SE" dirty="0" err="1"/>
              <a:t>Insert</a:t>
            </a:r>
            <a:r>
              <a:rPr lang="sv-SE" dirty="0"/>
              <a:t> </a:t>
            </a:r>
            <a:r>
              <a:rPr lang="sv-SE" dirty="0" err="1"/>
              <a:t>Subtitle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64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5"/>
          <p:cNvSpPr>
            <a:spLocks noGrp="1"/>
          </p:cNvSpPr>
          <p:nvPr>
            <p:ph type="title" hasCustomPrompt="1"/>
          </p:nvPr>
        </p:nvSpPr>
        <p:spPr>
          <a:xfrm>
            <a:off x="428400" y="1180800"/>
            <a:ext cx="6609600" cy="756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chemeClr val="bg1"/>
                </a:solidFill>
                <a:latin typeface="BentonSans Medium" panose="02000603000000020004" pitchFamily="50" charset="0"/>
              </a:defRPr>
            </a:lvl1pPr>
          </a:lstStyle>
          <a:p>
            <a:r>
              <a:rPr lang="sv-SE" dirty="0"/>
              <a:t>INSERT HEADLINE</a:t>
            </a:r>
          </a:p>
        </p:txBody>
      </p:sp>
      <p:sp>
        <p:nvSpPr>
          <p:cNvPr id="5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400" y="2300400"/>
            <a:ext cx="6569075" cy="3268662"/>
          </a:xfrm>
          <a:prstGeom prst="rect">
            <a:avLst/>
          </a:prstGeom>
        </p:spPr>
        <p:txBody>
          <a:bodyPr/>
          <a:lstStyle>
            <a:lvl1pPr marL="342000" indent="-342000">
              <a:defRPr sz="2000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sz="2000" dirty="0" err="1">
                <a:latin typeface="BentonSans Regular" panose="02000503000000020004" pitchFamily="50" charset="0"/>
              </a:rPr>
              <a:t>Insert</a:t>
            </a:r>
            <a:r>
              <a:rPr lang="sv-SE" sz="2000" dirty="0">
                <a:latin typeface="BentonSans Regular" panose="02000503000000020004" pitchFamily="50" charset="0"/>
              </a:rPr>
              <a:t> text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7873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901920"/>
            <a:ext cx="8103600" cy="505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92712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140800" y="1695600"/>
            <a:ext cx="3106800" cy="648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5140800" y="2631600"/>
            <a:ext cx="3106800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sz="2000" dirty="0" err="1">
                <a:latin typeface="BentonSans Regular" panose="02000503000000020004" pitchFamily="50" charset="0"/>
              </a:rPr>
              <a:t>Insert</a:t>
            </a:r>
            <a:r>
              <a:rPr lang="sv-SE" sz="2000" dirty="0">
                <a:latin typeface="BentonSans Regular" panose="02000503000000020004" pitchFamily="50" charset="0"/>
              </a:rPr>
              <a:t> text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206000"/>
            <a:ext cx="4050000" cy="443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2534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428400" y="1180800"/>
            <a:ext cx="6609600" cy="756000"/>
          </a:xfrm>
          <a:prstGeom prst="rect">
            <a:avLst/>
          </a:prstGeom>
        </p:spPr>
        <p:txBody>
          <a:bodyPr/>
          <a:lstStyle>
            <a:lvl1pPr>
              <a:defRPr sz="3500" b="1" cap="none" baseline="0">
                <a:solidFill>
                  <a:srgbClr val="787878"/>
                </a:solidFill>
                <a:latin typeface="+mj-lt"/>
              </a:defRPr>
            </a:lvl1pPr>
          </a:lstStyle>
          <a:p>
            <a:r>
              <a:rPr lang="sv-SE" dirty="0"/>
              <a:t>INSERT HEADLINE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8925" y="2300400"/>
            <a:ext cx="6569075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rgbClr val="787878"/>
                </a:solidFill>
                <a:latin typeface="+mj-lt"/>
              </a:defRPr>
            </a:lvl2pPr>
            <a:lvl3pPr>
              <a:defRPr>
                <a:solidFill>
                  <a:srgbClr val="787878"/>
                </a:solidFill>
                <a:latin typeface="+mj-lt"/>
              </a:defRPr>
            </a:lvl3pPr>
            <a:lvl4pPr>
              <a:defRPr>
                <a:solidFill>
                  <a:srgbClr val="787878"/>
                </a:solidFill>
                <a:latin typeface="+mj-lt"/>
              </a:defRPr>
            </a:lvl4pPr>
            <a:lvl5pPr>
              <a:defRPr>
                <a:solidFill>
                  <a:srgbClr val="787878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874717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Rubrik 5"/>
          <p:cNvSpPr>
            <a:spLocks noGrp="1"/>
          </p:cNvSpPr>
          <p:nvPr>
            <p:ph type="title" hasCustomPrompt="1"/>
          </p:nvPr>
        </p:nvSpPr>
        <p:spPr>
          <a:xfrm>
            <a:off x="533174" y="1250594"/>
            <a:ext cx="3106800" cy="589092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172" y="2301678"/>
            <a:ext cx="377756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text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794434" y="2301677"/>
            <a:ext cx="377756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1093280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140800" y="1695600"/>
            <a:ext cx="3106800" cy="648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5140800" y="2631600"/>
            <a:ext cx="3106800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sz="2000" dirty="0" err="1">
                <a:latin typeface="BentonSans Regular" panose="02000503000000020004" pitchFamily="50" charset="0"/>
              </a:rPr>
              <a:t>Insert</a:t>
            </a:r>
            <a:r>
              <a:rPr lang="sv-SE" sz="2000" dirty="0">
                <a:latin typeface="BentonSans Regular" panose="02000503000000020004" pitchFamily="50" charset="0"/>
              </a:rPr>
              <a:t> text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206000"/>
            <a:ext cx="405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image</a:t>
            </a:r>
          </a:p>
        </p:txBody>
      </p:sp>
      <p:sp>
        <p:nvSpPr>
          <p:cNvPr id="7" name="Platshållare för bild 2"/>
          <p:cNvSpPr>
            <a:spLocks noGrp="1"/>
          </p:cNvSpPr>
          <p:nvPr>
            <p:ph type="pic" sz="quarter" idx="13" hasCustomPrompt="1"/>
          </p:nvPr>
        </p:nvSpPr>
        <p:spPr>
          <a:xfrm>
            <a:off x="522000" y="3510000"/>
            <a:ext cx="405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74638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 hasCustomPrompt="1"/>
          </p:nvPr>
        </p:nvSpPr>
        <p:spPr>
          <a:xfrm>
            <a:off x="429330" y="1656000"/>
            <a:ext cx="8874000" cy="2277645"/>
          </a:xfrm>
          <a:prstGeom prst="rect">
            <a:avLst/>
          </a:prstGeom>
        </p:spPr>
        <p:txBody>
          <a:bodyPr/>
          <a:lstStyle>
            <a:lvl1pPr>
              <a:defRPr lang="sv-SE" sz="7000" b="1" kern="1200" baseline="0" dirty="0" smtClean="0">
                <a:solidFill>
                  <a:srgbClr val="787878"/>
                </a:solidFill>
                <a:latin typeface="BentonSans Bold"/>
                <a:ea typeface="+mn-ea"/>
                <a:cs typeface="BentonSans Bold"/>
              </a:defRPr>
            </a:lvl1pPr>
          </a:lstStyle>
          <a:p>
            <a:r>
              <a:rPr lang="sv-SE" dirty="0"/>
              <a:t>INSERT </a:t>
            </a:r>
            <a:br>
              <a:rPr lang="sv-SE" dirty="0"/>
            </a:br>
            <a:r>
              <a:rPr lang="sv-SE" dirty="0"/>
              <a:t>HEADING</a:t>
            </a:r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1" hasCustomPrompt="1"/>
          </p:nvPr>
        </p:nvSpPr>
        <p:spPr>
          <a:xfrm>
            <a:off x="429330" y="4716000"/>
            <a:ext cx="3717925" cy="42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dirty="0">
                <a:solidFill>
                  <a:srgbClr val="787878"/>
                </a:solidFill>
                <a:latin typeface="ScalaOT"/>
                <a:ea typeface="+mn-ea"/>
                <a:cs typeface="ScalaOT"/>
              </a:defRPr>
            </a:lvl1pPr>
          </a:lstStyle>
          <a:p>
            <a:pPr lvl="0"/>
            <a:r>
              <a:rPr lang="sv-SE" dirty="0" err="1"/>
              <a:t>Insert</a:t>
            </a:r>
            <a:r>
              <a:rPr lang="sv-SE" dirty="0"/>
              <a:t> date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2" hasCustomPrompt="1"/>
          </p:nvPr>
        </p:nvSpPr>
        <p:spPr>
          <a:xfrm>
            <a:off x="428400" y="3942000"/>
            <a:ext cx="5760000" cy="6731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3000" kern="1200" baseline="0" dirty="0" smtClean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BentonSans Regular" panose="02000503000000020004" pitchFamily="50" charset="0"/>
              </a:defRPr>
            </a:lvl1pPr>
          </a:lstStyle>
          <a:p>
            <a:pPr lvl="0"/>
            <a:r>
              <a:rPr lang="sv-SE" dirty="0" err="1"/>
              <a:t>Insert</a:t>
            </a:r>
            <a:r>
              <a:rPr lang="sv-SE" dirty="0"/>
              <a:t> </a:t>
            </a:r>
            <a:r>
              <a:rPr lang="sv-SE" dirty="0" err="1"/>
              <a:t>Subtitle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6073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428400" y="1180800"/>
            <a:ext cx="6609600" cy="756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rgbClr val="787878"/>
                </a:solidFill>
                <a:latin typeface="BentonSans Medium" panose="02000603000000020004" pitchFamily="50" charset="0"/>
              </a:defRPr>
            </a:lvl1pPr>
          </a:lstStyle>
          <a:p>
            <a:r>
              <a:rPr lang="sv-SE" dirty="0"/>
              <a:t>INSERT HEADLINE</a:t>
            </a:r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400" y="2300400"/>
            <a:ext cx="6569075" cy="3268662"/>
          </a:xfrm>
          <a:prstGeom prst="rect">
            <a:avLst/>
          </a:prstGeom>
        </p:spPr>
        <p:txBody>
          <a:bodyPr/>
          <a:lstStyle>
            <a:lvl1pPr marL="342000" indent="-342000">
              <a:defRPr sz="2000" baseline="0">
                <a:solidFill>
                  <a:srgbClr val="787878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sz="2000" dirty="0" err="1">
                <a:latin typeface="BentonSans Regular" panose="02000503000000020004" pitchFamily="50" charset="0"/>
              </a:rPr>
              <a:t>Insert</a:t>
            </a:r>
            <a:r>
              <a:rPr lang="sv-SE" sz="2000" dirty="0">
                <a:latin typeface="BentonSans Regular" panose="02000503000000020004" pitchFamily="50" charset="0"/>
              </a:rPr>
              <a:t> text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16614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962880"/>
            <a:ext cx="8103600" cy="505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6438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316523" y="263769"/>
            <a:ext cx="8361485" cy="395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ktangel 3"/>
          <p:cNvSpPr/>
          <p:nvPr userDrawn="1"/>
        </p:nvSpPr>
        <p:spPr>
          <a:xfrm>
            <a:off x="501162" y="6150217"/>
            <a:ext cx="8361485" cy="395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24300390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140800" y="1695600"/>
            <a:ext cx="3106800" cy="648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rgbClr val="787878"/>
                </a:solidFill>
                <a:latin typeface="BentonSans Bold" panose="02000503000000020004" pitchFamily="50" charset="0"/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5140800" y="2631600"/>
            <a:ext cx="3106800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787878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sz="2000" dirty="0" err="1">
                <a:latin typeface="BentonSans Regular" panose="02000503000000020004" pitchFamily="50" charset="0"/>
              </a:rPr>
              <a:t>Insert</a:t>
            </a:r>
            <a:r>
              <a:rPr lang="sv-SE" sz="2000" dirty="0">
                <a:latin typeface="BentonSans Regular" panose="02000503000000020004" pitchFamily="50" charset="0"/>
              </a:rPr>
              <a:t> text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206000"/>
            <a:ext cx="4050000" cy="443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49918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140800" y="1695600"/>
            <a:ext cx="3106800" cy="648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rgbClr val="787878"/>
                </a:solidFill>
                <a:latin typeface="BentonSans Bold" panose="02000503000000020004" pitchFamily="50" charset="0"/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5140800" y="2631600"/>
            <a:ext cx="3106800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787878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sz="2000" dirty="0" err="1">
                <a:latin typeface="BentonSans Regular" panose="02000503000000020004" pitchFamily="50" charset="0"/>
              </a:rPr>
              <a:t>Insert</a:t>
            </a:r>
            <a:r>
              <a:rPr lang="sv-SE" sz="2000" dirty="0">
                <a:latin typeface="BentonSans Regular" panose="02000503000000020004" pitchFamily="50" charset="0"/>
              </a:rPr>
              <a:t> text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206000"/>
            <a:ext cx="405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image</a:t>
            </a:r>
          </a:p>
        </p:txBody>
      </p:sp>
      <p:sp>
        <p:nvSpPr>
          <p:cNvPr id="7" name="Platshållare för bild 2"/>
          <p:cNvSpPr>
            <a:spLocks noGrp="1"/>
          </p:cNvSpPr>
          <p:nvPr>
            <p:ph type="pic" sz="quarter" idx="13" hasCustomPrompt="1"/>
          </p:nvPr>
        </p:nvSpPr>
        <p:spPr>
          <a:xfrm>
            <a:off x="522000" y="3510000"/>
            <a:ext cx="405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78834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33174" y="1250594"/>
            <a:ext cx="3106800" cy="589092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rgbClr val="787878"/>
                </a:solidFill>
                <a:latin typeface="BentonSans Bold" panose="02000503000000020004" pitchFamily="50" charset="0"/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172" y="2301678"/>
            <a:ext cx="377756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BentonSans Regular" panose="02000503000000020004" pitchFamily="50" charset="0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text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794434" y="2301677"/>
            <a:ext cx="377756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BentonSans Regular" panose="02000503000000020004" pitchFamily="50" charset="0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195048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080000"/>
            <a:ext cx="8103600" cy="505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496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316523" y="263769"/>
            <a:ext cx="8361485" cy="395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ktangel 3"/>
          <p:cNvSpPr/>
          <p:nvPr userDrawn="1"/>
        </p:nvSpPr>
        <p:spPr>
          <a:xfrm>
            <a:off x="501162" y="6150217"/>
            <a:ext cx="8361485" cy="395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508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140800" y="1468840"/>
            <a:ext cx="3106800" cy="648000"/>
          </a:xfrm>
          <a:prstGeom prst="rect">
            <a:avLst/>
          </a:prstGeom>
        </p:spPr>
        <p:txBody>
          <a:bodyPr/>
          <a:lstStyle>
            <a:lvl1pPr>
              <a:defRPr sz="3500" b="1" cap="none" baseline="0">
                <a:solidFill>
                  <a:srgbClr val="787878"/>
                </a:solidFill>
                <a:latin typeface="+mj-lt"/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206000"/>
            <a:ext cx="4050000" cy="443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140862" y="2411102"/>
            <a:ext cx="3106738" cy="32623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787878"/>
                </a:solidFill>
                <a:latin typeface="+mj-lt"/>
              </a:defRPr>
            </a:lvl1pPr>
          </a:lstStyle>
          <a:p>
            <a:pPr lvl="0"/>
            <a:r>
              <a:rPr lang="sv-SE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74686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33174" y="1250594"/>
            <a:ext cx="3106800" cy="589092"/>
          </a:xfrm>
          <a:prstGeom prst="rect">
            <a:avLst/>
          </a:prstGeom>
        </p:spPr>
        <p:txBody>
          <a:bodyPr/>
          <a:lstStyle>
            <a:lvl1pPr>
              <a:defRPr sz="3500" b="1"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533172" y="2301678"/>
            <a:ext cx="377756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text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half" idx="15" hasCustomPrompt="1"/>
          </p:nvPr>
        </p:nvSpPr>
        <p:spPr>
          <a:xfrm>
            <a:off x="4794434" y="2301677"/>
            <a:ext cx="377756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1442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140800" y="1424999"/>
            <a:ext cx="3106800" cy="648000"/>
          </a:xfrm>
          <a:prstGeom prst="rect">
            <a:avLst/>
          </a:prstGeom>
        </p:spPr>
        <p:txBody>
          <a:bodyPr/>
          <a:lstStyle>
            <a:lvl1pPr>
              <a:defRPr sz="3500" b="1" cap="none" baseline="0">
                <a:solidFill>
                  <a:srgbClr val="787878"/>
                </a:solidFill>
                <a:latin typeface="+mj-lt"/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206000"/>
            <a:ext cx="405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7" name="Platshållare för bild 2"/>
          <p:cNvSpPr>
            <a:spLocks noGrp="1"/>
          </p:cNvSpPr>
          <p:nvPr>
            <p:ph type="pic" sz="quarter" idx="13" hasCustomPrompt="1"/>
          </p:nvPr>
        </p:nvSpPr>
        <p:spPr>
          <a:xfrm>
            <a:off x="522000" y="3510000"/>
            <a:ext cx="405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40800" y="2367587"/>
            <a:ext cx="3106738" cy="32620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787878"/>
                </a:solidFill>
                <a:latin typeface="+mj-lt"/>
              </a:defRPr>
            </a:lvl1pPr>
          </a:lstStyle>
          <a:p>
            <a:pPr lvl="0"/>
            <a:r>
              <a:rPr lang="sv-SE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30697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 title="pic_logoA_whit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00" y="2514600"/>
            <a:ext cx="4102100" cy="1823324"/>
          </a:xfrm>
          <a:prstGeom prst="rect">
            <a:avLst/>
          </a:prstGeom>
        </p:spPr>
      </p:pic>
      <p:sp>
        <p:nvSpPr>
          <p:cNvPr id="4" name="Rektangel 3"/>
          <p:cNvSpPr/>
          <p:nvPr userDrawn="1"/>
        </p:nvSpPr>
        <p:spPr>
          <a:xfrm>
            <a:off x="422031" y="298938"/>
            <a:ext cx="8255977" cy="369277"/>
          </a:xfrm>
          <a:prstGeom prst="rect">
            <a:avLst/>
          </a:prstGeom>
          <a:solidFill>
            <a:srgbClr val="961B81"/>
          </a:solidFill>
          <a:ln>
            <a:solidFill>
              <a:srgbClr val="961B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961B81"/>
              </a:solidFill>
            </a:endParaRPr>
          </a:p>
        </p:txBody>
      </p:sp>
      <p:sp>
        <p:nvSpPr>
          <p:cNvPr id="5" name="Rektangel 4"/>
          <p:cNvSpPr/>
          <p:nvPr userDrawn="1"/>
        </p:nvSpPr>
        <p:spPr>
          <a:xfrm>
            <a:off x="437661" y="6122376"/>
            <a:ext cx="8255977" cy="369277"/>
          </a:xfrm>
          <a:prstGeom prst="rect">
            <a:avLst/>
          </a:prstGeom>
          <a:solidFill>
            <a:srgbClr val="961B81"/>
          </a:solidFill>
          <a:ln>
            <a:solidFill>
              <a:srgbClr val="961B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961B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04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 hasCustomPrompt="1"/>
          </p:nvPr>
        </p:nvSpPr>
        <p:spPr>
          <a:xfrm>
            <a:off x="429330" y="1656000"/>
            <a:ext cx="8874000" cy="22776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sv-SE" sz="7000" b="1" kern="1200" baseline="0" dirty="0" smtClean="0">
                <a:solidFill>
                  <a:schemeClr val="bg1"/>
                </a:solidFill>
                <a:latin typeface="+mj-lt"/>
                <a:ea typeface="+mn-ea"/>
                <a:cs typeface="BentonSans Bold"/>
              </a:defRPr>
            </a:lvl1pPr>
          </a:lstStyle>
          <a:p>
            <a:r>
              <a:rPr lang="sv-SE" dirty="0"/>
              <a:t>INSERT </a:t>
            </a:r>
            <a:br>
              <a:rPr lang="sv-SE" dirty="0"/>
            </a:br>
            <a:r>
              <a:rPr lang="sv-SE" dirty="0"/>
              <a:t>HEADING</a:t>
            </a:r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1" hasCustomPrompt="1"/>
          </p:nvPr>
        </p:nvSpPr>
        <p:spPr>
          <a:xfrm>
            <a:off x="429330" y="4716000"/>
            <a:ext cx="3717925" cy="42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dirty="0">
                <a:solidFill>
                  <a:schemeClr val="bg1"/>
                </a:solidFill>
                <a:latin typeface="+mn-lt"/>
                <a:ea typeface="+mn-ea"/>
                <a:cs typeface="ScalaOT"/>
              </a:defRPr>
            </a:lvl1pPr>
          </a:lstStyle>
          <a:p>
            <a:pPr lvl="0"/>
            <a:r>
              <a:rPr lang="sv-SE" dirty="0" err="1"/>
              <a:t>Insert</a:t>
            </a:r>
            <a:r>
              <a:rPr lang="sv-SE" dirty="0"/>
              <a:t> date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2" hasCustomPrompt="1"/>
          </p:nvPr>
        </p:nvSpPr>
        <p:spPr>
          <a:xfrm>
            <a:off x="428400" y="3942000"/>
            <a:ext cx="5760000" cy="6731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3000" kern="1200" baseline="0" dirty="0" smtClean="0">
                <a:solidFill>
                  <a:schemeClr val="bg1"/>
                </a:solidFill>
                <a:latin typeface="+mj-lt"/>
                <a:ea typeface="+mn-ea"/>
                <a:cs typeface="BentonSans Regular" panose="02000503000000020004" pitchFamily="50" charset="0"/>
              </a:defRPr>
            </a:lvl1pPr>
          </a:lstStyle>
          <a:p>
            <a:pPr lvl="0"/>
            <a:r>
              <a:rPr lang="sv-SE" dirty="0" err="1"/>
              <a:t>Insert</a:t>
            </a:r>
            <a:r>
              <a:rPr lang="sv-SE" dirty="0"/>
              <a:t> </a:t>
            </a:r>
            <a:r>
              <a:rPr lang="sv-SE" dirty="0" err="1"/>
              <a:t>Subtitle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4125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ak 7"/>
          <p:cNvCxnSpPr/>
          <p:nvPr userDrawn="1"/>
        </p:nvCxnSpPr>
        <p:spPr>
          <a:xfrm>
            <a:off x="520700" y="474189"/>
            <a:ext cx="5760000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_logoB" title="pic_logoB_gray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604000" y="327813"/>
            <a:ext cx="2027526" cy="2286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4383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72" r:id="rId3"/>
    <p:sldLayoutId id="2147483674" r:id="rId4"/>
    <p:sldLayoutId id="2147483667" r:id="rId5"/>
    <p:sldLayoutId id="2147483687" r:id="rId6"/>
    <p:sldLayoutId id="2147483670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ak 7"/>
          <p:cNvCxnSpPr/>
          <p:nvPr userDrawn="1"/>
        </p:nvCxnSpPr>
        <p:spPr>
          <a:xfrm>
            <a:off x="520700" y="477482"/>
            <a:ext cx="5760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title="pic_logoB_white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604000" y="331106"/>
            <a:ext cx="2027526" cy="2286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126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4" r:id="rId2"/>
    <p:sldLayoutId id="2147483666" r:id="rId3"/>
    <p:sldLayoutId id="2147483673" r:id="rId4"/>
    <p:sldLayoutId id="2147483669" r:id="rId5"/>
    <p:sldLayoutId id="2147483688" r:id="rId6"/>
    <p:sldLayoutId id="2147483668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ak 7"/>
          <p:cNvCxnSpPr/>
          <p:nvPr userDrawn="1"/>
        </p:nvCxnSpPr>
        <p:spPr>
          <a:xfrm>
            <a:off x="520700" y="475096"/>
            <a:ext cx="5760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title="pic_logoB_white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604000" y="328720"/>
            <a:ext cx="2027526" cy="2286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6756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ak 7"/>
          <p:cNvCxnSpPr/>
          <p:nvPr userDrawn="1"/>
        </p:nvCxnSpPr>
        <p:spPr>
          <a:xfrm>
            <a:off x="520700" y="469072"/>
            <a:ext cx="5760000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_logoB" title="pic_logoB_gray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604000" y="322696"/>
            <a:ext cx="2027526" cy="228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422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Ulrika.Waerland-Gustafsson@ju.se" TargetMode="External"/><Relationship Id="rId2" Type="http://schemas.openxmlformats.org/officeDocument/2006/relationships/hyperlink" Target="mailto:Daniel.Eriksson@ju.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ncoming.student@ju.s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ingpong.hj.s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iro.s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.se/en/study-at-ju/our-programme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yvonne@m2gruppen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hyperlink" Target="mailto:ulf.svensson@jonkoping.se" TargetMode="External"/><Relationship Id="rId4" Type="http://schemas.openxmlformats.org/officeDocument/2006/relationships/hyperlink" Target="mailto:lina@m2gruppen.s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ccoservice.ju.se/" TargetMode="Externa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Farewell meeting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2"/>
          </p:nvPr>
        </p:nvSpPr>
        <p:spPr>
          <a:xfrm>
            <a:off x="428400" y="3942000"/>
            <a:ext cx="6078198" cy="673132"/>
          </a:xfrm>
        </p:spPr>
        <p:txBody>
          <a:bodyPr/>
          <a:lstStyle/>
          <a:p>
            <a:r>
              <a:rPr lang="sv-SE" dirty="0" err="1"/>
              <a:t>with</a:t>
            </a:r>
            <a:r>
              <a:rPr lang="sv-SE" dirty="0"/>
              <a:t> International Relations Office &amp; Accommodation Office</a:t>
            </a:r>
          </a:p>
        </p:txBody>
      </p:sp>
    </p:spTree>
    <p:extLst>
      <p:ext uri="{BB962C8B-B14F-4D97-AF65-F5344CB8AC3E}">
        <p14:creationId xmlns:p14="http://schemas.microsoft.com/office/powerpoint/2010/main" val="394300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Transcript of </a:t>
            </a:r>
            <a:r>
              <a:rPr lang="sv-SE" dirty="0" err="1"/>
              <a:t>records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74320" indent="-274320">
              <a:buFont typeface="Wingdings"/>
              <a:buChar char=""/>
              <a:defRPr/>
            </a:pPr>
            <a:r>
              <a:rPr lang="sv-SE" sz="1200" dirty="0">
                <a:latin typeface="Gill Sans MT" pitchFamily="34" charset="0"/>
              </a:rPr>
              <a:t>Transcripts </a:t>
            </a:r>
            <a:r>
              <a:rPr lang="sv-SE" sz="1200" dirty="0" err="1">
                <a:latin typeface="Gill Sans MT" pitchFamily="34" charset="0"/>
              </a:rPr>
              <a:t>will</a:t>
            </a:r>
            <a:r>
              <a:rPr lang="sv-SE" sz="1200" dirty="0">
                <a:latin typeface="Gill Sans MT" pitchFamily="34" charset="0"/>
              </a:rPr>
              <a:t> be sent to </a:t>
            </a:r>
            <a:r>
              <a:rPr lang="sv-SE" sz="1200" dirty="0" err="1">
                <a:latin typeface="Gill Sans MT" pitchFamily="34" charset="0"/>
              </a:rPr>
              <a:t>home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university</a:t>
            </a:r>
            <a:r>
              <a:rPr lang="sv-SE" sz="1200" dirty="0">
                <a:latin typeface="Gill Sans MT" pitchFamily="34" charset="0"/>
              </a:rPr>
              <a:t> approx. in the </a:t>
            </a:r>
            <a:r>
              <a:rPr lang="sv-SE" sz="1200" dirty="0" err="1">
                <a:latin typeface="Gill Sans MT" pitchFamily="34" charset="0"/>
              </a:rPr>
              <a:t>beginning</a:t>
            </a:r>
            <a:r>
              <a:rPr lang="sv-SE" sz="1200" dirty="0">
                <a:latin typeface="Gill Sans MT" pitchFamily="34" charset="0"/>
              </a:rPr>
              <a:t> of September.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sv-SE" sz="1200" dirty="0" err="1">
                <a:latin typeface="Gill Sans MT" pitchFamily="34" charset="0"/>
              </a:rPr>
              <a:t>You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can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see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your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grades</a:t>
            </a:r>
            <a:r>
              <a:rPr lang="sv-SE" sz="1200" dirty="0">
                <a:latin typeface="Gill Sans MT" pitchFamily="34" charset="0"/>
              </a:rPr>
              <a:t> in </a:t>
            </a:r>
            <a:r>
              <a:rPr lang="sv-SE" sz="1200" dirty="0" err="1">
                <a:latin typeface="Gill Sans MT" pitchFamily="34" charset="0"/>
              </a:rPr>
              <a:t>Ladok’s</a:t>
            </a:r>
            <a:r>
              <a:rPr lang="sv-SE" sz="1200" dirty="0">
                <a:latin typeface="Gill Sans MT" pitchFamily="34" charset="0"/>
              </a:rPr>
              <a:t> web services.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sv-SE" sz="1200" dirty="0" err="1">
                <a:latin typeface="Gill Sans MT" pitchFamily="34" charset="0"/>
              </a:rPr>
              <a:t>Grading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scale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that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runs</a:t>
            </a:r>
            <a:r>
              <a:rPr lang="sv-SE" sz="1200" dirty="0">
                <a:latin typeface="Gill Sans MT" pitchFamily="34" charset="0"/>
              </a:rPr>
              <a:t> from A to FX. The </a:t>
            </a:r>
            <a:r>
              <a:rPr lang="sv-SE" sz="1200" dirty="0" err="1">
                <a:latin typeface="Gill Sans MT" pitchFamily="34" charset="0"/>
              </a:rPr>
              <a:t>grades</a:t>
            </a:r>
            <a:r>
              <a:rPr lang="sv-SE" sz="1200" dirty="0">
                <a:latin typeface="Gill Sans MT" pitchFamily="34" charset="0"/>
              </a:rPr>
              <a:t> A, B, C, D and E </a:t>
            </a:r>
            <a:r>
              <a:rPr lang="sv-SE" sz="1200" dirty="0" err="1">
                <a:latin typeface="Gill Sans MT" pitchFamily="34" charset="0"/>
              </a:rPr>
              <a:t>are</a:t>
            </a:r>
            <a:r>
              <a:rPr lang="sv-SE" sz="1200" dirty="0">
                <a:latin typeface="Gill Sans MT" pitchFamily="34" charset="0"/>
              </a:rPr>
              <a:t> all </a:t>
            </a:r>
            <a:r>
              <a:rPr lang="sv-SE" sz="1200" dirty="0" err="1">
                <a:latin typeface="Gill Sans MT" pitchFamily="34" charset="0"/>
              </a:rPr>
              <a:t>passing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grades</a:t>
            </a:r>
            <a:r>
              <a:rPr lang="sv-SE" sz="1200" dirty="0">
                <a:latin typeface="Gill Sans MT" pitchFamily="34" charset="0"/>
              </a:rPr>
              <a:t>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sv-SE" sz="1200" dirty="0" err="1">
                <a:latin typeface="Gill Sans MT" pitchFamily="34" charset="0"/>
              </a:rPr>
              <a:t>Only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passing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courses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will</a:t>
            </a:r>
            <a:r>
              <a:rPr lang="sv-SE" sz="1200" dirty="0">
                <a:latin typeface="Gill Sans MT" pitchFamily="34" charset="0"/>
              </a:rPr>
              <a:t> show on the transcript.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sv-SE" sz="1200" dirty="0">
                <a:latin typeface="Gill Sans MT" pitchFamily="34" charset="0"/>
              </a:rPr>
              <a:t>Fix (finish) </a:t>
            </a:r>
            <a:r>
              <a:rPr lang="sv-SE" sz="1200" dirty="0" err="1">
                <a:latin typeface="Gill Sans MT" pitchFamily="34" charset="0"/>
              </a:rPr>
              <a:t>everything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before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you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leave</a:t>
            </a:r>
            <a:r>
              <a:rPr lang="sv-SE" sz="1200" dirty="0">
                <a:latin typeface="Gill Sans MT" pitchFamily="34" charset="0"/>
              </a:rPr>
              <a:t>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sv-SE" sz="1200" dirty="0">
                <a:latin typeface="Gill Sans MT" pitchFamily="34" charset="0"/>
              </a:rPr>
              <a:t>Make sure </a:t>
            </a:r>
            <a:r>
              <a:rPr lang="sv-SE" sz="1200" dirty="0" err="1">
                <a:latin typeface="Gill Sans MT" pitchFamily="34" charset="0"/>
              </a:rPr>
              <a:t>that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your</a:t>
            </a:r>
            <a:r>
              <a:rPr lang="sv-SE" sz="1200" dirty="0">
                <a:latin typeface="Gill Sans MT" pitchFamily="34" charset="0"/>
              </a:rPr>
              <a:t> transcript </a:t>
            </a:r>
            <a:r>
              <a:rPr lang="sv-SE" sz="1200" dirty="0" err="1">
                <a:latin typeface="Gill Sans MT" pitchFamily="34" charset="0"/>
              </a:rPr>
              <a:t>includes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grades</a:t>
            </a:r>
            <a:r>
              <a:rPr lang="sv-SE" sz="1200" dirty="0">
                <a:latin typeface="Gill Sans MT" pitchFamily="34" charset="0"/>
              </a:rPr>
              <a:t> from all </a:t>
            </a:r>
            <a:r>
              <a:rPr lang="sv-SE" sz="1200" dirty="0" err="1">
                <a:latin typeface="Gill Sans MT" pitchFamily="34" charset="0"/>
              </a:rPr>
              <a:t>courses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you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attended</a:t>
            </a:r>
            <a:r>
              <a:rPr lang="sv-SE" sz="1200" dirty="0">
                <a:latin typeface="Gill Sans MT" pitchFamily="34" charset="0"/>
              </a:rPr>
              <a:t> and </a:t>
            </a:r>
            <a:r>
              <a:rPr lang="sv-SE" sz="1200" dirty="0" err="1">
                <a:latin typeface="Gill Sans MT" pitchFamily="34" charset="0"/>
              </a:rPr>
              <a:t>passed</a:t>
            </a:r>
            <a:r>
              <a:rPr lang="sv-SE" sz="1200" dirty="0">
                <a:latin typeface="Gill Sans MT" pitchFamily="34" charset="0"/>
              </a:rPr>
              <a:t>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sv-SE" sz="1200" dirty="0">
                <a:latin typeface="Gill Sans MT" pitchFamily="34" charset="0"/>
              </a:rPr>
              <a:t>If </a:t>
            </a:r>
            <a:r>
              <a:rPr lang="sv-SE" sz="1200" dirty="0" err="1">
                <a:latin typeface="Gill Sans MT" pitchFamily="34" charset="0"/>
              </a:rPr>
              <a:t>you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turn</a:t>
            </a:r>
            <a:r>
              <a:rPr lang="sv-SE" sz="1200" dirty="0">
                <a:latin typeface="Gill Sans MT" pitchFamily="34" charset="0"/>
              </a:rPr>
              <a:t> in a paper </a:t>
            </a:r>
            <a:r>
              <a:rPr lang="sv-SE" sz="1200" dirty="0" err="1">
                <a:latin typeface="Gill Sans MT" pitchFamily="34" charset="0"/>
              </a:rPr>
              <a:t>after</a:t>
            </a:r>
            <a:r>
              <a:rPr lang="sv-SE" sz="1200" dirty="0">
                <a:latin typeface="Gill Sans MT" pitchFamily="34" charset="0"/>
              </a:rPr>
              <a:t> the </a:t>
            </a:r>
            <a:r>
              <a:rPr lang="sv-SE" sz="1200" dirty="0" err="1">
                <a:latin typeface="Gill Sans MT" pitchFamily="34" charset="0"/>
              </a:rPr>
              <a:t>specified</a:t>
            </a:r>
            <a:r>
              <a:rPr lang="sv-SE" sz="1200" dirty="0">
                <a:latin typeface="Gill Sans MT" pitchFamily="34" charset="0"/>
              </a:rPr>
              <a:t> deadline, </a:t>
            </a:r>
            <a:r>
              <a:rPr lang="sv-SE" sz="1200" dirty="0" err="1">
                <a:latin typeface="Gill Sans MT" pitchFamily="34" charset="0"/>
              </a:rPr>
              <a:t>there</a:t>
            </a:r>
            <a:r>
              <a:rPr lang="sv-SE" sz="1200" dirty="0">
                <a:latin typeface="Gill Sans MT" pitchFamily="34" charset="0"/>
              </a:rPr>
              <a:t> is a </a:t>
            </a:r>
            <a:r>
              <a:rPr lang="sv-SE" sz="1200" dirty="0" err="1">
                <a:latin typeface="Gill Sans MT" pitchFamily="34" charset="0"/>
              </a:rPr>
              <a:t>high</a:t>
            </a:r>
            <a:r>
              <a:rPr lang="sv-SE" sz="1200" dirty="0">
                <a:latin typeface="Gill Sans MT" pitchFamily="34" charset="0"/>
              </a:rPr>
              <a:t> risk </a:t>
            </a:r>
            <a:r>
              <a:rPr lang="sv-SE" sz="1200" dirty="0" err="1">
                <a:latin typeface="Gill Sans MT" pitchFamily="34" charset="0"/>
              </a:rPr>
              <a:t>that</a:t>
            </a:r>
            <a:r>
              <a:rPr lang="sv-SE" sz="1200" dirty="0">
                <a:latin typeface="Gill Sans MT" pitchFamily="34" charset="0"/>
              </a:rPr>
              <a:t> the </a:t>
            </a:r>
            <a:r>
              <a:rPr lang="sv-SE" sz="1200" dirty="0" err="1">
                <a:latin typeface="Gill Sans MT" pitchFamily="34" charset="0"/>
              </a:rPr>
              <a:t>grade</a:t>
            </a:r>
            <a:r>
              <a:rPr lang="sv-SE" sz="1200" dirty="0">
                <a:latin typeface="Gill Sans MT" pitchFamily="34" charset="0"/>
              </a:rPr>
              <a:t> for </a:t>
            </a:r>
            <a:r>
              <a:rPr lang="sv-SE" sz="1200" dirty="0" err="1">
                <a:latin typeface="Gill Sans MT" pitchFamily="34" charset="0"/>
              </a:rPr>
              <a:t>that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specific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course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will</a:t>
            </a:r>
            <a:r>
              <a:rPr lang="sv-SE" sz="1200" dirty="0">
                <a:latin typeface="Gill Sans MT" pitchFamily="34" charset="0"/>
              </a:rPr>
              <a:t> not be on  </a:t>
            </a:r>
            <a:r>
              <a:rPr lang="sv-SE" sz="1200" dirty="0" err="1">
                <a:latin typeface="Gill Sans MT" pitchFamily="34" charset="0"/>
              </a:rPr>
              <a:t>your</a:t>
            </a:r>
            <a:r>
              <a:rPr lang="sv-SE" sz="1200" dirty="0">
                <a:latin typeface="Gill Sans MT" pitchFamily="34" charset="0"/>
              </a:rPr>
              <a:t> transcript!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sv-SE" sz="1200" dirty="0" err="1">
                <a:latin typeface="Gill Sans MT" pitchFamily="34" charset="0"/>
              </a:rPr>
              <a:t>Reasons</a:t>
            </a:r>
            <a:r>
              <a:rPr lang="sv-SE" sz="1200" dirty="0">
                <a:latin typeface="Gill Sans MT" pitchFamily="34" charset="0"/>
              </a:rPr>
              <a:t> for not </a:t>
            </a:r>
            <a:r>
              <a:rPr lang="sv-SE" sz="1200" dirty="0" err="1">
                <a:latin typeface="Gill Sans MT" pitchFamily="34" charset="0"/>
              </a:rPr>
              <a:t>receiving</a:t>
            </a:r>
            <a:r>
              <a:rPr lang="sv-SE" sz="1200" dirty="0">
                <a:latin typeface="Gill Sans MT" pitchFamily="34" charset="0"/>
              </a:rPr>
              <a:t> a </a:t>
            </a:r>
            <a:r>
              <a:rPr lang="sv-SE" sz="1200" dirty="0" err="1">
                <a:latin typeface="Gill Sans MT" pitchFamily="34" charset="0"/>
              </a:rPr>
              <a:t>grade</a:t>
            </a:r>
            <a:r>
              <a:rPr lang="sv-SE" sz="1200" dirty="0">
                <a:latin typeface="Gill Sans MT" pitchFamily="34" charset="0"/>
              </a:rPr>
              <a:t>!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sv-SE" sz="1200" dirty="0">
                <a:latin typeface="Gill Sans MT" pitchFamily="34" charset="0"/>
              </a:rPr>
              <a:t>Contact the </a:t>
            </a:r>
            <a:r>
              <a:rPr lang="sv-SE" sz="1200" dirty="0" err="1">
                <a:latin typeface="Gill Sans MT" pitchFamily="34" charset="0"/>
              </a:rPr>
              <a:t>teacher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if</a:t>
            </a:r>
            <a:r>
              <a:rPr lang="sv-SE" sz="1200" dirty="0">
                <a:latin typeface="Gill Sans MT" pitchFamily="34" charset="0"/>
              </a:rPr>
              <a:t> a </a:t>
            </a:r>
            <a:r>
              <a:rPr lang="sv-SE" sz="1200" dirty="0" err="1">
                <a:latin typeface="Gill Sans MT" pitchFamily="34" charset="0"/>
              </a:rPr>
              <a:t>grade</a:t>
            </a:r>
            <a:r>
              <a:rPr lang="sv-SE" sz="1200" dirty="0">
                <a:latin typeface="Gill Sans MT" pitchFamily="34" charset="0"/>
              </a:rPr>
              <a:t> is </a:t>
            </a:r>
            <a:r>
              <a:rPr lang="sv-SE" sz="1200" dirty="0" err="1">
                <a:latin typeface="Gill Sans MT" pitchFamily="34" charset="0"/>
              </a:rPr>
              <a:t>missing</a:t>
            </a:r>
            <a:r>
              <a:rPr lang="sv-SE" sz="1200" dirty="0">
                <a:latin typeface="Gill Sans MT" pitchFamily="34" charset="0"/>
              </a:rPr>
              <a:t> or </a:t>
            </a:r>
            <a:r>
              <a:rPr lang="sv-SE" sz="1200" dirty="0" err="1">
                <a:latin typeface="Gill Sans MT" pitchFamily="34" charset="0"/>
              </a:rPr>
              <a:t>if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there</a:t>
            </a:r>
            <a:r>
              <a:rPr lang="sv-SE" sz="1200" dirty="0">
                <a:latin typeface="Gill Sans MT" pitchFamily="34" charset="0"/>
              </a:rPr>
              <a:t> is a </a:t>
            </a:r>
            <a:r>
              <a:rPr lang="sv-SE" sz="1200" dirty="0" err="1">
                <a:latin typeface="Gill Sans MT" pitchFamily="34" charset="0"/>
              </a:rPr>
              <a:t>mistake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when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you</a:t>
            </a:r>
            <a:r>
              <a:rPr lang="sv-SE" sz="1200" dirty="0">
                <a:latin typeface="Gill Sans MT" pitchFamily="34" charset="0"/>
              </a:rPr>
              <a:t> get </a:t>
            </a:r>
            <a:r>
              <a:rPr lang="sv-SE" sz="1200" dirty="0" err="1">
                <a:latin typeface="Gill Sans MT" pitchFamily="34" charset="0"/>
              </a:rPr>
              <a:t>your</a:t>
            </a:r>
            <a:r>
              <a:rPr lang="sv-SE" sz="1200" dirty="0">
                <a:latin typeface="Gill Sans MT" pitchFamily="34" charset="0"/>
              </a:rPr>
              <a:t> transcript.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sv-SE" sz="1200" dirty="0" err="1">
                <a:latin typeface="Gill Sans MT" pitchFamily="34" charset="0"/>
              </a:rPr>
              <a:t>You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will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have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acces</a:t>
            </a:r>
            <a:r>
              <a:rPr lang="sv-SE" sz="1200" dirty="0">
                <a:latin typeface="Gill Sans MT" pitchFamily="34" charset="0"/>
              </a:rPr>
              <a:t> to </a:t>
            </a:r>
            <a:r>
              <a:rPr lang="sv-SE" sz="1200" dirty="0" err="1">
                <a:latin typeface="Gill Sans MT" pitchFamily="34" charset="0"/>
              </a:rPr>
              <a:t>your</a:t>
            </a:r>
            <a:r>
              <a:rPr lang="sv-SE" sz="1200" dirty="0">
                <a:latin typeface="Gill Sans MT" pitchFamily="34" charset="0"/>
              </a:rPr>
              <a:t> email </a:t>
            </a:r>
            <a:r>
              <a:rPr lang="sv-SE" sz="1200" dirty="0" err="1">
                <a:latin typeface="Gill Sans MT" pitchFamily="34" charset="0"/>
              </a:rPr>
              <a:t>account</a:t>
            </a:r>
            <a:r>
              <a:rPr lang="sv-SE" sz="1200" dirty="0">
                <a:latin typeface="Gill Sans MT" pitchFamily="34" charset="0"/>
              </a:rPr>
              <a:t>, </a:t>
            </a:r>
            <a:r>
              <a:rPr lang="sv-SE" sz="1200" dirty="0" err="1">
                <a:latin typeface="Gill Sans MT" pitchFamily="34" charset="0"/>
              </a:rPr>
              <a:t>PingPong</a:t>
            </a:r>
            <a:r>
              <a:rPr lang="sv-SE" sz="1200" dirty="0">
                <a:latin typeface="Gill Sans MT" pitchFamily="34" charset="0"/>
              </a:rPr>
              <a:t> and </a:t>
            </a:r>
            <a:r>
              <a:rPr lang="sv-SE" sz="1200" dirty="0" err="1">
                <a:latin typeface="Gill Sans MT" pitchFamily="34" charset="0"/>
              </a:rPr>
              <a:t>Ladok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about</a:t>
            </a:r>
            <a:r>
              <a:rPr lang="sv-SE" sz="1200" dirty="0">
                <a:latin typeface="Gill Sans MT" pitchFamily="34" charset="0"/>
              </a:rPr>
              <a:t> 6 </a:t>
            </a:r>
            <a:r>
              <a:rPr lang="sv-SE" sz="1200" dirty="0" err="1">
                <a:latin typeface="Gill Sans MT" pitchFamily="34" charset="0"/>
              </a:rPr>
              <a:t>months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after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you</a:t>
            </a:r>
            <a:r>
              <a:rPr lang="sv-SE" sz="1200" dirty="0">
                <a:latin typeface="Gill Sans MT" pitchFamily="34" charset="0"/>
              </a:rPr>
              <a:t> finish </a:t>
            </a:r>
            <a:r>
              <a:rPr lang="sv-SE" sz="1200" dirty="0" err="1">
                <a:latin typeface="Gill Sans MT" pitchFamily="34" charset="0"/>
              </a:rPr>
              <a:t>your</a:t>
            </a:r>
            <a:r>
              <a:rPr lang="sv-SE" sz="1200" dirty="0">
                <a:latin typeface="Gill Sans MT" pitchFamily="34" charset="0"/>
              </a:rPr>
              <a:t> studies.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sv-SE" sz="1200" dirty="0">
                <a:latin typeface="Gill Sans MT" pitchFamily="34" charset="0"/>
              </a:rPr>
              <a:t>If </a:t>
            </a:r>
            <a:r>
              <a:rPr lang="sv-SE" sz="1200" dirty="0" err="1">
                <a:latin typeface="Gill Sans MT" pitchFamily="34" charset="0"/>
              </a:rPr>
              <a:t>you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want</a:t>
            </a:r>
            <a:r>
              <a:rPr lang="sv-SE" sz="1200" dirty="0">
                <a:latin typeface="Gill Sans MT" pitchFamily="34" charset="0"/>
              </a:rPr>
              <a:t> a new, </a:t>
            </a:r>
            <a:r>
              <a:rPr lang="sv-SE" sz="1200" dirty="0" err="1">
                <a:latin typeface="Gill Sans MT" pitchFamily="34" charset="0"/>
              </a:rPr>
              <a:t>updated</a:t>
            </a:r>
            <a:r>
              <a:rPr lang="sv-SE" sz="1200" dirty="0">
                <a:latin typeface="Gill Sans MT" pitchFamily="34" charset="0"/>
              </a:rPr>
              <a:t> transcript later on, </a:t>
            </a:r>
            <a:r>
              <a:rPr lang="sv-SE" sz="1200" dirty="0" err="1">
                <a:latin typeface="Gill Sans MT" pitchFamily="34" charset="0"/>
              </a:rPr>
              <a:t>please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contact</a:t>
            </a:r>
            <a:r>
              <a:rPr lang="sv-SE" sz="1200" dirty="0">
                <a:latin typeface="Gill Sans MT" pitchFamily="34" charset="0"/>
              </a:rPr>
              <a:t>:</a:t>
            </a:r>
          </a:p>
          <a:p>
            <a:r>
              <a:rPr lang="sv-SE" sz="1200" dirty="0">
                <a:latin typeface="Gill Sans MT" pitchFamily="34" charset="0"/>
              </a:rPr>
              <a:t>       HLK: </a:t>
            </a:r>
            <a:r>
              <a:rPr lang="sv-SE" sz="1200" dirty="0">
                <a:latin typeface="Gill Sans MT" pitchFamily="34" charset="0"/>
                <a:hlinkClick r:id="rId2"/>
              </a:rPr>
              <a:t>Daniel.Eriksson@ju.se</a:t>
            </a:r>
            <a:br>
              <a:rPr lang="sv-SE" sz="1200" dirty="0">
                <a:latin typeface="Gill Sans MT" pitchFamily="34" charset="0"/>
              </a:rPr>
            </a:br>
            <a:r>
              <a:rPr lang="sv-SE" sz="1200" dirty="0">
                <a:latin typeface="Gill Sans MT" pitchFamily="34" charset="0"/>
              </a:rPr>
              <a:t>       JTH: </a:t>
            </a:r>
            <a:r>
              <a:rPr lang="sv-SE" sz="1200" dirty="0">
                <a:latin typeface="Gill Sans MT" pitchFamily="34" charset="0"/>
                <a:hlinkClick r:id="rId3"/>
              </a:rPr>
              <a:t>Ulrika.Waerland-Gustafsson@ju.se</a:t>
            </a:r>
            <a:br>
              <a:rPr lang="sv-SE" sz="1200" dirty="0">
                <a:latin typeface="Gill Sans MT" pitchFamily="34" charset="0"/>
              </a:rPr>
            </a:br>
            <a:r>
              <a:rPr lang="sv-SE" sz="1200" dirty="0">
                <a:latin typeface="Gill Sans MT" pitchFamily="34" charset="0"/>
              </a:rPr>
              <a:t>       or: </a:t>
            </a:r>
            <a:r>
              <a:rPr lang="sv-SE" sz="1200" dirty="0">
                <a:latin typeface="Gill Sans MT" pitchFamily="34" charset="0"/>
                <a:hlinkClick r:id="rId4"/>
              </a:rPr>
              <a:t>incoming.student@ju.se</a:t>
            </a:r>
            <a:endParaRPr lang="sv-SE" sz="1200" dirty="0">
              <a:latin typeface="Gill Sans MT" pitchFamily="34" charset="0"/>
            </a:endParaRPr>
          </a:p>
          <a:p>
            <a:pPr>
              <a:defRPr/>
            </a:pPr>
            <a:endParaRPr lang="sv-SE" sz="1200" dirty="0">
              <a:latin typeface="Gill Sans MT" pitchFamily="34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83140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Documents</a:t>
            </a:r>
            <a:r>
              <a:rPr lang="sv-SE" dirty="0"/>
              <a:t> &amp; </a:t>
            </a:r>
            <a:r>
              <a:rPr lang="sv-SE" dirty="0" err="1"/>
              <a:t>certificates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altLang="sv-SE" sz="1600" dirty="0">
                <a:latin typeface="Gill Sans MT" pitchFamily="34" charset="0"/>
              </a:rPr>
              <a:t>Learning </a:t>
            </a:r>
            <a:r>
              <a:rPr lang="sv-SE" altLang="sv-SE" sz="1600" dirty="0" err="1">
                <a:latin typeface="Gill Sans MT" pitchFamily="34" charset="0"/>
              </a:rPr>
              <a:t>agreement</a:t>
            </a:r>
            <a:endParaRPr lang="sv-SE" altLang="sv-SE" sz="1600" dirty="0">
              <a:latin typeface="Gill Sans M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altLang="sv-SE" sz="1600" dirty="0" err="1">
                <a:latin typeface="Gill Sans MT" pitchFamily="34" charset="0"/>
              </a:rPr>
              <a:t>Other</a:t>
            </a:r>
            <a:r>
              <a:rPr lang="sv-SE" altLang="sv-SE" sz="1600" dirty="0">
                <a:latin typeface="Gill Sans MT" pitchFamily="34" charset="0"/>
              </a:rPr>
              <a:t> </a:t>
            </a:r>
            <a:r>
              <a:rPr lang="sv-SE" altLang="sv-SE" sz="1600" dirty="0" err="1">
                <a:latin typeface="Gill Sans MT" pitchFamily="34" charset="0"/>
              </a:rPr>
              <a:t>certificates</a:t>
            </a:r>
            <a:endParaRPr lang="sv-SE" altLang="sv-SE" sz="1600" dirty="0">
              <a:latin typeface="Gill Sans MT" pitchFamily="34" charset="0"/>
            </a:endParaRPr>
          </a:p>
          <a:p>
            <a:endParaRPr lang="sv-SE" altLang="sv-SE" sz="1600" dirty="0">
              <a:latin typeface="Gill Sans MT" pitchFamily="34" charset="0"/>
            </a:endParaRPr>
          </a:p>
          <a:p>
            <a:r>
              <a:rPr lang="en-US" sz="1600" dirty="0">
                <a:latin typeface="Gill Sans MT" pitchFamily="34" charset="0"/>
              </a:rPr>
              <a:t>If you have any documents that need to be signed before you leave Jönköping you can come to Service Center May 16 and 17 between 14.00-16.00.</a:t>
            </a:r>
            <a:endParaRPr lang="sv-SE" sz="1600" dirty="0">
              <a:latin typeface="Gill Sans MT" pitchFamily="34" charset="0"/>
            </a:endParaRPr>
          </a:p>
          <a:p>
            <a:r>
              <a:rPr lang="en-US" sz="1600" dirty="0">
                <a:latin typeface="Gill Sans MT" pitchFamily="34" charset="0"/>
              </a:rPr>
              <a:t>That’s when we will sign all documents!</a:t>
            </a:r>
            <a:endParaRPr lang="sv-SE" sz="1600" dirty="0">
              <a:latin typeface="Gill Sans MT" pitchFamily="34" charset="0"/>
            </a:endParaRPr>
          </a:p>
          <a:p>
            <a:endParaRPr lang="sv-SE" altLang="sv-SE" dirty="0">
              <a:latin typeface="Gill Sans MT" panose="020B0502020104020203" pitchFamily="34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8932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Evaluation</a:t>
            </a:r>
            <a:r>
              <a:rPr lang="sv-SE" dirty="0"/>
              <a:t>/survey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sz="1600" dirty="0">
                <a:latin typeface="Gill Sans MT" pitchFamily="34" charset="0"/>
              </a:rPr>
              <a:t>SURVEY INCOMING STUDENTS SPRING 2017</a:t>
            </a:r>
          </a:p>
          <a:p>
            <a:r>
              <a:rPr lang="sv-SE" sz="1600" dirty="0" err="1">
                <a:latin typeface="Gill Sans MT" pitchFamily="34" charset="0"/>
              </a:rPr>
              <a:t>Please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give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yourself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some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time</a:t>
            </a:r>
            <a:r>
              <a:rPr lang="sv-SE" sz="1600" dirty="0">
                <a:latin typeface="Gill Sans MT" pitchFamily="34" charset="0"/>
              </a:rPr>
              <a:t> to </a:t>
            </a:r>
            <a:r>
              <a:rPr lang="sv-SE" sz="1600" dirty="0" err="1">
                <a:latin typeface="Gill Sans MT" pitchFamily="34" charset="0"/>
              </a:rPr>
              <a:t>reflect</a:t>
            </a:r>
            <a:r>
              <a:rPr lang="sv-SE" sz="1600" dirty="0">
                <a:latin typeface="Gill Sans MT" pitchFamily="34" charset="0"/>
              </a:rPr>
              <a:t> and </a:t>
            </a:r>
            <a:r>
              <a:rPr lang="sv-SE" sz="1600" dirty="0" err="1">
                <a:latin typeface="Gill Sans MT" pitchFamily="34" charset="0"/>
              </a:rPr>
              <a:t>share</a:t>
            </a:r>
            <a:r>
              <a:rPr lang="sv-SE" sz="1600" dirty="0">
                <a:latin typeface="Gill Sans MT" pitchFamily="34" charset="0"/>
              </a:rPr>
              <a:t> a </a:t>
            </a:r>
            <a:r>
              <a:rPr lang="sv-SE" sz="1600" dirty="0" err="1">
                <a:latin typeface="Gill Sans MT" pitchFamily="34" charset="0"/>
              </a:rPr>
              <a:t>few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thoughts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with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us</a:t>
            </a:r>
            <a:r>
              <a:rPr lang="sv-SE" sz="1600" dirty="0">
                <a:latin typeface="Gill Sans MT" pitchFamily="34" charset="0"/>
              </a:rPr>
              <a:t>. Jönköping University </a:t>
            </a:r>
            <a:r>
              <a:rPr lang="sv-SE" sz="1600" dirty="0" err="1">
                <a:latin typeface="Gill Sans MT" pitchFamily="34" charset="0"/>
              </a:rPr>
              <a:t>aims</a:t>
            </a:r>
            <a:r>
              <a:rPr lang="sv-SE" sz="1600" dirty="0">
                <a:latin typeface="Gill Sans MT" pitchFamily="34" charset="0"/>
              </a:rPr>
              <a:t> to make </a:t>
            </a:r>
            <a:r>
              <a:rPr lang="sv-SE" sz="1600" dirty="0" err="1">
                <a:latin typeface="Gill Sans MT" pitchFamily="34" charset="0"/>
              </a:rPr>
              <a:t>your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experience</a:t>
            </a:r>
            <a:r>
              <a:rPr lang="sv-SE" sz="1600" dirty="0">
                <a:latin typeface="Gill Sans MT" pitchFamily="34" charset="0"/>
              </a:rPr>
              <a:t> at as </a:t>
            </a:r>
            <a:r>
              <a:rPr lang="sv-SE" sz="1600" dirty="0" err="1">
                <a:latin typeface="Gill Sans MT" pitchFamily="34" charset="0"/>
              </a:rPr>
              <a:t>good</a:t>
            </a:r>
            <a:r>
              <a:rPr lang="sv-SE" sz="1600" dirty="0">
                <a:latin typeface="Gill Sans MT" pitchFamily="34" charset="0"/>
              </a:rPr>
              <a:t> as </a:t>
            </a:r>
            <a:r>
              <a:rPr lang="sv-SE" sz="1600" dirty="0" err="1">
                <a:latin typeface="Gill Sans MT" pitchFamily="34" charset="0"/>
              </a:rPr>
              <a:t>possble</a:t>
            </a:r>
            <a:r>
              <a:rPr lang="sv-SE" sz="1600" dirty="0">
                <a:latin typeface="Gill Sans MT" pitchFamily="34" charset="0"/>
              </a:rPr>
              <a:t>. The </a:t>
            </a:r>
            <a:r>
              <a:rPr lang="sv-SE" sz="1600" dirty="0" err="1">
                <a:latin typeface="Gill Sans MT" pitchFamily="34" charset="0"/>
              </a:rPr>
              <a:t>questionnaire</a:t>
            </a:r>
            <a:r>
              <a:rPr lang="sv-SE" sz="1600" dirty="0">
                <a:latin typeface="Gill Sans MT" pitchFamily="34" charset="0"/>
              </a:rPr>
              <a:t> is </a:t>
            </a:r>
            <a:r>
              <a:rPr lang="sv-SE" sz="1600" dirty="0" err="1">
                <a:latin typeface="Gill Sans MT" pitchFamily="34" charset="0"/>
              </a:rPr>
              <a:t>anonymous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but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you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may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add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your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name</a:t>
            </a:r>
            <a:r>
              <a:rPr lang="sv-SE" sz="1600" dirty="0">
                <a:latin typeface="Gill Sans MT" pitchFamily="34" charset="0"/>
              </a:rPr>
              <a:t> in the box at the end of the </a:t>
            </a:r>
            <a:r>
              <a:rPr lang="sv-SE" sz="1600" dirty="0" err="1">
                <a:latin typeface="Gill Sans MT" pitchFamily="34" charset="0"/>
              </a:rPr>
              <a:t>questionnaire</a:t>
            </a:r>
            <a:r>
              <a:rPr lang="sv-SE" sz="1600" dirty="0">
                <a:latin typeface="Gill Sans MT" pitchFamily="34" charset="0"/>
              </a:rPr>
              <a:t>.</a:t>
            </a:r>
          </a:p>
          <a:p>
            <a:r>
              <a:rPr lang="sv-SE" sz="1600" dirty="0">
                <a:latin typeface="Gill Sans MT" pitchFamily="34" charset="0"/>
              </a:rPr>
              <a:t>- Access </a:t>
            </a:r>
            <a:r>
              <a:rPr lang="sv-SE" sz="1600" dirty="0" err="1">
                <a:latin typeface="Gill Sans MT" pitchFamily="34" charset="0"/>
              </a:rPr>
              <a:t>PingPong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>
                <a:latin typeface="Gill Sans MT" pitchFamily="34" charset="0"/>
                <a:hlinkClick r:id="rId2"/>
              </a:rPr>
              <a:t>https://pingpong.hj.se/</a:t>
            </a:r>
            <a:r>
              <a:rPr lang="sv-SE" sz="1600" dirty="0">
                <a:latin typeface="Gill Sans MT" pitchFamily="34" charset="0"/>
              </a:rPr>
              <a:t> </a:t>
            </a:r>
          </a:p>
          <a:p>
            <a:r>
              <a:rPr lang="sv-SE" sz="1600" dirty="0">
                <a:latin typeface="Gill Sans MT" pitchFamily="34" charset="0"/>
              </a:rPr>
              <a:t>-Under events </a:t>
            </a:r>
            <a:r>
              <a:rPr lang="sv-SE" sz="1600" dirty="0" err="1">
                <a:latin typeface="Gill Sans MT" pitchFamily="34" charset="0"/>
              </a:rPr>
              <a:t>you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will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find</a:t>
            </a:r>
            <a:r>
              <a:rPr lang="sv-SE" sz="1600" dirty="0">
                <a:latin typeface="Gill Sans MT" pitchFamily="34" charset="0"/>
              </a:rPr>
              <a:t> the event "Incoming Exchange Students"</a:t>
            </a:r>
          </a:p>
          <a:p>
            <a:r>
              <a:rPr lang="sv-SE" sz="1600" dirty="0">
                <a:latin typeface="Gill Sans MT" pitchFamily="34" charset="0"/>
              </a:rPr>
              <a:t>-Press start and </a:t>
            </a:r>
            <a:r>
              <a:rPr lang="sv-SE" sz="1600" dirty="0" err="1">
                <a:latin typeface="Gill Sans MT" pitchFamily="34" charset="0"/>
              </a:rPr>
              <a:t>use</a:t>
            </a:r>
            <a:r>
              <a:rPr lang="sv-SE" sz="1600" dirty="0">
                <a:latin typeface="Gill Sans MT" pitchFamily="34" charset="0"/>
              </a:rPr>
              <a:t> the </a:t>
            </a:r>
            <a:r>
              <a:rPr lang="sv-SE" sz="1600" dirty="0" err="1">
                <a:latin typeface="Gill Sans MT" pitchFamily="34" charset="0"/>
              </a:rPr>
              <a:t>password</a:t>
            </a:r>
            <a:r>
              <a:rPr lang="sv-SE" sz="1600" dirty="0">
                <a:latin typeface="Gill Sans MT" pitchFamily="34" charset="0"/>
              </a:rPr>
              <a:t> (small letters): </a:t>
            </a:r>
            <a:r>
              <a:rPr lang="sv-SE" sz="1600" dirty="0" err="1">
                <a:latin typeface="Gill Sans MT" pitchFamily="34" charset="0"/>
              </a:rPr>
              <a:t>exchange</a:t>
            </a:r>
            <a:endParaRPr lang="sv-SE" sz="1600" dirty="0">
              <a:latin typeface="Gill Sans MT" pitchFamily="34" charset="0"/>
            </a:endParaRPr>
          </a:p>
          <a:p>
            <a:r>
              <a:rPr lang="sv-SE" sz="1600" dirty="0">
                <a:latin typeface="Gill Sans MT" pitchFamily="34" charset="0"/>
              </a:rPr>
              <a:t>-</a:t>
            </a:r>
            <a:r>
              <a:rPr lang="sv-SE" sz="1600" dirty="0" err="1">
                <a:latin typeface="Gill Sans MT" pitchFamily="34" charset="0"/>
              </a:rPr>
              <a:t>Then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you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will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have</a:t>
            </a:r>
            <a:r>
              <a:rPr lang="sv-SE" sz="1600" dirty="0">
                <a:latin typeface="Gill Sans MT" pitchFamily="34" charset="0"/>
              </a:rPr>
              <a:t> access to the "survey Incoming students spring 2017</a:t>
            </a:r>
          </a:p>
          <a:p>
            <a:pPr>
              <a:defRPr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478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RE-examination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8925" y="2300400"/>
            <a:ext cx="6569075" cy="32686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err="1">
                <a:latin typeface="Gill Sans MT" pitchFamily="34" charset="0"/>
              </a:rPr>
              <a:t>You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may</a:t>
            </a:r>
            <a:r>
              <a:rPr lang="sv-SE" sz="1600" dirty="0">
                <a:latin typeface="Gill Sans MT" pitchFamily="34" charset="0"/>
              </a:rPr>
              <a:t> do a re-</a:t>
            </a:r>
            <a:r>
              <a:rPr lang="sv-SE" sz="1600" dirty="0" err="1">
                <a:latin typeface="Gill Sans MT" pitchFamily="34" charset="0"/>
              </a:rPr>
              <a:t>exam</a:t>
            </a:r>
            <a:r>
              <a:rPr lang="sv-SE" sz="1600" dirty="0">
                <a:latin typeface="Gill Sans MT" pitchFamily="34" charset="0"/>
              </a:rPr>
              <a:t> at JU</a:t>
            </a:r>
            <a:endParaRPr lang="sv-SE" altLang="sv-SE" sz="1600" dirty="0">
              <a:latin typeface="Gill Sans M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altLang="sv-SE" sz="1600" dirty="0">
                <a:latin typeface="Gill Sans MT" pitchFamily="34" charset="0"/>
              </a:rPr>
              <a:t>Re-examinations for segment 1, June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altLang="sv-SE" sz="1600" dirty="0">
                <a:latin typeface="Gill Sans MT" pitchFamily="34" charset="0"/>
              </a:rPr>
              <a:t>Re-examinations for segment 2,  August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altLang="sv-SE" sz="1600" dirty="0" err="1">
                <a:latin typeface="Gill Sans MT" pitchFamily="34" charset="0"/>
              </a:rPr>
              <a:t>You</a:t>
            </a:r>
            <a:r>
              <a:rPr lang="sv-SE" altLang="sv-SE" sz="1600" dirty="0">
                <a:latin typeface="Gill Sans MT" pitchFamily="34" charset="0"/>
              </a:rPr>
              <a:t> </a:t>
            </a:r>
            <a:r>
              <a:rPr lang="sv-SE" altLang="sv-SE" sz="1600" dirty="0" err="1">
                <a:latin typeface="Gill Sans MT" pitchFamily="34" charset="0"/>
              </a:rPr>
              <a:t>have</a:t>
            </a:r>
            <a:r>
              <a:rPr lang="sv-SE" altLang="sv-SE" sz="1600" dirty="0">
                <a:latin typeface="Gill Sans MT" pitchFamily="34" charset="0"/>
              </a:rPr>
              <a:t> to </a:t>
            </a:r>
            <a:r>
              <a:rPr lang="sv-SE" altLang="sv-SE" sz="1600" dirty="0" err="1">
                <a:latin typeface="Gill Sans MT" pitchFamily="34" charset="0"/>
              </a:rPr>
              <a:t>sign</a:t>
            </a:r>
            <a:r>
              <a:rPr lang="sv-SE" altLang="sv-SE" sz="1600" dirty="0">
                <a:latin typeface="Gill Sans MT" pitchFamily="34" charset="0"/>
              </a:rPr>
              <a:t> </a:t>
            </a:r>
            <a:r>
              <a:rPr lang="sv-SE" altLang="sv-SE" sz="1600" dirty="0" err="1">
                <a:latin typeface="Gill Sans MT" pitchFamily="34" charset="0"/>
              </a:rPr>
              <a:t>up</a:t>
            </a:r>
            <a:r>
              <a:rPr lang="sv-SE" altLang="sv-SE" sz="1600" dirty="0">
                <a:latin typeface="Gill Sans MT" pitchFamily="34" charset="0"/>
              </a:rPr>
              <a:t> for re-examinations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latin typeface="Gill Sans MT" pitchFamily="34" charset="0"/>
              </a:rPr>
              <a:t>Deadline to </a:t>
            </a:r>
            <a:r>
              <a:rPr lang="sv-SE" sz="1600" dirty="0" err="1">
                <a:latin typeface="Gill Sans MT" pitchFamily="34" charset="0"/>
              </a:rPr>
              <a:t>sign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up</a:t>
            </a:r>
            <a:r>
              <a:rPr lang="sv-SE" sz="1600" dirty="0">
                <a:latin typeface="Gill Sans MT" pitchFamily="34" charset="0"/>
              </a:rPr>
              <a:t> for </a:t>
            </a:r>
            <a:r>
              <a:rPr lang="sv-SE" sz="1600" dirty="0" err="1">
                <a:latin typeface="Gill Sans MT" pitchFamily="34" charset="0"/>
              </a:rPr>
              <a:t>your</a:t>
            </a:r>
            <a:r>
              <a:rPr lang="sv-SE" sz="1600" dirty="0">
                <a:latin typeface="Gill Sans MT" pitchFamily="34" charset="0"/>
              </a:rPr>
              <a:t> re-</a:t>
            </a:r>
            <a:r>
              <a:rPr lang="sv-SE" sz="1600" dirty="0" err="1">
                <a:latin typeface="Gill Sans MT" pitchFamily="34" charset="0"/>
              </a:rPr>
              <a:t>exam</a:t>
            </a:r>
            <a:r>
              <a:rPr lang="sv-SE" sz="1600" dirty="0">
                <a:latin typeface="Gill Sans MT" pitchFamily="34" charset="0"/>
              </a:rPr>
              <a:t>: 10 </a:t>
            </a:r>
            <a:r>
              <a:rPr lang="sv-SE" sz="1600" dirty="0" err="1">
                <a:latin typeface="Gill Sans MT" pitchFamily="34" charset="0"/>
              </a:rPr>
              <a:t>days</a:t>
            </a:r>
            <a:r>
              <a:rPr lang="sv-SE" sz="1600" dirty="0">
                <a:latin typeface="Gill Sans MT" pitchFamily="34" charset="0"/>
              </a:rPr>
              <a:t> BEFORE the examination date!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latin typeface="Gill Sans MT" pitchFamily="34" charset="0"/>
              </a:rPr>
              <a:t>Sign-</a:t>
            </a:r>
            <a:r>
              <a:rPr lang="sv-SE" sz="1600" dirty="0" err="1">
                <a:latin typeface="Gill Sans MT" pitchFamily="34" charset="0"/>
              </a:rPr>
              <a:t>up</a:t>
            </a:r>
            <a:r>
              <a:rPr lang="sv-SE" sz="1600" dirty="0">
                <a:latin typeface="Gill Sans MT" pitchFamily="34" charset="0"/>
              </a:rPr>
              <a:t> for </a:t>
            </a:r>
            <a:r>
              <a:rPr lang="sv-SE" sz="1600" dirty="0" err="1">
                <a:latin typeface="Gill Sans MT" pitchFamily="34" charset="0"/>
              </a:rPr>
              <a:t>your</a:t>
            </a:r>
            <a:r>
              <a:rPr lang="sv-SE" sz="1600" dirty="0">
                <a:latin typeface="Gill Sans MT" pitchFamily="34" charset="0"/>
              </a:rPr>
              <a:t> re-</a:t>
            </a:r>
            <a:r>
              <a:rPr lang="sv-SE" sz="1600" dirty="0" err="1">
                <a:latin typeface="Gill Sans MT" pitchFamily="34" charset="0"/>
              </a:rPr>
              <a:t>exam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through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Ladok</a:t>
            </a:r>
            <a:r>
              <a:rPr lang="sv-SE" sz="1600" dirty="0">
                <a:latin typeface="Gill Sans MT" pitchFamily="34" charset="0"/>
              </a:rPr>
              <a:t> on the web. </a:t>
            </a:r>
            <a:br>
              <a:rPr lang="sv-SE" sz="1600" dirty="0">
                <a:latin typeface="Gill Sans MT" pitchFamily="34" charset="0"/>
              </a:rPr>
            </a:br>
            <a:r>
              <a:rPr lang="sv-SE" sz="1600" dirty="0" err="1">
                <a:latin typeface="Gill Sans MT" pitchFamily="34" charset="0"/>
              </a:rPr>
              <a:t>You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will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have</a:t>
            </a:r>
            <a:r>
              <a:rPr lang="sv-SE" sz="1600" dirty="0">
                <a:latin typeface="Gill Sans MT" pitchFamily="34" charset="0"/>
              </a:rPr>
              <a:t> access to </a:t>
            </a:r>
            <a:r>
              <a:rPr lang="sv-SE" sz="1600" dirty="0" err="1">
                <a:latin typeface="Gill Sans MT" pitchFamily="34" charset="0"/>
              </a:rPr>
              <a:t>your</a:t>
            </a:r>
            <a:r>
              <a:rPr lang="sv-SE" sz="1600" dirty="0">
                <a:latin typeface="Gill Sans MT" pitchFamily="34" charset="0"/>
              </a:rPr>
              <a:t> email </a:t>
            </a:r>
            <a:r>
              <a:rPr lang="sv-SE" sz="1600" dirty="0" err="1">
                <a:latin typeface="Gill Sans MT" pitchFamily="34" charset="0"/>
              </a:rPr>
              <a:t>account</a:t>
            </a:r>
            <a:r>
              <a:rPr lang="sv-SE" sz="1600" dirty="0">
                <a:latin typeface="Gill Sans MT" pitchFamily="34" charset="0"/>
              </a:rPr>
              <a:t> 6 </a:t>
            </a:r>
            <a:r>
              <a:rPr lang="sv-SE" sz="1600" dirty="0" err="1">
                <a:latin typeface="Gill Sans MT" pitchFamily="34" charset="0"/>
              </a:rPr>
              <a:t>months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after</a:t>
            </a:r>
            <a:r>
              <a:rPr lang="sv-SE" sz="1600" dirty="0">
                <a:latin typeface="Gill Sans MT" pitchFamily="34" charset="0"/>
              </a:rPr>
              <a:t> </a:t>
            </a:r>
            <a:r>
              <a:rPr lang="sv-SE" sz="1600" dirty="0" err="1">
                <a:latin typeface="Gill Sans MT" pitchFamily="34" charset="0"/>
              </a:rPr>
              <a:t>you</a:t>
            </a:r>
            <a:r>
              <a:rPr lang="sv-SE" sz="1600" dirty="0">
                <a:latin typeface="Gill Sans MT" pitchFamily="34" charset="0"/>
              </a:rPr>
              <a:t> finish </a:t>
            </a:r>
            <a:r>
              <a:rPr lang="sv-SE" sz="1600" dirty="0" err="1">
                <a:latin typeface="Gill Sans MT" pitchFamily="34" charset="0"/>
              </a:rPr>
              <a:t>your</a:t>
            </a:r>
            <a:r>
              <a:rPr lang="sv-SE" sz="1600" dirty="0">
                <a:latin typeface="Gill Sans MT" pitchFamily="34" charset="0"/>
              </a:rPr>
              <a:t> studies</a:t>
            </a:r>
            <a:br>
              <a:rPr lang="sv-SE" sz="1600" dirty="0">
                <a:latin typeface="Gill Sans MT" pitchFamily="34" charset="0"/>
              </a:rPr>
            </a:br>
            <a:endParaRPr lang="sv-SE" sz="1600" dirty="0">
              <a:latin typeface="Gill Sans MT" pitchFamily="34" charset="0"/>
            </a:endParaRPr>
          </a:p>
          <a:p>
            <a:br>
              <a:rPr lang="sv-SE" sz="1600" dirty="0">
                <a:latin typeface="Gill Sans MT" pitchFamily="34" charset="0"/>
              </a:rPr>
            </a:br>
            <a:endParaRPr lang="sv-SE" sz="1600" dirty="0">
              <a:latin typeface="Gill Sans MT" pitchFamily="34" charset="0"/>
            </a:endParaRPr>
          </a:p>
          <a:p>
            <a:br>
              <a:rPr lang="sv-SE" sz="1600" dirty="0">
                <a:latin typeface="Gill Sans MT" pitchFamily="34" charset="0"/>
              </a:rPr>
            </a:br>
            <a:endParaRPr lang="sv-SE" sz="1600" dirty="0">
              <a:latin typeface="Gill Sans MT" pitchFamily="34" charset="0"/>
            </a:endParaRPr>
          </a:p>
          <a:p>
            <a:endParaRPr lang="sv-SE" altLang="sv-SE" sz="1600" dirty="0">
              <a:latin typeface="Gill Sans MT" panose="020B0502020104020203" pitchFamily="34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6017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Departure</a:t>
            </a:r>
            <a:r>
              <a:rPr lang="sv-SE" dirty="0"/>
              <a:t> </a:t>
            </a:r>
            <a:r>
              <a:rPr lang="sv-SE" dirty="0" err="1"/>
              <a:t>checklist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Clean </a:t>
            </a:r>
            <a:r>
              <a:rPr lang="sv-SE" sz="1600" dirty="0" err="1"/>
              <a:t>your</a:t>
            </a:r>
            <a:r>
              <a:rPr lang="sv-SE" sz="1600" dirty="0"/>
              <a:t> </a:t>
            </a:r>
            <a:r>
              <a:rPr lang="sv-SE" sz="1600" dirty="0" err="1"/>
              <a:t>accommodation</a:t>
            </a:r>
            <a:r>
              <a:rPr lang="sv-SE" sz="1600" dirty="0"/>
              <a:t>, </a:t>
            </a:r>
            <a:r>
              <a:rPr lang="sv-SE" sz="1600" dirty="0" err="1"/>
              <a:t>book</a:t>
            </a:r>
            <a:r>
              <a:rPr lang="sv-SE" sz="1600" dirty="0"/>
              <a:t> </a:t>
            </a:r>
            <a:r>
              <a:rPr lang="sv-SE" sz="1600" dirty="0" err="1"/>
              <a:t>inspectiion</a:t>
            </a:r>
            <a:r>
              <a:rPr lang="sv-SE" sz="1600" dirty="0"/>
              <a:t>, </a:t>
            </a:r>
            <a:r>
              <a:rPr lang="sv-SE" sz="1600" dirty="0" err="1"/>
              <a:t>pay</a:t>
            </a:r>
            <a:r>
              <a:rPr lang="sv-SE" sz="1600" dirty="0"/>
              <a:t> </a:t>
            </a:r>
            <a:r>
              <a:rPr lang="sv-SE" sz="1600" dirty="0" err="1"/>
              <a:t>your</a:t>
            </a:r>
            <a:r>
              <a:rPr lang="sv-SE" sz="1600" dirty="0"/>
              <a:t> bills and </a:t>
            </a:r>
            <a:r>
              <a:rPr lang="sv-SE" sz="1600" dirty="0" err="1"/>
              <a:t>return</a:t>
            </a:r>
            <a:r>
              <a:rPr lang="sv-SE" sz="1600" dirty="0"/>
              <a:t> the </a:t>
            </a:r>
            <a:r>
              <a:rPr lang="sv-SE" sz="1600" dirty="0" err="1"/>
              <a:t>key</a:t>
            </a:r>
            <a:endParaRPr lang="sv-S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err="1"/>
              <a:t>Return</a:t>
            </a:r>
            <a:r>
              <a:rPr lang="sv-SE" sz="1600" dirty="0"/>
              <a:t> all the </a:t>
            </a:r>
            <a:r>
              <a:rPr lang="sv-SE" sz="1600" dirty="0" err="1"/>
              <a:t>books</a:t>
            </a:r>
            <a:r>
              <a:rPr lang="sv-SE" sz="1600" dirty="0"/>
              <a:t> </a:t>
            </a:r>
            <a:r>
              <a:rPr lang="sv-SE" sz="1600" dirty="0" err="1"/>
              <a:t>you</a:t>
            </a:r>
            <a:r>
              <a:rPr lang="sv-SE" sz="1600" dirty="0"/>
              <a:t> </a:t>
            </a:r>
            <a:r>
              <a:rPr lang="sv-SE" sz="1600" dirty="0" err="1"/>
              <a:t>borrowed</a:t>
            </a:r>
            <a:r>
              <a:rPr lang="sv-SE" sz="1600" dirty="0"/>
              <a:t> from the </a:t>
            </a:r>
            <a:r>
              <a:rPr lang="sv-SE" sz="1600" dirty="0" err="1"/>
              <a:t>library</a:t>
            </a:r>
            <a:br>
              <a:rPr lang="sv-SE" sz="1600" dirty="0"/>
            </a:br>
            <a:endParaRPr lang="sv-S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Close </a:t>
            </a:r>
            <a:r>
              <a:rPr lang="sv-SE" sz="1600" dirty="0" err="1"/>
              <a:t>your</a:t>
            </a:r>
            <a:r>
              <a:rPr lang="sv-SE" sz="1600" dirty="0"/>
              <a:t> bank </a:t>
            </a:r>
            <a:r>
              <a:rPr lang="sv-SE" sz="1600" dirty="0" err="1"/>
              <a:t>account</a:t>
            </a:r>
            <a:endParaRPr lang="sv-S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err="1"/>
              <a:t>Fill</a:t>
            </a:r>
            <a:r>
              <a:rPr lang="sv-SE" sz="1600" dirty="0"/>
              <a:t> </a:t>
            </a:r>
            <a:r>
              <a:rPr lang="sv-SE" sz="1600" dirty="0" err="1"/>
              <a:t>out</a:t>
            </a:r>
            <a:r>
              <a:rPr lang="sv-SE" sz="1600" dirty="0"/>
              <a:t> the survey</a:t>
            </a:r>
            <a:br>
              <a:rPr lang="sv-SE" sz="1600" dirty="0"/>
            </a:br>
            <a:endParaRPr lang="sv-S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Do </a:t>
            </a:r>
            <a:r>
              <a:rPr lang="sv-SE" sz="1600" dirty="0" err="1"/>
              <a:t>you</a:t>
            </a:r>
            <a:r>
              <a:rPr lang="sv-SE" sz="1600" dirty="0"/>
              <a:t> still </a:t>
            </a:r>
            <a:r>
              <a:rPr lang="sv-SE" sz="1600" dirty="0" err="1"/>
              <a:t>have</a:t>
            </a:r>
            <a:r>
              <a:rPr lang="sv-SE" sz="1600" dirty="0"/>
              <a:t> examinations and </a:t>
            </a:r>
            <a:r>
              <a:rPr lang="sv-SE" sz="1600" dirty="0" err="1"/>
              <a:t>assignments</a:t>
            </a:r>
            <a:r>
              <a:rPr lang="sv-SE" sz="1600" dirty="0"/>
              <a:t> to finish? </a:t>
            </a:r>
            <a:br>
              <a:rPr lang="sv-SE" sz="1600" dirty="0"/>
            </a:br>
            <a:endParaRPr lang="sv-S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err="1"/>
              <a:t>Avoid</a:t>
            </a:r>
            <a:r>
              <a:rPr lang="sv-SE" sz="1600" dirty="0"/>
              <a:t> last </a:t>
            </a:r>
            <a:r>
              <a:rPr lang="sv-SE" sz="1600" dirty="0" err="1"/>
              <a:t>minute</a:t>
            </a:r>
            <a:r>
              <a:rPr lang="sv-SE" sz="1600" dirty="0"/>
              <a:t> / deadlines</a:t>
            </a:r>
            <a:br>
              <a:rPr lang="sv-SE" sz="1600" dirty="0"/>
            </a:br>
            <a:endParaRPr lang="sv-S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Shipping information:</a:t>
            </a:r>
          </a:p>
          <a:p>
            <a:r>
              <a:rPr lang="sv-SE" sz="1600" dirty="0"/>
              <a:t>	</a:t>
            </a:r>
            <a:r>
              <a:rPr lang="sv-SE" sz="1600" dirty="0">
                <a:solidFill>
                  <a:schemeClr val="tx2"/>
                </a:solidFill>
                <a:hlinkClick r:id="rId2"/>
              </a:rPr>
              <a:t>www.eniro.se</a:t>
            </a:r>
            <a:r>
              <a:rPr lang="sv-SE" sz="1600" dirty="0">
                <a:solidFill>
                  <a:schemeClr val="tx2"/>
                </a:solidFill>
              </a:rPr>
              <a:t> (Swedish: flyttfirmor)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8263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Returning</a:t>
            </a:r>
            <a:r>
              <a:rPr lang="sv-SE" dirty="0"/>
              <a:t> </a:t>
            </a:r>
            <a:r>
              <a:rPr lang="sv-SE" dirty="0" err="1"/>
              <a:t>home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sv-SE" sz="1600" dirty="0" err="1"/>
              <a:t>Prepare</a:t>
            </a:r>
            <a:r>
              <a:rPr lang="sv-SE" sz="1600" dirty="0"/>
              <a:t> for the re-</a:t>
            </a:r>
            <a:r>
              <a:rPr lang="sv-SE" sz="1600" dirty="0" err="1"/>
              <a:t>adjustment</a:t>
            </a:r>
            <a:r>
              <a:rPr lang="sv-SE" sz="1600" dirty="0"/>
              <a:t> process /</a:t>
            </a:r>
            <a:r>
              <a:rPr lang="sv-SE" sz="1600" dirty="0" err="1"/>
              <a:t>reversed</a:t>
            </a:r>
            <a:r>
              <a:rPr lang="sv-SE" sz="1600" dirty="0"/>
              <a:t> </a:t>
            </a:r>
            <a:r>
              <a:rPr lang="sv-SE" sz="1600" dirty="0" err="1"/>
              <a:t>culture</a:t>
            </a:r>
            <a:r>
              <a:rPr lang="sv-SE" sz="1600" dirty="0"/>
              <a:t> </a:t>
            </a:r>
            <a:r>
              <a:rPr lang="sv-SE" sz="1600" dirty="0" err="1"/>
              <a:t>shock</a:t>
            </a:r>
            <a:r>
              <a:rPr lang="sv-SE" sz="1600" dirty="0"/>
              <a:t>)</a:t>
            </a:r>
          </a:p>
          <a:p>
            <a:pPr marL="457200" indent="-457200">
              <a:buAutoNum type="arabicPeriod"/>
            </a:pPr>
            <a:r>
              <a:rPr lang="sv-SE" sz="1600" dirty="0" err="1"/>
              <a:t>Allow</a:t>
            </a:r>
            <a:r>
              <a:rPr lang="sv-SE" sz="1600" dirty="0"/>
              <a:t> </a:t>
            </a:r>
            <a:r>
              <a:rPr lang="sv-SE" sz="1600" dirty="0" err="1"/>
              <a:t>yourself</a:t>
            </a:r>
            <a:r>
              <a:rPr lang="sv-SE" sz="1600" dirty="0"/>
              <a:t> </a:t>
            </a:r>
            <a:r>
              <a:rPr lang="sv-SE" sz="1600" dirty="0" err="1"/>
              <a:t>time</a:t>
            </a:r>
            <a:endParaRPr lang="sv-SE" sz="1600" dirty="0"/>
          </a:p>
          <a:p>
            <a:pPr marL="457200" indent="-457200">
              <a:buAutoNum type="arabicPeriod"/>
            </a:pPr>
            <a:r>
              <a:rPr lang="sv-SE" sz="1600" dirty="0"/>
              <a:t>Understand </a:t>
            </a:r>
            <a:r>
              <a:rPr lang="sv-SE" sz="1600" dirty="0" err="1"/>
              <a:t>that</a:t>
            </a:r>
            <a:r>
              <a:rPr lang="sv-SE" sz="1600" dirty="0"/>
              <a:t> the </a:t>
            </a:r>
            <a:r>
              <a:rPr lang="sv-SE" sz="1600" dirty="0" err="1"/>
              <a:t>familiar</a:t>
            </a:r>
            <a:r>
              <a:rPr lang="sv-SE" sz="1600" dirty="0"/>
              <a:t> </a:t>
            </a:r>
            <a:r>
              <a:rPr lang="sv-SE" sz="1600" dirty="0" err="1"/>
              <a:t>might</a:t>
            </a:r>
            <a:r>
              <a:rPr lang="sv-SE" sz="1600" dirty="0"/>
              <a:t> </a:t>
            </a:r>
            <a:r>
              <a:rPr lang="sv-SE" sz="1600" dirty="0" err="1"/>
              <a:t>seem</a:t>
            </a:r>
            <a:r>
              <a:rPr lang="sv-SE" sz="1600" dirty="0"/>
              <a:t> different</a:t>
            </a:r>
          </a:p>
          <a:p>
            <a:pPr marL="457200" indent="-457200">
              <a:buAutoNum type="arabicPeriod"/>
            </a:pPr>
            <a:r>
              <a:rPr lang="sv-SE" sz="1600" dirty="0" err="1"/>
              <a:t>Allow</a:t>
            </a:r>
            <a:r>
              <a:rPr lang="sv-SE" sz="1600" dirty="0"/>
              <a:t> </a:t>
            </a:r>
            <a:r>
              <a:rPr lang="sv-SE" sz="1600" dirty="0" err="1"/>
              <a:t>time</a:t>
            </a:r>
            <a:r>
              <a:rPr lang="sv-SE" sz="1600" dirty="0"/>
              <a:t> for </a:t>
            </a:r>
            <a:r>
              <a:rPr lang="sv-SE" sz="1600" dirty="0" err="1"/>
              <a:t>cultural</a:t>
            </a:r>
            <a:r>
              <a:rPr lang="sv-SE" sz="1600" dirty="0"/>
              <a:t> </a:t>
            </a:r>
            <a:r>
              <a:rPr lang="sv-SE" sz="1600" dirty="0" err="1"/>
              <a:t>catching</a:t>
            </a:r>
            <a:r>
              <a:rPr lang="sv-SE" sz="1600" dirty="0"/>
              <a:t> </a:t>
            </a:r>
            <a:r>
              <a:rPr lang="sv-SE" sz="1600" dirty="0" err="1"/>
              <a:t>up</a:t>
            </a:r>
            <a:endParaRPr lang="sv-SE" sz="1600" dirty="0"/>
          </a:p>
          <a:p>
            <a:pPr marL="457200" indent="-457200">
              <a:buAutoNum type="arabicPeriod"/>
            </a:pPr>
            <a:r>
              <a:rPr lang="sv-SE" sz="1600" dirty="0" err="1"/>
              <a:t>Keeping</a:t>
            </a:r>
            <a:r>
              <a:rPr lang="sv-SE" sz="1600" dirty="0"/>
              <a:t> in touch</a:t>
            </a:r>
          </a:p>
          <a:p>
            <a:pPr marL="457200" indent="-457200">
              <a:buAutoNum type="arabicPeriod"/>
            </a:pPr>
            <a:r>
              <a:rPr lang="sv-SE" sz="1600" dirty="0" err="1"/>
              <a:t>Remain</a:t>
            </a:r>
            <a:r>
              <a:rPr lang="sv-SE" sz="1600" dirty="0"/>
              <a:t> flexible</a:t>
            </a:r>
          </a:p>
          <a:p>
            <a:endParaRPr lang="sv-SE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426" y="3818646"/>
            <a:ext cx="3699147" cy="277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6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Swedish </a:t>
            </a:r>
            <a:r>
              <a:rPr lang="sv-SE" dirty="0" err="1"/>
              <a:t>way</a:t>
            </a:r>
            <a:r>
              <a:rPr lang="sv-SE" dirty="0"/>
              <a:t>:</a:t>
            </a:r>
            <a:br>
              <a:rPr lang="sv-SE" dirty="0"/>
            </a:br>
            <a:r>
              <a:rPr lang="sv-SE" sz="2400" dirty="0" err="1"/>
              <a:t>You</a:t>
            </a:r>
            <a:r>
              <a:rPr lang="sv-SE" sz="2400" dirty="0"/>
              <a:t> </a:t>
            </a:r>
            <a:r>
              <a:rPr lang="sv-SE" sz="2400" dirty="0" err="1"/>
              <a:t>know</a:t>
            </a:r>
            <a:r>
              <a:rPr lang="sv-SE" sz="2400" dirty="0"/>
              <a:t> </a:t>
            </a:r>
            <a:r>
              <a:rPr lang="sv-SE" sz="2400" dirty="0" err="1"/>
              <a:t>you’ve</a:t>
            </a:r>
            <a:r>
              <a:rPr lang="sv-SE" sz="2400" dirty="0"/>
              <a:t> </a:t>
            </a:r>
            <a:r>
              <a:rPr lang="sv-SE" sz="2400" dirty="0" err="1"/>
              <a:t>been</a:t>
            </a:r>
            <a:r>
              <a:rPr lang="sv-SE" sz="2400" dirty="0"/>
              <a:t> in Sweden </a:t>
            </a:r>
            <a:r>
              <a:rPr lang="sv-SE" sz="2400" dirty="0" err="1"/>
              <a:t>too</a:t>
            </a:r>
            <a:r>
              <a:rPr lang="sv-SE" sz="2400" dirty="0"/>
              <a:t> long </a:t>
            </a:r>
            <a:r>
              <a:rPr lang="sv-SE" sz="2400" dirty="0" err="1"/>
              <a:t>when</a:t>
            </a:r>
            <a:r>
              <a:rPr lang="sv-SE" sz="2400" dirty="0"/>
              <a:t>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9609" y="2738707"/>
            <a:ext cx="6569075" cy="3268662"/>
          </a:xfrm>
        </p:spPr>
        <p:txBody>
          <a:bodyPr/>
          <a:lstStyle/>
          <a:p>
            <a:r>
              <a:rPr lang="sv-SE" sz="1600" dirty="0"/>
              <a:t>The </a:t>
            </a:r>
            <a:r>
              <a:rPr lang="sv-SE" sz="1600" dirty="0" err="1"/>
              <a:t>first</a:t>
            </a:r>
            <a:r>
              <a:rPr lang="sv-SE" sz="1600" dirty="0"/>
              <a:t> </a:t>
            </a:r>
            <a:r>
              <a:rPr lang="sv-SE" sz="1600" dirty="0" err="1"/>
              <a:t>thing</a:t>
            </a:r>
            <a:r>
              <a:rPr lang="sv-SE" sz="1600" dirty="0"/>
              <a:t> </a:t>
            </a:r>
            <a:r>
              <a:rPr lang="sv-SE" sz="1600" dirty="0" err="1"/>
              <a:t>you</a:t>
            </a:r>
            <a:r>
              <a:rPr lang="sv-SE" sz="1600" dirty="0"/>
              <a:t> do </a:t>
            </a:r>
            <a:r>
              <a:rPr lang="sv-SE" sz="1600" dirty="0" err="1"/>
              <a:t>when</a:t>
            </a:r>
            <a:r>
              <a:rPr lang="sv-SE" sz="1600" dirty="0"/>
              <a:t> </a:t>
            </a:r>
            <a:r>
              <a:rPr lang="sv-SE" sz="1600" dirty="0" err="1"/>
              <a:t>entering</a:t>
            </a:r>
            <a:r>
              <a:rPr lang="sv-SE" sz="1600" dirty="0"/>
              <a:t> a bank/post </a:t>
            </a:r>
            <a:r>
              <a:rPr lang="sv-SE" sz="1600" dirty="0" err="1"/>
              <a:t>office</a:t>
            </a:r>
            <a:r>
              <a:rPr lang="sv-SE" sz="1600" dirty="0"/>
              <a:t>/</a:t>
            </a:r>
            <a:r>
              <a:rPr lang="sv-SE" sz="1600" dirty="0" err="1"/>
              <a:t>pharmacy</a:t>
            </a:r>
            <a:r>
              <a:rPr lang="sv-SE" sz="1600" dirty="0"/>
              <a:t> etc. is to look for a </a:t>
            </a:r>
            <a:r>
              <a:rPr lang="sv-SE" sz="1600" dirty="0" err="1"/>
              <a:t>queue</a:t>
            </a:r>
            <a:r>
              <a:rPr lang="sv-SE" sz="1600" dirty="0"/>
              <a:t> </a:t>
            </a:r>
            <a:r>
              <a:rPr lang="sv-SE" sz="1600" dirty="0" err="1"/>
              <a:t>number</a:t>
            </a:r>
            <a:r>
              <a:rPr lang="sv-SE" sz="1600" dirty="0"/>
              <a:t> </a:t>
            </a:r>
            <a:r>
              <a:rPr lang="sv-SE" sz="1600" dirty="0" err="1"/>
              <a:t>machine</a:t>
            </a:r>
            <a:br>
              <a:rPr lang="sv-SE" sz="1600" dirty="0"/>
            </a:br>
            <a:endParaRPr lang="sv-SE" sz="1600" dirty="0"/>
          </a:p>
          <a:p>
            <a:r>
              <a:rPr lang="sv-SE" sz="1600" dirty="0"/>
              <a:t>A </a:t>
            </a:r>
            <a:r>
              <a:rPr lang="sv-SE" sz="1600" dirty="0" err="1"/>
              <a:t>sharp</a:t>
            </a:r>
            <a:r>
              <a:rPr lang="sv-SE" sz="1600" dirty="0"/>
              <a:t> </a:t>
            </a:r>
            <a:r>
              <a:rPr lang="sv-SE" sz="1600" dirty="0" err="1"/>
              <a:t>intake</a:t>
            </a:r>
            <a:r>
              <a:rPr lang="sv-SE" sz="1600" dirty="0"/>
              <a:t> of </a:t>
            </a:r>
            <a:r>
              <a:rPr lang="sv-SE" sz="1600" dirty="0" err="1"/>
              <a:t>breath</a:t>
            </a:r>
            <a:r>
              <a:rPr lang="sv-SE" sz="1600" dirty="0"/>
              <a:t> has </a:t>
            </a:r>
            <a:r>
              <a:rPr lang="sv-SE" sz="1600" dirty="0" err="1"/>
              <a:t>become</a:t>
            </a:r>
            <a:r>
              <a:rPr lang="sv-SE" sz="1600" dirty="0"/>
              <a:t> part of </a:t>
            </a:r>
            <a:br>
              <a:rPr lang="sv-SE" sz="1600" dirty="0"/>
            </a:br>
            <a:r>
              <a:rPr lang="sv-SE" sz="1600" dirty="0" err="1"/>
              <a:t>your</a:t>
            </a:r>
            <a:r>
              <a:rPr lang="sv-SE" sz="1600" dirty="0"/>
              <a:t> </a:t>
            </a:r>
            <a:r>
              <a:rPr lang="sv-SE" sz="1600" dirty="0" err="1"/>
              <a:t>words</a:t>
            </a:r>
            <a:r>
              <a:rPr lang="sv-SE" sz="1600" dirty="0"/>
              <a:t>, as has the sound ”</a:t>
            </a:r>
            <a:r>
              <a:rPr lang="sv-SE" sz="1600" dirty="0" err="1"/>
              <a:t>ahh</a:t>
            </a:r>
            <a:r>
              <a:rPr lang="sv-SE" sz="1600" dirty="0"/>
              <a:t>”</a:t>
            </a:r>
          </a:p>
          <a:p>
            <a:endParaRPr lang="sv-SE" sz="1600" dirty="0"/>
          </a:p>
          <a:p>
            <a:r>
              <a:rPr lang="sv-SE" sz="1600" dirty="0" err="1"/>
              <a:t>You</a:t>
            </a:r>
            <a:r>
              <a:rPr lang="sv-SE" sz="1600" dirty="0"/>
              <a:t> </a:t>
            </a:r>
            <a:r>
              <a:rPr lang="sv-SE" sz="1600" dirty="0" err="1"/>
              <a:t>associate</a:t>
            </a:r>
            <a:r>
              <a:rPr lang="sv-SE" sz="1600" dirty="0"/>
              <a:t> </a:t>
            </a:r>
            <a:r>
              <a:rPr lang="sv-SE" sz="1600" dirty="0" err="1"/>
              <a:t>Friday</a:t>
            </a:r>
            <a:r>
              <a:rPr lang="sv-SE" sz="1600" dirty="0"/>
              <a:t> </a:t>
            </a:r>
            <a:r>
              <a:rPr lang="sv-SE" sz="1600" dirty="0" err="1"/>
              <a:t>Afternoon</a:t>
            </a:r>
            <a:r>
              <a:rPr lang="sv-SE" sz="1600" dirty="0"/>
              <a:t> and </a:t>
            </a:r>
            <a:r>
              <a:rPr lang="sv-SE" sz="1600" dirty="0" err="1"/>
              <a:t>Saturday</a:t>
            </a:r>
            <a:r>
              <a:rPr lang="sv-SE" sz="1600" dirty="0"/>
              <a:t> </a:t>
            </a:r>
            <a:r>
              <a:rPr lang="sv-SE" sz="1600" dirty="0" err="1"/>
              <a:t>morning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a </a:t>
            </a:r>
            <a:r>
              <a:rPr lang="sv-SE" sz="1600" dirty="0" err="1"/>
              <a:t>trip</a:t>
            </a:r>
            <a:r>
              <a:rPr lang="sv-SE" sz="1600" dirty="0"/>
              <a:t> to Systembolaget</a:t>
            </a:r>
            <a:br>
              <a:rPr lang="sv-SE" sz="1600" dirty="0"/>
            </a:br>
            <a:endParaRPr lang="sv-SE" sz="1600" dirty="0"/>
          </a:p>
          <a:p>
            <a:r>
              <a:rPr lang="sv-SE" sz="1600" dirty="0" err="1"/>
              <a:t>Silence</a:t>
            </a:r>
            <a:r>
              <a:rPr lang="sv-SE" sz="1600" dirty="0"/>
              <a:t> is </a:t>
            </a:r>
            <a:r>
              <a:rPr lang="sv-SE" sz="1600" dirty="0" err="1"/>
              <a:t>fun</a:t>
            </a:r>
            <a:endParaRPr lang="sv-SE" sz="1600" dirty="0"/>
          </a:p>
          <a:p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7041">
            <a:off x="7081056" y="1676968"/>
            <a:ext cx="1469707" cy="92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84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Swedish </a:t>
            </a:r>
            <a:r>
              <a:rPr lang="sv-SE" dirty="0" err="1"/>
              <a:t>way</a:t>
            </a:r>
            <a:r>
              <a:rPr lang="sv-SE" dirty="0"/>
              <a:t>:</a:t>
            </a:r>
            <a:br>
              <a:rPr lang="sv-SE" dirty="0"/>
            </a:br>
            <a:r>
              <a:rPr lang="sv-SE" sz="2400" dirty="0" err="1"/>
              <a:t>You</a:t>
            </a:r>
            <a:r>
              <a:rPr lang="sv-SE" sz="2400" dirty="0"/>
              <a:t> </a:t>
            </a:r>
            <a:r>
              <a:rPr lang="sv-SE" sz="2400" dirty="0" err="1"/>
              <a:t>know</a:t>
            </a:r>
            <a:r>
              <a:rPr lang="sv-SE" sz="2400" dirty="0"/>
              <a:t> </a:t>
            </a:r>
            <a:r>
              <a:rPr lang="sv-SE" sz="2400" dirty="0" err="1"/>
              <a:t>you’ve</a:t>
            </a:r>
            <a:r>
              <a:rPr lang="sv-SE" sz="2400" dirty="0"/>
              <a:t> </a:t>
            </a:r>
            <a:r>
              <a:rPr lang="sv-SE" sz="2400" dirty="0" err="1"/>
              <a:t>been</a:t>
            </a:r>
            <a:r>
              <a:rPr lang="sv-SE" sz="2400" dirty="0"/>
              <a:t> in Sweden </a:t>
            </a:r>
            <a:r>
              <a:rPr lang="sv-SE" sz="2400" dirty="0" err="1"/>
              <a:t>too</a:t>
            </a:r>
            <a:r>
              <a:rPr lang="sv-SE" sz="2400" dirty="0"/>
              <a:t> long </a:t>
            </a:r>
            <a:r>
              <a:rPr lang="sv-SE" sz="2400" dirty="0" err="1"/>
              <a:t>when</a:t>
            </a:r>
            <a:r>
              <a:rPr lang="sv-SE" sz="2400" dirty="0"/>
              <a:t>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8925" y="2685808"/>
            <a:ext cx="6569075" cy="3268662"/>
          </a:xfrm>
        </p:spPr>
        <p:txBody>
          <a:bodyPr/>
          <a:lstStyle/>
          <a:p>
            <a:r>
              <a:rPr lang="sv-SE" sz="1600" dirty="0" err="1"/>
              <a:t>Your</a:t>
            </a:r>
            <a:r>
              <a:rPr lang="sv-SE" sz="1600" dirty="0"/>
              <a:t> old habit of </a:t>
            </a:r>
            <a:r>
              <a:rPr lang="sv-SE" sz="1600" dirty="0" err="1"/>
              <a:t>being</a:t>
            </a:r>
            <a:r>
              <a:rPr lang="sv-SE" sz="1600" dirty="0"/>
              <a:t> ”</a:t>
            </a:r>
            <a:r>
              <a:rPr lang="sv-SE" sz="1600" dirty="0" err="1"/>
              <a:t>fashionably</a:t>
            </a:r>
            <a:r>
              <a:rPr lang="sv-SE" sz="1600" dirty="0"/>
              <a:t> late” is no </a:t>
            </a:r>
            <a:r>
              <a:rPr lang="sv-SE" sz="1600" dirty="0" err="1"/>
              <a:t>longer</a:t>
            </a:r>
            <a:r>
              <a:rPr lang="sv-SE" sz="1600" dirty="0"/>
              <a:t> acceptable. </a:t>
            </a:r>
            <a:br>
              <a:rPr lang="sv-SE" sz="1600" dirty="0"/>
            </a:br>
            <a:r>
              <a:rPr lang="sv-SE" sz="1600" dirty="0" err="1"/>
              <a:t>You</a:t>
            </a:r>
            <a:r>
              <a:rPr lang="sv-SE" sz="1600" dirty="0"/>
              <a:t> </a:t>
            </a:r>
            <a:r>
              <a:rPr lang="sv-SE" sz="1600" dirty="0" err="1"/>
              <a:t>are</a:t>
            </a:r>
            <a:r>
              <a:rPr lang="sv-SE" sz="1600" dirty="0"/>
              <a:t> </a:t>
            </a:r>
            <a:r>
              <a:rPr lang="sv-SE" sz="1600" dirty="0" err="1"/>
              <a:t>always</a:t>
            </a:r>
            <a:r>
              <a:rPr lang="sv-SE" sz="1600" dirty="0"/>
              <a:t> on </a:t>
            </a:r>
            <a:r>
              <a:rPr lang="sv-SE" sz="1600" dirty="0" err="1"/>
              <a:t>time</a:t>
            </a:r>
            <a:r>
              <a:rPr lang="sv-SE" sz="1600" dirty="0"/>
              <a:t>.</a:t>
            </a:r>
          </a:p>
          <a:p>
            <a:br>
              <a:rPr lang="sv-SE" sz="1600" dirty="0"/>
            </a:br>
            <a:r>
              <a:rPr lang="sv-SE" sz="1600" dirty="0"/>
              <a:t>An </a:t>
            </a:r>
            <a:r>
              <a:rPr lang="sv-SE" sz="1600" dirty="0" err="1"/>
              <a:t>outside</a:t>
            </a:r>
            <a:r>
              <a:rPr lang="sv-SE" sz="1600" dirty="0"/>
              <a:t> </a:t>
            </a:r>
            <a:r>
              <a:rPr lang="sv-SE" sz="1600" dirty="0" err="1"/>
              <a:t>temperature</a:t>
            </a:r>
            <a:r>
              <a:rPr lang="sv-SE" sz="1600" dirty="0"/>
              <a:t> of 9 </a:t>
            </a:r>
            <a:r>
              <a:rPr lang="sv-SE" sz="1600" dirty="0" err="1"/>
              <a:t>degrees</a:t>
            </a:r>
            <a:r>
              <a:rPr lang="sv-SE" sz="1600" dirty="0"/>
              <a:t> </a:t>
            </a:r>
            <a:r>
              <a:rPr lang="sv-SE" sz="1600" dirty="0" err="1"/>
              <a:t>Celcius</a:t>
            </a:r>
            <a:r>
              <a:rPr lang="sv-SE" sz="1600" dirty="0"/>
              <a:t> is </a:t>
            </a:r>
            <a:r>
              <a:rPr lang="sv-SE" sz="1600" dirty="0" err="1"/>
              <a:t>nice</a:t>
            </a:r>
            <a:r>
              <a:rPr lang="sv-SE" sz="1600" dirty="0"/>
              <a:t> </a:t>
            </a:r>
            <a:r>
              <a:rPr lang="sv-SE" sz="1600" dirty="0" err="1"/>
              <a:t>weather</a:t>
            </a:r>
            <a:r>
              <a:rPr lang="sv-SE" sz="1600" dirty="0"/>
              <a:t>!</a:t>
            </a:r>
          </a:p>
          <a:p>
            <a:br>
              <a:rPr lang="sv-SE" sz="1600" dirty="0"/>
            </a:br>
            <a:r>
              <a:rPr lang="sv-SE" sz="1600" dirty="0" err="1"/>
              <a:t>You</a:t>
            </a:r>
            <a:r>
              <a:rPr lang="sv-SE" sz="1600" dirty="0"/>
              <a:t> </a:t>
            </a:r>
            <a:r>
              <a:rPr lang="sv-SE" sz="1600" dirty="0" err="1"/>
              <a:t>carry</a:t>
            </a:r>
            <a:r>
              <a:rPr lang="sv-SE" sz="1600" dirty="0"/>
              <a:t> </a:t>
            </a:r>
            <a:r>
              <a:rPr lang="sv-SE" sz="1600" dirty="0" err="1"/>
              <a:t>more</a:t>
            </a:r>
            <a:r>
              <a:rPr lang="sv-SE" sz="1600" dirty="0"/>
              <a:t> </a:t>
            </a:r>
            <a:r>
              <a:rPr lang="sv-SE" sz="1600" dirty="0" err="1"/>
              <a:t>bottles</a:t>
            </a:r>
            <a:r>
              <a:rPr lang="sv-SE" sz="1600" dirty="0"/>
              <a:t> and </a:t>
            </a:r>
            <a:r>
              <a:rPr lang="sv-SE" sz="1600" dirty="0" err="1"/>
              <a:t>cans</a:t>
            </a:r>
            <a:r>
              <a:rPr lang="sv-SE" sz="1600" dirty="0"/>
              <a:t> to </a:t>
            </a:r>
            <a:r>
              <a:rPr lang="sv-SE" sz="1600" dirty="0" err="1"/>
              <a:t>grocery</a:t>
            </a:r>
            <a:r>
              <a:rPr lang="sv-SE" sz="1600" dirty="0"/>
              <a:t> store </a:t>
            </a:r>
            <a:r>
              <a:rPr lang="sv-SE" sz="1600" dirty="0" err="1"/>
              <a:t>than</a:t>
            </a:r>
            <a:r>
              <a:rPr lang="sv-SE" sz="1600" dirty="0"/>
              <a:t> </a:t>
            </a:r>
            <a:r>
              <a:rPr lang="sv-SE" sz="1600" dirty="0" err="1"/>
              <a:t>you</a:t>
            </a:r>
            <a:r>
              <a:rPr lang="sv-SE" sz="1600" dirty="0"/>
              <a:t> </a:t>
            </a:r>
            <a:r>
              <a:rPr lang="sv-SE" sz="1600" dirty="0" err="1"/>
              <a:t>bring</a:t>
            </a:r>
            <a:r>
              <a:rPr lang="sv-SE" sz="1600" dirty="0"/>
              <a:t> back.</a:t>
            </a:r>
          </a:p>
          <a:p>
            <a:br>
              <a:rPr lang="sv-SE" sz="1600" dirty="0"/>
            </a:br>
            <a:r>
              <a:rPr lang="sv-SE" sz="1600" dirty="0" err="1"/>
              <a:t>You</a:t>
            </a:r>
            <a:r>
              <a:rPr lang="sv-SE" sz="1600" dirty="0"/>
              <a:t> </a:t>
            </a:r>
            <a:r>
              <a:rPr lang="sv-SE" sz="1600" dirty="0" err="1"/>
              <a:t>are</a:t>
            </a:r>
            <a:r>
              <a:rPr lang="sv-SE" sz="1600" dirty="0"/>
              <a:t> </a:t>
            </a:r>
            <a:r>
              <a:rPr lang="sv-SE" sz="1600" dirty="0" err="1"/>
              <a:t>used</a:t>
            </a:r>
            <a:r>
              <a:rPr lang="sv-SE" sz="1600" dirty="0"/>
              <a:t> to </a:t>
            </a:r>
            <a:r>
              <a:rPr lang="sv-SE" sz="1600" dirty="0" err="1"/>
              <a:t>having</a:t>
            </a:r>
            <a:r>
              <a:rPr lang="sv-SE" sz="1600" dirty="0"/>
              <a:t> ”fika” in the </a:t>
            </a:r>
            <a:r>
              <a:rPr lang="sv-SE" sz="1600" dirty="0" err="1"/>
              <a:t>middle</a:t>
            </a:r>
            <a:r>
              <a:rPr lang="sv-SE" sz="1600" dirty="0"/>
              <a:t> of </a:t>
            </a:r>
            <a:r>
              <a:rPr lang="sv-SE" sz="1600" dirty="0" err="1"/>
              <a:t>whatever</a:t>
            </a:r>
            <a:r>
              <a:rPr lang="sv-SE" sz="1600" dirty="0"/>
              <a:t> </a:t>
            </a:r>
            <a:r>
              <a:rPr lang="sv-SE" sz="1600" dirty="0" err="1"/>
              <a:t>you</a:t>
            </a:r>
            <a:r>
              <a:rPr lang="sv-SE" sz="1600" dirty="0"/>
              <a:t> </a:t>
            </a:r>
            <a:r>
              <a:rPr lang="sv-SE" sz="1600" dirty="0" err="1"/>
              <a:t>are</a:t>
            </a:r>
            <a:r>
              <a:rPr lang="sv-SE" sz="1600" dirty="0"/>
              <a:t> </a:t>
            </a:r>
            <a:r>
              <a:rPr lang="sv-SE" sz="1600" dirty="0" err="1"/>
              <a:t>doing</a:t>
            </a:r>
            <a:r>
              <a:rPr lang="sv-SE" sz="16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7041">
            <a:off x="7133957" y="1583221"/>
            <a:ext cx="1469707" cy="92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04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Continue</a:t>
            </a:r>
            <a:r>
              <a:rPr lang="sv-SE" dirty="0"/>
              <a:t> to </a:t>
            </a:r>
            <a:r>
              <a:rPr lang="sv-SE" dirty="0" err="1"/>
              <a:t>study</a:t>
            </a:r>
            <a:r>
              <a:rPr lang="sv-SE" dirty="0"/>
              <a:t> at JU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8925" y="2300400"/>
            <a:ext cx="6569075" cy="3268662"/>
          </a:xfrm>
        </p:spPr>
        <p:txBody>
          <a:bodyPr/>
          <a:lstStyle/>
          <a:p>
            <a:pPr>
              <a:defRPr/>
            </a:pPr>
            <a:r>
              <a:rPr lang="sv-SE" sz="1600" dirty="0"/>
              <a:t>Summer </a:t>
            </a:r>
            <a:r>
              <a:rPr lang="sv-SE" sz="1600" dirty="0" err="1"/>
              <a:t>school</a:t>
            </a:r>
            <a:r>
              <a:rPr lang="sv-SE" sz="1600" dirty="0"/>
              <a:t>, </a:t>
            </a:r>
            <a:r>
              <a:rPr lang="sv-SE" sz="1600" dirty="0" err="1"/>
              <a:t>undergraduate</a:t>
            </a:r>
            <a:r>
              <a:rPr lang="sv-SE" sz="1600" dirty="0"/>
              <a:t> programs and </a:t>
            </a:r>
            <a:r>
              <a:rPr lang="sv-SE" sz="1600" dirty="0" err="1"/>
              <a:t>master’s</a:t>
            </a:r>
            <a:r>
              <a:rPr lang="sv-SE" sz="1600" dirty="0"/>
              <a:t> programs</a:t>
            </a:r>
          </a:p>
          <a:p>
            <a:pPr>
              <a:defRPr/>
            </a:pPr>
            <a:r>
              <a:rPr lang="sv-SE" sz="1600" dirty="0"/>
              <a:t>All in English</a:t>
            </a:r>
          </a:p>
          <a:p>
            <a:pPr>
              <a:defRPr/>
            </a:pPr>
            <a:r>
              <a:rPr lang="sv-SE" sz="1600" dirty="0"/>
              <a:t>Application information on the web</a:t>
            </a:r>
            <a:r>
              <a:rPr lang="en-US" sz="1600" dirty="0"/>
              <a:t> </a:t>
            </a:r>
          </a:p>
          <a:p>
            <a:pPr>
              <a:defRPr/>
            </a:pPr>
            <a:br>
              <a:rPr lang="en-US" sz="1600" dirty="0"/>
            </a:br>
            <a:r>
              <a:rPr lang="sv-SE" sz="1600" dirty="0" err="1"/>
              <a:t>More</a:t>
            </a:r>
            <a:r>
              <a:rPr lang="sv-SE" sz="1600" dirty="0"/>
              <a:t> information:</a:t>
            </a:r>
          </a:p>
          <a:p>
            <a:pPr>
              <a:defRPr/>
            </a:pPr>
            <a:r>
              <a:rPr lang="sv-SE" sz="1600" dirty="0">
                <a:hlinkClick r:id="rId2"/>
              </a:rPr>
              <a:t>https://ju.se/en/study-at-ju/our-programmes.html</a:t>
            </a:r>
            <a:endParaRPr lang="sv-SE" sz="1600" dirty="0"/>
          </a:p>
          <a:p>
            <a:pPr>
              <a:defRPr/>
            </a:pPr>
            <a:endParaRPr lang="sv-SE" sz="16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3652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stay</a:t>
            </a:r>
            <a:r>
              <a:rPr lang="sv-SE" dirty="0"/>
              <a:t> in Jönköping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altLang="sv-SE" dirty="0" err="1">
                <a:latin typeface="Gill Sans MT" panose="020B0502020104020203" pitchFamily="34" charset="0"/>
              </a:rPr>
              <a:t>Your</a:t>
            </a:r>
            <a:r>
              <a:rPr lang="sv-SE" altLang="sv-SE" dirty="0">
                <a:latin typeface="Gill Sans MT" panose="020B0502020104020203" pitchFamily="34" charset="0"/>
              </a:rPr>
              <a:t> opinion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altLang="sv-SE" dirty="0">
                <a:latin typeface="Gill Sans MT" panose="020B0502020104020203" pitchFamily="34" charset="0"/>
              </a:rPr>
              <a:t>Accommodation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altLang="sv-SE" dirty="0" err="1">
                <a:latin typeface="Gill Sans MT" panose="020B0502020104020203" pitchFamily="34" charset="0"/>
              </a:rPr>
              <a:t>Differences</a:t>
            </a:r>
            <a:endParaRPr lang="sv-SE" altLang="sv-SE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altLang="sv-SE" dirty="0">
                <a:latin typeface="Gill Sans MT" panose="020B0502020104020203" pitchFamily="34" charset="0"/>
              </a:rPr>
              <a:t>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altLang="sv-SE" dirty="0" err="1">
                <a:latin typeface="Gill Sans MT" panose="020B0502020104020203" pitchFamily="34" charset="0"/>
              </a:rPr>
              <a:t>What</a:t>
            </a:r>
            <a:r>
              <a:rPr lang="sv-SE" altLang="sv-SE" dirty="0">
                <a:latin typeface="Gill Sans MT" panose="020B0502020104020203" pitchFamily="34" charset="0"/>
              </a:rPr>
              <a:t> </a:t>
            </a:r>
            <a:r>
              <a:rPr lang="sv-SE" altLang="sv-SE" dirty="0" err="1">
                <a:latin typeface="Gill Sans MT" panose="020B0502020104020203" pitchFamily="34" charset="0"/>
              </a:rPr>
              <a:t>can</a:t>
            </a:r>
            <a:r>
              <a:rPr lang="sv-SE" altLang="sv-SE" dirty="0">
                <a:latin typeface="Gill Sans MT" panose="020B0502020104020203" pitchFamily="34" charset="0"/>
              </a:rPr>
              <a:t> </a:t>
            </a:r>
            <a:r>
              <a:rPr lang="sv-SE" altLang="sv-SE" dirty="0" err="1">
                <a:latin typeface="Gill Sans MT" panose="020B0502020104020203" pitchFamily="34" charset="0"/>
              </a:rPr>
              <a:t>we</a:t>
            </a:r>
            <a:r>
              <a:rPr lang="sv-SE" altLang="sv-SE" dirty="0">
                <a:latin typeface="Gill Sans MT" panose="020B0502020104020203" pitchFamily="34" charset="0"/>
              </a:rPr>
              <a:t> do </a:t>
            </a:r>
            <a:r>
              <a:rPr lang="sv-SE" altLang="sv-SE" dirty="0" err="1">
                <a:latin typeface="Gill Sans MT" panose="020B0502020104020203" pitchFamily="34" charset="0"/>
              </a:rPr>
              <a:t>better</a:t>
            </a:r>
            <a:r>
              <a:rPr lang="sv-SE" altLang="sv-SE" dirty="0">
                <a:latin typeface="Gill Sans MT" panose="020B0502020104020203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altLang="sv-SE" dirty="0" err="1">
                <a:latin typeface="Gill Sans MT" panose="020B0502020104020203" pitchFamily="34" charset="0"/>
              </a:rPr>
              <a:t>Please</a:t>
            </a:r>
            <a:r>
              <a:rPr lang="sv-SE" altLang="sv-SE" dirty="0">
                <a:latin typeface="Gill Sans MT" panose="020B0502020104020203" pitchFamily="34" charset="0"/>
              </a:rPr>
              <a:t> </a:t>
            </a:r>
            <a:r>
              <a:rPr lang="sv-SE" altLang="sv-SE" dirty="0" err="1">
                <a:latin typeface="Gill Sans MT" panose="020B0502020104020203" pitchFamily="34" charset="0"/>
              </a:rPr>
              <a:t>give</a:t>
            </a:r>
            <a:r>
              <a:rPr lang="sv-SE" altLang="sv-SE" dirty="0">
                <a:latin typeface="Gill Sans MT" panose="020B0502020104020203" pitchFamily="34" charset="0"/>
              </a:rPr>
              <a:t> </a:t>
            </a:r>
            <a:r>
              <a:rPr lang="sv-SE" altLang="sv-SE" dirty="0" err="1">
                <a:latin typeface="Gill Sans MT" panose="020B0502020104020203" pitchFamily="34" charset="0"/>
              </a:rPr>
              <a:t>us</a:t>
            </a:r>
            <a:r>
              <a:rPr lang="sv-SE" altLang="sv-SE" dirty="0">
                <a:latin typeface="Gill Sans MT" panose="020B0502020104020203" pitchFamily="34" charset="0"/>
              </a:rPr>
              <a:t> </a:t>
            </a:r>
            <a:r>
              <a:rPr lang="sv-SE" altLang="sv-SE" dirty="0" err="1">
                <a:latin typeface="Gill Sans MT" panose="020B0502020104020203" pitchFamily="34" charset="0"/>
              </a:rPr>
              <a:t>your</a:t>
            </a:r>
            <a:r>
              <a:rPr lang="sv-SE" altLang="sv-SE" dirty="0">
                <a:latin typeface="Gill Sans MT" panose="020B0502020104020203" pitchFamily="34" charset="0"/>
              </a:rPr>
              <a:t> feedback in the survey (info </a:t>
            </a:r>
            <a:r>
              <a:rPr lang="sv-SE" altLang="sv-SE" dirty="0" err="1">
                <a:latin typeface="Gill Sans MT" panose="020B0502020104020203" pitchFamily="34" charset="0"/>
              </a:rPr>
              <a:t>about</a:t>
            </a:r>
            <a:r>
              <a:rPr lang="sv-SE" altLang="sv-SE" dirty="0">
                <a:latin typeface="Gill Sans MT" panose="020B0502020104020203" pitchFamily="34" charset="0"/>
              </a:rPr>
              <a:t> it in email or on </a:t>
            </a:r>
            <a:r>
              <a:rPr lang="sv-SE" altLang="sv-SE" dirty="0" err="1">
                <a:latin typeface="Gill Sans MT" panose="020B0502020104020203" pitchFamily="34" charset="0"/>
              </a:rPr>
              <a:t>facebook</a:t>
            </a:r>
            <a:r>
              <a:rPr lang="sv-SE" altLang="sv-SE" dirty="0">
                <a:latin typeface="Gill Sans MT" panose="020B0502020104020203" pitchFamily="34" charset="0"/>
              </a:rPr>
              <a:t>)</a:t>
            </a:r>
            <a:endParaRPr lang="en-US" altLang="sv-SE" dirty="0">
              <a:latin typeface="Gill Sans MT" panose="020B0502020104020203" pitchFamily="34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589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74320" indent="-274320">
              <a:buFont typeface="Wingdings"/>
              <a:buChar char=""/>
              <a:defRPr/>
            </a:pPr>
            <a:r>
              <a:rPr lang="sv-SE" sz="1200" b="1" dirty="0">
                <a:latin typeface="Gill Sans MT" pitchFamily="34" charset="0"/>
              </a:rPr>
              <a:t>Accommodation </a:t>
            </a:r>
            <a:r>
              <a:rPr lang="sv-SE" sz="1200" b="1" dirty="0" err="1">
                <a:latin typeface="Gill Sans MT" pitchFamily="34" charset="0"/>
              </a:rPr>
              <a:t>office</a:t>
            </a:r>
            <a:endParaRPr lang="sv-SE" sz="1200" b="1" dirty="0">
              <a:latin typeface="Gill Sans MT" pitchFamily="34" charset="0"/>
            </a:endParaRPr>
          </a:p>
          <a:p>
            <a:pPr marL="274320" indent="-274320">
              <a:buFont typeface="Wingdings"/>
              <a:buChar char=""/>
              <a:defRPr/>
            </a:pPr>
            <a:r>
              <a:rPr lang="sv-SE" sz="1200" b="1" dirty="0">
                <a:latin typeface="Gill Sans MT" pitchFamily="34" charset="0"/>
              </a:rPr>
              <a:t>International Relations Office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sv-SE" sz="1200" dirty="0">
                <a:latin typeface="Gill Sans MT" pitchFamily="34" charset="0"/>
              </a:rPr>
              <a:t>Transcript of </a:t>
            </a:r>
            <a:r>
              <a:rPr lang="sv-SE" sz="1200" dirty="0" err="1">
                <a:latin typeface="Gill Sans MT" pitchFamily="34" charset="0"/>
              </a:rPr>
              <a:t>records</a:t>
            </a:r>
            <a:endParaRPr lang="sv-SE" sz="1200" dirty="0">
              <a:latin typeface="Gill Sans MT" pitchFamily="34" charset="0"/>
            </a:endParaRPr>
          </a:p>
          <a:p>
            <a:pPr marL="274320" indent="-274320">
              <a:buFont typeface="Wingdings"/>
              <a:buChar char=""/>
              <a:defRPr/>
            </a:pPr>
            <a:r>
              <a:rPr lang="sv-SE" sz="1200" dirty="0" err="1">
                <a:latin typeface="Gill Sans MT" pitchFamily="34" charset="0"/>
              </a:rPr>
              <a:t>Documents</a:t>
            </a:r>
            <a:r>
              <a:rPr lang="sv-SE" sz="1200" dirty="0">
                <a:latin typeface="Gill Sans MT" pitchFamily="34" charset="0"/>
              </a:rPr>
              <a:t> &amp; </a:t>
            </a:r>
            <a:r>
              <a:rPr lang="sv-SE" sz="1200" dirty="0" err="1">
                <a:latin typeface="Gill Sans MT" pitchFamily="34" charset="0"/>
              </a:rPr>
              <a:t>certificates</a:t>
            </a:r>
            <a:endParaRPr lang="sv-SE" sz="1200" dirty="0">
              <a:latin typeface="Gill Sans MT" pitchFamily="34" charset="0"/>
            </a:endParaRPr>
          </a:p>
          <a:p>
            <a:pPr marL="274320" indent="-274320">
              <a:buFont typeface="Wingdings"/>
              <a:buChar char=""/>
              <a:defRPr/>
            </a:pPr>
            <a:r>
              <a:rPr lang="sv-SE" sz="1200" dirty="0" err="1">
                <a:latin typeface="Gill Sans MT" pitchFamily="34" charset="0"/>
              </a:rPr>
              <a:t>Evaluation</a:t>
            </a:r>
            <a:r>
              <a:rPr lang="sv-SE" sz="1200" dirty="0">
                <a:latin typeface="Gill Sans MT" pitchFamily="34" charset="0"/>
              </a:rPr>
              <a:t>/survey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sv-SE" sz="1200" dirty="0">
                <a:latin typeface="Gill Sans MT" pitchFamily="34" charset="0"/>
              </a:rPr>
              <a:t>Re-examinations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sv-SE" sz="1200" dirty="0" err="1">
                <a:latin typeface="Gill Sans MT" pitchFamily="34" charset="0"/>
              </a:rPr>
              <a:t>Departure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checklist</a:t>
            </a:r>
            <a:endParaRPr lang="sv-SE" sz="1200" dirty="0">
              <a:latin typeface="Gill Sans MT" pitchFamily="34" charset="0"/>
            </a:endParaRPr>
          </a:p>
          <a:p>
            <a:pPr marL="274320" indent="-274320">
              <a:buFont typeface="Wingdings"/>
              <a:buChar char=""/>
              <a:defRPr/>
            </a:pPr>
            <a:r>
              <a:rPr lang="sv-SE" sz="1200" dirty="0" err="1">
                <a:latin typeface="Gill Sans MT" pitchFamily="34" charset="0"/>
              </a:rPr>
              <a:t>Returning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home</a:t>
            </a:r>
            <a:endParaRPr lang="sv-SE" sz="1200" dirty="0">
              <a:latin typeface="Gill Sans MT" pitchFamily="34" charset="0"/>
            </a:endParaRPr>
          </a:p>
          <a:p>
            <a:pPr marL="274320" indent="-274320">
              <a:buFont typeface="Wingdings"/>
              <a:buChar char=""/>
              <a:defRPr/>
            </a:pPr>
            <a:r>
              <a:rPr lang="sv-SE" sz="1200" dirty="0">
                <a:latin typeface="Gill Sans MT" pitchFamily="34" charset="0"/>
              </a:rPr>
              <a:t>The Swedish </a:t>
            </a:r>
            <a:r>
              <a:rPr lang="sv-SE" sz="1200" dirty="0" err="1">
                <a:latin typeface="Gill Sans MT" pitchFamily="34" charset="0"/>
              </a:rPr>
              <a:t>way</a:t>
            </a:r>
            <a:endParaRPr lang="sv-SE" sz="1200" dirty="0">
              <a:latin typeface="Gill Sans MT" pitchFamily="34" charset="0"/>
            </a:endParaRPr>
          </a:p>
          <a:p>
            <a:pPr marL="274320" indent="-274320">
              <a:buFont typeface="Wingdings"/>
              <a:buChar char=""/>
              <a:defRPr/>
            </a:pPr>
            <a:r>
              <a:rPr lang="sv-SE" sz="1200" dirty="0" err="1">
                <a:latin typeface="Gill Sans MT" pitchFamily="34" charset="0"/>
              </a:rPr>
              <a:t>Continue</a:t>
            </a:r>
            <a:r>
              <a:rPr lang="sv-SE" sz="1200" dirty="0">
                <a:latin typeface="Gill Sans MT" pitchFamily="34" charset="0"/>
              </a:rPr>
              <a:t> to </a:t>
            </a:r>
            <a:r>
              <a:rPr lang="sv-SE" sz="1200" dirty="0" err="1">
                <a:latin typeface="Gill Sans MT" pitchFamily="34" charset="0"/>
              </a:rPr>
              <a:t>study</a:t>
            </a:r>
            <a:r>
              <a:rPr lang="sv-SE" sz="1200" dirty="0">
                <a:latin typeface="Gill Sans MT" pitchFamily="34" charset="0"/>
              </a:rPr>
              <a:t> at JU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sv-SE" sz="1200" dirty="0" err="1">
                <a:latin typeface="Gill Sans MT" pitchFamily="34" charset="0"/>
              </a:rPr>
              <a:t>Your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stay</a:t>
            </a:r>
            <a:r>
              <a:rPr lang="sv-SE" sz="1200" dirty="0">
                <a:latin typeface="Gill Sans MT" pitchFamily="34" charset="0"/>
              </a:rPr>
              <a:t> in Jönköping 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sv-SE" sz="1200" dirty="0">
                <a:latin typeface="Gill Sans MT" pitchFamily="34" charset="0"/>
              </a:rPr>
              <a:t>Present </a:t>
            </a:r>
            <a:r>
              <a:rPr lang="sv-SE" sz="1200" dirty="0" err="1">
                <a:latin typeface="Gill Sans MT" pitchFamily="34" charset="0"/>
              </a:rPr>
              <a:t>your</a:t>
            </a:r>
            <a:r>
              <a:rPr lang="sv-SE" sz="1200" dirty="0">
                <a:latin typeface="Gill Sans MT" pitchFamily="34" charset="0"/>
              </a:rPr>
              <a:t> </a:t>
            </a:r>
            <a:r>
              <a:rPr lang="sv-SE" sz="1200" dirty="0" err="1">
                <a:latin typeface="Gill Sans MT" pitchFamily="34" charset="0"/>
              </a:rPr>
              <a:t>experience</a:t>
            </a:r>
            <a:r>
              <a:rPr lang="sv-SE" sz="1200" dirty="0">
                <a:latin typeface="Gill Sans MT" pitchFamily="34" charset="0"/>
              </a:rPr>
              <a:t> at </a:t>
            </a:r>
            <a:r>
              <a:rPr lang="sv-SE" sz="1200" dirty="0" err="1">
                <a:latin typeface="Gill Sans MT" pitchFamily="34" charset="0"/>
              </a:rPr>
              <a:t>home</a:t>
            </a:r>
            <a:endParaRPr lang="sv-SE" sz="1200" dirty="0">
              <a:latin typeface="Gill Sans MT" pitchFamily="34" charset="0"/>
            </a:endParaRPr>
          </a:p>
          <a:p>
            <a:pPr marL="274320" indent="-274320">
              <a:buFont typeface="Wingdings"/>
              <a:buChar char=""/>
              <a:defRPr/>
            </a:pPr>
            <a:r>
              <a:rPr lang="sv-SE" sz="1200" dirty="0" err="1">
                <a:latin typeface="Gill Sans MT" pitchFamily="34" charset="0"/>
              </a:rPr>
              <a:t>Questions</a:t>
            </a:r>
            <a:endParaRPr lang="sv-SE" sz="1200" dirty="0">
              <a:latin typeface="Gill Sans MT" pitchFamily="34" charset="0"/>
            </a:endParaRPr>
          </a:p>
          <a:p>
            <a:pPr marL="274320" indent="-274320">
              <a:buFont typeface="Wingdings"/>
              <a:buChar char=""/>
              <a:defRPr/>
            </a:pPr>
            <a:r>
              <a:rPr lang="sv-SE" sz="1200" dirty="0">
                <a:latin typeface="Gill Sans MT" pitchFamily="34" charset="0"/>
              </a:rPr>
              <a:t>Fika</a:t>
            </a:r>
          </a:p>
          <a:p>
            <a:endParaRPr lang="sv-SE" dirty="0"/>
          </a:p>
        </p:txBody>
      </p:sp>
      <p:pic>
        <p:nvPicPr>
          <p:cNvPr id="5" name="Picture 4" descr="WikiSociales - La Agenda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166" y="1337519"/>
            <a:ext cx="1639654" cy="180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94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Present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experience</a:t>
            </a:r>
            <a:r>
              <a:rPr lang="sv-SE" dirty="0"/>
              <a:t> at </a:t>
            </a:r>
            <a:r>
              <a:rPr lang="sv-SE" dirty="0" err="1"/>
              <a:t>home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 altLang="sv-SE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altLang="sv-SE" dirty="0">
                <a:latin typeface="Gill Sans MT" panose="020B0502020104020203" pitchFamily="34" charset="0"/>
              </a:rPr>
              <a:t>Tell </a:t>
            </a:r>
            <a:r>
              <a:rPr lang="sv-SE" altLang="sv-SE" dirty="0" err="1">
                <a:latin typeface="Gill Sans MT" panose="020B0502020104020203" pitchFamily="34" charset="0"/>
              </a:rPr>
              <a:t>your</a:t>
            </a:r>
            <a:r>
              <a:rPr lang="sv-SE" altLang="sv-SE" dirty="0">
                <a:latin typeface="Gill Sans MT" panose="020B0502020104020203" pitchFamily="34" charset="0"/>
              </a:rPr>
              <a:t> </a:t>
            </a:r>
            <a:r>
              <a:rPr lang="sv-SE" altLang="sv-SE" dirty="0" err="1">
                <a:latin typeface="Gill Sans MT" panose="020B0502020104020203" pitchFamily="34" charset="0"/>
              </a:rPr>
              <a:t>friends</a:t>
            </a:r>
            <a:r>
              <a:rPr lang="sv-SE" altLang="sv-SE" dirty="0">
                <a:latin typeface="Gill Sans MT" panose="020B0502020104020203" pitchFamily="34" charset="0"/>
              </a:rPr>
              <a:t>/ </a:t>
            </a:r>
            <a:r>
              <a:rPr lang="sv-SE" altLang="sv-SE" dirty="0" err="1">
                <a:latin typeface="Gill Sans MT" panose="020B0502020104020203" pitchFamily="34" charset="0"/>
              </a:rPr>
              <a:t>inspire</a:t>
            </a:r>
            <a:r>
              <a:rPr lang="sv-SE" altLang="sv-SE" dirty="0">
                <a:latin typeface="Gill Sans MT" panose="020B0502020104020203" pitchFamily="34" charset="0"/>
              </a:rPr>
              <a:t> </a:t>
            </a:r>
            <a:r>
              <a:rPr lang="sv-SE" altLang="sv-SE" dirty="0" err="1">
                <a:latin typeface="Gill Sans MT" panose="020B0502020104020203" pitchFamily="34" charset="0"/>
              </a:rPr>
              <a:t>other</a:t>
            </a:r>
            <a:r>
              <a:rPr lang="sv-SE" altLang="sv-SE" dirty="0">
                <a:latin typeface="Gill Sans MT" panose="020B0502020104020203" pitchFamily="34" charset="0"/>
              </a:rPr>
              <a:t> students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altLang="sv-SE" dirty="0">
                <a:latin typeface="Gill Sans MT" panose="020B0502020104020203" pitchFamily="34" charset="0"/>
              </a:rPr>
              <a:t>Presentations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altLang="sv-SE" dirty="0">
                <a:latin typeface="Gill Sans MT" panose="020B0502020104020203" pitchFamily="34" charset="0"/>
              </a:rPr>
              <a:t>International </a:t>
            </a:r>
            <a:r>
              <a:rPr lang="en-GB" altLang="sv-SE" dirty="0">
                <a:latin typeface="Gill Sans MT" panose="020B0502020104020203" pitchFamily="34" charset="0"/>
              </a:rPr>
              <a:t>activities</a:t>
            </a:r>
            <a:r>
              <a:rPr lang="sv-SE" altLang="sv-SE" dirty="0">
                <a:latin typeface="Gill Sans MT" panose="020B0502020104020203" pitchFamily="34" charset="0"/>
              </a:rPr>
              <a:t> at </a:t>
            </a:r>
            <a:r>
              <a:rPr lang="sv-SE" altLang="sv-SE" dirty="0" err="1">
                <a:latin typeface="Gill Sans MT" panose="020B0502020104020203" pitchFamily="34" charset="0"/>
              </a:rPr>
              <a:t>your</a:t>
            </a:r>
            <a:r>
              <a:rPr lang="sv-SE" altLang="sv-SE" dirty="0">
                <a:latin typeface="Gill Sans MT" panose="020B0502020104020203" pitchFamily="34" charset="0"/>
              </a:rPr>
              <a:t> </a:t>
            </a:r>
            <a:r>
              <a:rPr lang="sv-SE" altLang="sv-SE" dirty="0" err="1">
                <a:latin typeface="Gill Sans MT" panose="020B0502020104020203" pitchFamily="34" charset="0"/>
              </a:rPr>
              <a:t>home</a:t>
            </a:r>
            <a:r>
              <a:rPr lang="sv-SE" altLang="sv-SE" dirty="0">
                <a:latin typeface="Gill Sans MT" panose="020B0502020104020203" pitchFamily="34" charset="0"/>
              </a:rPr>
              <a:t> </a:t>
            </a:r>
            <a:r>
              <a:rPr lang="sv-SE" altLang="sv-SE" dirty="0" err="1">
                <a:latin typeface="Gill Sans MT" panose="020B0502020104020203" pitchFamily="34" charset="0"/>
              </a:rPr>
              <a:t>university</a:t>
            </a:r>
            <a:endParaRPr lang="sv-SE" altLang="sv-SE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altLang="sv-SE" dirty="0">
                <a:latin typeface="Gill Sans MT" panose="020B0502020104020203" pitchFamily="34" charset="0"/>
              </a:rPr>
              <a:t>Contact person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73977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Questions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1237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Finally</a:t>
            </a:r>
            <a:r>
              <a:rPr lang="sv-SE" dirty="0"/>
              <a:t>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altLang="sv-SE" dirty="0" err="1">
                <a:latin typeface="Gill Sans MT" panose="020B0502020104020203" pitchFamily="34" charset="0"/>
              </a:rPr>
              <a:t>Thank</a:t>
            </a:r>
            <a:r>
              <a:rPr lang="sv-SE" altLang="sv-SE" dirty="0">
                <a:latin typeface="Gill Sans MT" panose="020B0502020104020203" pitchFamily="34" charset="0"/>
              </a:rPr>
              <a:t> </a:t>
            </a:r>
            <a:r>
              <a:rPr lang="sv-SE" altLang="sv-SE" dirty="0" err="1">
                <a:latin typeface="Gill Sans MT" panose="020B0502020104020203" pitchFamily="34" charset="0"/>
              </a:rPr>
              <a:t>you</a:t>
            </a:r>
            <a:r>
              <a:rPr lang="sv-SE" altLang="sv-SE" dirty="0">
                <a:latin typeface="Gill Sans MT" panose="020B0502020104020203" pitchFamily="34" charset="0"/>
              </a:rPr>
              <a:t> for </a:t>
            </a:r>
            <a:r>
              <a:rPr lang="sv-SE" altLang="sv-SE" dirty="0" err="1">
                <a:latin typeface="Gill Sans MT" panose="020B0502020104020203" pitchFamily="34" charset="0"/>
              </a:rPr>
              <a:t>everything</a:t>
            </a:r>
            <a:r>
              <a:rPr lang="sv-SE" altLang="sv-SE" dirty="0">
                <a:latin typeface="Gill Sans MT" panose="020B0502020104020203" pitchFamily="34" charset="0"/>
              </a:rPr>
              <a:t>!</a:t>
            </a:r>
          </a:p>
          <a:p>
            <a:endParaRPr lang="sv-SE" altLang="sv-SE" dirty="0">
              <a:latin typeface="Gill Sans MT" panose="020B0502020104020203" pitchFamily="34" charset="0"/>
            </a:endParaRPr>
          </a:p>
          <a:p>
            <a:r>
              <a:rPr lang="sv-SE" altLang="sv-SE" dirty="0">
                <a:latin typeface="Gill Sans MT" panose="020B0502020104020203" pitchFamily="34" charset="0"/>
              </a:rPr>
              <a:t>Come and </a:t>
            </a:r>
            <a:r>
              <a:rPr lang="sv-SE" altLang="sv-SE" dirty="0" err="1">
                <a:latin typeface="Gill Sans MT" panose="020B0502020104020203" pitchFamily="34" charset="0"/>
              </a:rPr>
              <a:t>say</a:t>
            </a:r>
            <a:r>
              <a:rPr lang="sv-SE" altLang="sv-SE" dirty="0">
                <a:latin typeface="Gill Sans MT" panose="020B0502020104020203" pitchFamily="34" charset="0"/>
              </a:rPr>
              <a:t> </a:t>
            </a:r>
            <a:r>
              <a:rPr lang="sv-SE" altLang="sv-SE" dirty="0" err="1">
                <a:latin typeface="Gill Sans MT" panose="020B0502020104020203" pitchFamily="34" charset="0"/>
              </a:rPr>
              <a:t>good</a:t>
            </a:r>
            <a:r>
              <a:rPr lang="sv-SE" altLang="sv-SE" dirty="0">
                <a:latin typeface="Gill Sans MT" panose="020B0502020104020203" pitchFamily="34" charset="0"/>
              </a:rPr>
              <a:t> </a:t>
            </a:r>
            <a:r>
              <a:rPr lang="sv-SE" altLang="sv-SE" dirty="0" err="1">
                <a:latin typeface="Gill Sans MT" panose="020B0502020104020203" pitchFamily="34" charset="0"/>
              </a:rPr>
              <a:t>bye</a:t>
            </a:r>
            <a:r>
              <a:rPr lang="sv-SE" altLang="sv-SE" dirty="0">
                <a:latin typeface="Gill Sans MT" panose="020B0502020104020203" pitchFamily="34" charset="0"/>
              </a:rPr>
              <a:t>!</a:t>
            </a:r>
          </a:p>
          <a:p>
            <a:endParaRPr lang="sv-SE" altLang="sv-SE" dirty="0">
              <a:latin typeface="Gill Sans MT" panose="020B0502020104020203" pitchFamily="34" charset="0"/>
            </a:endParaRPr>
          </a:p>
          <a:p>
            <a:r>
              <a:rPr lang="sv-SE" altLang="sv-SE" dirty="0" err="1">
                <a:latin typeface="Gill Sans MT" panose="020B0502020104020203" pitchFamily="34" charset="0"/>
              </a:rPr>
              <a:t>Good</a:t>
            </a:r>
            <a:r>
              <a:rPr lang="sv-SE" altLang="sv-SE" dirty="0">
                <a:latin typeface="Gill Sans MT" panose="020B0502020104020203" pitchFamily="34" charset="0"/>
              </a:rPr>
              <a:t> </a:t>
            </a:r>
            <a:r>
              <a:rPr lang="sv-SE" altLang="sv-SE" dirty="0" err="1">
                <a:latin typeface="Gill Sans MT" panose="020B0502020104020203" pitchFamily="34" charset="0"/>
              </a:rPr>
              <a:t>luck</a:t>
            </a:r>
            <a:r>
              <a:rPr lang="sv-SE" altLang="sv-SE" dirty="0">
                <a:latin typeface="Gill Sans MT" panose="020B0502020104020203" pitchFamily="34" charset="0"/>
              </a:rPr>
              <a:t> </a:t>
            </a:r>
            <a:r>
              <a:rPr lang="sv-SE" altLang="sv-SE" dirty="0" err="1">
                <a:latin typeface="Gill Sans MT" panose="020B0502020104020203" pitchFamily="34" charset="0"/>
              </a:rPr>
              <a:t>with</a:t>
            </a:r>
            <a:r>
              <a:rPr lang="sv-SE" altLang="sv-SE" dirty="0">
                <a:latin typeface="Gill Sans MT" panose="020B0502020104020203" pitchFamily="34" charset="0"/>
              </a:rPr>
              <a:t> </a:t>
            </a:r>
            <a:r>
              <a:rPr lang="sv-SE" altLang="sv-SE" dirty="0" err="1">
                <a:latin typeface="Gill Sans MT" panose="020B0502020104020203" pitchFamily="34" charset="0"/>
              </a:rPr>
              <a:t>everything</a:t>
            </a:r>
            <a:r>
              <a:rPr lang="sv-SE" altLang="sv-SE" dirty="0">
                <a:latin typeface="Gill Sans MT" panose="020B0502020104020203" pitchFamily="34" charset="0"/>
              </a:rPr>
              <a:t>!</a:t>
            </a:r>
          </a:p>
          <a:p>
            <a:endParaRPr lang="sv-SE" altLang="sv-SE" dirty="0">
              <a:latin typeface="Gill Sans MT" panose="020B0502020104020203" pitchFamily="34" charset="0"/>
            </a:endParaRPr>
          </a:p>
          <a:p>
            <a:r>
              <a:rPr lang="sv-SE" altLang="sv-SE" dirty="0" err="1">
                <a:latin typeface="Gill Sans MT" panose="020B0502020104020203" pitchFamily="34" charset="0"/>
              </a:rPr>
              <a:t>You</a:t>
            </a:r>
            <a:r>
              <a:rPr lang="sv-SE" altLang="sv-SE" dirty="0">
                <a:latin typeface="Gill Sans MT" panose="020B0502020104020203" pitchFamily="34" charset="0"/>
              </a:rPr>
              <a:t> </a:t>
            </a:r>
            <a:r>
              <a:rPr lang="sv-SE" altLang="sv-SE" dirty="0" err="1">
                <a:latin typeface="Gill Sans MT" panose="020B0502020104020203" pitchFamily="34" charset="0"/>
              </a:rPr>
              <a:t>are</a:t>
            </a:r>
            <a:r>
              <a:rPr lang="sv-SE" altLang="sv-SE" dirty="0">
                <a:latin typeface="Gill Sans MT" panose="020B0502020104020203" pitchFamily="34" charset="0"/>
              </a:rPr>
              <a:t> </a:t>
            </a:r>
            <a:r>
              <a:rPr lang="sv-SE" altLang="sv-SE" dirty="0" err="1">
                <a:latin typeface="Gill Sans MT" panose="020B0502020104020203" pitchFamily="34" charset="0"/>
              </a:rPr>
              <a:t>always</a:t>
            </a:r>
            <a:r>
              <a:rPr lang="sv-SE" altLang="sv-SE" dirty="0">
                <a:latin typeface="Gill Sans MT" panose="020B0502020104020203" pitchFamily="34" charset="0"/>
              </a:rPr>
              <a:t> </a:t>
            </a:r>
            <a:r>
              <a:rPr lang="sv-SE" altLang="sv-SE" dirty="0" err="1">
                <a:latin typeface="Gill Sans MT" panose="020B0502020104020203" pitchFamily="34" charset="0"/>
              </a:rPr>
              <a:t>welcome</a:t>
            </a:r>
            <a:r>
              <a:rPr lang="sv-SE" altLang="sv-SE" dirty="0">
                <a:latin typeface="Gill Sans MT" panose="020B0502020104020203" pitchFamily="34" charset="0"/>
              </a:rPr>
              <a:t> back to Jönköping !</a:t>
            </a:r>
          </a:p>
          <a:p>
            <a:endParaRPr lang="sv-SE" dirty="0"/>
          </a:p>
        </p:txBody>
      </p:sp>
      <p:pic>
        <p:nvPicPr>
          <p:cNvPr id="8" name="Bildobjekt 8" descr="HS_HJ01_smaller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53462" y="1269580"/>
            <a:ext cx="4664124" cy="293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1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65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Accommodation</a:t>
            </a:r>
            <a:br>
              <a:rPr lang="sv-SE" dirty="0"/>
            </a:br>
            <a:r>
              <a:rPr lang="sv-SE" dirty="0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393381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MOVING OUT AND INSPECTION PROCESS</a:t>
            </a:r>
          </a:p>
        </p:txBody>
      </p:sp>
    </p:spTree>
    <p:extLst>
      <p:ext uri="{BB962C8B-B14F-4D97-AF65-F5344CB8AC3E}">
        <p14:creationId xmlns:p14="http://schemas.microsoft.com/office/powerpoint/2010/main" val="408136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BOOK THE INSPECTION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v-SE" dirty="0"/>
              <a:t>University Services </a:t>
            </a:r>
            <a:r>
              <a:rPr lang="sv-SE" dirty="0" err="1"/>
              <a:t>housing</a:t>
            </a:r>
            <a:r>
              <a:rPr lang="sv-SE" dirty="0"/>
              <a:t>, </a:t>
            </a:r>
            <a:r>
              <a:rPr lang="sv-SE" dirty="0" err="1"/>
              <a:t>follow</a:t>
            </a:r>
            <a:r>
              <a:rPr lang="sv-SE" dirty="0"/>
              <a:t> the </a:t>
            </a:r>
            <a:r>
              <a:rPr lang="sv-SE" dirty="0" err="1"/>
              <a:t>instructions</a:t>
            </a:r>
            <a:r>
              <a:rPr lang="sv-SE" dirty="0"/>
              <a:t> in email sent </a:t>
            </a:r>
            <a:r>
              <a:rPr lang="sv-SE" dirty="0" err="1"/>
              <a:t>out</a:t>
            </a:r>
            <a:endParaRPr lang="sv-SE" dirty="0"/>
          </a:p>
          <a:p>
            <a:r>
              <a:rPr lang="sv-SE" dirty="0"/>
              <a:t>Råslätt, </a:t>
            </a:r>
            <a:r>
              <a:rPr lang="sv-SE" dirty="0" err="1"/>
              <a:t>instructions</a:t>
            </a:r>
            <a:r>
              <a:rPr lang="sv-SE" dirty="0"/>
              <a:t> and </a:t>
            </a:r>
            <a:r>
              <a:rPr lang="sv-SE" dirty="0" err="1"/>
              <a:t>contact</a:t>
            </a:r>
            <a:r>
              <a:rPr lang="sv-SE" dirty="0"/>
              <a:t> </a:t>
            </a:r>
            <a:r>
              <a:rPr lang="sv-SE" dirty="0" err="1"/>
              <a:t>staff</a:t>
            </a:r>
            <a:r>
              <a:rPr lang="sv-SE" dirty="0"/>
              <a:t> at Sockertoppen.</a:t>
            </a:r>
          </a:p>
          <a:p>
            <a:r>
              <a:rPr lang="sv-SE" dirty="0"/>
              <a:t>Ekhagen, Bäckadal, and Lövingstorp, info email sent </a:t>
            </a:r>
            <a:r>
              <a:rPr lang="sv-SE" dirty="0" err="1"/>
              <a:t>out</a:t>
            </a:r>
            <a:r>
              <a:rPr lang="sv-SE" dirty="0"/>
              <a:t> by landlord</a:t>
            </a:r>
          </a:p>
          <a:p>
            <a:r>
              <a:rPr lang="sv-SE" dirty="0"/>
              <a:t>Tenhult, </a:t>
            </a:r>
            <a:r>
              <a:rPr lang="sv-SE" dirty="0" err="1"/>
              <a:t>contact</a:t>
            </a:r>
            <a:r>
              <a:rPr lang="sv-SE" dirty="0"/>
              <a:t> </a:t>
            </a:r>
            <a:r>
              <a:rPr lang="sv-SE" dirty="0">
                <a:hlinkClick r:id="rId3"/>
              </a:rPr>
              <a:t>yvonne@m2gruppen.se</a:t>
            </a:r>
            <a:endParaRPr lang="sv-SE" dirty="0"/>
          </a:p>
          <a:p>
            <a:r>
              <a:rPr lang="sv-SE" dirty="0"/>
              <a:t>Gräshagen, </a:t>
            </a:r>
            <a:r>
              <a:rPr lang="sv-SE" dirty="0" err="1"/>
              <a:t>contact</a:t>
            </a:r>
            <a:r>
              <a:rPr lang="sv-SE" dirty="0"/>
              <a:t> </a:t>
            </a:r>
            <a:r>
              <a:rPr lang="sv-SE" dirty="0">
                <a:hlinkClick r:id="rId4"/>
              </a:rPr>
              <a:t>lina@m2gruppen.se</a:t>
            </a:r>
            <a:endParaRPr lang="sv-SE" dirty="0"/>
          </a:p>
          <a:p>
            <a:r>
              <a:rPr lang="sv-SE" dirty="0" err="1"/>
              <a:t>Vilhelmsro</a:t>
            </a:r>
            <a:r>
              <a:rPr lang="sv-SE" dirty="0"/>
              <a:t> and Match House, info email sent </a:t>
            </a:r>
            <a:r>
              <a:rPr lang="sv-SE" dirty="0" err="1"/>
              <a:t>out</a:t>
            </a:r>
            <a:r>
              <a:rPr lang="sv-SE" dirty="0"/>
              <a:t> by landlord or </a:t>
            </a:r>
            <a:r>
              <a:rPr lang="sv-SE" dirty="0" err="1"/>
              <a:t>contact</a:t>
            </a:r>
            <a:r>
              <a:rPr lang="sv-SE" dirty="0"/>
              <a:t> </a:t>
            </a:r>
            <a:r>
              <a:rPr lang="sv-SE" dirty="0">
                <a:hlinkClick r:id="rId5"/>
              </a:rPr>
              <a:t>ulf.svensson@jonkoping.se</a:t>
            </a:r>
            <a:endParaRPr lang="sv-SE" dirty="0"/>
          </a:p>
          <a:p>
            <a:r>
              <a:rPr lang="sv-SE" dirty="0"/>
              <a:t>Bäckadal, </a:t>
            </a:r>
            <a:r>
              <a:rPr lang="sv-SE" dirty="0" err="1"/>
              <a:t>contact</a:t>
            </a:r>
            <a:r>
              <a:rPr lang="sv-SE" dirty="0"/>
              <a:t> the landlord info.backadal@gmail.com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4415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POINTERS</a:t>
            </a:r>
            <a:br>
              <a:rPr lang="sv-SE" dirty="0"/>
            </a:b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v-SE" dirty="0" err="1"/>
              <a:t>Booking</a:t>
            </a:r>
            <a:r>
              <a:rPr lang="sv-SE" dirty="0"/>
              <a:t> the </a:t>
            </a:r>
            <a:r>
              <a:rPr lang="sv-SE" dirty="0" err="1"/>
              <a:t>inspection</a:t>
            </a:r>
            <a:r>
              <a:rPr lang="sv-SE" dirty="0"/>
              <a:t> and </a:t>
            </a:r>
            <a:r>
              <a:rPr lang="sv-SE" dirty="0" err="1"/>
              <a:t>returning</a:t>
            </a:r>
            <a:r>
              <a:rPr lang="sv-SE" dirty="0"/>
              <a:t> the </a:t>
            </a:r>
            <a:r>
              <a:rPr lang="sv-SE" dirty="0" err="1"/>
              <a:t>key</a:t>
            </a:r>
            <a:r>
              <a:rPr lang="sv-SE" dirty="0"/>
              <a:t> is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responsibility</a:t>
            </a:r>
            <a:r>
              <a:rPr lang="sv-SE" dirty="0"/>
              <a:t> as a </a:t>
            </a:r>
            <a:r>
              <a:rPr lang="sv-SE" dirty="0" err="1"/>
              <a:t>tenant</a:t>
            </a:r>
            <a:endParaRPr lang="sv-SE" dirty="0"/>
          </a:p>
          <a:p>
            <a:r>
              <a:rPr lang="sv-SE" dirty="0" err="1"/>
              <a:t>Important</a:t>
            </a:r>
            <a:r>
              <a:rPr lang="sv-SE" dirty="0"/>
              <a:t> to </a:t>
            </a:r>
            <a:r>
              <a:rPr lang="sv-SE" dirty="0" err="1"/>
              <a:t>follow</a:t>
            </a:r>
            <a:r>
              <a:rPr lang="sv-SE" dirty="0"/>
              <a:t> the </a:t>
            </a:r>
            <a:r>
              <a:rPr lang="sv-SE" dirty="0" err="1"/>
              <a:t>cleaning</a:t>
            </a:r>
            <a:r>
              <a:rPr lang="sv-SE" dirty="0"/>
              <a:t> </a:t>
            </a:r>
            <a:r>
              <a:rPr lang="sv-SE" dirty="0" err="1"/>
              <a:t>instructions</a:t>
            </a:r>
            <a:r>
              <a:rPr lang="sv-SE" dirty="0"/>
              <a:t> given</a:t>
            </a:r>
          </a:p>
          <a:p>
            <a:r>
              <a:rPr lang="sv-SE" dirty="0"/>
              <a:t>Keys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returned</a:t>
            </a:r>
            <a:r>
              <a:rPr lang="sv-SE" dirty="0"/>
              <a:t> </a:t>
            </a:r>
            <a:r>
              <a:rPr lang="sv-SE" dirty="0" err="1"/>
              <a:t>directly</a:t>
            </a:r>
            <a:r>
              <a:rPr lang="sv-SE" dirty="0"/>
              <a:t> to the landlord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possible</a:t>
            </a:r>
            <a:r>
              <a:rPr lang="sv-SE" dirty="0"/>
              <a:t>, </a:t>
            </a:r>
            <a:r>
              <a:rPr lang="sv-SE" dirty="0" err="1"/>
              <a:t>otherwise</a:t>
            </a:r>
            <a:r>
              <a:rPr lang="sv-SE" dirty="0"/>
              <a:t> in a </a:t>
            </a:r>
            <a:r>
              <a:rPr lang="sv-SE" dirty="0" err="1"/>
              <a:t>sealed</a:t>
            </a:r>
            <a:r>
              <a:rPr lang="sv-SE" dirty="0"/>
              <a:t> </a:t>
            </a:r>
            <a:r>
              <a:rPr lang="sv-SE" dirty="0" err="1"/>
              <a:t>envelope</a:t>
            </a:r>
            <a:r>
              <a:rPr lang="sv-SE" dirty="0"/>
              <a:t> in the black mailbox </a:t>
            </a:r>
            <a:r>
              <a:rPr lang="sv-SE" dirty="0" err="1"/>
              <a:t>outside</a:t>
            </a:r>
            <a:r>
              <a:rPr lang="sv-SE" dirty="0"/>
              <a:t> the </a:t>
            </a:r>
            <a:r>
              <a:rPr lang="sv-SE" dirty="0" err="1"/>
              <a:t>Caretakers</a:t>
            </a:r>
            <a:r>
              <a:rPr lang="sv-SE" dirty="0"/>
              <a:t> Office. DO NOT </a:t>
            </a:r>
            <a:r>
              <a:rPr lang="sv-SE" dirty="0" err="1"/>
              <a:t>leave</a:t>
            </a:r>
            <a:r>
              <a:rPr lang="sv-SE" dirty="0"/>
              <a:t> the </a:t>
            </a:r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a </a:t>
            </a:r>
            <a:r>
              <a:rPr lang="sv-SE" dirty="0" err="1"/>
              <a:t>friend</a:t>
            </a:r>
            <a:r>
              <a:rPr lang="sv-SE" dirty="0"/>
              <a:t>.</a:t>
            </a:r>
          </a:p>
          <a:p>
            <a:r>
              <a:rPr lang="sv-SE" dirty="0" err="1"/>
              <a:t>Everyone’s</a:t>
            </a:r>
            <a:r>
              <a:rPr lang="sv-SE" dirty="0"/>
              <a:t> </a:t>
            </a:r>
            <a:r>
              <a:rPr lang="sv-SE" dirty="0" err="1"/>
              <a:t>responsibility</a:t>
            </a:r>
            <a:r>
              <a:rPr lang="sv-SE" dirty="0"/>
              <a:t> to make sure </a:t>
            </a:r>
            <a:r>
              <a:rPr lang="sv-SE" dirty="0" err="1"/>
              <a:t>that</a:t>
            </a:r>
            <a:r>
              <a:rPr lang="sv-SE" dirty="0"/>
              <a:t> the common areas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clean</a:t>
            </a:r>
            <a:endParaRPr lang="sv-SE" dirty="0"/>
          </a:p>
          <a:p>
            <a:r>
              <a:rPr lang="sv-SE" dirty="0" err="1"/>
              <a:t>Empty</a:t>
            </a:r>
            <a:r>
              <a:rPr lang="sv-SE" dirty="0"/>
              <a:t> </a:t>
            </a:r>
            <a:r>
              <a:rPr lang="sv-SE" dirty="0" err="1"/>
              <a:t>fridges</a:t>
            </a:r>
            <a:r>
              <a:rPr lang="sv-SE" dirty="0"/>
              <a:t> and </a:t>
            </a:r>
            <a:r>
              <a:rPr lang="sv-SE" dirty="0" err="1"/>
              <a:t>freezers</a:t>
            </a:r>
            <a:endParaRPr lang="sv-SE" dirty="0"/>
          </a:p>
          <a:p>
            <a:r>
              <a:rPr lang="sv-SE" dirty="0"/>
              <a:t>Clear all </a:t>
            </a:r>
            <a:r>
              <a:rPr lang="sv-SE" dirty="0" err="1"/>
              <a:t>debts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</a:t>
            </a:r>
            <a:r>
              <a:rPr lang="sv-SE" dirty="0" err="1"/>
              <a:t>leaving</a:t>
            </a:r>
            <a:endParaRPr lang="sv-SE" dirty="0"/>
          </a:p>
          <a:p>
            <a:r>
              <a:rPr lang="sv-SE" dirty="0"/>
              <a:t>No </a:t>
            </a:r>
            <a:r>
              <a:rPr lang="sv-SE" dirty="0" err="1"/>
              <a:t>parties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053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questions</a:t>
            </a:r>
            <a:r>
              <a:rPr lang="sv-SE" dirty="0"/>
              <a:t> </a:t>
            </a:r>
            <a:r>
              <a:rPr lang="sv-SE" dirty="0" err="1"/>
              <a:t>please</a:t>
            </a:r>
            <a:r>
              <a:rPr lang="sv-SE" dirty="0"/>
              <a:t> </a:t>
            </a:r>
            <a:r>
              <a:rPr lang="sv-SE" dirty="0" err="1"/>
              <a:t>submit</a:t>
            </a:r>
            <a:r>
              <a:rPr lang="sv-SE" dirty="0"/>
              <a:t> a </a:t>
            </a:r>
            <a:r>
              <a:rPr lang="sv-SE" dirty="0" err="1"/>
              <a:t>case</a:t>
            </a:r>
            <a:r>
              <a:rPr lang="sv-SE" dirty="0"/>
              <a:t> on </a:t>
            </a:r>
            <a:r>
              <a:rPr lang="sv-SE" dirty="0">
                <a:hlinkClick r:id="rId2"/>
              </a:rPr>
              <a:t>http://accoservice.ju.se</a:t>
            </a:r>
            <a:r>
              <a:rPr lang="sv-SE" dirty="0"/>
              <a:t> or come visit </a:t>
            </a:r>
            <a:r>
              <a:rPr lang="sv-SE" dirty="0" err="1"/>
              <a:t>us</a:t>
            </a:r>
            <a:r>
              <a:rPr lang="sv-SE" dirty="0"/>
              <a:t> on </a:t>
            </a:r>
            <a:r>
              <a:rPr lang="sv-SE" dirty="0" err="1"/>
              <a:t>Mondays</a:t>
            </a:r>
            <a:r>
              <a:rPr lang="sv-SE" dirty="0"/>
              <a:t> and </a:t>
            </a:r>
            <a:r>
              <a:rPr lang="sv-SE" dirty="0" err="1"/>
              <a:t>Thursdays</a:t>
            </a:r>
            <a:r>
              <a:rPr lang="sv-SE" dirty="0"/>
              <a:t> 1 </a:t>
            </a:r>
            <a:r>
              <a:rPr lang="sv-SE" dirty="0" err="1"/>
              <a:t>pm</a:t>
            </a:r>
            <a:r>
              <a:rPr lang="sv-SE" dirty="0"/>
              <a:t> – 3 pm.</a:t>
            </a:r>
          </a:p>
        </p:txBody>
      </p:sp>
    </p:spTree>
    <p:extLst>
      <p:ext uri="{BB962C8B-B14F-4D97-AF65-F5344CB8AC3E}">
        <p14:creationId xmlns:p14="http://schemas.microsoft.com/office/powerpoint/2010/main" val="128007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GOODBYE!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v-SE" dirty="0" err="1"/>
              <a:t>It’s</a:t>
            </a:r>
            <a:r>
              <a:rPr lang="sv-SE" dirty="0"/>
              <a:t> </a:t>
            </a:r>
            <a:r>
              <a:rPr lang="sv-SE" dirty="0" err="1"/>
              <a:t>been</a:t>
            </a:r>
            <a:r>
              <a:rPr lang="sv-SE" dirty="0"/>
              <a:t> a </a:t>
            </a:r>
            <a:r>
              <a:rPr lang="sv-SE" dirty="0" err="1"/>
              <a:t>pleasure</a:t>
            </a:r>
            <a:r>
              <a:rPr lang="sv-SE" dirty="0"/>
              <a:t> </a:t>
            </a:r>
            <a:r>
              <a:rPr lang="sv-SE" dirty="0" err="1"/>
              <a:t>knowing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all and the </a:t>
            </a:r>
            <a:r>
              <a:rPr lang="sv-SE" dirty="0" err="1"/>
              <a:t>Accommodation</a:t>
            </a:r>
            <a:r>
              <a:rPr lang="sv-SE" dirty="0"/>
              <a:t> Office </a:t>
            </a:r>
            <a:r>
              <a:rPr lang="sv-SE" dirty="0" err="1"/>
              <a:t>wishes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safe</a:t>
            </a:r>
            <a:r>
              <a:rPr lang="sv-SE" dirty="0"/>
              <a:t> </a:t>
            </a:r>
            <a:r>
              <a:rPr lang="sv-SE" dirty="0" err="1"/>
              <a:t>travels</a:t>
            </a:r>
            <a:r>
              <a:rPr lang="sv-SE" dirty="0"/>
              <a:t> back </a:t>
            </a:r>
            <a:r>
              <a:rPr lang="sv-SE" dirty="0" err="1"/>
              <a:t>home</a:t>
            </a:r>
            <a:r>
              <a:rPr lang="sv-S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1300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International Relations Office</a:t>
            </a:r>
          </a:p>
        </p:txBody>
      </p:sp>
    </p:spTree>
    <p:extLst>
      <p:ext uri="{BB962C8B-B14F-4D97-AF65-F5344CB8AC3E}">
        <p14:creationId xmlns:p14="http://schemas.microsoft.com/office/powerpoint/2010/main" val="721198110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JU Colors">
      <a:dk1>
        <a:sysClr val="windowText" lastClr="000000"/>
      </a:dk1>
      <a:lt1>
        <a:sysClr val="window" lastClr="FFFFFF"/>
      </a:lt1>
      <a:dk2>
        <a:srgbClr val="787878"/>
      </a:dk2>
      <a:lt2>
        <a:srgbClr val="E7E6E6"/>
      </a:lt2>
      <a:accent1>
        <a:srgbClr val="FFB500"/>
      </a:accent1>
      <a:accent2>
        <a:srgbClr val="961B81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0563C1"/>
      </a:hlink>
      <a:folHlink>
        <a:srgbClr val="954F72"/>
      </a:folHlink>
    </a:clrScheme>
    <a:fontScheme name="JU-Font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097C883-F6EB-468F-98F6-BF8D9358C839}" vid="{78AAE75E-30D7-4DED-9183-D7BF0603D67A}"/>
    </a:ext>
  </a:extLst>
</a:theme>
</file>

<file path=ppt/theme/theme2.xml><?xml version="1.0" encoding="utf-8"?>
<a:theme xmlns:a="http://schemas.openxmlformats.org/drawingml/2006/main" name="Purple">
  <a:themeElements>
    <a:clrScheme name="JU Colors">
      <a:dk1>
        <a:sysClr val="windowText" lastClr="000000"/>
      </a:dk1>
      <a:lt1>
        <a:sysClr val="window" lastClr="FFFFFF"/>
      </a:lt1>
      <a:dk2>
        <a:srgbClr val="787878"/>
      </a:dk2>
      <a:lt2>
        <a:srgbClr val="E7E6E6"/>
      </a:lt2>
      <a:accent1>
        <a:srgbClr val="FFB500"/>
      </a:accent1>
      <a:accent2>
        <a:srgbClr val="961B81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0563C1"/>
      </a:hlink>
      <a:folHlink>
        <a:srgbClr val="954F72"/>
      </a:folHlink>
    </a:clrScheme>
    <a:fontScheme name="JU-Font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097C883-F6EB-468F-98F6-BF8D9358C839}" vid="{1E442036-188D-47DC-803D-3577528B9E32}"/>
    </a:ext>
  </a:extLst>
</a:theme>
</file>

<file path=ppt/theme/theme3.xml><?xml version="1.0" encoding="utf-8"?>
<a:theme xmlns:a="http://schemas.openxmlformats.org/drawingml/2006/main" name="Gray">
  <a:themeElements>
    <a:clrScheme name="JU Colors">
      <a:dk1>
        <a:sysClr val="windowText" lastClr="000000"/>
      </a:dk1>
      <a:lt1>
        <a:sysClr val="window" lastClr="FFFFFF"/>
      </a:lt1>
      <a:dk2>
        <a:srgbClr val="787878"/>
      </a:dk2>
      <a:lt2>
        <a:srgbClr val="E7E6E6"/>
      </a:lt2>
      <a:accent1>
        <a:srgbClr val="FFB500"/>
      </a:accent1>
      <a:accent2>
        <a:srgbClr val="961B81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0563C1"/>
      </a:hlink>
      <a:folHlink>
        <a:srgbClr val="954F72"/>
      </a:folHlink>
    </a:clrScheme>
    <a:fontScheme name="JU">
      <a:majorFont>
        <a:latin typeface="BentonSans Bold"/>
        <a:ea typeface=""/>
        <a:cs typeface=""/>
      </a:majorFont>
      <a:minorFont>
        <a:latin typeface="Scala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FD82C0B-DC45-4028-9328-713EFAFC8CDA}" vid="{8239339C-4FB8-4BDF-82CB-5A3FAA0CA37D}"/>
    </a:ext>
  </a:extLst>
</a:theme>
</file>

<file path=ppt/theme/theme4.xml><?xml version="1.0" encoding="utf-8"?>
<a:theme xmlns:a="http://schemas.openxmlformats.org/drawingml/2006/main" name="1_White">
  <a:themeElements>
    <a:clrScheme name="JU Colors">
      <a:dk1>
        <a:sysClr val="windowText" lastClr="000000"/>
      </a:dk1>
      <a:lt1>
        <a:sysClr val="window" lastClr="FFFFFF"/>
      </a:lt1>
      <a:dk2>
        <a:srgbClr val="787878"/>
      </a:dk2>
      <a:lt2>
        <a:srgbClr val="E7E6E6"/>
      </a:lt2>
      <a:accent1>
        <a:srgbClr val="FFB500"/>
      </a:accent1>
      <a:accent2>
        <a:srgbClr val="961B81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0563C1"/>
      </a:hlink>
      <a:folHlink>
        <a:srgbClr val="954F72"/>
      </a:folHlink>
    </a:clrScheme>
    <a:fontScheme name="JU">
      <a:majorFont>
        <a:latin typeface="BentonSans Bold"/>
        <a:ea typeface=""/>
        <a:cs typeface=""/>
      </a:majorFont>
      <a:minorFont>
        <a:latin typeface="Scala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FD82C0B-DC45-4028-9328-713EFAFC8CDA}" vid="{C3D8F279-A870-45F5-813C-9DEFE7DB778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38c15569-887d-4d98-a6d2-b1c07df5e8d7</Template>
  <TotalTime>70</TotalTime>
  <Words>867</Words>
  <Application>Microsoft Office PowerPoint</Application>
  <PresentationFormat>On-screen Show (4:3)</PresentationFormat>
  <Paragraphs>131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BentonSans Bold</vt:lpstr>
      <vt:lpstr>BentonSans Medium</vt:lpstr>
      <vt:lpstr>BentonSans Regular</vt:lpstr>
      <vt:lpstr>Calibri</vt:lpstr>
      <vt:lpstr>Gill Sans MT</vt:lpstr>
      <vt:lpstr>ScalaOT</vt:lpstr>
      <vt:lpstr>Times New Roman</vt:lpstr>
      <vt:lpstr>Wingdings</vt:lpstr>
      <vt:lpstr>White</vt:lpstr>
      <vt:lpstr>Purple</vt:lpstr>
      <vt:lpstr>Gray</vt:lpstr>
      <vt:lpstr>1_White</vt:lpstr>
      <vt:lpstr>Farewell meeting</vt:lpstr>
      <vt:lpstr>Agenda</vt:lpstr>
      <vt:lpstr>Accommodation Office</vt:lpstr>
      <vt:lpstr>MOVING OUT AND INSPECTION PROCESS</vt:lpstr>
      <vt:lpstr>BOOK THE INSPECTION</vt:lpstr>
      <vt:lpstr>POINTERS </vt:lpstr>
      <vt:lpstr>QUESTIONS?</vt:lpstr>
      <vt:lpstr>GOODBYE!</vt:lpstr>
      <vt:lpstr>International Relations Office</vt:lpstr>
      <vt:lpstr>Transcript of records</vt:lpstr>
      <vt:lpstr>Documents &amp; certificates</vt:lpstr>
      <vt:lpstr>Evaluation/survey</vt:lpstr>
      <vt:lpstr>RE-examination</vt:lpstr>
      <vt:lpstr>Departure checklist</vt:lpstr>
      <vt:lpstr>Returning home</vt:lpstr>
      <vt:lpstr>The Swedish way: You know you’ve been in Sweden too long when…</vt:lpstr>
      <vt:lpstr>The Swedish way: You know you’ve been in Sweden too long when…</vt:lpstr>
      <vt:lpstr>Continue to study at JU</vt:lpstr>
      <vt:lpstr>Your stay in Jönköping</vt:lpstr>
      <vt:lpstr>Present your experience at home</vt:lpstr>
      <vt:lpstr>Questions?</vt:lpstr>
      <vt:lpstr>Finally…</vt:lpstr>
      <vt:lpstr>PowerPoint Presentation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Farewell meeting</dc:title>
  <dc:creator>Andrea Vigorena Wagner</dc:creator>
  <cp:lastModifiedBy>Andrea Vigorena Wagner</cp:lastModifiedBy>
  <cp:revision>28</cp:revision>
  <dcterms:created xsi:type="dcterms:W3CDTF">2017-05-11T08:36:30Z</dcterms:created>
  <dcterms:modified xsi:type="dcterms:W3CDTF">2017-05-11T09:47:06Z</dcterms:modified>
</cp:coreProperties>
</file>