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315" r:id="rId3"/>
    <p:sldId id="301" r:id="rId4"/>
    <p:sldId id="355" r:id="rId5"/>
    <p:sldId id="356" r:id="rId6"/>
    <p:sldId id="344" r:id="rId7"/>
    <p:sldId id="327" r:id="rId8"/>
    <p:sldId id="328" r:id="rId9"/>
    <p:sldId id="329" r:id="rId10"/>
    <p:sldId id="330" r:id="rId11"/>
    <p:sldId id="331" r:id="rId12"/>
    <p:sldId id="332" r:id="rId13"/>
    <p:sldId id="335" r:id="rId14"/>
    <p:sldId id="338" r:id="rId15"/>
    <p:sldId id="339" r:id="rId16"/>
    <p:sldId id="336" r:id="rId17"/>
    <p:sldId id="340" r:id="rId18"/>
    <p:sldId id="337" r:id="rId19"/>
    <p:sldId id="349" r:id="rId20"/>
    <p:sldId id="333" r:id="rId21"/>
    <p:sldId id="334" r:id="rId22"/>
    <p:sldId id="357" r:id="rId23"/>
    <p:sldId id="358" r:id="rId24"/>
    <p:sldId id="350" r:id="rId25"/>
    <p:sldId id="351" r:id="rId26"/>
    <p:sldId id="352" r:id="rId27"/>
    <p:sldId id="342" r:id="rId28"/>
    <p:sldId id="343" r:id="rId29"/>
    <p:sldId id="345" r:id="rId30"/>
    <p:sldId id="346" r:id="rId31"/>
    <p:sldId id="348" r:id="rId32"/>
    <p:sldId id="347" r:id="rId33"/>
    <p:sldId id="308" r:id="rId3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1B81"/>
    <a:srgbClr val="003865"/>
    <a:srgbClr val="C0C0C0"/>
    <a:srgbClr val="F2F2F2"/>
    <a:srgbClr val="EAEAEA"/>
    <a:srgbClr val="787878"/>
    <a:srgbClr val="FFB500"/>
    <a:srgbClr val="FBFBFB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93899" autoAdjust="0"/>
  </p:normalViewPr>
  <p:slideViewPr>
    <p:cSldViewPr snapToGrid="0">
      <p:cViewPr varScale="1">
        <p:scale>
          <a:sx n="64" d="100"/>
          <a:sy n="64" d="100"/>
        </p:scale>
        <p:origin x="556" y="36"/>
      </p:cViewPr>
      <p:guideLst/>
    </p:cSldViewPr>
  </p:slideViewPr>
  <p:outlineViewPr>
    <p:cViewPr>
      <p:scale>
        <a:sx n="33" d="100"/>
        <a:sy n="33" d="100"/>
      </p:scale>
      <p:origin x="0" y="-1352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E5AE1-1D5F-483D-90B5-92A2A708F59B}" type="datetimeFigureOut">
              <a:rPr lang="en-US" smtClean="0"/>
              <a:t>2017-05-02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19B2B-FBA9-4EA3-BAD3-94A21FB4D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940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2017-05-02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2017-05-02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2017-05-02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Grey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latin typeface="Georgia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cxnSp>
        <p:nvCxnSpPr>
          <p:cNvPr id="11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5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2017-05-02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2017-05-02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2017-05-02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59CC-B640-4DB3-BB6F-301CDED75AAD}" type="datetimeFigureOut">
              <a:rPr lang="sv-SE" smtClean="0"/>
              <a:t>2017-05-02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1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74" r:id="rId3"/>
    <p:sldLayoutId id="2147483681" r:id="rId4"/>
    <p:sldLayoutId id="2147483673" r:id="rId5"/>
    <p:sldLayoutId id="2147483672" r:id="rId6"/>
    <p:sldLayoutId id="2147483650" r:id="rId7"/>
    <p:sldLayoutId id="2147483682" r:id="rId8"/>
    <p:sldLayoutId id="2147483652" r:id="rId9"/>
    <p:sldLayoutId id="2147483683" r:id="rId10"/>
    <p:sldLayoutId id="2147483689" r:id="rId11"/>
    <p:sldLayoutId id="2147483690" r:id="rId12"/>
    <p:sldLayoutId id="2147483675" r:id="rId13"/>
    <p:sldLayoutId id="2147483676" r:id="rId14"/>
    <p:sldLayoutId id="2147483686" r:id="rId15"/>
    <p:sldLayoutId id="2147483687" r:id="rId16"/>
    <p:sldLayoutId id="2147483654" r:id="rId17"/>
    <p:sldLayoutId id="2147483684" r:id="rId18"/>
    <p:sldLayoutId id="2147483655" r:id="rId19"/>
    <p:sldLayoutId id="2147483685" r:id="rId20"/>
    <p:sldLayoutId id="2147483677" r:id="rId21"/>
    <p:sldLayoutId id="2147483678" r:id="rId22"/>
    <p:sldLayoutId id="2147483680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css3-selectors/#specificity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CSS/color_value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Style/Examples/007/units.en.html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learnlayout.com/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caniuse.com/#feat=inline-block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colas/normalize.css" TargetMode="External"/><Relationship Id="rId2" Type="http://schemas.openxmlformats.org/officeDocument/2006/relationships/hyperlink" Target="https://necolas.github.io/normalize.css/latest/normalize.css" TargetMode="Externa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getbootstrap.com/" TargetMode="External"/><Relationship Id="rId2" Type="http://schemas.openxmlformats.org/officeDocument/2006/relationships/hyperlink" Target="https://github.com/search?q=stars:%3e1&amp;s=stars&amp;type=Repositories" TargetMode="Externa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Style/CSS/specs" TargetMode="External"/><Relationship Id="rId2" Type="http://schemas.openxmlformats.org/officeDocument/2006/relationships/hyperlink" Target="https://www.w3schools.com/css/default.asp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learnlayout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caniuse.com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2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CSS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4626166" cy="489749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noProof="0" dirty="0">
                <a:latin typeface="Georgia" panose="02040502050405020303" pitchFamily="18" charset="0"/>
              </a:rPr>
              <a:t>Declaration: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718633" y="2370778"/>
            <a:ext cx="3745733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property-name: value;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2966615"/>
            <a:ext cx="4626166" cy="48974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dirty="0"/>
              <a:t>Rule: 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1718633" y="3646705"/>
            <a:ext cx="4406745" cy="12629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selector{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declarations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Content Placeholder 3"/>
          <p:cNvSpPr txBox="1">
            <a:spLocks/>
          </p:cNvSpPr>
          <p:nvPr/>
        </p:nvSpPr>
        <p:spPr>
          <a:xfrm>
            <a:off x="7387729" y="1692805"/>
            <a:ext cx="3342699" cy="299466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&lt;style&gt;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p{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color: red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&lt;/style&gt;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&lt;p&gt;Some text.&lt;/p&gt;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&lt;p&gt;Some text.&lt;/p&gt;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161554" y="4940931"/>
            <a:ext cx="1886408" cy="11710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TextBox 15"/>
          <p:cNvSpPr txBox="1"/>
          <p:nvPr/>
        </p:nvSpPr>
        <p:spPr>
          <a:xfrm>
            <a:off x="8272764" y="5050641"/>
            <a:ext cx="1572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>
                <a:solidFill>
                  <a:srgbClr val="FF0000"/>
                </a:solidFill>
              </a:rPr>
              <a:t>Some text.</a:t>
            </a:r>
            <a:endParaRPr lang="sv-SE" sz="12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77030" y="5543425"/>
            <a:ext cx="1572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>
                <a:solidFill>
                  <a:srgbClr val="FF0000"/>
                </a:solidFill>
              </a:rPr>
              <a:t>Some text.</a:t>
            </a:r>
            <a:endParaRPr lang="sv-SE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40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uiExpand="1" build="p" animBg="1"/>
      <p:bldP spid="15" grpId="0" animBg="1"/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CSS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070" y="1690688"/>
            <a:ext cx="7387730" cy="489749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noProof="0" dirty="0"/>
              <a:t>The elements with the tag </a:t>
            </a:r>
            <a:r>
              <a:rPr lang="en-US" noProof="0" dirty="0" err="1">
                <a:latin typeface="Courier"/>
              </a:rPr>
              <a:t>tagname</a:t>
            </a:r>
            <a:r>
              <a:rPr lang="en-US" noProof="0" dirty="0"/>
              <a:t>.</a:t>
            </a:r>
            <a:endParaRPr lang="en-US" noProof="0" dirty="0">
              <a:latin typeface="Georgia" panose="02040502050405020303" pitchFamily="18" charset="0"/>
            </a:endParaRPr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1068639" y="1732814"/>
            <a:ext cx="2456760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tagname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Content Placeholder 3"/>
          <p:cNvSpPr txBox="1">
            <a:spLocks/>
          </p:cNvSpPr>
          <p:nvPr/>
        </p:nvSpPr>
        <p:spPr>
          <a:xfrm>
            <a:off x="1068639" y="2734759"/>
            <a:ext cx="2456760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#the-id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Content Placeholder 3"/>
          <p:cNvSpPr txBox="1">
            <a:spLocks/>
          </p:cNvSpPr>
          <p:nvPr/>
        </p:nvSpPr>
        <p:spPr>
          <a:xfrm>
            <a:off x="1068639" y="3737217"/>
            <a:ext cx="2456760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.a-class-name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Content Placeholder 3"/>
          <p:cNvSpPr txBox="1">
            <a:spLocks/>
          </p:cNvSpPr>
          <p:nvPr/>
        </p:nvSpPr>
        <p:spPr>
          <a:xfrm>
            <a:off x="1068639" y="4664464"/>
            <a:ext cx="2456760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3966070" y="2501221"/>
            <a:ext cx="7387730" cy="8679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dirty="0"/>
              <a:t>The element with the attribute:</a:t>
            </a:r>
            <a:br>
              <a:rPr lang="sv-SE" dirty="0"/>
            </a:br>
            <a:r>
              <a:rPr lang="sv-SE" dirty="0"/>
              <a:t>   </a:t>
            </a:r>
            <a:r>
              <a:rPr lang="sv-SE" dirty="0">
                <a:latin typeface="Courier"/>
              </a:rPr>
              <a:t>id="the-id"</a:t>
            </a:r>
            <a:endParaRPr lang="sv-SE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3966070" y="3506000"/>
            <a:ext cx="7387730" cy="8679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dirty="0"/>
              <a:t>The elements with the attribute:</a:t>
            </a:r>
            <a:br>
              <a:rPr lang="sv-SE" dirty="0"/>
            </a:br>
            <a:r>
              <a:rPr lang="sv-SE" dirty="0"/>
              <a:t>   </a:t>
            </a:r>
            <a:r>
              <a:rPr lang="sv-SE" dirty="0">
                <a:latin typeface="Courier"/>
              </a:rPr>
              <a:t>class="a-class-name"</a:t>
            </a:r>
            <a:endParaRPr lang="sv-SE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3966070" y="4627147"/>
            <a:ext cx="7387730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dirty="0"/>
              <a:t>All elements.</a:t>
            </a:r>
          </a:p>
        </p:txBody>
      </p:sp>
    </p:spTree>
    <p:extLst>
      <p:ext uri="{BB962C8B-B14F-4D97-AF65-F5344CB8AC3E}">
        <p14:creationId xmlns:p14="http://schemas.microsoft.com/office/powerpoint/2010/main" val="360348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Example</a:t>
            </a:r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1068638" y="1732814"/>
            <a:ext cx="6147409" cy="429348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&lt;style&gt;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p{ color: red }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#cool{ font-weight: bold }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.happy{ background-color: lime }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&lt;/style&gt;</a:t>
            </a:r>
          </a:p>
          <a:p>
            <a:pPr marL="0" indent="0">
              <a:buNone/>
            </a:pPr>
            <a:endParaRPr lang="sv-SE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&lt;p&gt;Some text.&lt;/p&gt;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 class="happy"&gt;Some text.&lt;/p&gt;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 id="cool"&gt;Some text.&lt;/p&gt;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class="happy"&gt;Some text.&lt;/div&gt;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205622" y="4018306"/>
            <a:ext cx="1886408" cy="21703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TextBox 13"/>
          <p:cNvSpPr txBox="1"/>
          <p:nvPr/>
        </p:nvSpPr>
        <p:spPr>
          <a:xfrm>
            <a:off x="8321098" y="4144407"/>
            <a:ext cx="1655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>
                <a:solidFill>
                  <a:srgbClr val="FF0000"/>
                </a:solidFill>
              </a:rPr>
              <a:t>Some text.</a:t>
            </a:r>
            <a:endParaRPr lang="sv-SE" sz="12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25364" y="4637191"/>
            <a:ext cx="1655918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sv-SE" sz="2000" dirty="0">
                <a:solidFill>
                  <a:srgbClr val="FF0000"/>
                </a:solidFill>
              </a:rPr>
              <a:t>Some text.</a:t>
            </a:r>
            <a:endParaRPr lang="sv-SE" sz="12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16832" y="5142781"/>
            <a:ext cx="1655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>
                <a:solidFill>
                  <a:srgbClr val="FF0000"/>
                </a:solidFill>
              </a:rPr>
              <a:t>Some text.</a:t>
            </a:r>
            <a:endParaRPr lang="sv-SE" sz="12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16832" y="5648371"/>
            <a:ext cx="1655918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sv-SE" sz="2000" dirty="0"/>
              <a:t>Some text.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167898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Relational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5826" y="1690688"/>
            <a:ext cx="5486404" cy="1089529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noProof="0" dirty="0"/>
              <a:t>The elements </a:t>
            </a:r>
            <a:r>
              <a:rPr lang="en-US" sz="2400" noProof="0" dirty="0" err="1"/>
              <a:t>mathed</a:t>
            </a:r>
            <a:r>
              <a:rPr lang="en-US" sz="2400" noProof="0" dirty="0"/>
              <a:t> by </a:t>
            </a:r>
            <a:r>
              <a:rPr lang="en-US" sz="2400" noProof="0" dirty="0" err="1">
                <a:latin typeface="Courier"/>
              </a:rPr>
              <a:t>selectorB</a:t>
            </a:r>
            <a:r>
              <a:rPr lang="en-US" sz="2400" noProof="0" dirty="0"/>
              <a:t> that are inside an element matched by </a:t>
            </a:r>
            <a:r>
              <a:rPr lang="en-US" sz="2400" noProof="0" dirty="0" err="1">
                <a:latin typeface="Courier"/>
              </a:rPr>
              <a:t>selectorA</a:t>
            </a:r>
            <a:r>
              <a:rPr lang="en-US" sz="2400" noProof="0" dirty="0"/>
              <a:t>.</a:t>
            </a:r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1080996" y="3225844"/>
            <a:ext cx="3799924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selectorA &gt; selectorB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Content Placeholder 3"/>
          <p:cNvSpPr txBox="1">
            <a:spLocks/>
          </p:cNvSpPr>
          <p:nvPr/>
        </p:nvSpPr>
        <p:spPr>
          <a:xfrm>
            <a:off x="1056283" y="2020347"/>
            <a:ext cx="3799923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selectorA selectorB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Content Placeholder 3"/>
          <p:cNvSpPr txBox="1">
            <a:spLocks/>
          </p:cNvSpPr>
          <p:nvPr/>
        </p:nvSpPr>
        <p:spPr>
          <a:xfrm>
            <a:off x="1080997" y="4337851"/>
            <a:ext cx="3799923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selectorA + selectorB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5535826" y="2879596"/>
            <a:ext cx="5486404" cy="10895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sz="2400" dirty="0"/>
              <a:t>The elements matched by </a:t>
            </a:r>
            <a:r>
              <a:rPr lang="sv-SE" sz="2400" dirty="0">
                <a:latin typeface="Courier"/>
              </a:rPr>
              <a:t>selectorB</a:t>
            </a:r>
            <a:r>
              <a:rPr lang="sv-SE" sz="2400" dirty="0"/>
              <a:t> that are direct children to an element matched by </a:t>
            </a:r>
            <a:r>
              <a:rPr lang="sv-SE" sz="2400" dirty="0">
                <a:latin typeface="Courier"/>
              </a:rPr>
              <a:t>selectorA</a:t>
            </a:r>
            <a:r>
              <a:rPr lang="sv-SE" sz="2400" dirty="0"/>
              <a:t>.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5535826" y="4068505"/>
            <a:ext cx="5486404" cy="10895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sz="2400" dirty="0"/>
              <a:t>The elements matched by </a:t>
            </a:r>
            <a:r>
              <a:rPr lang="sv-SE" sz="2400" dirty="0">
                <a:latin typeface="Courier"/>
              </a:rPr>
              <a:t>selectorB</a:t>
            </a:r>
            <a:r>
              <a:rPr lang="sv-SE" sz="2400" dirty="0"/>
              <a:t> that comes directly after an element matched by </a:t>
            </a:r>
            <a:r>
              <a:rPr lang="sv-SE" sz="2400" dirty="0">
                <a:latin typeface="Courier"/>
              </a:rPr>
              <a:t>selectorA</a:t>
            </a:r>
            <a:r>
              <a:rPr lang="sv-SE" sz="2400" dirty="0"/>
              <a:t>.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838200" y="5632943"/>
            <a:ext cx="10515600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dirty="0"/>
              <a:t>And more!</a:t>
            </a:r>
          </a:p>
        </p:txBody>
      </p:sp>
    </p:spTree>
    <p:extLst>
      <p:ext uri="{BB962C8B-B14F-4D97-AF65-F5344CB8AC3E}">
        <p14:creationId xmlns:p14="http://schemas.microsoft.com/office/powerpoint/2010/main" val="23226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Example</a:t>
            </a:r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1068638" y="1732814"/>
            <a:ext cx="7254748" cy="386054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&lt;style&gt;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 span{ color: red }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&lt;/style&gt;</a:t>
            </a:r>
          </a:p>
          <a:p>
            <a:pPr marL="0" indent="0">
              <a:buNone/>
            </a:pPr>
            <a:endParaRPr lang="sv-SE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&lt;p&gt;Some &lt;span&gt;text&lt;/span&gt;.&lt;/p&gt;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&lt;span&gt;Some text.&lt;/span&gt;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Some &lt;strong&gt;&lt;span&gt;text&lt;/span&gt;&lt;/strong&gt;.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467392" y="3139499"/>
            <a:ext cx="1886408" cy="17841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TextBox 13"/>
          <p:cNvSpPr txBox="1"/>
          <p:nvPr/>
        </p:nvSpPr>
        <p:spPr>
          <a:xfrm>
            <a:off x="9582868" y="3265599"/>
            <a:ext cx="1655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/>
              <a:t>Some </a:t>
            </a:r>
            <a:r>
              <a:rPr lang="sv-SE" sz="2000" dirty="0">
                <a:solidFill>
                  <a:srgbClr val="FF0000"/>
                </a:solidFill>
              </a:rPr>
              <a:t>text</a:t>
            </a:r>
            <a:r>
              <a:rPr lang="sv-SE" sz="2000" dirty="0"/>
              <a:t>.</a:t>
            </a:r>
            <a:endParaRPr lang="sv-SE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9582868" y="3791810"/>
            <a:ext cx="1655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/>
              <a:t>Some text.</a:t>
            </a:r>
            <a:endParaRPr lang="sv-SE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582637" y="4318021"/>
            <a:ext cx="1655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/>
              <a:t>Some </a:t>
            </a:r>
            <a:r>
              <a:rPr lang="sv-SE" sz="2000" b="1" dirty="0">
                <a:solidFill>
                  <a:srgbClr val="FF0000"/>
                </a:solidFill>
              </a:rPr>
              <a:t>text</a:t>
            </a:r>
            <a:r>
              <a:rPr lang="sv-SE" sz="2000" dirty="0"/>
              <a:t>.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232056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9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Example</a:t>
            </a:r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1068638" y="1732814"/>
            <a:ext cx="7289916" cy="386054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&lt;style&gt;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 &gt; span{ color: red }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&lt;/style&gt;</a:t>
            </a:r>
          </a:p>
          <a:p>
            <a:pPr marL="0" indent="0">
              <a:buNone/>
            </a:pPr>
            <a:endParaRPr lang="sv-SE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&lt;p&gt;Some &lt;span&gt;text&lt;/span&gt;.&lt;/p&gt;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&lt;span&gt;Some text.&lt;/span&gt;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Some &lt;strong&gt;&lt;span&gt;text&lt;/span&gt;&lt;/strong&gt;.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9467392" y="3139499"/>
            <a:ext cx="1886408" cy="17841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TextBox 7"/>
          <p:cNvSpPr txBox="1"/>
          <p:nvPr/>
        </p:nvSpPr>
        <p:spPr>
          <a:xfrm>
            <a:off x="9582868" y="3265599"/>
            <a:ext cx="1655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/>
              <a:t>Some </a:t>
            </a:r>
            <a:r>
              <a:rPr lang="sv-SE" sz="2000" dirty="0">
                <a:solidFill>
                  <a:srgbClr val="FF0000"/>
                </a:solidFill>
              </a:rPr>
              <a:t>text</a:t>
            </a:r>
            <a:r>
              <a:rPr lang="sv-SE" sz="2000" dirty="0"/>
              <a:t>.</a:t>
            </a:r>
            <a:endParaRPr lang="sv-SE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9582868" y="3791810"/>
            <a:ext cx="1655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/>
              <a:t>Some text.</a:t>
            </a:r>
            <a:endParaRPr lang="sv-SE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9582637" y="4318021"/>
            <a:ext cx="1655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/>
              <a:t>Some </a:t>
            </a:r>
            <a:r>
              <a:rPr lang="sv-SE" sz="2000" b="1" dirty="0"/>
              <a:t>text</a:t>
            </a:r>
            <a:r>
              <a:rPr lang="sv-SE" sz="2000" dirty="0"/>
              <a:t>.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165004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Multiple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5826" y="1840426"/>
            <a:ext cx="5486404" cy="765338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noProof="0" dirty="0"/>
              <a:t>The elements </a:t>
            </a:r>
            <a:r>
              <a:rPr lang="en-US" sz="2400" noProof="0" dirty="0" err="1"/>
              <a:t>mathed</a:t>
            </a:r>
            <a:r>
              <a:rPr lang="en-US" sz="2400" noProof="0" dirty="0"/>
              <a:t> by </a:t>
            </a:r>
            <a:r>
              <a:rPr lang="en-US" sz="2400" noProof="0" dirty="0" err="1">
                <a:latin typeface="Courier"/>
              </a:rPr>
              <a:t>selectorA</a:t>
            </a:r>
            <a:r>
              <a:rPr lang="en-US" sz="2400" noProof="0" dirty="0"/>
              <a:t> or </a:t>
            </a:r>
            <a:r>
              <a:rPr lang="en-US" sz="2400" noProof="0" dirty="0" err="1">
                <a:latin typeface="Courier"/>
              </a:rPr>
              <a:t>selectorB</a:t>
            </a:r>
            <a:r>
              <a:rPr lang="en-US" sz="2400" noProof="0" dirty="0"/>
              <a:t>.</a:t>
            </a:r>
          </a:p>
        </p:txBody>
      </p:sp>
      <p:sp>
        <p:nvSpPr>
          <p:cNvPr id="12" name="Content Placeholder 3"/>
          <p:cNvSpPr txBox="1">
            <a:spLocks/>
          </p:cNvSpPr>
          <p:nvPr/>
        </p:nvSpPr>
        <p:spPr>
          <a:xfrm>
            <a:off x="1056283" y="2020347"/>
            <a:ext cx="3799923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selectorA, selectorB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056283" y="2941756"/>
            <a:ext cx="3799923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selectorAselectorB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511112" y="2755502"/>
            <a:ext cx="5486404" cy="76533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sz="2400" dirty="0"/>
              <a:t>The elements matched by </a:t>
            </a:r>
            <a:r>
              <a:rPr lang="sv-SE" sz="2400" dirty="0">
                <a:latin typeface="Courier"/>
              </a:rPr>
              <a:t>selectorA</a:t>
            </a:r>
            <a:r>
              <a:rPr lang="sv-SE" sz="2400" dirty="0"/>
              <a:t> and </a:t>
            </a:r>
            <a:r>
              <a:rPr lang="sv-SE" sz="2400" dirty="0">
                <a:latin typeface="Courier"/>
              </a:rPr>
              <a:t>selectorB</a:t>
            </a:r>
            <a:r>
              <a:rPr lang="sv-SE" sz="2400" dirty="0"/>
              <a:t>.</a:t>
            </a:r>
          </a:p>
        </p:txBody>
      </p:sp>
      <p:sp>
        <p:nvSpPr>
          <p:cNvPr id="4" name="Cloud Callout 3"/>
          <p:cNvSpPr/>
          <p:nvPr/>
        </p:nvSpPr>
        <p:spPr>
          <a:xfrm>
            <a:off x="1773717" y="4098275"/>
            <a:ext cx="1839817" cy="1178805"/>
          </a:xfrm>
          <a:prstGeom prst="cloudCallout">
            <a:avLst>
              <a:gd name="adj1" fmla="val -1370"/>
              <a:gd name="adj2" fmla="val -1160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For some selectors.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47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Example</a:t>
            </a:r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1068638" y="1732814"/>
            <a:ext cx="6323680" cy="386054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&lt;style&gt;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p.happy{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color: red;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&lt;/style&gt;</a:t>
            </a:r>
          </a:p>
          <a:p>
            <a:pPr marL="0" indent="0">
              <a:buNone/>
            </a:pPr>
            <a:endParaRPr lang="sv-SE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&lt;p&gt;Some text.&lt;/p&gt;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 class="happy"&gt;Some text.&lt;/p&gt;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&lt;span class="happy"&gt;Some text&lt;/span&gt;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820032" y="3280175"/>
            <a:ext cx="1886408" cy="17104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TextBox 13"/>
          <p:cNvSpPr txBox="1"/>
          <p:nvPr/>
        </p:nvSpPr>
        <p:spPr>
          <a:xfrm>
            <a:off x="7935508" y="3406276"/>
            <a:ext cx="1655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/>
              <a:t>Some text.</a:t>
            </a:r>
            <a:endParaRPr lang="sv-SE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7935508" y="3932487"/>
            <a:ext cx="1655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>
                <a:solidFill>
                  <a:srgbClr val="FF0000"/>
                </a:solidFill>
              </a:rPr>
              <a:t>Some text.</a:t>
            </a:r>
            <a:endParaRPr lang="sv-SE" sz="1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35508" y="4458698"/>
            <a:ext cx="1655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/>
              <a:t>Some text.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178509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9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Selectors with pseudo-classes</a:t>
            </a:r>
          </a:p>
        </p:txBody>
      </p:sp>
      <p:sp>
        <p:nvSpPr>
          <p:cNvPr id="12" name="Content Placeholder 3"/>
          <p:cNvSpPr txBox="1">
            <a:spLocks/>
          </p:cNvSpPr>
          <p:nvPr/>
        </p:nvSpPr>
        <p:spPr>
          <a:xfrm>
            <a:off x="1056283" y="2020347"/>
            <a:ext cx="4220797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theSelector:first-child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535825" y="1840426"/>
            <a:ext cx="5734429" cy="757130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noProof="0" dirty="0"/>
              <a:t>The elements </a:t>
            </a:r>
            <a:r>
              <a:rPr lang="en-US" sz="2400" noProof="0" dirty="0" err="1"/>
              <a:t>mathed</a:t>
            </a:r>
            <a:r>
              <a:rPr lang="en-US" sz="2400" noProof="0" dirty="0"/>
              <a:t> by </a:t>
            </a:r>
            <a:r>
              <a:rPr lang="en-US" sz="2400" noProof="0" dirty="0" err="1">
                <a:latin typeface="Courier"/>
              </a:rPr>
              <a:t>theSelector</a:t>
            </a:r>
            <a:r>
              <a:rPr lang="en-US" sz="2400" noProof="0" dirty="0"/>
              <a:t> when they are the first child in its parent.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056283" y="2927215"/>
            <a:ext cx="4220797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theSelector:focus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535826" y="2747294"/>
            <a:ext cx="5817974" cy="7571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sz="2400" dirty="0"/>
              <a:t>The elements mathed by </a:t>
            </a:r>
            <a:r>
              <a:rPr lang="sv-SE" sz="2400" dirty="0">
                <a:latin typeface="Courier"/>
              </a:rPr>
              <a:t>theSelector</a:t>
            </a:r>
            <a:r>
              <a:rPr lang="sv-SE" sz="2400" dirty="0"/>
              <a:t> when they has focus.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1056283" y="3834083"/>
            <a:ext cx="4220797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theSelector:hover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535826" y="3654162"/>
            <a:ext cx="5817974" cy="7571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sz="2400" dirty="0"/>
              <a:t>The elements mathed by </a:t>
            </a:r>
            <a:r>
              <a:rPr lang="sv-SE" sz="2400" dirty="0">
                <a:latin typeface="Courier"/>
              </a:rPr>
              <a:t>theSelector</a:t>
            </a:r>
            <a:r>
              <a:rPr lang="sv-SE" sz="2400" dirty="0"/>
              <a:t> when the mouse hovers over them.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1056283" y="4740951"/>
            <a:ext cx="4220797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theSelector:visited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535826" y="4561030"/>
            <a:ext cx="5817974" cy="7571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sz="2400" dirty="0"/>
              <a:t>The links mathed by </a:t>
            </a:r>
            <a:r>
              <a:rPr lang="sv-SE" sz="2400" dirty="0">
                <a:latin typeface="Courier"/>
              </a:rPr>
              <a:t>theSelector</a:t>
            </a:r>
            <a:r>
              <a:rPr lang="sv-SE" sz="2400" dirty="0"/>
              <a:t> when they have been visited.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5591711"/>
            <a:ext cx="10515600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dirty="0"/>
              <a:t>And more!</a:t>
            </a:r>
          </a:p>
        </p:txBody>
      </p:sp>
    </p:spTree>
    <p:extLst>
      <p:ext uri="{BB962C8B-B14F-4D97-AF65-F5344CB8AC3E}">
        <p14:creationId xmlns:p14="http://schemas.microsoft.com/office/powerpoint/2010/main" val="182734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7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Selectors with attributes</a:t>
            </a:r>
          </a:p>
        </p:txBody>
      </p:sp>
      <p:sp>
        <p:nvSpPr>
          <p:cNvPr id="12" name="Content Placeholder 3"/>
          <p:cNvSpPr txBox="1">
            <a:spLocks/>
          </p:cNvSpPr>
          <p:nvPr/>
        </p:nvSpPr>
        <p:spPr>
          <a:xfrm>
            <a:off x="1056283" y="2020347"/>
            <a:ext cx="4220797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theSelector[attr]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535825" y="1840426"/>
            <a:ext cx="5734429" cy="757130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noProof="0" dirty="0"/>
              <a:t>The elements </a:t>
            </a:r>
            <a:r>
              <a:rPr lang="en-US" sz="2400" noProof="0" dirty="0" err="1"/>
              <a:t>mathed</a:t>
            </a:r>
            <a:r>
              <a:rPr lang="en-US" sz="2400" noProof="0" dirty="0"/>
              <a:t> by </a:t>
            </a:r>
            <a:r>
              <a:rPr lang="en-US" sz="2400" noProof="0" dirty="0" err="1">
                <a:latin typeface="Courier"/>
              </a:rPr>
              <a:t>theSelector</a:t>
            </a:r>
            <a:r>
              <a:rPr lang="en-US" sz="2400" noProof="0" dirty="0"/>
              <a:t> and have the attribute </a:t>
            </a:r>
            <a:r>
              <a:rPr lang="en-US" sz="2400" noProof="0" dirty="0" err="1">
                <a:latin typeface="Courier"/>
              </a:rPr>
              <a:t>attr</a:t>
            </a:r>
            <a:r>
              <a:rPr lang="en-US" sz="2400" noProof="0" dirty="0"/>
              <a:t>.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056283" y="2927215"/>
            <a:ext cx="4220797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theSelector[attr=value]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535826" y="2747294"/>
            <a:ext cx="5817974" cy="7571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sz="2400" dirty="0"/>
              <a:t>The elements mathed by </a:t>
            </a:r>
            <a:r>
              <a:rPr lang="sv-SE" sz="2400" dirty="0">
                <a:latin typeface="Courier"/>
              </a:rPr>
              <a:t>theSelector</a:t>
            </a:r>
            <a:r>
              <a:rPr lang="sv-SE" sz="2400" dirty="0"/>
              <a:t> and have </a:t>
            </a:r>
            <a:r>
              <a:rPr lang="sv-SE" sz="2400" dirty="0">
                <a:latin typeface="Courier"/>
              </a:rPr>
              <a:t>attr="value"</a:t>
            </a:r>
            <a:r>
              <a:rPr lang="sv-SE" sz="2400" dirty="0"/>
              <a:t>.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5591711"/>
            <a:ext cx="10515600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dirty="0"/>
              <a:t>And more!</a:t>
            </a:r>
          </a:p>
        </p:txBody>
      </p:sp>
    </p:spTree>
    <p:extLst>
      <p:ext uri="{BB962C8B-B14F-4D97-AF65-F5344CB8AC3E}">
        <p14:creationId xmlns:p14="http://schemas.microsoft.com/office/powerpoint/2010/main" val="48233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noProof="0" dirty="0"/>
              <a:t>CSS &amp; HTML and CSS Frameworks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Web Development with JavaScript and DOM</a:t>
            </a:r>
            <a:endParaRPr lang="en-US" noProof="0" dirty="0">
              <a:latin typeface="Georgia" panose="02040502050405020303" pitchFamily="18" charset="0"/>
            </a:endParaRPr>
          </a:p>
          <a:p>
            <a:r>
              <a:rPr lang="en-US" b="1" noProof="0" dirty="0"/>
              <a:t>TWJK14</a:t>
            </a:r>
            <a:r>
              <a:rPr lang="en-US" noProof="0" dirty="0"/>
              <a:t> </a:t>
            </a:r>
            <a:r>
              <a:rPr lang="en-US" noProof="0" dirty="0">
                <a:latin typeface="Georgia" panose="02040502050405020303" pitchFamily="18" charset="0"/>
              </a:rPr>
              <a:t>Spring 2017</a:t>
            </a:r>
          </a:p>
          <a:p>
            <a:r>
              <a:rPr lang="en-US" b="1" noProof="0" dirty="0">
                <a:latin typeface="Georgia" panose="02040502050405020303" pitchFamily="18" charset="0"/>
              </a:rPr>
              <a:t>Peter Larsson-Green 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0572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conflicting rules</a:t>
            </a:r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1068638" y="1732814"/>
            <a:ext cx="7136984" cy="299466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&lt;style&gt;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p{ color: red }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#cool{ color: blue }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.happy{ color: yellow }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&lt;/style&gt;</a:t>
            </a:r>
          </a:p>
          <a:p>
            <a:pPr marL="0" indent="0">
              <a:buNone/>
            </a:pPr>
            <a:endParaRPr lang="sv-SE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 id="cool" class="happy"&gt;Some text.&lt;/p&gt;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650466" y="4201270"/>
            <a:ext cx="1886408" cy="6525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TextBox 13"/>
          <p:cNvSpPr txBox="1"/>
          <p:nvPr/>
        </p:nvSpPr>
        <p:spPr>
          <a:xfrm>
            <a:off x="8765942" y="4327370"/>
            <a:ext cx="1655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>
                <a:solidFill>
                  <a:schemeClr val="accent5"/>
                </a:solidFill>
              </a:rPr>
              <a:t>Some text.</a:t>
            </a:r>
            <a:endParaRPr lang="sv-SE" sz="12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870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Selector specificity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1690688"/>
            <a:ext cx="10515600" cy="357636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dirty="0">
                <a:hlinkClick r:id="rId2"/>
              </a:rPr>
              <a:t>https://www.w3.org/TR/css3-selectors/#specificity</a:t>
            </a:r>
            <a:r>
              <a:rPr lang="sv-SE" dirty="0"/>
              <a:t> </a:t>
            </a:r>
          </a:p>
          <a:p>
            <a:pPr marL="0" indent="0">
              <a:buNone/>
            </a:pPr>
            <a:r>
              <a:rPr lang="sv-SE" dirty="0"/>
              <a:t>Generalized rules (not always valid!):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Style attribute.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Id selector.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Class selector.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Tag name selector.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Universal selector (*).</a:t>
            </a:r>
          </a:p>
        </p:txBody>
      </p:sp>
    </p:spTree>
    <p:extLst>
      <p:ext uri="{BB962C8B-B14F-4D97-AF65-F5344CB8AC3E}">
        <p14:creationId xmlns:p14="http://schemas.microsoft.com/office/powerpoint/2010/main" val="10154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CSS colors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32085"/>
          </a:xfrm>
        </p:spPr>
        <p:txBody>
          <a:bodyPr>
            <a:spAutoFit/>
          </a:bodyPr>
          <a:lstStyle/>
          <a:p>
            <a:r>
              <a:rPr lang="en-US" noProof="0" dirty="0"/>
              <a:t>The name of the color.</a:t>
            </a:r>
            <a:br>
              <a:rPr lang="en-US" noProof="0" dirty="0"/>
            </a:br>
            <a:r>
              <a:rPr lang="en-US" noProof="0" dirty="0"/>
              <a:t>   </a:t>
            </a:r>
            <a:r>
              <a:rPr lang="en-US" sz="2000" noProof="0" dirty="0">
                <a:hlinkClick r:id="rId2"/>
              </a:rPr>
              <a:t>https://developer.mozilla.org/en-US/docs/Web/CSS/color_value</a:t>
            </a:r>
            <a:r>
              <a:rPr lang="en-US" sz="2000" noProof="0" dirty="0"/>
              <a:t> </a:t>
            </a:r>
            <a:endParaRPr lang="en-US" noProof="0" dirty="0"/>
          </a:p>
          <a:p>
            <a:r>
              <a:rPr lang="en-US" noProof="0" dirty="0">
                <a:latin typeface="Courier"/>
              </a:rPr>
              <a:t>transparent</a:t>
            </a:r>
          </a:p>
          <a:p>
            <a:r>
              <a:rPr lang="en-US" noProof="0" dirty="0" err="1">
                <a:latin typeface="Courier"/>
              </a:rPr>
              <a:t>rgb</a:t>
            </a:r>
            <a:r>
              <a:rPr lang="en-US" noProof="0" dirty="0">
                <a:latin typeface="Courier"/>
              </a:rPr>
              <a:t>(R, G, B)       </a:t>
            </a:r>
            <a:r>
              <a:rPr lang="en-US" noProof="0" dirty="0"/>
              <a:t>0 &lt;= R, G, B &lt;= 255</a:t>
            </a:r>
          </a:p>
          <a:p>
            <a:r>
              <a:rPr lang="en-US" noProof="0" dirty="0" err="1">
                <a:latin typeface="Courier"/>
              </a:rPr>
              <a:t>rgba</a:t>
            </a:r>
            <a:r>
              <a:rPr lang="en-US" noProof="0" dirty="0">
                <a:latin typeface="Courier"/>
              </a:rPr>
              <a:t>(R, G, B, a)   </a:t>
            </a:r>
            <a:r>
              <a:rPr lang="en-US" noProof="0" dirty="0"/>
              <a:t>0 &lt;= R, G, B &lt;= 255,     0 &lt;= a &lt;= 1</a:t>
            </a:r>
          </a:p>
          <a:p>
            <a:r>
              <a:rPr lang="en-US" noProof="0" dirty="0">
                <a:latin typeface="Courier"/>
              </a:rPr>
              <a:t>#RRGGBB            </a:t>
            </a:r>
            <a:r>
              <a:rPr lang="en-US" noProof="0" dirty="0"/>
              <a:t>00 &lt;= RR, GG, BB &lt;= FF</a:t>
            </a:r>
          </a:p>
        </p:txBody>
      </p:sp>
      <p:sp>
        <p:nvSpPr>
          <p:cNvPr id="4" name="Cloud Callout 3"/>
          <p:cNvSpPr/>
          <p:nvPr/>
        </p:nvSpPr>
        <p:spPr>
          <a:xfrm>
            <a:off x="10113484" y="2655066"/>
            <a:ext cx="1872867" cy="859315"/>
          </a:xfrm>
          <a:prstGeom prst="cloudCallout">
            <a:avLst>
              <a:gd name="adj1" fmla="val -61421"/>
              <a:gd name="adj2" fmla="val 804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Opacity</a:t>
            </a:r>
            <a:endParaRPr lang="en-US" dirty="0"/>
          </a:p>
        </p:txBody>
      </p:sp>
      <p:sp>
        <p:nvSpPr>
          <p:cNvPr id="5" name="Cloud Callout 4"/>
          <p:cNvSpPr/>
          <p:nvPr/>
        </p:nvSpPr>
        <p:spPr>
          <a:xfrm>
            <a:off x="8580303" y="1501028"/>
            <a:ext cx="2117075" cy="859315"/>
          </a:xfrm>
          <a:prstGeom prst="cloudCallout">
            <a:avLst>
              <a:gd name="adj1" fmla="val -27349"/>
              <a:gd name="adj2" fmla="val 2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transparent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71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CSS units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4359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https://www.w3.org/Style/Examples/007/units.en.html</a:t>
            </a:r>
            <a:r>
              <a:rPr lang="en-US" dirty="0"/>
              <a:t> </a:t>
            </a:r>
          </a:p>
          <a:p>
            <a:r>
              <a:rPr lang="en-US" noProof="0" dirty="0"/>
              <a:t>Absolute:</a:t>
            </a:r>
          </a:p>
          <a:p>
            <a:pPr lvl="1"/>
            <a:r>
              <a:rPr lang="en-US" noProof="0" dirty="0"/>
              <a:t>cm, mm, in, </a:t>
            </a:r>
            <a:r>
              <a:rPr lang="en-US" noProof="0" dirty="0" err="1"/>
              <a:t>px</a:t>
            </a:r>
            <a:r>
              <a:rPr lang="en-US" noProof="0" dirty="0"/>
              <a:t>, pt...</a:t>
            </a:r>
          </a:p>
          <a:p>
            <a:pPr lvl="1"/>
            <a:r>
              <a:rPr lang="en-US" noProof="0" dirty="0"/>
              <a:t>Usually don't work well on different screen sizes </a:t>
            </a:r>
            <a:r>
              <a:rPr lang="en-US" noProof="0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</a:p>
          <a:p>
            <a:r>
              <a:rPr lang="en-US" noProof="0" dirty="0"/>
              <a:t>Relative:</a:t>
            </a:r>
          </a:p>
          <a:p>
            <a:pPr lvl="1"/>
            <a:r>
              <a:rPr lang="en-US" noProof="0" dirty="0"/>
              <a:t>% - percentage of parent</a:t>
            </a:r>
          </a:p>
          <a:p>
            <a:pPr lvl="1"/>
            <a:r>
              <a:rPr lang="en-US" noProof="0" dirty="0" err="1"/>
              <a:t>em</a:t>
            </a:r>
            <a:endParaRPr lang="en-US" noProof="0" dirty="0"/>
          </a:p>
          <a:p>
            <a:pPr lvl="1"/>
            <a:r>
              <a:rPr lang="en-US" noProof="0" dirty="0" err="1"/>
              <a:t>vw</a:t>
            </a:r>
            <a:r>
              <a:rPr lang="en-US" noProof="0" dirty="0"/>
              <a:t> - % of view width</a:t>
            </a:r>
          </a:p>
          <a:p>
            <a:pPr lvl="1"/>
            <a:r>
              <a:rPr lang="en-US" noProof="0" dirty="0" err="1"/>
              <a:t>vh</a:t>
            </a:r>
            <a:r>
              <a:rPr lang="en-US" noProof="0" dirty="0"/>
              <a:t> - % of view height</a:t>
            </a:r>
          </a:p>
          <a:p>
            <a:pPr lvl="1"/>
            <a:r>
              <a:rPr lang="en-US" noProof="0" dirty="0" err="1"/>
              <a:t>vmin</a:t>
            </a:r>
            <a:r>
              <a:rPr lang="en-US" noProof="0" dirty="0"/>
              <a:t> - % of the smallest of the view width and view height</a:t>
            </a:r>
          </a:p>
          <a:p>
            <a:pPr lvl="1"/>
            <a:r>
              <a:rPr lang="en-US" noProof="0" dirty="0" err="1"/>
              <a:t>vmax</a:t>
            </a:r>
            <a:r>
              <a:rPr lang="en-US" noProof="0" dirty="0"/>
              <a:t> - % of the biggest of the view width and view height</a:t>
            </a:r>
          </a:p>
        </p:txBody>
      </p:sp>
    </p:spTree>
    <p:extLst>
      <p:ext uri="{BB962C8B-B14F-4D97-AF65-F5344CB8AC3E}">
        <p14:creationId xmlns:p14="http://schemas.microsoft.com/office/powerpoint/2010/main" val="19886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Media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3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>
                <a:latin typeface="Georgia" panose="02040502050405020303" pitchFamily="18" charset="0"/>
              </a:rPr>
              <a:t>Use different CSS depending on capabilities.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2440693"/>
            <a:ext cx="10515600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&lt;link rel="stylesheet" href="file.css" media="</a:t>
            </a:r>
            <a:r>
              <a:rPr lang="sv-SE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MEDIA-QUERY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200" y="3210038"/>
            <a:ext cx="10515600" cy="213725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&lt;style&gt;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@media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MEDIA-QUERY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/* Ordinary CSS code. */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385241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Media query examples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200" y="1690688"/>
            <a:ext cx="10515600" cy="342760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&lt;style&gt;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@media screen{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/* CSS code for screens. */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@media print{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/* CSS code for printers. */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90203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Media query examples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200" y="1690688"/>
            <a:ext cx="10515600" cy="342760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&lt;style&gt;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@media screen and (max-width: 300px){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/* CSS code for small screens. */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@media screen and (min-width: 301px){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/* CSS code for big screens. */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&lt;/style&gt;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504198" y="4371856"/>
            <a:ext cx="3600806" cy="1696878"/>
            <a:chOff x="2227117" y="3282746"/>
            <a:chExt cx="3868883" cy="2817341"/>
          </a:xfrm>
        </p:grpSpPr>
        <p:sp>
          <p:nvSpPr>
            <p:cNvPr id="4" name="Rectangle 3"/>
            <p:cNvSpPr/>
            <p:nvPr/>
          </p:nvSpPr>
          <p:spPr>
            <a:xfrm>
              <a:off x="2227117" y="3282746"/>
              <a:ext cx="3868883" cy="5684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Header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27117" y="3851157"/>
              <a:ext cx="840260" cy="10873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sv-SE" dirty="0"/>
                <a:t>Menu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067377" y="3851157"/>
              <a:ext cx="3028623" cy="16805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sv-SE" dirty="0"/>
                <a:t>Content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27117" y="5531676"/>
              <a:ext cx="3868883" cy="5684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Footer</a:t>
              </a:r>
              <a:endParaRPr lang="en-US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9121966" y="945170"/>
            <a:ext cx="1619479" cy="44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Header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21966" y="1391837"/>
            <a:ext cx="1619479" cy="413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dirty="0"/>
              <a:t>Menu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121966" y="1805221"/>
            <a:ext cx="1619479" cy="1267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dirty="0"/>
              <a:t>Content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21966" y="3072358"/>
            <a:ext cx="1619479" cy="413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4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Creating layouts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32085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>
                <a:latin typeface="Georgia" panose="02040502050405020303" pitchFamily="18" charset="0"/>
              </a:rPr>
              <a:t>Has always been hard using HTML &amp; CSS!</a:t>
            </a:r>
          </a:p>
          <a:p>
            <a:r>
              <a:rPr lang="en-US" noProof="0" dirty="0">
                <a:sym typeface="Wingdings" panose="05000000000000000000" pitchFamily="2" charset="2"/>
              </a:rPr>
              <a:t>Want to support old browsers  we can't use new features.</a:t>
            </a:r>
          </a:p>
          <a:p>
            <a:r>
              <a:rPr lang="en-US" noProof="0" dirty="0">
                <a:latin typeface="Georgia" panose="02040502050405020303" pitchFamily="18" charset="0"/>
                <a:sym typeface="Wingdings" panose="05000000000000000000" pitchFamily="2" charset="2"/>
              </a:rPr>
              <a:t>Even if a feature is implemented, it might work differently in different browsers (bugs).</a:t>
            </a:r>
          </a:p>
          <a:p>
            <a:pPr marL="0" indent="0">
              <a:buNone/>
            </a:pPr>
            <a:endParaRPr lang="en-US" noProof="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noProof="0" dirty="0">
                <a:sym typeface="Wingdings" panose="05000000000000000000" pitchFamily="2" charset="2"/>
                <a:hlinkClick r:id="rId2"/>
              </a:rPr>
              <a:t>http://learnlayout.com</a:t>
            </a:r>
            <a:r>
              <a:rPr lang="en-US" noProof="0" dirty="0">
                <a:sym typeface="Wingdings" panose="05000000000000000000" pitchFamily="2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4869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Layout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83969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>
                <a:latin typeface="Georgia" panose="02040502050405020303" pitchFamily="18" charset="0"/>
              </a:rPr>
              <a:t>Easy using </a:t>
            </a:r>
            <a:r>
              <a:rPr lang="en-US" noProof="0" dirty="0">
                <a:latin typeface="Courier"/>
              </a:rPr>
              <a:t>display: inline-block</a:t>
            </a:r>
            <a:r>
              <a:rPr lang="en-US" noProof="0" dirty="0">
                <a:latin typeface="Georgia" panose="02040502050405020303" pitchFamily="18" charset="0"/>
              </a:rPr>
              <a:t>.</a:t>
            </a:r>
          </a:p>
          <a:p>
            <a:r>
              <a:rPr lang="en-US" noProof="0" dirty="0">
                <a:sym typeface="Wingdings" panose="05000000000000000000" pitchFamily="2" charset="2"/>
              </a:rPr>
              <a:t>Works in ~99.9% of the browsers in use today.</a:t>
            </a:r>
            <a:br>
              <a:rPr lang="en-US" noProof="0" dirty="0">
                <a:sym typeface="Wingdings" panose="05000000000000000000" pitchFamily="2" charset="2"/>
              </a:rPr>
            </a:br>
            <a:r>
              <a:rPr lang="en-US" noProof="0" dirty="0">
                <a:sym typeface="Wingdings" panose="05000000000000000000" pitchFamily="2" charset="2"/>
              </a:rPr>
              <a:t>   </a:t>
            </a:r>
            <a:r>
              <a:rPr lang="en-US" sz="2000" noProof="0" dirty="0">
                <a:sym typeface="Wingdings" panose="05000000000000000000" pitchFamily="2" charset="2"/>
                <a:hlinkClick r:id="rId2"/>
              </a:rPr>
              <a:t>http://caniuse.com/#feat=inline-block</a:t>
            </a:r>
            <a:r>
              <a:rPr lang="en-US" noProof="0" dirty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2227117" y="3282746"/>
            <a:ext cx="3868883" cy="568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Header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27117" y="3851157"/>
            <a:ext cx="840260" cy="1087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dirty="0"/>
              <a:t>Menu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67377" y="3851157"/>
            <a:ext cx="3028623" cy="1680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dirty="0"/>
              <a:t>Content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27117" y="5531676"/>
            <a:ext cx="3868883" cy="568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Footer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936260" y="4458421"/>
            <a:ext cx="2827638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dirty="0"/>
              <a:t>See code files!</a:t>
            </a:r>
            <a:endParaRPr lang="sv-S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069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HTML &amp; CSS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46400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/>
              <a:t>Creating layouts has always been hard.</a:t>
            </a:r>
          </a:p>
          <a:p>
            <a:r>
              <a:rPr lang="en-US" noProof="0" dirty="0"/>
              <a:t>Different browsers supports different features.</a:t>
            </a:r>
          </a:p>
          <a:p>
            <a:r>
              <a:rPr lang="en-US" noProof="0" dirty="0"/>
              <a:t>Should work on different screen sizes.</a:t>
            </a:r>
          </a:p>
          <a:p>
            <a:r>
              <a:rPr lang="en-US" noProof="0" dirty="0"/>
              <a:t>Should be controllable through different devices:</a:t>
            </a:r>
          </a:p>
          <a:p>
            <a:pPr lvl="1"/>
            <a:r>
              <a:rPr lang="en-US" noProof="0" dirty="0"/>
              <a:t>Mouse.</a:t>
            </a:r>
          </a:p>
          <a:p>
            <a:pPr lvl="1"/>
            <a:r>
              <a:rPr lang="en-US" noProof="0" dirty="0"/>
              <a:t>Keyboard.</a:t>
            </a:r>
          </a:p>
          <a:p>
            <a:pPr lvl="1"/>
            <a:r>
              <a:rPr lang="en-US" noProof="0" dirty="0"/>
              <a:t>Touchscreen.</a:t>
            </a:r>
          </a:p>
          <a:p>
            <a:pPr lvl="1"/>
            <a:r>
              <a:rPr lang="en-US" noProof="0" dirty="0"/>
              <a:t>...</a:t>
            </a:r>
          </a:p>
          <a:p>
            <a:r>
              <a:rPr lang="en-US" noProof="0" dirty="0"/>
              <a:t>Should work for users with disabilities.</a:t>
            </a:r>
          </a:p>
          <a:p>
            <a:pPr marL="0" indent="0">
              <a:buNone/>
            </a:pPr>
            <a:r>
              <a:rPr lang="en-US" noProof="0" dirty="0"/>
              <a:t>Solution: Use a CSS &amp; HTML framework.</a:t>
            </a:r>
          </a:p>
        </p:txBody>
      </p:sp>
    </p:spTree>
    <p:extLst>
      <p:ext uri="{BB962C8B-B14F-4D97-AF65-F5344CB8AC3E}">
        <p14:creationId xmlns:p14="http://schemas.microsoft.com/office/powerpoint/2010/main" val="59244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12209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>
                <a:latin typeface="Georgia" panose="02040502050405020303" pitchFamily="18" charset="0"/>
              </a:rPr>
              <a:t>HTML: Mark what type of data text represents.</a:t>
            </a:r>
          </a:p>
          <a:p>
            <a:r>
              <a:rPr lang="en-US" noProof="0" dirty="0"/>
              <a:t>Browsers render the page.</a:t>
            </a:r>
          </a:p>
          <a:p>
            <a:pPr marL="0" indent="0">
              <a:buNone/>
            </a:pPr>
            <a:r>
              <a:rPr lang="en-US" noProof="0" dirty="0">
                <a:latin typeface="Georgia" panose="02040502050405020303" pitchFamily="18" charset="0"/>
              </a:rPr>
              <a:t>CSS: Tell the browser how to render the data.</a:t>
            </a:r>
          </a:p>
        </p:txBody>
      </p:sp>
    </p:spTree>
    <p:extLst>
      <p:ext uri="{BB962C8B-B14F-4D97-AF65-F5344CB8AC3E}">
        <p14:creationId xmlns:p14="http://schemas.microsoft.com/office/powerpoint/2010/main" val="147998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HTML &amp; CSS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noProof="0" dirty="0"/>
              <a:t>How to use them (in general):</a:t>
            </a:r>
          </a:p>
          <a:p>
            <a:r>
              <a:rPr lang="en-US" noProof="0" dirty="0"/>
              <a:t>Link to CSS files in your HTML files.</a:t>
            </a:r>
          </a:p>
          <a:p>
            <a:r>
              <a:rPr lang="en-US" noProof="0" dirty="0"/>
              <a:t>Use the HTML components the framework provides you with.</a:t>
            </a:r>
          </a:p>
          <a:p>
            <a:pPr lvl="1"/>
            <a:r>
              <a:rPr lang="en-US" noProof="0" dirty="0"/>
              <a:t>Usually HTML elements with classes.</a:t>
            </a:r>
          </a:p>
        </p:txBody>
      </p:sp>
    </p:spTree>
    <p:extLst>
      <p:ext uri="{BB962C8B-B14F-4D97-AF65-F5344CB8AC3E}">
        <p14:creationId xmlns:p14="http://schemas.microsoft.com/office/powerpoint/2010/main" val="272830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Normalize.css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noProof="0" dirty="0"/>
              <a:t>Makes browsers render your HTML code more consistent.</a:t>
            </a:r>
          </a:p>
          <a:p>
            <a:r>
              <a:rPr lang="en-US" noProof="0" dirty="0"/>
              <a:t>Consists of a single CSS file:</a:t>
            </a:r>
            <a:br>
              <a:rPr lang="en-US" noProof="0" dirty="0"/>
            </a:br>
            <a:r>
              <a:rPr lang="en-US" noProof="0" dirty="0"/>
              <a:t>   </a:t>
            </a:r>
            <a:r>
              <a:rPr lang="en-US" sz="2000" noProof="0" dirty="0">
                <a:hlinkClick r:id="rId2"/>
              </a:rPr>
              <a:t>https://necolas.github.io/normalize.css/latest/normalize.css</a:t>
            </a:r>
            <a:r>
              <a:rPr lang="en-US" noProof="0" dirty="0"/>
              <a:t> </a:t>
            </a:r>
          </a:p>
          <a:p>
            <a:r>
              <a:rPr lang="en-US" noProof="0" dirty="0"/>
              <a:t>Is hosted on GitHub:</a:t>
            </a:r>
            <a:br>
              <a:rPr lang="en-US" noProof="0" dirty="0"/>
            </a:br>
            <a:r>
              <a:rPr lang="en-US" noProof="0" dirty="0"/>
              <a:t>   </a:t>
            </a:r>
            <a:r>
              <a:rPr lang="en-US" sz="2000" noProof="0" dirty="0">
                <a:hlinkClick r:id="rId3"/>
              </a:rPr>
              <a:t>https://github.com/necolas/normalize.css</a:t>
            </a:r>
            <a:r>
              <a:rPr lang="en-US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474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noProof="0" dirty="0"/>
              <a:t>An HTML, CSS &amp; JavaScript framework.</a:t>
            </a:r>
          </a:p>
          <a:p>
            <a:r>
              <a:rPr lang="en-US" noProof="0" dirty="0"/>
              <a:t>Started out as a project by Twitter.</a:t>
            </a:r>
          </a:p>
          <a:p>
            <a:r>
              <a:rPr lang="en-US" noProof="0" dirty="0"/>
              <a:t>Released as open source 2011.</a:t>
            </a:r>
          </a:p>
          <a:p>
            <a:r>
              <a:rPr lang="en-US" noProof="0" dirty="0"/>
              <a:t>Second most starred project on GitHub.</a:t>
            </a:r>
          </a:p>
          <a:p>
            <a:pPr lvl="1"/>
            <a:r>
              <a:rPr lang="en-US" dirty="0">
                <a:hlinkClick r:id="rId2"/>
              </a:rPr>
              <a:t>https://github.com/search?q=stars:%3E1&amp;s=stars&amp;type=Repositories</a:t>
            </a:r>
            <a:r>
              <a:rPr lang="en-US" dirty="0"/>
              <a:t> </a:t>
            </a:r>
            <a:endParaRPr lang="en-US" noProof="0" dirty="0"/>
          </a:p>
          <a:p>
            <a:r>
              <a:rPr lang="en-US" noProof="0" dirty="0"/>
              <a:t>Webpage: </a:t>
            </a:r>
            <a:r>
              <a:rPr lang="en-US" noProof="0" dirty="0">
                <a:hlinkClick r:id="rId3"/>
              </a:rPr>
              <a:t>http://getbootstrap.com</a:t>
            </a:r>
            <a:r>
              <a:rPr lang="en-US" noProof="0" dirty="0"/>
              <a:t> 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695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Recommended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70540"/>
            <a:ext cx="10951029" cy="2913105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W3Sschools</a:t>
            </a:r>
          </a:p>
          <a:p>
            <a:r>
              <a:rPr lang="en-US" sz="2400" dirty="0"/>
              <a:t>CSS tutorial</a:t>
            </a:r>
          </a:p>
          <a:p>
            <a:pPr lvl="1"/>
            <a:r>
              <a:rPr lang="en-US" sz="1800" dirty="0">
                <a:hlinkClick r:id="rId2"/>
              </a:rPr>
              <a:t>https://www.w3schools.com/css/default.asp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noProof="0" dirty="0"/>
              <a:t>W3's CSS specifications:</a:t>
            </a:r>
          </a:p>
          <a:p>
            <a:pPr lvl="1"/>
            <a:r>
              <a:rPr lang="en-US" sz="1800" noProof="0" dirty="0">
                <a:hlinkClick r:id="rId3"/>
              </a:rPr>
              <a:t>https://www.w3.org/Style/CSS/specs</a:t>
            </a:r>
            <a:r>
              <a:rPr lang="en-US" sz="1800" noProof="0" dirty="0"/>
              <a:t> </a:t>
            </a:r>
          </a:p>
          <a:p>
            <a:pPr marL="0" indent="0">
              <a:buNone/>
            </a:pPr>
            <a:r>
              <a:rPr lang="en-US" noProof="0" dirty="0"/>
              <a:t>Learn layouts</a:t>
            </a:r>
          </a:p>
          <a:p>
            <a:pPr lvl="1"/>
            <a:r>
              <a:rPr lang="en-US" sz="1800" noProof="0" dirty="0">
                <a:hlinkClick r:id="rId4"/>
              </a:rPr>
              <a:t>http://learnlayout.com</a:t>
            </a:r>
            <a:endParaRPr lang="en-US" sz="1800" noProof="0" dirty="0"/>
          </a:p>
        </p:txBody>
      </p:sp>
    </p:spTree>
    <p:extLst>
      <p:ext uri="{BB962C8B-B14F-4D97-AF65-F5344CB8AC3E}">
        <p14:creationId xmlns:p14="http://schemas.microsoft.com/office/powerpoint/2010/main" val="204349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CSS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844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>
                <a:latin typeface="Georgia" panose="02040502050405020303" pitchFamily="18" charset="0"/>
              </a:rPr>
              <a:t>1996: CSS 1</a:t>
            </a:r>
          </a:p>
          <a:p>
            <a:pPr marL="0" indent="0">
              <a:buNone/>
            </a:pPr>
            <a:r>
              <a:rPr lang="en-US" noProof="0" dirty="0">
                <a:latin typeface="Georgia" panose="02040502050405020303" pitchFamily="18" charset="0"/>
              </a:rPr>
              <a:t>1998: CSS 2</a:t>
            </a:r>
          </a:p>
          <a:p>
            <a:pPr marL="0" indent="0">
              <a:buNone/>
            </a:pPr>
            <a:r>
              <a:rPr lang="en-US" noProof="0" dirty="0"/>
              <a:t>2011: CSS 2.1</a:t>
            </a:r>
          </a:p>
          <a:p>
            <a:r>
              <a:rPr lang="en-US" noProof="0" dirty="0">
                <a:latin typeface="Georgia" panose="02040502050405020303" pitchFamily="18" charset="0"/>
              </a:rPr>
              <a:t>Candidate recommendation 2004.</a:t>
            </a:r>
          </a:p>
          <a:p>
            <a:pPr marL="0" indent="0">
              <a:buNone/>
            </a:pPr>
            <a:r>
              <a:rPr lang="en-US" noProof="0" dirty="0"/>
              <a:t>CSS 3 is made up of modules.</a:t>
            </a:r>
          </a:p>
          <a:p>
            <a:r>
              <a:rPr lang="en-US" noProof="0" dirty="0">
                <a:latin typeface="Georgia" panose="02040502050405020303" pitchFamily="18" charset="0"/>
              </a:rPr>
              <a:t>Some have finished specifications.</a:t>
            </a:r>
          </a:p>
          <a:p>
            <a:r>
              <a:rPr lang="en-US" noProof="0" dirty="0"/>
              <a:t>Some have almost finished specifications.</a:t>
            </a:r>
          </a:p>
          <a:p>
            <a:r>
              <a:rPr lang="en-US" noProof="0" dirty="0">
                <a:latin typeface="Georgia" panose="02040502050405020303" pitchFamily="18" charset="0"/>
              </a:rPr>
              <a:t>Some are still early drafts.</a:t>
            </a:r>
          </a:p>
          <a:p>
            <a:pPr marL="0" indent="0">
              <a:buNone/>
            </a:pPr>
            <a:r>
              <a:rPr lang="en-US" noProof="0" dirty="0"/>
              <a:t>CSS 4 continues with modules.</a:t>
            </a:r>
            <a:endParaRPr lang="en-US" noProof="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83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Versions and browsers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28248"/>
          </a:xfrm>
        </p:spPr>
        <p:txBody>
          <a:bodyPr>
            <a:spAutoFit/>
          </a:bodyPr>
          <a:lstStyle/>
          <a:p>
            <a:r>
              <a:rPr lang="en-US" noProof="0" dirty="0">
                <a:latin typeface="Georgia" panose="02040502050405020303" pitchFamily="18" charset="0"/>
              </a:rPr>
              <a:t>No modern browser supports all new CSS features.</a:t>
            </a:r>
          </a:p>
          <a:p>
            <a:r>
              <a:rPr lang="en-US" noProof="0" dirty="0"/>
              <a:t>Old browsers do not support any new CSS feature.</a:t>
            </a:r>
          </a:p>
          <a:p>
            <a:pPr marL="0" indent="0">
              <a:buNone/>
            </a:pPr>
            <a:r>
              <a:rPr lang="en-US" noProof="0" dirty="0">
                <a:latin typeface="Georgia" panose="02040502050405020303" pitchFamily="18" charset="0"/>
              </a:rPr>
              <a:t>Which CSS features can we use?</a:t>
            </a:r>
          </a:p>
          <a:p>
            <a:r>
              <a:rPr lang="en-US" noProof="0" dirty="0">
                <a:hlinkClick r:id="rId2"/>
              </a:rPr>
              <a:t>http://caniuse.com</a:t>
            </a:r>
            <a:r>
              <a:rPr lang="en-US" noProof="0" dirty="0"/>
              <a:t> </a:t>
            </a:r>
            <a:endParaRPr lang="en-US" noProof="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22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box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6170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/>
              <a:t>Explains how the browsers render elements.</a:t>
            </a:r>
          </a:p>
          <a:p>
            <a:r>
              <a:rPr lang="en-US" noProof="0" dirty="0"/>
              <a:t>All elements are rendered as boxes:</a:t>
            </a:r>
          </a:p>
        </p:txBody>
      </p:sp>
      <p:sp>
        <p:nvSpPr>
          <p:cNvPr id="4" name="Rectangle 3"/>
          <p:cNvSpPr/>
          <p:nvPr/>
        </p:nvSpPr>
        <p:spPr>
          <a:xfrm>
            <a:off x="1773716" y="2956732"/>
            <a:ext cx="8626207" cy="26220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64081" y="3342322"/>
            <a:ext cx="8061369" cy="19279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29287" y="3694862"/>
            <a:ext cx="7365489" cy="11898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99629" y="4047401"/>
            <a:ext cx="6615384" cy="484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Content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84726" y="2961122"/>
            <a:ext cx="2445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Margin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54216" y="3324678"/>
            <a:ext cx="2445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Border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33871" y="3684698"/>
            <a:ext cx="2445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Padding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73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Where to write CSS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9749"/>
          </a:xfrm>
        </p:spPr>
        <p:txBody>
          <a:bodyPr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noProof="0" dirty="0">
                <a:latin typeface="Georgia" panose="02040502050405020303" pitchFamily="18" charset="0"/>
              </a:rPr>
              <a:t>In the global </a:t>
            </a:r>
            <a:r>
              <a:rPr lang="en-US" noProof="0" dirty="0">
                <a:latin typeface="Courier"/>
              </a:rPr>
              <a:t>style</a:t>
            </a:r>
            <a:r>
              <a:rPr lang="en-US" noProof="0" dirty="0">
                <a:latin typeface="Georgia" panose="02040502050405020303" pitchFamily="18" charset="0"/>
              </a:rPr>
              <a:t> attribute: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718633" y="2370778"/>
            <a:ext cx="5772838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 style="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CSS-CODE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"&gt;Some text&lt;/p&gt;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2966615"/>
            <a:ext cx="10515600" cy="94077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sv-SE" dirty="0"/>
              <a:t>Can't re-use our CSS code on other elements </a:t>
            </a:r>
            <a:r>
              <a:rPr lang="sv-SE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sv-SE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sv-SE" dirty="0"/>
              <a:t>In the </a:t>
            </a:r>
            <a:r>
              <a:rPr lang="sv-SE" dirty="0">
                <a:latin typeface="Courier"/>
              </a:rPr>
              <a:t>&lt;style&gt;</a:t>
            </a:r>
            <a:r>
              <a:rPr lang="sv-SE" dirty="0"/>
              <a:t> element: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718633" y="4042642"/>
            <a:ext cx="6786390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&lt;style type="text/css"&gt;</a:t>
            </a:r>
            <a:r>
              <a:rPr lang="sv-SE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CSS-CODE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&lt;/style&gt;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199" y="4583395"/>
            <a:ext cx="10707477" cy="82125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sv-SE" dirty="0"/>
              <a:t>Need to specify which elements that should be affected (selectors).</a:t>
            </a:r>
          </a:p>
          <a:p>
            <a:pPr lvl="1"/>
            <a:r>
              <a:rPr lang="sv-SE" dirty="0"/>
              <a:t>Can't re-use our CSS code in other files </a:t>
            </a:r>
            <a:r>
              <a:rPr lang="sv-SE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sv-S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5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Where to write CSS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9749"/>
          </a:xfrm>
        </p:spPr>
        <p:txBody>
          <a:bodyPr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noProof="0" dirty="0">
                <a:latin typeface="Georgia" panose="02040502050405020303" pitchFamily="18" charset="0"/>
              </a:rPr>
              <a:t>In a separate </a:t>
            </a:r>
            <a:r>
              <a:rPr lang="en-US" noProof="0" dirty="0">
                <a:latin typeface="Courier"/>
              </a:rPr>
              <a:t>.</a:t>
            </a:r>
            <a:r>
              <a:rPr lang="en-US" noProof="0" dirty="0" err="1">
                <a:latin typeface="Courier"/>
              </a:rPr>
              <a:t>css</a:t>
            </a:r>
            <a:r>
              <a:rPr lang="en-US" noProof="0" dirty="0">
                <a:latin typeface="Georgia" panose="02040502050405020303" pitchFamily="18" charset="0"/>
              </a:rPr>
              <a:t> file: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718633" y="2370778"/>
            <a:ext cx="8119430" cy="3970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&lt;link rel="stylesheet" href="the-css-file.css"&gt;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748812"/>
            <a:ext cx="10515600" cy="121776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sv-SE" dirty="0"/>
              <a:t>Need to specify which elements that should be affected (selectors).</a:t>
            </a:r>
          </a:p>
          <a:p>
            <a:pPr lvl="1"/>
            <a:r>
              <a:rPr lang="sv-SE" dirty="0"/>
              <a:t>Can use the same CSS code in multiple files </a:t>
            </a:r>
            <a:r>
              <a:rPr lang="sv-SE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sv-SE" dirty="0">
                <a:sym typeface="Wingdings" panose="05000000000000000000" pitchFamily="2" charset="2"/>
              </a:rPr>
              <a:t>CSS files can be cached </a:t>
            </a:r>
            <a:r>
              <a:rPr lang="sv-SE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endParaRPr lang="sv-SE" dirty="0">
              <a:solidFill>
                <a:srgbClr val="00B050"/>
              </a:solidFill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7183000" y="3055563"/>
            <a:ext cx="1586427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CSS-CODE</a:t>
            </a:r>
          </a:p>
        </p:txBody>
      </p:sp>
    </p:spTree>
    <p:extLst>
      <p:ext uri="{BB962C8B-B14F-4D97-AF65-F5344CB8AC3E}">
        <p14:creationId xmlns:p14="http://schemas.microsoft.com/office/powerpoint/2010/main" val="111456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CSS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4626166" cy="489749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noProof="0" dirty="0"/>
              <a:t>Declaration</a:t>
            </a:r>
            <a:r>
              <a:rPr lang="en-US" noProof="0" dirty="0">
                <a:latin typeface="Georgia" panose="02040502050405020303" pitchFamily="18" charset="0"/>
              </a:rPr>
              <a:t>: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718633" y="2370778"/>
            <a:ext cx="3745733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property-name: value;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1510229" y="3834096"/>
            <a:ext cx="6256663" cy="82997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&lt;p&gt;Some text.&lt;/p&gt;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 style="color: red"&gt;Some text.&lt;/p&gt;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48263" y="3646588"/>
            <a:ext cx="1886408" cy="11710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extBox 10"/>
          <p:cNvSpPr txBox="1"/>
          <p:nvPr/>
        </p:nvSpPr>
        <p:spPr>
          <a:xfrm>
            <a:off x="8459473" y="3756298"/>
            <a:ext cx="1572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/>
              <a:t>Some text.</a:t>
            </a:r>
            <a:endParaRPr lang="sv-SE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8463739" y="4249082"/>
            <a:ext cx="1572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>
                <a:solidFill>
                  <a:srgbClr val="FF0000"/>
                </a:solidFill>
              </a:rPr>
              <a:t>Some text.</a:t>
            </a:r>
            <a:endParaRPr lang="sv-SE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42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uiExpand="1" build="p" animBg="1"/>
      <p:bldP spid="9" grpId="0" animBg="1"/>
      <p:bldP spid="12" grpId="0"/>
    </p:bldLst>
  </p:timing>
</p:sld>
</file>

<file path=ppt/theme/theme1.xml><?xml version="1.0" encoding="utf-8"?>
<a:theme xmlns:a="http://schemas.openxmlformats.org/drawingml/2006/main" name="JU Grå">
  <a:themeElements>
    <a:clrScheme name="JU">
      <a:dk1>
        <a:srgbClr val="000000"/>
      </a:dk1>
      <a:lt1>
        <a:srgbClr val="FFFFFF"/>
      </a:lt1>
      <a:dk2>
        <a:srgbClr val="003865"/>
      </a:dk2>
      <a:lt2>
        <a:srgbClr val="EBEBDF"/>
      </a:lt2>
      <a:accent1>
        <a:srgbClr val="961B81"/>
      </a:accent1>
      <a:accent2>
        <a:srgbClr val="FFB500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EBEBDF"/>
      </a:hlink>
      <a:folHlink>
        <a:srgbClr val="961B81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25027</TotalTime>
  <Words>1456</Words>
  <Application>Microsoft Office PowerPoint</Application>
  <PresentationFormat>Widescreen</PresentationFormat>
  <Paragraphs>281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Courier</vt:lpstr>
      <vt:lpstr>Courier New</vt:lpstr>
      <vt:lpstr>Georgia</vt:lpstr>
      <vt:lpstr>Wingdings</vt:lpstr>
      <vt:lpstr>JU Grå</vt:lpstr>
      <vt:lpstr>PowerPoint Presentation</vt:lpstr>
      <vt:lpstr>CSS &amp; HTML and CSS Frameworks</vt:lpstr>
      <vt:lpstr>CSS</vt:lpstr>
      <vt:lpstr>CSS Levels</vt:lpstr>
      <vt:lpstr>Versions and browsers</vt:lpstr>
      <vt:lpstr>The box model</vt:lpstr>
      <vt:lpstr>Where to write CSS code</vt:lpstr>
      <vt:lpstr>Where to write CSS code</vt:lpstr>
      <vt:lpstr>CSS syntax</vt:lpstr>
      <vt:lpstr>CSS syntax</vt:lpstr>
      <vt:lpstr>CSS Selectors</vt:lpstr>
      <vt:lpstr>Example</vt:lpstr>
      <vt:lpstr>Relational Selectors</vt:lpstr>
      <vt:lpstr>Example</vt:lpstr>
      <vt:lpstr>Example</vt:lpstr>
      <vt:lpstr>Multiple Selectors</vt:lpstr>
      <vt:lpstr>Example</vt:lpstr>
      <vt:lpstr>Selectors with pseudo-classes</vt:lpstr>
      <vt:lpstr>Selectors with attributes</vt:lpstr>
      <vt:lpstr>conflicting rules</vt:lpstr>
      <vt:lpstr>Selector specificity</vt:lpstr>
      <vt:lpstr>CSS colors</vt:lpstr>
      <vt:lpstr>CSS units</vt:lpstr>
      <vt:lpstr>Media queries</vt:lpstr>
      <vt:lpstr>Media query examples</vt:lpstr>
      <vt:lpstr>Media query examples</vt:lpstr>
      <vt:lpstr>Creating layouts</vt:lpstr>
      <vt:lpstr>Layout example</vt:lpstr>
      <vt:lpstr>HTML &amp; CSS Frameworks</vt:lpstr>
      <vt:lpstr>HTML &amp; CSS Frameworks</vt:lpstr>
      <vt:lpstr>Normalize.css</vt:lpstr>
      <vt:lpstr>Bootstrap</vt:lpstr>
      <vt:lpstr>Recommended reading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Peter Larsson-Green</cp:lastModifiedBy>
  <cp:revision>417</cp:revision>
  <dcterms:created xsi:type="dcterms:W3CDTF">2015-07-17T09:22:03Z</dcterms:created>
  <dcterms:modified xsi:type="dcterms:W3CDTF">2017-05-02T09:46:07Z</dcterms:modified>
</cp:coreProperties>
</file>