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315" r:id="rId3"/>
    <p:sldId id="301" r:id="rId4"/>
    <p:sldId id="359" r:id="rId5"/>
    <p:sldId id="361" r:id="rId6"/>
    <p:sldId id="366" r:id="rId7"/>
    <p:sldId id="368" r:id="rId8"/>
    <p:sldId id="360" r:id="rId9"/>
    <p:sldId id="362" r:id="rId10"/>
    <p:sldId id="363" r:id="rId11"/>
    <p:sldId id="369" r:id="rId12"/>
    <p:sldId id="364" r:id="rId13"/>
    <p:sldId id="365" r:id="rId14"/>
    <p:sldId id="370" r:id="rId15"/>
    <p:sldId id="371" r:id="rId16"/>
    <p:sldId id="377" r:id="rId17"/>
    <p:sldId id="379" r:id="rId18"/>
    <p:sldId id="378" r:id="rId19"/>
    <p:sldId id="380" r:id="rId20"/>
    <p:sldId id="376" r:id="rId21"/>
    <p:sldId id="367" r:id="rId22"/>
    <p:sldId id="374" r:id="rId23"/>
    <p:sldId id="381" r:id="rId24"/>
    <p:sldId id="382" r:id="rId25"/>
    <p:sldId id="391" r:id="rId26"/>
    <p:sldId id="383" r:id="rId27"/>
    <p:sldId id="384" r:id="rId28"/>
    <p:sldId id="372" r:id="rId29"/>
    <p:sldId id="385" r:id="rId30"/>
    <p:sldId id="386" r:id="rId31"/>
    <p:sldId id="387" r:id="rId32"/>
    <p:sldId id="388" r:id="rId33"/>
    <p:sldId id="389" r:id="rId34"/>
    <p:sldId id="390" r:id="rId35"/>
    <p:sldId id="395" r:id="rId36"/>
    <p:sldId id="392" r:id="rId37"/>
    <p:sldId id="393" r:id="rId38"/>
    <p:sldId id="397" r:id="rId39"/>
    <p:sldId id="407" r:id="rId40"/>
    <p:sldId id="408" r:id="rId41"/>
    <p:sldId id="410" r:id="rId42"/>
    <p:sldId id="398" r:id="rId43"/>
    <p:sldId id="404" r:id="rId44"/>
    <p:sldId id="399" r:id="rId45"/>
    <p:sldId id="400" r:id="rId46"/>
    <p:sldId id="401" r:id="rId47"/>
    <p:sldId id="402" r:id="rId48"/>
    <p:sldId id="405" r:id="rId49"/>
    <p:sldId id="406" r:id="rId50"/>
    <p:sldId id="409" r:id="rId51"/>
    <p:sldId id="327" r:id="rId52"/>
    <p:sldId id="328" r:id="rId53"/>
    <p:sldId id="411" r:id="rId54"/>
    <p:sldId id="308" r:id="rId55"/>
    <p:sldId id="413" r:id="rId56"/>
    <p:sldId id="414" r:id="rId5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1B81"/>
    <a:srgbClr val="003865"/>
    <a:srgbClr val="C0C0C0"/>
    <a:srgbClr val="F2F2F2"/>
    <a:srgbClr val="EAEAEA"/>
    <a:srgbClr val="787878"/>
    <a:srgbClr val="FFB500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3899" autoAdjust="0"/>
  </p:normalViewPr>
  <p:slideViewPr>
    <p:cSldViewPr snapToGrid="0">
      <p:cViewPr varScale="1">
        <p:scale>
          <a:sx n="63" d="100"/>
          <a:sy n="63" d="100"/>
        </p:scale>
        <p:origin x="610" y="58"/>
      </p:cViewPr>
      <p:guideLst/>
    </p:cSldViewPr>
  </p:slideViewPr>
  <p:outlineViewPr>
    <p:cViewPr>
      <p:scale>
        <a:sx n="33" d="100"/>
        <a:sy n="33" d="100"/>
      </p:scale>
      <p:origin x="0" y="-29044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2017-05-04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2017-05-04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2017-05-04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2017-05-04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ma-international.org/ecma-262/7.0/#sec-properties-of-the-boolean-prototype-object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ma-international.org/ecma-262/7.0/#sec-properties-of-the-string-prototype-object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ma-international.org/ecma-262/7.0/#sec-properties-of-the-object-prototype-object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ma-international.org/ecma-262/7.0/#sec-properties-of-the-object-prototype-object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ma-international.org/ecma-262/7.0/#sec-properties-of-the-array-prototype-object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ma-international.org/ecma-262/6.0/#sec-properties-of-the-array-prototype-object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ma-international.org/ecma-262/7.0/#sec-function-properties-of-the-global-object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ma-international.org/ecma-262/7.0/#sec-math-object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ma-international.org/ecma-262/7.0/#sec-date-constructor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c39/ecma262/blob/master/README.md" TargetMode="External"/><Relationship Id="rId2" Type="http://schemas.openxmlformats.org/officeDocument/2006/relationships/hyperlink" Target="https://www.ecma-international.org/ecma-262/7.0/index.html" TargetMode="Externa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ma-international.org/ecma-262/7.0/#sec-properties-of-the-date-prototype-object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ma-international.org/ecma-262/7.0/#sec-properties-of-the-date-prototype-object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Console" TargetMode="Externa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1_Y-KVhZ9Q" TargetMode="External"/><Relationship Id="rId2" Type="http://schemas.openxmlformats.org/officeDocument/2006/relationships/hyperlink" Target="https://www.youtube.com/watch?v=v2ifWcnQs6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playlist?list=PLEzQf147-uEpvTa1bHDNlxUL2klHUMHJu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tify/You-Dont-Know-JS/blob/master/types%20&amp;%20grammar/README.md" TargetMode="External"/><Relationship Id="rId2" Type="http://schemas.openxmlformats.org/officeDocument/2006/relationships/hyperlink" Target="https://github.com/getify/You-Dont-Know-JS/tree/master/up%20&amp;%20going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getify/You-Dont-Know-JS/blob/master/scope%20&amp;%20closures/README.md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ma-international.org/ecma-262/7.0" TargetMode="External"/><Relationship Id="rId2" Type="http://schemas.openxmlformats.org/officeDocument/2006/relationships/hyperlink" Target="https://www.w3schools.com/js/default.asp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ma-international.org/ecma-262/7.0/#sec-properties-of-the-number-prototype-objec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The common mathematical operators are supported: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2443861"/>
            <a:ext cx="3513462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one = 0 + 1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two = 4 - 2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six = 2 * 3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four = 8 / 2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eight = 17 % 9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468039" y="2443861"/>
            <a:ext cx="3513462" cy="38605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 = 1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+= 4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5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-= 2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*= 3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9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/= 2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4.5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number++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5.5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number--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4.5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++number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5.5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--number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4.5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4701136"/>
            <a:ext cx="2878015" cy="180664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"/>
              </a:rPr>
              <a:t>Infinity + 5 </a:t>
            </a:r>
            <a:r>
              <a:rPr lang="en-US" sz="2400" dirty="0">
                <a:latin typeface="Courier"/>
                <a:sym typeface="Wingdings" panose="05000000000000000000" pitchFamily="2" charset="2"/>
              </a:rPr>
              <a:t>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2400" dirty="0">
                <a:latin typeface="Courier"/>
                <a:sym typeface="Wingdings" panose="05000000000000000000" pitchFamily="2" charset="2"/>
              </a:rPr>
              <a:t>5 / Infinity 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1400" dirty="0" err="1">
                <a:latin typeface="Courier"/>
                <a:sym typeface="Wingdings" panose="05000000000000000000" pitchFamily="2" charset="2"/>
              </a:rPr>
              <a:t>Infinity</a:t>
            </a:r>
            <a:r>
              <a:rPr lang="sv-SE" sz="1400" dirty="0">
                <a:latin typeface="Courier"/>
              </a:rPr>
              <a:t> / </a:t>
            </a:r>
            <a:r>
              <a:rPr lang="sv-SE" sz="1400" dirty="0" err="1">
                <a:latin typeface="Courier"/>
              </a:rPr>
              <a:t>Infinity</a:t>
            </a:r>
            <a:r>
              <a:rPr lang="sv-SE" sz="2400" dirty="0">
                <a:latin typeface="Courier"/>
              </a:rPr>
              <a:t>  </a:t>
            </a:r>
            <a:r>
              <a:rPr lang="sv-SE" sz="2400" dirty="0">
                <a:latin typeface="Courier"/>
                <a:sym typeface="Wingdings" panose="05000000000000000000" pitchFamily="2" charset="2"/>
              </a:rPr>
              <a:t>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2400" dirty="0">
                <a:latin typeface="Courier"/>
                <a:sym typeface="Wingdings" panose="05000000000000000000" pitchFamily="2" charset="2"/>
              </a:rPr>
              <a:t>NaN + 23     </a:t>
            </a:r>
            <a:endParaRPr lang="en-US" sz="2400" dirty="0">
              <a:latin typeface="Courie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710353" y="4701136"/>
            <a:ext cx="1664676" cy="180664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"/>
                <a:sym typeface="Wingdings" panose="05000000000000000000" pitchFamily="2" charset="2"/>
              </a:rPr>
              <a:t>Infinity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2400" dirty="0">
                <a:latin typeface="Courier"/>
                <a:sym typeface="Wingdings" panose="05000000000000000000" pitchFamily="2" charset="2"/>
              </a:rPr>
              <a:t>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2400" dirty="0" err="1">
                <a:latin typeface="Courier"/>
                <a:sym typeface="Wingdings" panose="05000000000000000000" pitchFamily="2" charset="2"/>
              </a:rPr>
              <a:t>NaN</a:t>
            </a:r>
            <a:endParaRPr lang="sv-SE" sz="2400" dirty="0">
              <a:latin typeface="Courier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2400" dirty="0">
                <a:latin typeface="Courier"/>
                <a:sym typeface="Wingdings" panose="05000000000000000000" pitchFamily="2" charset="2"/>
              </a:rPr>
              <a:t>NaN</a:t>
            </a:r>
            <a:endParaRPr lang="en-US" sz="24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1742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  <p:bldP spid="7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76364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The common mathematical operators are supported:</a:t>
            </a:r>
          </a:p>
          <a:p>
            <a:r>
              <a:rPr lang="en-US" noProof="0" dirty="0">
                <a:latin typeface="Courier"/>
              </a:rPr>
              <a:t>1 == 1 </a:t>
            </a:r>
            <a:r>
              <a:rPr lang="en-US" noProof="0" dirty="0">
                <a:latin typeface="Courier"/>
                <a:sym typeface="Wingdings" panose="05000000000000000000" pitchFamily="2" charset="2"/>
              </a:rPr>
              <a:t> true</a:t>
            </a:r>
          </a:p>
          <a:p>
            <a:r>
              <a:rPr lang="en-US" noProof="0" dirty="0">
                <a:latin typeface="Courier"/>
                <a:sym typeface="Wingdings" panose="05000000000000000000" pitchFamily="2" charset="2"/>
              </a:rPr>
              <a:t>1 != 2  true</a:t>
            </a:r>
          </a:p>
          <a:p>
            <a:r>
              <a:rPr lang="en-US" noProof="0" dirty="0">
                <a:latin typeface="Courier"/>
                <a:sym typeface="Wingdings" panose="05000000000000000000" pitchFamily="2" charset="2"/>
              </a:rPr>
              <a:t>2 &lt;  1  false</a:t>
            </a:r>
          </a:p>
          <a:p>
            <a:r>
              <a:rPr lang="en-US" noProof="0" dirty="0">
                <a:latin typeface="Courier"/>
                <a:sym typeface="Wingdings" panose="05000000000000000000" pitchFamily="2" charset="2"/>
              </a:rPr>
              <a:t>2 &lt;= 1  false</a:t>
            </a:r>
          </a:p>
          <a:p>
            <a:r>
              <a:rPr lang="en-US" noProof="0" dirty="0">
                <a:latin typeface="Courier"/>
                <a:sym typeface="Wingdings" panose="05000000000000000000" pitchFamily="2" charset="2"/>
              </a:rPr>
              <a:t>2 &gt;  1  true</a:t>
            </a:r>
          </a:p>
          <a:p>
            <a:r>
              <a:rPr lang="en-US" noProof="0" dirty="0">
                <a:latin typeface="Courier"/>
                <a:sym typeface="Wingdings" panose="05000000000000000000" pitchFamily="2" charset="2"/>
              </a:rPr>
              <a:t>2 &gt;= 1  true</a:t>
            </a:r>
            <a:endParaRPr lang="en-US" noProof="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7559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Booleans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997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Boolean objects "inherits" from </a:t>
            </a:r>
            <a:r>
              <a:rPr lang="en-US" noProof="0" dirty="0" err="1">
                <a:latin typeface="Courier"/>
              </a:rPr>
              <a:t>Boolean.prototype</a:t>
            </a:r>
            <a:r>
              <a:rPr lang="en-US" noProof="0" dirty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noProof="0" dirty="0">
                <a:hlinkClick r:id="rId2"/>
              </a:rPr>
              <a:t>http://www.ecma-international.org/ecma-262/7.0/#sec-properties-of-the-boolean-prototype-object</a:t>
            </a:r>
            <a:r>
              <a:rPr lang="en-US" sz="1600" noProof="0" dirty="0"/>
              <a:t> 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521246" y="2914010"/>
            <a:ext cx="8141738" cy="82997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yes =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yes_as_string = yes.toString()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"true"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872468"/>
            <a:ext cx="10515600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common logical operators are supported: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521246" y="4481086"/>
            <a:ext cx="8141738" cy="12629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 = !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yes =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 =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4" name="Cloud 3"/>
          <p:cNvSpPr/>
          <p:nvPr/>
        </p:nvSpPr>
        <p:spPr>
          <a:xfrm>
            <a:off x="5647063" y="4942997"/>
            <a:ext cx="2045465" cy="80099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Lazy evaluation!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7835747" y="4698047"/>
            <a:ext cx="2101467" cy="129089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The </a:t>
            </a:r>
            <a:r>
              <a:rPr lang="sv-SE" dirty="0">
                <a:latin typeface="Courier"/>
              </a:rPr>
              <a:t>&amp;</a:t>
            </a:r>
            <a:r>
              <a:rPr lang="sv-SE" dirty="0"/>
              <a:t> and </a:t>
            </a:r>
            <a:r>
              <a:rPr lang="sv-SE" dirty="0">
                <a:latin typeface="Courier"/>
              </a:rPr>
              <a:t>|</a:t>
            </a:r>
            <a:r>
              <a:rPr lang="sv-SE" dirty="0"/>
              <a:t> operators exist too!</a:t>
            </a: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521246" y="6205905"/>
            <a:ext cx="8141738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true_as_object =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Boolean(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016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  <p:bldP spid="6" grpId="0"/>
      <p:bldP spid="7" grpId="0" build="p" animBg="1"/>
      <p:bldP spid="4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767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String objects "inherits" from </a:t>
            </a:r>
            <a:r>
              <a:rPr lang="en-US" noProof="0" dirty="0" err="1">
                <a:latin typeface="Courier"/>
              </a:rPr>
              <a:t>String.prototype</a:t>
            </a:r>
            <a:r>
              <a:rPr lang="en-US" noProof="0" dirty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noProof="0" dirty="0">
                <a:hlinkClick r:id="rId2"/>
              </a:rPr>
              <a:t>http://www.ecma-international.org/ecma-262/7.0/#sec-properties-of-the-string-prototype-object</a:t>
            </a:r>
            <a:r>
              <a:rPr lang="en-US" sz="1600" noProof="0" dirty="0"/>
              <a:t>  </a:t>
            </a:r>
            <a:endParaRPr lang="en-US" noProof="0" dirty="0">
              <a:latin typeface="Georgia" panose="02040502050405020303" pitchFamily="18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543280" y="2841656"/>
            <a:ext cx="8082634" cy="29946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abc = "abc"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 = 'abc'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"abc".charAt(1)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yes = "abc".endsWith('bc')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one = "abc".indexOf("b")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adc = "abc".replace("b", "d")</a:t>
            </a:r>
          </a:p>
          <a:p>
            <a:pPr marL="0" indent="0">
              <a:buNone/>
            </a:pP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543280" y="6293311"/>
            <a:ext cx="8082634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abc_as_object =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String("abc")</a:t>
            </a:r>
          </a:p>
        </p:txBody>
      </p:sp>
    </p:spTree>
    <p:extLst>
      <p:ext uri="{BB962C8B-B14F-4D97-AF65-F5344CB8AC3E}">
        <p14:creationId xmlns:p14="http://schemas.microsoft.com/office/powerpoint/2010/main" val="11976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76364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Comparing strings:</a:t>
            </a:r>
          </a:p>
          <a:p>
            <a:r>
              <a:rPr lang="en-US" noProof="0" dirty="0">
                <a:latin typeface="Courier"/>
              </a:rPr>
              <a:t>"ab" == "ac" </a:t>
            </a:r>
            <a:r>
              <a:rPr lang="en-US" noProof="0" dirty="0">
                <a:latin typeface="Courier"/>
                <a:sym typeface="Wingdings" panose="05000000000000000000" pitchFamily="2" charset="2"/>
              </a:rPr>
              <a:t> false</a:t>
            </a:r>
          </a:p>
          <a:p>
            <a:r>
              <a:rPr lang="en-US" noProof="0" dirty="0">
                <a:latin typeface="Courier"/>
                <a:sym typeface="Wingdings" panose="05000000000000000000" pitchFamily="2" charset="2"/>
              </a:rPr>
              <a:t>"ab" != "ac"  true</a:t>
            </a:r>
          </a:p>
          <a:p>
            <a:r>
              <a:rPr lang="en-US" noProof="0" dirty="0">
                <a:latin typeface="Courier"/>
                <a:sym typeface="Wingdings" panose="05000000000000000000" pitchFamily="2" charset="2"/>
              </a:rPr>
              <a:t>"ab" &lt;  "ac"  true</a:t>
            </a:r>
          </a:p>
          <a:p>
            <a:r>
              <a:rPr lang="en-US" noProof="0" dirty="0">
                <a:latin typeface="Courier"/>
                <a:sym typeface="Wingdings" panose="05000000000000000000" pitchFamily="2" charset="2"/>
              </a:rPr>
              <a:t>"ab" &lt;= "ac"  true</a:t>
            </a:r>
          </a:p>
          <a:p>
            <a:r>
              <a:rPr lang="en-US" noProof="0" dirty="0">
                <a:latin typeface="Courier"/>
                <a:sym typeface="Wingdings" panose="05000000000000000000" pitchFamily="2" charset="2"/>
              </a:rPr>
              <a:t>"ab" &gt;  "ac"  false</a:t>
            </a:r>
          </a:p>
          <a:p>
            <a:r>
              <a:rPr lang="en-US" noProof="0" dirty="0">
                <a:latin typeface="Courier"/>
                <a:sym typeface="Wingdings" panose="05000000000000000000" pitchFamily="2" charset="2"/>
              </a:rPr>
              <a:t>"ab" &gt;= "ac"  false</a:t>
            </a:r>
            <a:endParaRPr lang="en-US" noProof="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6987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844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String operations:</a:t>
            </a:r>
          </a:p>
          <a:p>
            <a:r>
              <a:rPr lang="en-US" noProof="0" dirty="0">
                <a:latin typeface="Courier"/>
              </a:rPr>
              <a:t>"ab" + "ac" </a:t>
            </a:r>
            <a:r>
              <a:rPr lang="en-US" noProof="0" dirty="0">
                <a:latin typeface="Courier"/>
                <a:sym typeface="Wingdings" panose="05000000000000000000" pitchFamily="2" charset="2"/>
              </a:rPr>
              <a:t> "</a:t>
            </a:r>
            <a:r>
              <a:rPr lang="en-US" noProof="0" dirty="0" err="1">
                <a:latin typeface="Courier"/>
                <a:sym typeface="Wingdings" panose="05000000000000000000" pitchFamily="2" charset="2"/>
              </a:rPr>
              <a:t>abac</a:t>
            </a:r>
            <a:r>
              <a:rPr lang="en-US" noProof="0" dirty="0">
                <a:latin typeface="Courier"/>
                <a:sym typeface="Wingdings" panose="05000000000000000000" pitchFamily="2" charset="2"/>
              </a:rPr>
              <a:t>"</a:t>
            </a:r>
          </a:p>
          <a:p>
            <a:r>
              <a:rPr lang="en-US" noProof="0" dirty="0">
                <a:latin typeface="Courier"/>
                <a:sym typeface="Wingdings" panose="05000000000000000000" pitchFamily="2" charset="2"/>
              </a:rPr>
              <a:t>"ab" +  3    "ab3"</a:t>
            </a:r>
          </a:p>
          <a:p>
            <a:r>
              <a:rPr lang="en-US" noProof="0" dirty="0">
                <a:latin typeface="Courier"/>
                <a:sym typeface="Wingdings" panose="05000000000000000000" pitchFamily="2" charset="2"/>
              </a:rPr>
              <a:t> 3   + "ab"  "3ab"</a:t>
            </a:r>
          </a:p>
          <a:p>
            <a:r>
              <a:rPr lang="en-US" noProof="0" dirty="0">
                <a:latin typeface="Courier"/>
                <a:sym typeface="Wingdings" panose="05000000000000000000" pitchFamily="2" charset="2"/>
              </a:rPr>
              <a:t>"3"  + "3"   "33"</a:t>
            </a:r>
          </a:p>
          <a:p>
            <a:r>
              <a:rPr lang="en-US" noProof="0" dirty="0">
                <a:latin typeface="Courier"/>
                <a:sym typeface="Wingdings" panose="05000000000000000000" pitchFamily="2" charset="2"/>
              </a:rPr>
              <a:t> 3   + "3"   "33"</a:t>
            </a:r>
          </a:p>
          <a:p>
            <a:r>
              <a:rPr lang="en-US" noProof="0" dirty="0">
                <a:latin typeface="Courier"/>
                <a:sym typeface="Wingdings" panose="05000000000000000000" pitchFamily="2" charset="2"/>
              </a:rPr>
              <a:t> 3   - "3"   0</a:t>
            </a:r>
          </a:p>
          <a:p>
            <a:r>
              <a:rPr lang="en-US" noProof="0" dirty="0">
                <a:latin typeface="Courier"/>
                <a:sym typeface="Wingdings" panose="05000000000000000000" pitchFamily="2" charset="2"/>
              </a:rPr>
              <a:t>"The sum is: " + 1+3 + "."  The sum is: 13.</a:t>
            </a:r>
          </a:p>
          <a:p>
            <a:r>
              <a:rPr lang="en-US" noProof="0" dirty="0">
                <a:latin typeface="Courier"/>
                <a:sym typeface="Wingdings" panose="05000000000000000000" pitchFamily="2" charset="2"/>
              </a:rPr>
              <a:t>"The sum is: " +(1+3)+ "."  The sum is: 4.</a:t>
            </a:r>
          </a:p>
        </p:txBody>
      </p:sp>
    </p:spTree>
    <p:extLst>
      <p:ext uri="{BB962C8B-B14F-4D97-AF65-F5344CB8AC3E}">
        <p14:creationId xmlns:p14="http://schemas.microsoft.com/office/powerpoint/2010/main" val="9466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2528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Objects inherits from </a:t>
            </a:r>
            <a:r>
              <a:rPr lang="en-US" noProof="0" dirty="0" err="1">
                <a:latin typeface="Courier"/>
              </a:rPr>
              <a:t>Object.prototype</a:t>
            </a:r>
            <a:r>
              <a:rPr lang="en-US" noProof="0" dirty="0">
                <a:latin typeface="Georgia" panose="02040502050405020303" pitchFamily="18" charset="0"/>
              </a:rPr>
              <a:t> (by default).</a:t>
            </a:r>
          </a:p>
          <a:p>
            <a:pPr marL="0" indent="0">
              <a:buNone/>
            </a:pPr>
            <a:r>
              <a:rPr lang="en-US" sz="1600" noProof="0" dirty="0">
                <a:hlinkClick r:id="rId2"/>
              </a:rPr>
              <a:t>http://www.ecma-international.org/ecma-262/7.0/#sec-properties-of-the-object-prototype-object</a:t>
            </a:r>
            <a:r>
              <a:rPr lang="en-US" sz="1600" noProof="0" dirty="0"/>
              <a:t> </a:t>
            </a:r>
          </a:p>
          <a:p>
            <a:r>
              <a:rPr lang="en-US" noProof="0" dirty="0">
                <a:latin typeface="Georgia" panose="02040502050405020303" pitchFamily="18" charset="0"/>
              </a:rPr>
              <a:t>Store key-value pairs.</a:t>
            </a:r>
          </a:p>
          <a:p>
            <a:pPr lvl="1"/>
            <a:r>
              <a:rPr lang="en-US" noProof="0" dirty="0">
                <a:latin typeface="+mn-lt"/>
                <a:sym typeface="Wingdings" panose="05000000000000000000" pitchFamily="2" charset="2"/>
              </a:rPr>
              <a:t>Keys are casted into strings.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3703090"/>
            <a:ext cx="1051560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myEmptyObject = {}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4296273"/>
            <a:ext cx="10515600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mySmallObject = {one: 1}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Or: {"one": 1}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numberOne = mySmallObject.one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numeroUno = mySmallObject["one"]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mySmallObject.two = 2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mySmallObject["two"] = 2</a:t>
            </a:r>
          </a:p>
        </p:txBody>
      </p:sp>
    </p:spTree>
    <p:extLst>
      <p:ext uri="{BB962C8B-B14F-4D97-AF65-F5344CB8AC3E}">
        <p14:creationId xmlns:p14="http://schemas.microsoft.com/office/powerpoint/2010/main" val="62556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2528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Objects inherits from </a:t>
            </a:r>
            <a:r>
              <a:rPr lang="en-US" noProof="0" dirty="0" err="1">
                <a:latin typeface="Courier"/>
              </a:rPr>
              <a:t>Object.prototype</a:t>
            </a:r>
            <a:r>
              <a:rPr lang="en-US" noProof="0" dirty="0">
                <a:latin typeface="Georgia" panose="02040502050405020303" pitchFamily="18" charset="0"/>
              </a:rPr>
              <a:t> (by default).</a:t>
            </a:r>
          </a:p>
          <a:p>
            <a:pPr marL="0" indent="0">
              <a:buNone/>
            </a:pPr>
            <a:r>
              <a:rPr lang="en-US" sz="1600" noProof="0" dirty="0">
                <a:hlinkClick r:id="rId2"/>
              </a:rPr>
              <a:t>http://www.ecma-international.org/ecma-262/7.0/#sec-properties-of-the-object-prototype-object</a:t>
            </a:r>
            <a:r>
              <a:rPr lang="en-US" sz="1600" noProof="0" dirty="0"/>
              <a:t> </a:t>
            </a:r>
          </a:p>
          <a:p>
            <a:r>
              <a:rPr lang="en-US" noProof="0" dirty="0">
                <a:latin typeface="Georgia" panose="02040502050405020303" pitchFamily="18" charset="0"/>
              </a:rPr>
              <a:t>Store key-value pairs.</a:t>
            </a:r>
          </a:p>
          <a:p>
            <a:pPr lvl="1"/>
            <a:r>
              <a:rPr lang="en-US" noProof="0" dirty="0">
                <a:latin typeface="+mn-lt"/>
                <a:sym typeface="Wingdings" panose="05000000000000000000" pitchFamily="2" charset="2"/>
              </a:rPr>
              <a:t>Keys are casted into strings.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3703090"/>
            <a:ext cx="10515600" cy="25617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myLargeObject = {1: "One", 2: "Two", 3: "Three"}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stringOne = myLargeObject[1]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stringUno = myLargeObject["1"]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iAmUndefined = myLargeObject[4]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myLargeObject[2]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iAmUndefined = myLargeObject[2]</a:t>
            </a:r>
          </a:p>
        </p:txBody>
      </p:sp>
    </p:spTree>
    <p:extLst>
      <p:ext uri="{BB962C8B-B14F-4D97-AF65-F5344CB8AC3E}">
        <p14:creationId xmlns:p14="http://schemas.microsoft.com/office/powerpoint/2010/main" val="223356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58567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Array objects inherits from </a:t>
            </a:r>
            <a:r>
              <a:rPr lang="en-US" noProof="0" dirty="0" err="1">
                <a:latin typeface="Courier"/>
              </a:rPr>
              <a:t>Array.prototype</a:t>
            </a:r>
            <a:r>
              <a:rPr lang="en-US" noProof="0" dirty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noProof="0" dirty="0">
                <a:hlinkClick r:id="rId2"/>
              </a:rPr>
              <a:t>http://www.ecma-international.org/ecma-262/7.0/#sec-properties-of-the-array-prototype-object</a:t>
            </a:r>
            <a:r>
              <a:rPr lang="en-US" sz="1600" noProof="0" dirty="0"/>
              <a:t> </a:t>
            </a:r>
          </a:p>
          <a:p>
            <a:r>
              <a:rPr lang="en-US" noProof="0" dirty="0">
                <a:latin typeface="Georgia" panose="02040502050405020303" pitchFamily="18" charset="0"/>
              </a:rPr>
              <a:t>Works more like lists than arrays.</a:t>
            </a:r>
          </a:p>
          <a:p>
            <a:pPr lvl="1"/>
            <a:r>
              <a:rPr lang="en-US" noProof="0" dirty="0">
                <a:latin typeface="Georgia" panose="02040502050405020303" pitchFamily="18" charset="0"/>
              </a:rPr>
              <a:t>Dynamic size.</a:t>
            </a:r>
          </a:p>
          <a:p>
            <a:r>
              <a:rPr lang="en-US" noProof="0" dirty="0">
                <a:latin typeface="Georgia" panose="02040502050405020303" pitchFamily="18" charset="0"/>
              </a:rPr>
              <a:t>Are implemented as objects.</a:t>
            </a:r>
            <a:endParaRPr lang="en-US" noProof="0" dirty="0">
              <a:latin typeface="Courier"/>
              <a:sym typeface="Wingdings" panose="05000000000000000000" pitchFamily="2" charset="2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172576" y="4182058"/>
            <a:ext cx="7328873" cy="25617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myEmptyArray = []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mySmallArray = [55]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myLargeArray = [1, 2, 3, 9, 5, 7]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six = myLargeArray.length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nine = myLargeArray[3]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myLargeArray[3] = 4</a:t>
            </a:r>
          </a:p>
        </p:txBody>
      </p:sp>
    </p:spTree>
    <p:extLst>
      <p:ext uri="{BB962C8B-B14F-4D97-AF65-F5344CB8AC3E}">
        <p14:creationId xmlns:p14="http://schemas.microsoft.com/office/powerpoint/2010/main" val="29526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78087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Array objects inherits from </a:t>
            </a:r>
            <a:r>
              <a:rPr lang="en-US" noProof="0" dirty="0" err="1">
                <a:latin typeface="Courier"/>
              </a:rPr>
              <a:t>Array.prototype</a:t>
            </a:r>
            <a:r>
              <a:rPr lang="en-US" noProof="0" dirty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noProof="0" dirty="0">
                <a:hlinkClick r:id="rId2"/>
              </a:rPr>
              <a:t>http://www.ecma-international.org/ecma-262/7.0/#sec-properties-of-the-array-prototype-object</a:t>
            </a:r>
            <a:endParaRPr lang="en-US" sz="1600" noProof="0" dirty="0"/>
          </a:p>
          <a:p>
            <a:r>
              <a:rPr lang="en-US" noProof="0" dirty="0">
                <a:latin typeface="Courier"/>
              </a:rPr>
              <a:t>[1, 2].</a:t>
            </a:r>
            <a:r>
              <a:rPr lang="en-US" noProof="0" dirty="0" err="1">
                <a:latin typeface="Courier"/>
              </a:rPr>
              <a:t>concat</a:t>
            </a:r>
            <a:r>
              <a:rPr lang="en-US" noProof="0" dirty="0">
                <a:latin typeface="Courier"/>
              </a:rPr>
              <a:t>([3, 4])        </a:t>
            </a:r>
            <a:r>
              <a:rPr lang="en-US" noProof="0" dirty="0">
                <a:latin typeface="Courier"/>
                <a:sym typeface="Wingdings" panose="05000000000000000000" pitchFamily="2" charset="2"/>
              </a:rPr>
              <a:t> [1, 2, 3, 4]</a:t>
            </a:r>
            <a:r>
              <a:rPr lang="en-US" noProof="0" dirty="0">
                <a:latin typeface="Courier"/>
              </a:rPr>
              <a:t> </a:t>
            </a:r>
          </a:p>
          <a:p>
            <a:r>
              <a:rPr lang="en-US" noProof="0" dirty="0">
                <a:latin typeface="Courier"/>
              </a:rPr>
              <a:t>["a", "b", "c"].</a:t>
            </a:r>
            <a:r>
              <a:rPr lang="en-US" noProof="0" dirty="0" err="1">
                <a:latin typeface="Courier"/>
              </a:rPr>
              <a:t>indexOf</a:t>
            </a:r>
            <a:r>
              <a:rPr lang="en-US" noProof="0" dirty="0">
                <a:latin typeface="Courier"/>
              </a:rPr>
              <a:t>("b") </a:t>
            </a:r>
            <a:r>
              <a:rPr lang="en-US" noProof="0" dirty="0">
                <a:latin typeface="Courier"/>
                <a:sym typeface="Wingdings" panose="05000000000000000000" pitchFamily="2" charset="2"/>
              </a:rPr>
              <a:t> 1</a:t>
            </a:r>
          </a:p>
          <a:p>
            <a:r>
              <a:rPr lang="en-US" noProof="0" dirty="0">
                <a:latin typeface="Courier"/>
                <a:sym typeface="Wingdings" panose="05000000000000000000" pitchFamily="2" charset="2"/>
              </a:rPr>
              <a:t>[1, 2, 3].join("_")           "1_2_3"</a:t>
            </a:r>
            <a:endParaRPr lang="en-US" sz="4400" noProof="0" dirty="0">
              <a:latin typeface="Courier"/>
              <a:sym typeface="Wingdings" panose="05000000000000000000" pitchFamily="2" charset="2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147863" y="4240783"/>
            <a:ext cx="4140829" cy="11875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 = [1, 2, 3]</a:t>
            </a:r>
          </a:p>
          <a:p>
            <a:pPr marL="0" indent="0">
              <a:buNone/>
            </a:pP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three = array.pop()</a:t>
            </a:r>
          </a:p>
          <a:p>
            <a:pPr marL="0" indent="0">
              <a:buNone/>
            </a:pPr>
            <a:r>
              <a:rPr lang="sv-SE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array = [1, 2]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147862" y="5579433"/>
            <a:ext cx="4140829" cy="11875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 = [1, 2]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array.push(3)</a:t>
            </a:r>
          </a:p>
          <a:p>
            <a:pPr marL="0" indent="0">
              <a:buNone/>
            </a:pPr>
            <a:r>
              <a:rPr lang="sv-SE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array = [1, 2, 3]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476847" y="4240783"/>
            <a:ext cx="4186138" cy="11798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 = [1, 2, 3]</a:t>
            </a:r>
          </a:p>
          <a:p>
            <a:pPr marL="0" indent="0">
              <a:buNone/>
            </a:pP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one = array.shift()</a:t>
            </a:r>
          </a:p>
          <a:p>
            <a:pPr marL="0" indent="0">
              <a:buNone/>
            </a:pPr>
            <a:r>
              <a:rPr lang="sv-SE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array = [2, 3]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476845" y="5587128"/>
            <a:ext cx="4186139" cy="11798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 = [2, 3]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array.unshift(1)</a:t>
            </a:r>
          </a:p>
          <a:p>
            <a:pPr marL="0" indent="0">
              <a:buNone/>
            </a:pPr>
            <a:r>
              <a:rPr lang="sv-SE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array = [1, 2, 3]</a:t>
            </a:r>
          </a:p>
        </p:txBody>
      </p:sp>
    </p:spTree>
    <p:extLst>
      <p:ext uri="{BB962C8B-B14F-4D97-AF65-F5344CB8AC3E}">
        <p14:creationId xmlns:p14="http://schemas.microsoft.com/office/powerpoint/2010/main" val="86611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7" grpId="0" build="p" animBg="1"/>
      <p:bldP spid="8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noProof="0" dirty="0"/>
              <a:t>Basics in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Web Development with JavaScript and DOM</a:t>
            </a:r>
            <a:endParaRPr lang="en-US" noProof="0" dirty="0">
              <a:latin typeface="Georgia" panose="02040502050405020303" pitchFamily="18" charset="0"/>
            </a:endParaRPr>
          </a:p>
          <a:p>
            <a:r>
              <a:rPr lang="en-US" b="1" noProof="0" dirty="0"/>
              <a:t>TWJK14</a:t>
            </a:r>
            <a:r>
              <a:rPr lang="en-US" noProof="0" dirty="0"/>
              <a:t> </a:t>
            </a:r>
            <a:r>
              <a:rPr lang="en-US" noProof="0" dirty="0">
                <a:latin typeface="Georgia" panose="02040502050405020303" pitchFamily="18" charset="0"/>
              </a:rPr>
              <a:t>Spring 2017</a:t>
            </a:r>
          </a:p>
          <a:p>
            <a:r>
              <a:rPr lang="en-US" b="1" noProof="0" dirty="0">
                <a:latin typeface="Georgia" panose="02040502050405020303" pitchFamily="18" charset="0"/>
              </a:rPr>
              <a:t>Peter Larsson-Green 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0572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4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+mn-lt"/>
                <a:sym typeface="Wingdings" panose="05000000000000000000" pitchFamily="2" charset="2"/>
              </a:rPr>
              <a:t>Are created using the </a:t>
            </a:r>
            <a:r>
              <a:rPr lang="en-US" noProof="0" dirty="0" err="1">
                <a:latin typeface="Courier"/>
                <a:sym typeface="Wingdings" panose="05000000000000000000" pitchFamily="2" charset="2"/>
              </a:rPr>
              <a:t>var</a:t>
            </a:r>
            <a:r>
              <a:rPr lang="en-US" noProof="0" dirty="0">
                <a:latin typeface="+mn-lt"/>
                <a:sym typeface="Wingdings" panose="05000000000000000000" pitchFamily="2" charset="2"/>
              </a:rPr>
              <a:t> statement.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410730" y="3236871"/>
            <a:ext cx="788155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variableName = value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410729" y="2451466"/>
            <a:ext cx="7881551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variableName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Initialized to undefined.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862712"/>
            <a:ext cx="10515600" cy="49090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>
                <a:latin typeface="+mn-lt"/>
                <a:sym typeface="Wingdings" panose="05000000000000000000" pitchFamily="2" charset="2"/>
              </a:rPr>
              <a:t>Can be re-assigned using the re-assignment statement: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410730" y="4573961"/>
            <a:ext cx="788155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variableName = value</a:t>
            </a:r>
          </a:p>
        </p:txBody>
      </p:sp>
    </p:spTree>
    <p:extLst>
      <p:ext uri="{BB962C8B-B14F-4D97-AF65-F5344CB8AC3E}">
        <p14:creationId xmlns:p14="http://schemas.microsoft.com/office/powerpoint/2010/main" val="405457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Functions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3869290"/>
            <a:ext cx="4685270" cy="280846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numberOfCalls = 0</a:t>
            </a:r>
          </a:p>
          <a:p>
            <a:pPr marL="0" indent="0">
              <a:buNone/>
            </a:pP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average(x, y){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numberOfCalls++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x + y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/ 2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five = average(4, 6)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8728"/>
          </a:xfrm>
        </p:spPr>
        <p:txBody>
          <a:bodyPr>
            <a:spAutoFit/>
          </a:bodyPr>
          <a:lstStyle/>
          <a:p>
            <a:r>
              <a:rPr lang="en-US" noProof="0" dirty="0">
                <a:latin typeface="Georgia" panose="02040502050405020303" pitchFamily="18" charset="0"/>
              </a:rPr>
              <a:t>Functions are values (objects).</a:t>
            </a:r>
          </a:p>
          <a:p>
            <a:pPr lvl="1"/>
            <a:r>
              <a:rPr lang="en-US" noProof="0" dirty="0">
                <a:sym typeface="Wingdings" panose="05000000000000000000" pitchFamily="2" charset="2"/>
              </a:rPr>
              <a:t>Are stored in variables like ordinary values.</a:t>
            </a:r>
          </a:p>
          <a:p>
            <a:r>
              <a:rPr lang="en-US" noProof="0" dirty="0">
                <a:latin typeface="+mn-lt"/>
                <a:sym typeface="Wingdings" panose="05000000000000000000" pitchFamily="2" charset="2"/>
              </a:rPr>
              <a:t>Create a new scopes (only way </a:t>
            </a:r>
            <a:r>
              <a:rPr lang="en-US" dirty="0">
                <a:latin typeface="+mn-lt"/>
                <a:sym typeface="Wingdings" panose="05000000000000000000" pitchFamily="2" charset="2"/>
              </a:rPr>
              <a:t>before ES6</a:t>
            </a:r>
            <a:r>
              <a:rPr lang="en-US" noProof="0" dirty="0">
                <a:latin typeface="+mn-lt"/>
                <a:sym typeface="Wingdings" panose="05000000000000000000" pitchFamily="2" charset="2"/>
              </a:rPr>
              <a:t>).</a:t>
            </a:r>
          </a:p>
          <a:p>
            <a:r>
              <a:rPr lang="en-US" noProof="0" dirty="0">
                <a:latin typeface="+mn-lt"/>
                <a:sym typeface="Wingdings" panose="05000000000000000000" pitchFamily="2" charset="2"/>
              </a:rPr>
              <a:t>Can access variables outside the function.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6215449" y="3869290"/>
            <a:ext cx="5138351" cy="280846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v-SE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average = 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y){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x + y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/ 2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five = average(4, 6)</a:t>
            </a:r>
          </a:p>
        </p:txBody>
      </p:sp>
      <p:sp>
        <p:nvSpPr>
          <p:cNvPr id="11" name="Cloud 10"/>
          <p:cNvSpPr/>
          <p:nvPr/>
        </p:nvSpPr>
        <p:spPr>
          <a:xfrm>
            <a:off x="8510954" y="1359876"/>
            <a:ext cx="3493477" cy="20867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Functions without return value returns </a:t>
            </a:r>
            <a:r>
              <a:rPr lang="sv-SE" sz="2400" dirty="0">
                <a:latin typeface="Courier"/>
              </a:rPr>
              <a:t>undefined</a:t>
            </a:r>
            <a:r>
              <a:rPr lang="sv-SE" sz="2400" dirty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230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0" grpId="0" uiExpand="1" build="p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If statements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1690688"/>
            <a:ext cx="4685270" cy="34276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biggest(x, y){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&lt; y){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five = biggest(5, 2)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668530" y="1690688"/>
            <a:ext cx="4685270" cy="42934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sign(n){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&lt; 0){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== 0){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one = sign(99)</a:t>
            </a:r>
          </a:p>
        </p:txBody>
      </p:sp>
    </p:spTree>
    <p:extLst>
      <p:ext uri="{BB962C8B-B14F-4D97-AF65-F5344CB8AC3E}">
        <p14:creationId xmlns:p14="http://schemas.microsoft.com/office/powerpoint/2010/main" val="276720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Loops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1690688"/>
            <a:ext cx="4685270" cy="34276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sum(n){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i=1; i&lt;=n; i++){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 += i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fifteen = sum(5)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668530" y="1690688"/>
            <a:ext cx="4685270" cy="38605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sum(n){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 &lt; n){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 += n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n--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fifteen = sum(5)</a:t>
            </a:r>
          </a:p>
        </p:txBody>
      </p:sp>
    </p:spTree>
    <p:extLst>
      <p:ext uri="{BB962C8B-B14F-4D97-AF65-F5344CB8AC3E}">
        <p14:creationId xmlns:p14="http://schemas.microsoft.com/office/powerpoint/2010/main" val="250927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Loops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1690688"/>
            <a:ext cx="4685270" cy="38605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sum(n){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 += n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n--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 &lt; n)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fifteen = sum(5)</a:t>
            </a:r>
          </a:p>
        </p:txBody>
      </p:sp>
    </p:spTree>
    <p:extLst>
      <p:ext uri="{BB962C8B-B14F-4D97-AF65-F5344CB8AC3E}">
        <p14:creationId xmlns:p14="http://schemas.microsoft.com/office/powerpoint/2010/main" val="362340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Conditions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5246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Any value can be used as condition.</a:t>
            </a:r>
          </a:p>
          <a:p>
            <a:r>
              <a:rPr lang="en-US" noProof="0" dirty="0"/>
              <a:t>If it is not a </a:t>
            </a:r>
            <a:r>
              <a:rPr lang="en-US" noProof="0" dirty="0" err="1"/>
              <a:t>boolean</a:t>
            </a:r>
            <a:r>
              <a:rPr lang="en-US" noProof="0" dirty="0"/>
              <a:t> value it will be converted:</a:t>
            </a:r>
          </a:p>
          <a:p>
            <a:pPr lvl="1"/>
            <a:r>
              <a:rPr lang="en-US" noProof="0" dirty="0">
                <a:latin typeface="Courier"/>
              </a:rPr>
              <a:t>undefined</a:t>
            </a:r>
            <a:r>
              <a:rPr lang="en-US" noProof="0" dirty="0">
                <a:latin typeface="+mn-lt"/>
              </a:rPr>
              <a:t>, </a:t>
            </a:r>
            <a:r>
              <a:rPr lang="en-US" noProof="0" dirty="0">
                <a:latin typeface="Courier"/>
              </a:rPr>
              <a:t>null</a:t>
            </a:r>
            <a:r>
              <a:rPr lang="en-US" noProof="0" dirty="0">
                <a:latin typeface="+mn-lt"/>
              </a:rPr>
              <a:t>, </a:t>
            </a:r>
            <a:r>
              <a:rPr lang="en-US" noProof="0" dirty="0" err="1">
                <a:latin typeface="Courier"/>
              </a:rPr>
              <a:t>NaN</a:t>
            </a:r>
            <a:r>
              <a:rPr lang="en-US" noProof="0" dirty="0">
                <a:latin typeface="+mn-lt"/>
              </a:rPr>
              <a:t>, </a:t>
            </a:r>
            <a:r>
              <a:rPr lang="en-US" noProof="0" dirty="0">
                <a:latin typeface="Courier"/>
              </a:rPr>
              <a:t>0</a:t>
            </a:r>
            <a:r>
              <a:rPr lang="en-US" noProof="0" dirty="0">
                <a:latin typeface="+mn-lt"/>
              </a:rPr>
              <a:t>, and </a:t>
            </a:r>
            <a:r>
              <a:rPr lang="en-US" noProof="0" dirty="0">
                <a:latin typeface="Courier"/>
              </a:rPr>
              <a:t>""</a:t>
            </a:r>
            <a:r>
              <a:rPr lang="en-US" noProof="0" dirty="0">
                <a:latin typeface="+mn-lt"/>
              </a:rPr>
              <a:t> will be converted to </a:t>
            </a:r>
            <a:r>
              <a:rPr lang="en-US" noProof="0" dirty="0">
                <a:latin typeface="Courier"/>
              </a:rPr>
              <a:t>false</a:t>
            </a:r>
            <a:r>
              <a:rPr lang="en-US" noProof="0" dirty="0">
                <a:latin typeface="+mn-lt"/>
              </a:rPr>
              <a:t>.</a:t>
            </a:r>
          </a:p>
          <a:p>
            <a:pPr lvl="1"/>
            <a:r>
              <a:rPr lang="en-US" noProof="0" dirty="0">
                <a:latin typeface="+mn-lt"/>
              </a:rPr>
              <a:t>All other values will be converted to </a:t>
            </a:r>
            <a:r>
              <a:rPr lang="en-US" noProof="0" dirty="0">
                <a:latin typeface="Courier"/>
              </a:rPr>
              <a:t>true</a:t>
            </a:r>
            <a:r>
              <a:rPr lang="en-US" noProof="0" dirty="0">
                <a:latin typeface="+mn-lt"/>
              </a:rPr>
              <a:t>.</a:t>
            </a:r>
          </a:p>
          <a:p>
            <a:pPr marL="0" indent="0">
              <a:buNone/>
            </a:pPr>
            <a:r>
              <a:rPr lang="en-US" u="sng" noProof="0" dirty="0">
                <a:latin typeface="+mn-lt"/>
              </a:rPr>
              <a:t>Examples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130871"/>
            <a:ext cx="4671646" cy="202824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>
                <a:latin typeface="Courier"/>
              </a:rPr>
              <a:t>0</a:t>
            </a:r>
            <a:r>
              <a:rPr lang="sv-SE" dirty="0">
                <a:latin typeface="+mn-lt"/>
              </a:rPr>
              <a:t> is?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>
                <a:latin typeface="Courier"/>
              </a:rPr>
              <a:t>{}</a:t>
            </a:r>
            <a:r>
              <a:rPr lang="sv-SE" dirty="0">
                <a:latin typeface="+mn-lt"/>
              </a:rPr>
              <a:t> is?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>
                <a:latin typeface="Courier"/>
              </a:rPr>
              <a:t>new Number(0)</a:t>
            </a:r>
            <a:r>
              <a:rPr lang="sv-SE" dirty="0">
                <a:latin typeface="+mn-lt"/>
              </a:rPr>
              <a:t> is?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>
                <a:latin typeface="Courier"/>
              </a:rPr>
              <a:t>new Boolean(False)</a:t>
            </a:r>
            <a:r>
              <a:rPr lang="sv-SE" dirty="0">
                <a:latin typeface="+mn-lt"/>
              </a:rPr>
              <a:t> is?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509846" y="4130871"/>
            <a:ext cx="4870938" cy="202824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>
                <a:latin typeface="+mn-lt"/>
              </a:rPr>
              <a:t>Falsey!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>
                <a:latin typeface="+mn-lt"/>
              </a:rPr>
              <a:t>Truthy!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>
                <a:latin typeface="+mn-lt"/>
              </a:rPr>
              <a:t>Truthy!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>
                <a:latin typeface="+mn-lt"/>
              </a:rPr>
              <a:t>Truthy!</a:t>
            </a:r>
          </a:p>
        </p:txBody>
      </p:sp>
    </p:spTree>
    <p:extLst>
      <p:ext uri="{BB962C8B-B14F-4D97-AF65-F5344CB8AC3E}">
        <p14:creationId xmlns:p14="http://schemas.microsoft.com/office/powerpoint/2010/main" val="145075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Switch statement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199" y="1690688"/>
            <a:ext cx="4586417" cy="42934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digitToString(d){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1: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"one"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2: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"two"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two = digitToString(2)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767383" y="1573458"/>
            <a:ext cx="4586417" cy="515936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getMood(weekday){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(weekday){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1: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3: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"Sad"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6: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"Happy"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"Angry"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myMood = getMood(4)</a:t>
            </a:r>
          </a:p>
        </p:txBody>
      </p:sp>
    </p:spTree>
    <p:extLst>
      <p:ext uri="{BB962C8B-B14F-4D97-AF65-F5344CB8AC3E}">
        <p14:creationId xmlns:p14="http://schemas.microsoft.com/office/powerpoint/2010/main" val="178111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Exceptions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1608358"/>
            <a:ext cx="7543799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compute(operand1, operation, operand2){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(operation){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"add":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operand1 + operand2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"div":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(operand2 != 0){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operand1 / operand2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"Division by zero"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261074" y="2175003"/>
            <a:ext cx="5673018" cy="333424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compute(20, "div", 0)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(error){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(error == "Division by zero"){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9999999999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something with result!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279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Global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6203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Some global functions exist.</a:t>
            </a:r>
          </a:p>
          <a:p>
            <a:pPr marL="0" indent="0">
              <a:buNone/>
            </a:pPr>
            <a:r>
              <a:rPr lang="en-US" sz="1600" noProof="0" dirty="0">
                <a:hlinkClick r:id="rId2"/>
              </a:rPr>
              <a:t>http://www.ecma-international.org/ecma-262/7.0/#sec-function-properties-of-the-global-object</a:t>
            </a:r>
            <a:r>
              <a:rPr lang="en-US" sz="1600" noProof="0" dirty="0"/>
              <a:t> </a:t>
            </a:r>
          </a:p>
          <a:p>
            <a:r>
              <a:rPr lang="en-US" noProof="0" dirty="0" err="1">
                <a:latin typeface="Courier"/>
              </a:rPr>
              <a:t>eval</a:t>
            </a:r>
            <a:r>
              <a:rPr lang="en-US" noProof="0" dirty="0">
                <a:latin typeface="Courier"/>
              </a:rPr>
              <a:t>("JS code to be executed")</a:t>
            </a:r>
          </a:p>
          <a:p>
            <a:r>
              <a:rPr lang="en-US" noProof="0" dirty="0" err="1">
                <a:latin typeface="Courier"/>
              </a:rPr>
              <a:t>isFinite</a:t>
            </a:r>
            <a:r>
              <a:rPr lang="en-US" noProof="0" dirty="0">
                <a:latin typeface="Courier"/>
              </a:rPr>
              <a:t>(123) </a:t>
            </a:r>
            <a:r>
              <a:rPr lang="en-US" noProof="0" dirty="0">
                <a:latin typeface="Courier"/>
                <a:sym typeface="Wingdings" panose="05000000000000000000" pitchFamily="2" charset="2"/>
              </a:rPr>
              <a:t> true</a:t>
            </a:r>
            <a:endParaRPr lang="en-US" noProof="0" dirty="0">
              <a:latin typeface="Courier"/>
            </a:endParaRPr>
          </a:p>
          <a:p>
            <a:r>
              <a:rPr lang="en-US" noProof="0" dirty="0" err="1">
                <a:latin typeface="Courier"/>
              </a:rPr>
              <a:t>isNaN</a:t>
            </a:r>
            <a:r>
              <a:rPr lang="en-US" noProof="0" dirty="0">
                <a:latin typeface="Courier"/>
              </a:rPr>
              <a:t>(123) </a:t>
            </a:r>
            <a:r>
              <a:rPr lang="en-US" noProof="0" dirty="0">
                <a:latin typeface="Courier"/>
                <a:sym typeface="Wingdings" panose="05000000000000000000" pitchFamily="2" charset="2"/>
              </a:rPr>
              <a:t> false</a:t>
            </a:r>
            <a:endParaRPr lang="en-US" noProof="0" dirty="0">
              <a:latin typeface="Courier"/>
            </a:endParaRPr>
          </a:p>
          <a:p>
            <a:r>
              <a:rPr lang="en-US" noProof="0" dirty="0" err="1">
                <a:latin typeface="Courier"/>
              </a:rPr>
              <a:t>parseFloat</a:t>
            </a:r>
            <a:r>
              <a:rPr lang="en-US" noProof="0" dirty="0">
                <a:latin typeface="Courier"/>
              </a:rPr>
              <a:t>("123.45") </a:t>
            </a:r>
            <a:r>
              <a:rPr lang="en-US" noProof="0" dirty="0">
                <a:latin typeface="Courier"/>
                <a:sym typeface="Wingdings" panose="05000000000000000000" pitchFamily="2" charset="2"/>
              </a:rPr>
              <a:t> 123.45</a:t>
            </a:r>
            <a:endParaRPr lang="en-US" noProof="0" dirty="0">
              <a:latin typeface="Courier"/>
            </a:endParaRPr>
          </a:p>
          <a:p>
            <a:r>
              <a:rPr lang="en-US" noProof="0" dirty="0" err="1">
                <a:latin typeface="Courier"/>
              </a:rPr>
              <a:t>parseInt</a:t>
            </a:r>
            <a:r>
              <a:rPr lang="en-US" noProof="0" dirty="0">
                <a:latin typeface="Courier"/>
              </a:rPr>
              <a:t>("123", 10) </a:t>
            </a:r>
            <a:r>
              <a:rPr lang="en-US" noProof="0" dirty="0">
                <a:latin typeface="Courier"/>
                <a:sym typeface="Wingdings" panose="05000000000000000000" pitchFamily="2" charset="2"/>
              </a:rPr>
              <a:t> 123</a:t>
            </a:r>
            <a:endParaRPr lang="en-US" sz="1800" noProof="0" dirty="0"/>
          </a:p>
          <a:p>
            <a:r>
              <a:rPr lang="en-US" noProof="0" dirty="0">
                <a:latin typeface="+mn-lt"/>
              </a:rPr>
              <a:t>...</a:t>
            </a:r>
            <a:endParaRPr lang="en-US" sz="4000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976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>
                <a:latin typeface="+mj-lt"/>
              </a:rPr>
              <a:t>the global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665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All global variables are also added to the global object.</a:t>
            </a:r>
          </a:p>
          <a:p>
            <a:pPr lvl="1"/>
            <a:r>
              <a:rPr lang="en-US" noProof="0" dirty="0"/>
              <a:t>Is stored in the global variable </a:t>
            </a:r>
            <a:r>
              <a:rPr lang="en-US" noProof="0" dirty="0">
                <a:latin typeface="Courier"/>
              </a:rPr>
              <a:t>window</a:t>
            </a:r>
            <a:r>
              <a:rPr lang="en-US" noProof="0" dirty="0"/>
              <a:t> in browsers.</a:t>
            </a:r>
            <a:endParaRPr lang="en-US" noProof="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68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 to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8284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A programming language browsers interpret.</a:t>
            </a:r>
          </a:p>
          <a:p>
            <a:pPr marL="0" indent="0">
              <a:buNone/>
            </a:pPr>
            <a:r>
              <a:rPr lang="en-US" noProof="0" dirty="0"/>
              <a:t>Created by Brendan </a:t>
            </a:r>
            <a:r>
              <a:rPr lang="en-US" noProof="0" dirty="0" err="1"/>
              <a:t>Eich</a:t>
            </a:r>
            <a:r>
              <a:rPr lang="en-US" noProof="0" dirty="0"/>
              <a:t> 1995 (Netscape).</a:t>
            </a:r>
          </a:p>
          <a:p>
            <a:pPr marL="0" indent="0">
              <a:buNone/>
            </a:pPr>
            <a:r>
              <a:rPr lang="en-US" noProof="0" dirty="0"/>
              <a:t>Has many names:</a:t>
            </a:r>
          </a:p>
          <a:p>
            <a:pPr lvl="1"/>
            <a:r>
              <a:rPr lang="en-US" noProof="0" dirty="0" err="1">
                <a:latin typeface="Georgia" panose="02040502050405020303" pitchFamily="18" charset="0"/>
              </a:rPr>
              <a:t>LiveScript</a:t>
            </a:r>
            <a:endParaRPr lang="en-US" noProof="0" dirty="0">
              <a:latin typeface="Georgia" panose="02040502050405020303" pitchFamily="18" charset="0"/>
            </a:endParaRPr>
          </a:p>
          <a:p>
            <a:pPr lvl="1"/>
            <a:r>
              <a:rPr lang="en-US" noProof="0" dirty="0">
                <a:latin typeface="Georgia" panose="02040502050405020303" pitchFamily="18" charset="0"/>
              </a:rPr>
              <a:t>JavaScript</a:t>
            </a:r>
          </a:p>
          <a:p>
            <a:pPr lvl="1"/>
            <a:r>
              <a:rPr lang="en-US" noProof="0" dirty="0">
                <a:latin typeface="Georgia" panose="02040502050405020303" pitchFamily="18" charset="0"/>
              </a:rPr>
              <a:t>JScript</a:t>
            </a:r>
          </a:p>
          <a:p>
            <a:pPr lvl="1"/>
            <a:r>
              <a:rPr lang="en-US" noProof="0" dirty="0">
                <a:latin typeface="Georgia" panose="02040502050405020303" pitchFamily="18" charset="0"/>
              </a:rPr>
              <a:t>ECMAScript</a:t>
            </a:r>
          </a:p>
        </p:txBody>
      </p:sp>
    </p:spTree>
    <p:extLst>
      <p:ext uri="{BB962C8B-B14F-4D97-AF65-F5344CB8AC3E}">
        <p14:creationId xmlns:p14="http://schemas.microsoft.com/office/powerpoint/2010/main" val="147998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>
                <a:latin typeface="+mj-lt"/>
              </a:rPr>
              <a:t>The keyword </a:t>
            </a:r>
            <a:r>
              <a:rPr lang="en-US" noProof="0" dirty="0">
                <a:latin typeface="Courier"/>
              </a:rPr>
              <a:t>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665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Used in functions to access the caller.</a:t>
            </a:r>
          </a:p>
          <a:p>
            <a:pPr lvl="1"/>
            <a:r>
              <a:rPr lang="en-US" noProof="0" dirty="0"/>
              <a:t>Will be the global object if called as a function.</a:t>
            </a:r>
            <a:endParaRPr lang="en-US" noProof="0" dirty="0">
              <a:latin typeface="Georgia" panose="02040502050405020303" pitchFamily="18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776046" y="2837212"/>
            <a:ext cx="7543799" cy="315676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globalFunc(){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refers to: the global object.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innerFunc(){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this refers to: the global object.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innerFunc()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globalFunc()</a:t>
            </a:r>
            <a:endParaRPr lang="sv-SE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99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>
                <a:latin typeface="+mj-lt"/>
              </a:rPr>
              <a:t>The keyword </a:t>
            </a:r>
            <a:r>
              <a:rPr lang="en-US" noProof="0" dirty="0">
                <a:latin typeface="Courier"/>
              </a:rPr>
              <a:t>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38692" cy="87665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Used in functions to access the caller.</a:t>
            </a:r>
          </a:p>
          <a:p>
            <a:pPr lvl="1"/>
            <a:r>
              <a:rPr lang="en-US" noProof="0" dirty="0"/>
              <a:t>Will be the object calling the function if called as a method.</a:t>
            </a:r>
            <a:endParaRPr lang="en-US" noProof="0" dirty="0">
              <a:latin typeface="Georgia" panose="02040502050405020303" pitchFamily="18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776046" y="2837212"/>
            <a:ext cx="7543799" cy="39549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rectangle =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width: 100,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height: 50,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getArea: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.width *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.height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 = rectangle.getArea()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getArea = rectangle.getArea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getArea() 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7256579" y="5737064"/>
            <a:ext cx="2977662" cy="1055077"/>
          </a:xfrm>
          <a:prstGeom prst="cloudCallout">
            <a:avLst>
              <a:gd name="adj1" fmla="val -138156"/>
              <a:gd name="adj2" fmla="val 3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Courier"/>
              </a:rPr>
              <a:t>this</a:t>
            </a:r>
            <a:r>
              <a:rPr lang="sv-SE" dirty="0"/>
              <a:t> inside </a:t>
            </a:r>
            <a:r>
              <a:rPr lang="sv-SE" dirty="0">
                <a:latin typeface="Courier"/>
              </a:rPr>
              <a:t>getArea</a:t>
            </a:r>
            <a:r>
              <a:rPr lang="sv-SE" dirty="0"/>
              <a:t> will be the global object!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56185" y="4736123"/>
            <a:ext cx="0" cy="90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220308" y="4736123"/>
            <a:ext cx="2016369" cy="90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52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>
                <a:latin typeface="+mj-lt"/>
              </a:rPr>
              <a:t>Explicitly setting </a:t>
            </a:r>
            <a:r>
              <a:rPr lang="en-US" noProof="0" dirty="0">
                <a:latin typeface="Courier"/>
              </a:rPr>
              <a:t>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73154" cy="2249847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Can be set when calling a function.</a:t>
            </a:r>
          </a:p>
          <a:p>
            <a:r>
              <a:rPr lang="en-US" noProof="0" dirty="0"/>
              <a:t>By using the </a:t>
            </a:r>
            <a:r>
              <a:rPr lang="en-US" noProof="0" dirty="0">
                <a:latin typeface="Courier"/>
              </a:rPr>
              <a:t>call</a:t>
            </a:r>
            <a:r>
              <a:rPr lang="en-US" noProof="0" dirty="0"/>
              <a:t> method:</a:t>
            </a:r>
          </a:p>
          <a:p>
            <a:pPr lvl="1"/>
            <a:r>
              <a:rPr lang="en-US" sz="2200" noProof="0" dirty="0" err="1">
                <a:latin typeface="Courier"/>
              </a:rPr>
              <a:t>theFunction.call</a:t>
            </a:r>
            <a:r>
              <a:rPr lang="en-US" sz="2200" noProof="0" dirty="0">
                <a:latin typeface="Courier"/>
              </a:rPr>
              <a:t>(</a:t>
            </a:r>
            <a:r>
              <a:rPr lang="en-US" sz="2200" noProof="0" dirty="0" err="1">
                <a:latin typeface="Courier"/>
              </a:rPr>
              <a:t>valueForThis</a:t>
            </a:r>
            <a:r>
              <a:rPr lang="en-US" sz="2200" noProof="0" dirty="0">
                <a:latin typeface="Courier"/>
              </a:rPr>
              <a:t>, </a:t>
            </a:r>
            <a:r>
              <a:rPr lang="en-US" sz="2200" noProof="0" dirty="0" err="1">
                <a:latin typeface="Courier"/>
              </a:rPr>
              <a:t>firstArg</a:t>
            </a:r>
            <a:r>
              <a:rPr lang="en-US" sz="2200" noProof="0" dirty="0">
                <a:latin typeface="Courier"/>
              </a:rPr>
              <a:t>, </a:t>
            </a:r>
            <a:r>
              <a:rPr lang="en-US" sz="2200" noProof="0" dirty="0" err="1">
                <a:latin typeface="Courier"/>
              </a:rPr>
              <a:t>secondArg</a:t>
            </a:r>
            <a:r>
              <a:rPr lang="en-US" sz="2200" noProof="0" dirty="0">
                <a:latin typeface="Courier"/>
              </a:rPr>
              <a:t>, ...)</a:t>
            </a:r>
          </a:p>
          <a:p>
            <a:r>
              <a:rPr lang="en-US" noProof="0" dirty="0"/>
              <a:t>By using the </a:t>
            </a:r>
            <a:r>
              <a:rPr lang="en-US" noProof="0" dirty="0">
                <a:latin typeface="Courier"/>
              </a:rPr>
              <a:t>apply</a:t>
            </a:r>
            <a:r>
              <a:rPr lang="en-US" noProof="0" dirty="0"/>
              <a:t> method:</a:t>
            </a:r>
          </a:p>
          <a:p>
            <a:pPr lvl="1"/>
            <a:r>
              <a:rPr lang="en-US" sz="2200" noProof="0" dirty="0" err="1">
                <a:latin typeface="Courier"/>
              </a:rPr>
              <a:t>theFunction.apply</a:t>
            </a:r>
            <a:r>
              <a:rPr lang="en-US" sz="2200" noProof="0" dirty="0">
                <a:latin typeface="Courier"/>
              </a:rPr>
              <a:t>(</a:t>
            </a:r>
            <a:r>
              <a:rPr lang="en-US" sz="2200" noProof="0" dirty="0" err="1">
                <a:latin typeface="Courier"/>
              </a:rPr>
              <a:t>valueForThis</a:t>
            </a:r>
            <a:r>
              <a:rPr lang="en-US" sz="2200" noProof="0" dirty="0">
                <a:latin typeface="Courier"/>
              </a:rPr>
              <a:t>, [</a:t>
            </a:r>
            <a:r>
              <a:rPr lang="en-US" sz="2200" noProof="0" dirty="0" err="1">
                <a:latin typeface="Courier"/>
              </a:rPr>
              <a:t>firstArg</a:t>
            </a:r>
            <a:r>
              <a:rPr lang="en-US" sz="2200" noProof="0" dirty="0">
                <a:latin typeface="Courier"/>
              </a:rPr>
              <a:t>, </a:t>
            </a:r>
            <a:r>
              <a:rPr lang="en-US" sz="2200" noProof="0" dirty="0" err="1">
                <a:latin typeface="Courier"/>
              </a:rPr>
              <a:t>secondArg</a:t>
            </a:r>
            <a:r>
              <a:rPr lang="en-US" sz="2200" noProof="0" dirty="0">
                <a:latin typeface="Courier"/>
              </a:rPr>
              <a:t>, ...])</a:t>
            </a:r>
          </a:p>
        </p:txBody>
      </p:sp>
    </p:spTree>
    <p:extLst>
      <p:ext uri="{BB962C8B-B14F-4D97-AF65-F5344CB8AC3E}">
        <p14:creationId xmlns:p14="http://schemas.microsoft.com/office/powerpoint/2010/main" val="7602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>
                <a:latin typeface="+mj-lt"/>
              </a:rPr>
              <a:t>The </a:t>
            </a:r>
            <a:r>
              <a:rPr lang="en-US" noProof="0" dirty="0">
                <a:latin typeface="Courier"/>
              </a:rPr>
              <a:t>arguments</a:t>
            </a:r>
            <a:r>
              <a:rPr lang="en-US" noProof="0" dirty="0">
                <a:latin typeface="+mj-lt"/>
              </a:rPr>
              <a:t> object</a:t>
            </a:r>
            <a:endParaRPr lang="en-US" noProof="0" dirty="0">
              <a:latin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73154" cy="400212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+mn-lt"/>
              </a:rPr>
              <a:t>A function can receive more or less arguments than it has parameters.</a:t>
            </a:r>
          </a:p>
          <a:p>
            <a:pPr marL="0" indent="0">
              <a:buNone/>
            </a:pPr>
            <a:r>
              <a:rPr lang="en-US" noProof="0" dirty="0">
                <a:latin typeface="Courier"/>
              </a:rPr>
              <a:t>arguments</a:t>
            </a:r>
            <a:r>
              <a:rPr lang="en-US" noProof="0" dirty="0"/>
              <a:t> is </a:t>
            </a:r>
            <a:r>
              <a:rPr lang="en-US" noProof="0" dirty="0">
                <a:latin typeface="Georgia" panose="02040502050405020303" pitchFamily="18" charset="0"/>
              </a:rPr>
              <a:t>variable available in functions:</a:t>
            </a:r>
          </a:p>
          <a:p>
            <a:r>
              <a:rPr lang="en-US" noProof="0" dirty="0"/>
              <a:t>Contains an object with the arguments passed to the function.</a:t>
            </a:r>
          </a:p>
          <a:p>
            <a:r>
              <a:rPr lang="en-US" noProof="0" dirty="0"/>
              <a:t>Looks like an array:</a:t>
            </a:r>
          </a:p>
          <a:p>
            <a:pPr lvl="1"/>
            <a:r>
              <a:rPr lang="en-US" noProof="0" dirty="0"/>
              <a:t>Number of arguments stored in the property </a:t>
            </a:r>
            <a:r>
              <a:rPr lang="en-US" noProof="0" dirty="0">
                <a:latin typeface="Courier"/>
              </a:rPr>
              <a:t>length</a:t>
            </a:r>
            <a:r>
              <a:rPr lang="en-US" noProof="0" dirty="0"/>
              <a:t>.</a:t>
            </a:r>
          </a:p>
          <a:p>
            <a:pPr lvl="1"/>
            <a:r>
              <a:rPr lang="en-US" noProof="0" dirty="0"/>
              <a:t>Value for the first argument found in the property </a:t>
            </a:r>
            <a:r>
              <a:rPr lang="en-US" noProof="0" dirty="0">
                <a:latin typeface="Courier"/>
              </a:rPr>
              <a:t>0</a:t>
            </a:r>
            <a:r>
              <a:rPr lang="en-US" noProof="0" dirty="0"/>
              <a:t>.</a:t>
            </a:r>
          </a:p>
          <a:p>
            <a:pPr lvl="1"/>
            <a:r>
              <a:rPr lang="en-US" noProof="0" dirty="0"/>
              <a:t>Value for the second argument found in the property </a:t>
            </a:r>
            <a:r>
              <a:rPr lang="en-US" noProof="0" dirty="0">
                <a:latin typeface="Courier"/>
              </a:rPr>
              <a:t>1</a:t>
            </a:r>
            <a:r>
              <a:rPr lang="en-US" noProof="0" dirty="0"/>
              <a:t>.</a:t>
            </a:r>
          </a:p>
          <a:p>
            <a:pPr lvl="1"/>
            <a:r>
              <a:rPr lang="en-US" noProof="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50288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>
                <a:latin typeface="+mj-lt"/>
              </a:rPr>
              <a:t>Example</a:t>
            </a:r>
            <a:endParaRPr lang="en-US" noProof="0" dirty="0">
              <a:latin typeface="Courier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355584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sumOfArgs(){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i=0; i&lt;arguments.length; i++){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 += arguments[i]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seven = sumOfArgs(1, 6)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fourteen = sumOfArgs(3, 5, 6)</a:t>
            </a:r>
          </a:p>
        </p:txBody>
      </p:sp>
    </p:spTree>
    <p:extLst>
      <p:ext uri="{BB962C8B-B14F-4D97-AF65-F5344CB8AC3E}">
        <p14:creationId xmlns:p14="http://schemas.microsoft.com/office/powerpoint/2010/main" val="181221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>
                <a:latin typeface="+mj-lt"/>
              </a:rPr>
              <a:t>Default values for parameters</a:t>
            </a:r>
            <a:endParaRPr lang="en-US" noProof="0" dirty="0">
              <a:latin typeface="Courier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2956732"/>
            <a:ext cx="10515600" cy="315676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getSum(x, y){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x || 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y || 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 y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zero = getSum()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one = getSum(1)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two = getSum(1, 1)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73154" cy="99617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+mn-lt"/>
              </a:rPr>
              <a:t>Parameters with no argument are assigned </a:t>
            </a:r>
            <a:r>
              <a:rPr lang="en-US" noProof="0" dirty="0">
                <a:latin typeface="Courier"/>
              </a:rPr>
              <a:t>undefined</a:t>
            </a:r>
            <a:r>
              <a:rPr lang="en-US" noProof="0" dirty="0">
                <a:latin typeface="+mn-lt"/>
              </a:rPr>
              <a:t>.</a:t>
            </a:r>
          </a:p>
          <a:p>
            <a:pPr marL="0" indent="0">
              <a:buNone/>
            </a:pPr>
            <a:r>
              <a:rPr lang="en-US" noProof="0" dirty="0">
                <a:latin typeface="+mn-lt"/>
              </a:rPr>
              <a:t>Common strategy: Use the </a:t>
            </a:r>
            <a:r>
              <a:rPr lang="en-US" noProof="0" dirty="0">
                <a:latin typeface="Courier"/>
              </a:rPr>
              <a:t>||</a:t>
            </a:r>
            <a:r>
              <a:rPr lang="en-US" noProof="0" dirty="0">
                <a:latin typeface="+mn-lt"/>
              </a:rPr>
              <a:t> operator for default values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72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>
                <a:latin typeface="+mj-lt"/>
              </a:rPr>
              <a:t>objects and references</a:t>
            </a:r>
            <a:endParaRPr lang="en-US" noProof="0" dirty="0">
              <a:latin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73154" cy="99617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+mn-lt"/>
              </a:rPr>
              <a:t>We never deal directly with objects, only references to them.</a:t>
            </a:r>
          </a:p>
          <a:p>
            <a:r>
              <a:rPr lang="en-US" noProof="0" dirty="0">
                <a:latin typeface="+mn-lt"/>
              </a:rPr>
              <a:t>We often create copies of the references.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21676" y="2956731"/>
            <a:ext cx="3241432" cy="195951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[1]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y.push(2)</a:t>
            </a:r>
          </a:p>
          <a:p>
            <a:pPr marL="0" indent="0">
              <a:lnSpc>
                <a:spcPct val="80000"/>
              </a:lnSpc>
              <a:buNone/>
            </a:pPr>
            <a:endParaRPr lang="sv-SE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two = x.length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763109" y="2956731"/>
            <a:ext cx="7590692" cy="195951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reference to the array is stored in X.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Stores a copy of the reference in Y.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Pushes 2 to the array Y refers to (which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is the same as the array X refers to!)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 the array X refers to is affected too!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591390"/>
              </p:ext>
            </p:extLst>
          </p:nvPr>
        </p:nvGraphicFramePr>
        <p:xfrm>
          <a:off x="1009281" y="5306346"/>
          <a:ext cx="204123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eorgia" panose="02040502050405020303" pitchFamily="18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eorgia" panose="02040502050405020303" pitchFamily="18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09281" y="6520777"/>
            <a:ext cx="2041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Variable table.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9281" y="5709139"/>
            <a:ext cx="101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09280" y="6106565"/>
            <a:ext cx="101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63108" y="5577069"/>
            <a:ext cx="2041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[    1          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25106" y="5584987"/>
            <a:ext cx="879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,   2</a:t>
            </a:r>
            <a:endParaRPr lang="en-US" sz="3200" dirty="0">
              <a:solidFill>
                <a:schemeClr val="bg1"/>
              </a:solidFill>
              <a:latin typeface="Georgia" panose="02040502050405020303" pitchFamily="18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endCxn id="10" idx="1"/>
          </p:cNvCxnSpPr>
          <p:nvPr/>
        </p:nvCxnSpPr>
        <p:spPr>
          <a:xfrm flipV="1">
            <a:off x="2414954" y="5869457"/>
            <a:ext cx="1348154" cy="15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1"/>
          </p:cNvCxnSpPr>
          <p:nvPr/>
        </p:nvCxnSpPr>
        <p:spPr>
          <a:xfrm flipV="1">
            <a:off x="2414953" y="5869457"/>
            <a:ext cx="1348155" cy="418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uiExpand="1" build="p" animBg="1"/>
      <p:bldP spid="7" grpId="0"/>
      <p:bldP spid="8" grpId="0"/>
      <p:bldP spid="9" grpId="0"/>
      <p:bldP spid="10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>
                <a:latin typeface="+mj-lt"/>
              </a:rPr>
              <a:t>objects and references</a:t>
            </a:r>
            <a:endParaRPr lang="en-US" noProof="0" dirty="0">
              <a:latin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73154" cy="139268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+mn-lt"/>
              </a:rPr>
              <a:t>We never deal directly with objects, only references to them.</a:t>
            </a:r>
          </a:p>
          <a:p>
            <a:r>
              <a:rPr lang="en-US" noProof="0" dirty="0">
                <a:latin typeface="+mn-lt"/>
              </a:rPr>
              <a:t>We often create copies of the references.</a:t>
            </a:r>
          </a:p>
          <a:p>
            <a:pPr lvl="1"/>
            <a:r>
              <a:rPr lang="en-US" noProof="0" dirty="0">
                <a:latin typeface="+mn-lt"/>
              </a:rPr>
              <a:t>E.g. when we pass them to functions.</a:t>
            </a:r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1717430" y="3353251"/>
            <a:ext cx="9636370" cy="275767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initialize(rectangle){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rectangle.width = 100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rectangle.height = 50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rect = {}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initialize(rect)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fiveThousand = rect.width * rect.height</a:t>
            </a:r>
          </a:p>
        </p:txBody>
      </p:sp>
    </p:spTree>
    <p:extLst>
      <p:ext uri="{BB962C8B-B14F-4D97-AF65-F5344CB8AC3E}">
        <p14:creationId xmlns:p14="http://schemas.microsoft.com/office/powerpoint/2010/main" val="365283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Math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noProof="0" dirty="0"/>
              <a:t>The global variable </a:t>
            </a:r>
            <a:r>
              <a:rPr lang="en-US" noProof="0" dirty="0">
                <a:latin typeface="Courier"/>
              </a:rPr>
              <a:t>Math</a:t>
            </a:r>
            <a:r>
              <a:rPr lang="en-US" noProof="0" dirty="0"/>
              <a:t> stores an object with math values.</a:t>
            </a:r>
          </a:p>
          <a:p>
            <a:pPr marL="0" indent="0">
              <a:buNone/>
            </a:pPr>
            <a:r>
              <a:rPr lang="en-US" sz="1600" noProof="0" dirty="0">
                <a:hlinkClick r:id="rId2"/>
              </a:rPr>
              <a:t>http://www.ecma-international.org/ecma-262/7.0/#sec-math-object</a:t>
            </a:r>
            <a:r>
              <a:rPr lang="en-US" sz="1600" noProof="0" dirty="0"/>
              <a:t> </a:t>
            </a:r>
            <a:endParaRPr lang="en-US" noProof="0" dirty="0"/>
          </a:p>
          <a:p>
            <a:r>
              <a:rPr lang="en-US" sz="2600" noProof="0" dirty="0" err="1">
                <a:latin typeface="Courier"/>
              </a:rPr>
              <a:t>Math.PI</a:t>
            </a:r>
            <a:r>
              <a:rPr lang="en-US" sz="2600" noProof="0" dirty="0">
                <a:latin typeface="Courier"/>
              </a:rPr>
              <a:t> </a:t>
            </a:r>
            <a:r>
              <a:rPr lang="en-US" sz="2600" noProof="0" dirty="0">
                <a:latin typeface="Courier"/>
                <a:sym typeface="Wingdings" panose="05000000000000000000" pitchFamily="2" charset="2"/>
              </a:rPr>
              <a:t> </a:t>
            </a:r>
            <a:r>
              <a:rPr lang="en-US" sz="2600" noProof="0" dirty="0">
                <a:latin typeface="Courier"/>
              </a:rPr>
              <a:t>3.14159...</a:t>
            </a:r>
          </a:p>
          <a:p>
            <a:r>
              <a:rPr lang="en-US" sz="2600" noProof="0" dirty="0" err="1">
                <a:latin typeface="Courier"/>
              </a:rPr>
              <a:t>Math.abs</a:t>
            </a:r>
            <a:r>
              <a:rPr lang="en-US" sz="2600" noProof="0" dirty="0">
                <a:latin typeface="Courier"/>
              </a:rPr>
              <a:t>(-4) </a:t>
            </a:r>
            <a:r>
              <a:rPr lang="en-US" sz="2600" noProof="0" dirty="0">
                <a:latin typeface="Courier"/>
                <a:sym typeface="Wingdings" panose="05000000000000000000" pitchFamily="2" charset="2"/>
              </a:rPr>
              <a:t> 4</a:t>
            </a:r>
          </a:p>
          <a:p>
            <a:r>
              <a:rPr lang="en-US" sz="2600" noProof="0" dirty="0" err="1">
                <a:latin typeface="Courier"/>
                <a:sym typeface="Wingdings" panose="05000000000000000000" pitchFamily="2" charset="2"/>
              </a:rPr>
              <a:t>Math.ceil</a:t>
            </a:r>
            <a:r>
              <a:rPr lang="en-US" sz="2600" noProof="0" dirty="0">
                <a:latin typeface="Courier"/>
                <a:sym typeface="Wingdings" panose="05000000000000000000" pitchFamily="2" charset="2"/>
              </a:rPr>
              <a:t>(4.5)  5</a:t>
            </a:r>
          </a:p>
          <a:p>
            <a:r>
              <a:rPr lang="en-US" sz="2600" noProof="0" dirty="0" err="1">
                <a:latin typeface="Courier"/>
                <a:sym typeface="Wingdings" panose="05000000000000000000" pitchFamily="2" charset="2"/>
              </a:rPr>
              <a:t>Math.cos</a:t>
            </a:r>
            <a:r>
              <a:rPr lang="en-US" sz="2600" noProof="0" dirty="0">
                <a:latin typeface="Courier"/>
                <a:sym typeface="Wingdings" panose="05000000000000000000" pitchFamily="2" charset="2"/>
              </a:rPr>
              <a:t>(0)  1</a:t>
            </a:r>
          </a:p>
          <a:p>
            <a:r>
              <a:rPr lang="en-US" sz="2600" noProof="0" dirty="0" err="1">
                <a:latin typeface="Courier"/>
              </a:rPr>
              <a:t>Math.floor</a:t>
            </a:r>
            <a:r>
              <a:rPr lang="en-US" sz="2600" noProof="0" dirty="0">
                <a:latin typeface="Courier"/>
              </a:rPr>
              <a:t>(4.5) </a:t>
            </a:r>
            <a:r>
              <a:rPr lang="en-US" sz="2600" noProof="0" dirty="0">
                <a:latin typeface="Courier"/>
                <a:sym typeface="Wingdings" panose="05000000000000000000" pitchFamily="2" charset="2"/>
              </a:rPr>
              <a:t> 4</a:t>
            </a:r>
          </a:p>
          <a:p>
            <a:r>
              <a:rPr lang="en-US" sz="2600" noProof="0" dirty="0" err="1">
                <a:latin typeface="Courier"/>
                <a:sym typeface="Wingdings" panose="05000000000000000000" pitchFamily="2" charset="2"/>
              </a:rPr>
              <a:t>Math.pow</a:t>
            </a:r>
            <a:r>
              <a:rPr lang="en-US" sz="2600" noProof="0" dirty="0">
                <a:latin typeface="Courier"/>
                <a:sym typeface="Wingdings" panose="05000000000000000000" pitchFamily="2" charset="2"/>
              </a:rPr>
              <a:t>(2, 3)  8</a:t>
            </a:r>
          </a:p>
          <a:p>
            <a:r>
              <a:rPr lang="en-US" sz="2600" noProof="0" dirty="0" err="1">
                <a:latin typeface="Courier"/>
                <a:sym typeface="Wingdings" panose="05000000000000000000" pitchFamily="2" charset="2"/>
              </a:rPr>
              <a:t>Math.random</a:t>
            </a:r>
            <a:r>
              <a:rPr lang="en-US" sz="2600" noProof="0" dirty="0">
                <a:latin typeface="Courier"/>
                <a:sym typeface="Wingdings" panose="05000000000000000000" pitchFamily="2" charset="2"/>
              </a:rPr>
              <a:t>()  0.123</a:t>
            </a:r>
            <a:r>
              <a:rPr lang="en-US" sz="2000" noProof="0" dirty="0">
                <a:latin typeface="+mn-lt"/>
                <a:sym typeface="Wingdings" panose="05000000000000000000" pitchFamily="2" charset="2"/>
              </a:rPr>
              <a:t> (between 0 and 1 (1 excluded))</a:t>
            </a:r>
            <a:endParaRPr lang="en-US" sz="2600" noProof="0" dirty="0">
              <a:latin typeface="+mn-lt"/>
              <a:sym typeface="Wingdings" panose="05000000000000000000" pitchFamily="2" charset="2"/>
            </a:endParaRPr>
          </a:p>
          <a:p>
            <a:r>
              <a:rPr lang="en-US" sz="2600" noProof="0" dirty="0" err="1">
                <a:latin typeface="Courier"/>
                <a:sym typeface="Wingdings" panose="05000000000000000000" pitchFamily="2" charset="2"/>
              </a:rPr>
              <a:t>Math.round</a:t>
            </a:r>
            <a:r>
              <a:rPr lang="en-US" sz="2600" noProof="0" dirty="0">
                <a:latin typeface="Courier"/>
                <a:sym typeface="Wingdings" panose="05000000000000000000" pitchFamily="2" charset="2"/>
              </a:rPr>
              <a:t>(4.5)  5</a:t>
            </a:r>
            <a:endParaRPr lang="en-US" sz="2600" noProof="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3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227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600" noProof="0" dirty="0">
                <a:latin typeface="+mn-lt"/>
              </a:rPr>
              <a:t>The function (constructor) </a:t>
            </a:r>
            <a:r>
              <a:rPr lang="en-US" sz="2600" noProof="0" dirty="0">
                <a:latin typeface="Courier"/>
              </a:rPr>
              <a:t>Date</a:t>
            </a:r>
            <a:r>
              <a:rPr lang="en-US" sz="2600" noProof="0" dirty="0">
                <a:latin typeface="+mn-lt"/>
              </a:rPr>
              <a:t> can be used to create date objects.</a:t>
            </a:r>
          </a:p>
          <a:p>
            <a:pPr marL="0" indent="0">
              <a:buNone/>
            </a:pPr>
            <a:r>
              <a:rPr lang="en-US" sz="1600" noProof="0" dirty="0">
                <a:latin typeface="+mn-lt"/>
                <a:hlinkClick r:id="rId2"/>
              </a:rPr>
              <a:t>http://www.ecma-international.org/ecma-262/7.0/#sec-date-constructor</a:t>
            </a:r>
            <a:r>
              <a:rPr lang="en-US" sz="1600" noProof="0" dirty="0">
                <a:latin typeface="+mn-lt"/>
              </a:rPr>
              <a:t> </a:t>
            </a:r>
            <a:endParaRPr lang="en-US" sz="2600" noProof="0" dirty="0">
              <a:latin typeface="+mn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2762833"/>
            <a:ext cx="10515600" cy="169584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today =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Date()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christmas =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Date(2016, 11, 24, 15, 0, 0, 0)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unixEpochStart =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Date(0)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unixEpochStartNextDay =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Date(24*60*60*1000)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02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675783" cy="485620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noProof="0" dirty="0">
                <a:latin typeface="Georgia" panose="02040502050405020303" pitchFamily="18" charset="0"/>
              </a:rPr>
              <a:t>JavaScript: 1995 (used in Netscape)</a:t>
            </a:r>
          </a:p>
          <a:p>
            <a:pPr marL="0" indent="0">
              <a:buNone/>
            </a:pPr>
            <a:r>
              <a:rPr lang="en-US" sz="2400" noProof="0" dirty="0">
                <a:latin typeface="Georgia" panose="02040502050405020303" pitchFamily="18" charset="0"/>
              </a:rPr>
              <a:t>JScript: 1996 (used in IE3)</a:t>
            </a:r>
          </a:p>
          <a:p>
            <a:pPr marL="0" indent="0">
              <a:buNone/>
            </a:pPr>
            <a:r>
              <a:rPr lang="en-US" sz="2400" noProof="0" dirty="0">
                <a:latin typeface="Georgia" panose="02040502050405020303" pitchFamily="18" charset="0"/>
              </a:rPr>
              <a:t>ECMAScript 1: 1997</a:t>
            </a:r>
          </a:p>
          <a:p>
            <a:pPr marL="0" indent="0">
              <a:buNone/>
            </a:pPr>
            <a:r>
              <a:rPr lang="en-US" sz="2400" noProof="0" dirty="0"/>
              <a:t>ECMAScript 2: 1998 (specification re-written)</a:t>
            </a:r>
          </a:p>
          <a:p>
            <a:pPr marL="0" indent="0">
              <a:buNone/>
            </a:pPr>
            <a:r>
              <a:rPr lang="en-US" sz="2400" noProof="0" dirty="0">
                <a:latin typeface="Georgia" panose="02040502050405020303" pitchFamily="18" charset="0"/>
              </a:rPr>
              <a:t>ECMAScript 3: 1999</a:t>
            </a:r>
          </a:p>
          <a:p>
            <a:pPr marL="0" indent="0">
              <a:buNone/>
            </a:pPr>
            <a:r>
              <a:rPr lang="en-US" sz="2400" noProof="0" dirty="0"/>
              <a:t>ECMAScript 4: Abandoned.</a:t>
            </a:r>
          </a:p>
          <a:p>
            <a:pPr marL="0" indent="0">
              <a:buNone/>
            </a:pPr>
            <a:r>
              <a:rPr lang="en-US" sz="2400" noProof="0" dirty="0">
                <a:latin typeface="Georgia" panose="02040502050405020303" pitchFamily="18" charset="0"/>
              </a:rPr>
              <a:t>ECMAScript 5: 2009</a:t>
            </a:r>
          </a:p>
          <a:p>
            <a:pPr marL="0" indent="0">
              <a:buNone/>
            </a:pPr>
            <a:r>
              <a:rPr lang="en-US" sz="2400" noProof="0" dirty="0"/>
              <a:t>ECMAScript 5.1: 2011 (specification re-written)</a:t>
            </a:r>
          </a:p>
          <a:p>
            <a:pPr marL="0" indent="0">
              <a:buNone/>
            </a:pPr>
            <a:r>
              <a:rPr lang="en-US" sz="2400" dirty="0"/>
              <a:t>ECMAScript 6: 2015 ("ECMAScript 2015")</a:t>
            </a:r>
          </a:p>
          <a:p>
            <a:pPr marL="0" indent="0">
              <a:buNone/>
            </a:pPr>
            <a:r>
              <a:rPr lang="en-US" sz="2400" dirty="0"/>
              <a:t>ECMAScript 7: 2016 ("ECMAScript 2016"):</a:t>
            </a:r>
          </a:p>
          <a:p>
            <a:pPr lvl="1"/>
            <a:r>
              <a:rPr lang="en-US" sz="1600" dirty="0">
                <a:hlinkClick r:id="rId2"/>
              </a:rPr>
              <a:t>https://www.ecma-international.org/ecma-262/7.0/index.html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513983" y="1825625"/>
            <a:ext cx="3839817" cy="11623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Curios about new features?</a:t>
            </a:r>
          </a:p>
          <a:p>
            <a:r>
              <a:rPr lang="en-US" sz="1800" dirty="0">
                <a:hlinkClick r:id="rId3"/>
              </a:rPr>
              <a:t>https://github.com/tc39/ecma262/blob/master/README.md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252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227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600" noProof="0" dirty="0">
                <a:latin typeface="+mn-lt"/>
              </a:rPr>
              <a:t>Date objects "inherits" from </a:t>
            </a:r>
            <a:r>
              <a:rPr lang="en-US" sz="2600" noProof="0" dirty="0" err="1">
                <a:latin typeface="Courier"/>
              </a:rPr>
              <a:t>Date.prototype</a:t>
            </a:r>
            <a:r>
              <a:rPr lang="en-US" sz="2600" noProof="0" dirty="0">
                <a:latin typeface="+mn-lt"/>
              </a:rPr>
              <a:t>.</a:t>
            </a:r>
          </a:p>
          <a:p>
            <a:pPr marL="0" indent="0">
              <a:buNone/>
            </a:pPr>
            <a:r>
              <a:rPr lang="en-US" sz="1600" noProof="0" dirty="0">
                <a:latin typeface="+mn-lt"/>
                <a:hlinkClick r:id="rId2"/>
              </a:rPr>
              <a:t>http://www.ecma-international.org/ecma-262/7.0/#sec-properties-of-the-date-prototype-object</a:t>
            </a:r>
            <a:r>
              <a:rPr lang="en-US" sz="1600" noProof="0" dirty="0">
                <a:latin typeface="+mn-lt"/>
              </a:rPr>
              <a:t> </a:t>
            </a:r>
            <a:endParaRPr lang="en-US" sz="2600" noProof="0" dirty="0">
              <a:latin typeface="+mn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2762833"/>
            <a:ext cx="10515600" cy="38605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today =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Date()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2016-05-04 08:51:43.398 (Wednesday)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year = today.getFullYear()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2016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month = today.getMonth()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 = today.getDate()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hours = date.getHours()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8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minutes = date.getMinutes()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51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seconds = date.getSeconds()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43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milliseconds = date.getMilliseconds()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398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weekDay = date.getDay()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</a:p>
        </p:txBody>
      </p:sp>
    </p:spTree>
    <p:extLst>
      <p:ext uri="{BB962C8B-B14F-4D97-AF65-F5344CB8AC3E}">
        <p14:creationId xmlns:p14="http://schemas.microsoft.com/office/powerpoint/2010/main" val="14141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227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600" noProof="0" dirty="0">
                <a:latin typeface="+mn-lt"/>
              </a:rPr>
              <a:t>Date objects "inherits" from </a:t>
            </a:r>
            <a:r>
              <a:rPr lang="en-US" sz="2600" noProof="0" dirty="0" err="1">
                <a:latin typeface="Courier"/>
              </a:rPr>
              <a:t>Date.prototype</a:t>
            </a:r>
            <a:r>
              <a:rPr lang="en-US" sz="2600" noProof="0" dirty="0">
                <a:latin typeface="+mn-lt"/>
              </a:rPr>
              <a:t>.</a:t>
            </a:r>
          </a:p>
          <a:p>
            <a:pPr marL="0" indent="0">
              <a:buNone/>
            </a:pPr>
            <a:r>
              <a:rPr lang="en-US" sz="1600" noProof="0" dirty="0">
                <a:latin typeface="+mn-lt"/>
                <a:hlinkClick r:id="rId2"/>
              </a:rPr>
              <a:t>http://www.ecma-international.org/ecma-262/7.0/#sec-properties-of-the-date-prototype-object</a:t>
            </a:r>
            <a:r>
              <a:rPr lang="en-US" sz="1600" noProof="0" dirty="0">
                <a:latin typeface="+mn-lt"/>
              </a:rPr>
              <a:t> </a:t>
            </a:r>
            <a:endParaRPr lang="en-US" sz="2600" noProof="0" dirty="0">
              <a:latin typeface="+mn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2762833"/>
            <a:ext cx="10515600" cy="12629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today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Date()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2016-05-04 08:51:43.398 (Wednesday)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year = today.getFullYear()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2016</a:t>
            </a:r>
          </a:p>
          <a:p>
            <a:pPr marL="0" indent="0">
              <a:buNone/>
            </a:pP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160680"/>
            <a:ext cx="10515600" cy="14291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2600" dirty="0">
                <a:latin typeface="+mn-lt"/>
              </a:rPr>
              <a:t>For each </a:t>
            </a:r>
            <a:r>
              <a:rPr lang="sv-SE" sz="2600" dirty="0">
                <a:latin typeface="Courier"/>
              </a:rPr>
              <a:t>get*</a:t>
            </a:r>
            <a:r>
              <a:rPr lang="sv-SE" sz="2600" dirty="0">
                <a:latin typeface="+mn-lt"/>
              </a:rPr>
              <a:t> method, there is also </a:t>
            </a:r>
            <a:r>
              <a:rPr lang="sv-SE" sz="2600" dirty="0">
                <a:latin typeface="Courier"/>
              </a:rPr>
              <a:t>set*</a:t>
            </a:r>
            <a:r>
              <a:rPr lang="sv-SE" sz="2600" dirty="0">
                <a:latin typeface="+mn-lt"/>
              </a:rPr>
              <a:t> method.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2600" dirty="0">
                <a:latin typeface="+mn-lt"/>
              </a:rPr>
              <a:t>For each </a:t>
            </a:r>
            <a:r>
              <a:rPr lang="sv-SE" sz="2600" dirty="0">
                <a:latin typeface="Courier"/>
              </a:rPr>
              <a:t>get*</a:t>
            </a:r>
            <a:r>
              <a:rPr lang="sv-SE" sz="2600" dirty="0">
                <a:latin typeface="+mn-lt"/>
              </a:rPr>
              <a:t> method, there is also a </a:t>
            </a:r>
            <a:r>
              <a:rPr lang="sv-SE" sz="2600" dirty="0">
                <a:latin typeface="Courier"/>
              </a:rPr>
              <a:t>getUTC*</a:t>
            </a:r>
            <a:r>
              <a:rPr lang="sv-SE" sz="2600" dirty="0">
                <a:latin typeface="+mn-lt"/>
              </a:rPr>
              <a:t> method.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2600" dirty="0">
                <a:latin typeface="+mn-lt"/>
              </a:rPr>
              <a:t>For each </a:t>
            </a:r>
            <a:r>
              <a:rPr lang="sv-SE" sz="2600" dirty="0">
                <a:latin typeface="Courier"/>
              </a:rPr>
              <a:t>getUTC*</a:t>
            </a:r>
            <a:r>
              <a:rPr lang="sv-SE" sz="2600" dirty="0">
                <a:latin typeface="+mn-lt"/>
              </a:rPr>
              <a:t> method, there is also a </a:t>
            </a:r>
            <a:r>
              <a:rPr lang="sv-SE" sz="2600" dirty="0">
                <a:latin typeface="Courier"/>
              </a:rPr>
              <a:t>setUTC*</a:t>
            </a:r>
            <a:r>
              <a:rPr lang="sv-SE" sz="2600" dirty="0">
                <a:latin typeface="+mn-lt"/>
              </a:rPr>
              <a:t> method.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5724726"/>
            <a:ext cx="1051560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millisecondsSinceEpochStart = theDate.valueOf()</a:t>
            </a:r>
          </a:p>
        </p:txBody>
      </p:sp>
    </p:spTree>
    <p:extLst>
      <p:ext uri="{BB962C8B-B14F-4D97-AF65-F5344CB8AC3E}">
        <p14:creationId xmlns:p14="http://schemas.microsoft.com/office/powerpoint/2010/main" val="393098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 common mistake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38605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funcs = []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i=0; i&lt;5; i++){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funcs.push(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})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j=0; j&lt;5; j++){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 += funcs[j]()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sum = 25?!</a:t>
            </a:r>
            <a:endParaRPr lang="en-US" sz="22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7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Avoiding global variables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363362" y="4575283"/>
            <a:ext cx="5457567" cy="12629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iAmALocalVariable = "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})()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9208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+mn-lt"/>
              </a:rPr>
              <a:t>Global variables make it hard to mix code from different sources.</a:t>
            </a:r>
          </a:p>
          <a:p>
            <a:pPr lvl="1"/>
            <a:r>
              <a:rPr lang="en-US" noProof="0" dirty="0">
                <a:latin typeface="+mn-lt"/>
              </a:rPr>
              <a:t>E.g., different libraries might create same global variable </a:t>
            </a:r>
            <a:r>
              <a:rPr lang="en-US" noProof="0" dirty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</a:t>
            </a:r>
            <a:endParaRPr lang="en-US" noProof="0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noProof="0" dirty="0">
                <a:latin typeface="+mn-lt"/>
              </a:rPr>
              <a:t>Functions are the only way to creates new scopes.</a:t>
            </a:r>
          </a:p>
          <a:p>
            <a:pPr lvl="1"/>
            <a:r>
              <a:rPr lang="en-US" noProof="0" dirty="0">
                <a:latin typeface="+mn-lt"/>
              </a:rPr>
              <a:t>Create an anonymous function and call it directly </a:t>
            </a:r>
            <a:r>
              <a:rPr lang="en-US" noProof="0" dirty="0">
                <a:solidFill>
                  <a:schemeClr val="accent6"/>
                </a:solidFill>
                <a:latin typeface="+mn-lt"/>
                <a:sym typeface="Wingdings" panose="05000000000000000000" pitchFamily="2" charset="2"/>
              </a:rPr>
              <a:t></a:t>
            </a:r>
            <a:endParaRPr lang="en-US" noProof="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363362" y="3823912"/>
            <a:ext cx="5457567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iAmAGlobalVariable = "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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35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Strict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44286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JavaScript does stupid things to keep your code from crashing.</a:t>
            </a:r>
          </a:p>
          <a:p>
            <a:r>
              <a:rPr lang="en-US" noProof="0" dirty="0"/>
              <a:t>Obvious errors remain hidden </a:t>
            </a:r>
            <a:r>
              <a:rPr lang="en-US" noProof="0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noProof="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noProof="0" dirty="0"/>
              <a:t>Strict mode throws exceptions instead.</a:t>
            </a:r>
          </a:p>
          <a:p>
            <a:r>
              <a:rPr lang="en-US" noProof="0" dirty="0"/>
              <a:t>Added in ECMAScript 5.</a:t>
            </a:r>
          </a:p>
          <a:p>
            <a:r>
              <a:rPr lang="en-US" noProof="0" dirty="0"/>
              <a:t>To activate it: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878227" y="4401613"/>
            <a:ext cx="7512908" cy="7284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 strict"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Your strict JavaScript code here.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878227" y="5297573"/>
            <a:ext cx="751290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aStrictFunction(){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"use strict"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Your strict JavaScript code here.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461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uiExpand="1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7568"/>
            <a:ext cx="10515600" cy="1325563"/>
          </a:xfrm>
        </p:spPr>
        <p:txBody>
          <a:bodyPr/>
          <a:lstStyle/>
          <a:p>
            <a:r>
              <a:rPr lang="en-US" noProof="0" dirty="0"/>
              <a:t>Strict examples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779373" y="2453753"/>
            <a:ext cx="2965622" cy="36317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12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779373" y="3184567"/>
            <a:ext cx="5968313" cy="11613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aStrictFunction(){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12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Re-assignment to none-existing variable: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4713549"/>
            <a:ext cx="5084804" cy="99617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b="1" u="sng" dirty="0"/>
              <a:t>None strict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Create it as a global variable.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923004" y="4713549"/>
            <a:ext cx="5430796" cy="99617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b="1" u="sng" dirty="0"/>
              <a:t>Strict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Throw an exception.</a:t>
            </a:r>
          </a:p>
        </p:txBody>
      </p:sp>
    </p:spTree>
    <p:extLst>
      <p:ext uri="{BB962C8B-B14F-4D97-AF65-F5344CB8AC3E}">
        <p14:creationId xmlns:p14="http://schemas.microsoft.com/office/powerpoint/2010/main" val="361987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uiExpand="1" build="p" animBg="1"/>
      <p:bldP spid="7" grpId="0" build="p"/>
      <p:bldP spid="9" grpId="0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7568"/>
            <a:ext cx="10515600" cy="1325563"/>
          </a:xfrm>
        </p:spPr>
        <p:txBody>
          <a:bodyPr/>
          <a:lstStyle/>
          <a:p>
            <a:r>
              <a:rPr lang="en-US" noProof="0" dirty="0"/>
              <a:t>Strict examples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779372" y="2453753"/>
            <a:ext cx="6190735" cy="36317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 = {x: 1, x: 2}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Using same property in object: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3119521"/>
            <a:ext cx="5084804" cy="99617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b="1" u="sng" dirty="0"/>
              <a:t>None strict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Use the last value.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923004" y="3119521"/>
            <a:ext cx="5430796" cy="99617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b="1" u="sng" dirty="0"/>
              <a:t>Strict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Throw an exception.</a:t>
            </a:r>
          </a:p>
        </p:txBody>
      </p:sp>
    </p:spTree>
    <p:extLst>
      <p:ext uri="{BB962C8B-B14F-4D97-AF65-F5344CB8AC3E}">
        <p14:creationId xmlns:p14="http://schemas.microsoft.com/office/powerpoint/2010/main" val="353803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build="p"/>
      <p:bldP spid="9" grpId="0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7568"/>
            <a:ext cx="10515600" cy="1325563"/>
          </a:xfrm>
        </p:spPr>
        <p:txBody>
          <a:bodyPr/>
          <a:lstStyle/>
          <a:p>
            <a:r>
              <a:rPr lang="en-US" noProof="0" dirty="0"/>
              <a:t>Strict examples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779372" y="2453753"/>
            <a:ext cx="6561439" cy="36317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myFun(parameter1, parameter1){ }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Using same parameter in functions: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3119521"/>
            <a:ext cx="5084804" cy="99617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b="1" u="sng" dirty="0"/>
              <a:t>None strict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Use the last argument.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923004" y="3119521"/>
            <a:ext cx="5430796" cy="99617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b="1" u="sng" dirty="0"/>
              <a:t>Strict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Throw an exception.</a:t>
            </a:r>
          </a:p>
        </p:txBody>
      </p:sp>
    </p:spTree>
    <p:extLst>
      <p:ext uri="{BB962C8B-B14F-4D97-AF65-F5344CB8AC3E}">
        <p14:creationId xmlns:p14="http://schemas.microsoft.com/office/powerpoint/2010/main" val="201534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build="p"/>
      <p:bldP spid="9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7568"/>
            <a:ext cx="10515600" cy="1325563"/>
          </a:xfrm>
        </p:spPr>
        <p:txBody>
          <a:bodyPr/>
          <a:lstStyle/>
          <a:p>
            <a:r>
              <a:rPr lang="en-US" noProof="0" dirty="0"/>
              <a:t>Strict examples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779372" y="2497678"/>
            <a:ext cx="6561439" cy="15604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doSomething(){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*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doSomething()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Using </a:t>
            </a:r>
            <a:r>
              <a:rPr lang="en-US" noProof="0" dirty="0">
                <a:latin typeface="Courier"/>
              </a:rPr>
              <a:t>this</a:t>
            </a:r>
            <a:r>
              <a:rPr lang="en-US" noProof="0" dirty="0"/>
              <a:t> in ordinary functions: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4330489"/>
            <a:ext cx="5084804" cy="13839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b="1" u="sng" dirty="0"/>
              <a:t>None strict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Let </a:t>
            </a:r>
            <a:r>
              <a:rPr lang="sv-SE" dirty="0">
                <a:latin typeface="Courier"/>
              </a:rPr>
              <a:t>this</a:t>
            </a:r>
            <a:r>
              <a:rPr lang="sv-SE" dirty="0"/>
              <a:t> refer to the global object.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923004" y="4330489"/>
            <a:ext cx="5430796" cy="99617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b="1" u="sng" dirty="0"/>
              <a:t>Strict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Let this refer to </a:t>
            </a:r>
            <a:r>
              <a:rPr lang="sv-SE" dirty="0">
                <a:latin typeface="Courier"/>
              </a:rPr>
              <a:t>undefined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084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7" grpId="0" build="p"/>
      <p:bldP spid="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7568"/>
            <a:ext cx="10515600" cy="1325563"/>
          </a:xfrm>
        </p:spPr>
        <p:txBody>
          <a:bodyPr/>
          <a:lstStyle/>
          <a:p>
            <a:r>
              <a:rPr lang="en-US" noProof="0" dirty="0"/>
              <a:t>Strict examples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779372" y="2497678"/>
            <a:ext cx="6561439" cy="15604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test(){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8935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/>
              <a:t>The function statement inside if statements.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4330489"/>
            <a:ext cx="5084804" cy="13839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b="1" u="sng" dirty="0"/>
              <a:t>None strict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Make </a:t>
            </a:r>
            <a:r>
              <a:rPr lang="sv-SE" dirty="0">
                <a:latin typeface="Courier"/>
              </a:rPr>
              <a:t>test</a:t>
            </a:r>
            <a:r>
              <a:rPr lang="sv-SE" dirty="0">
                <a:latin typeface="+mn-lt"/>
              </a:rPr>
              <a:t> to a global function</a:t>
            </a:r>
            <a:r>
              <a:rPr lang="sv-SE" dirty="0"/>
              <a:t>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923004" y="4330489"/>
            <a:ext cx="5430796" cy="13839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b="1" u="sng" dirty="0"/>
              <a:t>Strict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Make </a:t>
            </a:r>
            <a:r>
              <a:rPr lang="sv-SE" dirty="0">
                <a:latin typeface="Courier"/>
              </a:rPr>
              <a:t>test</a:t>
            </a:r>
            <a:r>
              <a:rPr lang="sv-SE" dirty="0"/>
              <a:t> to a local function in the if statement.</a:t>
            </a:r>
          </a:p>
        </p:txBody>
      </p:sp>
    </p:spTree>
    <p:extLst>
      <p:ext uri="{BB962C8B-B14F-4D97-AF65-F5344CB8AC3E}">
        <p14:creationId xmlns:p14="http://schemas.microsoft.com/office/powerpoint/2010/main" val="366501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JS is an imperative language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61709" y="1690688"/>
            <a:ext cx="2982191" cy="3293919"/>
            <a:chOff x="8489373" y="1340427"/>
            <a:chExt cx="2982191" cy="3293919"/>
          </a:xfrm>
        </p:grpSpPr>
        <p:sp>
          <p:nvSpPr>
            <p:cNvPr id="4" name="Rounded Rectangle 3"/>
            <p:cNvSpPr/>
            <p:nvPr/>
          </p:nvSpPr>
          <p:spPr>
            <a:xfrm>
              <a:off x="8489373" y="1340427"/>
              <a:ext cx="2982191" cy="32939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962158" y="1857871"/>
              <a:ext cx="2036617" cy="4779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Georgia" panose="02040502050405020303" pitchFamily="18" charset="0"/>
                </a:rPr>
                <a:t>Statement 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962158" y="2503036"/>
              <a:ext cx="2036618" cy="4779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Georgia" panose="02040502050405020303" pitchFamily="18" charset="0"/>
                </a:rPr>
                <a:t>Statement 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962158" y="3148201"/>
              <a:ext cx="2036618" cy="4779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Georgia" panose="02040502050405020303" pitchFamily="18" charset="0"/>
                </a:rPr>
                <a:t>Statement 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962158" y="3794050"/>
              <a:ext cx="2036618" cy="4779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Georgia" panose="02040502050405020303" pitchFamily="18" charset="0"/>
                </a:rPr>
                <a:t>Statement 4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320645" y="1404948"/>
              <a:ext cx="1319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Georgia" panose="02040502050405020303" pitchFamily="18" charset="0"/>
                </a:rPr>
                <a:t>Program</a:t>
              </a:r>
            </a:p>
          </p:txBody>
        </p:sp>
      </p:grp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838200" y="1755209"/>
            <a:ext cx="4523505" cy="486799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A program consists of:</a:t>
            </a:r>
          </a:p>
          <a:p>
            <a:r>
              <a:rPr lang="en-US" noProof="0" dirty="0"/>
              <a:t>A sequence of statements.</a:t>
            </a:r>
          </a:p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A statement consists of:</a:t>
            </a:r>
          </a:p>
          <a:p>
            <a:r>
              <a:rPr lang="en-US" noProof="0" dirty="0"/>
              <a:t>Other statements and expressions.</a:t>
            </a:r>
          </a:p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Expressions evaluate to:</a:t>
            </a:r>
          </a:p>
          <a:p>
            <a:r>
              <a:rPr lang="en-US" noProof="0" dirty="0"/>
              <a:t>Values.</a:t>
            </a:r>
          </a:p>
          <a:p>
            <a:pPr marL="0" indent="0">
              <a:buNone/>
            </a:pPr>
            <a:r>
              <a:rPr lang="en-US" noProof="0" dirty="0"/>
              <a:t>Executed statements:</a:t>
            </a:r>
          </a:p>
          <a:p>
            <a:r>
              <a:rPr lang="en-US" noProof="0" dirty="0"/>
              <a:t>Alters the state of the program</a:t>
            </a:r>
            <a:r>
              <a:rPr lang="en-US" noProof="0" dirty="0"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5361709" y="5235591"/>
            <a:ext cx="3973285" cy="729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ounded Rectangle 20"/>
          <p:cNvSpPr/>
          <p:nvPr/>
        </p:nvSpPr>
        <p:spPr>
          <a:xfrm>
            <a:off x="5601193" y="5442419"/>
            <a:ext cx="1632858" cy="3156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Expression 1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473535" y="5442419"/>
            <a:ext cx="1632858" cy="3156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Expression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816685" y="1755209"/>
            <a:ext cx="2836474" cy="19124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Rounded Rectangle 23"/>
          <p:cNvSpPr/>
          <p:nvPr/>
        </p:nvSpPr>
        <p:spPr>
          <a:xfrm>
            <a:off x="8987143" y="1906352"/>
            <a:ext cx="1632858" cy="3156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Expression 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334744" y="2370865"/>
            <a:ext cx="2133358" cy="480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Statement 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334744" y="2986521"/>
            <a:ext cx="2133358" cy="480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Statement 2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9660911" y="4027933"/>
          <a:ext cx="204123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eorgia" panose="02040502050405020303" pitchFamily="18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eorgia" panose="02040502050405020303" pitchFamily="18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9660911" y="5242364"/>
            <a:ext cx="2041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Variable table.</a:t>
            </a:r>
          </a:p>
        </p:txBody>
      </p:sp>
    </p:spTree>
    <p:extLst>
      <p:ext uri="{BB962C8B-B14F-4D97-AF65-F5344CB8AC3E}">
        <p14:creationId xmlns:p14="http://schemas.microsoft.com/office/powerpoint/2010/main" val="221547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7568"/>
            <a:ext cx="10515600" cy="1325563"/>
          </a:xfrm>
        </p:spPr>
        <p:txBody>
          <a:bodyPr/>
          <a:lstStyle/>
          <a:p>
            <a:r>
              <a:rPr lang="en-US" noProof="0" dirty="0"/>
              <a:t>Comparing values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8935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/>
              <a:t>JavaScript automatically converts operands.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2305756"/>
            <a:ext cx="4586416" cy="357636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>
                <a:latin typeface="Courier"/>
              </a:rPr>
              <a:t>1 == 1 </a:t>
            </a:r>
            <a:r>
              <a:rPr lang="sv-SE" dirty="0">
                <a:latin typeface="Courier"/>
                <a:sym typeface="Wingdings" panose="05000000000000000000" pitchFamily="2" charset="2"/>
              </a:rPr>
              <a:t>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>
                <a:latin typeface="Courier"/>
                <a:sym typeface="Wingdings" panose="05000000000000000000" pitchFamily="2" charset="2"/>
              </a:rPr>
              <a:t>1 == new Number(1) 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>
                <a:latin typeface="Courier"/>
                <a:sym typeface="Wingdings" panose="05000000000000000000" pitchFamily="2" charset="2"/>
              </a:rPr>
              <a:t>{} == {} 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>
                <a:latin typeface="Courier"/>
                <a:sym typeface="Wingdings" panose="05000000000000000000" pitchFamily="2" charset="2"/>
              </a:rPr>
              <a:t>[] == [] 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>
                <a:latin typeface="Courier"/>
                <a:sym typeface="Wingdings" panose="05000000000000000000" pitchFamily="2" charset="2"/>
              </a:rPr>
              <a:t>var a = []; a == a 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>
                <a:latin typeface="Courier"/>
                <a:sym typeface="Wingdings" panose="05000000000000000000" pitchFamily="2" charset="2"/>
              </a:rPr>
              <a:t>[1] == "1" 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>
                <a:latin typeface="Courier"/>
                <a:sym typeface="Wingdings" panose="05000000000000000000" pitchFamily="2" charset="2"/>
              </a:rPr>
              <a:t>[1, 2] == "1,2" 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424615" y="2305755"/>
            <a:ext cx="2162433" cy="357636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>
                <a:latin typeface="Courier"/>
              </a:rPr>
              <a:t>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>
                <a:latin typeface="Courier"/>
              </a:rPr>
              <a:t>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>
                <a:latin typeface="Courier"/>
              </a:rPr>
              <a:t>false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>
                <a:latin typeface="Courier"/>
              </a:rPr>
              <a:t>false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>
                <a:latin typeface="Courier"/>
              </a:rPr>
              <a:t>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>
                <a:latin typeface="Courier"/>
              </a:rPr>
              <a:t>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>
                <a:latin typeface="Courier"/>
              </a:rPr>
              <a:t>true</a:t>
            </a:r>
          </a:p>
        </p:txBody>
      </p:sp>
      <p:sp>
        <p:nvSpPr>
          <p:cNvPr id="3" name="Cloud 2"/>
          <p:cNvSpPr/>
          <p:nvPr/>
        </p:nvSpPr>
        <p:spPr>
          <a:xfrm>
            <a:off x="6919783" y="2065690"/>
            <a:ext cx="5194989" cy="363288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200" dirty="0"/>
              <a:t>Use </a:t>
            </a:r>
            <a:r>
              <a:rPr lang="sv-SE" sz="2200" dirty="0">
                <a:latin typeface="Courier"/>
              </a:rPr>
              <a:t>===</a:t>
            </a:r>
            <a:r>
              <a:rPr lang="sv-SE" sz="2200" dirty="0"/>
              <a:t> instead of </a:t>
            </a:r>
            <a:r>
              <a:rPr lang="sv-SE" sz="2200" dirty="0">
                <a:latin typeface="Courier"/>
              </a:rPr>
              <a:t>==</a:t>
            </a:r>
            <a:r>
              <a:rPr lang="sv-SE" sz="2200" dirty="0"/>
              <a:t> and </a:t>
            </a:r>
            <a:r>
              <a:rPr lang="sv-SE" sz="2200" dirty="0">
                <a:latin typeface="Courier"/>
              </a:rPr>
              <a:t>!==</a:t>
            </a:r>
            <a:r>
              <a:rPr lang="sv-SE" sz="2200" dirty="0"/>
              <a:t> instead of </a:t>
            </a:r>
            <a:r>
              <a:rPr lang="sv-SE" sz="2200" dirty="0">
                <a:latin typeface="Courier"/>
              </a:rPr>
              <a:t>!=</a:t>
            </a:r>
            <a:r>
              <a:rPr lang="sv-SE" sz="2200" dirty="0"/>
              <a:t> if you don't want JavaScript to automatically convert the operands to same data type!</a:t>
            </a:r>
            <a:endParaRPr lang="en-US" sz="2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5882119"/>
            <a:ext cx="7230762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>
                <a:latin typeface="Courier"/>
              </a:rPr>
              <a:t>new Number(1) == new Number(1) </a:t>
            </a:r>
            <a:r>
              <a:rPr lang="sv-SE" dirty="0">
                <a:latin typeface="Courier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068962" y="5871346"/>
            <a:ext cx="1839097" cy="49090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>
                <a:latin typeface="Courier"/>
                <a:sym typeface="Wingdings" panose="05000000000000000000" pitchFamily="2" charset="2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6605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 animBg="1"/>
      <p:bldP spid="8" grpId="0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Where to write JS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749"/>
          </a:xfr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noProof="0" dirty="0">
                <a:latin typeface="Georgia" panose="02040502050405020303" pitchFamily="18" charset="0"/>
              </a:rPr>
              <a:t>In event attributes: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718632" y="2370778"/>
            <a:ext cx="7304182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onclick="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JavaScript-CODE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"&gt;Some text&lt;/p&gt;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966615"/>
            <a:ext cx="10515600" cy="133728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sv-SE" dirty="0"/>
              <a:t>Can't re-use our JavaScript code on other elements </a:t>
            </a:r>
            <a:r>
              <a:rPr lang="sv-SE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sv-SE" dirty="0"/>
              <a:t>Shouldn't mix HTML and JavaScript code </a:t>
            </a:r>
            <a:r>
              <a:rPr lang="sv-SE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sv-SE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sv-SE" dirty="0"/>
              <a:t>In the </a:t>
            </a:r>
            <a:r>
              <a:rPr lang="sv-SE" dirty="0">
                <a:latin typeface="Courier"/>
              </a:rPr>
              <a:t>&lt;script&gt;</a:t>
            </a:r>
            <a:r>
              <a:rPr lang="sv-SE" dirty="0"/>
              <a:t> element: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718630" y="4443933"/>
            <a:ext cx="9474507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type="text/javascript</a:t>
            </a:r>
            <a:r>
              <a:rPr lang="sv-SE" sz="2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sv-SE" sz="2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JavaScript-CODE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198" y="4984686"/>
            <a:ext cx="10707477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sv-SE" dirty="0"/>
              <a:t>Can't re-use our JavaScript code in other files </a:t>
            </a:r>
            <a:r>
              <a:rPr lang="sv-SE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sv-S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Where to write JS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749"/>
          </a:xfr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noProof="0" dirty="0">
                <a:latin typeface="Georgia" panose="02040502050405020303" pitchFamily="18" charset="0"/>
              </a:rPr>
              <a:t>In a separate </a:t>
            </a:r>
            <a:r>
              <a:rPr lang="en-US" noProof="0" dirty="0">
                <a:latin typeface="Courier"/>
              </a:rPr>
              <a:t>.</a:t>
            </a:r>
            <a:r>
              <a:rPr lang="en-US" noProof="0" dirty="0" err="1">
                <a:latin typeface="Courier"/>
              </a:rPr>
              <a:t>js</a:t>
            </a:r>
            <a:r>
              <a:rPr lang="en-US" noProof="0" dirty="0">
                <a:latin typeface="Georgia" panose="02040502050405020303" pitchFamily="18" charset="0"/>
              </a:rPr>
              <a:t> file: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718633" y="2370778"/>
            <a:ext cx="8119430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src="the-js-file.js"&gt;&lt;/script&gt;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748812"/>
            <a:ext cx="10515600" cy="82125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sv-SE" dirty="0"/>
              <a:t>Can use the same JavaScript code in multiple files </a:t>
            </a:r>
            <a:r>
              <a:rPr lang="sv-SE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sv-SE" dirty="0">
                <a:sym typeface="Wingdings" panose="05000000000000000000" pitchFamily="2" charset="2"/>
              </a:rPr>
              <a:t>JavaScript files can be cached </a:t>
            </a:r>
            <a:r>
              <a:rPr lang="sv-SE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sv-SE" dirty="0">
              <a:solidFill>
                <a:srgbClr val="00B050"/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3877940" y="3115632"/>
            <a:ext cx="2710146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JavaScript-CODE</a:t>
            </a:r>
          </a:p>
        </p:txBody>
      </p:sp>
    </p:spTree>
    <p:extLst>
      <p:ext uri="{BB962C8B-B14F-4D97-AF65-F5344CB8AC3E}">
        <p14:creationId xmlns:p14="http://schemas.microsoft.com/office/powerpoint/2010/main" val="111456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Displaying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614323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JavaScript does not have any print function.</a:t>
            </a:r>
          </a:p>
          <a:p>
            <a:r>
              <a:rPr lang="en-US" noProof="0" dirty="0">
                <a:latin typeface="Georgia" panose="02040502050405020303" pitchFamily="18" charset="0"/>
              </a:rPr>
              <a:t>Values are usually shown by manipulating the DOM.</a:t>
            </a:r>
          </a:p>
          <a:p>
            <a:pPr lvl="1"/>
            <a:r>
              <a:rPr lang="en-US" noProof="0" dirty="0"/>
              <a:t>Not an efficient way for debugging and testing.</a:t>
            </a:r>
          </a:p>
          <a:p>
            <a:r>
              <a:rPr lang="en-US" noProof="0" dirty="0">
                <a:latin typeface="Georgia" panose="02040502050405020303" pitchFamily="18" charset="0"/>
              </a:rPr>
              <a:t>The browser gives you the </a:t>
            </a:r>
            <a:r>
              <a:rPr lang="en-US" noProof="0" dirty="0">
                <a:latin typeface="Courier"/>
              </a:rPr>
              <a:t>alert</a:t>
            </a:r>
            <a:r>
              <a:rPr lang="en-US" noProof="0" dirty="0">
                <a:latin typeface="Georgia" panose="02040502050405020303" pitchFamily="18" charset="0"/>
              </a:rPr>
              <a:t> function:</a:t>
            </a:r>
          </a:p>
          <a:p>
            <a:pPr lvl="1"/>
            <a:r>
              <a:rPr lang="en-US" noProof="0" dirty="0">
                <a:latin typeface="Courier"/>
              </a:rPr>
              <a:t>alert("This string is shown to you!")</a:t>
            </a:r>
          </a:p>
          <a:p>
            <a:r>
              <a:rPr lang="en-US" noProof="0" dirty="0">
                <a:latin typeface="Georgia" panose="02040502050405020303" pitchFamily="18" charset="0"/>
              </a:rPr>
              <a:t>Most browsers gives you the </a:t>
            </a:r>
            <a:r>
              <a:rPr lang="en-US" noProof="0" dirty="0">
                <a:latin typeface="Courier"/>
              </a:rPr>
              <a:t>console</a:t>
            </a:r>
            <a:r>
              <a:rPr lang="en-US" noProof="0" dirty="0">
                <a:latin typeface="Georgia" panose="02040502050405020303" pitchFamily="18" charset="0"/>
              </a:rPr>
              <a:t> object:</a:t>
            </a:r>
          </a:p>
          <a:p>
            <a:pPr lvl="1"/>
            <a:r>
              <a:rPr lang="en-US" noProof="0" dirty="0">
                <a:latin typeface="Courier"/>
              </a:rPr>
              <a:t>console.log("This string is shown in the console!")</a:t>
            </a:r>
          </a:p>
          <a:p>
            <a:pPr lvl="1"/>
            <a:r>
              <a:rPr lang="en-US" sz="1600" noProof="0" dirty="0">
                <a:hlinkClick r:id="rId2"/>
              </a:rPr>
              <a:t>https://developer.mozilla.org/en-US/docs/Web/API/Console</a:t>
            </a:r>
            <a:r>
              <a:rPr lang="en-US" sz="1600" noProof="0" dirty="0"/>
              <a:t> </a:t>
            </a:r>
            <a:endParaRPr lang="en-US" noProof="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55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Recommended Watching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70540"/>
            <a:ext cx="10951029" cy="2526846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Douglas </a:t>
            </a:r>
            <a:r>
              <a:rPr lang="en-US" dirty="0" err="1"/>
              <a:t>Crockford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JavaScript Programming Language (2007):</a:t>
            </a:r>
          </a:p>
          <a:p>
            <a:pPr lvl="2"/>
            <a:r>
              <a:rPr lang="en-US" sz="1600" dirty="0">
                <a:hlinkClick r:id="rId2"/>
              </a:rPr>
              <a:t>https://www.youtube.com/watch?v=v2ifWcnQs6M</a:t>
            </a:r>
            <a:r>
              <a:rPr lang="en-US" sz="1600" dirty="0"/>
              <a:t> </a:t>
            </a:r>
          </a:p>
          <a:p>
            <a:pPr lvl="1"/>
            <a:r>
              <a:rPr lang="en-US" dirty="0"/>
              <a:t>The State and Future of JavaScript (2009):</a:t>
            </a:r>
          </a:p>
          <a:p>
            <a:pPr lvl="2"/>
            <a:r>
              <a:rPr lang="en-US" sz="1600" dirty="0">
                <a:hlinkClick r:id="rId3"/>
              </a:rPr>
              <a:t>https://www.youtube.com/watch?v=V1_Y-KVhZ9Q</a:t>
            </a:r>
            <a:r>
              <a:rPr lang="en-US" sz="1600" dirty="0"/>
              <a:t> </a:t>
            </a:r>
          </a:p>
          <a:p>
            <a:pPr lvl="1"/>
            <a:r>
              <a:rPr lang="en-US" noProof="0" dirty="0"/>
              <a:t>Videos on YouTube:</a:t>
            </a:r>
          </a:p>
          <a:p>
            <a:pPr lvl="2"/>
            <a:r>
              <a:rPr lang="en-US" sz="1600" dirty="0">
                <a:hlinkClick r:id="rId4"/>
              </a:rPr>
              <a:t>https://www.youtube.com/playlist?list=PLEzQf147-uEpvTa1bHDNlxUL2klHUMHJu</a:t>
            </a:r>
            <a:r>
              <a:rPr lang="en-US" sz="1600" dirty="0"/>
              <a:t> </a:t>
            </a: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204349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Recommended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70540"/>
            <a:ext cx="10951029" cy="2526846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You Don't Know JS:</a:t>
            </a:r>
          </a:p>
          <a:p>
            <a:pPr lvl="1"/>
            <a:r>
              <a:rPr lang="en-US" noProof="0" dirty="0"/>
              <a:t>Up </a:t>
            </a:r>
            <a:r>
              <a:rPr lang="en-US" dirty="0"/>
              <a:t>and Going:</a:t>
            </a:r>
          </a:p>
          <a:p>
            <a:pPr lvl="2"/>
            <a:r>
              <a:rPr lang="en-US" sz="1600" dirty="0">
                <a:hlinkClick r:id="rId2"/>
              </a:rPr>
              <a:t>https://github.com/getify/You-Dont-Know-JS/tree/master/up%20%26%20going</a:t>
            </a:r>
            <a:r>
              <a:rPr lang="en-US" sz="1600" dirty="0"/>
              <a:t> </a:t>
            </a:r>
          </a:p>
          <a:p>
            <a:pPr lvl="1"/>
            <a:r>
              <a:rPr lang="en-US" dirty="0"/>
              <a:t>Types &amp; Grammar:</a:t>
            </a:r>
          </a:p>
          <a:p>
            <a:pPr lvl="2"/>
            <a:r>
              <a:rPr lang="en-US" sz="1600" dirty="0">
                <a:hlinkClick r:id="rId3"/>
              </a:rPr>
              <a:t>https://github.com/getify/You-Dont-Know-JS/blob/master/types%20&amp;%20grammar/README.md</a:t>
            </a:r>
            <a:r>
              <a:rPr lang="en-US" sz="1600" dirty="0"/>
              <a:t> </a:t>
            </a:r>
          </a:p>
          <a:p>
            <a:pPr lvl="1"/>
            <a:r>
              <a:rPr lang="en-US" noProof="0" dirty="0"/>
              <a:t>Scope </a:t>
            </a:r>
            <a:r>
              <a:rPr lang="en-US" dirty="0"/>
              <a:t>&amp; Closures:</a:t>
            </a:r>
          </a:p>
          <a:p>
            <a:pPr lvl="2"/>
            <a:r>
              <a:rPr lang="en-US" sz="1600" dirty="0">
                <a:hlinkClick r:id="rId4"/>
              </a:rPr>
              <a:t>https://github.com/getify/You-Dont-Know-JS/blob/master/scope%20&amp;%20closures/README.md</a:t>
            </a: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363466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Recommended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70540"/>
            <a:ext cx="10951029" cy="2305246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W3Schools:</a:t>
            </a:r>
          </a:p>
          <a:p>
            <a:pPr lvl="1"/>
            <a:r>
              <a:rPr lang="en-US" dirty="0"/>
              <a:t>JavaScript Tutorial:</a:t>
            </a:r>
          </a:p>
          <a:p>
            <a:pPr lvl="2"/>
            <a:r>
              <a:rPr lang="en-US" sz="1600" dirty="0">
                <a:hlinkClick r:id="rId2"/>
              </a:rPr>
              <a:t>https://www.w3schools.com/js/default.asp</a:t>
            </a:r>
            <a:endParaRPr lang="en-US" sz="1600" dirty="0"/>
          </a:p>
          <a:p>
            <a:pPr lvl="2"/>
            <a:r>
              <a:rPr lang="en-US" sz="1800" dirty="0"/>
              <a:t>Note: Do not distinguish JavaScript from DOM &amp; BOM.</a:t>
            </a:r>
          </a:p>
          <a:p>
            <a:pPr marL="0" indent="0">
              <a:buNone/>
            </a:pPr>
            <a:r>
              <a:rPr lang="en-US" dirty="0"/>
              <a:t>ECMAScript 7.0 Specification</a:t>
            </a:r>
          </a:p>
          <a:p>
            <a:pPr lvl="1"/>
            <a:r>
              <a:rPr lang="en-US" sz="1800" dirty="0">
                <a:hlinkClick r:id="rId3"/>
              </a:rPr>
              <a:t>http://www.ecma-international.org/ecma-262/7.0</a:t>
            </a:r>
            <a:r>
              <a:rPr lang="en-US" sz="1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8185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Properties of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6650"/>
          </a:xfrm>
        </p:spPr>
        <p:txBody>
          <a:bodyPr>
            <a:spAutoFit/>
          </a:bodyPr>
          <a:lstStyle/>
          <a:p>
            <a:r>
              <a:rPr lang="en-US" noProof="0" dirty="0"/>
              <a:t>Has dynamic types.</a:t>
            </a:r>
          </a:p>
          <a:p>
            <a:pPr lvl="1"/>
            <a:r>
              <a:rPr lang="en-US" noProof="0" dirty="0"/>
              <a:t>The data type is stored in the value, not the variable.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641389" y="2837212"/>
            <a:ext cx="3807941" cy="82997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five = 5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 = "5"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802120"/>
            <a:ext cx="10515600" cy="87665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Functions are first-class-citizens.</a:t>
            </a:r>
          </a:p>
          <a:p>
            <a:pPr lvl="1"/>
            <a:r>
              <a:rPr lang="sv-SE" dirty="0"/>
              <a:t>Can pass them around as all other values.</a:t>
            </a:r>
          </a:p>
        </p:txBody>
      </p:sp>
    </p:spTree>
    <p:extLst>
      <p:ext uri="{BB962C8B-B14F-4D97-AF65-F5344CB8AC3E}">
        <p14:creationId xmlns:p14="http://schemas.microsoft.com/office/powerpoint/2010/main" val="293503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Properties of JavaScript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10515600" cy="366100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Has two categories of values:</a:t>
            </a:r>
          </a:p>
          <a:p>
            <a:pPr lvl="1"/>
            <a:r>
              <a:rPr lang="en-US" dirty="0"/>
              <a:t>Primitive (Boolean, Number, String, Null, Undefined (and Symbol)).</a:t>
            </a:r>
          </a:p>
          <a:p>
            <a:pPr lvl="2"/>
            <a:r>
              <a:rPr lang="en-US" dirty="0"/>
              <a:t>Can be converted into objects automatically.</a:t>
            </a:r>
          </a:p>
          <a:p>
            <a:pPr lvl="1"/>
            <a:r>
              <a:rPr lang="en-US" dirty="0"/>
              <a:t>Objects (Boolean, Number, String, Arrays, Functions, ...).</a:t>
            </a:r>
          </a:p>
          <a:p>
            <a:pPr lvl="2"/>
            <a:r>
              <a:rPr lang="en-US" dirty="0"/>
              <a:t>A collection of key-value pairs (including methods).</a:t>
            </a:r>
          </a:p>
          <a:p>
            <a:r>
              <a:rPr lang="en-US" dirty="0"/>
              <a:t>Objects are prototype based.</a:t>
            </a:r>
          </a:p>
          <a:p>
            <a:pPr lvl="1"/>
            <a:r>
              <a:rPr lang="en-US" dirty="0"/>
              <a:t>All objects "inherit" from another object.</a:t>
            </a:r>
          </a:p>
          <a:p>
            <a:pPr lvl="1"/>
            <a:r>
              <a:rPr lang="en-US" dirty="0"/>
              <a:t>Objects can be created by a function (which they are instance of).</a:t>
            </a:r>
          </a:p>
          <a:p>
            <a:pPr lvl="2"/>
            <a:r>
              <a:rPr lang="en-US" dirty="0"/>
              <a:t>Known as the constructor. </a:t>
            </a:r>
          </a:p>
        </p:txBody>
      </p:sp>
    </p:spTree>
    <p:extLst>
      <p:ext uri="{BB962C8B-B14F-4D97-AF65-F5344CB8AC3E}">
        <p14:creationId xmlns:p14="http://schemas.microsoft.com/office/powerpoint/2010/main" val="184276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Primitive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9240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Are immutable.</a:t>
            </a:r>
          </a:p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Some literal expressions evaluating to primitive values:</a:t>
            </a:r>
          </a:p>
          <a:p>
            <a:r>
              <a:rPr lang="en-US" noProof="0" dirty="0"/>
              <a:t>Number: </a:t>
            </a:r>
            <a:r>
              <a:rPr lang="en-US" noProof="0" dirty="0">
                <a:latin typeface="Courier"/>
              </a:rPr>
              <a:t>55</a:t>
            </a:r>
            <a:endParaRPr lang="en-US" noProof="0" dirty="0">
              <a:sym typeface="Wingdings" panose="05000000000000000000" pitchFamily="2" charset="2"/>
            </a:endParaRPr>
          </a:p>
          <a:p>
            <a:r>
              <a:rPr lang="en-US" noProof="0" dirty="0">
                <a:sym typeface="Wingdings" panose="05000000000000000000" pitchFamily="2" charset="2"/>
              </a:rPr>
              <a:t>Number: </a:t>
            </a:r>
            <a:r>
              <a:rPr lang="en-US" noProof="0" dirty="0">
                <a:latin typeface="Courier"/>
                <a:sym typeface="Wingdings" panose="05000000000000000000" pitchFamily="2" charset="2"/>
              </a:rPr>
              <a:t>5.5</a:t>
            </a:r>
            <a:endParaRPr lang="en-US" noProof="0" dirty="0">
              <a:sym typeface="Wingdings" panose="05000000000000000000" pitchFamily="2" charset="2"/>
            </a:endParaRPr>
          </a:p>
          <a:p>
            <a:r>
              <a:rPr lang="en-US" noProof="0" dirty="0">
                <a:sym typeface="Wingdings" panose="05000000000000000000" pitchFamily="2" charset="2"/>
              </a:rPr>
              <a:t>Boolean: </a:t>
            </a:r>
            <a:r>
              <a:rPr lang="en-US" noProof="0" dirty="0">
                <a:latin typeface="Courier"/>
                <a:sym typeface="Wingdings" panose="05000000000000000000" pitchFamily="2" charset="2"/>
              </a:rPr>
              <a:t>true</a:t>
            </a:r>
            <a:endParaRPr lang="en-US" noProof="0" dirty="0"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noProof="0" dirty="0">
                <a:sym typeface="Wingdings" panose="05000000000000000000" pitchFamily="2" charset="2"/>
              </a:rPr>
              <a:t>String: </a:t>
            </a:r>
            <a:r>
              <a:rPr lang="en-US" noProof="0" dirty="0">
                <a:latin typeface="Courier"/>
                <a:sym typeface="Wingdings" panose="05000000000000000000" pitchFamily="2" charset="2"/>
              </a:rPr>
              <a:t>"Hi!"</a:t>
            </a:r>
            <a:endParaRPr lang="en-US" noProof="0" dirty="0">
              <a:sym typeface="Wingdings" panose="05000000000000000000" pitchFamily="2" charset="2"/>
            </a:endParaRPr>
          </a:p>
          <a:p>
            <a:r>
              <a:rPr lang="en-US" noProof="0" dirty="0">
                <a:sym typeface="Wingdings" panose="05000000000000000000" pitchFamily="2" charset="2"/>
              </a:rPr>
              <a:t>Null: </a:t>
            </a:r>
            <a:r>
              <a:rPr lang="en-US" noProof="0" dirty="0">
                <a:latin typeface="Courier"/>
                <a:sym typeface="Wingdings" panose="05000000000000000000" pitchFamily="2" charset="2"/>
              </a:rPr>
              <a:t>null</a:t>
            </a:r>
          </a:p>
          <a:p>
            <a:r>
              <a:rPr lang="en-US" noProof="0" dirty="0">
                <a:sym typeface="Wingdings" panose="05000000000000000000" pitchFamily="2" charset="2"/>
              </a:rPr>
              <a:t>Undefined: </a:t>
            </a:r>
            <a:r>
              <a:rPr lang="en-US" noProof="0" dirty="0">
                <a:latin typeface="Courier"/>
                <a:sym typeface="Wingdings" panose="05000000000000000000" pitchFamily="2" charset="2"/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246068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767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Number objects "inherits" from </a:t>
            </a:r>
            <a:r>
              <a:rPr lang="en-US" noProof="0" dirty="0" err="1">
                <a:latin typeface="Courier"/>
              </a:rPr>
              <a:t>Number.prototype</a:t>
            </a:r>
            <a:r>
              <a:rPr lang="en-US" noProof="0" dirty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noProof="0" dirty="0">
                <a:hlinkClick r:id="rId2"/>
              </a:rPr>
              <a:t>http://www.ecma-international.org/ecma-262/7.0/#sec-properties-of-the-number-prototype-object</a:t>
            </a:r>
            <a:r>
              <a:rPr lang="en-US" sz="1600" noProof="0" dirty="0"/>
              <a:t> 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521246" y="2812923"/>
            <a:ext cx="8055240" cy="169584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 = 3.14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pi_as_string = pi.toString()  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"3.14"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pi_as_string = pi.toFixed(3)      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"3.140"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pi_as_string = pi.toLocaleString()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"3,14"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668426"/>
            <a:ext cx="10515600" cy="15122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Some special values are stored in global variables:</a:t>
            </a:r>
          </a:p>
          <a:p>
            <a:r>
              <a:rPr lang="sv-SE" dirty="0">
                <a:latin typeface="Courier"/>
              </a:rPr>
              <a:t>Infinity</a:t>
            </a:r>
          </a:p>
          <a:p>
            <a:r>
              <a:rPr lang="sv-SE" dirty="0">
                <a:latin typeface="Courier"/>
              </a:rPr>
              <a:t>NaN</a:t>
            </a:r>
            <a:r>
              <a:rPr lang="sv-SE" dirty="0"/>
              <a:t> (Not a Number)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521246" y="6291154"/>
            <a:ext cx="805524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pi_as_object =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Number(3.14)</a:t>
            </a:r>
          </a:p>
        </p:txBody>
      </p:sp>
    </p:spTree>
    <p:extLst>
      <p:ext uri="{BB962C8B-B14F-4D97-AF65-F5344CB8AC3E}">
        <p14:creationId xmlns:p14="http://schemas.microsoft.com/office/powerpoint/2010/main" val="425549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  <p:bldP spid="7" grpId="0" animBg="1"/>
    </p:bldLst>
  </p:timing>
</p:sld>
</file>

<file path=ppt/theme/theme1.xml><?xml version="1.0" encoding="utf-8"?>
<a:theme xmlns:a="http://schemas.openxmlformats.org/drawingml/2006/main" name="JU Grå">
  <a:themeElements>
    <a:clrScheme name="JU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961B81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28220</TotalTime>
  <Words>3272</Words>
  <Application>Microsoft Office PowerPoint</Application>
  <PresentationFormat>Widescreen</PresentationFormat>
  <Paragraphs>631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Courier</vt:lpstr>
      <vt:lpstr>Courier New</vt:lpstr>
      <vt:lpstr>Georgia</vt:lpstr>
      <vt:lpstr>Wingdings</vt:lpstr>
      <vt:lpstr>JU Grå</vt:lpstr>
      <vt:lpstr>PowerPoint Presentation</vt:lpstr>
      <vt:lpstr>Basics in JavaScript</vt:lpstr>
      <vt:lpstr>Introduction to JavaScript</vt:lpstr>
      <vt:lpstr>Versions</vt:lpstr>
      <vt:lpstr>JS is an imperative language</vt:lpstr>
      <vt:lpstr>Properties of JavaScript</vt:lpstr>
      <vt:lpstr>Properties of JavaScript</vt:lpstr>
      <vt:lpstr>Primitive Values</vt:lpstr>
      <vt:lpstr>Numbers</vt:lpstr>
      <vt:lpstr>Numbers</vt:lpstr>
      <vt:lpstr>Numbers</vt:lpstr>
      <vt:lpstr>Booleans</vt:lpstr>
      <vt:lpstr>Strings</vt:lpstr>
      <vt:lpstr>Strings</vt:lpstr>
      <vt:lpstr>Strings</vt:lpstr>
      <vt:lpstr>Objects</vt:lpstr>
      <vt:lpstr>Objects</vt:lpstr>
      <vt:lpstr>Arrays</vt:lpstr>
      <vt:lpstr>Arrays</vt:lpstr>
      <vt:lpstr>Variables</vt:lpstr>
      <vt:lpstr>Functions</vt:lpstr>
      <vt:lpstr>If statements</vt:lpstr>
      <vt:lpstr>Loops</vt:lpstr>
      <vt:lpstr>Loops</vt:lpstr>
      <vt:lpstr>Conditions</vt:lpstr>
      <vt:lpstr>Switch statement</vt:lpstr>
      <vt:lpstr>Exceptions</vt:lpstr>
      <vt:lpstr>Global functions</vt:lpstr>
      <vt:lpstr>the global object</vt:lpstr>
      <vt:lpstr>The keyword this</vt:lpstr>
      <vt:lpstr>The keyword this</vt:lpstr>
      <vt:lpstr>Explicitly setting this</vt:lpstr>
      <vt:lpstr>The arguments object</vt:lpstr>
      <vt:lpstr>Example</vt:lpstr>
      <vt:lpstr>Default values for parameters</vt:lpstr>
      <vt:lpstr>objects and references</vt:lpstr>
      <vt:lpstr>objects and references</vt:lpstr>
      <vt:lpstr>The Math object</vt:lpstr>
      <vt:lpstr>Dates</vt:lpstr>
      <vt:lpstr>Dates</vt:lpstr>
      <vt:lpstr>Dates</vt:lpstr>
      <vt:lpstr>A common mistake</vt:lpstr>
      <vt:lpstr>Avoiding global variables</vt:lpstr>
      <vt:lpstr>Strict mode</vt:lpstr>
      <vt:lpstr>Strict examples</vt:lpstr>
      <vt:lpstr>Strict examples</vt:lpstr>
      <vt:lpstr>Strict examples</vt:lpstr>
      <vt:lpstr>Strict examples</vt:lpstr>
      <vt:lpstr>Strict examples</vt:lpstr>
      <vt:lpstr>Comparing values</vt:lpstr>
      <vt:lpstr>Where to write JS code</vt:lpstr>
      <vt:lpstr>Where to write JS code</vt:lpstr>
      <vt:lpstr>Displaying values</vt:lpstr>
      <vt:lpstr>Recommended Watching</vt:lpstr>
      <vt:lpstr>Recommended reading</vt:lpstr>
      <vt:lpstr>Recommended reading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519</cp:revision>
  <dcterms:created xsi:type="dcterms:W3CDTF">2015-07-17T09:22:03Z</dcterms:created>
  <dcterms:modified xsi:type="dcterms:W3CDTF">2017-05-04T09:44:11Z</dcterms:modified>
</cp:coreProperties>
</file>