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67" r:id="rId4"/>
    <p:sldId id="411" r:id="rId5"/>
    <p:sldId id="370" r:id="rId6"/>
    <p:sldId id="389" r:id="rId7"/>
    <p:sldId id="390" r:id="rId8"/>
    <p:sldId id="391" r:id="rId9"/>
    <p:sldId id="373" r:id="rId10"/>
    <p:sldId id="393" r:id="rId11"/>
    <p:sldId id="394" r:id="rId12"/>
    <p:sldId id="395" r:id="rId13"/>
    <p:sldId id="396" r:id="rId14"/>
    <p:sldId id="392" r:id="rId15"/>
    <p:sldId id="374" r:id="rId16"/>
    <p:sldId id="381" r:id="rId17"/>
    <p:sldId id="379" r:id="rId18"/>
    <p:sldId id="377" r:id="rId19"/>
    <p:sldId id="380" r:id="rId20"/>
    <p:sldId id="382" r:id="rId21"/>
    <p:sldId id="388" r:id="rId22"/>
    <p:sldId id="397" r:id="rId23"/>
    <p:sldId id="301" r:id="rId24"/>
    <p:sldId id="346" r:id="rId25"/>
    <p:sldId id="347" r:id="rId26"/>
    <p:sldId id="345" r:id="rId27"/>
    <p:sldId id="348" r:id="rId28"/>
    <p:sldId id="349" r:id="rId29"/>
    <p:sldId id="350" r:id="rId30"/>
    <p:sldId id="351" r:id="rId31"/>
    <p:sldId id="359" r:id="rId32"/>
    <p:sldId id="358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52" r:id="rId41"/>
    <p:sldId id="355" r:id="rId42"/>
    <p:sldId id="354" r:id="rId43"/>
    <p:sldId id="353" r:id="rId44"/>
    <p:sldId id="357" r:id="rId45"/>
    <p:sldId id="398" r:id="rId46"/>
    <p:sldId id="383" r:id="rId47"/>
    <p:sldId id="385" r:id="rId48"/>
    <p:sldId id="386" r:id="rId49"/>
    <p:sldId id="387" r:id="rId50"/>
    <p:sldId id="399" r:id="rId51"/>
    <p:sldId id="400" r:id="rId52"/>
    <p:sldId id="401" r:id="rId53"/>
    <p:sldId id="403" r:id="rId54"/>
    <p:sldId id="404" r:id="rId55"/>
    <p:sldId id="405" r:id="rId56"/>
    <p:sldId id="407" r:id="rId57"/>
    <p:sldId id="406" r:id="rId58"/>
    <p:sldId id="408" r:id="rId59"/>
    <p:sldId id="402" r:id="rId60"/>
    <p:sldId id="410" r:id="rId61"/>
    <p:sldId id="409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007A33"/>
    <a:srgbClr val="009CDE"/>
    <a:srgbClr val="961B81"/>
    <a:srgbClr val="003865"/>
    <a:srgbClr val="C0C0C0"/>
    <a:srgbClr val="F2F2F2"/>
    <a:srgbClr val="EAEAEA"/>
    <a:srgbClr val="FFB50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556" y="32"/>
      </p:cViewPr>
      <p:guideLst/>
    </p:cSldViewPr>
  </p:slideViewPr>
  <p:outlineViewPr>
    <p:cViewPr>
      <p:scale>
        <a:sx n="33" d="100"/>
        <a:sy n="33" d="100"/>
      </p:scale>
      <p:origin x="0" y="-8932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2017-05-15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aniuse.com/#search=es6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Larsson-Green@ju.se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&amp;%20performance/README.md" TargetMode="External"/><Relationship Id="rId2" Type="http://schemas.openxmlformats.org/officeDocument/2006/relationships/hyperlink" Target="https://github.com/getify/You-Dont-Know-JS/blob/master/this%20&amp;%20object%20prototypes/README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ecma-international.org/ecma-262/7.0" TargetMode="External"/><Relationship Id="rId4" Type="http://schemas.openxmlformats.org/officeDocument/2006/relationships/hyperlink" Target="https://github.com/getify/You-Dont-Know-JS/blob/master/es6%20&amp;%20beyond/README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17892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Repeated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/x?/</a:t>
            </a:r>
            <a:r>
              <a:rPr lang="en-US" sz="2400" dirty="0"/>
              <a:t>	(the question mark symbol)</a:t>
            </a:r>
            <a:br>
              <a:rPr lang="en-US" sz="2400" dirty="0"/>
            </a:br>
            <a:r>
              <a:rPr lang="en-US" sz="2400" dirty="0"/>
              <a:t>		"The string must contain 0-1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sequence" (same as </a:t>
            </a:r>
            <a:r>
              <a:rPr lang="en-US" sz="2400" dirty="0">
                <a:latin typeface="Courier"/>
              </a:rPr>
              <a:t>/x{0,1}/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791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31624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Compound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/>
              <a:t>		"The string must contain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followed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."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"x y"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axyz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yxyx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"/>
              </a:rPr>
              <a:t>"</a:t>
            </a:r>
            <a:r>
              <a:rPr lang="en-US" sz="2000" dirty="0" err="1">
                <a:latin typeface="Courier"/>
              </a:rPr>
              <a:t>yx</a:t>
            </a:r>
            <a:r>
              <a:rPr lang="en-US" sz="2000" dirty="0">
                <a:latin typeface="Courier"/>
              </a:rPr>
              <a:t>"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67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23139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Compound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/>
              <a:t>		"The string must contain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followed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/x{1,3}y/</a:t>
            </a:r>
            <a:r>
              <a:rPr lang="en-US" sz="2400" dirty="0"/>
              <a:t>	"The string must contain 1-3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followed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."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xxxxxxyyy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1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37425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Compound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/>
              <a:t>		"The string must contain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followed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/x{1,3}y/</a:t>
            </a:r>
            <a:r>
              <a:rPr lang="en-US" sz="2400" dirty="0"/>
              <a:t>	"The string must contain 1-3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followed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x?y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?[ab]{2}/</a:t>
            </a:r>
            <a:r>
              <a:rPr lang="en-US" sz="2400" dirty="0"/>
              <a:t>	"..."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yxaa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71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353800" cy="25822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Matching start and end: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/^x/	</a:t>
            </a:r>
            <a:r>
              <a:rPr lang="en-US" sz="2400" dirty="0"/>
              <a:t>(the ^ symbol)</a:t>
            </a:r>
            <a:br>
              <a:rPr lang="en-US" sz="2400" dirty="0"/>
            </a:br>
            <a:r>
              <a:rPr lang="en-US" sz="2400" dirty="0"/>
              <a:t>		"The string must start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/x$/	</a:t>
            </a:r>
            <a:r>
              <a:rPr lang="en-US" sz="2400" dirty="0"/>
              <a:t>(the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/>
              <a:t> symbol)</a:t>
            </a:r>
            <a:br>
              <a:rPr lang="en-US" sz="2400" dirty="0"/>
            </a:br>
            <a:r>
              <a:rPr lang="en-US" sz="2400" dirty="0"/>
              <a:t>		"The string must end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6022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199" y="1690688"/>
            <a:ext cx="11804375" cy="38359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Alternative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{2,3})/</a:t>
            </a:r>
            <a:r>
              <a:rPr lang="en-US" sz="2400" dirty="0"/>
              <a:t>	(parenthesis with |)</a:t>
            </a:r>
            <a:br>
              <a:rPr lang="en-US" sz="2400" dirty="0"/>
            </a:br>
            <a:r>
              <a:rPr lang="en-US" sz="2400" dirty="0"/>
              <a:t>			"The string must contain at least one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or 2-3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 in a sequence."</a:t>
            </a: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?</a:t>
            </a:r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"xxx"</a:t>
            </a:r>
            <a:r>
              <a:rPr lang="en-US" sz="20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Does it match </a:t>
            </a:r>
            <a:r>
              <a:rPr lang="en-US" sz="2000" dirty="0">
                <a:latin typeface="Courier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"/>
                <a:cs typeface="Courier New" panose="02070309020205020404" pitchFamily="49" charset="0"/>
              </a:rPr>
              <a:t>xxxyy</a:t>
            </a:r>
            <a:r>
              <a:rPr lang="en-US" sz="2000" dirty="0">
                <a:latin typeface="Courier"/>
                <a:cs typeface="Courier New" panose="02070309020205020404" pitchFamily="49" charset="0"/>
              </a:rPr>
              <a:t>"</a:t>
            </a:r>
            <a:r>
              <a:rPr lang="en-US" sz="20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Does it match </a:t>
            </a:r>
            <a:r>
              <a:rPr lang="en-US" sz="2000" dirty="0">
                <a:latin typeface="Courier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"/>
                <a:cs typeface="Courier New" panose="02070309020205020404" pitchFamily="49" charset="0"/>
              </a:rPr>
              <a:t>yyxx</a:t>
            </a:r>
            <a:r>
              <a:rPr lang="en-US" sz="2000" dirty="0">
                <a:latin typeface="Courier"/>
                <a:cs typeface="Courier New" panose="02070309020205020404" pitchFamily="49" charset="0"/>
              </a:rPr>
              <a:t>"</a:t>
            </a:r>
            <a:r>
              <a:rPr lang="en-US" sz="20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Does it match "</a:t>
            </a:r>
            <a:r>
              <a:rPr lang="en-US" sz="2000" dirty="0" err="1">
                <a:cs typeface="Courier New" panose="02070309020205020404" pitchFamily="49" charset="0"/>
              </a:rPr>
              <a:t>yxyx</a:t>
            </a:r>
            <a:r>
              <a:rPr lang="en-US" sz="2000" dirty="0">
                <a:cs typeface="Courier New" panose="02070309020205020404" pitchFamily="49" charset="0"/>
              </a:rPr>
              <a:t>"?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Does it match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936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199" y="1690688"/>
            <a:ext cx="11260015" cy="25822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Modifiers can be added at the end: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	(case-insensitive)</a:t>
            </a:r>
            <a:br>
              <a:rPr lang="en-US" sz="2400" dirty="0"/>
            </a:br>
            <a:r>
              <a:rPr lang="en-US" sz="2400" dirty="0"/>
              <a:t>		"The string must contain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/x/g</a:t>
            </a:r>
            <a:r>
              <a:rPr lang="en-US" sz="2400" dirty="0"/>
              <a:t>	(match all)</a:t>
            </a:r>
            <a:br>
              <a:rPr lang="en-US" sz="2400" dirty="0"/>
            </a:br>
            <a:r>
              <a:rPr lang="en-US" sz="2400" dirty="0"/>
              <a:t>		"The string must contain x (we find all matches)."</a:t>
            </a:r>
          </a:p>
        </p:txBody>
      </p:sp>
    </p:spTree>
    <p:extLst>
      <p:ext uri="{BB962C8B-B14F-4D97-AF65-F5344CB8AC3E}">
        <p14:creationId xmlns:p14="http://schemas.microsoft.com/office/powerpoint/2010/main" val="20107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199" y="1690688"/>
            <a:ext cx="11260015" cy="4152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RegExp</a:t>
            </a:r>
            <a:r>
              <a:rPr lang="en-US" dirty="0"/>
              <a:t> to match a date on the format YYYY-MM-DD.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/^[0-9]{4}-[0-9]{2}-[0-9]{2}$/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Matches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"0000-99-99"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/^[12][0-9]{3}-[01][0-9]-[0-3][0-9]$/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Matches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"1000-00-00"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/^[12][0-9]{3}-(0[1-9]|1[0-2])-(0[1-9]|[12][0-9]|3[01])$/</a:t>
            </a:r>
            <a:endParaRPr lang="en-US" sz="2300" dirty="0"/>
          </a:p>
          <a:p>
            <a:pPr lvl="1"/>
            <a:r>
              <a:rPr lang="en-US" sz="2000" dirty="0"/>
              <a:t>Matches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"1000-02-31"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Keep </a:t>
            </a:r>
            <a:r>
              <a:rPr lang="en-US" dirty="0" err="1">
                <a:sym typeface="Wingdings" panose="05000000000000000000" pitchFamily="2" charset="2"/>
              </a:rPr>
              <a:t>RegExp</a:t>
            </a:r>
            <a:r>
              <a:rPr lang="en-US" dirty="0">
                <a:sym typeface="Wingdings" panose="05000000000000000000" pitchFamily="2" charset="2"/>
              </a:rPr>
              <a:t> as simple as possible!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Only check the </a:t>
            </a:r>
            <a:r>
              <a:rPr lang="en-US" dirty="0"/>
              <a:t>YYYY-MM-DD format.</a:t>
            </a:r>
          </a:p>
          <a:p>
            <a:pPr lvl="1"/>
            <a:r>
              <a:rPr lang="en-US" dirty="0"/>
              <a:t>Validate year month and date with ordinary JavaScript.</a:t>
            </a:r>
          </a:p>
        </p:txBody>
      </p:sp>
    </p:spTree>
    <p:extLst>
      <p:ext uri="{BB962C8B-B14F-4D97-AF65-F5344CB8AC3E}">
        <p14:creationId xmlns:p14="http://schemas.microsoft.com/office/powerpoint/2010/main" val="42767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3253"/>
            <a:ext cx="10515600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"2016-05-18"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/^[0-9]{4}-[0-9]{2}-[0-9]{2}$/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dateRegExp.test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input.split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("-")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(parts[0], 10)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(parts[1], 10)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(parts[2], 10)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Validate the actual date here...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alert("Enter the date on the format YYYY-MM-DD.")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4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3253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"I was born 2016-05-18, which was a sunny day."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/[0-9]{4}-[0-9]{2}-[0-9]{2}/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dateRegExp.exec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match[0]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"2016-05-18"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674453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"I was born 2016-05-18, which was a sunny day."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/([0-9]{4})-([0-9]{2})-([0-9]{2})/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dateRegExp.exec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match[0]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"2016-05-18"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match[1]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"2016"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= match[2]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"05"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match[3]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"18"</a:t>
            </a:r>
          </a:p>
        </p:txBody>
      </p:sp>
    </p:spTree>
    <p:extLst>
      <p:ext uri="{BB962C8B-B14F-4D97-AF65-F5344CB8AC3E}">
        <p14:creationId xmlns:p14="http://schemas.microsoft.com/office/powerpoint/2010/main" val="6861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Advanced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</a:p>
          <a:p>
            <a:r>
              <a:rPr lang="en-US" b="1" noProof="0" dirty="0"/>
              <a:t>TWJK14</a:t>
            </a:r>
            <a:r>
              <a:rPr lang="en-US" noProof="0" dirty="0"/>
              <a:t> Spring 2017</a:t>
            </a:r>
          </a:p>
          <a:p>
            <a:r>
              <a:rPr lang="en-US" b="1" noProof="0" dirty="0"/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"2016-05-18 was a better day than 2014-11-27."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/[0-9]{4}-[0-9]{2}-[0-9]{2}/g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input.match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date0 = match[0]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"2016-05-18"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date1 = match[1]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"2014-11-27"</a:t>
            </a:r>
          </a:p>
        </p:txBody>
      </p:sp>
    </p:spTree>
    <p:extLst>
      <p:ext uri="{BB962C8B-B14F-4D97-AF65-F5344CB8AC3E}">
        <p14:creationId xmlns:p14="http://schemas.microsoft.com/office/powerpoint/2010/main" val="29428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'&lt;html&gt;...&lt;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="..."&gt;...&lt;/html&gt;'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want to remove all images!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.*&gt;/g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input.replace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"")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= '&lt;html&gt;...'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951642" y="2105228"/>
            <a:ext cx="2126256" cy="911023"/>
          </a:xfrm>
          <a:prstGeom prst="cloudCallout">
            <a:avLst>
              <a:gd name="adj1" fmla="val -152921"/>
              <a:gd name="adj2" fmla="val 3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greedy!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127947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= '&lt;html&gt;...&lt;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="..."&gt;...&lt;/html&gt;'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want to remove all images!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/&lt;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.*?&gt;/g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input.replace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imgRegExp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"")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= '&lt;html&gt;......&lt;/html&gt;'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806586" y="4469045"/>
            <a:ext cx="1929789" cy="911023"/>
          </a:xfrm>
          <a:prstGeom prst="cloudCallout">
            <a:avLst>
              <a:gd name="adj1" fmla="val -147535"/>
              <a:gd name="adj2" fmla="val 11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makes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ungreedy!</a:t>
            </a:r>
          </a:p>
        </p:txBody>
      </p:sp>
    </p:spTree>
    <p:extLst>
      <p:ext uri="{BB962C8B-B14F-4D97-AF65-F5344CB8AC3E}">
        <p14:creationId xmlns:p14="http://schemas.microsoft.com/office/powerpoint/2010/main" val="41035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animBg="1"/>
      <p:bldP spid="6" grpId="0" uiExpand="1" build="p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Online </a:t>
            </a:r>
            <a:r>
              <a:rPr lang="en-US" noProof="0" dirty="0" err="1"/>
              <a:t>RegExp</a:t>
            </a:r>
            <a:r>
              <a:rPr lang="en-US" noProof="0" dirty="0"/>
              <a:t>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Test </a:t>
            </a:r>
            <a:r>
              <a:rPr lang="en-US" noProof="0" dirty="0" err="1"/>
              <a:t>RegExp</a:t>
            </a:r>
            <a:r>
              <a:rPr lang="en-US" noProof="0" dirty="0"/>
              <a:t> online:</a:t>
            </a:r>
          </a:p>
          <a:p>
            <a:pPr lvl="1"/>
            <a:r>
              <a:rPr lang="en-US" sz="1600" dirty="0">
                <a:hlinkClick r:id="rId2"/>
              </a:rPr>
              <a:t>https://regex101.com</a:t>
            </a:r>
            <a:r>
              <a:rPr lang="en-US" sz="1600" dirty="0"/>
              <a:t> 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99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Prototypal Inheritance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41216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Objects inherit from other objects.</a:t>
            </a:r>
          </a:p>
          <a:p>
            <a:r>
              <a:rPr lang="en-US" dirty="0"/>
              <a:t>Each object has a "hidden" property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__proto__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Contains a reference to the object the object inherits from.</a:t>
            </a:r>
          </a:p>
          <a:p>
            <a:pPr lvl="1"/>
            <a:r>
              <a:rPr lang="en-US" dirty="0"/>
              <a:t>Should never be used directly by you!</a:t>
            </a:r>
          </a:p>
          <a:p>
            <a:r>
              <a:rPr lang="en-US" dirty="0"/>
              <a:t>Objects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r>
              <a:rPr lang="en-US" dirty="0"/>
              <a:t> inherits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US" dirty="0"/>
              <a:t> does no inherit from any object.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Object.prototype.__proto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thePrototype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to create an object that inherits from an object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prototypal Inheritance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5915139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10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child1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child1.name =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child2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child2.name = "xyz"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child2.age = 15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38720"/>
              </p:ext>
            </p:extLst>
          </p:nvPr>
        </p:nvGraphicFramePr>
        <p:xfrm>
          <a:off x="7945910" y="4713034"/>
          <a:ext cx="3013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6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506863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42640"/>
              </p:ext>
            </p:extLst>
          </p:nvPr>
        </p:nvGraphicFramePr>
        <p:xfrm>
          <a:off x="8292942" y="3191648"/>
          <a:ext cx="2319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88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75937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78003"/>
              </p:ext>
            </p:extLst>
          </p:nvPr>
        </p:nvGraphicFramePr>
        <p:xfrm>
          <a:off x="6965411" y="1670262"/>
          <a:ext cx="23306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32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62630"/>
              </p:ext>
            </p:extLst>
          </p:nvPr>
        </p:nvGraphicFramePr>
        <p:xfrm>
          <a:off x="9452773" y="1297322"/>
          <a:ext cx="23306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32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0234670" y="4087258"/>
            <a:ext cx="0" cy="59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234670" y="2593552"/>
            <a:ext cx="1084243" cy="59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835064" y="2593552"/>
            <a:ext cx="388196" cy="594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022" y="3578085"/>
            <a:ext cx="153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61164" y="3563242"/>
            <a:ext cx="7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968" y="203313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1796" y="2018293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55838" y="1672222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84666" y="1657379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"xyz"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5269294"/>
            <a:ext cx="7120572" cy="8766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Procedure for writing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Always write the value directly to the object.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0624" y="204381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9452" y="2028973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026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prototypal Inheritance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5915139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ten = child1.age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child2.age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undefinedValue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child1.aaa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945910" y="4713034"/>
          <a:ext cx="3013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6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506863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92942" y="3191648"/>
          <a:ext cx="2319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88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75937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65411" y="1670262"/>
          <a:ext cx="23306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32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52773" y="1297322"/>
          <a:ext cx="23306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32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0234670" y="4087258"/>
            <a:ext cx="0" cy="59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234670" y="2593552"/>
            <a:ext cx="1084243" cy="59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835064" y="2593552"/>
            <a:ext cx="388196" cy="594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022" y="3578085"/>
            <a:ext cx="153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61164" y="3563242"/>
            <a:ext cx="7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2968" y="203313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1796" y="2018293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55838" y="1672222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84666" y="1657379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"xyz"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3319852"/>
            <a:ext cx="6906658" cy="27310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Procedure for reading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for the key in the object itself.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it's not there, look for it in the object's prototype.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it's not there, look for it in that object's prototype.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And so on...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0624" y="204381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9452" y="2028973"/>
            <a:ext cx="8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978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Constructors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0515600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more convenient way to create objects with a custom prototype.</a:t>
            </a:r>
          </a:p>
          <a:p>
            <a:r>
              <a:rPr lang="en-US" dirty="0"/>
              <a:t>A constructor is a function called with the </a:t>
            </a:r>
            <a:r>
              <a:rPr lang="en-US" dirty="0">
                <a:latin typeface="Courier"/>
              </a:rPr>
              <a:t>new</a:t>
            </a:r>
            <a:r>
              <a:rPr lang="en-US" dirty="0"/>
              <a:t> operator.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88195" y="2869492"/>
            <a:ext cx="574988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Human(name, 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Human("Anna", 27)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80914"/>
            <a:ext cx="10751546" cy="8766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object </a:t>
            </a:r>
            <a:r>
              <a:rPr lang="en-US" dirty="0">
                <a:sym typeface="Wingdings" panose="05000000000000000000" pitchFamily="2" charset="2"/>
              </a:rPr>
              <a:t> Functions have properties.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dirty="0"/>
              <a:t> property will be used as the prototype for new instances.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447691" y="3016251"/>
            <a:ext cx="2669487" cy="1330595"/>
          </a:xfrm>
          <a:prstGeom prst="cloudCallout">
            <a:avLst>
              <a:gd name="adj1" fmla="val -135322"/>
              <a:gd name="adj2" fmla="val 24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refers to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25363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Constructors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97524" y="1690688"/>
            <a:ext cx="5915139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Human(name, 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human1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Human("Anna", 27)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human2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Human("Bob", 24)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19821"/>
              </p:ext>
            </p:extLst>
          </p:nvPr>
        </p:nvGraphicFramePr>
        <p:xfrm>
          <a:off x="7945910" y="5120658"/>
          <a:ext cx="2641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62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29713"/>
              </p:ext>
            </p:extLst>
          </p:nvPr>
        </p:nvGraphicFramePr>
        <p:xfrm>
          <a:off x="9507858" y="3696155"/>
          <a:ext cx="2641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29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88378"/>
              </p:ext>
            </p:extLst>
          </p:nvPr>
        </p:nvGraphicFramePr>
        <p:xfrm>
          <a:off x="6668252" y="1315124"/>
          <a:ext cx="2641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314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01986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58161"/>
              </p:ext>
            </p:extLst>
          </p:nvPr>
        </p:nvGraphicFramePr>
        <p:xfrm>
          <a:off x="6668252" y="3696155"/>
          <a:ext cx="2641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29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0388906" y="4616068"/>
            <a:ext cx="1167788" cy="5045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25359" y="4616068"/>
            <a:ext cx="319489" cy="5045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44848" y="2640687"/>
            <a:ext cx="1542362" cy="1055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94005" y="2218422"/>
            <a:ext cx="1374" cy="14777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5813"/>
              </p:ext>
            </p:extLst>
          </p:nvPr>
        </p:nvGraphicFramePr>
        <p:xfrm>
          <a:off x="1286927" y="4476770"/>
          <a:ext cx="244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2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86927" y="5223489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5755" y="5208646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6927" y="485055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15755" y="4835713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"Anna"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20716"/>
              </p:ext>
            </p:extLst>
          </p:nvPr>
        </p:nvGraphicFramePr>
        <p:xfrm>
          <a:off x="4459140" y="5150086"/>
          <a:ext cx="244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2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59140" y="5896805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87968" y="5881962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59140" y="5523872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7968" y="5509029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38959" y="4474811"/>
            <a:ext cx="3398398" cy="13200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469946" y="4850556"/>
            <a:ext cx="1048459" cy="1619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9507858" y="1096082"/>
            <a:ext cx="2528367" cy="2104222"/>
          </a:xfrm>
          <a:prstGeom prst="cloudCallout">
            <a:avLst>
              <a:gd name="adj1" fmla="val -65058"/>
              <a:gd name="adj2" fmla="val 773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 added to this object will be inherited by all Human instances!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7357" y="2046127"/>
            <a:ext cx="15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855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4" grpId="0"/>
      <p:bldP spid="25" grpId="0"/>
      <p:bldP spid="26" grpId="0"/>
      <p:bldP spid="28" grpId="0"/>
      <p:bldP spid="30" grpId="0"/>
      <p:bldP spid="31" grpId="0"/>
      <p:bldP spid="32" grpId="0"/>
      <p:bldP spid="33" grpId="0"/>
      <p:bldP spid="39" grpId="0" animBg="1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Constructors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97524" y="1690688"/>
            <a:ext cx="5915139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Human(name, 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human1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Human("Anna", 27)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human2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Human("Bob", 24)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Human.prototype.incAge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human2.incAge(5)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68906"/>
              </p:ext>
            </p:extLst>
          </p:nvPr>
        </p:nvGraphicFramePr>
        <p:xfrm>
          <a:off x="8158142" y="1523847"/>
          <a:ext cx="2641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314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01986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74916"/>
              </p:ext>
            </p:extLst>
          </p:nvPr>
        </p:nvGraphicFramePr>
        <p:xfrm>
          <a:off x="8158142" y="3327094"/>
          <a:ext cx="2641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29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Human.prototype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9985269" y="2427145"/>
            <a:ext cx="0" cy="899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84536"/>
              </p:ext>
            </p:extLst>
          </p:nvPr>
        </p:nvGraphicFramePr>
        <p:xfrm>
          <a:off x="6524398" y="4988227"/>
          <a:ext cx="244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2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524398" y="5734946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53226" y="5720103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24398" y="5362013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53226" y="5347170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"Anna"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1222"/>
              </p:ext>
            </p:extLst>
          </p:nvPr>
        </p:nvGraphicFramePr>
        <p:xfrm>
          <a:off x="9474271" y="4986789"/>
          <a:ext cx="244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23">
                  <a:extLst>
                    <a:ext uri="{9D8B030D-6E8A-4147-A177-3AD203B41FA5}">
                      <a16:colId xmlns:a16="http://schemas.microsoft.com/office/drawing/2014/main" val="359589405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42667519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human2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__proto__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8369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474271" y="5733508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25980" y="5718665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74271" y="5360575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03099" y="5345732"/>
            <a:ext cx="101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780443" y="4439614"/>
            <a:ext cx="336699" cy="1884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212636" y="4439614"/>
            <a:ext cx="903383" cy="1884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972800" y="5729280"/>
            <a:ext cx="94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-- 29</a:t>
            </a:r>
          </a:p>
        </p:txBody>
      </p:sp>
      <p:sp>
        <p:nvSpPr>
          <p:cNvPr id="52" name="Cloud Callout 51"/>
          <p:cNvSpPr/>
          <p:nvPr/>
        </p:nvSpPr>
        <p:spPr>
          <a:xfrm>
            <a:off x="4655078" y="1860081"/>
            <a:ext cx="1927650" cy="1318232"/>
          </a:xfrm>
          <a:prstGeom prst="cloudCallout">
            <a:avLst>
              <a:gd name="adj1" fmla="val -168503"/>
              <a:gd name="adj2" fmla="val 12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data directly in the object.</a:t>
            </a:r>
          </a:p>
        </p:txBody>
      </p:sp>
      <p:sp>
        <p:nvSpPr>
          <p:cNvPr id="53" name="Cloud Callout 52"/>
          <p:cNvSpPr/>
          <p:nvPr/>
        </p:nvSpPr>
        <p:spPr>
          <a:xfrm>
            <a:off x="3601437" y="4986789"/>
            <a:ext cx="2899364" cy="1042664"/>
          </a:xfrm>
          <a:prstGeom prst="cloudCallout">
            <a:avLst>
              <a:gd name="adj1" fmla="val -91482"/>
              <a:gd name="adj2" fmla="val -811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methods in the prototype.</a:t>
            </a:r>
          </a:p>
        </p:txBody>
      </p:sp>
    </p:spTree>
    <p:extLst>
      <p:ext uri="{BB962C8B-B14F-4D97-AF65-F5344CB8AC3E}">
        <p14:creationId xmlns:p14="http://schemas.microsoft.com/office/powerpoint/2010/main" val="23073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1" grpId="0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Inheritance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46184" y="1690688"/>
            <a:ext cx="5741625" cy="28664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Human.prototype.incAge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6209559" y="1690688"/>
            <a:ext cx="5736257" cy="44699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Superhero inherits from Human.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Superhero(age){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Human.call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.isFlying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Superhero.prototype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Human.prototype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Superhero.prototype.fly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.isFlying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246183" y="4897720"/>
            <a:ext cx="5741625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superman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Superhero(10)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superman.incAge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superman.fly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72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Extra lab session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Rikard</a:t>
            </a:r>
            <a:r>
              <a:rPr lang="en-US" dirty="0"/>
              <a:t> Olsson, Tuesday 17:00-19:00 in E2432</a:t>
            </a:r>
          </a:p>
        </p:txBody>
      </p:sp>
    </p:spTree>
    <p:extLst>
      <p:ext uri="{BB962C8B-B14F-4D97-AF65-F5344CB8AC3E}">
        <p14:creationId xmlns:p14="http://schemas.microsoft.com/office/powerpoint/2010/main" val="2343741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Syntax in ES6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4725319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6072809" y="1690688"/>
            <a:ext cx="5280992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Superhero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constructor(age){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.isFlying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fly(){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.isFlying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00859" y="5551232"/>
            <a:ext cx="5790281" cy="12629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superman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Superhero(10)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superman.incAge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superman.fly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2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7180385" cy="32178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be created using:</a:t>
            </a:r>
          </a:p>
          <a:p>
            <a:r>
              <a:rPr lang="en-US" dirty="0"/>
              <a:t>The </a:t>
            </a:r>
            <a:r>
              <a:rPr lang="en-US" dirty="0">
                <a:latin typeface="Courier" pitchFamily="49" charset="0"/>
              </a:rPr>
              <a:t>Array</a:t>
            </a:r>
            <a:r>
              <a:rPr lang="en-US" dirty="0"/>
              <a:t> constructor: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Array(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Array(element0, element1, ...)</a:t>
            </a:r>
          </a:p>
          <a:p>
            <a:r>
              <a:rPr lang="en-US" dirty="0"/>
              <a:t>The array literal expression: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[element0, element1, ...]</a:t>
            </a:r>
          </a:p>
          <a:p>
            <a:pPr marL="0" indent="0">
              <a:buNone/>
            </a:pPr>
            <a:r>
              <a:rPr lang="en-US" dirty="0"/>
              <a:t>Arrays inherit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Array.prototype</a:t>
            </a:r>
            <a:r>
              <a:rPr lang="en-US" dirty="0"/>
              <a:t>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8265581" y="879231"/>
            <a:ext cx="2614247" cy="1066800"/>
          </a:xfrm>
          <a:prstGeom prst="cloudCallout">
            <a:avLst>
              <a:gd name="adj1" fmla="val -111761"/>
              <a:gd name="adj2" fmla="val 14185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these 2!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65581" y="2204794"/>
            <a:ext cx="2861243" cy="24365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stupid programmer might create the local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dirty="0"/>
              <a:t>.</a:t>
            </a:r>
          </a:p>
          <a:p>
            <a:r>
              <a:rPr lang="en-US" sz="2000" dirty="0"/>
              <a:t>Changing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Array(3, 2)</a:t>
            </a:r>
            <a:br>
              <a:rPr lang="en-US" sz="2000" dirty="0"/>
            </a:br>
            <a:r>
              <a:rPr lang="en-US" sz="2000" dirty="0"/>
              <a:t>to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Array(3)</a:t>
            </a:r>
            <a:br>
              <a:rPr lang="en-US" sz="2000" dirty="0"/>
            </a:br>
            <a:r>
              <a:rPr lang="en-US" sz="2000" dirty="0"/>
              <a:t>is none intuitive. </a:t>
            </a:r>
          </a:p>
        </p:txBody>
      </p:sp>
    </p:spTree>
    <p:extLst>
      <p:ext uri="{BB962C8B-B14F-4D97-AF65-F5344CB8AC3E}">
        <p14:creationId xmlns:p14="http://schemas.microsoft.com/office/powerpoint/2010/main" val="7228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8766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80694" y="3435061"/>
            <a:ext cx="558604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alert(element)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7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8766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68769" y="3507764"/>
            <a:ext cx="7854463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Array.prototype.forEach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callback(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2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12731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68769" y="3507764"/>
            <a:ext cx="7854463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 + 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+ element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12731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68769" y="3507764"/>
            <a:ext cx="7854463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Array.prototype.map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+ element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9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16696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produce a new array.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arr.filter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6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2066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dirty="0"/>
              <a:t> to check if any element fulfills a condition.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arr.some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== "am"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29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2462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dirty="0"/>
              <a:t> to check if any element fulfills a condition.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/>
              <a:t> to check if all elements fulfills a condition.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612165"/>
            <a:ext cx="4900245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["I", "am", "red"]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areAllEmpty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arr.every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== ""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32557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Arrays have many useful methods.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to iterate over the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produce a new array.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dirty="0"/>
              <a:t> to check if any element fulfills a condition.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/>
              <a:t> to check if all elements fulfills a condition.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/>
              <a:t> to compute a value based on all elements.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reduceRight</a:t>
            </a:r>
            <a:r>
              <a:rPr lang="en-US" dirty="0"/>
              <a:t> to compute a value based on all element (right to left).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31272" y="277011"/>
            <a:ext cx="4900245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 2, 9]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arr.reduce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(tot, element,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 + element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Regular expressions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49962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in formal language theory to describe a regular language.</a:t>
            </a:r>
          </a:p>
          <a:p>
            <a:pPr marL="0" indent="0">
              <a:buNone/>
            </a:pPr>
            <a:r>
              <a:rPr lang="en-US" b="1" u="sng" dirty="0"/>
              <a:t>Example</a:t>
            </a:r>
          </a:p>
          <a:p>
            <a:pPr marL="0" indent="0">
              <a:buNone/>
            </a:pPr>
            <a:r>
              <a:rPr lang="en-US" dirty="0"/>
              <a:t>The language described by the regular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ab{1,3}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contains the words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Often used by programmers to:</a:t>
            </a:r>
          </a:p>
          <a:p>
            <a:r>
              <a:rPr lang="en-US" dirty="0"/>
              <a:t>Validate input from the user.</a:t>
            </a:r>
          </a:p>
          <a:p>
            <a:r>
              <a:rPr lang="en-US" dirty="0"/>
              <a:t>Search for something in a string.</a:t>
            </a:r>
          </a:p>
          <a:p>
            <a:r>
              <a:rPr lang="en-US" dirty="0"/>
              <a:t>Replace something in a string.</a:t>
            </a:r>
          </a:p>
          <a:p>
            <a:pPr marL="0" indent="0">
              <a:buNone/>
            </a:pPr>
            <a:r>
              <a:rPr lang="en-US" dirty="0"/>
              <a:t>Are often hard to write.</a:t>
            </a:r>
          </a:p>
          <a:p>
            <a:pPr marL="0" indent="0">
              <a:buNone/>
            </a:pPr>
            <a:r>
              <a:rPr lang="en-US" dirty="0"/>
              <a:t>Are often very hard to read.</a:t>
            </a:r>
          </a:p>
        </p:txBody>
      </p:sp>
      <p:sp>
        <p:nvSpPr>
          <p:cNvPr id="4" name="Cloud 3"/>
          <p:cNvSpPr/>
          <p:nvPr/>
        </p:nvSpPr>
        <p:spPr>
          <a:xfrm>
            <a:off x="7350369" y="3763107"/>
            <a:ext cx="3411415" cy="18917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Programmers use </a:t>
            </a:r>
            <a:r>
              <a:rPr lang="en-US" dirty="0" err="1"/>
              <a:t>RegExp</a:t>
            </a:r>
            <a:r>
              <a:rPr lang="en-US" dirty="0"/>
              <a:t>, not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413343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 in ES6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191242"/>
            <a:ext cx="4754978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iAmAGlobalVariable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iAmALocalVariable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iAmLocalToo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 use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iAmLocalToo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5758221" y="3191242"/>
            <a:ext cx="5595579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iAmAGlobalVariable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iAmALocalVariable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iAmEvenMoreLocal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Can't use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iAmEvenMoreLocal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13926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Variables can now be:</a:t>
            </a:r>
          </a:p>
          <a:p>
            <a:r>
              <a:rPr lang="en-US" dirty="0"/>
              <a:t>More local than before.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3281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0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 in es6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191242"/>
            <a:ext cx="5093677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callbacks = []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be 5!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13926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Variables can now be:</a:t>
            </a:r>
          </a:p>
          <a:p>
            <a:r>
              <a:rPr lang="en-US" dirty="0"/>
              <a:t>More local than before.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statement.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260123" y="3191242"/>
            <a:ext cx="5093677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callbacks = []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0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 in es6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2305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Variables can now be:</a:t>
            </a:r>
          </a:p>
          <a:p>
            <a:r>
              <a:rPr lang="en-US" dirty="0"/>
              <a:t>More local than before.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statement.</a:t>
            </a:r>
          </a:p>
          <a:p>
            <a:r>
              <a:rPr lang="en-US" dirty="0"/>
              <a:t>More constant than before.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statement.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635370" y="4140811"/>
            <a:ext cx="475497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{a: 1}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= 3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OK.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OK.</a:t>
            </a:r>
          </a:p>
        </p:txBody>
      </p:sp>
    </p:spTree>
    <p:extLst>
      <p:ext uri="{BB962C8B-B14F-4D97-AF65-F5344CB8AC3E}">
        <p14:creationId xmlns:p14="http://schemas.microsoft.com/office/powerpoint/2010/main" val="14997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6891899" y="2813503"/>
            <a:ext cx="44619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(x, y) =&gt; x + y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838200" y="2384796"/>
            <a:ext cx="5320087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functions in ES6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new ways to create functions: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891899" y="2813503"/>
            <a:ext cx="1705708" cy="405496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384796"/>
            <a:ext cx="1705708" cy="405496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3694" y="2813503"/>
            <a:ext cx="1004159" cy="405496"/>
          </a:xfrm>
          <a:prstGeom prst="rect">
            <a:avLst/>
          </a:prstGeom>
          <a:solidFill>
            <a:srgbClr val="009CD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7682" y="2384796"/>
            <a:ext cx="979231" cy="405496"/>
          </a:xfrm>
          <a:prstGeom prst="rect">
            <a:avLst/>
          </a:prstGeom>
          <a:solidFill>
            <a:srgbClr val="009CD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72983" y="2813503"/>
            <a:ext cx="1004159" cy="405496"/>
          </a:xfrm>
          <a:prstGeom prst="rect">
            <a:avLst/>
          </a:prstGeom>
          <a:solidFill>
            <a:srgbClr val="007A33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7151" y="2813503"/>
            <a:ext cx="1004159" cy="405496"/>
          </a:xfrm>
          <a:prstGeom prst="rect">
            <a:avLst/>
          </a:prstGeom>
          <a:solidFill>
            <a:srgbClr val="007A33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91899" y="4307380"/>
            <a:ext cx="4461901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 = (x, y) =&gt;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38200" y="4307380"/>
            <a:ext cx="5320087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8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uiExpand="1" build="p" animBg="1"/>
      <p:bldP spid="1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functions in ES6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arrow function keeps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.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201" y="2317057"/>
            <a:ext cx="4777154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delayedAlert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self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alert(self.name)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 1000)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576646" y="2317057"/>
            <a:ext cx="4777154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delayedAlert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 1000)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1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Can we use ES6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0099"/>
            <a:ext cx="10515600" cy="424732"/>
          </a:xfrm>
        </p:spPr>
        <p:txBody>
          <a:bodyPr>
            <a:spAutoFit/>
          </a:bodyPr>
          <a:lstStyle/>
          <a:p>
            <a:pPr lvl="1"/>
            <a:r>
              <a:rPr lang="en-US" noProof="0" dirty="0"/>
              <a:t>Use </a:t>
            </a:r>
            <a:r>
              <a:rPr lang="en-US" sz="2000" noProof="0" dirty="0">
                <a:hlinkClick r:id="rId2"/>
              </a:rPr>
              <a:t>https://babeljs.io</a:t>
            </a:r>
            <a:r>
              <a:rPr lang="en-US" noProof="0" dirty="0"/>
              <a:t> to "</a:t>
            </a:r>
            <a:r>
              <a:rPr lang="en-US" noProof="0" dirty="0" err="1"/>
              <a:t>transpile</a:t>
            </a:r>
            <a:r>
              <a:rPr lang="en-US" noProof="0" dirty="0"/>
              <a:t>" it.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60083" y="4384960"/>
            <a:ext cx="340618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= 3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83643" y="4384960"/>
            <a:ext cx="340618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= 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57836" y="4347642"/>
            <a:ext cx="83424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0259" y="1684991"/>
            <a:ext cx="10515600" cy="26550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 browsers supports almost all of it.</a:t>
            </a:r>
          </a:p>
          <a:p>
            <a:pPr lvl="1"/>
            <a:r>
              <a:rPr lang="en-US" sz="1800" dirty="0">
                <a:hlinkClick r:id="rId3"/>
              </a:rPr>
              <a:t>https://kangax.github.io/compat-table/es6/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4"/>
              </a:rPr>
              <a:t>http://caniuse.com/#search=es6</a:t>
            </a:r>
            <a:r>
              <a:rPr lang="en-US" sz="1800" dirty="0"/>
              <a:t> </a:t>
            </a:r>
          </a:p>
          <a:p>
            <a:r>
              <a:rPr lang="en-US" dirty="0"/>
              <a:t>Old browsers supports almost none of 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 we can start to use it any way!</a:t>
            </a:r>
          </a:p>
          <a:p>
            <a:r>
              <a:rPr lang="en-US" dirty="0"/>
              <a:t>Most ES6 features can be expressed with ES5 features.</a:t>
            </a:r>
          </a:p>
        </p:txBody>
      </p:sp>
    </p:spTree>
    <p:extLst>
      <p:ext uri="{BB962C8B-B14F-4D97-AF65-F5344CB8AC3E}">
        <p14:creationId xmlns:p14="http://schemas.microsoft.com/office/powerpoint/2010/main" val="25596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getters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getter is a function that returns a computed value in an object.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2267104"/>
            <a:ext cx="11166231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09:32:38 = 9*60*60 + 32*60 + 38 = 34358 seconds since 00:00:00.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34358,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60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/60) % 60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getHour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/(60*60))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time.getSecond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38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time.getMinute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time.getHour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</p:txBody>
      </p:sp>
    </p:spTree>
    <p:extLst>
      <p:ext uri="{BB962C8B-B14F-4D97-AF65-F5344CB8AC3E}">
        <p14:creationId xmlns:p14="http://schemas.microsoft.com/office/powerpoint/2010/main" val="40411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getters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getter is a function that returns a computed value in an object.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267104"/>
            <a:ext cx="11166230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09:32:38 = 9*60*60 + 32*60 + 38 = 34358 seconds since 00:00:00.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34358,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60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/60) % 60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this.totalSeconds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/(60*60))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38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time.minute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time.hour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</p:txBody>
      </p:sp>
    </p:spTree>
    <p:extLst>
      <p:ext uri="{BB962C8B-B14F-4D97-AF65-F5344CB8AC3E}">
        <p14:creationId xmlns:p14="http://schemas.microsoft.com/office/powerpoint/2010/main" val="21521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Setters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setter is a function that computes and sets a value in an object.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72029" y="2267104"/>
            <a:ext cx="11332401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09:32:38 = 9*60*60 + 32*60 + 38 = 34358 seconds since 00:00:00.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34358,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60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newSecond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74203" y="5441154"/>
            <a:ext cx="5451165" cy="12629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38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172560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Setters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setter is a function that computes and sets a value in an object.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72029" y="2267104"/>
            <a:ext cx="11332401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09:32:38 = 9*60*60 + 32*60 + 38 = 34358 seconds since 00:00:00.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34358,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60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.totalSeconds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newSecond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74203" y="5441154"/>
            <a:ext cx="5451165" cy="12629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38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time.getSecond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3581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37718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Matching a character: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/x/</a:t>
            </a:r>
            <a:r>
              <a:rPr lang="en-US" sz="2400" dirty="0"/>
              <a:t>		(a character)</a:t>
            </a:r>
            <a:br>
              <a:rPr lang="en-US" sz="2400" dirty="0"/>
            </a:br>
            <a:r>
              <a:rPr lang="en-US" sz="2400" dirty="0"/>
              <a:t>		"The string must contain the character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"xyz"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"xxx"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9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for in loop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{a: 1, b: 2}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object[key]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console.log(key, value)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4178515"/>
            <a:ext cx="5624384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"c"]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950675" y="4178515"/>
            <a:ext cx="4403125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"c"]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258521" y="1646444"/>
            <a:ext cx="3818238" cy="1841156"/>
          </a:xfrm>
          <a:prstGeom prst="cloudCallout">
            <a:avLst>
              <a:gd name="adj1" fmla="val 16095"/>
              <a:gd name="adj2" fmla="val 109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iterate over all enumerable properties (including inherited).</a:t>
            </a:r>
          </a:p>
        </p:txBody>
      </p:sp>
    </p:spTree>
    <p:extLst>
      <p:ext uri="{BB962C8B-B14F-4D97-AF65-F5344CB8AC3E}">
        <p14:creationId xmlns:p14="http://schemas.microsoft.com/office/powerpoint/2010/main" val="102965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Customizing objects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233735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Array.prototype.getSum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.reduce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(total, element){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+ element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 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"c"]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element)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 are enumerable by default.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7247061" y="1690688"/>
            <a:ext cx="2873122" cy="830090"/>
          </a:xfrm>
          <a:prstGeom prst="cloudCallout">
            <a:avLst>
              <a:gd name="adj1" fmla="val -140455"/>
              <a:gd name="adj2" fmla="val 39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enumerable.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632444" y="4277369"/>
            <a:ext cx="2523015" cy="830090"/>
          </a:xfrm>
          <a:prstGeom prst="cloudCallout">
            <a:avLst>
              <a:gd name="adj1" fmla="val -153679"/>
              <a:gd name="adj2" fmla="val 41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will also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Customizing objects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10281" y="2905769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theKey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configurable: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enumerable: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writable: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 are enumerable by default.</a:t>
            </a:r>
          </a:p>
          <a:p>
            <a:r>
              <a:rPr lang="en-US" dirty="0"/>
              <a:t>Can be changed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8985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  <a:endParaRPr lang="en-US" noProof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1690688"/>
            <a:ext cx="10515600" cy="5155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getUserByUsername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("Lisa",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error){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 !=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error){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 ==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error){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 == </a:t>
            </a:r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Password change complete.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Handle error.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Handle error.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Handle error.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3442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US" noProof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90939" y="1501845"/>
            <a:ext cx="7192617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getUserByUsername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("Lisa").then(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i="1" dirty="0">
                <a:solidFill>
                  <a:srgbClr val="007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Password change complete.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}).catch(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i="1" dirty="0">
                <a:solidFill>
                  <a:srgbClr val="007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error.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73386" y="3372228"/>
            <a:ext cx="6503875" cy="33688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getUserByUsername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("Lisa")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7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Password change complete.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7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error.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69088" y="2412974"/>
            <a:ext cx="423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Promises with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915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252684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Promise consists of:</a:t>
            </a:r>
          </a:p>
          <a:p>
            <a:r>
              <a:rPr lang="en-US" dirty="0"/>
              <a:t>An executor:</a:t>
            </a:r>
          </a:p>
          <a:p>
            <a:pPr lvl="1"/>
            <a:r>
              <a:rPr lang="en-US" dirty="0"/>
              <a:t>Is a function doing the asynchronous work.</a:t>
            </a:r>
          </a:p>
          <a:p>
            <a:pPr lvl="1"/>
            <a:r>
              <a:rPr lang="en-US" dirty="0"/>
              <a:t>Two possible outcomes:</a:t>
            </a:r>
          </a:p>
          <a:p>
            <a:pPr lvl="2"/>
            <a:r>
              <a:rPr lang="en-US" dirty="0"/>
              <a:t>The work was successfully carried out </a:t>
            </a:r>
            <a:r>
              <a:rPr lang="en-US" dirty="0">
                <a:sym typeface="Wingdings" panose="05000000000000000000" pitchFamily="2" charset="2"/>
              </a:rPr>
              <a:t> The promise is resolved.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work was not successfully carried out  The promise is rejected.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4189013"/>
            <a:ext cx="10515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thePromise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(resolve, reject){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Worked carried out successfully */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resolve("The result of the work.")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reject("The error message.")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 1000)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  <a:endParaRPr lang="en-US" noProof="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sendGetRequest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(resolve, reject){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('load',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resolve(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('error',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reject("error")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8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Promise consists of:</a:t>
            </a:r>
          </a:p>
          <a:p>
            <a:r>
              <a:rPr lang="en-US" dirty="0">
                <a:sym typeface="Wingdings" panose="05000000000000000000" pitchFamily="2" charset="2"/>
              </a:rPr>
              <a:t>Listeners for when the promised is fulfilled.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be called when the promise is fulfilled.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492900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Listeners for when the promise is rejected.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be called when the promise is rejected.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02634" y="3130028"/>
            <a:ext cx="8806070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thePromise.then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resolvedValue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I'm called when the promise has been resolved.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02634" y="5399367"/>
            <a:ext cx="8806070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thePromise.catch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rejectedValue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I'm called when the promise has been rejected.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129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  <a:endParaRPr lang="en-US" noProof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sendGetRequest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(resolve, reject){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("GET",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('load',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resolve(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request.responseText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('error',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reject("error")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55070" y="1760261"/>
            <a:ext cx="10246330" cy="2137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sendGetRequest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("http://ju.se").then(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}).catch(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7408" y="4077621"/>
            <a:ext cx="10233908" cy="25701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sendGetRequest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("http://ju.se")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ES6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2561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Module = a JS files exporting values.</a:t>
            </a:r>
          </a:p>
          <a:p>
            <a:pPr lvl="1"/>
            <a:r>
              <a:rPr lang="en-US" noProof="0" dirty="0"/>
              <a:t>Exported values can be imported </a:t>
            </a:r>
            <a:r>
              <a:rPr lang="en-US" dirty="0"/>
              <a:t>by other JS files.</a:t>
            </a:r>
            <a:endParaRPr lang="en-US" noProof="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57062" y="2930550"/>
            <a:ext cx="3804795" cy="16773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sum(x, y){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sum 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52862" y="2930550"/>
            <a:ext cx="5285251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sum }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'./math'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alert(sum(3, 4))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7062" y="4742869"/>
            <a:ext cx="3804795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</a:rPr>
              <a:t>math.js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52861" y="4318137"/>
            <a:ext cx="528525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</a:rPr>
              <a:t>main.js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8" y="5311771"/>
            <a:ext cx="10762561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Does not work in web browsers yet.</a:t>
            </a:r>
          </a:p>
          <a:p>
            <a:pPr lvl="1"/>
            <a:r>
              <a:rPr lang="en-US" dirty="0"/>
              <a:t>Module bundlers to the rescue! E.g. </a:t>
            </a:r>
            <a:r>
              <a:rPr lang="en-US" dirty="0" err="1"/>
              <a:t>webpack</a:t>
            </a:r>
            <a:r>
              <a:rPr lang="en-US" dirty="0"/>
              <a:t>, </a:t>
            </a:r>
            <a:r>
              <a:rPr lang="en-US" dirty="0" err="1"/>
              <a:t>browserify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0946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41683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Matching a character: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/x/</a:t>
            </a:r>
            <a:r>
              <a:rPr lang="en-US" sz="2400" dirty="0"/>
              <a:t>		(a character)</a:t>
            </a:r>
            <a:br>
              <a:rPr lang="en-US" sz="2400" dirty="0"/>
            </a:br>
            <a:r>
              <a:rPr lang="en-US" sz="2400" dirty="0"/>
              <a:t>		"The string must contain the character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/[a7x]/</a:t>
            </a:r>
            <a:r>
              <a:rPr lang="en-US" sz="2400" dirty="0"/>
              <a:t>	(square brackets)</a:t>
            </a:r>
            <a:br>
              <a:rPr lang="en-US" sz="2400" dirty="0"/>
            </a:br>
            <a:r>
              <a:rPr lang="en-US" sz="2400" dirty="0"/>
              <a:t>		"The string must contain one of the characters between [ and ]."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"xxx"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"yxz7"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83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2561" cy="4351338"/>
          </a:xfrm>
        </p:spPr>
        <p:txBody>
          <a:bodyPr/>
          <a:lstStyle/>
          <a:p>
            <a:r>
              <a:rPr lang="en-US" noProof="0" dirty="0"/>
              <a:t>Is not mandatory.</a:t>
            </a:r>
          </a:p>
          <a:p>
            <a:r>
              <a:rPr lang="en-US" dirty="0"/>
              <a:t>Introduction</a:t>
            </a:r>
            <a:r>
              <a:rPr lang="en-US" noProof="0" dirty="0"/>
              <a:t> to </a:t>
            </a:r>
            <a:r>
              <a:rPr lang="en-US" noProof="0" dirty="0" err="1"/>
              <a:t>webpack</a:t>
            </a:r>
            <a:r>
              <a:rPr lang="en-US" noProof="0" dirty="0"/>
              <a:t> (45 minutes?).</a:t>
            </a:r>
          </a:p>
          <a:p>
            <a:r>
              <a:rPr lang="en-US" dirty="0"/>
              <a:t>Feedback on your work (45 minutes?).</a:t>
            </a:r>
          </a:p>
          <a:p>
            <a:pPr lvl="1"/>
            <a:r>
              <a:rPr lang="en-US" noProof="0" dirty="0"/>
              <a:t>If you want, email your work to </a:t>
            </a:r>
            <a:r>
              <a:rPr lang="en-US" sz="2000" noProof="0" dirty="0">
                <a:hlinkClick r:id="rId2"/>
              </a:rPr>
              <a:t>Peter.Larsson-Green@ju.se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2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1436627" cy="381694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You Don't Know JS:</a:t>
            </a:r>
          </a:p>
          <a:p>
            <a:pPr lvl="1"/>
            <a:r>
              <a:rPr lang="en-US" dirty="0"/>
              <a:t>this &amp; Object Prototypes:</a:t>
            </a:r>
          </a:p>
          <a:p>
            <a:pPr lvl="2"/>
            <a:r>
              <a:rPr lang="en-US" sz="1600" dirty="0">
                <a:hlinkClick r:id="rId2"/>
              </a:rPr>
              <a:t>https://github.com/getify/You-Dont-Know-JS/blob/master/this%20&amp;%20object%20prototypes/README.md</a:t>
            </a:r>
            <a:r>
              <a:rPr lang="en-US" sz="1600" dirty="0"/>
              <a:t> 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&amp; Performance:</a:t>
            </a:r>
          </a:p>
          <a:p>
            <a:pPr lvl="2"/>
            <a:r>
              <a:rPr lang="en-US" sz="1600" dirty="0">
                <a:hlinkClick r:id="rId3"/>
              </a:rPr>
              <a:t>https://github.com/getify/You-Dont-Know-JS/blob/master/async%20&amp;%20performance/README.md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ES6 &amp; Beyond:</a:t>
            </a:r>
          </a:p>
          <a:p>
            <a:pPr lvl="2"/>
            <a:r>
              <a:rPr lang="en-US" sz="1600" dirty="0">
                <a:hlinkClick r:id="rId4"/>
              </a:rPr>
              <a:t>https://github.com/getify/You-Dont-Know-JS/blob/master/es6%20&amp;%20beyond/README.md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dirty="0"/>
              <a:t>ECMAScript 7.0 Specification</a:t>
            </a:r>
          </a:p>
          <a:p>
            <a:pPr lvl="1"/>
            <a:r>
              <a:rPr lang="en-US" sz="1800" dirty="0">
                <a:hlinkClick r:id="rId5"/>
              </a:rPr>
              <a:t>http://www.ecma-international.org/ecma-262/7.0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6346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353800" cy="45648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Matching a character: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/x/</a:t>
            </a:r>
            <a:r>
              <a:rPr lang="en-US" sz="2400" dirty="0"/>
              <a:t>		(a character)</a:t>
            </a:r>
            <a:br>
              <a:rPr lang="en-US" sz="2400" dirty="0"/>
            </a:br>
            <a:r>
              <a:rPr lang="en-US" sz="2400" dirty="0"/>
              <a:t>		"The string must contain the character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/[a7x]/</a:t>
            </a:r>
            <a:r>
              <a:rPr lang="en-US" sz="2400" dirty="0"/>
              <a:t>	(square brackets)</a:t>
            </a:r>
            <a:br>
              <a:rPr lang="en-US" sz="2400" dirty="0"/>
            </a:br>
            <a:r>
              <a:rPr lang="en-US" sz="2400" dirty="0"/>
              <a:t>		"The string must contain one of the characters between [ and ]."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/[^a7x]/</a:t>
            </a:r>
            <a:r>
              <a:rPr lang="en-US" sz="2400" dirty="0"/>
              <a:t>	(square brackets with ^)</a:t>
            </a:r>
            <a:br>
              <a:rPr lang="en-US" sz="2400" dirty="0"/>
            </a:br>
            <a:r>
              <a:rPr lang="en-US" sz="2400" dirty="0"/>
              <a:t>		"The string must contain one of the characters not between [ and ]."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"xxx"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/>
              <a:t>Does it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20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353800" cy="41683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Matching a character: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/[a-z]/</a:t>
            </a:r>
            <a:r>
              <a:rPr lang="en-US" sz="2400" dirty="0"/>
              <a:t>	(ranges in square brackets)</a:t>
            </a:r>
            <a:br>
              <a:rPr lang="en-US" sz="2400" dirty="0"/>
            </a:br>
            <a:r>
              <a:rPr lang="en-US" sz="2400" dirty="0"/>
              <a:t>		"The string must contain a character between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dirty="0"/>
              <a:t>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/./		</a:t>
            </a:r>
            <a:r>
              <a:rPr lang="en-US" sz="2400" dirty="0"/>
              <a:t>(the dot symbol)</a:t>
            </a:r>
            <a:br>
              <a:rPr lang="en-US" sz="2400" dirty="0"/>
            </a:br>
            <a:r>
              <a:rPr lang="en-US" sz="2400" dirty="0"/>
              <a:t>		"The string must contain one character."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/\d/</a:t>
            </a:r>
            <a:r>
              <a:rPr lang="en-US" sz="2400" dirty="0"/>
              <a:t>	(an escaped d)</a:t>
            </a:r>
            <a:br>
              <a:rPr lang="en-US" sz="2400" dirty="0"/>
            </a:br>
            <a:r>
              <a:rPr lang="en-US" sz="2400" dirty="0"/>
              <a:t>		"The string must contain a digit character" (same as </a:t>
            </a:r>
            <a:r>
              <a:rPr lang="en-US" sz="2400" dirty="0">
                <a:latin typeface="Courier"/>
              </a:rPr>
              <a:t>/[0-9]/</a:t>
            </a:r>
            <a:r>
              <a:rPr lang="en-US" sz="2400" dirty="0"/>
              <a:t>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/\D/</a:t>
            </a:r>
            <a:r>
              <a:rPr lang="en-US" sz="2400" dirty="0"/>
              <a:t>	(an escaped D)</a:t>
            </a:r>
            <a:br>
              <a:rPr lang="en-US" sz="2400" dirty="0"/>
            </a:br>
            <a:r>
              <a:rPr lang="en-US" sz="2400" dirty="0"/>
              <a:t>		"The string must contain a non digit character" (same as </a:t>
            </a:r>
            <a:r>
              <a:rPr lang="en-US" sz="2400" dirty="0">
                <a:latin typeface="Courier"/>
              </a:rPr>
              <a:t>/[^0-9]/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16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50896" y="6251713"/>
            <a:ext cx="2435087" cy="606287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Regexp</a:t>
            </a:r>
            <a:r>
              <a:rPr lang="en-US" noProof="0" dirty="0"/>
              <a:t> in JavaScript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38200" y="1690688"/>
            <a:ext cx="11071034" cy="49613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RegExp</a:t>
            </a:r>
            <a:r>
              <a:rPr lang="en-US" dirty="0"/>
              <a:t> are written between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in JavaScript.</a:t>
            </a:r>
          </a:p>
          <a:p>
            <a:pPr marL="0" indent="0">
              <a:buNone/>
            </a:pPr>
            <a:r>
              <a:rPr lang="en-US" dirty="0"/>
              <a:t>Repeated matching: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/x{4}/</a:t>
            </a:r>
            <a:r>
              <a:rPr lang="en-US" sz="2400" dirty="0"/>
              <a:t>	(curly brackets with one number)</a:t>
            </a:r>
            <a:br>
              <a:rPr lang="en-US" sz="2400" dirty="0"/>
            </a:br>
            <a:r>
              <a:rPr lang="en-US" sz="2400" dirty="0"/>
              <a:t>		"The string must contain 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/x{4,6}/</a:t>
            </a:r>
            <a:r>
              <a:rPr lang="en-US" sz="2400" dirty="0"/>
              <a:t>	(curly brackets with two numbers)</a:t>
            </a:r>
            <a:br>
              <a:rPr lang="en-US" sz="2400" dirty="0"/>
            </a:br>
            <a:r>
              <a:rPr lang="en-US" sz="2400" dirty="0"/>
              <a:t>		"The string must contain 4-6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/x{4,}/</a:t>
            </a:r>
            <a:r>
              <a:rPr lang="en-US" sz="2400" dirty="0"/>
              <a:t>	(curly brackets with one number and a comma)</a:t>
            </a:r>
            <a:br>
              <a:rPr lang="en-US" sz="2400" dirty="0"/>
            </a:br>
            <a:r>
              <a:rPr lang="en-US" sz="2400" dirty="0"/>
              <a:t>		"The string must contain 4-∞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sequence."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/x*/	</a:t>
            </a:r>
            <a:r>
              <a:rPr lang="en-US" sz="2400" dirty="0"/>
              <a:t>(the star symbol)</a:t>
            </a:r>
            <a:br>
              <a:rPr lang="en-US" sz="2400" dirty="0"/>
            </a:br>
            <a:r>
              <a:rPr lang="en-US" sz="2400" dirty="0"/>
              <a:t>		"The string must contain 0-∞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sequence" (same as </a:t>
            </a:r>
            <a:r>
              <a:rPr lang="en-US" sz="2400" dirty="0">
                <a:latin typeface="Courier"/>
              </a:rPr>
              <a:t>/x{0,}/</a:t>
            </a:r>
            <a:r>
              <a:rPr lang="en-US" sz="2400" dirty="0"/>
              <a:t>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/x+/	</a:t>
            </a:r>
            <a:r>
              <a:rPr lang="en-US" sz="2400" dirty="0"/>
              <a:t>(the plus symbol)</a:t>
            </a:r>
            <a:br>
              <a:rPr lang="en-US" sz="2400" dirty="0"/>
            </a:br>
            <a:r>
              <a:rPr lang="en-US" sz="2400" dirty="0"/>
              <a:t>		"The string must contain 1-∞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 in sequence" (same as </a:t>
            </a:r>
            <a:r>
              <a:rPr lang="en-US" sz="2400" dirty="0">
                <a:latin typeface="Courier"/>
              </a:rPr>
              <a:t>/x{1,}/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03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28493</TotalTime>
  <Words>4283</Words>
  <Application>Microsoft Office PowerPoint</Application>
  <PresentationFormat>Widescreen</PresentationFormat>
  <Paragraphs>803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Advanced JavaScript</vt:lpstr>
      <vt:lpstr>Extra lab session</vt:lpstr>
      <vt:lpstr>Regular expressions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Regexp in JavaScript</vt:lpstr>
      <vt:lpstr>Online RegExp tester</vt:lpstr>
      <vt:lpstr>Prototypal Inheritance</vt:lpstr>
      <vt:lpstr>prototypal Inheritance</vt:lpstr>
      <vt:lpstr>prototypal Inheritance</vt:lpstr>
      <vt:lpstr>Constructors</vt:lpstr>
      <vt:lpstr>Constructors</vt:lpstr>
      <vt:lpstr>Constructors</vt:lpstr>
      <vt:lpstr>Inheritance</vt:lpstr>
      <vt:lpstr>Class Syntax in ES6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Variables in ES6</vt:lpstr>
      <vt:lpstr>Variables in es6</vt:lpstr>
      <vt:lpstr>Variables in es6</vt:lpstr>
      <vt:lpstr>functions in ES6</vt:lpstr>
      <vt:lpstr>functions in ES6</vt:lpstr>
      <vt:lpstr>Can we use ES6 now?</vt:lpstr>
      <vt:lpstr>getters</vt:lpstr>
      <vt:lpstr>getters</vt:lpstr>
      <vt:lpstr>Setters</vt:lpstr>
      <vt:lpstr>Setters</vt:lpstr>
      <vt:lpstr>The for in loop</vt:lpstr>
      <vt:lpstr>Customizing objects</vt:lpstr>
      <vt:lpstr>Customizing objects</vt:lpstr>
      <vt:lpstr>Callback hell</vt:lpstr>
      <vt:lpstr>Promises</vt:lpstr>
      <vt:lpstr>Promises</vt:lpstr>
      <vt:lpstr>Promise example</vt:lpstr>
      <vt:lpstr>Promises</vt:lpstr>
      <vt:lpstr>Promise example</vt:lpstr>
      <vt:lpstr>ES6 Modules</vt:lpstr>
      <vt:lpstr>Next lecture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495</cp:revision>
  <dcterms:created xsi:type="dcterms:W3CDTF">2015-07-17T09:22:03Z</dcterms:created>
  <dcterms:modified xsi:type="dcterms:W3CDTF">2017-05-15T09:53:50Z</dcterms:modified>
</cp:coreProperties>
</file>