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51" r:id="rId4"/>
    <p:sldId id="352" r:id="rId5"/>
    <p:sldId id="363" r:id="rId6"/>
    <p:sldId id="353" r:id="rId7"/>
    <p:sldId id="354" r:id="rId8"/>
    <p:sldId id="355" r:id="rId9"/>
    <p:sldId id="357" r:id="rId10"/>
    <p:sldId id="356" r:id="rId11"/>
    <p:sldId id="358" r:id="rId12"/>
    <p:sldId id="359" r:id="rId13"/>
    <p:sldId id="361" r:id="rId14"/>
    <p:sldId id="360" r:id="rId15"/>
    <p:sldId id="362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64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2017-05-18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2017-05-18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docs/plugins/#presets-official-presets" TargetMode="External"/><Relationship Id="rId2" Type="http://schemas.openxmlformats.org/officeDocument/2006/relationships/hyperlink" Target="https://babeljs.io/docs/plugins/#transform-plugin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figuration/devtool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plugins/uglifyjs-webpack-plugin/" TargetMode="External"/><Relationship Id="rId2" Type="http://schemas.openxmlformats.org/officeDocument/2006/relationships/hyperlink" Target="https://webpack.js.org/plugin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guides/development/#webpack-dev-serv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cept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loader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Loaders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  <a:effectLst>
            <a:glow rad="1270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Loaders can be configured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webpack.config.js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600404" y="2329613"/>
            <a:ext cx="6540062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entry: './main.js',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output: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path: __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filename: 'build.js'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module: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rules: [RULE1, RULE2, RULE3, ...]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7451837" y="2329613"/>
            <a:ext cx="4114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test: /\.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$/,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loader: "babel-loader",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options: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presets: ["es2015"]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Connector: Curved 4"/>
          <p:cNvCxnSpPr>
            <a:cxnSpLocks/>
            <a:stCxn id="20" idx="1"/>
          </p:cNvCxnSpPr>
          <p:nvPr/>
        </p:nvCxnSpPr>
        <p:spPr>
          <a:xfrm rot="10800000" flipV="1">
            <a:off x="5002925" y="3729996"/>
            <a:ext cx="2448913" cy="1400383"/>
          </a:xfrm>
          <a:prstGeom prst="curvedConnector3">
            <a:avLst>
              <a:gd name="adj1" fmla="val 997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>
          <a:xfrm>
            <a:off x="7451837" y="5275035"/>
            <a:ext cx="4235666" cy="12557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All ES6 syntax in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js</a:t>
            </a:r>
            <a:r>
              <a:rPr lang="en-US" dirty="0">
                <a:sym typeface="Wingdings" panose="05000000000000000000" pitchFamily="2" charset="2"/>
              </a:rPr>
              <a:t> files will now be </a:t>
            </a:r>
            <a:r>
              <a:rPr lang="en-US" dirty="0" err="1">
                <a:sym typeface="Wingdings" panose="05000000000000000000" pitchFamily="2" charset="2"/>
              </a:rPr>
              <a:t>transpiled</a:t>
            </a:r>
            <a:r>
              <a:rPr lang="en-US" dirty="0">
                <a:sym typeface="Wingdings" panose="05000000000000000000" pitchFamily="2" charset="2"/>
              </a:rPr>
              <a:t> to ES5 syntax.</a:t>
            </a:r>
          </a:p>
        </p:txBody>
      </p:sp>
    </p:spTree>
    <p:extLst>
      <p:ext uri="{BB962C8B-B14F-4D97-AF65-F5344CB8AC3E}">
        <p14:creationId xmlns:p14="http://schemas.microsoft.com/office/powerpoint/2010/main" val="19846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20" grpId="0" build="p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presets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701765"/>
          </a:xfrm>
          <a:effectLst>
            <a:glow rad="1270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Each feature babel can </a:t>
            </a:r>
            <a:r>
              <a:rPr lang="en-US" dirty="0" err="1">
                <a:sym typeface="Wingdings" panose="05000000000000000000" pitchFamily="2" charset="2"/>
              </a:rPr>
              <a:t>transpile</a:t>
            </a:r>
            <a:r>
              <a:rPr lang="en-US" dirty="0">
                <a:sym typeface="Wingdings" panose="05000000000000000000" pitchFamily="2" charset="2"/>
              </a:rPr>
              <a:t> is called a plugin.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Available plugins: </a:t>
            </a:r>
            <a:r>
              <a:rPr lang="en-US" sz="1800" dirty="0">
                <a:sym typeface="Wingdings" panose="05000000000000000000" pitchFamily="2" charset="2"/>
                <a:hlinkClick r:id="rId2"/>
              </a:rPr>
              <a:t>https://babeljs.io/docs/plugins/#transform-plugins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need to tell babel which ones to use.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Boring to list all of them.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preset is a predefined set of these plugins.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Available presets: </a:t>
            </a:r>
            <a:r>
              <a:rPr lang="en-US" sz="1800" dirty="0">
                <a:sym typeface="Wingdings" panose="05000000000000000000" pitchFamily="2" charset="2"/>
                <a:hlinkClick r:id="rId3"/>
              </a:rPr>
              <a:t>https://babeljs.io/docs/plugins/#presets-official-presets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6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source maps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69688"/>
          </a:xfrm>
          <a:effectLst>
            <a:glow rad="1270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Webpack</a:t>
            </a:r>
            <a:r>
              <a:rPr lang="en-US" dirty="0">
                <a:sym typeface="Wingdings" panose="05000000000000000000" pitchFamily="2" charset="2"/>
              </a:rPr>
              <a:t> and babel transform our code.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Errors in original code will be discovered in the transformed code.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Source maps to the rescue!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Maps the transformed code back to the original code.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63892" y="3462673"/>
            <a:ext cx="4011352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entry: './main.js',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output: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path: __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filename: 'build.js'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"source-map"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66722" y="4320439"/>
            <a:ext cx="3067877" cy="1089529"/>
          </a:xfrm>
          <a:prstGeom prst="rect">
            <a:avLst/>
          </a:prstGeom>
          <a:effectLst>
            <a:glow rad="1270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anose="05000000000000000000" pitchFamily="2" charset="2"/>
              </a:rPr>
              <a:t>Generates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build.js</a:t>
            </a:r>
            <a:r>
              <a:rPr lang="en-US" sz="2400" dirty="0">
                <a:sym typeface="Wingdings" panose="05000000000000000000" pitchFamily="2" charset="2"/>
              </a:rPr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build.js.map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6096000" y="4412974"/>
            <a:ext cx="1053548" cy="904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source maps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55442"/>
          </a:xfrm>
          <a:effectLst>
            <a:glow rad="1270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Webpack</a:t>
            </a:r>
            <a:r>
              <a:rPr lang="en-US" dirty="0">
                <a:sym typeface="Wingdings" panose="05000000000000000000" pitchFamily="2" charset="2"/>
              </a:rPr>
              <a:t> and babel transform our code.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Errors in original code will be discovered in the transformed code.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Source maps to the rescue!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Maps the transformed code back to the original code.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Web browsers do not necessarily support source mapping.</a:t>
            </a:r>
          </a:p>
          <a:p>
            <a:r>
              <a:rPr lang="en-US" dirty="0">
                <a:sym typeface="Wingdings" panose="05000000000000000000" pitchFamily="2" charset="2"/>
              </a:rPr>
              <a:t>Creating source map takes time  build process slower.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Webpack</a:t>
            </a:r>
            <a:r>
              <a:rPr lang="en-US" dirty="0">
                <a:sym typeface="Wingdings" panose="05000000000000000000" pitchFamily="2" charset="2"/>
              </a:rPr>
              <a:t> offers different ways to generate source maps:</a:t>
            </a:r>
          </a:p>
          <a:p>
            <a:pPr lvl="2"/>
            <a:r>
              <a:rPr lang="en-US" dirty="0">
                <a:sym typeface="Wingdings" panose="05000000000000000000" pitchFamily="2" charset="2"/>
                <a:hlinkClick r:id="rId2"/>
              </a:rPr>
              <a:t>https://webpack.js.org/configuration/devtool/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0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plugins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43206"/>
          </a:xfrm>
          <a:effectLst>
            <a:glow rad="1270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Webpack</a:t>
            </a:r>
            <a:r>
              <a:rPr lang="en-US" dirty="0">
                <a:sym typeface="Wingdings" panose="05000000000000000000" pitchFamily="2" charset="2"/>
              </a:rPr>
              <a:t> support plugins.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plugin adds new functionality to 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List of common plugins: </a:t>
            </a:r>
            <a:r>
              <a:rPr lang="en-US" sz="1600" dirty="0">
                <a:sym typeface="Wingdings" panose="05000000000000000000" pitchFamily="2" charset="2"/>
                <a:hlinkClick r:id="rId2"/>
              </a:rPr>
              <a:t>https://webpack.js.org/plugins/</a:t>
            </a:r>
            <a:endParaRPr lang="en-US" sz="1600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E.g. </a:t>
            </a:r>
            <a:r>
              <a:rPr lang="en-US" dirty="0" err="1">
                <a:sym typeface="Wingdings" panose="05000000000000000000" pitchFamily="2" charset="2"/>
              </a:rPr>
              <a:t>UglifyjsWebpackPlugin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sz="1600" dirty="0">
                <a:sym typeface="Wingdings" panose="05000000000000000000" pitchFamily="2" charset="2"/>
                <a:hlinkClick r:id="rId3"/>
              </a:rPr>
              <a:t>https://webpack.js.org/plugins/uglifyjs-webpack-plugin/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Added through the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configuration file: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327580" y="3404177"/>
            <a:ext cx="5373012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entry: './main.js',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output: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path: __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filename: 'build.js'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plugins: [PLUGIN1, PLUGIN2, ...]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6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watch mode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27742"/>
          </a:xfrm>
          <a:effectLst>
            <a:glow rad="1270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In watch mode, 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r>
              <a:rPr lang="en-US" dirty="0">
                <a:sym typeface="Wingdings" panose="05000000000000000000" pitchFamily="2" charset="2"/>
              </a:rPr>
              <a:t> re-runs whenever you change a file.</a:t>
            </a:r>
          </a:p>
          <a:p>
            <a:r>
              <a:rPr lang="en-US" dirty="0">
                <a:sym typeface="Wingdings" panose="05000000000000000000" pitchFamily="2" charset="2"/>
              </a:rPr>
              <a:t>Start it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watch</a:t>
            </a:r>
            <a:r>
              <a:rPr lang="en-US" dirty="0">
                <a:sym typeface="Wingdings" panose="05000000000000000000" pitchFamily="2" charset="2"/>
              </a:rPr>
              <a:t> flag: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--watch</a:t>
            </a:r>
          </a:p>
          <a:p>
            <a:r>
              <a:rPr lang="en-US" dirty="0">
                <a:sym typeface="Wingdings" panose="05000000000000000000" pitchFamily="2" charset="2"/>
              </a:rPr>
              <a:t>Even cooler: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-dev-server</a:t>
            </a:r>
            <a:r>
              <a:rPr lang="en-US" dirty="0">
                <a:sym typeface="Wingdings" panose="05000000000000000000" pitchFamily="2" charset="2"/>
              </a:rPr>
              <a:t> instead.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  <a:hlinkClick r:id="rId2"/>
              </a:rPr>
              <a:t>https://webpack.js.org/guides/development/#webpack-dev-server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Supports </a:t>
            </a:r>
            <a:r>
              <a:rPr lang="en-US" i="1" dirty="0">
                <a:sym typeface="Wingdings" panose="05000000000000000000" pitchFamily="2" charset="2"/>
              </a:rPr>
              <a:t>Hot Module Replacement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Code changes are pushed to the browser.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Perfect for CSS code (CSS is stateless).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Less suitable for HTML &amp; JS.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Perfect for components from libraries/frameworks (React, </a:t>
            </a:r>
            <a:r>
              <a:rPr lang="en-US" dirty="0" err="1">
                <a:sym typeface="Wingdings" panose="05000000000000000000" pitchFamily="2" charset="2"/>
              </a:rPr>
              <a:t>Vue</a:t>
            </a:r>
            <a:r>
              <a:rPr lang="en-US" dirty="0">
                <a:sym typeface="Wingdings" panose="05000000000000000000" pitchFamily="2" charset="2"/>
              </a:rPr>
              <a:t>, ...).</a:t>
            </a:r>
          </a:p>
        </p:txBody>
      </p:sp>
    </p:spTree>
    <p:extLst>
      <p:ext uri="{BB962C8B-B14F-4D97-AF65-F5344CB8AC3E}">
        <p14:creationId xmlns:p14="http://schemas.microsoft.com/office/powerpoint/2010/main" val="393138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 err="1"/>
              <a:t>Webpack</a:t>
            </a:r>
            <a:endParaRPr lang="en-US" sz="48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latin typeface="Georgia" panose="02040502050405020303" pitchFamily="18" charset="0"/>
              </a:rPr>
              <a:t>Web Development with JavaScript and DOM</a:t>
            </a:r>
          </a:p>
          <a:p>
            <a:r>
              <a:rPr lang="en-US" b="1" dirty="0"/>
              <a:t>TWJK14</a:t>
            </a:r>
            <a:r>
              <a:rPr lang="en-US" noProof="0" dirty="0"/>
              <a:t> </a:t>
            </a:r>
            <a:r>
              <a:rPr lang="en-US" noProof="0" dirty="0">
                <a:latin typeface="Georgia" panose="02040502050405020303" pitchFamily="18" charset="0"/>
              </a:rPr>
              <a:t>Spring 2017</a:t>
            </a:r>
          </a:p>
          <a:p>
            <a:r>
              <a:rPr lang="en-US" b="1" noProof="0" dirty="0">
                <a:latin typeface="Georgia" panose="02040502050405020303" pitchFamily="18" charset="0"/>
              </a:rPr>
              <a:t>Peter Larsson-Green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291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Is a module bundler: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https://webpack.js.org/concepts/</a:t>
            </a:r>
            <a:r>
              <a:rPr lang="en-US" sz="2600" dirty="0">
                <a:sym typeface="Wingdings" panose="05000000000000000000" pitchFamily="2" charset="2"/>
              </a:rPr>
              <a:t>  </a:t>
            </a:r>
          </a:p>
          <a:p>
            <a:r>
              <a:rPr lang="en-US" sz="2600" dirty="0">
                <a:sym typeface="Wingdings" panose="05000000000000000000" pitchFamily="2" charset="2"/>
              </a:rPr>
              <a:t>Input: a single file with dependencies to other files.</a:t>
            </a:r>
          </a:p>
          <a:p>
            <a:r>
              <a:rPr lang="en-US" sz="2600" dirty="0">
                <a:sym typeface="Wingdings" panose="05000000000000000000" pitchFamily="2" charset="2"/>
              </a:rPr>
              <a:t>Output: a single file large file.</a:t>
            </a:r>
          </a:p>
        </p:txBody>
      </p:sp>
    </p:spTree>
    <p:extLst>
      <p:ext uri="{BB962C8B-B14F-4D97-AF65-F5344CB8AC3E}">
        <p14:creationId xmlns:p14="http://schemas.microsoft.com/office/powerpoint/2010/main" val="5437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ES2015 import export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41513" y="1690688"/>
            <a:ext cx="5171662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'./file-b'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78487" y="1690688"/>
            <a:ext cx="4575313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3097395"/>
            <a:ext cx="5174975" cy="3693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file-a.js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8487" y="3097395"/>
            <a:ext cx="4575313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file-b.js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580365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file-a.js output.js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3326295" y="4236568"/>
            <a:ext cx="5539409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26295" y="6059115"/>
            <a:ext cx="553940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output.js</a:t>
            </a:r>
          </a:p>
        </p:txBody>
      </p:sp>
    </p:spTree>
    <p:extLst>
      <p:ext uri="{BB962C8B-B14F-4D97-AF65-F5344CB8AC3E}">
        <p14:creationId xmlns:p14="http://schemas.microsoft.com/office/powerpoint/2010/main" val="39331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/>
      <p:bldP spid="9" grpId="0"/>
      <p:bldP spid="11" grpId="0"/>
      <p:bldP spid="12" grpId="0" uiExpand="1" build="p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631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Is distributed as an </a:t>
            </a:r>
            <a:r>
              <a:rPr lang="en-US" sz="2600" dirty="0" err="1">
                <a:sym typeface="Wingdings" panose="05000000000000000000" pitchFamily="2" charset="2"/>
              </a:rPr>
              <a:t>npm</a:t>
            </a:r>
            <a:r>
              <a:rPr lang="en-US" sz="2600" dirty="0">
                <a:sym typeface="Wingdings" panose="05000000000000000000" pitchFamily="2" charset="2"/>
              </a:rPr>
              <a:t> package.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Install node.js: </a:t>
            </a:r>
            <a:r>
              <a:rPr lang="en-US" sz="1800" dirty="0">
                <a:sym typeface="Wingdings" panose="05000000000000000000" pitchFamily="2" charset="2"/>
                <a:hlinkClick r:id="rId2"/>
              </a:rPr>
              <a:t>https://nodejs.org/en</a:t>
            </a:r>
            <a:endParaRPr lang="en-US" sz="1800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This also installs </a:t>
            </a: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a new folder for your project: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my-app; cd my-app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Setup </a:t>
            </a: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usage: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--yes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package.json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Install the 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r>
              <a:rPr lang="en-US" dirty="0">
                <a:sym typeface="Wingdings" panose="05000000000000000000" pitchFamily="2" charset="2"/>
              </a:rPr>
              <a:t> package: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--save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package.json</a:t>
            </a: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, add a script starting </a:t>
            </a:r>
            <a:r>
              <a:rPr lang="en-US" dirty="0" err="1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webpack</a:t>
            </a: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"build"</a:t>
            </a: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input-file.js output-file.js"</a:t>
            </a:r>
            <a:endParaRPr lang="en-US" dirty="0">
              <a:latin typeface="+mn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Run the script: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41868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configuration file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8920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Without configuration file: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main.js build.js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With a configuration file: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3326295" y="3249115"/>
            <a:ext cx="5539409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entry: './main.js',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output: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filename: 'build.js',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path: __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26295" y="6263659"/>
            <a:ext cx="553940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webpack.config.js</a:t>
            </a:r>
          </a:p>
        </p:txBody>
      </p:sp>
    </p:spTree>
    <p:extLst>
      <p:ext uri="{BB962C8B-B14F-4D97-AF65-F5344CB8AC3E}">
        <p14:creationId xmlns:p14="http://schemas.microsoft.com/office/powerpoint/2010/main" val="1418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Loaders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Files can be imported through loaders.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loader can change the content of the file before it is loaded.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38199" y="4974992"/>
            <a:ext cx="10515599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"export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"+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+"\n" + content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198" y="6215096"/>
            <a:ext cx="476747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add-length-loader.js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198" y="3570682"/>
            <a:ext cx="10515600" cy="782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length }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'./add-length-loader!./file-b'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console.log(length)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38198" y="2660952"/>
            <a:ext cx="105156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console.log("Hi!") 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198" y="4463609"/>
            <a:ext cx="476747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file-a.js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3099804"/>
            <a:ext cx="476747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file-b.js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5605669" y="4091182"/>
            <a:ext cx="6365042" cy="7191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45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function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console.log("Hi!") }</a:t>
            </a:r>
          </a:p>
        </p:txBody>
      </p:sp>
    </p:spTree>
    <p:extLst>
      <p:ext uri="{BB962C8B-B14F-4D97-AF65-F5344CB8AC3E}">
        <p14:creationId xmlns:p14="http://schemas.microsoft.com/office/powerpoint/2010/main" val="14045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6" grpId="0"/>
      <p:bldP spid="11" grpId="0" build="p" animBg="1"/>
      <p:bldP spid="12" grpId="0" uiExpand="1" build="p" animBg="1"/>
      <p:bldP spid="13" grpId="0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Loaders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Files can be imported through loaders.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loader can change the content of the file before it is loaded.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38199" y="4974992"/>
            <a:ext cx="10515599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"export default "+content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198" y="6215096"/>
            <a:ext cx="1051559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json-loader.js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198" y="3570682"/>
            <a:ext cx="10515600" cy="782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'./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-loader!./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38198" y="2660952"/>
            <a:ext cx="105156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{"a": 1, "b": 2}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198" y="4463610"/>
            <a:ext cx="1051560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file-a.js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199" y="3099805"/>
            <a:ext cx="1051559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info.json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293345" y="3271117"/>
            <a:ext cx="2458737" cy="14742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"a": 1,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"b": 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2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6" grpId="0"/>
      <p:bldP spid="11" grpId="0" build="p" animBg="1"/>
      <p:bldP spid="12" grpId="0" uiExpand="1" build="p" animBg="1"/>
      <p:bldP spid="13" grpId="0"/>
      <p:bldP spid="17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Loaders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662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Files can be imported through loaders.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loader can change the content of the file before it is loaded.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Some existing loaders are listed at:</a:t>
            </a:r>
          </a:p>
          <a:p>
            <a:pPr lvl="1"/>
            <a:r>
              <a:rPr 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  <a:hlinkClick r:id="rId2"/>
              </a:rPr>
              <a:t>https://webpack.js.org/loaders/</a:t>
            </a:r>
            <a:r>
              <a:rPr 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E.g.:</a:t>
            </a:r>
          </a:p>
          <a:p>
            <a:pPr lvl="2"/>
            <a:r>
              <a:rPr lang="en-US" dirty="0" err="1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json</a:t>
            </a: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-loader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raw-loader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coffee-loader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babel-loader (with babel-core &amp; babel-preset-es2015)</a:t>
            </a:r>
          </a:p>
          <a:p>
            <a:r>
              <a:rPr lang="en-US" dirty="0">
                <a:sym typeface="Wingdings" panose="05000000000000000000" pitchFamily="2" charset="2"/>
              </a:rPr>
              <a:t>Loaders can be configured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webpack.config.js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Cloud 2"/>
          <p:cNvSpPr/>
          <p:nvPr/>
        </p:nvSpPr>
        <p:spPr>
          <a:xfrm>
            <a:off x="4608786" y="3247697"/>
            <a:ext cx="2974427" cy="15555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to be installed through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7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29169</TotalTime>
  <Words>1033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Webpack</vt:lpstr>
      <vt:lpstr>Webpack</vt:lpstr>
      <vt:lpstr>ES2015 import export</vt:lpstr>
      <vt:lpstr>Webpack</vt:lpstr>
      <vt:lpstr>Webpack configuration file</vt:lpstr>
      <vt:lpstr>Webpack Loaders</vt:lpstr>
      <vt:lpstr>Webpack Loaders</vt:lpstr>
      <vt:lpstr>Webpack Loaders</vt:lpstr>
      <vt:lpstr>Webpack Loaders</vt:lpstr>
      <vt:lpstr>Babel presets</vt:lpstr>
      <vt:lpstr>Webpack source maps</vt:lpstr>
      <vt:lpstr>Webpack source maps</vt:lpstr>
      <vt:lpstr>Webpack plugins</vt:lpstr>
      <vt:lpstr>Webpack watch mode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461</cp:revision>
  <dcterms:created xsi:type="dcterms:W3CDTF">2015-07-17T09:22:03Z</dcterms:created>
  <dcterms:modified xsi:type="dcterms:W3CDTF">2017-05-18T12:37:47Z</dcterms:modified>
</cp:coreProperties>
</file>