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79" r:id="rId7"/>
    <p:sldId id="258" r:id="rId8"/>
    <p:sldId id="286" r:id="rId9"/>
    <p:sldId id="281" r:id="rId10"/>
    <p:sldId id="282" r:id="rId11"/>
    <p:sldId id="287" r:id="rId12"/>
    <p:sldId id="288" r:id="rId13"/>
    <p:sldId id="289" r:id="rId14"/>
    <p:sldId id="290" r:id="rId15"/>
    <p:sldId id="292" r:id="rId16"/>
    <p:sldId id="293" r:id="rId17"/>
    <p:sldId id="284" r:id="rId18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55" autoAdjust="0"/>
  </p:normalViewPr>
  <p:slideViewPr>
    <p:cSldViewPr snapToGrid="0">
      <p:cViewPr>
        <p:scale>
          <a:sx n="65" d="100"/>
          <a:sy n="65" d="100"/>
        </p:scale>
        <p:origin x="696" y="264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882" y="14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5056D838-DBF6-44C4-8B8E-84273C995F40}" type="datetime1">
              <a:rPr lang="es-ES" smtClean="0"/>
              <a:t>28/04/2024</a:t>
            </a:fld>
            <a:endParaRPr lang="es-ES" dirty="0"/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28EEFA9E-C190-4F5C-8394-BD5F1CD55C02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C9A01CF1-3C85-428C-9D6E-36B400D39B31}" type="datetime1">
              <a:rPr lang="es-ES" smtClean="0"/>
              <a:t>28/04/2024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editar los estilos del texto maestro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22289C57-55D7-40A4-A101-E74FAC7A092B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2289C57-55D7-40A4-A101-E74FAC7A092B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2289C57-55D7-40A4-A101-E74FAC7A092B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22530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2289C57-55D7-40A4-A101-E74FAC7A092B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0163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2289C57-55D7-40A4-A101-E74FAC7A092B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35426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2289C57-55D7-40A4-A101-E74FAC7A092B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2289C57-55D7-40A4-A101-E74FAC7A092B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2289C57-55D7-40A4-A101-E74FAC7A092B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2289C57-55D7-40A4-A101-E74FAC7A092B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2289C57-55D7-40A4-A101-E74FAC7A092B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2289C57-55D7-40A4-A101-E74FAC7A092B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2289C57-55D7-40A4-A101-E74FAC7A092B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1335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2289C57-55D7-40A4-A101-E74FAC7A092B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7937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2289C57-55D7-40A4-A101-E74FAC7A092B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2014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rtlCol="0" anchor="ctr">
            <a:noAutofit/>
          </a:bodyPr>
          <a:lstStyle>
            <a:lvl1pPr algn="l">
              <a:defRPr lang="es-ES" sz="3600" spc="150" baseline="0"/>
            </a:lvl1pPr>
          </a:lstStyle>
          <a:p>
            <a:pPr rtl="0"/>
            <a:r>
              <a:rPr lang="es-ES"/>
              <a:t>HAGA CLIC PARA agregar título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 rtlCol="0">
            <a:normAutofit/>
          </a:bodyPr>
          <a:lstStyle>
            <a:lvl1pPr algn="l">
              <a:defRPr lang="es-E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agregar título</a:t>
            </a:r>
          </a:p>
        </p:txBody>
      </p:sp>
      <p:sp>
        <p:nvSpPr>
          <p:cNvPr id="3" name="Marcador de posición de contenido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s-ES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8" name="Marcador de posición de tabla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n-GB"/>
              <a:t>Click icon to add table</a:t>
            </a:r>
            <a:endParaRPr lang="es-ES" dirty="0"/>
          </a:p>
        </p:txBody>
      </p:sp>
      <p:sp>
        <p:nvSpPr>
          <p:cNvPr id="10" name="Marcador de posición de pie de página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 rtlCol="0"/>
          <a:lstStyle>
            <a:lvl1pPr algn="l"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11" name="Marcador de posición de número de diapositiva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rtlCol="0" anchor="b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agregar título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rtlCol="0" anchor="ctr">
            <a:noAutofit/>
          </a:bodyPr>
          <a:lstStyle>
            <a:lvl1pPr marL="0" indent="0">
              <a:buNone/>
              <a:defRPr lang="es-E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es-ES"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es-ES"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es-ES"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es-ES"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es-ES" sz="1800" spc="50" baseline="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rtlCol="0" anchor="ctr">
            <a:noAutofit/>
          </a:bodyPr>
          <a:lstStyle>
            <a:lvl1pPr marL="0" indent="0">
              <a:buNone/>
              <a:defRPr lang="es-E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7" name="Marcador de posición de contenido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s-ES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8" name="Marcador de posición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 rtlCol="0"/>
          <a:lstStyle>
            <a:lvl1pPr algn="l"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9" name="Marcador de posición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rtlCol="0" anchor="b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agregar título</a:t>
            </a:r>
          </a:p>
        </p:txBody>
      </p:sp>
      <p:sp>
        <p:nvSpPr>
          <p:cNvPr id="8" name="Marcador de posición de tabla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n-GB"/>
              <a:t>Click icon to add table</a:t>
            </a:r>
            <a:endParaRPr lang="es-ES" dirty="0"/>
          </a:p>
        </p:txBody>
      </p:sp>
      <p:sp>
        <p:nvSpPr>
          <p:cNvPr id="6" name="Marcador de posición de pie de página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 rtlCol="0"/>
          <a:lstStyle>
            <a:lvl1pPr algn="l"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7" name="Marcador de posición de número de diapositiva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ier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es-ES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agregar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es-ES"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agregar el subtítulo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Marcador de posición de pie de pá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 rtlCol="0"/>
          <a:lstStyle>
            <a:lvl1pPr algn="l"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11" name="Marcador de posición de número de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es-ES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agregar título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 rtlCol="0"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lang="es-ES"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lang="es-ES"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lang="es-ES"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lang="es-ES"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lang="es-ES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rtlCol="0" anchor="b">
            <a:noAutofit/>
          </a:bodyPr>
          <a:lstStyle>
            <a:lvl1pPr algn="l">
              <a:defRPr lang="es-ES" sz="36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/>
              <a:t>HAGA CLIC PARA agregar título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rtlCol="0" anchor="b">
            <a:noAutofit/>
          </a:bodyPr>
          <a:lstStyle>
            <a:lvl1pPr algn="l">
              <a:defRPr lang="es-ES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agregar título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 rtlCol="0">
            <a:normAutofit/>
          </a:bodyPr>
          <a:lstStyle>
            <a:lvl1pPr marL="0" indent="0">
              <a:buNone/>
              <a:defRPr lang="es-ES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Click icon to add picture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rtlCol="0" anchor="b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agregar título</a:t>
            </a:r>
          </a:p>
        </p:txBody>
      </p:sp>
      <p:sp>
        <p:nvSpPr>
          <p:cNvPr id="3" name="Marcador de posición de contenido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s-ES"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arcador de posición de pie de página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16" name="Marcador de posición de número de diapositiva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rtlCol="0" anchor="b">
            <a:noAutofit/>
          </a:bodyPr>
          <a:lstStyle>
            <a:lvl1pPr algn="l">
              <a:defRPr lang="es-ES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agregar título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s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rtlCol="0" anchor="b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agregar título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rtlCol="0" anchor="t">
            <a:normAutofit/>
          </a:bodyPr>
          <a:lstStyle>
            <a:lvl1pPr marL="0" indent="0">
              <a:buNone/>
              <a:defRPr lang="es-E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7" name="Marcador de posición de contenido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s-ES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rtlCol="0" anchor="t">
            <a:normAutofit/>
          </a:bodyPr>
          <a:lstStyle>
            <a:lvl1pPr marL="0" indent="0">
              <a:buNone/>
              <a:defRPr lang="es-E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9" name="Marcador de posición de contenido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s-ES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3" name="Marcador de posición de pie de página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 rtlCol="0"/>
          <a:lstStyle>
            <a:lvl1pPr algn="l"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14" name="Marcador de posición de número de diapositiva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s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rtlCol="0" anchor="b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agregar título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Marcador de posición de texto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s-E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5" name="Marcador de posición de contenido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 rtlCol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lang="es-ES"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lang="es-ES"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lang="es-ES"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lang="es-ES"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lang="es-ES" sz="1800" spc="50" baseline="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</p:txBody>
      </p:sp>
      <p:sp>
        <p:nvSpPr>
          <p:cNvPr id="17" name="Marcador de posición de texto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s-E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3" name="Marcador de posición de contenido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s-ES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9" name="Marcador de posición de pie de página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20" name="Marcador de posición de número de diapositiva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rtlCol="0" anchor="b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agregar título</a:t>
            </a:r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 rtlCol="0">
            <a:normAutofit/>
          </a:bodyPr>
          <a:lstStyle>
            <a:lvl1pPr marL="0" indent="0" algn="l">
              <a:buNone/>
              <a:defRPr lang="es-ES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/>
              <a:t>Click icon to add picture</a:t>
            </a:r>
            <a:endParaRPr lang="es-ES" dirty="0"/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 rtlCol="0"/>
          <a:lstStyle>
            <a:lvl1pPr algn="l">
              <a:defRPr lang="es-ES" sz="900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5" name="Marcador de posición de número de diapositiva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  <p:sp>
        <p:nvSpPr>
          <p:cNvPr id="8" name="Marcador de posición de contenido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s-ES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1800" spc="50" baseline="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editar el estilo del título maestro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editar los estilos del texto maestro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9DFD55-3C28-40EF-9E31-A92D2E4017FF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5407960" cy="3200400"/>
          </a:xfrm>
        </p:spPr>
        <p:txBody>
          <a:bodyPr rtlCol="0" anchor="ctr"/>
          <a:lstStyle>
            <a:defPPr>
              <a:defRPr lang="es-ES"/>
            </a:defPPr>
          </a:lstStyle>
          <a:p>
            <a:pPr rtl="0"/>
            <a:r>
              <a:rPr lang="es-ES" sz="3200" b="1" dirty="0"/>
              <a:t>Precios Airbnb </a:t>
            </a:r>
            <a:r>
              <a:rPr lang="es-ES" sz="3200" b="1" dirty="0" err="1"/>
              <a:t>madrid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Marcador de posición de número de diapositiva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10</a:t>
            </a:fld>
            <a:endParaRPr lang="es-E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62AAE9-39BB-E18E-F245-3294A053F6B4}"/>
              </a:ext>
            </a:extLst>
          </p:cNvPr>
          <p:cNvSpPr/>
          <p:nvPr/>
        </p:nvSpPr>
        <p:spPr>
          <a:xfrm>
            <a:off x="477520" y="264160"/>
            <a:ext cx="2682240" cy="23749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Problema – Análisis hipótesis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D2C677-9031-68F5-3BC7-2A5E14AD0E48}"/>
              </a:ext>
            </a:extLst>
          </p:cNvPr>
          <p:cNvSpPr txBox="1"/>
          <p:nvPr/>
        </p:nvSpPr>
        <p:spPr>
          <a:xfrm>
            <a:off x="792480" y="1046480"/>
            <a:ext cx="393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u="sng" dirty="0"/>
              <a:t>UBICACIÓN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82B13C-4C78-A2E8-7056-2B2FC28C3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640" y="1991419"/>
            <a:ext cx="10150720" cy="4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741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Marcador de posición de número de diapositiva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11</a:t>
            </a:fld>
            <a:endParaRPr lang="es-E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62AAE9-39BB-E18E-F245-3294A053F6B4}"/>
              </a:ext>
            </a:extLst>
          </p:cNvPr>
          <p:cNvSpPr/>
          <p:nvPr/>
        </p:nvSpPr>
        <p:spPr>
          <a:xfrm>
            <a:off x="477520" y="264160"/>
            <a:ext cx="2682240" cy="23749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Problema – Análisis hipótesis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D2C677-9031-68F5-3BC7-2A5E14AD0E48}"/>
              </a:ext>
            </a:extLst>
          </p:cNvPr>
          <p:cNvSpPr txBox="1"/>
          <p:nvPr/>
        </p:nvSpPr>
        <p:spPr>
          <a:xfrm>
            <a:off x="792480" y="1046480"/>
            <a:ext cx="3931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u="sng" dirty="0"/>
              <a:t>TIPO DE PROPIEDAD Y SUS CARACTERÍSTICAS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1EB4DB-3FAF-FF30-F218-338DF4A65F22}"/>
              </a:ext>
            </a:extLst>
          </p:cNvPr>
          <p:cNvSpPr txBox="1"/>
          <p:nvPr/>
        </p:nvSpPr>
        <p:spPr>
          <a:xfrm>
            <a:off x="1087120" y="2428240"/>
            <a:ext cx="10273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El tipo de propiedad más habitual es el apartamento con una diferencia sustancial sobre el resto, seguida de la casa.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El </a:t>
            </a:r>
            <a:r>
              <a:rPr lang="es-ES" sz="1400" dirty="0" err="1"/>
              <a:t>nature_lodge</a:t>
            </a:r>
            <a:r>
              <a:rPr lang="es-ES" sz="1400" dirty="0"/>
              <a:t> tiene el nivel de precios (mediana) más elevado, seguida de </a:t>
            </a:r>
            <a:r>
              <a:rPr lang="es-ES" sz="1400" dirty="0" err="1"/>
              <a:t>boutique_hotel</a:t>
            </a:r>
            <a:r>
              <a:rPr lang="es-ES" sz="1400" dirty="0"/>
              <a:t>, </a:t>
            </a:r>
            <a:r>
              <a:rPr lang="es-ES" sz="1400" dirty="0" err="1"/>
              <a:t>camper_rv</a:t>
            </a:r>
            <a:r>
              <a:rPr lang="es-ES" sz="1400" dirty="0"/>
              <a:t>, </a:t>
            </a:r>
            <a:r>
              <a:rPr lang="es-ES" sz="1400" dirty="0" err="1"/>
              <a:t>hostel</a:t>
            </a:r>
            <a:r>
              <a:rPr lang="es-ES" sz="1400" dirty="0"/>
              <a:t> y hotel.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5B44DA-F77E-70B8-B340-1D1322782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160" y="3119120"/>
            <a:ext cx="10150720" cy="377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65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Marcador de posición de número de diapositiva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12</a:t>
            </a:fld>
            <a:endParaRPr lang="es-E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62AAE9-39BB-E18E-F245-3294A053F6B4}"/>
              </a:ext>
            </a:extLst>
          </p:cNvPr>
          <p:cNvSpPr/>
          <p:nvPr/>
        </p:nvSpPr>
        <p:spPr>
          <a:xfrm>
            <a:off x="477520" y="264160"/>
            <a:ext cx="2682240" cy="23749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Problema – Análisis hipótesis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D2C677-9031-68F5-3BC7-2A5E14AD0E48}"/>
              </a:ext>
            </a:extLst>
          </p:cNvPr>
          <p:cNvSpPr txBox="1"/>
          <p:nvPr/>
        </p:nvSpPr>
        <p:spPr>
          <a:xfrm>
            <a:off x="792480" y="1046480"/>
            <a:ext cx="393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u="sng" dirty="0"/>
              <a:t>CONDICIONES DE LA RESERVA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1EB4DB-3FAF-FF30-F218-338DF4A65F22}"/>
              </a:ext>
            </a:extLst>
          </p:cNvPr>
          <p:cNvSpPr txBox="1"/>
          <p:nvPr/>
        </p:nvSpPr>
        <p:spPr>
          <a:xfrm>
            <a:off x="1005840" y="1991419"/>
            <a:ext cx="461886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Excluyendo los </a:t>
            </a:r>
            <a:r>
              <a:rPr lang="es-ES" sz="1400" dirty="0" err="1"/>
              <a:t>outliers</a:t>
            </a:r>
            <a:r>
              <a:rPr lang="es-ES" sz="1400" dirty="0"/>
              <a:t>, la política de cancelación tiene una relación negativa con el precio. Esto se muestra porque cuanto más estricta es, menos pisos con precios elevados existen.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Establecer un mínimo de noches tiene una relación negativa con el precio, ya que cuantos más días se exigen existen menos pisos con precios elevados.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8C26BD-E4C4-BB7E-A78B-9CAFA8B03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46590"/>
            <a:ext cx="4618865" cy="24396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B3B85E-C0D7-7610-05E3-7B54A14D1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6560" y="4001881"/>
            <a:ext cx="5149120" cy="207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035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Marcador de posición de número de diapositiva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13</a:t>
            </a:fld>
            <a:endParaRPr lang="es-E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62AAE9-39BB-E18E-F245-3294A053F6B4}"/>
              </a:ext>
            </a:extLst>
          </p:cNvPr>
          <p:cNvSpPr/>
          <p:nvPr/>
        </p:nvSpPr>
        <p:spPr>
          <a:xfrm>
            <a:off x="477520" y="264160"/>
            <a:ext cx="2682240" cy="23749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Problema – Análisis hipótesis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D2C677-9031-68F5-3BC7-2A5E14AD0E48}"/>
              </a:ext>
            </a:extLst>
          </p:cNvPr>
          <p:cNvSpPr txBox="1"/>
          <p:nvPr/>
        </p:nvSpPr>
        <p:spPr>
          <a:xfrm>
            <a:off x="792480" y="1046480"/>
            <a:ext cx="393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u="sng" dirty="0"/>
              <a:t>CORRELACIONES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1EB4DB-3FAF-FF30-F218-338DF4A65F22}"/>
              </a:ext>
            </a:extLst>
          </p:cNvPr>
          <p:cNvSpPr txBox="1"/>
          <p:nvPr/>
        </p:nvSpPr>
        <p:spPr>
          <a:xfrm>
            <a:off x="1005840" y="1991419"/>
            <a:ext cx="461886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Podemos ver que existe una correlación positiva con la cercanía al centro y el aeropuerto.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También hay una relación positiva con el número de huéspedes (</a:t>
            </a:r>
            <a:r>
              <a:rPr lang="es-ES" sz="1400" dirty="0" err="1"/>
              <a:t>accommodates</a:t>
            </a:r>
            <a:r>
              <a:rPr lang="es-ES" sz="14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Hay una correlación negativa con el mínimo de noches.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Para el máximo de noches no encontramos correlación fuerte para la mayoría de los tipos de vivienda.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AD2AE2-3E6E-E419-74F1-E497EFE3B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705" y="1446590"/>
            <a:ext cx="5578323" cy="56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465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5655197" cy="1997867"/>
          </a:xfrm>
        </p:spPr>
        <p:txBody>
          <a:bodyPr rtlCol="0" anchor="b"/>
          <a:lstStyle>
            <a:defPPr>
              <a:defRPr lang="es-ES"/>
            </a:defPPr>
          </a:lstStyle>
          <a:p>
            <a:pPr rtl="0"/>
            <a:r>
              <a:rPr lang="es-ES" dirty="0"/>
              <a:t>INSIGHTS</a:t>
            </a:r>
          </a:p>
        </p:txBody>
      </p:sp>
      <p:sp>
        <p:nvSpPr>
          <p:cNvPr id="6" name="Marcador de posición de texto 5">
            <a:extLst>
              <a:ext uri="{FF2B5EF4-FFF2-40B4-BE49-F238E27FC236}">
                <a16:creationId xmlns:a16="http://schemas.microsoft.com/office/drawing/2014/main" id="{D2E1CF79-4FDC-8CAF-CC16-E309A2C49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705177"/>
            <a:ext cx="5733772" cy="44899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Factores que podemos mejorar en el corto plazo</a:t>
            </a:r>
          </a:p>
        </p:txBody>
      </p:sp>
      <p:sp>
        <p:nvSpPr>
          <p:cNvPr id="20" name="Marcador de posición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3154166"/>
            <a:ext cx="6756919" cy="3032733"/>
          </a:xfrm>
        </p:spPr>
        <p:txBody>
          <a:bodyPr rtlCol="0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No establecer un mínimo de noches en las viviendas.</a:t>
            </a:r>
          </a:p>
          <a:p>
            <a:pPr rtl="0"/>
            <a:r>
              <a:rPr lang="es-ES" dirty="0"/>
              <a:t>Suavizar las políticas de cancelación.</a:t>
            </a:r>
          </a:p>
          <a:p>
            <a:pPr rtl="0"/>
            <a:r>
              <a:rPr lang="es-ES" dirty="0"/>
              <a:t>Establecer accesorios como la televisión, aire acondicionado o calefacción no es diferencial ya que la mayoría de los pisos disponen de ello.</a:t>
            </a:r>
          </a:p>
          <a:p>
            <a:pPr rtl="0"/>
            <a:r>
              <a:rPr lang="es-ES" dirty="0"/>
              <a:t>Las valoraciones no influyen de manera elevada, ya que hay un elevado nivel de pisos con precios altos que no disponen de ellas.</a:t>
            </a:r>
          </a:p>
          <a:p>
            <a:pPr rtl="0"/>
            <a:r>
              <a:rPr lang="es-ES" dirty="0"/>
              <a:t>Aumentar el número de huéspedes permitidos.</a:t>
            </a:r>
          </a:p>
          <a:p>
            <a:pPr rtl="0"/>
            <a:endParaRPr lang="es-ES" dirty="0"/>
          </a:p>
        </p:txBody>
      </p:sp>
      <p:sp>
        <p:nvSpPr>
          <p:cNvPr id="34" name="Marcador de posición de texto 33">
            <a:extLst>
              <a:ext uri="{FF2B5EF4-FFF2-40B4-BE49-F238E27FC236}">
                <a16:creationId xmlns:a16="http://schemas.microsoft.com/office/drawing/2014/main" id="{AE07A905-8B37-D13F-25D3-1D3BCDB86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87108" y="2705177"/>
            <a:ext cx="3943627" cy="448989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Factores a largo plazo</a:t>
            </a:r>
          </a:p>
        </p:txBody>
      </p:sp>
      <p:sp>
        <p:nvSpPr>
          <p:cNvPr id="35" name="Marcador de posición de contenido 34">
            <a:extLst>
              <a:ext uri="{FF2B5EF4-FFF2-40B4-BE49-F238E27FC236}">
                <a16:creationId xmlns:a16="http://schemas.microsoft.com/office/drawing/2014/main" id="{4E9A764F-6B65-050E-E561-82F77339D16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887107" y="3164867"/>
            <a:ext cx="3943627" cy="3032733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Adquirir viviendas cercanas al centro y/o cercanas al aeropuerto.</a:t>
            </a:r>
          </a:p>
          <a:p>
            <a:pPr rtl="0"/>
            <a:r>
              <a:rPr lang="es-ES" dirty="0"/>
              <a:t>Añadir dormitorios.</a:t>
            </a:r>
          </a:p>
          <a:p>
            <a:pPr rtl="0"/>
            <a:endParaRPr lang="es-ES" dirty="0"/>
          </a:p>
        </p:txBody>
      </p:sp>
      <p:sp>
        <p:nvSpPr>
          <p:cNvPr id="9" name="Marcador de posición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14</a:t>
            </a:fld>
            <a:endParaRPr lang="es-E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4A4FE8-02D1-E34D-C5F8-766412870213}"/>
              </a:ext>
            </a:extLst>
          </p:cNvPr>
          <p:cNvSpPr/>
          <p:nvPr/>
        </p:nvSpPr>
        <p:spPr>
          <a:xfrm>
            <a:off x="336843" y="310968"/>
            <a:ext cx="2682240" cy="23749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Insights</a:t>
            </a:r>
            <a:endParaRPr lang="es-E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 err="1"/>
              <a:t>índince</a:t>
            </a:r>
            <a:endParaRPr lang="es-ES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1. Contexto</a:t>
            </a:r>
          </a:p>
          <a:p>
            <a:pPr rtl="0"/>
            <a:r>
              <a:rPr lang="es-ES" dirty="0"/>
              <a:t>2. Problema</a:t>
            </a:r>
          </a:p>
          <a:p>
            <a:pPr rtl="0"/>
            <a:r>
              <a:rPr lang="es-ES" dirty="0"/>
              <a:t>3.Insights</a:t>
            </a:r>
          </a:p>
        </p:txBody>
      </p:sp>
      <p:sp>
        <p:nvSpPr>
          <p:cNvPr id="5" name="Marcador de posición de número de diapositiva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680"/>
            <a:ext cx="4179570" cy="337669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CONTEXTO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D5549DC-F7BC-25A7-888B-CDFC6633ED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4370" r="14370"/>
          <a:stretch/>
        </p:blipFill>
        <p:spPr/>
      </p:pic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5655197" cy="1997867"/>
          </a:xfrm>
        </p:spPr>
        <p:txBody>
          <a:bodyPr rtlCol="0" anchor="b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Mercado de la vivienda en </a:t>
            </a:r>
            <a:r>
              <a:rPr lang="es-ES" dirty="0" err="1"/>
              <a:t>madrid</a:t>
            </a:r>
            <a:endParaRPr lang="es-E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586DBDD1-B7C2-5188-EEC9-5E491A4A4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705177"/>
            <a:ext cx="5733772" cy="448990"/>
          </a:xfrm>
        </p:spPr>
        <p:txBody>
          <a:bodyPr/>
          <a:lstStyle/>
          <a:p>
            <a:r>
              <a:rPr lang="en-US" dirty="0" err="1"/>
              <a:t>Situación</a:t>
            </a:r>
            <a:r>
              <a:rPr lang="en-US" dirty="0"/>
              <a:t> actual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3154166"/>
            <a:ext cx="5733773" cy="3032733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lvl="1" rtl="0"/>
            <a:r>
              <a:rPr lang="es-ES" dirty="0"/>
              <a:t>Actualmente el mercado de la vivienda atrae a muchos inversores (nacionales y extranjeros).</a:t>
            </a:r>
          </a:p>
          <a:p>
            <a:pPr lvl="1" rtl="0"/>
            <a:r>
              <a:rPr lang="es-ES" dirty="0"/>
              <a:t>Para maximizar el beneficio debemos optimizar las características de las viviendas para así poder exigir precios más altos.</a:t>
            </a:r>
          </a:p>
        </p:txBody>
      </p:sp>
      <p:pic>
        <p:nvPicPr>
          <p:cNvPr id="5" name="Picture 4" descr="A hand putting a coin into a house on a scale&#10;&#10;Description automatically generated">
            <a:extLst>
              <a:ext uri="{FF2B5EF4-FFF2-40B4-BE49-F238E27FC236}">
                <a16:creationId xmlns:a16="http://schemas.microsoft.com/office/drawing/2014/main" id="{48BE9057-303F-7E1C-8685-C820B2D55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521" y="2458720"/>
            <a:ext cx="4749214" cy="3449967"/>
          </a:xfrm>
          <a:prstGeom prst="rect">
            <a:avLst/>
          </a:prstGeom>
          <a:noFill/>
        </p:spPr>
      </p:pic>
      <p:sp>
        <p:nvSpPr>
          <p:cNvPr id="14" name="Marcador de posición de número de diapositiva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>
            <a:defPPr>
              <a:defRPr lang="es-ES"/>
            </a:defPPr>
          </a:lstStyle>
          <a:p>
            <a:pPr rtl="0">
              <a:spcAft>
                <a:spcPts val="600"/>
              </a:spcAft>
            </a:pPr>
            <a:fld id="{A49DFD55-3C28-40EF-9E31-A92D2E4017FF}" type="slidenum">
              <a:rPr lang="es-ES" smtClean="0"/>
              <a:pPr rtl="0">
                <a:spcAft>
                  <a:spcPts val="600"/>
                </a:spcAft>
              </a:pPr>
              <a:t>4</a:t>
            </a:fld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5B1CD9-5EA6-A77E-BA1A-0B7D467D72B4}"/>
              </a:ext>
            </a:extLst>
          </p:cNvPr>
          <p:cNvSpPr/>
          <p:nvPr/>
        </p:nvSpPr>
        <p:spPr>
          <a:xfrm>
            <a:off x="274320" y="74943"/>
            <a:ext cx="2001520" cy="2844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Contexto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5CCE5-C9AE-CE77-E7B3-3AC51F17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es-ES" smtClean="0"/>
              <a:pPr rtl="0"/>
              <a:t>5</a:t>
            </a:fld>
            <a:endParaRPr lang="es-ES" dirty="0"/>
          </a:p>
        </p:txBody>
      </p:sp>
      <p:pic>
        <p:nvPicPr>
          <p:cNvPr id="6" name="Picture 5" descr="A cartoon character holding a magnifying glass&#10;&#10;Description automatically generated">
            <a:extLst>
              <a:ext uri="{FF2B5EF4-FFF2-40B4-BE49-F238E27FC236}">
                <a16:creationId xmlns:a16="http://schemas.microsoft.com/office/drawing/2014/main" id="{7EC70BB6-C081-0998-53E2-ED651272F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78" y="1066801"/>
            <a:ext cx="5751022" cy="5791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13B6B3-2A2F-C98B-20F5-1EB583CC7F29}"/>
              </a:ext>
            </a:extLst>
          </p:cNvPr>
          <p:cNvSpPr txBox="1"/>
          <p:nvPr/>
        </p:nvSpPr>
        <p:spPr>
          <a:xfrm>
            <a:off x="5527040" y="3059668"/>
            <a:ext cx="4846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ANÁLISIS DEL PROBLEMA</a:t>
            </a:r>
          </a:p>
        </p:txBody>
      </p:sp>
    </p:spTree>
    <p:extLst>
      <p:ext uri="{BB962C8B-B14F-4D97-AF65-F5344CB8AC3E}">
        <p14:creationId xmlns:p14="http://schemas.microsoft.com/office/powerpoint/2010/main" val="3848016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6">
            <a:extLst>
              <a:ext uri="{FF2B5EF4-FFF2-40B4-BE49-F238E27FC236}">
                <a16:creationId xmlns:a16="http://schemas.microsoft.com/office/drawing/2014/main" id="{E728CC4F-564F-9426-D6F9-71E7BF43DAA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A49DFD55-3C28-40EF-9E31-A92D2E4017FF}" type="slidenum">
              <a:rPr lang="es-ES" smtClean="0"/>
              <a:pPr rtl="0">
                <a:spcAft>
                  <a:spcPts val="600"/>
                </a:spcAft>
              </a:pPr>
              <a:t>6</a:t>
            </a:fld>
            <a:endParaRPr lang="es-ES"/>
          </a:p>
        </p:txBody>
      </p:sp>
      <p:sp>
        <p:nvSpPr>
          <p:cNvPr id="8" name="Marcador de posición de número de diapositiva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/>
          </p:cNvSpPr>
          <p:nvPr/>
        </p:nvSpPr>
        <p:spPr>
          <a:xfrm>
            <a:off x="9529561" y="5865529"/>
            <a:ext cx="633799" cy="234333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defTabSz="585216">
              <a:spcAft>
                <a:spcPts val="600"/>
              </a:spcAft>
            </a:pPr>
            <a:fld id="{A49DFD55-3C28-40EF-9E31-A92D2E4017FF}" type="slidenum">
              <a:rPr lang="es-ES" sz="115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585216">
                <a:spcAft>
                  <a:spcPts val="600"/>
                </a:spcAft>
              </a:pPr>
              <a:t>6</a:t>
            </a:fld>
            <a:endParaRPr lang="es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71AECA-2D17-494C-4147-D9724D2C4A8D}"/>
              </a:ext>
            </a:extLst>
          </p:cNvPr>
          <p:cNvSpPr txBox="1"/>
          <p:nvPr/>
        </p:nvSpPr>
        <p:spPr>
          <a:xfrm>
            <a:off x="1026150" y="1567559"/>
            <a:ext cx="934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¿ Qué factores influyen en el precio de los apartamentos en Madrid en este año?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4E21A6-B314-D878-85B1-DE0ABB70FF4C}"/>
              </a:ext>
            </a:extLst>
          </p:cNvPr>
          <p:cNvCxnSpPr>
            <a:cxnSpLocks/>
          </p:cNvCxnSpPr>
          <p:nvPr/>
        </p:nvCxnSpPr>
        <p:spPr>
          <a:xfrm>
            <a:off x="1727200" y="2398556"/>
            <a:ext cx="0" cy="2701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742E22D-EA33-555F-B379-16D60BF3414A}"/>
              </a:ext>
            </a:extLst>
          </p:cNvPr>
          <p:cNvSpPr/>
          <p:nvPr/>
        </p:nvSpPr>
        <p:spPr>
          <a:xfrm>
            <a:off x="477520" y="264160"/>
            <a:ext cx="2682240" cy="23749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Problema – Definición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707182-5DC4-2027-D406-F59384BAE115}"/>
              </a:ext>
            </a:extLst>
          </p:cNvPr>
          <p:cNvSpPr/>
          <p:nvPr/>
        </p:nvSpPr>
        <p:spPr>
          <a:xfrm>
            <a:off x="1950719" y="2529840"/>
            <a:ext cx="9410181" cy="3352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u="sng" dirty="0"/>
              <a:t>Contexto</a:t>
            </a:r>
            <a:r>
              <a:rPr lang="es-ES" dirty="0"/>
              <a:t>-&gt; condicionantes del precio de la vivienda.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A41EF2-E4EA-F07E-4A20-E2EED35C3708}"/>
              </a:ext>
            </a:extLst>
          </p:cNvPr>
          <p:cNvSpPr/>
          <p:nvPr/>
        </p:nvSpPr>
        <p:spPr>
          <a:xfrm>
            <a:off x="1950719" y="3261360"/>
            <a:ext cx="9410181" cy="3352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u="sng" dirty="0"/>
              <a:t>Alcance</a:t>
            </a:r>
            <a:r>
              <a:rPr lang="es-ES" dirty="0"/>
              <a:t>-&gt; ejercicio actual.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4B8F54-2057-C24F-79A7-D68309096058}"/>
              </a:ext>
            </a:extLst>
          </p:cNvPr>
          <p:cNvSpPr/>
          <p:nvPr/>
        </p:nvSpPr>
        <p:spPr>
          <a:xfrm>
            <a:off x="1950718" y="3933189"/>
            <a:ext cx="9410181" cy="3352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u="sng" dirty="0"/>
              <a:t>Valor</a:t>
            </a:r>
            <a:r>
              <a:rPr lang="es-ES" dirty="0"/>
              <a:t>-&gt;  sabiendo los condicionantes que mejorar el precio y, por, ende los ingresos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3C45C1-9C67-722E-BB0E-A0423AF7F683}"/>
              </a:ext>
            </a:extLst>
          </p:cNvPr>
          <p:cNvSpPr/>
          <p:nvPr/>
        </p:nvSpPr>
        <p:spPr>
          <a:xfrm>
            <a:off x="1950717" y="4617720"/>
            <a:ext cx="9410181" cy="3352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u="sng" dirty="0"/>
              <a:t>Accionable</a:t>
            </a:r>
            <a:r>
              <a:rPr lang="es-ES" dirty="0"/>
              <a:t>-&gt;  sabiendo los condicionantes, es solo modificarlos y subir el precio </a:t>
            </a:r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Marcador de posición de número de diapositiva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7</a:t>
            </a:fld>
            <a:endParaRPr lang="es-E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62AAE9-39BB-E18E-F245-3294A053F6B4}"/>
              </a:ext>
            </a:extLst>
          </p:cNvPr>
          <p:cNvSpPr/>
          <p:nvPr/>
        </p:nvSpPr>
        <p:spPr>
          <a:xfrm>
            <a:off x="477520" y="264160"/>
            <a:ext cx="2682240" cy="23749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Problema – Análisis hipótesis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C6B7DA-8446-6324-6931-24138F634E5B}"/>
              </a:ext>
            </a:extLst>
          </p:cNvPr>
          <p:cNvSpPr txBox="1"/>
          <p:nvPr/>
        </p:nvSpPr>
        <p:spPr>
          <a:xfrm>
            <a:off x="904240" y="1046480"/>
            <a:ext cx="9052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este análisis nos hemos centrado en 7 hipótesis para saber qué factores comunes explican las viviendas dentro del top 10% de precios.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B3F6EBC-A77E-51B4-9109-6E3DDDAC4420}"/>
              </a:ext>
            </a:extLst>
          </p:cNvPr>
          <p:cNvSpPr/>
          <p:nvPr/>
        </p:nvSpPr>
        <p:spPr>
          <a:xfrm>
            <a:off x="4490720" y="5161280"/>
            <a:ext cx="2021840" cy="8432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/>
              <a:t>PRECIO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C437F23-4C19-CEDA-E7DD-F7413E46BDB0}"/>
              </a:ext>
            </a:extLst>
          </p:cNvPr>
          <p:cNvCxnSpPr>
            <a:stCxn id="21" idx="2"/>
          </p:cNvCxnSpPr>
          <p:nvPr/>
        </p:nvCxnSpPr>
        <p:spPr>
          <a:xfrm flipH="1" flipV="1">
            <a:off x="1930400" y="4734560"/>
            <a:ext cx="2560320" cy="848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F4F055-0F67-701B-2C14-DEF34BE98ECD}"/>
              </a:ext>
            </a:extLst>
          </p:cNvPr>
          <p:cNvCxnSpPr>
            <a:cxnSpLocks/>
          </p:cNvCxnSpPr>
          <p:nvPr/>
        </p:nvCxnSpPr>
        <p:spPr>
          <a:xfrm flipH="1" flipV="1">
            <a:off x="2560320" y="3789680"/>
            <a:ext cx="2103120" cy="1579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1D53CB8-A8AE-7327-C884-55FAC0BD4113}"/>
              </a:ext>
            </a:extLst>
          </p:cNvPr>
          <p:cNvSpPr/>
          <p:nvPr/>
        </p:nvSpPr>
        <p:spPr>
          <a:xfrm>
            <a:off x="477520" y="4297680"/>
            <a:ext cx="1452880" cy="5080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Trato del propietario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816B754-0C17-A641-D1AC-1C0BDA9908DF}"/>
              </a:ext>
            </a:extLst>
          </p:cNvPr>
          <p:cNvSpPr/>
          <p:nvPr/>
        </p:nvSpPr>
        <p:spPr>
          <a:xfrm>
            <a:off x="1092200" y="3317240"/>
            <a:ext cx="1452880" cy="508000"/>
          </a:xfrm>
          <a:prstGeom prst="roundRect">
            <a:avLst/>
          </a:prstGeom>
          <a:ln cap="sq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Ubicación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96791C8-CA6F-D10F-5406-6B3AE6BCD5E5}"/>
              </a:ext>
            </a:extLst>
          </p:cNvPr>
          <p:cNvCxnSpPr>
            <a:cxnSpLocks/>
          </p:cNvCxnSpPr>
          <p:nvPr/>
        </p:nvCxnSpPr>
        <p:spPr>
          <a:xfrm flipH="1" flipV="1">
            <a:off x="3291840" y="3154680"/>
            <a:ext cx="1696720" cy="2004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1AF598B-BE84-DA7C-E4AB-A6966A85C0BF}"/>
              </a:ext>
            </a:extLst>
          </p:cNvPr>
          <p:cNvSpPr/>
          <p:nvPr/>
        </p:nvSpPr>
        <p:spPr>
          <a:xfrm>
            <a:off x="2047240" y="2665045"/>
            <a:ext cx="1452880" cy="508000"/>
          </a:xfrm>
          <a:prstGeom prst="roundRect">
            <a:avLst/>
          </a:prstGeom>
          <a:ln cap="sq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Accesorios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EF04CF2-702E-A926-EA50-990993D399E5}"/>
              </a:ext>
            </a:extLst>
          </p:cNvPr>
          <p:cNvCxnSpPr>
            <a:cxnSpLocks/>
          </p:cNvCxnSpPr>
          <p:nvPr/>
        </p:nvCxnSpPr>
        <p:spPr>
          <a:xfrm flipH="1" flipV="1">
            <a:off x="4917440" y="3105150"/>
            <a:ext cx="416560" cy="2004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48E1753-3756-9113-EAD9-3ED600100D75}"/>
              </a:ext>
            </a:extLst>
          </p:cNvPr>
          <p:cNvSpPr/>
          <p:nvPr/>
        </p:nvSpPr>
        <p:spPr>
          <a:xfrm>
            <a:off x="3764280" y="2420620"/>
            <a:ext cx="2331720" cy="632460"/>
          </a:xfrm>
          <a:prstGeom prst="roundRect">
            <a:avLst/>
          </a:prstGeom>
          <a:ln cap="sq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Tipo de propiedad y sus características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C26E9DA-E065-DE3F-6D0D-0C22EF714350}"/>
              </a:ext>
            </a:extLst>
          </p:cNvPr>
          <p:cNvCxnSpPr>
            <a:cxnSpLocks/>
          </p:cNvCxnSpPr>
          <p:nvPr/>
        </p:nvCxnSpPr>
        <p:spPr>
          <a:xfrm flipV="1">
            <a:off x="5908040" y="3105150"/>
            <a:ext cx="1010920" cy="2053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1D07CA8-96DF-AC8E-8C38-44A7EBC8F5A2}"/>
              </a:ext>
            </a:extLst>
          </p:cNvPr>
          <p:cNvSpPr/>
          <p:nvPr/>
        </p:nvSpPr>
        <p:spPr>
          <a:xfrm>
            <a:off x="6324600" y="2471420"/>
            <a:ext cx="2331720" cy="632460"/>
          </a:xfrm>
          <a:prstGeom prst="roundRect">
            <a:avLst/>
          </a:prstGeom>
          <a:ln cap="sq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Condiciones de reserva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216F00F-1CEC-F362-7E83-65504C9249EF}"/>
              </a:ext>
            </a:extLst>
          </p:cNvPr>
          <p:cNvCxnSpPr>
            <a:cxnSpLocks/>
          </p:cNvCxnSpPr>
          <p:nvPr/>
        </p:nvCxnSpPr>
        <p:spPr>
          <a:xfrm flipV="1">
            <a:off x="6512560" y="3825240"/>
            <a:ext cx="2235200" cy="154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D7F38FA-76D7-344F-13A7-09E4E16BFA9B}"/>
              </a:ext>
            </a:extLst>
          </p:cNvPr>
          <p:cNvSpPr/>
          <p:nvPr/>
        </p:nvSpPr>
        <p:spPr>
          <a:xfrm>
            <a:off x="7838440" y="3157220"/>
            <a:ext cx="2331720" cy="632460"/>
          </a:xfrm>
          <a:prstGeom prst="roundRect">
            <a:avLst/>
          </a:prstGeom>
          <a:ln cap="sq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Valoraciones (</a:t>
            </a:r>
            <a:r>
              <a:rPr lang="es-E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reviews</a:t>
            </a:r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B0261AB-8C01-A6E7-9F17-1E17CC25A43F}"/>
              </a:ext>
            </a:extLst>
          </p:cNvPr>
          <p:cNvCxnSpPr>
            <a:cxnSpLocks/>
          </p:cNvCxnSpPr>
          <p:nvPr/>
        </p:nvCxnSpPr>
        <p:spPr>
          <a:xfrm flipV="1">
            <a:off x="6512560" y="5019040"/>
            <a:ext cx="2491740" cy="596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0E85000-F624-3010-1520-990A0CEFDD70}"/>
              </a:ext>
            </a:extLst>
          </p:cNvPr>
          <p:cNvSpPr/>
          <p:nvPr/>
        </p:nvSpPr>
        <p:spPr>
          <a:xfrm>
            <a:off x="8656320" y="4333240"/>
            <a:ext cx="2331720" cy="632460"/>
          </a:xfrm>
          <a:prstGeom prst="roundRect">
            <a:avLst/>
          </a:prstGeom>
          <a:ln cap="sq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Nacionalidad</a:t>
            </a:r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Marcador de posición de número de diapositiva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8</a:t>
            </a:fld>
            <a:endParaRPr lang="es-E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62AAE9-39BB-E18E-F245-3294A053F6B4}"/>
              </a:ext>
            </a:extLst>
          </p:cNvPr>
          <p:cNvSpPr/>
          <p:nvPr/>
        </p:nvSpPr>
        <p:spPr>
          <a:xfrm>
            <a:off x="477520" y="264160"/>
            <a:ext cx="2682240" cy="23749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Problema – Análisis hipótesis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C6B7DA-8446-6324-6931-24138F634E5B}"/>
              </a:ext>
            </a:extLst>
          </p:cNvPr>
          <p:cNvSpPr txBox="1"/>
          <p:nvPr/>
        </p:nvSpPr>
        <p:spPr>
          <a:xfrm>
            <a:off x="904240" y="1046480"/>
            <a:ext cx="9052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 todas las hipótesis no se han </a:t>
            </a:r>
            <a:r>
              <a:rPr lang="es-ES" dirty="0" err="1"/>
              <a:t>poddido</a:t>
            </a:r>
            <a:r>
              <a:rPr lang="es-ES" dirty="0"/>
              <a:t> sacar </a:t>
            </a:r>
            <a:r>
              <a:rPr lang="es-ES" dirty="0" err="1"/>
              <a:t>insights</a:t>
            </a:r>
            <a:r>
              <a:rPr lang="es-ES" dirty="0"/>
              <a:t> valiosos ya sea por falta de información u otras causas. Por tanto, vamos a centrarnos de manera en las importantes y luego veremos algunos conjuntamente: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B3F6EBC-A77E-51B4-9109-6E3DDDAC4420}"/>
              </a:ext>
            </a:extLst>
          </p:cNvPr>
          <p:cNvSpPr/>
          <p:nvPr/>
        </p:nvSpPr>
        <p:spPr>
          <a:xfrm>
            <a:off x="4490720" y="5161280"/>
            <a:ext cx="2021840" cy="8432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/>
              <a:t>PRECIO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C437F23-4C19-CEDA-E7DD-F7413E46BDB0}"/>
              </a:ext>
            </a:extLst>
          </p:cNvPr>
          <p:cNvCxnSpPr>
            <a:stCxn id="21" idx="2"/>
          </p:cNvCxnSpPr>
          <p:nvPr/>
        </p:nvCxnSpPr>
        <p:spPr>
          <a:xfrm flipH="1" flipV="1">
            <a:off x="1930400" y="4734560"/>
            <a:ext cx="2560320" cy="848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F4F055-0F67-701B-2C14-DEF34BE98ECD}"/>
              </a:ext>
            </a:extLst>
          </p:cNvPr>
          <p:cNvCxnSpPr>
            <a:cxnSpLocks/>
          </p:cNvCxnSpPr>
          <p:nvPr/>
        </p:nvCxnSpPr>
        <p:spPr>
          <a:xfrm flipH="1" flipV="1">
            <a:off x="2560320" y="3789680"/>
            <a:ext cx="2103120" cy="1579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1D53CB8-A8AE-7327-C884-55FAC0BD4113}"/>
              </a:ext>
            </a:extLst>
          </p:cNvPr>
          <p:cNvSpPr/>
          <p:nvPr/>
        </p:nvSpPr>
        <p:spPr>
          <a:xfrm>
            <a:off x="477520" y="4297680"/>
            <a:ext cx="1452880" cy="50800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Trato del propietario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816B754-0C17-A641-D1AC-1C0BDA9908DF}"/>
              </a:ext>
            </a:extLst>
          </p:cNvPr>
          <p:cNvSpPr/>
          <p:nvPr/>
        </p:nvSpPr>
        <p:spPr>
          <a:xfrm>
            <a:off x="1092200" y="3317240"/>
            <a:ext cx="1452880" cy="508000"/>
          </a:xfrm>
          <a:prstGeom prst="round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Ubicación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96791C8-CA6F-D10F-5406-6B3AE6BCD5E5}"/>
              </a:ext>
            </a:extLst>
          </p:cNvPr>
          <p:cNvCxnSpPr>
            <a:cxnSpLocks/>
          </p:cNvCxnSpPr>
          <p:nvPr/>
        </p:nvCxnSpPr>
        <p:spPr>
          <a:xfrm flipH="1" flipV="1">
            <a:off x="3291840" y="3154680"/>
            <a:ext cx="1696720" cy="2004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1AF598B-BE84-DA7C-E4AB-A6966A85C0BF}"/>
              </a:ext>
            </a:extLst>
          </p:cNvPr>
          <p:cNvSpPr/>
          <p:nvPr/>
        </p:nvSpPr>
        <p:spPr>
          <a:xfrm>
            <a:off x="2047240" y="2665045"/>
            <a:ext cx="1452880" cy="508000"/>
          </a:xfrm>
          <a:prstGeom prst="round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Accesorios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EF04CF2-702E-A926-EA50-990993D399E5}"/>
              </a:ext>
            </a:extLst>
          </p:cNvPr>
          <p:cNvCxnSpPr>
            <a:cxnSpLocks/>
          </p:cNvCxnSpPr>
          <p:nvPr/>
        </p:nvCxnSpPr>
        <p:spPr>
          <a:xfrm flipH="1" flipV="1">
            <a:off x="4917440" y="3105150"/>
            <a:ext cx="416560" cy="2004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48E1753-3756-9113-EAD9-3ED600100D75}"/>
              </a:ext>
            </a:extLst>
          </p:cNvPr>
          <p:cNvSpPr/>
          <p:nvPr/>
        </p:nvSpPr>
        <p:spPr>
          <a:xfrm>
            <a:off x="3764280" y="2420620"/>
            <a:ext cx="2331720" cy="632460"/>
          </a:xfrm>
          <a:prstGeom prst="round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Tipo de propiedad y sus características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C26E9DA-E065-DE3F-6D0D-0C22EF714350}"/>
              </a:ext>
            </a:extLst>
          </p:cNvPr>
          <p:cNvCxnSpPr>
            <a:cxnSpLocks/>
          </p:cNvCxnSpPr>
          <p:nvPr/>
        </p:nvCxnSpPr>
        <p:spPr>
          <a:xfrm flipV="1">
            <a:off x="5908040" y="3105150"/>
            <a:ext cx="1010920" cy="2053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1D07CA8-96DF-AC8E-8C38-44A7EBC8F5A2}"/>
              </a:ext>
            </a:extLst>
          </p:cNvPr>
          <p:cNvSpPr/>
          <p:nvPr/>
        </p:nvSpPr>
        <p:spPr>
          <a:xfrm>
            <a:off x="6324600" y="2471420"/>
            <a:ext cx="2331720" cy="632460"/>
          </a:xfrm>
          <a:prstGeom prst="round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Condiciones de reserva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216F00F-1CEC-F362-7E83-65504C9249EF}"/>
              </a:ext>
            </a:extLst>
          </p:cNvPr>
          <p:cNvCxnSpPr>
            <a:cxnSpLocks/>
          </p:cNvCxnSpPr>
          <p:nvPr/>
        </p:nvCxnSpPr>
        <p:spPr>
          <a:xfrm flipV="1">
            <a:off x="6512560" y="3825240"/>
            <a:ext cx="2235200" cy="154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D7F38FA-76D7-344F-13A7-09E4E16BFA9B}"/>
              </a:ext>
            </a:extLst>
          </p:cNvPr>
          <p:cNvSpPr/>
          <p:nvPr/>
        </p:nvSpPr>
        <p:spPr>
          <a:xfrm>
            <a:off x="7838440" y="3157220"/>
            <a:ext cx="2331720" cy="632460"/>
          </a:xfrm>
          <a:prstGeom prst="round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Valoraciones (</a:t>
            </a:r>
            <a:r>
              <a:rPr lang="es-E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reviews</a:t>
            </a:r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B0261AB-8C01-A6E7-9F17-1E17CC25A43F}"/>
              </a:ext>
            </a:extLst>
          </p:cNvPr>
          <p:cNvCxnSpPr>
            <a:cxnSpLocks/>
          </p:cNvCxnSpPr>
          <p:nvPr/>
        </p:nvCxnSpPr>
        <p:spPr>
          <a:xfrm flipV="1">
            <a:off x="6512560" y="5019040"/>
            <a:ext cx="2491740" cy="596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0E85000-F624-3010-1520-990A0CEFDD70}"/>
              </a:ext>
            </a:extLst>
          </p:cNvPr>
          <p:cNvSpPr/>
          <p:nvPr/>
        </p:nvSpPr>
        <p:spPr>
          <a:xfrm>
            <a:off x="8656320" y="4333240"/>
            <a:ext cx="2331720" cy="632460"/>
          </a:xfrm>
          <a:prstGeom prst="round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Nacionalidad</a:t>
            </a:r>
          </a:p>
        </p:txBody>
      </p:sp>
    </p:spTree>
    <p:extLst>
      <p:ext uri="{BB962C8B-B14F-4D97-AF65-F5344CB8AC3E}">
        <p14:creationId xmlns:p14="http://schemas.microsoft.com/office/powerpoint/2010/main" val="1694789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Marcador de posición de número de diapositiva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9</a:t>
            </a:fld>
            <a:endParaRPr lang="es-E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62AAE9-39BB-E18E-F245-3294A053F6B4}"/>
              </a:ext>
            </a:extLst>
          </p:cNvPr>
          <p:cNvSpPr/>
          <p:nvPr/>
        </p:nvSpPr>
        <p:spPr>
          <a:xfrm>
            <a:off x="477520" y="264160"/>
            <a:ext cx="2682240" cy="23749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Problema – Análisis hipótesis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D2C677-9031-68F5-3BC7-2A5E14AD0E48}"/>
              </a:ext>
            </a:extLst>
          </p:cNvPr>
          <p:cNvSpPr txBox="1"/>
          <p:nvPr/>
        </p:nvSpPr>
        <p:spPr>
          <a:xfrm>
            <a:off x="792480" y="1046480"/>
            <a:ext cx="393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u="sng" dirty="0"/>
              <a:t>UBICACIÓN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FF0775-80A5-3EAC-58D7-BB33CC01B6DC}"/>
              </a:ext>
            </a:extLst>
          </p:cNvPr>
          <p:cNvSpPr txBox="1"/>
          <p:nvPr/>
        </p:nvSpPr>
        <p:spPr>
          <a:xfrm>
            <a:off x="792480" y="1879600"/>
            <a:ext cx="465328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La ubicación de la vivienda condiciona significativamente el precio que podamos exigir.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Los barrios en los que se encuentran las viviendas con el nivel de precios más altos (excluyendo </a:t>
            </a:r>
            <a:r>
              <a:rPr lang="es-ES" sz="1400" dirty="0" err="1"/>
              <a:t>outliers</a:t>
            </a:r>
            <a:r>
              <a:rPr lang="es-ES" sz="1400" dirty="0"/>
              <a:t>) son Salamanca (80 €), Centro, Chamartín y San Blas – Canillejas 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En cambio, si miramos la distribución de precios, los más altos el 36,99% se ubican en el centro, seguido 10,12% en San Blas Canillejas y 9,63% en Salamanca.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Además, la cercanía al centro y al aeropuerto tienen un efecto positivo en el nivel de precios de la vivienda. Más del 50% Los pisos que pertenecen al cuantil  10 de precios se ubican cerca del centro y el 70% cerca del aeropuerto.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FF0712-EEA0-D062-1053-66A519239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838" y="1879600"/>
            <a:ext cx="6086202" cy="433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509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77042_TF67328976_Win32" id="{8EF836EE-44CF-4A7F-880A-1B08916CFA9E}" vid="{B5EBDFC0-B2E4-43EF-A88C-203D6A308EA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{75CAED05-611D-46BA-82E6-B4423527775A}tf67328976_win32</Template>
  <TotalTime>242</TotalTime>
  <Words>691</Words>
  <Application>Microsoft Office PowerPoint</Application>
  <PresentationFormat>Widescreen</PresentationFormat>
  <Paragraphs>110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Tenorite</vt:lpstr>
      <vt:lpstr>Tema de Office</vt:lpstr>
      <vt:lpstr>Precios Airbnb madrid</vt:lpstr>
      <vt:lpstr>índince</vt:lpstr>
      <vt:lpstr>CONTEXTO</vt:lpstr>
      <vt:lpstr>Mercado de la vivienda en madrid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Precios Airbnb madrid</dc:title>
  <dc:creator>Ahmadou Bamba Tandine</dc:creator>
  <cp:lastModifiedBy>Ahmadou Bamba Tandine</cp:lastModifiedBy>
  <cp:revision>4</cp:revision>
  <dcterms:created xsi:type="dcterms:W3CDTF">2024-04-28T15:07:57Z</dcterms:created>
  <dcterms:modified xsi:type="dcterms:W3CDTF">2024-04-28T19:10:34Z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