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64" r:id="rId5"/>
    <p:sldId id="260" r:id="rId6"/>
    <p:sldId id="261" r:id="rId7"/>
    <p:sldId id="276" r:id="rId8"/>
    <p:sldId id="262" r:id="rId9"/>
    <p:sldId id="267" r:id="rId10"/>
    <p:sldId id="268" r:id="rId11"/>
    <p:sldId id="279" r:id="rId12"/>
    <p:sldId id="270" r:id="rId13"/>
    <p:sldId id="278" r:id="rId14"/>
    <p:sldId id="272" r:id="rId15"/>
    <p:sldId id="277" r:id="rId16"/>
    <p:sldId id="274" r:id="rId17"/>
    <p:sldId id="275" r:id="rId18"/>
    <p:sldId id="263" r:id="rId19"/>
    <p:sldId id="280" r:id="rId2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66FF"/>
    <a:srgbClr val="99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>
      <p:cViewPr varScale="1">
        <p:scale>
          <a:sx n="82" d="100"/>
          <a:sy n="82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13E947-991B-4149-9408-58ABF71A62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FA8E8-AFDB-4233-A00C-59EF38418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B7D11-F383-4D38-A95B-A82B6879E5AD}" type="datetimeFigureOut">
              <a:rPr lang="en-US"/>
              <a:pPr>
                <a:defRPr/>
              </a:pPr>
              <a:t>6/14/2018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9BA9A91-451E-4636-8168-CAF653C043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F7DF98A-0620-4D50-BFC6-FDC86968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1C4C1-DF0E-4E79-A993-23D338FFC5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3FBF-483F-4D22-B5B6-F89979543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A0D4538-207A-45D7-B959-62B99E808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E8ADE73B-275F-4D00-827F-17D6951F3D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BA8E8C20-87F8-4F16-B22B-0BA30EF1F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Elaborate why we chose each category and how it could affect box office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D16E5CF1-EA2F-4382-9582-6E4C0FBDE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AFBBF-EA26-4928-91DC-50E6E13E26E5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747CF93-D7E2-4819-A244-6222A575D6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106701C7-B78C-4530-8A5D-9AEE6C090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OMDb is an open movie database that sources info from other movie websites: imbd, rotten tomatoes, and Wikipedia. 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550DCE84-AE30-4CB1-B170-BA1A1CA201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A51FFC-4111-4899-A748-A1FFAFBEBAB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B5835E92-717D-4495-B3E0-82B9EA502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CFFE35DC-3559-429D-951B-E5ABECB23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Choosing our topic</a:t>
            </a:r>
          </a:p>
          <a:p>
            <a:pPr>
              <a:spcBef>
                <a:spcPct val="0"/>
              </a:spcBef>
            </a:pPr>
            <a:r>
              <a:rPr lang="en-US" altLang="en-US"/>
              <a:t>-Initially chose flights and changed to movies 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FEABB0A-0D98-44C6-8BD2-9AEADD66B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6CBF56-F0FA-464E-9738-2D8564861F5A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C57B775B-8695-4DEB-9E79-969096CD4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66CAF43-9C60-42F9-AE41-AF6A7B8EA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-Audience generally give higher ratings than critics 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5F7C7CD1-D230-49E7-9AF7-F83CB137DB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0FF5C-4302-4BEE-A146-3812E874900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1E596A4-2E01-4585-BC8D-C3A3B7704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8C010E-E9A4-4778-A89C-1DD3408D9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-side by side comparison of box office across reviews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Normalized the ratings (Max-min)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Audience generally like movies with low box office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There was no relationship among critic reviews and box office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87BCFD22-398A-4C53-BEE8-8CD5D6401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06F12D-AF43-4E6B-A296-0121392F0783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5827404-9A3F-462E-B186-0E17EA248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5989BC7-CE84-4E0E-9294-10A2CF22C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Compares top 5 genres in domestic and foreign</a:t>
            </a:r>
          </a:p>
          <a:p>
            <a:pPr>
              <a:spcBef>
                <a:spcPct val="0"/>
              </a:spcBef>
            </a:pPr>
            <a:r>
              <a:rPr lang="en-US" altLang="en-US"/>
              <a:t>Similarities in genre success across regions</a:t>
            </a:r>
          </a:p>
          <a:p>
            <a:pPr>
              <a:spcBef>
                <a:spcPct val="0"/>
              </a:spcBef>
            </a:pPr>
            <a:r>
              <a:rPr lang="en-US" altLang="en-US"/>
              <a:t>Notable difference are musicals: Last in US and top 6 in foreign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C22EF33-DEE4-47D1-B6DC-422BE2582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16DFDC-FA34-4128-8BE5-79BDDA9C1330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20E23819-8F26-4EA2-898E-48F377ED9E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110CFD35-3B16-46F5-B9D2-C7DCB9A3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Found the top 6 studies across all movies</a:t>
            </a:r>
          </a:p>
          <a:p>
            <a:pPr>
              <a:spcBef>
                <a:spcPct val="0"/>
              </a:spcBef>
            </a:pPr>
            <a:r>
              <a:rPr lang="en-US" altLang="en-US"/>
              <a:t>-Disney, Warner, and Sony are top 3 and are similar across regions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C12F3F9E-1E67-4071-AC07-B162424470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2ADFBBB-CC14-47A0-8C2E-7B1A074F150F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302A79F4-A007-49C8-9A42-47260C2E00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663D8606-47EA-48E2-81C0-F9E84D37D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-shows how profitable movies are across four different ratings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677C8980-55C2-41B8-9E83-8C0CC16D0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33D19E-DAFE-40CA-993B-CB0DAC73B4D1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D65528C-7872-4B6A-A08B-4C5972A9A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46CF9512-8F03-46EA-9FFC-9DDCE353A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-shows that general rating was most profitable</a:t>
            </a:r>
          </a:p>
          <a:p>
            <a:pPr>
              <a:spcBef>
                <a:spcPct val="0"/>
              </a:spcBef>
            </a:pPr>
            <a:r>
              <a:rPr lang="en-US" altLang="en-US"/>
              <a:t>-R rating was least profitable 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56F94560-A8FF-4538-ADE2-C4D2F7EDF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407811A-1C4C-4F19-A0F8-2D271BC11607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F3D3-7FA0-4179-A37B-F55D4E88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EB678-9BA3-49B3-A59C-4536CC772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8F499D-2A70-4C9E-8907-681FC3A56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585326-8D26-4264-86CE-576CF2B99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E5EBDD-6BA0-4C3A-8A01-42CC4D708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727D3-7112-4DC7-97F1-E055BBB4246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66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7042-A6A1-4F98-9F7E-4A0BF5B9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17A9B-2682-4545-BE74-488312066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50D5E9-351B-4284-84B7-FA47C97512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F03ECF-FF47-4DF7-AABD-8DF7313D1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C3970E-931B-48F1-9D0C-DC1273EF9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F657E-8350-4DDD-A28E-4F30FC850FA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6069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38094-2BA7-42F2-B50C-75C71C78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844DF-E7D0-4F5C-AAAE-3D68FB28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B911EE-C21A-4FE7-A049-39429F8033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41B21-96F4-4859-B3B7-29E82FEBFC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514A83-32F6-4DDF-BC9B-8D7A7F32B1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B4357-2CD0-41EE-9290-2B2285F2D86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977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80AB-0930-48D5-8B9F-2700F191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ABBF-A259-4E09-BC3D-4D99D765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E59EA9-862F-4800-9DD9-29BD2242DB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52B4AB-9C01-4E7D-BB02-232B2E947D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C10328-BE77-4EDE-A8DB-1CB9785BE0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3424A-974E-498B-853A-C4832030D74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0780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D9D1-C4CD-45FD-9FB7-E22DFC4E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2225B-4F50-4DF8-AF23-F4104D27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A82025-4797-4EF1-8456-9354AC4D23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11A420-00B9-4FA7-A75E-94D5954BC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3C9F01-2ACB-48D7-A0FD-7C92832863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27864-A9EC-4CA9-A708-DF345DEDF69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7472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987F-7BFC-447C-A96D-9D0EE8A9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9422-CA60-479E-8EB7-F92225FB0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97901-E1FC-4A55-958D-C44916448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7ECE6-930C-4CFE-A368-4DA730F53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3F622-8A23-45CD-AC18-D7986F734A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5984-B11A-4EED-8A9E-408B346FD1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573CD-3150-415E-A884-BA3DAD07E18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881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AA3D-5504-4734-B29A-938FA220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8419-E60D-47D0-95DF-F15E911D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799EF-B3ED-444F-AD88-0E856A372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519A6-228F-4A1E-A9AD-6170CD720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FE5F3-FF47-4B2E-90FB-DF4E04B45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085AA9-CC57-4426-A22C-3F56042BF7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F00829-418F-40BD-81D7-3B7C2E0DD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977B68C-2DA1-4C67-9DEF-D8DFD5238F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86D38-E416-4F2F-90A7-B48C9B6E1AD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0742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15E1-E1F7-4BCE-8BE7-4D399658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A8BD20-9536-4F2E-B3EB-64322C96B6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AB1C47-4167-41D6-89AD-A7FF976E5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82BE38-AF50-48D4-AB4C-8ED249634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71DFE-B528-4615-8ACC-1A123F7790B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8137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6D771F-EA77-4DED-BCAE-BED3BB3DB4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F6E592-B41E-4131-9B89-77D573328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5E4F71-8D6E-41B2-B110-555776ED4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897CE-1E90-4F44-B6B7-1FB5D562CA6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1011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2FAB-C90D-40F5-887C-69290381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3113-02D3-465A-9FC3-74921949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68E87-A23A-403C-AF05-A82BB991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58D7B-F28F-4746-84D5-BA1E8768BF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C5D3B-EF7E-4859-8397-DDFDDEEE2F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CCB9D-01A5-4BE0-A759-19C2E0921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ADF2D-D2DB-48E3-9E71-E027F0DAA85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2733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7461-BC3F-4FFB-AA53-8555F0D7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88C46-1338-4CEE-9086-5FD24B0F8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D17C7-BF6F-483A-8A6B-2C42C2602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D8E55-3842-48B2-8EE9-3BBD8902F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33CC3-7D87-46EE-AD55-76550906C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C51C7-C5B1-4E4E-9299-7DF30501B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F734C-90C2-41DF-A05B-F8D788451C7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8344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01B9CF0-B34D-44F8-A0A8-F825F3E5C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65FBC2-B473-4F7B-BD81-3874DFFB8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A852A64-422F-433B-A183-BF81F05CC1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45BBAA0-EF47-48A3-AB51-2DF93DE51B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50E9201-2BAC-42CF-BA46-3FE20436B5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D820206-4959-4A7B-BF50-30FC0B41AB1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0">
            <a:extLst>
              <a:ext uri="{FF2B5EF4-FFF2-40B4-BE49-F238E27FC236}">
                <a16:creationId xmlns:a16="http://schemas.microsoft.com/office/drawing/2014/main" id="{04943785-FEE8-4142-93EC-778534D8A2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5661248"/>
            <a:ext cx="6913463" cy="544512"/>
          </a:xfrm>
        </p:spPr>
        <p:txBody>
          <a:bodyPr anchor="ctr"/>
          <a:lstStyle/>
          <a:p>
            <a:pPr algn="l" eaLnBrk="1" hangingPunct="1"/>
            <a:r>
              <a:rPr lang="es-UY" altLang="en-US" sz="4000" b="1" dirty="0">
                <a:solidFill>
                  <a:schemeClr val="tx1"/>
                </a:solidFill>
              </a:rPr>
              <a:t>Movie Box Office Analysis</a:t>
            </a:r>
            <a:endParaRPr lang="es-ES" altLang="en-US" sz="4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5F991-066D-4761-B024-8C4E957EA212}"/>
              </a:ext>
            </a:extLst>
          </p:cNvPr>
          <p:cNvSpPr txBox="1"/>
          <p:nvPr/>
        </p:nvSpPr>
        <p:spPr>
          <a:xfrm>
            <a:off x="827088" y="3213100"/>
            <a:ext cx="2474912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Anthony Tang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Anish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Tendolkar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Ashley Jackson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Vincent Tran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C6BA7-01CD-43A8-84CE-2463D995B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" y="1268760"/>
            <a:ext cx="4555569" cy="3888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FAB14EC-8A7F-4E68-8E37-0566BD314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2062" y="1268760"/>
            <a:ext cx="4555569" cy="3888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954A32A-D747-4E6B-B45D-302541AD5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</a:rPr>
              <a:t>Data Analyses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70A743F-FEA7-4D88-9C18-16ACA5461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664" y="1268760"/>
            <a:ext cx="7139136" cy="5112568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1. Do audience (IMDb rating) and critics (</a:t>
            </a:r>
            <a:r>
              <a:rPr lang="en-US" altLang="en-US" sz="2000" dirty="0" err="1"/>
              <a:t>Metascore</a:t>
            </a:r>
            <a:r>
              <a:rPr lang="en-US" altLang="en-US" sz="2000" dirty="0"/>
              <a:t>) have different tastes on movies? Does good/bad review affect the (worldwide) box office of a movie?</a:t>
            </a:r>
          </a:p>
          <a:p>
            <a:pPr eaLnBrk="1" hangingPunct="1">
              <a:defRPr/>
            </a:pPr>
            <a:r>
              <a:rPr lang="en-US" altLang="en-US" sz="2800" dirty="0">
                <a:highlight>
                  <a:srgbClr val="FFFF00"/>
                </a:highlight>
              </a:rPr>
              <a:t>2. What are the most/least favorable genres based on box office? What are the similarities and differences between domestic and foreign markets?</a:t>
            </a:r>
          </a:p>
          <a:p>
            <a:pPr eaLnBrk="1" hangingPunct="1">
              <a:defRPr/>
            </a:pPr>
            <a:r>
              <a:rPr lang="en-US" altLang="en-US" sz="2000" dirty="0"/>
              <a:t>3. What are the market shares by studio? How is the domestic market compared to the foreign?</a:t>
            </a:r>
          </a:p>
          <a:p>
            <a:pPr eaLnBrk="1" hangingPunct="1">
              <a:defRPr/>
            </a:pPr>
            <a:r>
              <a:rPr lang="en-US" altLang="en-US" sz="2000" dirty="0"/>
              <a:t>4. What's the correlation between a movie's budget and its (worldwide) box office? Which MPAA rating is most/least profitable?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E668315-DBB9-4706-B8E1-D92DFF7E0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2796" y="1363298"/>
            <a:ext cx="4107559" cy="3793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7C1D34-0C1D-4E90-BE67-687ED7360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6" y="1484784"/>
            <a:ext cx="4107559" cy="36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D5867AE-8882-4555-9CBB-E0398E7D5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</a:rPr>
              <a:t>Data Analyses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70A743F-FEA7-4D88-9C18-16ACA5461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664" y="1268760"/>
            <a:ext cx="7139136" cy="5143302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1. Do audience (IMDb rating) and critics (</a:t>
            </a:r>
            <a:r>
              <a:rPr lang="en-US" altLang="en-US" sz="2000" dirty="0" err="1"/>
              <a:t>Metascore</a:t>
            </a:r>
            <a:r>
              <a:rPr lang="en-US" altLang="en-US" sz="2000" dirty="0"/>
              <a:t>) have different tastes on movies? Does good/bad review affect the (worldwide) box office of a movie?</a:t>
            </a:r>
          </a:p>
          <a:p>
            <a:pPr eaLnBrk="1" hangingPunct="1">
              <a:defRPr/>
            </a:pPr>
            <a:r>
              <a:rPr lang="en-US" altLang="en-US" sz="2000" dirty="0"/>
              <a:t>2. What are the most/least favorable genres based on box office? What are the similarities and differences between domestic and foreign markets?</a:t>
            </a:r>
          </a:p>
          <a:p>
            <a:pPr eaLnBrk="1" hangingPunct="1">
              <a:defRPr/>
            </a:pPr>
            <a:r>
              <a:rPr lang="en-US" altLang="en-US" sz="2800" dirty="0">
                <a:highlight>
                  <a:srgbClr val="FFFF00"/>
                </a:highlight>
              </a:rPr>
              <a:t>3. What are the market shares by studio? How is the domestic market compared to the foreign?</a:t>
            </a:r>
          </a:p>
          <a:p>
            <a:pPr eaLnBrk="1" hangingPunct="1">
              <a:defRPr/>
            </a:pPr>
            <a:r>
              <a:rPr lang="en-US" altLang="en-US" sz="2000" dirty="0"/>
              <a:t>4. What's the correlation between a movie's budget and its (worldwide) box office? Which MPAA rating is most/least profitable?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98184B-6291-4A3F-8E2B-B497054D2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6" y="1605486"/>
            <a:ext cx="4279094" cy="33610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DF409C-314B-4A73-9F13-A61F8AC35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652" y="1605486"/>
            <a:ext cx="3960439" cy="33610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B0FBF90-40ED-491E-96CE-C08FA4C1F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</a:rPr>
              <a:t>Data Analyses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70A743F-FEA7-4D88-9C18-16ACA5461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166018"/>
            <a:ext cx="8229600" cy="4525963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1. Do audience (IMDb rating) and critics (</a:t>
            </a:r>
            <a:r>
              <a:rPr lang="en-US" altLang="en-US" sz="2000" dirty="0" err="1"/>
              <a:t>Metascore</a:t>
            </a:r>
            <a:r>
              <a:rPr lang="en-US" altLang="en-US" sz="2000" dirty="0"/>
              <a:t>) have different tastes on movies? Does good/bad review affect the (worldwide) box office of a movie?</a:t>
            </a:r>
          </a:p>
          <a:p>
            <a:pPr eaLnBrk="1" hangingPunct="1">
              <a:defRPr/>
            </a:pPr>
            <a:r>
              <a:rPr lang="en-US" altLang="en-US" sz="2000" dirty="0"/>
              <a:t>2. What are the most/least favorable genres based on box office? What are the similarities and differences between domestic and foreign markets?</a:t>
            </a:r>
          </a:p>
          <a:p>
            <a:pPr eaLnBrk="1" hangingPunct="1">
              <a:defRPr/>
            </a:pPr>
            <a:r>
              <a:rPr lang="en-US" altLang="en-US" sz="2000" dirty="0"/>
              <a:t>3. What are the market shares by studio? How is the domestic market compared to the foreign?</a:t>
            </a:r>
          </a:p>
          <a:p>
            <a:pPr eaLnBrk="1" hangingPunct="1">
              <a:defRPr/>
            </a:pPr>
            <a:r>
              <a:rPr lang="en-US" altLang="en-US" sz="2800" dirty="0">
                <a:highlight>
                  <a:srgbClr val="FFFF00"/>
                </a:highlight>
              </a:rPr>
              <a:t>4. What's the correlation between a movie's budget and its (worldwide) box office? Which MPAA rating is most/least profitable?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>
            <a:extLst>
              <a:ext uri="{FF2B5EF4-FFF2-40B4-BE49-F238E27FC236}">
                <a16:creationId xmlns:a16="http://schemas.microsoft.com/office/drawing/2014/main" id="{399272E6-A21D-4887-9212-A6B99FA64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98488"/>
            <a:ext cx="5661025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8">
            <a:extLst>
              <a:ext uri="{FF2B5EF4-FFF2-40B4-BE49-F238E27FC236}">
                <a16:creationId xmlns:a16="http://schemas.microsoft.com/office/drawing/2014/main" id="{DB8E8F58-B116-44AD-8103-92A9CE0D8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908050"/>
            <a:ext cx="660558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81760CC-2580-4C3A-BBC8-68B309DEF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B574EE-5447-4863-AC0E-B4D465251576}"/>
              </a:ext>
            </a:extLst>
          </p:cNvPr>
          <p:cNvSpPr/>
          <p:nvPr/>
        </p:nvSpPr>
        <p:spPr>
          <a:xfrm>
            <a:off x="1763688" y="1340768"/>
            <a:ext cx="73803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Audience and critics have different tastes in movies.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audience don’t go to movies based on reviews.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Sci-fi, Adventure and Animation genres yields high box offices across all regions.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Disney, Warner, and Sony are most successful in making movies across all regions.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Movies that are rated G have higher box office revenue than rated R movies.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83D4DB-2674-474C-A76F-EB4E72967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43" y="908720"/>
            <a:ext cx="7467983" cy="4827934"/>
          </a:xfrm>
          <a:prstGeom prst="rect">
            <a:avLst/>
          </a:prstGeom>
        </p:spPr>
      </p:pic>
      <p:sp>
        <p:nvSpPr>
          <p:cNvPr id="3074" name="Rectangle 110">
            <a:extLst>
              <a:ext uri="{FF2B5EF4-FFF2-40B4-BE49-F238E27FC236}">
                <a16:creationId xmlns:a16="http://schemas.microsoft.com/office/drawing/2014/main" id="{04943785-FEE8-4142-93EC-778534D8A2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9890" y="1484784"/>
            <a:ext cx="4392488" cy="544512"/>
          </a:xfrm>
        </p:spPr>
        <p:txBody>
          <a:bodyPr anchor="ctr"/>
          <a:lstStyle/>
          <a:p>
            <a:pPr eaLnBrk="1" hangingPunct="1"/>
            <a:r>
              <a:rPr lang="es-UY" altLang="en-US" sz="4800" b="1" dirty="0">
                <a:solidFill>
                  <a:schemeClr val="tx1"/>
                </a:solidFill>
                <a:latin typeface="Arial Black" panose="020B0A04020102020204" pitchFamily="34" charset="0"/>
              </a:rPr>
              <a:t>Thank</a:t>
            </a:r>
            <a:br>
              <a:rPr lang="es-UY" altLang="en-US" sz="4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UY" altLang="en-US" sz="4800" b="1" dirty="0">
                <a:solidFill>
                  <a:schemeClr val="tx1"/>
                </a:solidFill>
                <a:latin typeface="Arial Black" panose="020B0A04020102020204" pitchFamily="34" charset="0"/>
              </a:rPr>
              <a:t>you!</a:t>
            </a:r>
            <a:endParaRPr lang="es-ES" altLang="en-US" sz="4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5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88E74EA-3A8B-4D13-B493-9A1A89DE3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A241CB5-5EC7-4C7A-9244-69B663BE9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3" y="1412875"/>
            <a:ext cx="6408563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Terminology</a:t>
            </a:r>
          </a:p>
          <a:p>
            <a:pPr eaLnBrk="1" hangingPunct="1"/>
            <a:r>
              <a:rPr lang="en-US" altLang="en-US" dirty="0"/>
              <a:t>Hypothesis</a:t>
            </a:r>
          </a:p>
          <a:p>
            <a:pPr eaLnBrk="1" hangingPunct="1"/>
            <a:r>
              <a:rPr lang="en-US" altLang="en-US" dirty="0"/>
              <a:t>Data Collection</a:t>
            </a:r>
          </a:p>
          <a:p>
            <a:pPr eaLnBrk="1" hangingPunct="1"/>
            <a:r>
              <a:rPr lang="en-US" altLang="en-US" dirty="0"/>
              <a:t>Data Selection &amp; Cleaning</a:t>
            </a:r>
          </a:p>
          <a:p>
            <a:pPr eaLnBrk="1" hangingPunct="1"/>
            <a:r>
              <a:rPr lang="en-US" altLang="en-US" dirty="0"/>
              <a:t>Data Analyses</a:t>
            </a:r>
          </a:p>
          <a:p>
            <a:pPr eaLnBrk="1" hangingPunct="1"/>
            <a:r>
              <a:rPr lang="en-US" altLang="en-US" dirty="0"/>
              <a:t>Conclusion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3C2E6A-3B40-4FA8-9908-5085F2F0D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253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</a:rPr>
              <a:t>Terminology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143389B-F42D-441F-B791-9D783EB8E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3" y="1557338"/>
            <a:ext cx="6912619" cy="4525962"/>
          </a:xfrm>
        </p:spPr>
        <p:txBody>
          <a:bodyPr/>
          <a:lstStyle/>
          <a:p>
            <a:pPr eaLnBrk="1" hangingPunct="1"/>
            <a:r>
              <a:rPr lang="en-US" altLang="en-US" dirty="0"/>
              <a:t>Box Office</a:t>
            </a:r>
          </a:p>
          <a:p>
            <a:pPr lvl="1" eaLnBrk="1" hangingPunct="1"/>
            <a:r>
              <a:rPr lang="en-US" altLang="en-US" sz="3200" dirty="0"/>
              <a:t>Domestic + Foreign = Worldwide</a:t>
            </a:r>
          </a:p>
          <a:p>
            <a:pPr eaLnBrk="1" hangingPunct="1"/>
            <a:r>
              <a:rPr lang="en-US" altLang="en-US" dirty="0"/>
              <a:t>Reviews (Scores)</a:t>
            </a:r>
          </a:p>
          <a:p>
            <a:pPr lvl="1" eaLnBrk="1" hangingPunct="1"/>
            <a:r>
              <a:rPr lang="en-US" altLang="en-US" sz="3200" dirty="0"/>
              <a:t>IMDb Rating (audience)</a:t>
            </a:r>
          </a:p>
          <a:p>
            <a:pPr lvl="1" eaLnBrk="1" hangingPunct="1"/>
            <a:r>
              <a:rPr lang="en-US" altLang="en-US" sz="3200" dirty="0" err="1"/>
              <a:t>Metascore</a:t>
            </a:r>
            <a:r>
              <a:rPr lang="en-US" altLang="en-US" sz="3200" dirty="0"/>
              <a:t> (critic)</a:t>
            </a:r>
          </a:p>
          <a:p>
            <a:pPr eaLnBrk="1" hangingPunct="1"/>
            <a:r>
              <a:rPr lang="en-US" altLang="en-US" dirty="0"/>
              <a:t>Rating</a:t>
            </a:r>
          </a:p>
          <a:p>
            <a:pPr lvl="1" eaLnBrk="1" hangingPunct="1"/>
            <a:r>
              <a:rPr lang="en-US" altLang="en-US" sz="3200" dirty="0"/>
              <a:t>G, PG, PG-13, R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6C54E44-F2A1-43EC-9BDA-8963B4BDD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</a:rPr>
              <a:t>Hypothesis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4DFF9F5-B9FB-46CB-8362-78D3BEB66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3" y="1700213"/>
            <a:ext cx="6768603" cy="4525962"/>
          </a:xfrm>
        </p:spPr>
        <p:txBody>
          <a:bodyPr/>
          <a:lstStyle/>
          <a:p>
            <a:pPr eaLnBrk="1" hangingPunct="1"/>
            <a:r>
              <a:rPr lang="en-US" altLang="en-US" dirty="0"/>
              <a:t>Box Office can be affected by many factors. We examined:</a:t>
            </a:r>
          </a:p>
          <a:p>
            <a:pPr lvl="1" eaLnBrk="1" hangingPunct="1"/>
            <a:r>
              <a:rPr lang="en-US" altLang="en-US" sz="3200" dirty="0"/>
              <a:t>Reviews</a:t>
            </a:r>
          </a:p>
          <a:p>
            <a:pPr lvl="1" eaLnBrk="1" hangingPunct="1"/>
            <a:r>
              <a:rPr lang="en-US" altLang="en-US" sz="3200" dirty="0"/>
              <a:t>Genre</a:t>
            </a:r>
          </a:p>
          <a:p>
            <a:pPr lvl="1" eaLnBrk="1" hangingPunct="1"/>
            <a:r>
              <a:rPr lang="en-US" altLang="en-US" sz="3200" dirty="0"/>
              <a:t>Studio</a:t>
            </a:r>
          </a:p>
          <a:p>
            <a:pPr lvl="1" eaLnBrk="1" hangingPunct="1"/>
            <a:r>
              <a:rPr lang="en-US" altLang="en-US" sz="3200" dirty="0"/>
              <a:t>Movie budget</a:t>
            </a:r>
          </a:p>
          <a:p>
            <a:pPr lvl="1" eaLnBrk="1" hangingPunct="1"/>
            <a:r>
              <a:rPr lang="en-US" altLang="en-US" sz="3200" dirty="0"/>
              <a:t>Ratings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776C86D-F1F6-4EBF-A3A4-04DC81FD1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64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</a:rPr>
              <a:t>Data Collection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D517857-3B49-4321-8626-16A7B66AE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3" y="1782763"/>
            <a:ext cx="3538537" cy="28368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000" dirty="0"/>
              <a:t>   </a:t>
            </a:r>
            <a:r>
              <a:rPr lang="en-US" altLang="en-US" dirty="0" err="1"/>
              <a:t>OMDb</a:t>
            </a:r>
            <a:r>
              <a:rPr lang="en-US" altLang="en-US" dirty="0"/>
              <a:t>- API</a:t>
            </a:r>
          </a:p>
          <a:p>
            <a:pPr lvl="1" eaLnBrk="1" hangingPunct="1"/>
            <a:r>
              <a:rPr lang="en-US" altLang="en-US" sz="3200" dirty="0"/>
              <a:t>Reviews</a:t>
            </a:r>
          </a:p>
          <a:p>
            <a:pPr lvl="1" eaLnBrk="1" hangingPunct="1"/>
            <a:r>
              <a:rPr lang="en-US" altLang="en-US" sz="3200" dirty="0"/>
              <a:t>Genre</a:t>
            </a:r>
          </a:p>
          <a:p>
            <a:pPr lvl="1" eaLnBrk="1" hangingPunct="1"/>
            <a:r>
              <a:rPr lang="en-US" altLang="en-US" sz="3200" dirty="0"/>
              <a:t>Studio</a:t>
            </a:r>
          </a:p>
          <a:p>
            <a:pPr lvl="1" eaLnBrk="1" hangingPunct="1"/>
            <a:r>
              <a:rPr lang="en-US" altLang="en-US" sz="3200" dirty="0"/>
              <a:t>Ratings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00958-9210-4A65-83BD-477F979B9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82763"/>
            <a:ext cx="4052888" cy="283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en-US" sz="2000" dirty="0"/>
              <a:t>   </a:t>
            </a:r>
            <a:r>
              <a:rPr lang="en-US" altLang="en-US" dirty="0"/>
              <a:t>StatCrunch- csv file</a:t>
            </a:r>
          </a:p>
          <a:p>
            <a:pPr lvl="1" eaLnBrk="1" hangingPunct="1">
              <a:defRPr/>
            </a:pPr>
            <a:r>
              <a:rPr lang="en-US" altLang="en-US" sz="3200" dirty="0"/>
              <a:t>Movie title</a:t>
            </a:r>
          </a:p>
          <a:p>
            <a:pPr lvl="1" eaLnBrk="1" hangingPunct="1">
              <a:defRPr/>
            </a:pPr>
            <a:r>
              <a:rPr lang="en-US" altLang="en-US" sz="3200" dirty="0"/>
              <a:t>Budget</a:t>
            </a:r>
          </a:p>
          <a:p>
            <a:pPr lvl="1" eaLnBrk="1" hangingPunct="1">
              <a:defRPr/>
            </a:pPr>
            <a:r>
              <a:rPr lang="en-US" altLang="en-US" sz="3200" dirty="0"/>
              <a:t>Box Office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6BEB355-EF7D-4762-9DBA-73F2B433D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</a:rPr>
              <a:t>Data Selection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70A743F-FEA7-4D88-9C18-16ACA5461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4" y="1423988"/>
            <a:ext cx="6912173" cy="452596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Original csv file: more than 5000 titles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altLang="en-US" dirty="0"/>
              <a:t>Select years 2010-2016 (down to 1600 titles)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altLang="en-US" dirty="0"/>
              <a:t>Select top 500 titles by highest worldwide box office (API call limit)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altLang="en-US" dirty="0"/>
              <a:t>25 titles got no match from API (final number of movies is 475)</a:t>
            </a: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794AE9D-EB53-4341-ABEF-7C679F2C4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</a:rPr>
              <a:t>Data Cleaning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B40AE-E58C-474B-BDDB-3625EAB11D00}"/>
              </a:ext>
            </a:extLst>
          </p:cNvPr>
          <p:cNvSpPr/>
          <p:nvPr/>
        </p:nvSpPr>
        <p:spPr>
          <a:xfrm>
            <a:off x="1619250" y="1196752"/>
            <a:ext cx="7524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Wrong data types</a:t>
            </a:r>
          </a:p>
          <a:p>
            <a:pPr eaLnBrk="1" hangingPunct="1">
              <a:defRPr/>
            </a:pPr>
            <a:r>
              <a:rPr lang="en-US" altLang="en-US" sz="2800" dirty="0"/>
              <a:t>IMDb rating &amp; </a:t>
            </a:r>
            <a:r>
              <a:rPr lang="en-US" altLang="en-US" sz="2800" dirty="0" err="1"/>
              <a:t>Metascore</a:t>
            </a:r>
            <a:r>
              <a:rPr lang="en-US" altLang="en-US" sz="2800" dirty="0"/>
              <a:t>: change string to numeric</a:t>
            </a:r>
          </a:p>
          <a:p>
            <a:pPr marL="514350" indent="-5143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Different numeric scales</a:t>
            </a:r>
          </a:p>
          <a:p>
            <a:pPr eaLnBrk="1" hangingPunct="1">
              <a:defRPr/>
            </a:pPr>
            <a:r>
              <a:rPr lang="en-US" altLang="en-US" sz="2800" dirty="0"/>
              <a:t>IMDb rating &amp; </a:t>
            </a:r>
            <a:r>
              <a:rPr lang="en-US" altLang="en-US" sz="2800" dirty="0" err="1"/>
              <a:t>Metascore</a:t>
            </a:r>
            <a:r>
              <a:rPr lang="en-US" altLang="en-US" sz="2800" dirty="0"/>
              <a:t>: normalization</a:t>
            </a:r>
          </a:p>
          <a:p>
            <a:pPr marL="514350" indent="-5143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Multiple values</a:t>
            </a:r>
          </a:p>
          <a:p>
            <a:pPr eaLnBrk="1" hangingPunct="1">
              <a:defRPr/>
            </a:pPr>
            <a:r>
              <a:rPr lang="en-US" altLang="en-US" sz="2800" dirty="0"/>
              <a:t>Genre: break into multiple rows</a:t>
            </a:r>
          </a:p>
          <a:p>
            <a:pPr marL="514350" indent="-5143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Bad entry</a:t>
            </a:r>
          </a:p>
          <a:p>
            <a:pPr eaLnBrk="1" hangingPunct="1">
              <a:defRPr/>
            </a:pPr>
            <a:r>
              <a:rPr lang="en-US" altLang="en-US" sz="2800" dirty="0"/>
              <a:t>Production studio: grouping (spelled differently, long vs. short form, etc.)</a:t>
            </a:r>
          </a:p>
          <a:p>
            <a:pPr marL="514350" indent="-5143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Missing values</a:t>
            </a:r>
          </a:p>
          <a:p>
            <a:pPr eaLnBrk="1" hangingPunct="1">
              <a:defRPr/>
            </a:pPr>
            <a:r>
              <a:rPr lang="en-US" altLang="en-US" sz="2800" dirty="0"/>
              <a:t>Rating: drop movies that are not rated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F091F10-BDFC-485A-BA1A-8286525C7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</a:rPr>
              <a:t>Data Analyses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70A743F-FEA7-4D88-9C18-16ACA5461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664" y="1268760"/>
            <a:ext cx="7139136" cy="4824536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highlight>
                  <a:srgbClr val="FFFF00"/>
                </a:highlight>
              </a:rPr>
              <a:t>1. Do audience (IMDb rating) and critics (</a:t>
            </a:r>
            <a:r>
              <a:rPr lang="en-US" altLang="en-US" sz="2800" dirty="0" err="1">
                <a:highlight>
                  <a:srgbClr val="FFFF00"/>
                </a:highlight>
              </a:rPr>
              <a:t>Metascore</a:t>
            </a:r>
            <a:r>
              <a:rPr lang="en-US" altLang="en-US" sz="2800" dirty="0">
                <a:highlight>
                  <a:srgbClr val="FFFF00"/>
                </a:highlight>
              </a:rPr>
              <a:t>) have different tastes on movies? Does good/bad review affect the (worldwide) box office of a movie?</a:t>
            </a:r>
          </a:p>
          <a:p>
            <a:pPr eaLnBrk="1" hangingPunct="1">
              <a:defRPr/>
            </a:pPr>
            <a:r>
              <a:rPr lang="en-US" altLang="en-US" sz="2000" dirty="0"/>
              <a:t>2. What are the most/least favorable genres based on box office? What are the similarities and differences between domestic and foreign markets?</a:t>
            </a:r>
          </a:p>
          <a:p>
            <a:pPr eaLnBrk="1" hangingPunct="1">
              <a:defRPr/>
            </a:pPr>
            <a:r>
              <a:rPr lang="en-US" altLang="en-US" sz="2000" dirty="0"/>
              <a:t>3. What are the market shares by studio? How is the domestic market compared to the foreign?</a:t>
            </a:r>
          </a:p>
          <a:p>
            <a:pPr eaLnBrk="1" hangingPunct="1">
              <a:defRPr/>
            </a:pPr>
            <a:r>
              <a:rPr lang="en-US" altLang="en-US" sz="2000" dirty="0"/>
              <a:t>4. What's the correlation between a movie's budget and its (worldwide) box office? Which MPAA rating is most/least profitable?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E432A-D588-4444-81C7-A8ACA9799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64704"/>
            <a:ext cx="6799636" cy="4536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</TotalTime>
  <Words>874</Words>
  <Application>Microsoft Office PowerPoint</Application>
  <PresentationFormat>On-screen Show (4:3)</PresentationFormat>
  <Paragraphs>106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Diseño predeterminado</vt:lpstr>
      <vt:lpstr>Movie Box Office Analysis</vt:lpstr>
      <vt:lpstr>Contents</vt:lpstr>
      <vt:lpstr>Terminology</vt:lpstr>
      <vt:lpstr>Hypothesis</vt:lpstr>
      <vt:lpstr>Data Collection</vt:lpstr>
      <vt:lpstr>Data Selection</vt:lpstr>
      <vt:lpstr>Data Cleaning</vt:lpstr>
      <vt:lpstr>Data Analyses</vt:lpstr>
      <vt:lpstr>PowerPoint Presentation</vt:lpstr>
      <vt:lpstr>PowerPoint Presentation</vt:lpstr>
      <vt:lpstr>Data Analyses</vt:lpstr>
      <vt:lpstr>PowerPoint Presentation</vt:lpstr>
      <vt:lpstr>Data Analyses</vt:lpstr>
      <vt:lpstr>PowerPoint Presentation</vt:lpstr>
      <vt:lpstr>Data Analyses</vt:lpstr>
      <vt:lpstr>PowerPoint Presentation</vt:lpstr>
      <vt:lpstr>PowerPoint Presentation</vt:lpstr>
      <vt:lpstr>Conclusion</vt:lpstr>
      <vt:lpstr>Thank you!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Anthony TANG</cp:lastModifiedBy>
  <cp:revision>630</cp:revision>
  <dcterms:created xsi:type="dcterms:W3CDTF">2010-05-23T14:28:12Z</dcterms:created>
  <dcterms:modified xsi:type="dcterms:W3CDTF">2018-06-15T00:19:54Z</dcterms:modified>
</cp:coreProperties>
</file>