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73" r:id="rId7"/>
    <p:sldId id="302" r:id="rId8"/>
    <p:sldId id="303" r:id="rId9"/>
    <p:sldId id="304" r:id="rId10"/>
    <p:sldId id="419" r:id="rId11"/>
    <p:sldId id="460" r:id="rId12"/>
    <p:sldId id="467" r:id="rId13"/>
    <p:sldId id="439" r:id="rId14"/>
    <p:sldId id="438" r:id="rId15"/>
    <p:sldId id="324" r:id="rId16"/>
    <p:sldId id="392" r:id="rId17"/>
    <p:sldId id="475" r:id="rId18"/>
    <p:sldId id="477" r:id="rId19"/>
    <p:sldId id="478" r:id="rId20"/>
    <p:sldId id="515" r:id="rId21"/>
    <p:sldId id="516" r:id="rId22"/>
    <p:sldId id="476" r:id="rId23"/>
    <p:sldId id="517" r:id="rId24"/>
    <p:sldId id="518" r:id="rId25"/>
    <p:sldId id="461" r:id="rId26"/>
    <p:sldId id="504" r:id="rId27"/>
    <p:sldId id="479" r:id="rId28"/>
    <p:sldId id="462" r:id="rId29"/>
    <p:sldId id="466" r:id="rId30"/>
    <p:sldId id="519" r:id="rId31"/>
    <p:sldId id="520" r:id="rId32"/>
    <p:sldId id="456" r:id="rId33"/>
    <p:sldId id="498" r:id="rId34"/>
    <p:sldId id="497" r:id="rId35"/>
    <p:sldId id="494" r:id="rId36"/>
    <p:sldId id="495" r:id="rId37"/>
    <p:sldId id="496" r:id="rId38"/>
    <p:sldId id="386" r:id="rId39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505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module 	      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Data_path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 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clk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寄存器时钟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寄存器复位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input[25:0]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指令数据域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RegDst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ALUSrc_B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Jump,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Branch,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RegWrite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 input[31:0]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input[2:0]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			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PC_out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);			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err="1" smtClean="0">
                <a:solidFill>
                  <a:schemeClr val="tx1"/>
                </a:solidFill>
              </a:rPr>
              <a:t>endmodule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Liti" panose="02010800040101010101" charset="-122"/>
                <a:ea typeface="STLiti" panose="02010800040101010101" charset="-122"/>
                <a:cs typeface="STLiti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Liti" panose="02010800040101010101" charset="-122"/>
              <a:ea typeface="STLiti" panose="02010800040101010101" charset="-122"/>
              <a:cs typeface="STLiti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SimHei" panose="02010609060101010101" pitchFamily="49" charset="-122"/>
              <a:buChar char="◎"/>
              <a:defRPr b="1">
                <a:solidFill>
                  <a:srgbClr val="24279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SimHei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SimHei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39065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SimHei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482441" y="267335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LiSu" panose="02010509060101010101" pitchFamily="49" charset="-122"/>
              </a:rPr>
              <a:t>实验七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LiSu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指令集扩展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副标题 2"/>
          <p:cNvSpPr>
            <a:spLocks noGrp="1"/>
          </p:cNvSpPr>
          <p:nvPr/>
        </p:nvSpPr>
        <p:spPr>
          <a:xfrm>
            <a:off x="716915" y="4237355"/>
            <a:ext cx="7924800" cy="2154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2020-4-8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控制信号真值表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0832" y="1700809"/>
          <a:ext cx="8784975" cy="404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759290"/>
                <a:gridCol w="782162"/>
                <a:gridCol w="783268"/>
                <a:gridCol w="783268"/>
                <a:gridCol w="783268"/>
                <a:gridCol w="782162"/>
                <a:gridCol w="940142"/>
                <a:gridCol w="783268"/>
                <a:gridCol w="678319"/>
                <a:gridCol w="629708"/>
              </a:tblGrid>
              <a:tr h="7024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根据数据通路重新设计控制器输出信号真值表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9752" y="3212976"/>
            <a:ext cx="4896544" cy="19442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重新设计真值表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需要增加控制信号吗？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需要</a:t>
            </a:r>
            <a:r>
              <a:rPr lang="en-US" altLang="zh-CN" sz="2800" dirty="0" smtClean="0">
                <a:solidFill>
                  <a:srgbClr val="FF0000"/>
                </a:solidFill>
              </a:rPr>
              <a:t>ALU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OP</a:t>
            </a:r>
            <a:r>
              <a:rPr lang="zh-CN" altLang="en-US" sz="2800" dirty="0" smtClean="0">
                <a:solidFill>
                  <a:srgbClr val="FF0000"/>
                </a:solidFill>
              </a:rPr>
              <a:t>吗？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69560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重新设计数据通路与控制器接口：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7806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重新设计接口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扩展后增加了控制信号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数据通路参考接口如右图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模块符号文档：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Dataa_path_more.sym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控制器</a:t>
            </a:r>
            <a:r>
              <a:rPr lang="zh-CN" altLang="en-US" sz="2400" dirty="0">
                <a:solidFill>
                  <a:prstClr val="black"/>
                </a:solidFill>
              </a:rPr>
              <a:t>参考</a:t>
            </a:r>
            <a:r>
              <a:rPr lang="zh-CN" altLang="en-US" sz="2400" dirty="0" smtClean="0">
                <a:solidFill>
                  <a:prstClr val="black"/>
                </a:solidFill>
              </a:rPr>
              <a:t>接口信号如</a:t>
            </a:r>
            <a:r>
              <a:rPr lang="zh-CN" altLang="en-US" sz="2400" dirty="0">
                <a:solidFill>
                  <a:prstClr val="black"/>
                </a:solidFill>
              </a:rPr>
              <a:t>下</a:t>
            </a:r>
            <a:r>
              <a:rPr lang="zh-CN" altLang="en-US" sz="2400" dirty="0" smtClean="0">
                <a:solidFill>
                  <a:prstClr val="black"/>
                </a:solidFill>
              </a:rPr>
              <a:t>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模块</a:t>
            </a:r>
            <a:r>
              <a:rPr lang="zh-CN" altLang="en-US" sz="2000" dirty="0">
                <a:solidFill>
                  <a:prstClr val="black"/>
                </a:solidFill>
              </a:rPr>
              <a:t>符号文档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SCPU_ctrl_more.sym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6297" y="3427934"/>
            <a:ext cx="1741280" cy="2928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49" y="1746781"/>
            <a:ext cx="1981200" cy="414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8985"/>
            <a:ext cx="2552700" cy="3165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60" y="3308985"/>
            <a:ext cx="2169160" cy="3271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39585" y="6015355"/>
            <a:ext cx="2340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Branch[1:0],Branch</a:t>
            </a:r>
            <a:endParaRPr lang="en-US" altLang="zh-CN"/>
          </a:p>
          <a:p>
            <a:r>
              <a:rPr lang="en-US" altLang="zh-CN"/>
              <a:t>DatatoReg[1:0]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数据通路功能控制器接口信号标准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84158"/>
            <a:ext cx="7488832" cy="52971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SCPU_ctrl_more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[5:0]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//Function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Wait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[2:0]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CPU_MIO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 </a:t>
            </a: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Data_path_more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,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</a:rPr>
              <a:t>寄存器时钟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,			//</a:t>
            </a:r>
            <a:r>
              <a:rPr lang="zh-CN" altLang="en-US" sz="1800" b="0" dirty="0">
                <a:solidFill>
                  <a:schemeClr val="tx1"/>
                </a:solidFill>
              </a:rPr>
              <a:t>寄存器复位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[25:0]</a:t>
            </a:r>
            <a:r>
              <a:rPr lang="en-US" altLang="zh-CN" sz="1800" b="0" dirty="0" err="1">
                <a:solidFill>
                  <a:schemeClr val="tx1"/>
                </a:solidFill>
              </a:rPr>
              <a:t>inst_field</a:t>
            </a:r>
            <a:r>
              <a:rPr lang="en-US" altLang="zh-CN" sz="1800" b="0" dirty="0">
                <a:solidFill>
                  <a:schemeClr val="tx1"/>
                </a:solidFill>
              </a:rPr>
              <a:t>,	//</a:t>
            </a:r>
            <a:r>
              <a:rPr lang="zh-CN" altLang="en-US" sz="1800" b="0" dirty="0">
                <a:solidFill>
                  <a:schemeClr val="tx1"/>
                </a:solidFill>
              </a:rPr>
              <a:t>指令数据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域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……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Data_out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PC_out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);	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zh-CN" altLang="en-US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1520" y="1124744"/>
            <a:ext cx="7679196" cy="2592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26027" y="3802206"/>
            <a:ext cx="7679196" cy="2507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78092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之控制器</a:t>
            </a:r>
            <a:r>
              <a:rPr lang="zh-CN" altLang="en-US" sz="6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扩展</a:t>
            </a:r>
            <a:r>
              <a:rPr lang="zh-CN" altLang="en-US" sz="6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设计</a:t>
            </a:r>
            <a:endParaRPr lang="en-US" altLang="zh-CN" sz="60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扩展实验六设计的</a:t>
            </a:r>
            <a:r>
              <a:rPr lang="en-US" altLang="zh-CN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功能</a:t>
            </a:r>
            <a:endParaRPr lang="en-US" altLang="zh-CN" sz="6000" dirty="0">
              <a:solidFill>
                <a:srgbClr val="FF0000"/>
              </a:solidFill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设计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OExp07-ExtSCPU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228600" indent="-17145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扩展不少于下列指令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集成替换验证通过的新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替换实验六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SCPU_ctrl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Exp05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ExtSCPU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需要修改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测试扩展后的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设计指令扩展后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需要根据新的接口信号重新设计逻辑符号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在实验五的原理图上扩展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根据新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</a:rPr>
              <a:t>结构设计</a:t>
            </a:r>
            <a:r>
              <a:rPr lang="zh-CN" altLang="en-US" sz="2800" dirty="0" smtClean="0">
                <a:solidFill>
                  <a:srgbClr val="FF0000"/>
                </a:solidFill>
              </a:rPr>
              <a:t>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需要根据新的接口信号重新设计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结构化描述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调用模块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根据新的控制器和数据通路接口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新设计的模块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独立仿真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及子模块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仿真正确后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集成替换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、数据通路和控制器模块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lnSpc>
                <a:spcPts val="28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扩展指令后的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/>
              <a:t>参考模块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164114"/>
            <a:ext cx="7734560" cy="50252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扩展指令后的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/>
              <a:t>参考模块</a:t>
            </a:r>
            <a:endParaRPr lang="zh-CN" altLang="en-US" dirty="0"/>
          </a:p>
        </p:txBody>
      </p:sp>
      <p:pic>
        <p:nvPicPr>
          <p:cNvPr id="5" name="内容占位符 4" descr="MSCPU_CP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10" y="942340"/>
            <a:ext cx="8705850" cy="53092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扩展指令前的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5" name="内容占位符 4" descr="SCP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935" y="1097280"/>
            <a:ext cx="8676640" cy="5087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zh-CN" altLang="en-US" dirty="0" smtClean="0"/>
              <a:t>参考设计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" y="994410"/>
            <a:ext cx="8380095" cy="5484495"/>
          </a:xfrm>
        </p:spPr>
      </p:pic>
      <p:sp>
        <p:nvSpPr>
          <p:cNvPr id="3" name="文本框 2"/>
          <p:cNvSpPr txBox="1"/>
          <p:nvPr/>
        </p:nvSpPr>
        <p:spPr>
          <a:xfrm>
            <a:off x="936625" y="4215765"/>
            <a:ext cx="12592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1174750" y="4196715"/>
            <a:ext cx="11518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rgbClr val="FF0000"/>
                </a:solidFill>
              </a:rPr>
              <a:t>V5,V5,V5,V5,V5</a:t>
            </a:r>
            <a:endParaRPr lang="zh-CN" altLang="en-US" sz="800">
              <a:solidFill>
                <a:srgbClr val="FF0000"/>
              </a:solidFill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2569210" y="4216400"/>
            <a:ext cx="189230" cy="990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2954020" y="5005705"/>
            <a:ext cx="189230" cy="990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6734810" y="1925955"/>
            <a:ext cx="189230" cy="990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zh-CN" altLang="en-US" dirty="0" smtClean="0"/>
              <a:t>参考设计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" y="1010285"/>
            <a:ext cx="8560435" cy="5601970"/>
          </a:xfrm>
        </p:spPr>
      </p:pic>
      <p:sp>
        <p:nvSpPr>
          <p:cNvPr id="3" name="文本框 2"/>
          <p:cNvSpPr txBox="1"/>
          <p:nvPr/>
        </p:nvSpPr>
        <p:spPr>
          <a:xfrm>
            <a:off x="936625" y="4215765"/>
            <a:ext cx="12592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1174750" y="4196715"/>
            <a:ext cx="11518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rgbClr val="FF0000"/>
                </a:solidFill>
              </a:rPr>
              <a:t>V5,V5,V5,V5,V5</a:t>
            </a:r>
            <a:endParaRPr lang="zh-CN" altLang="en-US" sz="8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495" y="5182235"/>
            <a:ext cx="36233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inst_field(15:0),N0,N0,N0,N0,N0,N0,N0,N0,N0,N0,N0,N0,N0,N0,N0,N0</a:t>
            </a:r>
            <a:endParaRPr lang="zh-CN" altLang="en-US" sz="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8560" y="5551805"/>
            <a:ext cx="11779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C00000"/>
                </a:solidFill>
              </a:rPr>
              <a:t>inst_field(15:0)</a:t>
            </a:r>
            <a:endParaRPr lang="zh-CN" altLang="en-US" sz="800" b="1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2770" y="5337810"/>
            <a:ext cx="28702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C00000"/>
                </a:solidFill>
              </a:rPr>
              <a:t>assign Imm_32 = </a:t>
            </a:r>
            <a:r>
              <a:rPr lang="en-US" altLang="zh-CN" sz="800" b="1">
                <a:solidFill>
                  <a:srgbClr val="C00000"/>
                </a:solidFill>
              </a:rPr>
              <a:t>{</a:t>
            </a:r>
            <a:r>
              <a:rPr lang="zh-CN" altLang="en-US" sz="800" b="1">
                <a:solidFill>
                  <a:srgbClr val="C00000"/>
                </a:solidFill>
              </a:rPr>
              <a:t>{</a:t>
            </a:r>
            <a:r>
              <a:rPr lang="en-US" altLang="zh-CN" sz="800" b="1">
                <a:solidFill>
                  <a:srgbClr val="C00000"/>
                </a:solidFill>
              </a:rPr>
              <a:t>16{imm_16[15]}}</a:t>
            </a:r>
            <a:r>
              <a:rPr lang="zh-CN" altLang="en-US" sz="800" b="1">
                <a:solidFill>
                  <a:srgbClr val="C00000"/>
                </a:solidFill>
              </a:rPr>
              <a:t>,imm_16</a:t>
            </a:r>
            <a:r>
              <a:rPr lang="en-US" altLang="zh-CN" sz="800" b="1">
                <a:solidFill>
                  <a:srgbClr val="C00000"/>
                </a:solidFill>
              </a:rPr>
              <a:t>[15:0]</a:t>
            </a:r>
            <a:r>
              <a:rPr lang="zh-CN" altLang="en-US" sz="800" b="1">
                <a:solidFill>
                  <a:srgbClr val="C00000"/>
                </a:solidFill>
              </a:rPr>
              <a:t>};</a:t>
            </a:r>
            <a:endParaRPr lang="zh-CN" altLang="en-US" sz="800" b="1">
              <a:solidFill>
                <a:srgbClr val="C00000"/>
              </a:solidFill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2497455" y="4072890"/>
            <a:ext cx="189230" cy="990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2882265" y="4877435"/>
            <a:ext cx="189230" cy="990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五角星 10"/>
          <p:cNvSpPr/>
          <p:nvPr/>
        </p:nvSpPr>
        <p:spPr>
          <a:xfrm>
            <a:off x="6481445" y="2013585"/>
            <a:ext cx="189230" cy="990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74645"/>
            <a:ext cx="8013576" cy="85166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数据通路参考</a:t>
            </a:r>
            <a:r>
              <a:rPr lang="zh-CN" altLang="en-US" dirty="0"/>
              <a:t>逻辑</a:t>
            </a:r>
            <a:r>
              <a:rPr lang="zh-CN" altLang="en-US" dirty="0" smtClean="0"/>
              <a:t>结构图</a:t>
            </a:r>
            <a:r>
              <a:rPr lang="en-US" altLang="zh-CN" dirty="0" smtClean="0"/>
              <a:t>(</a:t>
            </a:r>
            <a:r>
              <a:rPr dirty="0" smtClean="0"/>
              <a:t>没扩展前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6" y="1071048"/>
            <a:ext cx="8352928" cy="5244159"/>
          </a:xfrm>
        </p:spPr>
      </p:pic>
      <p:sp>
        <p:nvSpPr>
          <p:cNvPr id="6" name="圆角矩形 5"/>
          <p:cNvSpPr/>
          <p:nvPr/>
        </p:nvSpPr>
        <p:spPr>
          <a:xfrm>
            <a:off x="2339752" y="1465145"/>
            <a:ext cx="432048" cy="9295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86486" y="1070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计数器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216" y="5030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不唯一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6395" y="2180590"/>
            <a:ext cx="25596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N0,</a:t>
            </a:r>
            <a:r>
              <a:rPr lang="en-US" altLang="zh-CN" sz="800" b="1">
                <a:solidFill>
                  <a:srgbClr val="FF0000"/>
                </a:solidFill>
              </a:rPr>
              <a:t>....</a:t>
            </a:r>
            <a:r>
              <a:rPr lang="zh-CN" altLang="en-US" sz="800" b="1">
                <a:solidFill>
                  <a:srgbClr val="FF0000"/>
                </a:solidFill>
              </a:rPr>
              <a:t>,N0,N0,V5,N0,N0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8825" y="1797050"/>
            <a:ext cx="795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accent2">
                    <a:lumMod val="75000"/>
                  </a:schemeClr>
                </a:solidFill>
              </a:rPr>
              <a:t>PC_4(31:0)</a:t>
            </a:r>
            <a:endParaRPr lang="zh-CN" altLang="en-US" sz="1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350" y="2042160"/>
            <a:ext cx="1612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accent2">
                    <a:lumMod val="75000"/>
                  </a:schemeClr>
                </a:solidFill>
              </a:rPr>
              <a:t>Imm_32(29:0),N0,N0</a:t>
            </a:r>
            <a:endParaRPr lang="zh-CN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74110" y="2322830"/>
            <a:ext cx="2282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2">
                    <a:lumMod val="60000"/>
                    <a:lumOff val="40000"/>
                  </a:schemeClr>
                </a:solidFill>
              </a:rPr>
              <a:t>PC_4(31:28),inst_field(25:0),N0,N0</a:t>
            </a:r>
            <a:endParaRPr lang="zh-CN" altLang="en-US" sz="1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0250" y="5162550"/>
            <a:ext cx="16357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inst_field(15:0)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083050" y="4933950"/>
            <a:ext cx="4018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EXT_32</a:t>
            </a:r>
            <a:r>
              <a:rPr lang="zh-CN" altLang="en-US" sz="1000">
                <a:solidFill>
                  <a:schemeClr val="tx2">
                    <a:lumMod val="60000"/>
                    <a:lumOff val="40000"/>
                  </a:schemeClr>
                </a:solidFill>
              </a:rPr>
              <a:t>程序：	assign s = imm_16[15];</a:t>
            </a:r>
            <a:endParaRPr lang="zh-CN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000">
                <a:solidFill>
                  <a:schemeClr val="tx2">
                    <a:lumMod val="60000"/>
                    <a:lumOff val="40000"/>
                  </a:schemeClr>
                </a:solidFill>
              </a:rPr>
              <a:t>	assign Imm_32 = {s,s,s,s,s,s,s,s,s,s,s,s,s,s,s,s,imm_16};</a:t>
            </a:r>
            <a:r>
              <a:rPr lang="zh-CN" altLang="en-US" sz="1000"/>
              <a:t>	</a:t>
            </a:r>
            <a:endParaRPr lang="zh-CN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控制器描述参考结构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`</a:t>
            </a:r>
            <a:r>
              <a:rPr lang="en-US" altLang="zh-CN" sz="1800" dirty="0">
                <a:solidFill>
                  <a:srgbClr val="0033CC"/>
                </a:solidFill>
              </a:rPr>
              <a:t>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RegDst,ALUSrc_B,MemtoReg,RegWrite,MemRead,MemWrite,Branch,Jump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ALU_Control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b="0" dirty="0">
                <a:solidFill>
                  <a:schemeClr val="tx1"/>
                </a:solidFill>
              </a:rPr>
              <a:t>…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…………}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a</a:t>
            </a:r>
            <a:r>
              <a:rPr lang="en-US" altLang="zh-CN" sz="1800" dirty="0">
                <a:solidFill>
                  <a:srgbClr val="0033CC"/>
                </a:solidFill>
              </a:rPr>
              <a:t>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always</a:t>
            </a:r>
            <a:r>
              <a:rPr lang="en-US" altLang="zh-CN" sz="1800" b="0" dirty="0">
                <a:solidFill>
                  <a:schemeClr val="tx1"/>
                </a:solidFill>
              </a:rPr>
              <a:t> @* </a:t>
            </a:r>
            <a:r>
              <a:rPr lang="en-US" altLang="zh-CN" sz="1800" dirty="0">
                <a:solidFill>
                  <a:srgbClr val="0033CC"/>
                </a:solidFill>
              </a:rPr>
              <a:t>begin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		//ALU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	//add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6'b100010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   </a:t>
            </a:r>
            <a:r>
              <a:rPr lang="en-US" altLang="zh-CN" sz="1800" dirty="0" smtClean="0">
                <a:solidFill>
                  <a:srgbClr val="0033CC"/>
                </a:solidFill>
              </a:rPr>
              <a:t>default: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endcase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6'b100011: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//load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0033CC"/>
                </a:solidFill>
              </a:rPr>
              <a:t>endcase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end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控制器描述参考结构</a:t>
            </a:r>
            <a:endParaRPr lang="zh-CN" altLang="en-US" dirty="0"/>
          </a:p>
        </p:txBody>
      </p:sp>
      <p:pic>
        <p:nvPicPr>
          <p:cNvPr id="6" name="内容占位符 5" descr="controlM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685" y="1071245"/>
            <a:ext cx="7607300" cy="5165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46070" y="1432560"/>
            <a:ext cx="280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ALU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操作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译码器逻辑电路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6370" y="3086100"/>
            <a:ext cx="2566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主控制器</a:t>
            </a:r>
            <a:r>
              <a:rPr lang="en-US" altLang="zh-CN" b="1" dirty="0" smtClean="0">
                <a:solidFill>
                  <a:srgbClr val="C00000"/>
                </a:solidFill>
                <a:sym typeface="+mn-ea"/>
              </a:rPr>
              <a:t>HDL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描述结构</a:t>
            </a:r>
            <a:endParaRPr lang="zh-CN" altLang="en-US" b="1" dirty="0" smtClean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实验七的顶层模块结构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1104112"/>
            <a:ext cx="8229600" cy="510112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47664" y="3140968"/>
            <a:ext cx="1512168" cy="1512168"/>
          </a:xfrm>
          <a:prstGeom prst="roundRect">
            <a:avLst/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832" y="26893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逻辑符号不同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210427" y="2978663"/>
            <a:ext cx="792088" cy="489258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调试与测试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调试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 smtClean="0"/>
              <a:t>SCPU_ctrl_more</a:t>
            </a:r>
            <a:r>
              <a:rPr lang="zh-CN" altLang="en-US" sz="2400" dirty="0" smtClean="0"/>
              <a:t>模块仿真</a:t>
            </a:r>
            <a:endParaRPr lang="en-US" altLang="zh-CN" sz="24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 smtClean="0"/>
              <a:t>设计测试激励代码仿真测试</a:t>
            </a:r>
            <a:r>
              <a:rPr lang="en-US" altLang="zh-CN" sz="2200" dirty="0" smtClean="0"/>
              <a:t>*</a:t>
            </a:r>
            <a:endParaRPr lang="en-US" altLang="zh-CN" sz="22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/>
              <a:t>Data_path_more</a:t>
            </a:r>
            <a:r>
              <a:rPr lang="zh-CN" altLang="en-US" sz="2400" dirty="0"/>
              <a:t>模块仿真</a:t>
            </a:r>
            <a:endParaRPr lang="en-US" altLang="zh-CN" sz="2400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/>
              <a:t>设计测试激励代码仿真测试</a:t>
            </a:r>
            <a:r>
              <a:rPr lang="en-US" altLang="zh-CN" sz="2200" dirty="0"/>
              <a:t>*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/>
              <a:t>仿真正确后逐个</a:t>
            </a:r>
            <a:r>
              <a:rPr lang="zh-CN" altLang="en-US" sz="2400" dirty="0"/>
              <a:t>替换</a:t>
            </a:r>
            <a:r>
              <a:rPr lang="en-US" altLang="zh-CN" sz="2400" dirty="0" smtClean="0"/>
              <a:t>Exp06</a:t>
            </a:r>
            <a:r>
              <a:rPr lang="zh-CN" altLang="en-US" sz="2400" dirty="0" smtClean="0"/>
              <a:t>的相应模块</a:t>
            </a:r>
            <a:endParaRPr lang="en-US" altLang="zh-CN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DEMO</a:t>
            </a:r>
            <a:r>
              <a:rPr lang="zh-CN" altLang="zh-CN" sz="2400" dirty="0" smtClean="0"/>
              <a:t>程序目测</a:t>
            </a:r>
            <a:r>
              <a:rPr lang="zh-CN" altLang="en-US" sz="2400" dirty="0" smtClean="0"/>
              <a:t>控制器正常运行</a:t>
            </a:r>
            <a:endParaRPr lang="en-US" altLang="zh-CN" sz="2000" dirty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 smtClean="0"/>
              <a:t>DEMO</a:t>
            </a:r>
            <a:r>
              <a:rPr lang="zh-CN" altLang="en-US" sz="2000" dirty="0" smtClean="0"/>
              <a:t>程序与前面实验不一样</a:t>
            </a:r>
            <a:endParaRPr lang="en-US" altLang="zh-CN" sz="2000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000" dirty="0" smtClean="0"/>
              <a:t>也可自行设计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5536" y="4437112"/>
            <a:ext cx="8195733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memory_initialization_radix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=16;</a:t>
            </a:r>
            <a:endParaRPr lang="en-US" altLang="zh-CN" sz="1400" b="0" dirty="0" smtClean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memory_initialization_vector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</a:t>
            </a:r>
            <a:endParaRPr lang="en-US" altLang="zh-CN" sz="1400" b="0" dirty="0" smtClean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08000008, 00000020, 00000020, 00000020, 00000020, 00000020, 00000020, 00000020, 3c03f000, 3c04e000, 3c088000, 2014003f, 3c06f800, 00000827, 0001102a, 202affff, ac660004, 8c650000, 00a52820, 00a52820, ac650000, 21290001, ac890000, 8c0d0014, 8c650000, 00a52820, 00a52820, ac650000, 8c650000, 00a85824, 21ad0001, 15a00001, 0c000037, 8c650000, 20120008, 0252b020, 02569020, 00b25824, 11600005, 11720009, 20120008, 1172000a, ac890000, 08000018, 15410002, 00005027, 014a5020, ac8a0000, 08000018, 8e290060, ac890000, 08000018, 8e290020, ac890000, 08000018, 8c0d0014, 014a5020, 354a0001, 22310004, 02348824, 01224820, 15210001, 21290005, 8c650000, 00a55820, 016b5820, ac6b0000, ac660004, 03e00008;</a:t>
            </a:r>
            <a:endParaRPr lang="en-US" sz="1400" b="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mscpu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1740" y="1268730"/>
            <a:ext cx="6529705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mscpu_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1790" y="1268730"/>
            <a:ext cx="5920105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SimHei" panose="02010609060101010101" pitchFamily="49" charset="-122"/>
              </a:rPr>
              <a:t>实验目的</a:t>
            </a:r>
            <a:endParaRPr sz="4800" dirty="0" smtClean="0">
              <a:ea typeface="SimHei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zh-CN" altLang="en-US" sz="2800" dirty="0"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latin typeface="+mn-ea"/>
                <a:ea typeface="+mn-ea"/>
              </a:rPr>
              <a:t>寄存器传输控制技术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en-US" altLang="zh-CN" sz="2800" dirty="0">
                <a:latin typeface="+mn-ea"/>
                <a:ea typeface="+mn-ea"/>
              </a:rPr>
              <a:t>CPU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latin typeface="+mn-ea"/>
                <a:ea typeface="+mn-ea"/>
              </a:rPr>
              <a:t>核心：指令执行过程与控制流关系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设计数据通路和控制器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latin typeface="+mn-ea"/>
                <a:ea typeface="+mn-ea"/>
              </a:rPr>
              <a:t>设计测试程序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968552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指令扩展时控制器用二级译码设计存在什么问题？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时需要增加新的数据通道吗？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SCPU</a:t>
            </a:r>
            <a:r>
              <a:rPr lang="zh-CN" altLang="en-US"/>
              <a:t>控制器逻辑结构图参考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67360" y="1589405"/>
          <a:ext cx="82296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391775" imgH="5372100" progId="Paint.Picture">
                  <p:embed/>
                </p:oleObj>
              </mc:Choice>
              <mc:Fallback>
                <p:oleObj name="" r:id="rId1" imgW="10391775" imgH="53721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360" y="1589405"/>
                        <a:ext cx="8229600" cy="425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0" dirty="0" smtClean="0">
                <a:solidFill>
                  <a:schemeClr val="tx1"/>
                </a:solidFill>
                <a:sym typeface="+mn-ea"/>
              </a:rPr>
              <a:t>SCPU</a:t>
            </a:r>
            <a:r>
              <a:rPr lang="zh-CN" altLang="en-US" b="0" dirty="0" smtClean="0">
                <a:solidFill>
                  <a:schemeClr val="tx1"/>
                </a:solidFill>
                <a:sym typeface="+mn-ea"/>
              </a:rPr>
              <a:t>控制器输出信号真值表参考</a:t>
            </a:r>
            <a:endParaRPr lang="en-US" altLang="zh-CN" b="0" dirty="0" smtClean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98500" y="1071245"/>
          <a:ext cx="6905625" cy="573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48500" imgH="5848350" progId="Paint.Picture">
                  <p:embed/>
                </p:oleObj>
              </mc:Choice>
              <mc:Fallback>
                <p:oleObj name="" r:id="rId1" imgW="7048500" imgH="5848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00" y="1071245"/>
                        <a:ext cx="6905625" cy="573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41095"/>
            <a:ext cx="8952865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2"/>
                </a:solidFill>
              </a:rPr>
              <a:t>1.</a:t>
            </a:r>
            <a:r>
              <a:rPr sz="2300" dirty="0">
                <a:solidFill>
                  <a:schemeClr val="tx2"/>
                </a:solidFill>
              </a:rPr>
              <a:t>实验</a:t>
            </a:r>
            <a:r>
              <a:rPr lang="en-US" altLang="zh-CN" sz="2300" dirty="0">
                <a:solidFill>
                  <a:schemeClr val="tx2"/>
                </a:solidFill>
              </a:rPr>
              <a:t>3. </a:t>
            </a:r>
            <a:r>
              <a:rPr lang="en-US" sz="23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sz="2300" kern="100">
              <a:solidFill>
                <a:schemeClr val="tx2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 clk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用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Clk_CPU ,</a:t>
            </a:r>
            <a:r>
              <a:rPr sz="2300">
                <a:solidFill>
                  <a:schemeClr val="tx2"/>
                </a:solidFill>
                <a:sym typeface="+mn-ea"/>
              </a:rPr>
              <a:t>很多同学可以了。</a:t>
            </a:r>
            <a:endParaRPr lang="en-US" altLang="zh-CN" sz="2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2300" dirty="0">
                <a:solidFill>
                  <a:schemeClr val="tx2"/>
                </a:solidFill>
              </a:rPr>
              <a:t>部分同学：</a:t>
            </a:r>
            <a:r>
              <a:rPr lang="en-US" altLang="zh-CN" sz="2300" dirty="0">
                <a:solidFill>
                  <a:schemeClr val="tx2"/>
                </a:solidFill>
              </a:rPr>
              <a:t>assign Clk_CPU=(SW2)? clkdiv[24] : clkdiv[2];  </a:t>
            </a:r>
            <a:r>
              <a:rPr sz="2300" dirty="0">
                <a:solidFill>
                  <a:schemeClr val="tx2"/>
                </a:solidFill>
              </a:rPr>
              <a:t>修改为 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clkdiv[0].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动态显示 0 -&gt; F 的功能却无法实现，看原理图又找不出错误，用了 Verilog 方式</a:t>
            </a:r>
            <a:r>
              <a:rPr sz="2300">
                <a:solidFill>
                  <a:schemeClr val="tx2"/>
                </a:solidFill>
                <a:sym typeface="+mn-ea"/>
              </a:rPr>
              <a:t>成功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实现，每个接口一一对应，非常容</a:t>
            </a:r>
            <a:r>
              <a:rPr sz="2300">
                <a:solidFill>
                  <a:schemeClr val="tx2"/>
                </a:solidFill>
                <a:sym typeface="+mn-ea"/>
              </a:rPr>
              <a:t>易找错误。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2.</a:t>
            </a:r>
            <a:r>
              <a:rPr sz="2300">
                <a:solidFill>
                  <a:schemeClr val="tx2"/>
                </a:solidFill>
                <a:sym typeface="+mn-ea"/>
              </a:rPr>
              <a:t>实验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4.ALU</a:t>
            </a:r>
            <a:r>
              <a:rPr sz="2300">
                <a:solidFill>
                  <a:schemeClr val="tx2"/>
                </a:solidFill>
                <a:sym typeface="+mn-ea"/>
              </a:rPr>
              <a:t>中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OR32的输出接口一直连接不出线路</a:t>
            </a:r>
            <a:r>
              <a:rPr sz="2300">
                <a:solidFill>
                  <a:schemeClr val="tx2"/>
                </a:solidFill>
                <a:sym typeface="+mn-ea"/>
              </a:rPr>
              <a:t>，需要重新生成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SYM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3.</a:t>
            </a:r>
            <a:r>
              <a:rPr sz="23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BTN_X[4:0]</a:t>
            </a:r>
            <a:r>
              <a:rPr sz="23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output.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55AA </a:t>
            </a:r>
            <a:r>
              <a:rPr sz="23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SCPU</a:t>
            </a:r>
            <a:r>
              <a:rPr sz="2300">
                <a:solidFill>
                  <a:schemeClr val="tx2"/>
                </a:solidFill>
                <a:sym typeface="+mn-ea"/>
              </a:rPr>
              <a:t>没有正常开始工作。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5.</a:t>
            </a:r>
            <a:r>
              <a:rPr sz="23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P2S</a:t>
            </a:r>
            <a:r>
              <a:rPr sz="2300">
                <a:solidFill>
                  <a:schemeClr val="tx2"/>
                </a:solidFill>
                <a:sym typeface="+mn-ea"/>
              </a:rPr>
              <a:t>有问题时，显示会乱码。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学长实验调试小结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6.</a:t>
            </a:r>
            <a:r>
              <a:rPr sz="2300">
                <a:solidFill>
                  <a:schemeClr val="tx2"/>
                </a:solidFill>
                <a:sym typeface="+mn-ea"/>
              </a:rPr>
              <a:t>调换法：Ａ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:</a:t>
            </a:r>
            <a:r>
              <a:rPr sz="2300">
                <a:solidFill>
                  <a:schemeClr val="tx2"/>
                </a:solidFill>
                <a:sym typeface="+mn-ea"/>
              </a:rPr>
              <a:t>找正确的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顶层文件替换</a:t>
            </a:r>
            <a:r>
              <a:rPr sz="2300">
                <a:solidFill>
                  <a:schemeClr val="tx2"/>
                </a:solidFill>
                <a:sym typeface="+mn-ea"/>
              </a:rPr>
              <a:t>自己的顶层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成功</a:t>
            </a:r>
            <a:r>
              <a:rPr sz="2300">
                <a:solidFill>
                  <a:schemeClr val="tx2"/>
                </a:solidFill>
                <a:sym typeface="+mn-ea"/>
              </a:rPr>
              <a:t>则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说明</a:t>
            </a:r>
            <a:r>
              <a:rPr sz="2300">
                <a:solidFill>
                  <a:schemeClr val="tx2"/>
                </a:solidFill>
                <a:sym typeface="+mn-ea"/>
              </a:rPr>
              <a:t>你的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顶层原理图有问题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B:替换所有的核进行尝试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用了 Verilog 语言描述</a:t>
            </a:r>
            <a:r>
              <a:rPr sz="2300">
                <a:solidFill>
                  <a:schemeClr val="tx2"/>
                </a:solidFill>
                <a:sym typeface="+mn-ea"/>
              </a:rPr>
              <a:t>来实现顶层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 Verilog 相比与原理图的优势，不仅能简明地表示复杂的原理图，而且便于维护，可以保证连线的准确性，出错了也能通过开发环境找到错处进行修正。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8.七段数码管显示“AA5555AA”且频闪，解决方案参差不齐，有的是将ALU重新用代码实现，有的是将datapath的顶层图重新绘制或者用代码实现。我是通过改变srl代码里面的逻辑解决了这个问题。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9.仿真测试，我在进行仿真测试的时候，发现bne和beq指令的运行有问题，原本是先进行减法运算判断zero是否置1，进一步判断是否跳转，但是在我的代码里竟然是先跳转到指定位置，然后再判断减法和zero的状态。后来经过调试，我解决了这个问题，虽然这其中我做了相当多的工作来调整他的时序问题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SimHei" panose="02010609060101010101" pitchFamily="49" charset="-122"/>
                <a:ea typeface="SimHei" panose="02010609060101010101" pitchFamily="49" charset="-122"/>
              </a:rPr>
              <a:t>实验环境</a:t>
            </a:r>
            <a:endParaRPr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SimHei" panose="02010609060101010101" pitchFamily="49" charset="-122"/>
              </a:rPr>
              <a:t>实验任务</a:t>
            </a:r>
            <a:endParaRPr sz="4800" smtClean="0">
              <a:ea typeface="SimHei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扩展实验六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指令集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重新设计数据通路和控制器</a:t>
            </a:r>
            <a:endParaRPr lang="en-US" altLang="zh-CN" sz="24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兼容</a:t>
            </a:r>
            <a:r>
              <a:rPr lang="en-US" altLang="zh-CN" sz="2200" dirty="0" smtClean="0"/>
              <a:t>Exp05</a:t>
            </a:r>
            <a:r>
              <a:rPr lang="zh-CN" altLang="en-US" sz="2200" dirty="0" smtClean="0"/>
              <a:t>的数据通路和控制器</a:t>
            </a:r>
            <a:endParaRPr lang="en-US" altLang="zh-CN" sz="22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替换</a:t>
            </a:r>
            <a:r>
              <a:rPr lang="en-US" altLang="zh-CN" sz="2200" dirty="0" smtClean="0"/>
              <a:t>Exp05</a:t>
            </a:r>
            <a:r>
              <a:rPr lang="zh-CN" altLang="en-US" sz="2200" dirty="0"/>
              <a:t>的数据通路控制器</a:t>
            </a:r>
            <a:r>
              <a:rPr lang="zh-CN" altLang="en-US" sz="2200" dirty="0" smtClean="0"/>
              <a:t>核</a:t>
            </a:r>
            <a:endParaRPr lang="en-US" altLang="zh-CN" sz="2200" dirty="0" smtClean="0"/>
          </a:p>
          <a:p>
            <a:pPr marL="628650" lvl="1" indent="-17145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 smtClean="0"/>
              <a:t>扩展不少于下列</a:t>
            </a:r>
            <a:r>
              <a:rPr lang="zh-CN" altLang="en-US" sz="2400" dirty="0"/>
              <a:t>指令</a:t>
            </a:r>
            <a:endParaRPr lang="en-US" altLang="zh-CN" sz="2400" dirty="0"/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  <a:endParaRPr lang="zh-CN" altLang="en-US" dirty="0"/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此实验在</a:t>
            </a:r>
            <a:r>
              <a:rPr lang="en-US" altLang="zh-CN" sz="2400" dirty="0" smtClean="0"/>
              <a:t>Exp06</a:t>
            </a:r>
            <a:r>
              <a:rPr lang="zh-CN" altLang="en-US" sz="2400" dirty="0" smtClean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设计指令集测试</a:t>
            </a:r>
            <a:r>
              <a:rPr lang="zh-CN" altLang="en-US" sz="2800" dirty="0" smtClean="0">
                <a:solidFill>
                  <a:schemeClr val="tx1"/>
                </a:solidFill>
              </a:rPr>
              <a:t>方案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设计指令集测试程序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SimHei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SimHei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兼容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Exp06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需要增加那些通路与操作控制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700808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寄存器写地址选择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寄存器写入数据选择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选择存储器数据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5ab09cdb-2799-43b3-96c6-0588318e4be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5734</Words>
  <Application>WPS 演示</Application>
  <PresentationFormat>全屏显示(4:3)</PresentationFormat>
  <Paragraphs>552</Paragraphs>
  <Slides>36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7" baseType="lpstr">
      <vt:lpstr>Arial</vt:lpstr>
      <vt:lpstr>SimSun</vt:lpstr>
      <vt:lpstr>Wingdings</vt:lpstr>
      <vt:lpstr>Calibri</vt:lpstr>
      <vt:lpstr>Calibri</vt:lpstr>
      <vt:lpstr>Microsoft YaHei</vt:lpstr>
      <vt:lpstr>SimHei</vt:lpstr>
      <vt:lpstr>STLiti</vt:lpstr>
      <vt:lpstr>Times New Roman</vt:lpstr>
      <vt:lpstr>STXingkai</vt:lpstr>
      <vt:lpstr>LiSu</vt:lpstr>
      <vt:lpstr>楷体_GB2312</vt:lpstr>
      <vt:lpstr>NSimSun</vt:lpstr>
      <vt:lpstr>FangSong</vt:lpstr>
      <vt:lpstr>Arial Unicode MS</vt:lpstr>
      <vt:lpstr>SimSun-ExtB</vt:lpstr>
      <vt:lpstr>Algerian</vt:lpstr>
      <vt:lpstr>Office 主题</vt:lpstr>
      <vt:lpstr>MS_ClipArt_Gallery.5</vt:lpstr>
      <vt:lpstr>Paint.Picture</vt:lpstr>
      <vt:lpstr>Paint.Picture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控制信号定义</vt:lpstr>
      <vt:lpstr>控制信号真值表</vt:lpstr>
      <vt:lpstr>重新设计数据通路与控制器接口：</vt:lpstr>
      <vt:lpstr>数据通路功能控制器接口信号标准</vt:lpstr>
      <vt:lpstr>Course Outline</vt:lpstr>
      <vt:lpstr>PowerPoint 演示文稿</vt:lpstr>
      <vt:lpstr>设计工程：OExp07-ExtSCPU</vt:lpstr>
      <vt:lpstr>设计要点</vt:lpstr>
      <vt:lpstr>扩展指令后的CPU参考模块</vt:lpstr>
      <vt:lpstr>扩展指令后的CPU参考模块</vt:lpstr>
      <vt:lpstr>扩展指令前的CPU模块</vt:lpstr>
      <vt:lpstr>Datapath参考设计</vt:lpstr>
      <vt:lpstr>Datapath参考设计</vt:lpstr>
      <vt:lpstr>数据通路参考逻辑结构图(没扩展前)</vt:lpstr>
      <vt:lpstr>控制器描述参考结构</vt:lpstr>
      <vt:lpstr>控制器描述参考结构</vt:lpstr>
      <vt:lpstr>实验七的顶层模块结构</vt:lpstr>
      <vt:lpstr>CPU调试与测试</vt:lpstr>
      <vt:lpstr>设计测试记录表格</vt:lpstr>
      <vt:lpstr>PowerPoint 演示文稿</vt:lpstr>
      <vt:lpstr>PowerPoint 演示文稿</vt:lpstr>
      <vt:lpstr>思考题</vt:lpstr>
      <vt:lpstr>SCPU控制器逻辑结构图参考</vt:lpstr>
      <vt:lpstr>SCPU控制器输出信号真值表参考</vt:lpstr>
      <vt:lpstr>实验问题总结</vt:lpstr>
      <vt:lpstr>学长实验调试小结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Anna Tang</cp:lastModifiedBy>
  <cp:revision>474</cp:revision>
  <dcterms:created xsi:type="dcterms:W3CDTF">2013-04-10T02:56:00Z</dcterms:created>
  <dcterms:modified xsi:type="dcterms:W3CDTF">2020-04-24T17:53:30Z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