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97" r:id="rId3"/>
    <p:sldId id="298" r:id="rId4"/>
    <p:sldId id="299" r:id="rId6"/>
    <p:sldId id="467" r:id="rId7"/>
    <p:sldId id="302" r:id="rId8"/>
    <p:sldId id="303" r:id="rId9"/>
    <p:sldId id="304" r:id="rId10"/>
    <p:sldId id="419" r:id="rId11"/>
    <p:sldId id="459" r:id="rId12"/>
    <p:sldId id="518" r:id="rId13"/>
    <p:sldId id="460" r:id="rId14"/>
    <p:sldId id="517" r:id="rId15"/>
    <p:sldId id="439" r:id="rId16"/>
    <p:sldId id="438" r:id="rId17"/>
    <p:sldId id="324" r:id="rId18"/>
    <p:sldId id="392" r:id="rId19"/>
    <p:sldId id="468" r:id="rId20"/>
    <p:sldId id="475" r:id="rId21"/>
    <p:sldId id="469" r:id="rId22"/>
    <p:sldId id="470" r:id="rId23"/>
    <p:sldId id="473" r:id="rId24"/>
    <p:sldId id="502" r:id="rId25"/>
    <p:sldId id="474" r:id="rId26"/>
    <p:sldId id="471" r:id="rId27"/>
    <p:sldId id="461" r:id="rId28"/>
    <p:sldId id="520" r:id="rId29"/>
    <p:sldId id="521" r:id="rId30"/>
    <p:sldId id="476" r:id="rId31"/>
    <p:sldId id="457" r:id="rId32"/>
    <p:sldId id="458" r:id="rId33"/>
    <p:sldId id="462" r:id="rId34"/>
    <p:sldId id="477" r:id="rId35"/>
    <p:sldId id="464" r:id="rId36"/>
    <p:sldId id="463" r:id="rId37"/>
    <p:sldId id="522" r:id="rId38"/>
    <p:sldId id="465" r:id="rId39"/>
    <p:sldId id="466" r:id="rId40"/>
    <p:sldId id="456" r:id="rId41"/>
    <p:sldId id="497" r:id="rId42"/>
    <p:sldId id="498" r:id="rId43"/>
    <p:sldId id="499" r:id="rId44"/>
    <p:sldId id="386" r:id="rId45"/>
  </p:sldIdLst>
  <p:sldSz cx="9144000" cy="6858000" type="screen4x3"/>
  <p:notesSz cx="6858000" cy="9144000"/>
  <p:custDataLst>
    <p:tags r:id="rId4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417" autoAdjust="0"/>
  </p:normalViewPr>
  <p:slideViewPr>
    <p:cSldViewPr>
      <p:cViewPr varScale="1">
        <p:scale>
          <a:sx n="70" d="100"/>
          <a:sy n="70" d="100"/>
        </p:scale>
        <p:origin x="1180" y="56"/>
      </p:cViewPr>
      <p:guideLst>
        <p:guide orient="horz" pos="2160"/>
        <p:guide pos="2913"/>
      </p:guideLst>
    </p:cSldViewPr>
  </p:slideViewPr>
  <p:outlineViewPr>
    <p:cViewPr>
      <p:scale>
        <a:sx n="33" d="100"/>
        <a:sy n="33" d="100"/>
      </p:scale>
      <p:origin x="0" y="-56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9" Type="http://schemas.openxmlformats.org/officeDocument/2006/relationships/tags" Target="tags/tag4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rgbClr val="FFC000"/>
        </a:solidFill>
      </dgm:spPr>
      <dgm:t>
        <a:bodyPr/>
        <a:lstStyle/>
        <a:p>
          <a:r>
            <a:rPr lang="zh-CN" altLang="en-US" sz="3000" b="1" dirty="0" smtClean="0">
              <a:ea typeface="SimHei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SimHei" panose="02010609060101010101" pitchFamily="49" charset="-122"/>
              <a:ea typeface="SimHei" panose="02010609060101010101" pitchFamily="49" charset="-122"/>
            </a:rPr>
            <a:t>实验环境</a:t>
          </a:r>
          <a:endParaRPr lang="zh-CN" altLang="en-US" sz="3000" b="1" dirty="0"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SimHei" panose="02010609060101010101" pitchFamily="49" charset="-122"/>
            </a:rPr>
            <a:t>实验任务</a:t>
          </a:r>
          <a:endParaRPr lang="en-US" altLang="zh-CN" sz="3000" b="1" dirty="0" smtClean="0">
            <a:ea typeface="SimSun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SimHei" panose="02010609060101010101" pitchFamily="49" charset="-122"/>
            </a:rPr>
            <a:t>实验原理</a:t>
          </a:r>
          <a:endParaRPr lang="en-US" altLang="zh-CN" sz="3000" b="1" dirty="0" smtClean="0">
            <a:ea typeface="SimSun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SimHei" panose="02010609060101010101" pitchFamily="49" charset="-122"/>
            </a:rPr>
            <a:t>实验操作与实现</a:t>
          </a:r>
          <a:endParaRPr lang="en-US" altLang="zh-CN" sz="3000" b="1" dirty="0" smtClean="0">
            <a:ea typeface="SimSun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9D4C9EF7-4355-4A7B-8269-38CF3F846283}" type="presOf" srcId="{F4E49FB6-BAEC-4D61-AE0D-5FA9F57F40D1}" destId="{7D320737-378C-4B8C-AEBD-51068216900B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A97E8922-9C62-445F-A1A9-EA1D9A2787B4}" type="presOf" srcId="{AA26FAA2-A785-4E15-BA91-A671C9AEEFB8}" destId="{411AB55B-A6A8-48D0-B24D-1FE0443D1EDB}" srcOrd="0" destOrd="0" presId="urn:microsoft.com/office/officeart/2008/layout/VerticalCurvedList"/>
    <dgm:cxn modelId="{5905A71E-874D-46A3-84C3-DED846EC99CF}" type="presOf" srcId="{607E526C-60CD-4A98-A71B-78FCE2BC42A5}" destId="{596E06D9-740A-4EB7-99D6-26FD9CA88D40}" srcOrd="0" destOrd="0" presId="urn:microsoft.com/office/officeart/2008/layout/VerticalCurvedList"/>
    <dgm:cxn modelId="{793A239B-DA2D-4EAB-B286-2F8162C64546}" type="presOf" srcId="{7944E05A-E851-4FEB-8F65-54CF019D8607}" destId="{CC9EE4F8-9490-427F-B10E-0E9D697AC42E}" srcOrd="0" destOrd="0" presId="urn:microsoft.com/office/officeart/2008/layout/VerticalCurvedList"/>
    <dgm:cxn modelId="{355DEBAE-36E4-4315-8A48-3ADD906E145A}" type="presOf" srcId="{8A1426EB-7DE3-47DE-897B-C3F4E225F151}" destId="{D3F14193-5855-4C09-A68A-0623D31128DF}" srcOrd="0" destOrd="0" presId="urn:microsoft.com/office/officeart/2008/layout/VerticalCurvedList"/>
    <dgm:cxn modelId="{62B7FE53-7C64-4AA5-A3A1-6FD95F11D11D}" type="presOf" srcId="{89F17C84-8395-4E33-8F8A-878E46DB1974}" destId="{1B922EBE-B39C-4873-8CC5-9E93797307C1}" srcOrd="0" destOrd="0" presId="urn:microsoft.com/office/officeart/2008/layout/VerticalCurvedList"/>
    <dgm:cxn modelId="{250B4E8B-D7E2-4778-9E55-79F09A613E49}" type="presParOf" srcId="{1B922EBE-B39C-4873-8CC5-9E93797307C1}" destId="{7CDB5B95-D570-47D8-BCE0-E552F8830E24}" srcOrd="0" destOrd="0" presId="urn:microsoft.com/office/officeart/2008/layout/VerticalCurvedList"/>
    <dgm:cxn modelId="{0EFE6720-1F23-4056-AC7F-A9167586E0D3}" type="presParOf" srcId="{7CDB5B95-D570-47D8-BCE0-E552F8830E24}" destId="{8C163561-368A-464B-8AC3-290847416772}" srcOrd="0" destOrd="0" presId="urn:microsoft.com/office/officeart/2008/layout/VerticalCurvedList"/>
    <dgm:cxn modelId="{BC0BC858-5B88-480A-9E45-9B1B23E38EDA}" type="presParOf" srcId="{8C163561-368A-464B-8AC3-290847416772}" destId="{239A010D-535F-44FF-8274-A74669569E25}" srcOrd="0" destOrd="0" presId="urn:microsoft.com/office/officeart/2008/layout/VerticalCurvedList"/>
    <dgm:cxn modelId="{6B670207-4D82-4B1F-822B-EA12C756C71B}" type="presParOf" srcId="{8C163561-368A-464B-8AC3-290847416772}" destId="{7D320737-378C-4B8C-AEBD-51068216900B}" srcOrd="1" destOrd="0" presId="urn:microsoft.com/office/officeart/2008/layout/VerticalCurvedList"/>
    <dgm:cxn modelId="{FBFF0496-4A73-419D-826F-33055260395D}" type="presParOf" srcId="{8C163561-368A-464B-8AC3-290847416772}" destId="{C626C0FB-4623-4A86-B194-30FC7A43F690}" srcOrd="2" destOrd="0" presId="urn:microsoft.com/office/officeart/2008/layout/VerticalCurvedList"/>
    <dgm:cxn modelId="{4EC506AA-90BC-4C33-B32C-B7ED4FD65D8B}" type="presParOf" srcId="{8C163561-368A-464B-8AC3-290847416772}" destId="{0DB23378-0D9E-489E-B056-8FF32F56CCC3}" srcOrd="3" destOrd="0" presId="urn:microsoft.com/office/officeart/2008/layout/VerticalCurvedList"/>
    <dgm:cxn modelId="{C894FAFD-0B13-4B81-99C6-86CC4147DACA}" type="presParOf" srcId="{7CDB5B95-D570-47D8-BCE0-E552F8830E24}" destId="{411AB55B-A6A8-48D0-B24D-1FE0443D1EDB}" srcOrd="1" destOrd="0" presId="urn:microsoft.com/office/officeart/2008/layout/VerticalCurvedList"/>
    <dgm:cxn modelId="{871B6655-A282-4275-9998-F56137075424}" type="presParOf" srcId="{7CDB5B95-D570-47D8-BCE0-E552F8830E24}" destId="{62EFC6DF-9B9D-4498-9FCB-69AB4CF71398}" srcOrd="2" destOrd="0" presId="urn:microsoft.com/office/officeart/2008/layout/VerticalCurvedList"/>
    <dgm:cxn modelId="{26BE9F27-7F8D-4EFE-A44B-B599CA58748A}" type="presParOf" srcId="{62EFC6DF-9B9D-4498-9FCB-69AB4CF71398}" destId="{3A93CF4B-2409-4FAC-8ACE-009A6101783F}" srcOrd="0" destOrd="0" presId="urn:microsoft.com/office/officeart/2008/layout/VerticalCurvedList"/>
    <dgm:cxn modelId="{E716978B-25A5-4AB0-8755-14EAF6C5CAFD}" type="presParOf" srcId="{7CDB5B95-D570-47D8-BCE0-E552F8830E24}" destId="{D3F14193-5855-4C09-A68A-0623D31128DF}" srcOrd="3" destOrd="0" presId="urn:microsoft.com/office/officeart/2008/layout/VerticalCurvedList"/>
    <dgm:cxn modelId="{AE5DAE84-8481-4F39-9D12-12A85DAC8913}" type="presParOf" srcId="{7CDB5B95-D570-47D8-BCE0-E552F8830E24}" destId="{BD8A115F-6910-49FF-9795-3847D8CBD453}" srcOrd="4" destOrd="0" presId="urn:microsoft.com/office/officeart/2008/layout/VerticalCurvedList"/>
    <dgm:cxn modelId="{7D4CAF8F-C1F6-4548-B579-5E079477F92B}" type="presParOf" srcId="{BD8A115F-6910-49FF-9795-3847D8CBD453}" destId="{BAAE23CF-93E1-4283-B216-8A16E8BF43B5}" srcOrd="0" destOrd="0" presId="urn:microsoft.com/office/officeart/2008/layout/VerticalCurvedList"/>
    <dgm:cxn modelId="{F3FAA915-7A8C-4039-B570-61032421FF65}" type="presParOf" srcId="{7CDB5B95-D570-47D8-BCE0-E552F8830E24}" destId="{CC9EE4F8-9490-427F-B10E-0E9D697AC42E}" srcOrd="5" destOrd="0" presId="urn:microsoft.com/office/officeart/2008/layout/VerticalCurvedList"/>
    <dgm:cxn modelId="{8ED8079C-6902-4D40-8107-99CDB705E005}" type="presParOf" srcId="{7CDB5B95-D570-47D8-BCE0-E552F8830E24}" destId="{99854AA3-86D7-4DB5-AA36-6F45C724EA1C}" srcOrd="6" destOrd="0" presId="urn:microsoft.com/office/officeart/2008/layout/VerticalCurvedList"/>
    <dgm:cxn modelId="{9D629727-2D27-4F35-8C6C-519C08A273AF}" type="presParOf" srcId="{99854AA3-86D7-4DB5-AA36-6F45C724EA1C}" destId="{CC93471B-25DF-4061-9EB5-45EAA8B6183F}" srcOrd="0" destOrd="0" presId="urn:microsoft.com/office/officeart/2008/layout/VerticalCurvedList"/>
    <dgm:cxn modelId="{3D609AF9-DE2A-4D8D-9338-21ACD83D273B}" type="presParOf" srcId="{7CDB5B95-D570-47D8-BCE0-E552F8830E24}" destId="{596E06D9-740A-4EB7-99D6-26FD9CA88D40}" srcOrd="7" destOrd="0" presId="urn:microsoft.com/office/officeart/2008/layout/VerticalCurvedList"/>
    <dgm:cxn modelId="{F0D5D0EA-F918-4082-8C2B-9F953502F7BB}" type="presParOf" srcId="{7CDB5B95-D570-47D8-BCE0-E552F8830E24}" destId="{9031F968-0A05-4BA8-92EC-3061E9C2118F}" srcOrd="8" destOrd="0" presId="urn:microsoft.com/office/officeart/2008/layout/VerticalCurvedList"/>
    <dgm:cxn modelId="{3E25B472-1171-4B5D-B61A-9992CAAE9F55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SimHei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SimHei" panose="02010609060101010101" pitchFamily="49" charset="-122"/>
              <a:ea typeface="SimHei" panose="02010609060101010101" pitchFamily="49" charset="-122"/>
            </a:rPr>
            <a:t>实验环境</a:t>
          </a:r>
          <a:endParaRPr lang="zh-CN" altLang="en-US" sz="3000" b="1" dirty="0"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rgbClr val="FFC000"/>
        </a:solidFill>
      </dgm:spPr>
      <dgm:t>
        <a:bodyPr/>
        <a:lstStyle/>
        <a:p>
          <a:r>
            <a:rPr lang="zh-CN" altLang="zh-CN" sz="3000" b="1" dirty="0" smtClean="0">
              <a:ea typeface="SimHei" panose="02010609060101010101" pitchFamily="49" charset="-122"/>
            </a:rPr>
            <a:t>实验任务</a:t>
          </a:r>
          <a:endParaRPr lang="en-US" altLang="zh-CN" sz="3000" b="1" dirty="0" smtClean="0">
            <a:ea typeface="SimSun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SimHei" panose="02010609060101010101" pitchFamily="49" charset="-122"/>
            </a:rPr>
            <a:t>实验原理</a:t>
          </a:r>
          <a:endParaRPr lang="en-US" altLang="zh-CN" sz="3000" b="1" dirty="0" smtClean="0">
            <a:ea typeface="SimSun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SimHei" panose="02010609060101010101" pitchFamily="49" charset="-122"/>
            </a:rPr>
            <a:t>实验操作与实现</a:t>
          </a:r>
          <a:endParaRPr lang="en-US" altLang="zh-CN" sz="3000" b="1" dirty="0" smtClean="0">
            <a:ea typeface="SimSun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77305979-CF70-4FC7-8E8B-07CD37DEEF06}" type="presOf" srcId="{89F17C84-8395-4E33-8F8A-878E46DB1974}" destId="{1B922EBE-B39C-4873-8CC5-9E93797307C1}" srcOrd="0" destOrd="0" presId="urn:microsoft.com/office/officeart/2008/layout/VerticalCurvedList"/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5E6929BD-E578-432B-B896-3F016E132A11}" type="presOf" srcId="{7944E05A-E851-4FEB-8F65-54CF019D8607}" destId="{CC9EE4F8-9490-427F-B10E-0E9D697AC42E}" srcOrd="0" destOrd="0" presId="urn:microsoft.com/office/officeart/2008/layout/VerticalCurvedList"/>
    <dgm:cxn modelId="{DD15310A-6E70-44DA-8A92-88692AA6EC56}" type="presOf" srcId="{AA26FAA2-A785-4E15-BA91-A671C9AEEFB8}" destId="{411AB55B-A6A8-48D0-B24D-1FE0443D1EDB}" srcOrd="0" destOrd="0" presId="urn:microsoft.com/office/officeart/2008/layout/VerticalCurvedList"/>
    <dgm:cxn modelId="{07469062-2421-4B62-BC66-50D9B0F0DF55}" type="presOf" srcId="{607E526C-60CD-4A98-A71B-78FCE2BC42A5}" destId="{596E06D9-740A-4EB7-99D6-26FD9CA88D40}" srcOrd="0" destOrd="0" presId="urn:microsoft.com/office/officeart/2008/layout/VerticalCurvedList"/>
    <dgm:cxn modelId="{39502C82-CA47-4FC8-ADC9-197C85AF9070}" type="presOf" srcId="{F4E49FB6-BAEC-4D61-AE0D-5FA9F57F40D1}" destId="{7D320737-378C-4B8C-AEBD-51068216900B}" srcOrd="0" destOrd="0" presId="urn:microsoft.com/office/officeart/2008/layout/VerticalCurvedList"/>
    <dgm:cxn modelId="{02CD9ABF-064F-423E-BE25-C6C441E28894}" type="presOf" srcId="{8A1426EB-7DE3-47DE-897B-C3F4E225F151}" destId="{D3F14193-5855-4C09-A68A-0623D31128DF}" srcOrd="0" destOrd="0" presId="urn:microsoft.com/office/officeart/2008/layout/VerticalCurvedList"/>
    <dgm:cxn modelId="{5BDEFE97-62CF-4DBD-A643-0CF98E72F201}" type="presParOf" srcId="{1B922EBE-B39C-4873-8CC5-9E93797307C1}" destId="{7CDB5B95-D570-47D8-BCE0-E552F8830E24}" srcOrd="0" destOrd="0" presId="urn:microsoft.com/office/officeart/2008/layout/VerticalCurvedList"/>
    <dgm:cxn modelId="{2C962CD7-BAB4-4140-B9B1-16507F714158}" type="presParOf" srcId="{7CDB5B95-D570-47D8-BCE0-E552F8830E24}" destId="{8C163561-368A-464B-8AC3-290847416772}" srcOrd="0" destOrd="0" presId="urn:microsoft.com/office/officeart/2008/layout/VerticalCurvedList"/>
    <dgm:cxn modelId="{ECB1231A-8D22-4A79-A7F0-72EC463AFDCB}" type="presParOf" srcId="{8C163561-368A-464B-8AC3-290847416772}" destId="{239A010D-535F-44FF-8274-A74669569E25}" srcOrd="0" destOrd="0" presId="urn:microsoft.com/office/officeart/2008/layout/VerticalCurvedList"/>
    <dgm:cxn modelId="{478DFF55-12C8-41CF-B9F4-C3DB56CD5094}" type="presParOf" srcId="{8C163561-368A-464B-8AC3-290847416772}" destId="{7D320737-378C-4B8C-AEBD-51068216900B}" srcOrd="1" destOrd="0" presId="urn:microsoft.com/office/officeart/2008/layout/VerticalCurvedList"/>
    <dgm:cxn modelId="{8CEDBFFC-AB33-45EC-B54B-E106800FE2F5}" type="presParOf" srcId="{8C163561-368A-464B-8AC3-290847416772}" destId="{C626C0FB-4623-4A86-B194-30FC7A43F690}" srcOrd="2" destOrd="0" presId="urn:microsoft.com/office/officeart/2008/layout/VerticalCurvedList"/>
    <dgm:cxn modelId="{A3D74D25-8AFC-4913-99EC-43DBFFE44E77}" type="presParOf" srcId="{8C163561-368A-464B-8AC3-290847416772}" destId="{0DB23378-0D9E-489E-B056-8FF32F56CCC3}" srcOrd="3" destOrd="0" presId="urn:microsoft.com/office/officeart/2008/layout/VerticalCurvedList"/>
    <dgm:cxn modelId="{C1A2A6C5-A9DD-4A62-BA09-D50C9B0F3C3F}" type="presParOf" srcId="{7CDB5B95-D570-47D8-BCE0-E552F8830E24}" destId="{411AB55B-A6A8-48D0-B24D-1FE0443D1EDB}" srcOrd="1" destOrd="0" presId="urn:microsoft.com/office/officeart/2008/layout/VerticalCurvedList"/>
    <dgm:cxn modelId="{F54EBE5F-9985-4F94-A42B-C4F39DEB93AA}" type="presParOf" srcId="{7CDB5B95-D570-47D8-BCE0-E552F8830E24}" destId="{62EFC6DF-9B9D-4498-9FCB-69AB4CF71398}" srcOrd="2" destOrd="0" presId="urn:microsoft.com/office/officeart/2008/layout/VerticalCurvedList"/>
    <dgm:cxn modelId="{0643C90E-F990-4368-892D-83123374F14B}" type="presParOf" srcId="{62EFC6DF-9B9D-4498-9FCB-69AB4CF71398}" destId="{3A93CF4B-2409-4FAC-8ACE-009A6101783F}" srcOrd="0" destOrd="0" presId="urn:microsoft.com/office/officeart/2008/layout/VerticalCurvedList"/>
    <dgm:cxn modelId="{19302E6D-68FA-42B4-A8B2-B3DAEA78FBC8}" type="presParOf" srcId="{7CDB5B95-D570-47D8-BCE0-E552F8830E24}" destId="{D3F14193-5855-4C09-A68A-0623D31128DF}" srcOrd="3" destOrd="0" presId="urn:microsoft.com/office/officeart/2008/layout/VerticalCurvedList"/>
    <dgm:cxn modelId="{CFC38419-D2BD-4EBD-9572-D4B472A98AF8}" type="presParOf" srcId="{7CDB5B95-D570-47D8-BCE0-E552F8830E24}" destId="{BD8A115F-6910-49FF-9795-3847D8CBD453}" srcOrd="4" destOrd="0" presId="urn:microsoft.com/office/officeart/2008/layout/VerticalCurvedList"/>
    <dgm:cxn modelId="{929427E5-8D13-4ECC-9545-CC5628A219FD}" type="presParOf" srcId="{BD8A115F-6910-49FF-9795-3847D8CBD453}" destId="{BAAE23CF-93E1-4283-B216-8A16E8BF43B5}" srcOrd="0" destOrd="0" presId="urn:microsoft.com/office/officeart/2008/layout/VerticalCurvedList"/>
    <dgm:cxn modelId="{532737FF-8ADD-455B-B322-3D900C2E2209}" type="presParOf" srcId="{7CDB5B95-D570-47D8-BCE0-E552F8830E24}" destId="{CC9EE4F8-9490-427F-B10E-0E9D697AC42E}" srcOrd="5" destOrd="0" presId="urn:microsoft.com/office/officeart/2008/layout/VerticalCurvedList"/>
    <dgm:cxn modelId="{7934319F-AC44-4B07-9D6C-51545A8F0E6A}" type="presParOf" srcId="{7CDB5B95-D570-47D8-BCE0-E552F8830E24}" destId="{99854AA3-86D7-4DB5-AA36-6F45C724EA1C}" srcOrd="6" destOrd="0" presId="urn:microsoft.com/office/officeart/2008/layout/VerticalCurvedList"/>
    <dgm:cxn modelId="{5108B821-2E6D-4A2D-BDAD-8AFB9BBFB20B}" type="presParOf" srcId="{99854AA3-86D7-4DB5-AA36-6F45C724EA1C}" destId="{CC93471B-25DF-4061-9EB5-45EAA8B6183F}" srcOrd="0" destOrd="0" presId="urn:microsoft.com/office/officeart/2008/layout/VerticalCurvedList"/>
    <dgm:cxn modelId="{3F870D7C-1145-44C6-B0BF-E49A02F8FB3A}" type="presParOf" srcId="{7CDB5B95-D570-47D8-BCE0-E552F8830E24}" destId="{596E06D9-740A-4EB7-99D6-26FD9CA88D40}" srcOrd="7" destOrd="0" presId="urn:microsoft.com/office/officeart/2008/layout/VerticalCurvedList"/>
    <dgm:cxn modelId="{9B7A7F87-17D2-416F-9E63-72B06E91F75F}" type="presParOf" srcId="{7CDB5B95-D570-47D8-BCE0-E552F8830E24}" destId="{9031F968-0A05-4BA8-92EC-3061E9C2118F}" srcOrd="8" destOrd="0" presId="urn:microsoft.com/office/officeart/2008/layout/VerticalCurvedList"/>
    <dgm:cxn modelId="{350FF1C5-1341-44DF-9D7C-2BF8073DD2E8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SimHei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SimHei" panose="02010609060101010101" pitchFamily="49" charset="-122"/>
              <a:ea typeface="SimHei" panose="02010609060101010101" pitchFamily="49" charset="-122"/>
            </a:rPr>
            <a:t>实验环境</a:t>
          </a:r>
          <a:endParaRPr lang="zh-CN" altLang="en-US" sz="3000" b="1" dirty="0"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SimHei" panose="02010609060101010101" pitchFamily="49" charset="-122"/>
            </a:rPr>
            <a:t>实验任务</a:t>
          </a:r>
          <a:endParaRPr lang="en-US" altLang="zh-CN" sz="3000" b="1" dirty="0" smtClean="0">
            <a:ea typeface="SimSun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rgbClr val="FFC000"/>
        </a:solidFill>
      </dgm:spPr>
      <dgm:t>
        <a:bodyPr/>
        <a:lstStyle/>
        <a:p>
          <a:r>
            <a:rPr lang="zh-CN" altLang="zh-CN" sz="3000" b="1" dirty="0" smtClean="0">
              <a:ea typeface="SimHei" panose="02010609060101010101" pitchFamily="49" charset="-122"/>
            </a:rPr>
            <a:t>实验原理</a:t>
          </a:r>
          <a:endParaRPr lang="en-US" altLang="zh-CN" sz="3000" b="1" dirty="0" smtClean="0">
            <a:ea typeface="SimSun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SimHei" panose="02010609060101010101" pitchFamily="49" charset="-122"/>
            </a:rPr>
            <a:t>实验操作与实现</a:t>
          </a:r>
          <a:endParaRPr lang="en-US" altLang="zh-CN" sz="3000" b="1" dirty="0" smtClean="0">
            <a:ea typeface="SimSun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013BA5FA-3A19-49BE-B5C4-974BE698E36B}" type="presOf" srcId="{7944E05A-E851-4FEB-8F65-54CF019D8607}" destId="{CC9EE4F8-9490-427F-B10E-0E9D697AC42E}" srcOrd="0" destOrd="0" presId="urn:microsoft.com/office/officeart/2008/layout/VerticalCurvedList"/>
    <dgm:cxn modelId="{D2AAEC78-5DDC-4E3F-B21D-A683BEEC7683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6F584E4E-5E0C-4D57-9077-27B44A7FB48D}" type="presOf" srcId="{607E526C-60CD-4A98-A71B-78FCE2BC42A5}" destId="{596E06D9-740A-4EB7-99D6-26FD9CA88D40}" srcOrd="0" destOrd="0" presId="urn:microsoft.com/office/officeart/2008/layout/VerticalCurvedList"/>
    <dgm:cxn modelId="{014670C8-AAAB-4AD9-B88F-767F51843368}" type="presOf" srcId="{F4E49FB6-BAEC-4D61-AE0D-5FA9F57F40D1}" destId="{7D320737-378C-4B8C-AEBD-51068216900B}" srcOrd="0" destOrd="0" presId="urn:microsoft.com/office/officeart/2008/layout/VerticalCurvedList"/>
    <dgm:cxn modelId="{5D8B7922-55F6-4059-AD14-C5E7C966114C}" type="presOf" srcId="{8A1426EB-7DE3-47DE-897B-C3F4E225F151}" destId="{D3F14193-5855-4C09-A68A-0623D31128DF}" srcOrd="0" destOrd="0" presId="urn:microsoft.com/office/officeart/2008/layout/VerticalCurvedList"/>
    <dgm:cxn modelId="{B24F3506-BE68-4950-B0B0-599FA154997C}" type="presOf" srcId="{89F17C84-8395-4E33-8F8A-878E46DB1974}" destId="{1B922EBE-B39C-4873-8CC5-9E93797307C1}" srcOrd="0" destOrd="0" presId="urn:microsoft.com/office/officeart/2008/layout/VerticalCurvedList"/>
    <dgm:cxn modelId="{8AC6BD5C-D925-401C-BBA6-12826178B19F}" type="presParOf" srcId="{1B922EBE-B39C-4873-8CC5-9E93797307C1}" destId="{7CDB5B95-D570-47D8-BCE0-E552F8830E24}" srcOrd="0" destOrd="0" presId="urn:microsoft.com/office/officeart/2008/layout/VerticalCurvedList"/>
    <dgm:cxn modelId="{81564B2D-2795-457B-B3F2-E1F3F940BF12}" type="presParOf" srcId="{7CDB5B95-D570-47D8-BCE0-E552F8830E24}" destId="{8C163561-368A-464B-8AC3-290847416772}" srcOrd="0" destOrd="0" presId="urn:microsoft.com/office/officeart/2008/layout/VerticalCurvedList"/>
    <dgm:cxn modelId="{F5B898E2-DF6E-41CF-8BC3-3309F19BA696}" type="presParOf" srcId="{8C163561-368A-464B-8AC3-290847416772}" destId="{239A010D-535F-44FF-8274-A74669569E25}" srcOrd="0" destOrd="0" presId="urn:microsoft.com/office/officeart/2008/layout/VerticalCurvedList"/>
    <dgm:cxn modelId="{27A390D3-30F7-4D97-A19D-9CAA6EADA720}" type="presParOf" srcId="{8C163561-368A-464B-8AC3-290847416772}" destId="{7D320737-378C-4B8C-AEBD-51068216900B}" srcOrd="1" destOrd="0" presId="urn:microsoft.com/office/officeart/2008/layout/VerticalCurvedList"/>
    <dgm:cxn modelId="{03ABD6F9-3FB0-47C5-AE69-38E8AB9880C9}" type="presParOf" srcId="{8C163561-368A-464B-8AC3-290847416772}" destId="{C626C0FB-4623-4A86-B194-30FC7A43F690}" srcOrd="2" destOrd="0" presId="urn:microsoft.com/office/officeart/2008/layout/VerticalCurvedList"/>
    <dgm:cxn modelId="{26D63EA3-DA14-471A-923A-A54D7570C8B8}" type="presParOf" srcId="{8C163561-368A-464B-8AC3-290847416772}" destId="{0DB23378-0D9E-489E-B056-8FF32F56CCC3}" srcOrd="3" destOrd="0" presId="urn:microsoft.com/office/officeart/2008/layout/VerticalCurvedList"/>
    <dgm:cxn modelId="{C6A8EC15-1130-45A9-A4F1-DE7FD4E981D1}" type="presParOf" srcId="{7CDB5B95-D570-47D8-BCE0-E552F8830E24}" destId="{411AB55B-A6A8-48D0-B24D-1FE0443D1EDB}" srcOrd="1" destOrd="0" presId="urn:microsoft.com/office/officeart/2008/layout/VerticalCurvedList"/>
    <dgm:cxn modelId="{03BDD657-92ED-481E-B060-6274014D0F91}" type="presParOf" srcId="{7CDB5B95-D570-47D8-BCE0-E552F8830E24}" destId="{62EFC6DF-9B9D-4498-9FCB-69AB4CF71398}" srcOrd="2" destOrd="0" presId="urn:microsoft.com/office/officeart/2008/layout/VerticalCurvedList"/>
    <dgm:cxn modelId="{547D5CC1-0C29-4C2F-A6F9-5DAF0B567EF6}" type="presParOf" srcId="{62EFC6DF-9B9D-4498-9FCB-69AB4CF71398}" destId="{3A93CF4B-2409-4FAC-8ACE-009A6101783F}" srcOrd="0" destOrd="0" presId="urn:microsoft.com/office/officeart/2008/layout/VerticalCurvedList"/>
    <dgm:cxn modelId="{9E95E886-EFA1-4E2D-BD30-EB55546A7843}" type="presParOf" srcId="{7CDB5B95-D570-47D8-BCE0-E552F8830E24}" destId="{D3F14193-5855-4C09-A68A-0623D31128DF}" srcOrd="3" destOrd="0" presId="urn:microsoft.com/office/officeart/2008/layout/VerticalCurvedList"/>
    <dgm:cxn modelId="{E76932FD-83B7-4239-83B1-224569F92452}" type="presParOf" srcId="{7CDB5B95-D570-47D8-BCE0-E552F8830E24}" destId="{BD8A115F-6910-49FF-9795-3847D8CBD453}" srcOrd="4" destOrd="0" presId="urn:microsoft.com/office/officeart/2008/layout/VerticalCurvedList"/>
    <dgm:cxn modelId="{C2557B8F-2CFD-4FDC-A1E7-5F3D357BC1A4}" type="presParOf" srcId="{BD8A115F-6910-49FF-9795-3847D8CBD453}" destId="{BAAE23CF-93E1-4283-B216-8A16E8BF43B5}" srcOrd="0" destOrd="0" presId="urn:microsoft.com/office/officeart/2008/layout/VerticalCurvedList"/>
    <dgm:cxn modelId="{DA112FF2-3BAF-4F2B-A65C-41576757013F}" type="presParOf" srcId="{7CDB5B95-D570-47D8-BCE0-E552F8830E24}" destId="{CC9EE4F8-9490-427F-B10E-0E9D697AC42E}" srcOrd="5" destOrd="0" presId="urn:microsoft.com/office/officeart/2008/layout/VerticalCurvedList"/>
    <dgm:cxn modelId="{A90888F7-C3A5-4E74-B187-F9A681FCAC75}" type="presParOf" srcId="{7CDB5B95-D570-47D8-BCE0-E552F8830E24}" destId="{99854AA3-86D7-4DB5-AA36-6F45C724EA1C}" srcOrd="6" destOrd="0" presId="urn:microsoft.com/office/officeart/2008/layout/VerticalCurvedList"/>
    <dgm:cxn modelId="{07783666-53A6-4A1D-8646-897573F495C8}" type="presParOf" srcId="{99854AA3-86D7-4DB5-AA36-6F45C724EA1C}" destId="{CC93471B-25DF-4061-9EB5-45EAA8B6183F}" srcOrd="0" destOrd="0" presId="urn:microsoft.com/office/officeart/2008/layout/VerticalCurvedList"/>
    <dgm:cxn modelId="{9D4D60B0-A5E0-442B-A02C-3BDE0D607E03}" type="presParOf" srcId="{7CDB5B95-D570-47D8-BCE0-E552F8830E24}" destId="{596E06D9-740A-4EB7-99D6-26FD9CA88D40}" srcOrd="7" destOrd="0" presId="urn:microsoft.com/office/officeart/2008/layout/VerticalCurvedList"/>
    <dgm:cxn modelId="{5FF8D2EE-9A95-4F15-8E1F-1B23F255D10D}" type="presParOf" srcId="{7CDB5B95-D570-47D8-BCE0-E552F8830E24}" destId="{9031F968-0A05-4BA8-92EC-3061E9C2118F}" srcOrd="8" destOrd="0" presId="urn:microsoft.com/office/officeart/2008/layout/VerticalCurvedList"/>
    <dgm:cxn modelId="{E539F9F0-FBD1-43F0-946D-8544DC26C95B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SimHei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SimHei" panose="02010609060101010101" pitchFamily="49" charset="-122"/>
              <a:ea typeface="SimHei" panose="02010609060101010101" pitchFamily="49" charset="-122"/>
            </a:rPr>
            <a:t>实验环境</a:t>
          </a:r>
          <a:endParaRPr lang="zh-CN" altLang="en-US" sz="3000" b="1" dirty="0"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SimHei" panose="02010609060101010101" pitchFamily="49" charset="-122"/>
            </a:rPr>
            <a:t>实验任务</a:t>
          </a:r>
          <a:endParaRPr lang="en-US" altLang="zh-CN" sz="3000" b="1" dirty="0" smtClean="0">
            <a:ea typeface="SimSun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SimHei" panose="02010609060101010101" pitchFamily="49" charset="-122"/>
            </a:rPr>
            <a:t>实验原理</a:t>
          </a:r>
          <a:endParaRPr lang="en-US" altLang="zh-CN" sz="3000" b="1" dirty="0" smtClean="0">
            <a:ea typeface="SimSun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rgbClr val="FFC000"/>
        </a:solidFill>
      </dgm:spPr>
      <dgm:t>
        <a:bodyPr/>
        <a:lstStyle/>
        <a:p>
          <a:pPr algn="l"/>
          <a:r>
            <a:rPr lang="zh-CN" altLang="en-US" sz="3000" b="1" dirty="0" smtClean="0">
              <a:ea typeface="SimHei" panose="02010609060101010101" pitchFamily="49" charset="-122"/>
            </a:rPr>
            <a:t>实验操作与实现</a:t>
          </a:r>
          <a:endParaRPr lang="en-US" altLang="zh-CN" sz="3000" b="1" dirty="0" smtClean="0">
            <a:ea typeface="SimSun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45FFE480-273A-40CE-AB8A-74C68C92237C}" type="presOf" srcId="{8A1426EB-7DE3-47DE-897B-C3F4E225F151}" destId="{D3F14193-5855-4C09-A68A-0623D31128DF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2B7721D3-AB0D-4AE5-91C9-76103B95EDBD}" type="presOf" srcId="{7944E05A-E851-4FEB-8F65-54CF019D8607}" destId="{CC9EE4F8-9490-427F-B10E-0E9D697AC42E}" srcOrd="0" destOrd="0" presId="urn:microsoft.com/office/officeart/2008/layout/VerticalCurvedList"/>
    <dgm:cxn modelId="{D694660F-B970-4331-83AE-EB34AE8CA7FD}" type="presOf" srcId="{89F17C84-8395-4E33-8F8A-878E46DB1974}" destId="{1B922EBE-B39C-4873-8CC5-9E93797307C1}" srcOrd="0" destOrd="0" presId="urn:microsoft.com/office/officeart/2008/layout/VerticalCurvedList"/>
    <dgm:cxn modelId="{8E56B541-734D-4DBA-A503-219CA6A1CF02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C168F9EE-0413-40FE-B761-45BD54F6F70F}" type="presOf" srcId="{607E526C-60CD-4A98-A71B-78FCE2BC42A5}" destId="{596E06D9-740A-4EB7-99D6-26FD9CA88D40}" srcOrd="0" destOrd="0" presId="urn:microsoft.com/office/officeart/2008/layout/VerticalCurvedList"/>
    <dgm:cxn modelId="{6CF74388-E8A5-41D4-BB88-5DD1AAD75B91}" type="presOf" srcId="{F4E49FB6-BAEC-4D61-AE0D-5FA9F57F40D1}" destId="{7D320737-378C-4B8C-AEBD-51068216900B}" srcOrd="0" destOrd="0" presId="urn:microsoft.com/office/officeart/2008/layout/VerticalCurvedList"/>
    <dgm:cxn modelId="{AA03C1D8-AB73-482B-99CD-1DFB52D3BD90}" type="presParOf" srcId="{1B922EBE-B39C-4873-8CC5-9E93797307C1}" destId="{7CDB5B95-D570-47D8-BCE0-E552F8830E24}" srcOrd="0" destOrd="0" presId="urn:microsoft.com/office/officeart/2008/layout/VerticalCurvedList"/>
    <dgm:cxn modelId="{C8E6687E-0A9F-4760-B42B-F2F8F18E0DAC}" type="presParOf" srcId="{7CDB5B95-D570-47D8-BCE0-E552F8830E24}" destId="{8C163561-368A-464B-8AC3-290847416772}" srcOrd="0" destOrd="0" presId="urn:microsoft.com/office/officeart/2008/layout/VerticalCurvedList"/>
    <dgm:cxn modelId="{82433DD2-9E89-449E-96AF-DB4ADFA4F15D}" type="presParOf" srcId="{8C163561-368A-464B-8AC3-290847416772}" destId="{239A010D-535F-44FF-8274-A74669569E25}" srcOrd="0" destOrd="0" presId="urn:microsoft.com/office/officeart/2008/layout/VerticalCurvedList"/>
    <dgm:cxn modelId="{33D13ADD-4365-4CB3-83DB-433739E31970}" type="presParOf" srcId="{8C163561-368A-464B-8AC3-290847416772}" destId="{7D320737-378C-4B8C-AEBD-51068216900B}" srcOrd="1" destOrd="0" presId="urn:microsoft.com/office/officeart/2008/layout/VerticalCurvedList"/>
    <dgm:cxn modelId="{F2AA2EAE-2E4B-4580-978D-F948FC9D6557}" type="presParOf" srcId="{8C163561-368A-464B-8AC3-290847416772}" destId="{C626C0FB-4623-4A86-B194-30FC7A43F690}" srcOrd="2" destOrd="0" presId="urn:microsoft.com/office/officeart/2008/layout/VerticalCurvedList"/>
    <dgm:cxn modelId="{244D52CB-1EB7-4DE1-BF8F-EA247B85D64E}" type="presParOf" srcId="{8C163561-368A-464B-8AC3-290847416772}" destId="{0DB23378-0D9E-489E-B056-8FF32F56CCC3}" srcOrd="3" destOrd="0" presId="urn:microsoft.com/office/officeart/2008/layout/VerticalCurvedList"/>
    <dgm:cxn modelId="{56047DB5-4F99-4B5C-A90B-90FD7DE91E18}" type="presParOf" srcId="{7CDB5B95-D570-47D8-BCE0-E552F8830E24}" destId="{411AB55B-A6A8-48D0-B24D-1FE0443D1EDB}" srcOrd="1" destOrd="0" presId="urn:microsoft.com/office/officeart/2008/layout/VerticalCurvedList"/>
    <dgm:cxn modelId="{3597AD7F-498B-4B77-82CA-937E57D7FE97}" type="presParOf" srcId="{7CDB5B95-D570-47D8-BCE0-E552F8830E24}" destId="{62EFC6DF-9B9D-4498-9FCB-69AB4CF71398}" srcOrd="2" destOrd="0" presId="urn:microsoft.com/office/officeart/2008/layout/VerticalCurvedList"/>
    <dgm:cxn modelId="{AE53CBC0-10BB-4A45-94F8-624EA0A68BFE}" type="presParOf" srcId="{62EFC6DF-9B9D-4498-9FCB-69AB4CF71398}" destId="{3A93CF4B-2409-4FAC-8ACE-009A6101783F}" srcOrd="0" destOrd="0" presId="urn:microsoft.com/office/officeart/2008/layout/VerticalCurvedList"/>
    <dgm:cxn modelId="{C6933958-C6FA-4BB8-9648-8F3EB66E706B}" type="presParOf" srcId="{7CDB5B95-D570-47D8-BCE0-E552F8830E24}" destId="{D3F14193-5855-4C09-A68A-0623D31128DF}" srcOrd="3" destOrd="0" presId="urn:microsoft.com/office/officeart/2008/layout/VerticalCurvedList"/>
    <dgm:cxn modelId="{4B27F8D8-E982-48D2-A198-24EB5807C135}" type="presParOf" srcId="{7CDB5B95-D570-47D8-BCE0-E552F8830E24}" destId="{BD8A115F-6910-49FF-9795-3847D8CBD453}" srcOrd="4" destOrd="0" presId="urn:microsoft.com/office/officeart/2008/layout/VerticalCurvedList"/>
    <dgm:cxn modelId="{567575FD-108B-4137-8912-EAF611CB7F06}" type="presParOf" srcId="{BD8A115F-6910-49FF-9795-3847D8CBD453}" destId="{BAAE23CF-93E1-4283-B216-8A16E8BF43B5}" srcOrd="0" destOrd="0" presId="urn:microsoft.com/office/officeart/2008/layout/VerticalCurvedList"/>
    <dgm:cxn modelId="{93D99421-D05D-483F-91A2-20DC0A6D745B}" type="presParOf" srcId="{7CDB5B95-D570-47D8-BCE0-E552F8830E24}" destId="{CC9EE4F8-9490-427F-B10E-0E9D697AC42E}" srcOrd="5" destOrd="0" presId="urn:microsoft.com/office/officeart/2008/layout/VerticalCurvedList"/>
    <dgm:cxn modelId="{6FBD8682-5C51-4A50-919F-B0BE4C64354A}" type="presParOf" srcId="{7CDB5B95-D570-47D8-BCE0-E552F8830E24}" destId="{99854AA3-86D7-4DB5-AA36-6F45C724EA1C}" srcOrd="6" destOrd="0" presId="urn:microsoft.com/office/officeart/2008/layout/VerticalCurvedList"/>
    <dgm:cxn modelId="{205872E4-BA2E-4CD9-80E2-9B8A776037D8}" type="presParOf" srcId="{99854AA3-86D7-4DB5-AA36-6F45C724EA1C}" destId="{CC93471B-25DF-4061-9EB5-45EAA8B6183F}" srcOrd="0" destOrd="0" presId="urn:microsoft.com/office/officeart/2008/layout/VerticalCurvedList"/>
    <dgm:cxn modelId="{D196749B-885A-4B2C-880E-40B5BA9150DD}" type="presParOf" srcId="{7CDB5B95-D570-47D8-BCE0-E552F8830E24}" destId="{596E06D9-740A-4EB7-99D6-26FD9CA88D40}" srcOrd="7" destOrd="0" presId="urn:microsoft.com/office/officeart/2008/layout/VerticalCurvedList"/>
    <dgm:cxn modelId="{6641E720-BF92-4457-AD50-424134ED421B}" type="presParOf" srcId="{7CDB5B95-D570-47D8-BCE0-E552F8830E24}" destId="{9031F968-0A05-4BA8-92EC-3061E9C2118F}" srcOrd="8" destOrd="0" presId="urn:microsoft.com/office/officeart/2008/layout/VerticalCurvedList"/>
    <dgm:cxn modelId="{C47354EA-D0F8-45E3-826D-F3D67FBA2985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95162-E531-4353-9095-5E7962AFF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7845D-4CC6-46FE-B2F1-454F0828D0E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 smtClean="0"/>
              <a:t>Rudimentary logic functions=</a:t>
            </a:r>
            <a:r>
              <a:rPr lang="zh-CN" altLang="zh-CN" smtClean="0"/>
              <a:t>基本的逻辑函数</a:t>
            </a: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 smtClean="0"/>
              <a:t>Rudimentary logic functions=</a:t>
            </a:r>
            <a:r>
              <a:rPr lang="zh-CN" altLang="zh-CN" smtClean="0"/>
              <a:t>基本的逻辑函数</a:t>
            </a:r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6C889313-F0C3-4F3F-AC0D-6F9139511A9B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7845D-4CC6-46FE-B2F1-454F0828D0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9102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88913"/>
            <a:ext cx="122555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81025"/>
            <a:ext cx="13684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308725"/>
            <a:ext cx="78882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C95B7174-C2C3-425A-8BBE-C78D5E286300}" type="datetimeFigureOut">
              <a:rPr lang="zh-CN" altLang="en-US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25D64D-F604-4DCF-B2A4-DAB4CDF715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6E44264C-6E92-4E38-AA7A-D2A0FFE725D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A2EDA18-D56D-46DB-971E-97CB433528D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EC3858BE-BE71-4A47-83E7-8D781710CB1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3028CA-A9AB-4212-B5AE-F28E321DCA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1D731559-8C4D-4705-B982-F5F17EE69F8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13FB90-42D3-43D3-B324-4F13B94078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9B3DD-6428-4485-86A6-4EACA275ADFF}" type="slidenum">
              <a:rPr lang="zh-CN" altLang="en-US"/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BE811-ED2D-4C45-AF2B-25BED6BD4EDC}" type="slidenum">
              <a:rPr lang="zh-CN" altLang="en-US"/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/>
          <p:nvPr userDrawn="1"/>
        </p:nvSpPr>
        <p:spPr>
          <a:xfrm>
            <a:off x="1476375" y="6207125"/>
            <a:ext cx="48244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Liti" panose="02010800040101010101" charset="-122"/>
                <a:ea typeface="STLiti" panose="02010800040101010101" charset="-122"/>
                <a:cs typeface="STLiti" panose="02010800040101010101" charset="-122"/>
              </a:rPr>
              <a:t>系统结构与系统软件实验室</a:t>
            </a:r>
            <a:endParaRPr lang="zh-CN" altLang="en-US" sz="2400" b="1" dirty="0">
              <a:solidFill>
                <a:srgbClr val="4F81B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TLiti" panose="02010800040101010101" charset="-122"/>
              <a:ea typeface="STLiti" panose="02010800040101010101" charset="-122"/>
              <a:cs typeface="STLiti" panose="0201080004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005464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3E3EFC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  <a:cs typeface="SimHei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96544"/>
          </a:xfrm>
        </p:spPr>
        <p:txBody>
          <a:bodyPr/>
          <a:lstStyle>
            <a:lvl1pPr marL="342900" indent="-342900">
              <a:buClr>
                <a:srgbClr val="FF1515"/>
              </a:buClr>
              <a:buSzPct val="80000"/>
              <a:buFont typeface="SimHei" panose="02010609060101010101" pitchFamily="49" charset="-122"/>
              <a:buChar char="◎"/>
              <a:defRPr b="1">
                <a:solidFill>
                  <a:srgbClr val="242790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 marL="742950" indent="-285750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  <a:defRPr b="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Clr>
                <a:srgbClr val="DE0000"/>
              </a:buClr>
              <a:buSzPct val="80000"/>
              <a:buFont typeface="SimHei" panose="02010609060101010101" pitchFamily="49" charset="-122"/>
              <a:buChar char="☉"/>
              <a:defRPr>
                <a:latin typeface="+mn-ea"/>
                <a:ea typeface="+mn-ea"/>
              </a:defRPr>
            </a:lvl3pPr>
            <a:lvl4pPr marL="1600200" indent="-228600">
              <a:buClr>
                <a:srgbClr val="002060"/>
              </a:buClr>
              <a:buSzPct val="60000"/>
              <a:buFont typeface="SimHei" panose="02010609060101010101" pitchFamily="49" charset="-122"/>
              <a:buChar char="◆"/>
              <a:defRPr>
                <a:latin typeface="+mn-ea"/>
                <a:ea typeface="+mn-ea"/>
              </a:defRPr>
            </a:lvl4pPr>
            <a:lvl5pPr marL="2057400" indent="-2286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FE127B1C-F677-4156-B9A0-3802DFC44158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EFF9C44-2717-445B-8E50-0551D6089AA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1619250" y="6237288"/>
            <a:ext cx="6624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31859C"/>
                </a:solidFill>
                <a:latin typeface="STXingkai" panose="02010800040101010101" pitchFamily="2" charset="-122"/>
                <a:ea typeface="STXingkai" panose="02010800040101010101" pitchFamily="2" charset="-122"/>
              </a:rPr>
              <a:t>计算机学院</a:t>
            </a:r>
            <a:r>
              <a:rPr lang="en-US" altLang="zh-CN" sz="2000" b="1" smtClean="0">
                <a:solidFill>
                  <a:srgbClr val="31859C"/>
                </a:solidFill>
                <a:latin typeface="STXingkai" panose="02010800040101010101" pitchFamily="2" charset="-122"/>
                <a:ea typeface="STXingkai" panose="02010800040101010101" pitchFamily="2" charset="-122"/>
              </a:rPr>
              <a:t>    </a:t>
            </a:r>
            <a:r>
              <a:rPr lang="zh-CN" altLang="en-US" sz="2000" b="1" smtClean="0">
                <a:solidFill>
                  <a:srgbClr val="31859C"/>
                </a:solidFill>
                <a:latin typeface="STXingkai" panose="02010800040101010101" pitchFamily="2" charset="-122"/>
                <a:ea typeface="STXingkai" panose="02010800040101010101" pitchFamily="2" charset="-122"/>
              </a:rPr>
              <a:t>系统结构与系统软件实验室</a:t>
            </a:r>
            <a:endParaRPr lang="zh-CN" altLang="en-US" sz="2000" b="1" smtClean="0">
              <a:solidFill>
                <a:srgbClr val="31859C"/>
              </a:solidFill>
              <a:latin typeface="STXingkai" panose="02010800040101010101" pitchFamily="2" charset="-122"/>
              <a:ea typeface="STXingkai" panose="020108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954360"/>
          </a:xfrm>
        </p:spPr>
        <p:txBody>
          <a:bodyPr>
            <a:normAutofit/>
          </a:bodyPr>
          <a:lstStyle>
            <a:lvl1pPr algn="l">
              <a:defRPr lang="zh-CN" altLang="en-US" sz="4000" b="1" kern="1200" baseline="0" dirty="0">
                <a:solidFill>
                  <a:srgbClr val="3E3EFC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SimHei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87933568-9B2B-4F5B-9575-79B4EB456856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3EF05B-8639-4FE9-B5BA-9F536612359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1EB6C86C-9A94-421E-A700-EF97EC6CF82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E140FB-141A-4CCF-8507-3792122C80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E2B29AD8-397B-4D78-B3E2-755FF16CCDF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89AEDC-D3D3-4DBB-BBA2-8B7161F7C3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3594DD80-F762-4403-A010-DC74C13F4B1B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4C5F8C-6E3D-467D-9FC2-E7CCF036B3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937E3E95-D537-41A5-AB7D-37C3F996CA0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283D02-5253-467D-850F-BA9A4F4D52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C13927FA-659A-4DAE-BCA9-E0832D0B9DB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738DDFB-04FB-44F8-9165-C53C3A10B5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8279F629-1CF4-4608-A3B4-D45C037A9B7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A54D8FB-A35A-41F9-AA00-5C5913D1CB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E5334FB8-C6FC-4FA5-9E0F-BE49D337F7A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618060-C51E-443B-A932-64B79725C7E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emf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jpeg"/><Relationship Id="rId1" Type="http://schemas.openxmlformats.org/officeDocument/2006/relationships/image" Target="../media/image28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ctrTitle"/>
          </p:nvPr>
        </p:nvSpPr>
        <p:spPr>
          <a:xfrm>
            <a:off x="315913" y="1228725"/>
            <a:ext cx="8828087" cy="1371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 dirty="0">
                <a:solidFill>
                  <a:schemeClr val="tx1"/>
                </a:solidFill>
                <a:ea typeface="SimHei" panose="02010609060101010101" pitchFamily="49" charset="-122"/>
              </a:rPr>
              <a:t>Computer </a:t>
            </a:r>
            <a:r>
              <a:rPr lang="en-US" altLang="zh-CN" sz="4000" b="1" dirty="0" smtClean="0">
                <a:solidFill>
                  <a:schemeClr val="tx1"/>
                </a:solidFill>
                <a:ea typeface="SimHei" panose="02010609060101010101" pitchFamily="49" charset="-122"/>
              </a:rPr>
              <a:t>Organization </a:t>
            </a:r>
            <a:r>
              <a:rPr lang="en-US" altLang="zh-CN" sz="4000" b="1" dirty="0">
                <a:solidFill>
                  <a:schemeClr val="tx1"/>
                </a:solidFill>
                <a:ea typeface="SimHei" panose="02010609060101010101" pitchFamily="49" charset="-122"/>
              </a:rPr>
              <a:t>&amp; Design</a:t>
            </a:r>
            <a:br>
              <a:rPr lang="zh-CN" altLang="en-US" sz="4000" b="1" dirty="0">
                <a:solidFill>
                  <a:schemeClr val="tx1"/>
                </a:solidFill>
                <a:ea typeface="SimHei" panose="02010609060101010101" pitchFamily="49" charset="-122"/>
              </a:rPr>
            </a:br>
            <a:r>
              <a:rPr lang="en-US" altLang="zh-CN" sz="4000" b="1" dirty="0" smtClean="0">
                <a:solidFill>
                  <a:schemeClr val="tx1"/>
                </a:solidFill>
                <a:ea typeface="SimHei" panose="02010609060101010101" pitchFamily="49" charset="-122"/>
              </a:rPr>
              <a:t>					   </a:t>
            </a:r>
            <a:r>
              <a:rPr lang="zh-CN" altLang="en-US" sz="4000" b="1" dirty="0" smtClean="0">
                <a:solidFill>
                  <a:schemeClr val="tx1"/>
                </a:solidFill>
                <a:ea typeface="SimHei" panose="02010609060101010101" pitchFamily="49" charset="-122"/>
              </a:rPr>
              <a:t>实验与</a:t>
            </a:r>
            <a:r>
              <a:rPr lang="zh-CN" altLang="en-US" sz="4000" b="1" dirty="0">
                <a:solidFill>
                  <a:schemeClr val="tx1"/>
                </a:solidFill>
                <a:ea typeface="SimHei" panose="02010609060101010101" pitchFamily="49" charset="-122"/>
              </a:rPr>
              <a:t>课程设计</a:t>
            </a:r>
            <a:endParaRPr lang="zh-CN" altLang="en-US" sz="4000" b="1" dirty="0">
              <a:solidFill>
                <a:schemeClr val="tx1"/>
              </a:solidFill>
              <a:ea typeface="SimHei" panose="02010609060101010101" pitchFamily="49" charset="-122"/>
            </a:endParaRPr>
          </a:p>
        </p:txBody>
      </p:sp>
      <p:sp>
        <p:nvSpPr>
          <p:cNvPr id="18436" name="TextBox 9"/>
          <p:cNvSpPr txBox="1">
            <a:spLocks noChangeArrowheads="1"/>
          </p:cNvSpPr>
          <p:nvPr/>
        </p:nvSpPr>
        <p:spPr bwMode="auto">
          <a:xfrm>
            <a:off x="3116263" y="379029"/>
            <a:ext cx="59769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ea typeface="SimHei" panose="02010609060101010101" pitchFamily="49" charset="-122"/>
              </a:rPr>
              <a:t>Computer Organization &amp; Design</a:t>
            </a:r>
            <a:endParaRPr lang="zh-CN" altLang="en-US" sz="2000" b="1" dirty="0" smtClean="0">
              <a:solidFill>
                <a:srgbClr val="0070C0"/>
              </a:solidFill>
            </a:endParaRPr>
          </a:p>
        </p:txBody>
      </p:sp>
      <p:sp>
        <p:nvSpPr>
          <p:cNvPr id="5" name="Rectangle 8" descr="棕色大理石"/>
          <p:cNvSpPr>
            <a:spLocks noChangeArrowheads="1"/>
          </p:cNvSpPr>
          <p:nvPr/>
        </p:nvSpPr>
        <p:spPr bwMode="auto">
          <a:xfrm>
            <a:off x="533241" y="2221865"/>
            <a:ext cx="86106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6000" b="1" dirty="0" smtClean="0">
                <a:solidFill>
                  <a:srgbClr val="0000CC"/>
                </a:solidFill>
                <a:latin typeface="Arial" panose="020B0604020202020204" pitchFamily="34" charset="0"/>
                <a:ea typeface="LiSu" panose="02010509060101010101" pitchFamily="49" charset="-122"/>
              </a:rPr>
              <a:t>实验</a:t>
            </a:r>
            <a:r>
              <a:rPr lang="zh-CN" altLang="en-US" sz="6000" b="1" dirty="0">
                <a:solidFill>
                  <a:srgbClr val="0000CC"/>
                </a:solidFill>
                <a:latin typeface="Arial" panose="020B0604020202020204" pitchFamily="34" charset="0"/>
                <a:ea typeface="LiSu" panose="02010509060101010101" pitchFamily="49" charset="-122"/>
              </a:rPr>
              <a:t>五</a:t>
            </a:r>
            <a:endParaRPr lang="en-US" altLang="zh-CN" sz="6000" b="1" dirty="0" smtClean="0">
              <a:solidFill>
                <a:srgbClr val="0000CC"/>
              </a:solidFill>
              <a:latin typeface="Arial" panose="020B0604020202020204" pitchFamily="34" charset="0"/>
              <a:ea typeface="LiSu" panose="02010509060101010101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LiSu" panose="020105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LiSu" panose="02010509060101010101" pitchFamily="49" charset="-122"/>
                <a:cs typeface="Times New Roman" panose="02020603050405020304" pitchFamily="18" charset="0"/>
              </a:rPr>
              <a:t>设计</a:t>
            </a: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LiSu" panose="020105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LiSu" panose="02010509060101010101" pitchFamily="49" charset="-122"/>
                <a:cs typeface="Times New Roman" panose="02020603050405020304" pitchFamily="18" charset="0"/>
              </a:rPr>
              <a:t>数据通路</a:t>
            </a: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LiSu" panose="020105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4800" b="1" dirty="0" smtClean="0">
              <a:solidFill>
                <a:srgbClr val="FF0000"/>
              </a:solidFill>
              <a:latin typeface="Times New Roman" panose="02020603050405020304" pitchFamily="18" charset="0"/>
              <a:ea typeface="LiSu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438" name="对象 3">
            <a:hlinkClick r:id="" action="ppaction://hlinkshowjump?jump=nextslide" highlightClick="1"/>
          </p:cNvPr>
          <p:cNvGraphicFramePr>
            <a:graphicFrameLocks noChangeAspect="1"/>
          </p:cNvGraphicFramePr>
          <p:nvPr/>
        </p:nvGraphicFramePr>
        <p:xfrm>
          <a:off x="2883218" y="120015"/>
          <a:ext cx="337661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" name="Clip" r:id="rId1" imgW="4006850" imgH="2857500" progId="MS_ClipArt_Gallery.5">
                  <p:embed/>
                </p:oleObj>
              </mc:Choice>
              <mc:Fallback>
                <p:oleObj name="Clip" r:id="rId1" imgW="4006850" imgH="2857500" progId="MS_ClipArt_Gallery.5">
                  <p:embed/>
                  <p:pic>
                    <p:nvPicPr>
                      <p:cNvPr id="0" name="图片 13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3218" y="120015"/>
                        <a:ext cx="3376612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副标题 2"/>
          <p:cNvSpPr>
            <a:spLocks noGrp="1"/>
          </p:cNvSpPr>
          <p:nvPr/>
        </p:nvSpPr>
        <p:spPr>
          <a:xfrm>
            <a:off x="693420" y="4160520"/>
            <a:ext cx="7924800" cy="215455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5">
                    <a:lumMod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洪奇军</a:t>
            </a:r>
            <a:endParaRPr lang="zh-CN" altLang="en-US" sz="2000" b="1" dirty="0" smtClean="0">
              <a:solidFill>
                <a:srgbClr val="003399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indent="0" algn="ctr">
              <a:spcBef>
                <a:spcPct val="0"/>
              </a:spcBef>
              <a:buNone/>
            </a:pPr>
            <a:r>
              <a:rPr lang="en-US" altLang="zh-CN" sz="2000" b="1" dirty="0" smtClean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redflag@zju.edu.cn</a:t>
            </a:r>
            <a:r>
              <a:rPr lang="zh-CN" altLang="en-US" sz="2000" b="1" dirty="0" smtClean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。</a:t>
            </a:r>
            <a:r>
              <a:rPr lang="zh-CN" altLang="en-US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移动短号：</a:t>
            </a: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558983</a:t>
            </a:r>
            <a:endParaRPr lang="en-US" altLang="zh-CN" sz="2000" b="1" dirty="0">
              <a:solidFill>
                <a:srgbClr val="003399"/>
              </a:solidFill>
              <a:latin typeface="+mj-ea"/>
              <a:ea typeface="+mj-ea"/>
              <a:cs typeface="+mj-ea"/>
              <a:sym typeface="+mn-ea"/>
            </a:endParaRPr>
          </a:p>
          <a:p>
            <a:pPr indent="0" algn="ctr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http://10.78.18.200:8080/Platform/</a:t>
            </a:r>
            <a:endParaRPr lang="en-US" altLang="zh-CN" sz="2000" b="1" dirty="0">
              <a:solidFill>
                <a:srgbClr val="003399"/>
              </a:solidFill>
              <a:latin typeface="+mj-ea"/>
              <a:ea typeface="+mj-ea"/>
              <a:cs typeface="+mj-ea"/>
              <a:sym typeface="+mn-ea"/>
            </a:endParaRPr>
          </a:p>
          <a:p>
            <a:pPr indent="0" algn="ctr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ftp://10.214.26.108:10000</a:t>
            </a:r>
            <a:r>
              <a:rPr lang="zh-CN" altLang="en-US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（施老师课件资源网站）</a:t>
            </a:r>
            <a:endParaRPr lang="en-US" altLang="zh-CN" sz="2000" b="1" dirty="0">
              <a:solidFill>
                <a:srgbClr val="003399"/>
              </a:solidFill>
              <a:latin typeface="+mj-ea"/>
              <a:ea typeface="+mj-ea"/>
              <a:cs typeface="+mj-ea"/>
              <a:sym typeface="+mn-ea"/>
            </a:endParaRPr>
          </a:p>
          <a:p>
            <a:pPr indent="0" algn="ctr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注册时邮箱格式</a:t>
            </a: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:</a:t>
            </a:r>
            <a:r>
              <a:rPr lang="zh-CN" altLang="en-US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学号</a:t>
            </a: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@st.zju.edu.cn</a:t>
            </a:r>
            <a:endParaRPr lang="zh-CN" altLang="zh-CN" sz="2000" b="1" dirty="0">
              <a:solidFill>
                <a:srgbClr val="003399"/>
              </a:solidFill>
              <a:latin typeface="+mj-ea"/>
              <a:ea typeface="+mj-ea"/>
              <a:cs typeface="+mj-ea"/>
              <a:sym typeface="+mn-ea"/>
            </a:endParaRPr>
          </a:p>
          <a:p>
            <a:pPr marL="0" lvl="1" indent="0" algn="ctr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2020-4-8</a:t>
            </a:r>
            <a:endParaRPr lang="en-US" altLang="zh-CN" sz="2000" b="1" dirty="0">
              <a:latin typeface="Times New Roman" panose="02020603050405020304" pitchFamily="18" charset="0"/>
              <a:ea typeface="FangSong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指令格式</a:t>
            </a:r>
            <a:endParaRPr lang="zh-CN" altLang="en-US"/>
          </a:p>
        </p:txBody>
      </p:sp>
      <p:pic>
        <p:nvPicPr>
          <p:cNvPr id="4" name="内容占位符 3" descr="MIPS指令集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7080" y="1268730"/>
            <a:ext cx="7070725" cy="48964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控制信号</a:t>
            </a:r>
            <a:r>
              <a:rPr lang="zh-CN" altLang="en-US" dirty="0"/>
              <a:t>定义</a:t>
            </a:r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57200" y="1124744"/>
            <a:ext cx="82296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>
                <a:solidFill>
                  <a:schemeClr val="tx1"/>
                </a:solidFill>
              </a:rPr>
              <a:t>通路与操作控制</a:t>
            </a:r>
            <a:endParaRPr lang="zh-CN" altLang="en-US" sz="2800" b="0" dirty="0">
              <a:solidFill>
                <a:schemeClr val="tx1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395536" y="1700808"/>
          <a:ext cx="8462865" cy="45073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0808"/>
                <a:gridCol w="880110"/>
                <a:gridCol w="2493413"/>
                <a:gridCol w="1925698"/>
                <a:gridCol w="1782836"/>
              </a:tblGrid>
              <a:tr h="3131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信号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源数目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功能定义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赋值</a:t>
                      </a:r>
                      <a:r>
                        <a:rPr lang="en-US" sz="1800" kern="100">
                          <a:effectLst/>
                        </a:rPr>
                        <a:t>0</a:t>
                      </a:r>
                      <a:r>
                        <a:rPr lang="zh-CN" sz="1800" kern="100">
                          <a:effectLst/>
                        </a:rPr>
                        <a:t>时动作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赋值</a:t>
                      </a: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时动作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41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ALUSrc_B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ALU</a:t>
                      </a:r>
                      <a:r>
                        <a:rPr lang="zh-CN" sz="1800" kern="100" dirty="0">
                          <a:effectLst/>
                        </a:rPr>
                        <a:t>端口</a:t>
                      </a:r>
                      <a:r>
                        <a:rPr lang="en-US" sz="1800" kern="100" dirty="0">
                          <a:effectLst/>
                        </a:rPr>
                        <a:t>B</a:t>
                      </a:r>
                      <a:r>
                        <a:rPr lang="zh-CN" sz="1800" kern="100" dirty="0">
                          <a:effectLst/>
                        </a:rPr>
                        <a:t>输入选择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选择寄存器</a:t>
                      </a:r>
                      <a:r>
                        <a:rPr lang="en-US" sz="1800" kern="100">
                          <a:effectLst/>
                        </a:rPr>
                        <a:t>B</a:t>
                      </a:r>
                      <a:r>
                        <a:rPr lang="zh-CN" sz="1800" kern="100">
                          <a:effectLst/>
                        </a:rPr>
                        <a:t>数据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选择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位立即数（符号扩展后</a:t>
                      </a:r>
                      <a:r>
                        <a:rPr lang="zh-CN" sz="1800" kern="100" dirty="0">
                          <a:effectLst/>
                        </a:rPr>
                        <a:t>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RegDst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寄存器写地址选择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选择指令</a:t>
                      </a:r>
                      <a:r>
                        <a:rPr lang="en-US" sz="1800" kern="100">
                          <a:effectLst/>
                        </a:rPr>
                        <a:t>rt</a:t>
                      </a:r>
                      <a:r>
                        <a:rPr lang="zh-CN" sz="1800" kern="100">
                          <a:effectLst/>
                        </a:rPr>
                        <a:t>域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选择指令</a:t>
                      </a:r>
                      <a:r>
                        <a:rPr lang="en-US" sz="1800" kern="100" dirty="0" err="1">
                          <a:solidFill>
                            <a:srgbClr val="C00000"/>
                          </a:solidFill>
                          <a:effectLst/>
                        </a:rPr>
                        <a:t>rd</a:t>
                      </a:r>
                      <a:r>
                        <a:rPr lang="zh-CN" sz="1800" kern="100" dirty="0">
                          <a:effectLst/>
                        </a:rPr>
                        <a:t>域</a:t>
                      </a:r>
                      <a:r>
                        <a:rPr lang="en-US" altLang="zh-CN" sz="1800" kern="100" dirty="0">
                          <a:solidFill>
                            <a:srgbClr val="C00000"/>
                          </a:solidFill>
                          <a:effectLst/>
                        </a:rPr>
                        <a:t>(rs)</a:t>
                      </a:r>
                      <a:endParaRPr lang="en-US" altLang="zh-CN" sz="18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MemtoReg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寄存器写入数据选择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选择存储器数据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</a:t>
                      </a:r>
                      <a:r>
                        <a:rPr lang="en-US" sz="1800" kern="100" dirty="0">
                          <a:effectLst/>
                        </a:rPr>
                        <a:t>ALU</a:t>
                      </a:r>
                      <a:r>
                        <a:rPr lang="zh-CN" sz="1800" kern="100" dirty="0">
                          <a:effectLst/>
                        </a:rPr>
                        <a:t>输出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82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Branch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Beq</a:t>
                      </a:r>
                      <a:r>
                        <a:rPr lang="zh-CN" sz="1800" kern="100" dirty="0">
                          <a:effectLst/>
                        </a:rPr>
                        <a:t>指令目标地址选择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选择</a:t>
                      </a:r>
                      <a:r>
                        <a:rPr lang="en-US" sz="1800" kern="100">
                          <a:effectLst/>
                        </a:rPr>
                        <a:t>PC+4</a:t>
                      </a:r>
                      <a:r>
                        <a:rPr lang="zh-CN" sz="1800" kern="100">
                          <a:effectLst/>
                        </a:rPr>
                        <a:t>地址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选择转移地址（</a:t>
                      </a:r>
                      <a:r>
                        <a:rPr lang="en-US" sz="1800" kern="100" dirty="0">
                          <a:effectLst/>
                        </a:rPr>
                        <a:t>Zero=1</a:t>
                      </a:r>
                      <a:r>
                        <a:rPr lang="zh-CN" sz="1800" kern="100" dirty="0">
                          <a:effectLst/>
                        </a:rPr>
                        <a:t>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263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Jump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J</a:t>
                      </a:r>
                      <a:r>
                        <a:rPr lang="zh-CN" sz="1800" kern="100" dirty="0">
                          <a:effectLst/>
                        </a:rPr>
                        <a:t>指令目标地址选择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</a:t>
                      </a:r>
                      <a:r>
                        <a:rPr lang="en-US" sz="1800" kern="100" dirty="0">
                          <a:effectLst/>
                        </a:rPr>
                        <a:t>J</a:t>
                      </a:r>
                      <a:r>
                        <a:rPr lang="zh-CN" sz="1800" kern="100" dirty="0">
                          <a:effectLst/>
                        </a:rPr>
                        <a:t>目标地址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由</a:t>
                      </a:r>
                      <a:r>
                        <a:rPr lang="en-US" sz="1800" kern="100">
                          <a:effectLst/>
                        </a:rPr>
                        <a:t>Branch</a:t>
                      </a:r>
                      <a:r>
                        <a:rPr lang="zh-CN" sz="1800" kern="100">
                          <a:effectLst/>
                        </a:rPr>
                        <a:t>决定输出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RegWrite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寄存器写控制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禁止寄存器写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使能寄存器写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MemWrite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存储器写控制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禁止存储器写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使能存储器写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MemRead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存储器读控制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禁止存储器读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使能存储器读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263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ALU_Control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</a:rPr>
                        <a:t>000-</a:t>
                      </a:r>
                      <a:endParaRPr lang="en-US" sz="1800" b="1" kern="100" dirty="0" smtClean="0">
                        <a:effectLst/>
                      </a:endParaRPr>
                    </a:p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effectLst/>
                        </a:rPr>
                        <a:t>    </a:t>
                      </a:r>
                      <a:r>
                        <a:rPr lang="en-US" sz="1800" b="1" kern="100" dirty="0" smtClean="0">
                          <a:effectLst/>
                        </a:rPr>
                        <a:t>   111</a:t>
                      </a:r>
                      <a:endParaRPr lang="zh-CN" sz="1800" b="1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</a:t>
                      </a:r>
                      <a:r>
                        <a:rPr lang="zh-CN" sz="1800" kern="100" dirty="0">
                          <a:effectLst/>
                        </a:rPr>
                        <a:t>位</a:t>
                      </a:r>
                      <a:r>
                        <a:rPr lang="en-US" sz="1800" kern="100" dirty="0">
                          <a:effectLst/>
                        </a:rPr>
                        <a:t>ALU</a:t>
                      </a:r>
                      <a:r>
                        <a:rPr lang="zh-CN" sz="1800" kern="100" dirty="0">
                          <a:effectLst/>
                        </a:rPr>
                        <a:t>操作控制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参考表 </a:t>
                      </a:r>
                      <a:r>
                        <a:rPr lang="en-US" altLang="zh-CN" sz="1800" kern="100" dirty="0" smtClean="0">
                          <a:effectLst/>
                        </a:rPr>
                        <a:t>Lab4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Lab4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1140" y="116840"/>
            <a:ext cx="8455660" cy="954405"/>
          </a:xfrm>
        </p:spPr>
        <p:txBody>
          <a:bodyPr>
            <a:normAutofit fontScale="90000"/>
          </a:bodyPr>
          <a:lstStyle/>
          <a:p>
            <a:r>
              <a:rPr lang="zh-CN" altLang="en-US" sz="3600" dirty="0" smtClean="0"/>
              <a:t>数据通路的功能部件之一：</a:t>
            </a:r>
            <a:r>
              <a:rPr lang="en-US" altLang="zh-CN" sz="3600" dirty="0" smtClean="0">
                <a:solidFill>
                  <a:srgbClr val="FF0000"/>
                </a:solidFill>
              </a:rPr>
              <a:t>ALU</a:t>
            </a:r>
            <a:r>
              <a:rPr sz="3600" dirty="0" smtClean="0">
                <a:solidFill>
                  <a:srgbClr val="FF0000"/>
                </a:solidFill>
              </a:rPr>
              <a:t>（实验</a:t>
            </a:r>
            <a:r>
              <a:rPr lang="en-US" altLang="zh-CN" sz="3600" dirty="0" smtClean="0">
                <a:solidFill>
                  <a:srgbClr val="FF0000"/>
                </a:solidFill>
              </a:rPr>
              <a:t>4</a:t>
            </a:r>
            <a:r>
              <a:rPr sz="3600" dirty="0" smtClean="0">
                <a:solidFill>
                  <a:srgbClr val="FF0000"/>
                </a:solidFill>
              </a:rPr>
              <a:t>）</a:t>
            </a:r>
            <a:endParaRPr sz="3600" dirty="0" smtClean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buClr>
                <a:srgbClr val="4BACC6">
                  <a:lumMod val="75000"/>
                </a:srgbClr>
              </a:buClr>
            </a:pPr>
            <a:r>
              <a:rPr lang="en-US" sz="2800" kern="100" dirty="0" err="1">
                <a:effectLst/>
                <a:sym typeface="+mn-ea"/>
              </a:rPr>
              <a:t>ALU_Control</a:t>
            </a:r>
            <a:r>
              <a:rPr sz="2800" kern="100" dirty="0" err="1">
                <a:effectLst/>
                <a:sym typeface="+mn-ea"/>
              </a:rPr>
              <a:t>控制信号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lvl="0" eaLnBrk="1" hangingPunct="1"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schemeClr val="tx1"/>
                </a:solidFill>
              </a:rPr>
              <a:t>实现</a:t>
            </a:r>
            <a:r>
              <a:rPr lang="en-US" altLang="zh-CN" sz="2800" dirty="0">
                <a:solidFill>
                  <a:schemeClr val="tx1"/>
                </a:solidFill>
              </a:rPr>
              <a:t>5</a:t>
            </a:r>
            <a:r>
              <a:rPr lang="zh-CN" altLang="en-US" sz="2800" dirty="0">
                <a:solidFill>
                  <a:schemeClr val="tx1"/>
                </a:solidFill>
              </a:rPr>
              <a:t>个基本运算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 eaLnBrk="1" hangingPunct="1"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整理逻辑实验八的</a:t>
            </a:r>
            <a:r>
              <a:rPr lang="en-US" altLang="zh-CN" sz="2400" dirty="0" smtClean="0">
                <a:solidFill>
                  <a:prstClr val="black"/>
                </a:solidFill>
              </a:rPr>
              <a:t>ALU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1" eaLnBrk="1" hangingPunct="1"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srgbClr val="FF0000"/>
                </a:solidFill>
              </a:rPr>
              <a:t>逻辑图</a:t>
            </a:r>
            <a:r>
              <a:rPr lang="zh-CN" altLang="en-US" sz="2400" dirty="0" smtClean="0">
                <a:solidFill>
                  <a:prstClr val="black"/>
                </a:solidFill>
              </a:rPr>
              <a:t>输入并仿真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5" name="组合 31"/>
          <p:cNvGrpSpPr/>
          <p:nvPr/>
        </p:nvGrpSpPr>
        <p:grpSpPr>
          <a:xfrm>
            <a:off x="5652120" y="4077072"/>
            <a:ext cx="3070713" cy="2520280"/>
            <a:chOff x="4788025" y="836712"/>
            <a:chExt cx="3070713" cy="2520280"/>
          </a:xfrm>
        </p:grpSpPr>
        <p:grpSp>
          <p:nvGrpSpPr>
            <p:cNvPr id="6" name="组合 5"/>
            <p:cNvGrpSpPr/>
            <p:nvPr/>
          </p:nvGrpSpPr>
          <p:grpSpPr>
            <a:xfrm>
              <a:off x="5796136" y="1196752"/>
              <a:ext cx="936104" cy="2160240"/>
              <a:chOff x="5292080" y="2492896"/>
              <a:chExt cx="936104" cy="2160240"/>
            </a:xfrm>
          </p:grpSpPr>
          <p:grpSp>
            <p:nvGrpSpPr>
              <p:cNvPr id="19" name="组合 21"/>
              <p:cNvGrpSpPr/>
              <p:nvPr/>
            </p:nvGrpSpPr>
            <p:grpSpPr>
              <a:xfrm>
                <a:off x="5292080" y="2492896"/>
                <a:ext cx="468052" cy="2160240"/>
                <a:chOff x="5292080" y="2492896"/>
                <a:chExt cx="432048" cy="1152128"/>
              </a:xfrm>
            </p:grpSpPr>
            <p:grpSp>
              <p:nvGrpSpPr>
                <p:cNvPr id="23" name="组合 17"/>
                <p:cNvGrpSpPr/>
                <p:nvPr/>
              </p:nvGrpSpPr>
              <p:grpSpPr>
                <a:xfrm>
                  <a:off x="5292080" y="2492896"/>
                  <a:ext cx="432048" cy="576064"/>
                  <a:chOff x="5292080" y="2492896"/>
                  <a:chExt cx="432048" cy="576064"/>
                </a:xfrm>
              </p:grpSpPr>
              <p:cxnSp>
                <p:nvCxnSpPr>
                  <p:cNvPr id="27" name="直接连接符 26"/>
                  <p:cNvCxnSpPr/>
                  <p:nvPr/>
                </p:nvCxnSpPr>
                <p:spPr bwMode="auto">
                  <a:xfrm>
                    <a:off x="5292080" y="2492896"/>
                    <a:ext cx="0" cy="432048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连接符 27"/>
                  <p:cNvCxnSpPr/>
                  <p:nvPr/>
                </p:nvCxnSpPr>
                <p:spPr bwMode="auto">
                  <a:xfrm>
                    <a:off x="5292080" y="2924944"/>
                    <a:ext cx="432048" cy="144016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" name="组合 18"/>
                <p:cNvGrpSpPr/>
                <p:nvPr/>
              </p:nvGrpSpPr>
              <p:grpSpPr>
                <a:xfrm rot="10800000" flipH="1">
                  <a:off x="5292080" y="3068960"/>
                  <a:ext cx="432048" cy="576064"/>
                  <a:chOff x="5292080" y="2492896"/>
                  <a:chExt cx="432048" cy="576064"/>
                </a:xfrm>
              </p:grpSpPr>
              <p:cxnSp>
                <p:nvCxnSpPr>
                  <p:cNvPr id="25" name="直接连接符 24"/>
                  <p:cNvCxnSpPr/>
                  <p:nvPr/>
                </p:nvCxnSpPr>
                <p:spPr bwMode="auto">
                  <a:xfrm>
                    <a:off x="5292080" y="2492896"/>
                    <a:ext cx="0" cy="432048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连接符 25"/>
                  <p:cNvCxnSpPr/>
                  <p:nvPr/>
                </p:nvCxnSpPr>
                <p:spPr bwMode="auto">
                  <a:xfrm>
                    <a:off x="5292080" y="2924944"/>
                    <a:ext cx="432048" cy="144016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" name="直接连接符 19"/>
              <p:cNvCxnSpPr/>
              <p:nvPr/>
            </p:nvCxnSpPr>
            <p:spPr bwMode="auto">
              <a:xfrm>
                <a:off x="5292080" y="2492896"/>
                <a:ext cx="936104" cy="504056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 bwMode="auto">
              <a:xfrm>
                <a:off x="6228184" y="2972949"/>
                <a:ext cx="0" cy="1104123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 bwMode="auto">
              <a:xfrm flipV="1">
                <a:off x="5292080" y="4077072"/>
                <a:ext cx="936104" cy="576064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接箭头连接符 6"/>
            <p:cNvCxnSpPr/>
            <p:nvPr/>
          </p:nvCxnSpPr>
          <p:spPr bwMode="auto">
            <a:xfrm>
              <a:off x="6732240" y="1916832"/>
              <a:ext cx="57606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" name="直接箭头连接符 7"/>
            <p:cNvCxnSpPr/>
            <p:nvPr/>
          </p:nvCxnSpPr>
          <p:spPr bwMode="auto">
            <a:xfrm>
              <a:off x="6732240" y="2204864"/>
              <a:ext cx="57606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" name="直接箭头连接符 8"/>
            <p:cNvCxnSpPr/>
            <p:nvPr/>
          </p:nvCxnSpPr>
          <p:spPr bwMode="auto">
            <a:xfrm>
              <a:off x="6732240" y="2492896"/>
              <a:ext cx="57606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矩形 9"/>
            <p:cNvSpPr/>
            <p:nvPr/>
          </p:nvSpPr>
          <p:spPr>
            <a:xfrm>
              <a:off x="6707908" y="1628801"/>
              <a:ext cx="75925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kern="0" dirty="0">
                  <a:solidFill>
                    <a:srgbClr val="000000"/>
                  </a:solidFill>
                </a:rPr>
                <a:t>Zero</a:t>
              </a:r>
              <a:endParaRPr lang="zh-CN" altLang="en-US" sz="1600" b="1" dirty="0">
                <a:solidFill>
                  <a:srgbClr val="007A77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688535" y="1930846"/>
              <a:ext cx="8114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kern="0" dirty="0">
                  <a:solidFill>
                    <a:srgbClr val="000000"/>
                  </a:solidFill>
                </a:rPr>
                <a:t>Result</a:t>
              </a:r>
              <a:endParaRPr lang="zh-CN" altLang="en-US" sz="1600" b="1" dirty="0">
                <a:solidFill>
                  <a:srgbClr val="007A77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703939" y="2211219"/>
              <a:ext cx="106471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kern="0" dirty="0">
                  <a:solidFill>
                    <a:srgbClr val="000000"/>
                  </a:solidFill>
                </a:rPr>
                <a:t>Overflow</a:t>
              </a:r>
              <a:endParaRPr lang="zh-CN" altLang="en-US" sz="1600" b="1" dirty="0">
                <a:solidFill>
                  <a:srgbClr val="007A77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844628" y="1311151"/>
              <a:ext cx="4074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kern="0" dirty="0">
                  <a:solidFill>
                    <a:srgbClr val="000000"/>
                  </a:solidFill>
                </a:rPr>
                <a:t>A</a:t>
              </a:r>
              <a:endParaRPr lang="zh-CN" altLang="en-US" sz="2400" b="1" dirty="0">
                <a:solidFill>
                  <a:srgbClr val="007A77"/>
                </a:solidFill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 bwMode="auto">
            <a:xfrm>
              <a:off x="5220072" y="1556792"/>
              <a:ext cx="57606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>
              <a:off x="5220072" y="2924944"/>
              <a:ext cx="57606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" name="矩形 15"/>
            <p:cNvSpPr/>
            <p:nvPr/>
          </p:nvSpPr>
          <p:spPr>
            <a:xfrm>
              <a:off x="4788025" y="2708920"/>
              <a:ext cx="4074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kern="0" dirty="0">
                  <a:solidFill>
                    <a:srgbClr val="000000"/>
                  </a:solidFill>
                </a:rPr>
                <a:t>B</a:t>
              </a:r>
              <a:endParaRPr lang="zh-CN" altLang="en-US" sz="2400" b="1" dirty="0">
                <a:solidFill>
                  <a:srgbClr val="007A77"/>
                </a:solidFill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 bwMode="auto">
            <a:xfrm>
              <a:off x="6284787" y="836712"/>
              <a:ext cx="0" cy="576064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6316328" y="860678"/>
              <a:ext cx="15424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FF0000"/>
                  </a:solidFill>
                </a:rPr>
                <a:t>Alu</a:t>
              </a:r>
              <a:r>
                <a:rPr lang="en-US" altLang="zh-CN" sz="1600" b="1" dirty="0">
                  <a:solidFill>
                    <a:srgbClr val="FF0000"/>
                  </a:solidFill>
                </a:rPr>
                <a:t> Operation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9" name="表格 2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5113" y="3219640"/>
          <a:ext cx="4521378" cy="2567622"/>
        </p:xfrm>
        <a:graphic>
          <a:graphicData uri="http://schemas.openxmlformats.org/drawingml/2006/table">
            <a:tbl>
              <a:tblPr/>
              <a:tblGrid>
                <a:gridCol w="1885012"/>
                <a:gridCol w="1931107"/>
                <a:gridCol w="705259"/>
              </a:tblGrid>
              <a:tr h="3325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latin typeface="Arial" panose="020B0604020202020204"/>
                          <a:ea typeface="SimSun" panose="02010600030101010101" pitchFamily="2" charset="-122"/>
                          <a:cs typeface="Arial" panose="020B0604020202020204"/>
                        </a:rPr>
                        <a:t>ALU Control Lines</a:t>
                      </a:r>
                      <a:endParaRPr lang="zh-CN" sz="1600" b="0" kern="100" dirty="0">
                        <a:latin typeface="Arial" panose="020B060402020202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812" marR="90812" marT="44411" marB="44411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latin typeface="Arial" panose="020B0604020202020204"/>
                          <a:ea typeface="SimSun" panose="02010600030101010101" pitchFamily="2" charset="-122"/>
                          <a:cs typeface="Arial" panose="020B0604020202020204"/>
                        </a:rPr>
                        <a:t>Function</a:t>
                      </a:r>
                      <a:endParaRPr lang="zh-CN" sz="1600" b="0" kern="100" dirty="0">
                        <a:latin typeface="Arial" panose="020B060402020202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812" marR="90812" marT="44411" marB="44411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latin typeface="Arial" panose="020B0604020202020204"/>
                          <a:ea typeface="SimSun" panose="02010600030101010101" pitchFamily="2" charset="-122"/>
                          <a:cs typeface="Times New Roman" panose="02020603050405020304"/>
                        </a:rPr>
                        <a:t>note</a:t>
                      </a:r>
                      <a:endParaRPr lang="zh-CN" sz="1600" b="0" kern="100" dirty="0">
                        <a:latin typeface="Arial" panose="020B060402020202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812" marR="90812" marT="44411" marB="44411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  <a:cs typeface="Arial" panose="020B0604020202020204"/>
                        </a:rPr>
                        <a:t>000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  <a:cs typeface="Arial" panose="020B0604020202020204"/>
                        </a:rPr>
                        <a:t>And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  <a:cs typeface="Times New Roman" panose="02020603050405020304"/>
                        </a:rPr>
                        <a:t>兼容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  <a:cs typeface="Arial" panose="020B0604020202020204"/>
                        </a:rPr>
                        <a:t>001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  <a:cs typeface="Arial" panose="020B0604020202020204"/>
                        </a:rPr>
                        <a:t>Or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smtClean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  <a:cs typeface="Times New Roman" panose="02020603050405020304"/>
                        </a:rPr>
                        <a:t>兼容</a:t>
                      </a:r>
                      <a:endParaRPr lang="zh-CN" alt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  <a:cs typeface="Arial" panose="020B0604020202020204"/>
                        </a:rPr>
                        <a:t>010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  <a:cs typeface="Arial" panose="020B0604020202020204"/>
                        </a:rPr>
                        <a:t>Add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smtClean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  <a:cs typeface="Times New Roman" panose="02020603050405020304"/>
                        </a:rPr>
                        <a:t>兼容</a:t>
                      </a:r>
                      <a:endParaRPr lang="zh-CN" alt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  <a:cs typeface="Arial" panose="020B0604020202020204"/>
                        </a:rPr>
                        <a:t>110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  <a:cs typeface="Arial" panose="020B0604020202020204"/>
                        </a:rPr>
                        <a:t>Sub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  <a:cs typeface="Times New Roman" panose="02020603050405020304"/>
                        </a:rPr>
                        <a:t>兼容</a:t>
                      </a:r>
                      <a:endParaRPr lang="zh-CN" alt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  <a:cs typeface="Arial" panose="020B0604020202020204"/>
                        </a:rPr>
                        <a:t>111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  <a:cs typeface="Arial" panose="020B0604020202020204"/>
                        </a:rPr>
                        <a:t>Set on less than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anose="020B0604020202020204"/>
                          <a:ea typeface="SimSun" panose="02010600030101010101" pitchFamily="2" charset="-122"/>
                          <a:cs typeface="Arial" panose="020B0604020202020204"/>
                        </a:rPr>
                        <a:t>100</a:t>
                      </a:r>
                      <a:endParaRPr 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anose="020B0604020202020204"/>
                          <a:ea typeface="SimSun" panose="02010600030101010101" pitchFamily="2" charset="-122"/>
                          <a:cs typeface="Arial" panose="020B0604020202020204"/>
                        </a:rPr>
                        <a:t>nor</a:t>
                      </a:r>
                      <a:endParaRPr 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anose="020B0604020202020204"/>
                          <a:ea typeface="SimSun" panose="02010600030101010101" pitchFamily="2" charset="-122"/>
                          <a:cs typeface="Times New Roman" panose="02020603050405020304"/>
                        </a:rPr>
                        <a:t>扩展</a:t>
                      </a:r>
                      <a:endParaRPr 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anose="020B0604020202020204"/>
                          <a:ea typeface="SimSun" panose="02010600030101010101" pitchFamily="2" charset="-122"/>
                          <a:cs typeface="Arial" panose="020B0604020202020204"/>
                        </a:rPr>
                        <a:t>101</a:t>
                      </a:r>
                      <a:endParaRPr 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anose="020B0604020202020204"/>
                          <a:ea typeface="SimSun" panose="02010600030101010101" pitchFamily="2" charset="-122"/>
                          <a:cs typeface="Arial" panose="020B0604020202020204"/>
                        </a:rPr>
                        <a:t>srl</a:t>
                      </a:r>
                      <a:endParaRPr 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anose="020B0604020202020204"/>
                          <a:ea typeface="SimSun" panose="02010600030101010101" pitchFamily="2" charset="-122"/>
                          <a:cs typeface="Times New Roman" panose="02020603050405020304"/>
                        </a:rPr>
                        <a:t>扩展</a:t>
                      </a:r>
                      <a:endParaRPr lang="zh-CN" alt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anose="020B0604020202020204"/>
                          <a:ea typeface="SimSun" panose="02010600030101010101" pitchFamily="2" charset="-122"/>
                          <a:cs typeface="Arial" panose="020B0604020202020204"/>
                        </a:rPr>
                        <a:t>011</a:t>
                      </a:r>
                      <a:endParaRPr lang="zh-CN" sz="1600" b="1" kern="10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anose="020B0604020202020204"/>
                          <a:ea typeface="SimSun" panose="02010600030101010101" pitchFamily="2" charset="-122"/>
                          <a:cs typeface="Arial" panose="020B0604020202020204"/>
                        </a:rPr>
                        <a:t>xor</a:t>
                      </a:r>
                      <a:endParaRPr 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anose="020B0604020202020204"/>
                          <a:ea typeface="SimSun" panose="02010600030101010101" pitchFamily="2" charset="-122"/>
                          <a:cs typeface="Times New Roman" panose="02020603050405020304"/>
                        </a:rPr>
                        <a:t>扩展</a:t>
                      </a:r>
                      <a:endParaRPr lang="zh-CN" alt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298" y="1088559"/>
            <a:ext cx="4481916" cy="2988512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085584" cy="95436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部件之数据通路接口：</a:t>
            </a:r>
            <a:r>
              <a:rPr lang="en-US" altLang="zh-CN" dirty="0" err="1" smtClean="0">
                <a:solidFill>
                  <a:srgbClr val="FF0000"/>
                </a:solidFill>
              </a:rPr>
              <a:t>Data_path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err="1">
                <a:solidFill>
                  <a:schemeClr val="tx1"/>
                </a:solidFill>
              </a:rPr>
              <a:t>Data_path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CPU</a:t>
            </a:r>
            <a:r>
              <a:rPr lang="zh-CN" altLang="en-US" sz="2400" dirty="0">
                <a:solidFill>
                  <a:prstClr val="black"/>
                </a:solidFill>
              </a:rPr>
              <a:t>主要部件之一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寄存器传输控制对象：通用数据通路</a:t>
            </a:r>
            <a:endParaRPr lang="en-US" altLang="zh-CN" sz="24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>
                <a:solidFill>
                  <a:schemeClr val="tx1"/>
                </a:solidFill>
              </a:rPr>
              <a:t>基本功能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具有通用计算功能的算术逻辑部件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具有通用目的寄存器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具有通用计数所需的尽可能的路径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>
                <a:solidFill>
                  <a:schemeClr val="tx1"/>
                </a:solidFill>
              </a:rPr>
              <a:t>接口要求</a:t>
            </a:r>
            <a:r>
              <a:rPr lang="en-US" altLang="zh-CN" dirty="0">
                <a:solidFill>
                  <a:schemeClr val="tx1"/>
                </a:solidFill>
              </a:rPr>
              <a:t>- </a:t>
            </a:r>
            <a:r>
              <a:rPr lang="en-US" altLang="zh-CN" dirty="0" err="1">
                <a:solidFill>
                  <a:srgbClr val="FF0000"/>
                </a:solidFill>
              </a:rPr>
              <a:t>Data_path</a:t>
            </a:r>
            <a:endParaRPr lang="en-US" altLang="zh-CN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数据通路接口信号如右图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模块</a:t>
            </a:r>
            <a:r>
              <a:rPr lang="zh-CN" altLang="en-US" sz="2400" dirty="0">
                <a:solidFill>
                  <a:prstClr val="black"/>
                </a:solidFill>
              </a:rPr>
              <a:t>符号文档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Data_path.sym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0" y="1557523"/>
            <a:ext cx="266700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</a:t>
            </a:r>
            <a:r>
              <a:rPr lang="zh-CN" altLang="en-US" dirty="0"/>
              <a:t>通路接口</a:t>
            </a:r>
            <a:r>
              <a:rPr lang="zh-CN" altLang="en-US" dirty="0" smtClean="0"/>
              <a:t>信号标准</a:t>
            </a:r>
            <a:r>
              <a:rPr lang="en-US" altLang="zh-CN" dirty="0" smtClean="0"/>
              <a:t>- </a:t>
            </a:r>
            <a:r>
              <a:rPr lang="en-US" altLang="zh-CN" dirty="0" err="1" smtClean="0">
                <a:solidFill>
                  <a:srgbClr val="FF0000"/>
                </a:solidFill>
              </a:rPr>
              <a:t>Data_path.v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96" y="1099277"/>
            <a:ext cx="8111244" cy="496855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33CC"/>
                </a:solidFill>
              </a:rPr>
              <a:t>module</a:t>
            </a: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      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Data_path</a:t>
            </a:r>
            <a:r>
              <a:rPr lang="en-US" altLang="zh-CN" sz="2000" b="0" dirty="0">
                <a:solidFill>
                  <a:schemeClr val="tx1"/>
                </a:solidFill>
              </a:rPr>
              <a:t>( 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clk</a:t>
            </a:r>
            <a:r>
              <a:rPr lang="en-US" altLang="zh-CN" sz="2000" b="0" dirty="0">
                <a:solidFill>
                  <a:schemeClr val="tx1"/>
                </a:solidFill>
              </a:rPr>
              <a:t>,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2000" b="0" dirty="0">
                <a:solidFill>
                  <a:schemeClr val="tx1"/>
                </a:solidFill>
              </a:rPr>
              <a:t>寄存器时钟</a:t>
            </a:r>
            <a:endParaRPr lang="zh-CN" altLang="en-US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rst</a:t>
            </a:r>
            <a:r>
              <a:rPr lang="en-US" altLang="zh-CN" sz="2000" b="0" dirty="0">
                <a:solidFill>
                  <a:schemeClr val="tx1"/>
                </a:solidFill>
              </a:rPr>
              <a:t>,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2000" b="0" dirty="0">
                <a:solidFill>
                  <a:schemeClr val="tx1"/>
                </a:solidFill>
              </a:rPr>
              <a:t>寄存器复位</a:t>
            </a:r>
            <a:endParaRPr lang="zh-CN" altLang="en-US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	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[25:0]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inst_field</a:t>
            </a:r>
            <a:r>
              <a:rPr lang="en-US" altLang="zh-CN" sz="2000" b="0" dirty="0">
                <a:solidFill>
                  <a:schemeClr val="tx1"/>
                </a:solidFill>
              </a:rPr>
              <a:t>,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2000" b="0" dirty="0">
                <a:solidFill>
                  <a:schemeClr val="tx1"/>
                </a:solidFill>
              </a:rPr>
              <a:t>指令数据域</a:t>
            </a:r>
            <a:endParaRPr lang="zh-CN" altLang="en-US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	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RegDst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//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Regs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目的地址控制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	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ALUSrc_B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//ALU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端口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B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输入选择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MemtoReg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//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Regs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写入数据源控制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	</a:t>
            </a:r>
            <a:r>
              <a:rPr lang="en-US" altLang="zh-CN" sz="2000" dirty="0">
                <a:solidFill>
                  <a:srgbClr val="0033CC"/>
                </a:solidFill>
              </a:rPr>
              <a:t>input </a:t>
            </a:r>
            <a:r>
              <a:rPr lang="en-US" altLang="zh-CN" sz="2000" b="0" dirty="0">
                <a:solidFill>
                  <a:schemeClr val="tx1"/>
                </a:solidFill>
              </a:rPr>
              <a:t>Jump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//J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指令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	</a:t>
            </a:r>
            <a:r>
              <a:rPr lang="en-US" altLang="zh-CN" sz="2000" dirty="0">
                <a:solidFill>
                  <a:srgbClr val="0033CC"/>
                </a:solidFill>
              </a:rPr>
              <a:t>input </a:t>
            </a:r>
            <a:r>
              <a:rPr lang="en-US" altLang="zh-CN" sz="2000" b="0" dirty="0">
                <a:solidFill>
                  <a:schemeClr val="tx1"/>
                </a:solidFill>
              </a:rPr>
              <a:t>Branch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//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Beq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指令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	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RegWrite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寄存器写信号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 smtClean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Data_in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//	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存储器输入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[2:0]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ALU_Control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//ALU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操作控制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			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>
                <a:solidFill>
                  <a:srgbClr val="0033CC"/>
                </a:solidFill>
              </a:rPr>
              <a:t>output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ALU_out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//ALU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运算输出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>
                <a:solidFill>
                  <a:srgbClr val="0033CC"/>
                </a:solidFill>
              </a:rPr>
              <a:t>output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Data_out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//CPU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数据输出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 smtClean="0">
                <a:solidFill>
                  <a:srgbClr val="0033CC"/>
                </a:solidFill>
              </a:rPr>
              <a:t>output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PC_out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//PC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指针输出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);</a:t>
            </a: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err="1">
                <a:solidFill>
                  <a:srgbClr val="0033CC"/>
                </a:solidFill>
              </a:rPr>
              <a:t>endmodule</a:t>
            </a:r>
            <a:endParaRPr lang="zh-CN" altLang="en-US" sz="20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SimHei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SimHei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204864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000" dirty="0" smtClean="0">
                <a:solidFill>
                  <a:srgbClr val="FF0000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60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之数据通路设计</a:t>
            </a:r>
            <a:endParaRPr lang="en-US" altLang="zh-CN" sz="6000" dirty="0" smtClean="0">
              <a:solidFill>
                <a:srgbClr val="FF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 algn="r"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dirty="0" smtClean="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调用实验一设计的多路器</a:t>
            </a:r>
            <a:endParaRPr lang="en-US" altLang="zh-CN" sz="2800" dirty="0" smtClean="0">
              <a:solidFill>
                <a:srgbClr val="0000FF"/>
              </a:solidFill>
              <a:latin typeface="SimHei" panose="02010609060101010101" pitchFamily="49" charset="-122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dirty="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调用实验一的基本运算</a:t>
            </a:r>
            <a:r>
              <a:rPr lang="zh-CN" altLang="en-US" sz="2800" dirty="0" smtClean="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模块</a:t>
            </a:r>
            <a:endParaRPr lang="en-US" altLang="zh-CN" sz="2800" dirty="0" smtClean="0">
              <a:solidFill>
                <a:srgbClr val="0000FF"/>
              </a:solidFill>
              <a:latin typeface="SimHei" panose="02010609060101010101" pitchFamily="49" charset="-122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dirty="0" smtClean="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调用实验四设计</a:t>
            </a:r>
            <a:r>
              <a:rPr lang="zh-CN" altLang="en-US" sz="2800" dirty="0" smtClean="0">
                <a:solidFill>
                  <a:srgbClr val="0000FF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800" dirty="0" smtClean="0">
                <a:solidFill>
                  <a:srgbClr val="0000FF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ALU</a:t>
            </a:r>
            <a:r>
              <a:rPr lang="zh-CN" altLang="en-US" sz="2800" dirty="0" smtClean="0">
                <a:solidFill>
                  <a:srgbClr val="0000FF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 err="1" smtClean="0">
                <a:solidFill>
                  <a:srgbClr val="0000FF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Regs</a:t>
            </a:r>
            <a:endParaRPr lang="en-US" altLang="zh-CN" sz="2800" dirty="0">
              <a:solidFill>
                <a:srgbClr val="0000FF"/>
              </a:solidFill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endParaRPr lang="en-US" altLang="zh-CN" sz="2800" dirty="0">
              <a:solidFill>
                <a:srgbClr val="0000FF"/>
              </a:solidFill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设计</a:t>
            </a:r>
            <a:r>
              <a:rPr lang="zh-CN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工程：</a:t>
            </a:r>
            <a:r>
              <a:rPr lang="en-US" altLang="zh-CN" sz="3600" dirty="0" smtClean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OExp05-Datapath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设计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</a:rPr>
              <a:t>之数据通路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根据理论课分析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讨论设计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9+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条指令的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数据通路</a:t>
            </a:r>
            <a:endParaRPr lang="en-US" altLang="zh-CN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仿真测试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集成替换验证通过的数据通路模块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替换实验四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(Exp04)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Data_Path.ngc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顶层模块延用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Exp04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模块名：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Top_OExp05_DataPath.sch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测试数据通路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设计测试程序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(MIPS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汇编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测试：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指令通路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R-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指令通路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68" y="1988840"/>
            <a:ext cx="8686800" cy="3312368"/>
          </a:xfrm>
        </p:spPr>
        <p:txBody>
          <a:bodyPr/>
          <a:lstStyle/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拷贝</a:t>
            </a:r>
            <a:r>
              <a:rPr lang="zh-CN" altLang="en-US" sz="28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下列模块符号</a:t>
            </a:r>
            <a:r>
              <a:rPr lang="zh-CN" altLang="en-US" sz="28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到当前工程目录：</a:t>
            </a:r>
            <a:endParaRPr lang="en-US" altLang="zh-CN" sz="2800" dirty="0">
              <a:solidFill>
                <a:srgbClr val="FF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lvl="0" indent="0" algn="r">
              <a:lnSpc>
                <a:spcPts val="2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4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and32</a:t>
            </a:r>
            <a:r>
              <a:rPr lang="zh-CN" altLang="en-US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or32</a:t>
            </a:r>
            <a:r>
              <a:rPr lang="zh-CN" altLang="en-US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ADC32</a:t>
            </a:r>
            <a:r>
              <a:rPr lang="zh-CN" altLang="en-US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xor32</a:t>
            </a:r>
            <a:r>
              <a:rPr lang="zh-CN" altLang="en-US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nor32</a:t>
            </a:r>
            <a:r>
              <a:rPr lang="zh-CN" altLang="en-US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srl32</a:t>
            </a:r>
            <a:r>
              <a:rPr lang="zh-CN" altLang="en-US" sz="24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br>
              <a:rPr lang="en-US" altLang="zh-CN" sz="2400" dirty="0" smtClean="0">
                <a:solidFill>
                  <a:srgbClr val="0000FF"/>
                </a:solidFill>
                <a:cs typeface="Times New Roman" panose="02020603050405020304" pitchFamily="18" charset="0"/>
              </a:rPr>
            </a:br>
            <a:r>
              <a:rPr lang="en-US" altLang="zh-CN" sz="24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SignalExt_32</a:t>
            </a:r>
            <a:r>
              <a:rPr lang="zh-CN" altLang="en-US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mux8to1_32</a:t>
            </a:r>
            <a:r>
              <a:rPr lang="zh-CN" altLang="en-US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or_bit_32</a:t>
            </a:r>
            <a:endParaRPr lang="en-US" altLang="zh-CN" sz="2400" dirty="0" smtClean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marL="0" lvl="0" indent="0" algn="r">
              <a:lnSpc>
                <a:spcPts val="2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400" dirty="0" smtClean="0">
                <a:solidFill>
                  <a:srgbClr val="0000FF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add_32</a:t>
            </a:r>
            <a:r>
              <a:rPr lang="zh-CN" altLang="en-US" sz="2400" dirty="0" smtClean="0">
                <a:solidFill>
                  <a:srgbClr val="0000FF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mux2to1_32 </a:t>
            </a:r>
            <a:r>
              <a:rPr lang="zh-CN" altLang="en-US" sz="24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mux2to1_5</a:t>
            </a:r>
            <a:r>
              <a:rPr lang="zh-CN" altLang="en-US" sz="24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endParaRPr lang="en-US" altLang="zh-CN" sz="2400" dirty="0" smtClean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marL="0" lvl="0" indent="0" algn="r">
              <a:lnSpc>
                <a:spcPts val="2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400" dirty="0" smtClean="0">
                <a:solidFill>
                  <a:srgbClr val="0000FF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ALU</a:t>
            </a:r>
            <a:r>
              <a:rPr lang="zh-CN" altLang="en-US" sz="2400" dirty="0" smtClean="0">
                <a:solidFill>
                  <a:srgbClr val="0000FF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 smtClean="0">
                <a:solidFill>
                  <a:srgbClr val="0000FF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Regs</a:t>
            </a:r>
            <a:r>
              <a:rPr lang="zh-CN" altLang="en-US" sz="2400" dirty="0" smtClean="0">
                <a:solidFill>
                  <a:srgbClr val="0000FF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rgbClr val="0000FF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Ext_32</a:t>
            </a:r>
            <a:r>
              <a:rPr lang="zh-CN" altLang="en-US" sz="2400" dirty="0" smtClean="0">
                <a:solidFill>
                  <a:srgbClr val="0000FF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rgbClr val="0000FF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REG32</a:t>
            </a:r>
            <a:endParaRPr lang="en-US" altLang="zh-CN" sz="2400" dirty="0" smtClean="0">
              <a:solidFill>
                <a:srgbClr val="0000FF"/>
              </a:solidFill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algn="r">
              <a:lnSpc>
                <a:spcPts val="2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en-US" altLang="zh-CN" sz="2400" b="0" dirty="0" smtClean="0">
              <a:solidFill>
                <a:schemeClr val="tx1"/>
              </a:solidFill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18457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设计</a:t>
            </a:r>
            <a:r>
              <a:rPr lang="en-US" altLang="zh-CN" sz="2800" dirty="0" smtClean="0">
                <a:solidFill>
                  <a:schemeClr val="tx1"/>
                </a:solidFill>
              </a:rPr>
              <a:t>32</a:t>
            </a:r>
            <a:r>
              <a:rPr lang="zh-CN" altLang="en-US" sz="2800" dirty="0" smtClean="0">
                <a:solidFill>
                  <a:schemeClr val="tx1"/>
                </a:solidFill>
              </a:rPr>
              <a:t>位寄存器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用途：</a:t>
            </a:r>
            <a:r>
              <a:rPr lang="en-US" altLang="zh-CN" sz="2400" dirty="0" smtClean="0"/>
              <a:t>PC</a:t>
            </a:r>
            <a:r>
              <a:rPr lang="zh-CN" altLang="en-US" sz="2400" dirty="0" smtClean="0"/>
              <a:t>指针、数据、地址或指令锁存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参考逻辑实验</a:t>
            </a:r>
            <a:r>
              <a:rPr lang="en-US" altLang="zh-CN" sz="2400" dirty="0" smtClean="0"/>
              <a:t>Exp10</a:t>
            </a:r>
            <a:r>
              <a:rPr lang="zh-CN" altLang="en-US" sz="2400" dirty="0" smtClean="0"/>
              <a:t>，用行为描述实验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模块名：</a:t>
            </a:r>
            <a:r>
              <a:rPr lang="en-US" altLang="zh-CN" sz="2400" dirty="0" smtClean="0"/>
              <a:t>REG32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上升沿触发：</a:t>
            </a:r>
            <a:r>
              <a:rPr lang="en-US" altLang="zh-CN" sz="2000" dirty="0" err="1" smtClean="0"/>
              <a:t>clk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使能信号：</a:t>
            </a:r>
            <a:r>
              <a:rPr lang="en-US" altLang="zh-CN" sz="2000" dirty="0" smtClean="0"/>
              <a:t>CE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同步复位：</a:t>
            </a:r>
            <a:r>
              <a:rPr lang="en-US" altLang="zh-CN" sz="2000" dirty="0" err="1" smtClean="0"/>
              <a:t>rst</a:t>
            </a:r>
            <a:r>
              <a:rPr lang="en-US" altLang="zh-CN" sz="2000" dirty="0" smtClean="0"/>
              <a:t>=1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数据输入：</a:t>
            </a:r>
            <a:r>
              <a:rPr lang="en-US" altLang="zh-CN" sz="2000" dirty="0" smtClean="0"/>
              <a:t>D(31:0)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数据输出：</a:t>
            </a:r>
            <a:r>
              <a:rPr lang="en-US" altLang="zh-CN" sz="2000" dirty="0" smtClean="0"/>
              <a:t>Q(31:0)</a:t>
            </a:r>
            <a:endParaRPr lang="en-US" altLang="zh-CN" sz="20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参考描述结构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module</a:t>
            </a:r>
            <a:r>
              <a:rPr lang="en-US" altLang="zh-CN" sz="1800" dirty="0"/>
              <a:t>   </a:t>
            </a:r>
            <a:r>
              <a:rPr lang="en-US" altLang="zh-CN" sz="1800" b="1" dirty="0">
                <a:solidFill>
                  <a:srgbClr val="FF0000"/>
                </a:solidFill>
              </a:rPr>
              <a:t>REG32</a:t>
            </a:r>
            <a:r>
              <a:rPr lang="en-US" altLang="zh-CN" sz="1800" dirty="0"/>
              <a:t>(</a:t>
            </a:r>
            <a:r>
              <a:rPr lang="en-US" altLang="zh-CN" sz="1800" b="1" dirty="0">
                <a:solidFill>
                  <a:srgbClr val="0000FF"/>
                </a:solidFill>
              </a:rPr>
              <a:t>input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clk</a:t>
            </a:r>
            <a:r>
              <a:rPr lang="en-US" altLang="zh-CN" sz="1800" dirty="0"/>
              <a:t>,</a:t>
            </a:r>
            <a:endParaRPr lang="en-US" altLang="zh-CN" sz="18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800" dirty="0"/>
              <a:t>		</a:t>
            </a:r>
            <a:r>
              <a:rPr lang="en-US" altLang="zh-CN" sz="1800" dirty="0" smtClean="0"/>
              <a:t>……</a:t>
            </a:r>
            <a:r>
              <a:rPr lang="en-US" altLang="zh-CN" sz="1800" dirty="0"/>
              <a:t>			</a:t>
            </a:r>
            <a:endParaRPr lang="en-US" altLang="zh-CN" sz="18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800" dirty="0"/>
              <a:t>	</a:t>
            </a:r>
            <a:r>
              <a:rPr lang="en-US" altLang="zh-CN" sz="1800" b="1" dirty="0">
                <a:solidFill>
                  <a:srgbClr val="0000FF"/>
                </a:solidFill>
              </a:rPr>
              <a:t>always</a:t>
            </a:r>
            <a:r>
              <a:rPr lang="en-US" altLang="zh-CN" sz="1800" dirty="0"/>
              <a:t> @(</a:t>
            </a:r>
            <a:r>
              <a:rPr lang="en-US" altLang="zh-CN" sz="1800" b="1" dirty="0" err="1">
                <a:solidFill>
                  <a:srgbClr val="0000FF"/>
                </a:solidFill>
              </a:rPr>
              <a:t>posedge</a:t>
            </a:r>
            <a:r>
              <a:rPr lang="en-US" altLang="zh-CN" sz="1800" dirty="0"/>
              <a:t> </a:t>
            </a:r>
            <a:r>
              <a:rPr lang="en-US" altLang="zh-CN" sz="1800" dirty="0" err="1"/>
              <a:t>clk</a:t>
            </a:r>
            <a:r>
              <a:rPr lang="en-US" altLang="zh-CN" sz="1800" dirty="0"/>
              <a:t> or </a:t>
            </a:r>
            <a:r>
              <a:rPr lang="en-US" altLang="zh-CN" sz="1800" b="1" dirty="0" err="1">
                <a:solidFill>
                  <a:srgbClr val="0000FF"/>
                </a:solidFill>
              </a:rPr>
              <a:t>posedge</a:t>
            </a:r>
            <a:r>
              <a:rPr lang="en-US" altLang="zh-CN" sz="1800" dirty="0"/>
              <a:t> </a:t>
            </a:r>
            <a:r>
              <a:rPr lang="en-US" altLang="zh-CN" sz="1800" dirty="0" err="1"/>
              <a:t>rst</a:t>
            </a:r>
            <a:r>
              <a:rPr lang="en-US" altLang="zh-CN" sz="1800" dirty="0"/>
              <a:t>)</a:t>
            </a:r>
            <a:endParaRPr lang="en-US" altLang="zh-CN" sz="18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800" dirty="0"/>
              <a:t>		</a:t>
            </a:r>
            <a:r>
              <a:rPr lang="en-US" altLang="zh-CN" sz="1800" b="1" dirty="0">
                <a:solidFill>
                  <a:srgbClr val="0000FF"/>
                </a:solidFill>
              </a:rPr>
              <a:t>if</a:t>
            </a:r>
            <a:r>
              <a:rPr lang="en-US" altLang="zh-CN" sz="1800" dirty="0"/>
              <a:t> (</a:t>
            </a:r>
            <a:r>
              <a:rPr lang="en-US" altLang="zh-CN" sz="1800" dirty="0" err="1"/>
              <a:t>rst</a:t>
            </a:r>
            <a:r>
              <a:rPr lang="en-US" altLang="zh-CN" sz="1800" dirty="0" smtClean="0"/>
              <a:t>==</a:t>
            </a:r>
            <a:r>
              <a:rPr lang="zh-CN" altLang="en-US" sz="1800" dirty="0" smtClean="0"/>
              <a:t>？</a:t>
            </a:r>
            <a:r>
              <a:rPr lang="en-US" altLang="zh-CN" sz="1800" dirty="0" smtClean="0"/>
              <a:t>)  </a:t>
            </a:r>
            <a:r>
              <a:rPr lang="en-US" altLang="zh-CN" sz="1800" dirty="0"/>
              <a:t>Q &lt;= </a:t>
            </a:r>
            <a:r>
              <a:rPr lang="zh-CN" altLang="en-US" sz="1800" dirty="0" smtClean="0"/>
              <a:t>？</a:t>
            </a:r>
            <a:r>
              <a:rPr lang="en-US" altLang="zh-CN" sz="1800" dirty="0" smtClean="0"/>
              <a:t>;</a:t>
            </a:r>
            <a:endParaRPr lang="en-US" altLang="zh-CN" sz="18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800" dirty="0"/>
              <a:t>		</a:t>
            </a:r>
            <a:r>
              <a:rPr lang="en-US" altLang="zh-CN" sz="1800" b="1" dirty="0">
                <a:solidFill>
                  <a:srgbClr val="0000FF"/>
                </a:solidFill>
              </a:rPr>
              <a:t>else if 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？</a:t>
            </a:r>
            <a:r>
              <a:rPr lang="en-US" altLang="zh-CN" sz="1800" dirty="0" smtClean="0"/>
              <a:t>)   Q </a:t>
            </a:r>
            <a:r>
              <a:rPr lang="en-US" altLang="zh-CN" sz="1800" dirty="0"/>
              <a:t>&lt;= </a:t>
            </a:r>
            <a:r>
              <a:rPr lang="zh-CN" altLang="en-US" sz="1800" dirty="0" smtClean="0"/>
              <a:t>？</a:t>
            </a:r>
            <a:r>
              <a:rPr lang="en-US" altLang="zh-CN" sz="1800" dirty="0" smtClean="0"/>
              <a:t>;</a:t>
            </a:r>
            <a:endParaRPr lang="en-US" altLang="zh-CN" sz="18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800" b="1" dirty="0" err="1">
                <a:solidFill>
                  <a:srgbClr val="0000FF"/>
                </a:solidFill>
              </a:rPr>
              <a:t>endmodule</a:t>
            </a:r>
            <a:endParaRPr lang="en-US" altLang="zh-CN" sz="1800" b="1" dirty="0">
              <a:solidFill>
                <a:srgbClr val="0000FF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9113" y="2442348"/>
            <a:ext cx="1114528" cy="276192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18528" y="5284063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封装后的逻辑符号</a:t>
            </a:r>
            <a:endParaRPr lang="zh-CN" altLang="en-US" dirty="0"/>
          </a:p>
        </p:txBody>
      </p:sp>
      <p:pic>
        <p:nvPicPr>
          <p:cNvPr id="6" name="图片 5" descr="REG32_P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215" y="2442210"/>
            <a:ext cx="3622675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SimHei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SimHei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11256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建立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DataPath</a:t>
            </a:r>
            <a:r>
              <a:rPr lang="zh-CN" altLang="en-US" sz="2800" dirty="0" smtClean="0">
                <a:solidFill>
                  <a:schemeClr val="tx1"/>
                </a:solidFill>
              </a:rPr>
              <a:t>原理图输入模板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设计</a:t>
            </a:r>
            <a:r>
              <a:rPr lang="en-US" altLang="zh-CN" sz="2800" dirty="0" smtClean="0">
                <a:solidFill>
                  <a:schemeClr val="tx1"/>
                </a:solidFill>
              </a:rPr>
              <a:t>PC</a:t>
            </a:r>
            <a:r>
              <a:rPr lang="zh-CN" altLang="en-US" sz="2800" dirty="0" smtClean="0">
                <a:solidFill>
                  <a:schemeClr val="tx1"/>
                </a:solidFill>
              </a:rPr>
              <a:t>通路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调用</a:t>
            </a:r>
            <a:r>
              <a:rPr lang="en-US" altLang="zh-CN" sz="2400" dirty="0" smtClean="0"/>
              <a:t>REG32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add_32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AND2(</a:t>
            </a:r>
            <a:r>
              <a:rPr lang="zh-CN" altLang="en-US" sz="2400" dirty="0" smtClean="0"/>
              <a:t>库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MUX2T1_32</a:t>
            </a:r>
            <a:r>
              <a:rPr lang="zh-CN" altLang="en-US" sz="2400" dirty="0" smtClean="0"/>
              <a:t>模块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endParaRPr lang="en-US" altLang="zh-CN" sz="2400" dirty="0" smtClean="0"/>
          </a:p>
          <a:p>
            <a:pPr lvl="1">
              <a:spcBef>
                <a:spcPts val="0"/>
              </a:spcBef>
            </a:pP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endParaRPr lang="en-US" altLang="zh-CN" sz="2400" dirty="0" smtClean="0"/>
          </a:p>
          <a:p>
            <a:pPr lvl="1">
              <a:spcBef>
                <a:spcPts val="0"/>
              </a:spcBef>
            </a:pP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设计：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顺序执行</a:t>
            </a:r>
            <a:r>
              <a:rPr lang="en-US" altLang="zh-CN" sz="2000" dirty="0" smtClean="0"/>
              <a:t>(PC+4)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Jump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Beq</a:t>
            </a:r>
            <a:r>
              <a:rPr lang="zh-CN" altLang="en-US" sz="2000" dirty="0" smtClean="0"/>
              <a:t>时的</a:t>
            </a:r>
            <a:r>
              <a:rPr lang="en-US" altLang="zh-CN" sz="2000" dirty="0" smtClean="0"/>
              <a:t>PC</a:t>
            </a:r>
            <a:r>
              <a:rPr lang="zh-CN" altLang="en-US" sz="2000" dirty="0" smtClean="0"/>
              <a:t>值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计算和通路</a:t>
            </a:r>
            <a:endParaRPr lang="en-US" altLang="zh-CN" sz="20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solidFill>
                  <a:schemeClr val="tx1"/>
                </a:solidFill>
              </a:rPr>
              <a:t>注意常数的电路实现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2">
              <a:lnSpc>
                <a:spcPts val="1800"/>
              </a:lnSpc>
              <a:spcBef>
                <a:spcPts val="0"/>
              </a:spcBef>
            </a:pPr>
            <a:r>
              <a:rPr lang="zh-CN" altLang="en-US" sz="2000" dirty="0" smtClean="0"/>
              <a:t>“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” </a:t>
            </a:r>
            <a:r>
              <a:rPr lang="en-US" altLang="zh-CN" sz="2000" dirty="0" smtClean="0"/>
              <a:t>	= </a:t>
            </a:r>
            <a:r>
              <a:rPr lang="zh-CN" altLang="en-US" sz="2000" dirty="0" smtClean="0"/>
              <a:t>？？？？</a:t>
            </a:r>
            <a:endParaRPr lang="en-US" altLang="zh-CN" sz="2000" dirty="0" smtClean="0"/>
          </a:p>
          <a:p>
            <a:pPr lvl="2">
              <a:lnSpc>
                <a:spcPts val="1800"/>
              </a:lnSpc>
              <a:spcBef>
                <a:spcPts val="0"/>
              </a:spcBef>
            </a:pPr>
            <a:r>
              <a:rPr lang="en-US" altLang="zh-CN" sz="2000" dirty="0" err="1" smtClean="0"/>
              <a:t>Branch_offset</a:t>
            </a:r>
            <a:r>
              <a:rPr lang="en-US" altLang="zh-CN" sz="2000" dirty="0" smtClean="0"/>
              <a:t> 	= </a:t>
            </a:r>
            <a:r>
              <a:rPr lang="zh-CN" altLang="en-US" sz="2000" dirty="0" smtClean="0"/>
              <a:t>？？？？</a:t>
            </a:r>
            <a:endParaRPr lang="en-US" altLang="zh-CN" sz="2000" dirty="0" smtClean="0"/>
          </a:p>
          <a:p>
            <a:pPr lvl="2">
              <a:lnSpc>
                <a:spcPts val="1800"/>
              </a:lnSpc>
              <a:spcBef>
                <a:spcPts val="0"/>
              </a:spcBef>
            </a:pPr>
            <a:r>
              <a:rPr lang="en-US" altLang="zh-CN" sz="2000" dirty="0" err="1" smtClean="0"/>
              <a:t>Jump_addr</a:t>
            </a:r>
            <a:r>
              <a:rPr lang="en-US" altLang="zh-CN" sz="2000" dirty="0" smtClean="0"/>
              <a:t> 	= </a:t>
            </a:r>
            <a:r>
              <a:rPr lang="zh-CN" altLang="en-US" sz="2000" dirty="0" smtClean="0"/>
              <a:t>？？？？</a:t>
            </a: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6655" y="2862819"/>
            <a:ext cx="1085280" cy="11076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479" y="2648721"/>
            <a:ext cx="608527" cy="15079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2636912"/>
            <a:ext cx="834895" cy="151980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63610" y="2639166"/>
            <a:ext cx="990600" cy="14001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Exp04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ALU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312" y="1156922"/>
            <a:ext cx="7848872" cy="519222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2312" y="213285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信号扩展模块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864" y="996933"/>
            <a:ext cx="1373312" cy="1472213"/>
          </a:xfrm>
          <a:prstGeom prst="rect">
            <a:avLst/>
          </a:prstGeom>
        </p:spPr>
      </p:pic>
      <p:sp>
        <p:nvSpPr>
          <p:cNvPr id="4" name="下箭头 3"/>
          <p:cNvSpPr/>
          <p:nvPr/>
        </p:nvSpPr>
        <p:spPr>
          <a:xfrm rot="2571995">
            <a:off x="7000910" y="1517543"/>
            <a:ext cx="197768" cy="8675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逻辑原理图输入</a:t>
            </a:r>
            <a:r>
              <a:rPr lang="en-US" altLang="zh-CN" dirty="0"/>
              <a:t>(</a:t>
            </a:r>
            <a:r>
              <a:rPr dirty="0"/>
              <a:t>实验</a:t>
            </a:r>
            <a:r>
              <a:rPr lang="en-US" altLang="zh-CN" dirty="0"/>
              <a:t>4)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611560" y="234888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信号扩展模块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57" y="1071197"/>
            <a:ext cx="7848872" cy="5192227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 flipV="1">
            <a:off x="3995936" y="1916832"/>
            <a:ext cx="3096344" cy="1224136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 flipV="1">
            <a:off x="7164288" y="1988840"/>
            <a:ext cx="504056" cy="3888432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836651" y="1395898"/>
            <a:ext cx="4224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注意：加减器做减法时用补码是</a:t>
            </a:r>
            <a:r>
              <a:rPr lang="en-US" altLang="zh-CN" b="1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±31</a:t>
            </a:r>
            <a:r>
              <a:rPr lang="zh-CN" altLang="en-US" b="1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位</a:t>
            </a:r>
            <a:endParaRPr lang="en-US" altLang="zh-CN" b="1" dirty="0" smtClean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为了和无符号加法兼容需要扩展符号位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>
            <a:stCxn id="16" idx="0"/>
          </p:cNvCxnSpPr>
          <p:nvPr/>
        </p:nvCxnSpPr>
        <p:spPr>
          <a:xfrm flipV="1">
            <a:off x="921872" y="2750008"/>
            <a:ext cx="362470" cy="14193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1082464" y="1700808"/>
            <a:ext cx="2049376" cy="26845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1082464" y="2348880"/>
            <a:ext cx="2074488" cy="2036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154472" y="4413286"/>
            <a:ext cx="1790245" cy="243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539624" y="4429818"/>
            <a:ext cx="5220142" cy="1118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329232" y="4169312"/>
            <a:ext cx="1185280" cy="487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>
                <a:solidFill>
                  <a:schemeClr val="tx1"/>
                </a:solidFill>
              </a:rPr>
              <a:t>定制符号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非标准件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1129397" y="4710795"/>
            <a:ext cx="1790245" cy="644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1548302" y="4040731"/>
            <a:ext cx="1484221" cy="240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1101698" y="3602965"/>
            <a:ext cx="364282" cy="5218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983480" y="873760"/>
            <a:ext cx="5272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ADC32(</a:t>
            </a:r>
            <a:r>
              <a:rPr lang="zh-CN" altLang="en-US" sz="1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扩展成</a:t>
            </a:r>
            <a:r>
              <a:rPr lang="en-US" altLang="zh-CN" sz="1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33</a:t>
            </a:r>
            <a:r>
              <a:rPr lang="zh-CN" altLang="en-US" sz="1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位</a:t>
            </a:r>
            <a:r>
              <a:rPr lang="en-US" altLang="zh-CN" sz="1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)</a:t>
            </a:r>
            <a:r>
              <a:rPr lang="zh-CN" altLang="en-US" sz="1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	wire B_Notation = C0 ^ 1'b0;	  </a:t>
            </a:r>
            <a:endParaRPr lang="zh-CN" altLang="en-US" sz="1400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  <a:p>
            <a:r>
              <a:rPr lang="zh-CN" altLang="en-US" sz="1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	 S = {1'b0,A} + {B_Notation,B} + C0;</a:t>
            </a:r>
            <a:endParaRPr lang="zh-CN" altLang="en-US" sz="1400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40100" y="5509260"/>
            <a:ext cx="3122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srl32</a:t>
            </a:r>
            <a:r>
              <a:rPr lang="zh-CN" altLang="en-US">
                <a:solidFill>
                  <a:srgbClr val="FF0000"/>
                </a:solidFill>
              </a:rPr>
              <a:t>程序</a:t>
            </a:r>
            <a:r>
              <a:rPr lang="en-US" altLang="zh-CN">
                <a:solidFill>
                  <a:srgbClr val="FF0000"/>
                </a:solidFill>
              </a:rPr>
              <a:t>:assign res = B &gt;&gt; 1;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54750" y="5080000"/>
            <a:ext cx="17418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overflow没有处理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0645" y="1630680"/>
            <a:ext cx="2951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assign So = {32{S}};</a:t>
            </a:r>
            <a:endParaRPr lang="zh-CN" altLang="en-US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add:010(ALU_operation)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sub:110</a:t>
            </a:r>
            <a:endParaRPr lang="en-US" altLang="zh-CN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7350-63CB-43B5-98C4-E1608DF970CF}" type="slidenum">
              <a:rPr lang="en-US" altLang="zh-CN">
                <a:solidFill>
                  <a:srgbClr val="007A77"/>
                </a:solidFill>
              </a:rPr>
            </a:fld>
            <a:endParaRPr lang="en-US" altLang="zh-CN" dirty="0">
              <a:solidFill>
                <a:srgbClr val="007A77"/>
              </a:solidFill>
            </a:endParaRPr>
          </a:p>
        </p:txBody>
      </p:sp>
      <p:sp>
        <p:nvSpPr>
          <p:cNvPr id="1228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122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353437"/>
            <a:ext cx="5113263" cy="431800"/>
          </a:xfrm>
          <a:noFill/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kumimoji="1" lang="zh-CN" altLang="en-US" sz="3600" b="1" dirty="0" smtClean="0">
                <a:solidFill>
                  <a:srgbClr val="0000FF"/>
                </a:solidFill>
                <a:latin typeface="Tahoma" panose="020B0604030504040204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调用</a:t>
            </a:r>
            <a:r>
              <a:rPr kumimoji="1" lang="en-US" altLang="zh-CN" sz="3600" b="1" dirty="0" smtClean="0">
                <a:solidFill>
                  <a:srgbClr val="0000FF"/>
                </a:solidFill>
                <a:latin typeface="Tahoma" panose="020B0604030504040204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Exp04</a:t>
            </a:r>
            <a:r>
              <a:rPr kumimoji="1" lang="zh-CN" altLang="en-US" sz="3600" b="1" dirty="0" smtClean="0">
                <a:solidFill>
                  <a:srgbClr val="0000FF"/>
                </a:solidFill>
                <a:latin typeface="Tahoma" panose="020B0604030504040204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en-US" altLang="zh-CN" sz="3600" b="1" dirty="0" err="1" smtClean="0">
                <a:solidFill>
                  <a:srgbClr val="0000FF"/>
                </a:solidFill>
                <a:latin typeface="Tahoma" panose="020B0604030504040204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Regs</a:t>
            </a:r>
            <a:r>
              <a:rPr kumimoji="1" lang="zh-CN" altLang="en-US" sz="3600" b="1" dirty="0" smtClean="0">
                <a:solidFill>
                  <a:srgbClr val="0000FF"/>
                </a:solidFill>
                <a:latin typeface="Tahoma" panose="020B0604030504040204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模块</a:t>
            </a:r>
            <a:endParaRPr lang="en-US" altLang="zh-CN" sz="2400" b="1" dirty="0">
              <a:solidFill>
                <a:srgbClr val="080808"/>
              </a:solidFill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28804" name="Rectangle 4"/>
          <p:cNvSpPr>
            <a:spLocks noChangeArrowheads="1"/>
          </p:cNvSpPr>
          <p:nvPr/>
        </p:nvSpPr>
        <p:spPr bwMode="auto">
          <a:xfrm>
            <a:off x="250825" y="1124744"/>
            <a:ext cx="8642350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b="1" dirty="0">
                <a:solidFill>
                  <a:srgbClr val="FF0000"/>
                </a:solidFill>
              </a:rPr>
              <a:t>Module 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regs</a:t>
            </a:r>
            <a:r>
              <a:rPr lang="en-US" altLang="zh-CN" dirty="0" smtClean="0"/>
              <a:t>(input </a:t>
            </a:r>
            <a:r>
              <a:rPr lang="en-US" altLang="zh-CN" dirty="0" err="1" smtClean="0"/>
              <a:t>clk</a:t>
            </a:r>
            <a:r>
              <a:rPr lang="en-US" altLang="zh-CN" dirty="0"/>
              <a:t>,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rst</a:t>
            </a:r>
            <a:r>
              <a:rPr lang="en-US" altLang="zh-CN" dirty="0" smtClean="0"/>
              <a:t>,  </a:t>
            </a:r>
            <a:r>
              <a:rPr lang="en-US" altLang="zh-CN" dirty="0"/>
              <a:t>L_S, 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 smtClean="0"/>
              <a:t>		</a:t>
            </a:r>
            <a:r>
              <a:rPr lang="en-US" altLang="zh-CN" dirty="0"/>
              <a:t>   </a:t>
            </a:r>
            <a:r>
              <a:rPr lang="en-US" altLang="zh-CN" dirty="0" smtClean="0"/>
              <a:t>     input </a:t>
            </a:r>
            <a:r>
              <a:rPr lang="en-US" altLang="zh-CN" dirty="0"/>
              <a:t>[4:0] 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R_addr_A</a:t>
            </a:r>
            <a:r>
              <a:rPr lang="en-US" altLang="zh-CN" dirty="0"/>
              <a:t>, </a:t>
            </a:r>
            <a:r>
              <a:rPr lang="en-US" altLang="zh-CN" dirty="0" err="1" smtClean="0"/>
              <a:t>R_addr_B</a:t>
            </a:r>
            <a:r>
              <a:rPr lang="en-US" altLang="zh-CN" dirty="0"/>
              <a:t>, </a:t>
            </a:r>
            <a:r>
              <a:rPr lang="en-US" altLang="zh-CN" dirty="0" err="1" smtClean="0"/>
              <a:t>Wt_addr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</a:t>
            </a:r>
            <a:r>
              <a:rPr lang="en-US" altLang="zh-CN" dirty="0" smtClean="0"/>
              <a:t>	   </a:t>
            </a:r>
            <a:r>
              <a:rPr lang="en-US" altLang="zh-CN" dirty="0"/>
              <a:t> </a:t>
            </a:r>
            <a:r>
              <a:rPr lang="en-US" altLang="zh-CN" dirty="0" smtClean="0"/>
              <a:t>    input </a:t>
            </a:r>
            <a:r>
              <a:rPr lang="en-US" altLang="zh-CN" dirty="0"/>
              <a:t>[31:0]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wt_data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</a:t>
            </a:r>
            <a:r>
              <a:rPr lang="en-US" altLang="zh-CN" dirty="0" smtClean="0"/>
              <a:t>	   </a:t>
            </a:r>
            <a:r>
              <a:rPr lang="en-US" altLang="zh-CN" dirty="0"/>
              <a:t> </a:t>
            </a:r>
            <a:r>
              <a:rPr lang="en-US" altLang="zh-CN" dirty="0" smtClean="0"/>
              <a:t>    output </a:t>
            </a:r>
            <a:r>
              <a:rPr lang="en-US" altLang="zh-CN" dirty="0"/>
              <a:t>[31:0]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rdata_A</a:t>
            </a:r>
            <a:r>
              <a:rPr lang="en-US" altLang="zh-CN" dirty="0"/>
              <a:t>,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rdata_B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</a:t>
            </a:r>
            <a:r>
              <a:rPr lang="en-US" altLang="zh-CN" dirty="0" smtClean="0"/>
              <a:t>	    );</a:t>
            </a: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 err="1" smtClean="0"/>
              <a:t>reg</a:t>
            </a:r>
            <a:r>
              <a:rPr lang="en-US" altLang="zh-CN" dirty="0" smtClean="0"/>
              <a:t> </a:t>
            </a:r>
            <a:r>
              <a:rPr lang="en-US" altLang="zh-CN" dirty="0"/>
              <a:t>[31:0] register [1:31]; 					 </a:t>
            </a:r>
            <a:r>
              <a:rPr lang="en-US" altLang="zh-CN" dirty="0" smtClean="0"/>
              <a:t>    	// </a:t>
            </a:r>
            <a:r>
              <a:rPr lang="en-US" altLang="zh-CN" dirty="0"/>
              <a:t>r1 - r31</a:t>
            </a: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     integer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assign </a:t>
            </a:r>
            <a:r>
              <a:rPr lang="en-US" altLang="zh-CN" dirty="0" err="1"/>
              <a:t>rdata_A</a:t>
            </a:r>
            <a:r>
              <a:rPr lang="en-US" altLang="zh-CN" dirty="0"/>
              <a:t> =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Rs_addr_A</a:t>
            </a:r>
            <a:r>
              <a:rPr lang="en-US" altLang="zh-CN" dirty="0" smtClean="0"/>
              <a:t> == </a:t>
            </a:r>
            <a:r>
              <a:rPr lang="en-US" altLang="zh-CN" dirty="0"/>
              <a:t>0</a:t>
            </a:r>
            <a:r>
              <a:rPr lang="en-US" altLang="zh-CN" dirty="0" smtClean="0"/>
              <a:t>) ? </a:t>
            </a:r>
            <a:r>
              <a:rPr lang="en-US" altLang="zh-CN" dirty="0"/>
              <a:t>0 : register[</a:t>
            </a:r>
            <a:r>
              <a:rPr lang="en-US" altLang="zh-CN" dirty="0" err="1"/>
              <a:t>reg_Rd_addr_A</a:t>
            </a:r>
            <a:r>
              <a:rPr lang="en-US" altLang="zh-CN" dirty="0" smtClean="0"/>
              <a:t>];	    	// </a:t>
            </a:r>
            <a:r>
              <a:rPr lang="en-US" altLang="zh-CN" dirty="0"/>
              <a:t>read</a:t>
            </a: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assign </a:t>
            </a:r>
            <a:r>
              <a:rPr lang="en-US" altLang="zh-CN" dirty="0" err="1"/>
              <a:t>rdata_B</a:t>
            </a:r>
            <a:r>
              <a:rPr lang="en-US" altLang="zh-CN" dirty="0"/>
              <a:t> =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Rt_addr_B</a:t>
            </a:r>
            <a:r>
              <a:rPr lang="en-US" altLang="zh-CN" dirty="0" smtClean="0"/>
              <a:t> </a:t>
            </a:r>
            <a:r>
              <a:rPr lang="en-US" altLang="zh-CN" dirty="0"/>
              <a:t>== 0</a:t>
            </a:r>
            <a:r>
              <a:rPr lang="en-US" altLang="zh-CN" dirty="0" smtClean="0"/>
              <a:t>) ? </a:t>
            </a:r>
            <a:r>
              <a:rPr lang="en-US" altLang="zh-CN" dirty="0"/>
              <a:t>0 : register[</a:t>
            </a:r>
            <a:r>
              <a:rPr lang="en-US" altLang="zh-CN" dirty="0" err="1"/>
              <a:t>reg_Rt_addr_B</a:t>
            </a:r>
            <a:r>
              <a:rPr lang="en-US" altLang="zh-CN" dirty="0"/>
              <a:t>];   </a:t>
            </a:r>
            <a:r>
              <a:rPr lang="en-US" altLang="zh-CN" dirty="0" smtClean="0"/>
              <a:t>	// read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always @(</a:t>
            </a:r>
            <a:r>
              <a:rPr lang="en-US" altLang="zh-CN" dirty="0" err="1"/>
              <a:t>posedge</a:t>
            </a:r>
            <a:r>
              <a:rPr lang="en-US" altLang="zh-CN" dirty="0"/>
              <a:t> </a:t>
            </a:r>
            <a:r>
              <a:rPr lang="en-US" altLang="zh-CN" dirty="0" err="1"/>
              <a:t>clk</a:t>
            </a:r>
            <a:r>
              <a:rPr lang="en-US" altLang="zh-CN" dirty="0"/>
              <a:t> or </a:t>
            </a:r>
            <a:r>
              <a:rPr lang="en-US" altLang="zh-CN" dirty="0" err="1"/>
              <a:t>posedge</a:t>
            </a:r>
            <a:r>
              <a:rPr lang="en-US" altLang="zh-CN" dirty="0"/>
              <a:t> </a:t>
            </a:r>
            <a:r>
              <a:rPr lang="en-US" altLang="zh-CN" dirty="0" err="1"/>
              <a:t>rst</a:t>
            </a:r>
            <a:r>
              <a:rPr lang="en-US" altLang="zh-CN" dirty="0"/>
              <a:t>) </a:t>
            </a: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      </a:t>
            </a:r>
            <a:r>
              <a:rPr lang="en-US" altLang="zh-CN" dirty="0" smtClean="0"/>
              <a:t>    begin   if </a:t>
            </a:r>
            <a:r>
              <a:rPr lang="en-US" altLang="zh-CN" dirty="0"/>
              <a:t>(</a:t>
            </a:r>
            <a:r>
              <a:rPr lang="en-US" altLang="zh-CN" dirty="0" err="1"/>
              <a:t>rst</a:t>
            </a:r>
            <a:r>
              <a:rPr lang="en-US" altLang="zh-CN" dirty="0"/>
              <a:t>==1) </a:t>
            </a:r>
            <a:r>
              <a:rPr lang="en-US" altLang="zh-CN" dirty="0" smtClean="0"/>
              <a:t> for 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=1; </a:t>
            </a:r>
            <a:r>
              <a:rPr lang="en-US" altLang="zh-CN" dirty="0" err="1"/>
              <a:t>i</a:t>
            </a:r>
            <a:r>
              <a:rPr lang="en-US" altLang="zh-CN" dirty="0"/>
              <a:t>&lt;32; </a:t>
            </a:r>
            <a:r>
              <a:rPr lang="en-US" altLang="zh-CN" dirty="0" err="1"/>
              <a:t>i</a:t>
            </a:r>
            <a:r>
              <a:rPr lang="en-US" altLang="zh-CN" dirty="0"/>
              <a:t>=i+1)  register[</a:t>
            </a:r>
            <a:r>
              <a:rPr lang="en-US" altLang="zh-CN" dirty="0" err="1"/>
              <a:t>i</a:t>
            </a:r>
            <a:r>
              <a:rPr lang="en-US" altLang="zh-CN" dirty="0"/>
              <a:t>] &lt;= 0</a:t>
            </a:r>
            <a:r>
              <a:rPr lang="en-US" altLang="zh-CN" dirty="0" smtClean="0"/>
              <a:t>;</a:t>
            </a:r>
            <a:r>
              <a:rPr lang="en-US" altLang="zh-CN" dirty="0"/>
              <a:t> 		</a:t>
            </a:r>
            <a:r>
              <a:rPr lang="en-US" altLang="zh-CN" dirty="0" smtClean="0"/>
              <a:t>// </a:t>
            </a:r>
            <a:r>
              <a:rPr lang="en-US" altLang="zh-CN" dirty="0"/>
              <a:t>reset</a:t>
            </a: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	</a:t>
            </a:r>
            <a:r>
              <a:rPr lang="en-US" altLang="zh-CN" dirty="0" smtClean="0"/>
              <a:t>     else if ((</a:t>
            </a:r>
            <a:r>
              <a:rPr lang="en-US" altLang="zh-CN" dirty="0" err="1" smtClean="0"/>
              <a:t>Rd_addr</a:t>
            </a:r>
            <a:r>
              <a:rPr lang="en-US" altLang="zh-CN" dirty="0" smtClean="0"/>
              <a:t> </a:t>
            </a:r>
            <a:r>
              <a:rPr lang="en-US" altLang="zh-CN" dirty="0"/>
              <a:t>!= 0) &amp;&amp; (we == 1)) 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</a:t>
            </a:r>
            <a:r>
              <a:rPr lang="en-US" altLang="zh-CN" dirty="0" smtClean="0"/>
              <a:t>		  register[</a:t>
            </a:r>
            <a:r>
              <a:rPr lang="en-US" altLang="zh-CN" dirty="0" err="1" smtClean="0"/>
              <a:t>Wt_addr</a:t>
            </a:r>
            <a:r>
              <a:rPr lang="en-US" altLang="zh-CN" dirty="0"/>
              <a:t>] &lt;= </a:t>
            </a:r>
            <a:r>
              <a:rPr lang="en-US" altLang="zh-CN" dirty="0" err="1"/>
              <a:t>wdata</a:t>
            </a:r>
            <a:r>
              <a:rPr lang="en-US" altLang="zh-CN" dirty="0" smtClean="0"/>
              <a:t>;      			// write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</a:t>
            </a:r>
            <a:r>
              <a:rPr lang="en-US" altLang="zh-CN" dirty="0" smtClean="0"/>
              <a:t>   end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b="1" dirty="0" err="1">
                <a:solidFill>
                  <a:srgbClr val="FF0000"/>
                </a:solidFill>
              </a:rPr>
              <a:t>endmodule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228805" name="Rectangle 4"/>
          <p:cNvSpPr>
            <a:spLocks noChangeArrowheads="1"/>
          </p:cNvSpPr>
          <p:nvPr/>
        </p:nvSpPr>
        <p:spPr bwMode="auto">
          <a:xfrm>
            <a:off x="6520780" y="5661248"/>
            <a:ext cx="2303364" cy="2878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algn="r">
              <a:spcBef>
                <a:spcPct val="0"/>
              </a:spcBef>
            </a:pPr>
            <a:r>
              <a:rPr lang="zh-CN" altLang="en-US" dirty="0">
                <a:solidFill>
                  <a:srgbClr val="0000FF"/>
                </a:solidFill>
              </a:rPr>
              <a:t>代码来自李亚民教授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90256" y="678166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此代码留有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，请同学自行编写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3200" y="1047498"/>
            <a:ext cx="1161678" cy="1482668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 rot="2571995">
            <a:off x="6046319" y="2096415"/>
            <a:ext cx="197768" cy="8675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83552"/>
            <a:ext cx="8229600" cy="522576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设计</a:t>
            </a:r>
            <a:r>
              <a:rPr lang="en-US" altLang="zh-CN" sz="2800" dirty="0" smtClean="0">
                <a:solidFill>
                  <a:schemeClr val="tx1"/>
                </a:solidFill>
              </a:rPr>
              <a:t>R-</a:t>
            </a:r>
            <a:r>
              <a:rPr lang="zh-CN" altLang="en-US" sz="2800" dirty="0" smtClean="0">
                <a:solidFill>
                  <a:schemeClr val="tx1"/>
                </a:solidFill>
              </a:rPr>
              <a:t>格式和</a:t>
            </a:r>
            <a:r>
              <a:rPr lang="en-US" altLang="zh-CN" sz="2800" dirty="0" smtClean="0">
                <a:solidFill>
                  <a:schemeClr val="tx1"/>
                </a:solidFill>
              </a:rPr>
              <a:t>I-</a:t>
            </a:r>
            <a:r>
              <a:rPr lang="zh-CN" altLang="en-US" sz="2800" dirty="0" smtClean="0">
                <a:solidFill>
                  <a:schemeClr val="tx1"/>
                </a:solidFill>
              </a:rPr>
              <a:t>格式数据通路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根据理论课分析讨论的数据通路选择</a:t>
            </a:r>
            <a:r>
              <a:rPr lang="en-US" altLang="zh-CN" sz="2400" dirty="0" smtClean="0"/>
              <a:t>MUX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en-US" altLang="zh-CN" sz="2400" dirty="0" err="1" smtClean="0">
                <a:solidFill>
                  <a:schemeClr val="tx1"/>
                </a:solidFill>
              </a:rPr>
              <a:t>Regs</a:t>
            </a:r>
            <a:r>
              <a:rPr lang="zh-CN" altLang="en-US" sz="2400" dirty="0" smtClean="0">
                <a:solidFill>
                  <a:schemeClr val="tx1"/>
                </a:solidFill>
              </a:rPr>
              <a:t>数据通道设计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R-</a:t>
            </a:r>
            <a:r>
              <a:rPr lang="zh-CN" altLang="en-US" sz="2000" dirty="0" smtClean="0">
                <a:solidFill>
                  <a:schemeClr val="tx1"/>
                </a:solidFill>
              </a:rPr>
              <a:t>格式源</a:t>
            </a:r>
            <a:r>
              <a:rPr lang="zh-CN" altLang="en-US" sz="2000" dirty="0" smtClean="0"/>
              <a:t>地址</a:t>
            </a:r>
            <a:r>
              <a:rPr lang="zh-CN" altLang="en-US" sz="2000" dirty="0" smtClean="0">
                <a:solidFill>
                  <a:schemeClr val="tx1"/>
                </a:solidFill>
              </a:rPr>
              <a:t>通道选择：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rs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rt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R-</a:t>
            </a:r>
            <a:r>
              <a:rPr lang="zh-CN" altLang="en-US" sz="2000" dirty="0" smtClean="0">
                <a:solidFill>
                  <a:schemeClr val="tx1"/>
                </a:solidFill>
              </a:rPr>
              <a:t>格式目的地址通道选择：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rd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altLang="zh-CN" sz="2000" dirty="0"/>
              <a:t>R-</a:t>
            </a:r>
            <a:r>
              <a:rPr lang="zh-CN" altLang="en-US" sz="2000" dirty="0"/>
              <a:t>格式</a:t>
            </a:r>
            <a:r>
              <a:rPr lang="zh-CN" altLang="en-US" sz="2000" dirty="0" smtClean="0"/>
              <a:t>目的数据通道选择：</a:t>
            </a:r>
            <a:r>
              <a:rPr lang="en-US" altLang="zh-CN" sz="2000" dirty="0" smtClean="0"/>
              <a:t>form ALU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altLang="zh-CN" sz="2000" dirty="0" smtClean="0"/>
              <a:t>I-</a:t>
            </a:r>
            <a:r>
              <a:rPr lang="zh-CN" altLang="en-US" sz="2000" dirty="0" smtClean="0"/>
              <a:t>格式源地址通道选择：</a:t>
            </a:r>
            <a:r>
              <a:rPr lang="en-US" altLang="zh-CN" sz="2000" dirty="0" err="1" smtClean="0"/>
              <a:t>rs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en-US" altLang="zh-CN" sz="2000" dirty="0"/>
              <a:t>I-</a:t>
            </a:r>
            <a:r>
              <a:rPr lang="zh-CN" altLang="en-US" sz="2000" dirty="0" smtClean="0"/>
              <a:t>格式目的地址</a:t>
            </a:r>
            <a:r>
              <a:rPr lang="zh-CN" altLang="en-US" sz="2000" dirty="0"/>
              <a:t>通道</a:t>
            </a:r>
            <a:r>
              <a:rPr lang="zh-CN" altLang="en-US" sz="2000" dirty="0" smtClean="0"/>
              <a:t>选择：</a:t>
            </a:r>
            <a:r>
              <a:rPr lang="en-US" altLang="zh-CN" sz="2000" dirty="0" err="1" smtClean="0"/>
              <a:t>rt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en-US" altLang="zh-CN" sz="2000" dirty="0" smtClean="0"/>
              <a:t>I-</a:t>
            </a:r>
            <a:r>
              <a:rPr lang="zh-CN" altLang="en-US" sz="2000" dirty="0" smtClean="0"/>
              <a:t>格式</a:t>
            </a:r>
            <a:r>
              <a:rPr lang="zh-CN" altLang="en-US" sz="2000" dirty="0"/>
              <a:t>目的数据通道选择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from Memory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en-US" altLang="zh-CN" sz="2000" dirty="0" err="1" smtClean="0"/>
              <a:t>Beq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源</a:t>
            </a:r>
            <a:r>
              <a:rPr lang="zh-CN" altLang="en-US" sz="2000" dirty="0" smtClean="0"/>
              <a:t>地址通道是什么？</a:t>
            </a:r>
            <a:endParaRPr lang="en-US" altLang="zh-CN" sz="2000" dirty="0" smtClean="0"/>
          </a:p>
          <a:p>
            <a:pPr lvl="1"/>
            <a:r>
              <a:rPr lang="en-US" altLang="zh-CN" sz="2400" dirty="0"/>
              <a:t>ALU</a:t>
            </a:r>
            <a:r>
              <a:rPr lang="zh-CN" altLang="en-US" sz="2400" dirty="0"/>
              <a:t>数据通路设计</a:t>
            </a:r>
            <a:endParaRPr lang="en-US" altLang="zh-CN" sz="2400" dirty="0"/>
          </a:p>
          <a:p>
            <a:pPr lvl="2">
              <a:spcBef>
                <a:spcPts val="0"/>
              </a:spcBef>
            </a:pPr>
            <a:r>
              <a:rPr lang="en-US" altLang="zh-CN" sz="2000" dirty="0"/>
              <a:t>ALU</a:t>
            </a:r>
            <a:r>
              <a:rPr lang="zh-CN" altLang="en-US" sz="2000" dirty="0"/>
              <a:t>输入端口</a:t>
            </a:r>
            <a:r>
              <a:rPr lang="en-US" altLang="zh-CN" sz="2000" dirty="0"/>
              <a:t>A</a:t>
            </a:r>
            <a:r>
              <a:rPr lang="zh-CN" altLang="en-US" sz="2000" dirty="0"/>
              <a:t>有通道选择吗？</a:t>
            </a:r>
            <a:endParaRPr lang="en-US" altLang="zh-CN" sz="2000" dirty="0"/>
          </a:p>
          <a:p>
            <a:pPr lvl="2">
              <a:spcBef>
                <a:spcPts val="0"/>
              </a:spcBef>
            </a:pPr>
            <a:r>
              <a:rPr lang="en-US" altLang="zh-CN" sz="2000" dirty="0"/>
              <a:t>ALU</a:t>
            </a:r>
            <a:r>
              <a:rPr lang="zh-CN" altLang="en-US" sz="2000" dirty="0"/>
              <a:t>输入端口</a:t>
            </a:r>
            <a:r>
              <a:rPr lang="en-US" altLang="zh-CN" sz="2000" dirty="0"/>
              <a:t>B</a:t>
            </a:r>
            <a:r>
              <a:rPr lang="zh-CN" altLang="en-US" sz="2000" dirty="0"/>
              <a:t>通道选择</a:t>
            </a:r>
            <a:endParaRPr lang="en-US" altLang="zh-CN" sz="2000" dirty="0"/>
          </a:p>
          <a:p>
            <a:pPr lvl="3">
              <a:spcBef>
                <a:spcPts val="0"/>
              </a:spcBef>
            </a:pPr>
            <a:r>
              <a:rPr lang="zh-CN" altLang="en-US" sz="1800" dirty="0"/>
              <a:t>调用</a:t>
            </a:r>
            <a:r>
              <a:rPr lang="en-US" altLang="zh-CN" sz="1800" dirty="0"/>
              <a:t>Ext_32</a:t>
            </a:r>
            <a:r>
              <a:rPr lang="zh-CN" altLang="en-US" sz="1800" dirty="0"/>
              <a:t>模块</a:t>
            </a:r>
            <a:endParaRPr lang="en-US" altLang="zh-CN" sz="1800" dirty="0"/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R-</a:t>
            </a:r>
            <a:r>
              <a:rPr lang="zh-CN" altLang="en-US" sz="1800" dirty="0"/>
              <a:t>格式：</a:t>
            </a:r>
            <a:r>
              <a:rPr lang="en-US" altLang="zh-CN" sz="1800" dirty="0"/>
              <a:t>from </a:t>
            </a:r>
            <a:r>
              <a:rPr lang="en-US" altLang="zh-CN" sz="1800" dirty="0" err="1"/>
              <a:t>Regs</a:t>
            </a:r>
            <a:r>
              <a:rPr lang="en-US" altLang="zh-CN" sz="1800" dirty="0"/>
              <a:t> B port</a:t>
            </a:r>
            <a:endParaRPr lang="en-US" altLang="zh-CN" sz="1800" dirty="0"/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I-</a:t>
            </a:r>
            <a:r>
              <a:rPr lang="zh-CN" altLang="en-US" sz="1800" dirty="0"/>
              <a:t>格式：</a:t>
            </a:r>
            <a:r>
              <a:rPr lang="en-US" altLang="zh-CN" sz="1800" dirty="0"/>
              <a:t>Where from </a:t>
            </a:r>
            <a:endParaRPr lang="zh-CN" altLang="en-US" sz="1800" dirty="0"/>
          </a:p>
          <a:p>
            <a:pPr lvl="1">
              <a:spcBef>
                <a:spcPts val="0"/>
              </a:spcBef>
            </a:pPr>
            <a:endParaRPr lang="en-US" altLang="zh-CN" dirty="0" smtClean="0"/>
          </a:p>
          <a:p>
            <a:pPr lvl="2">
              <a:spcBef>
                <a:spcPts val="0"/>
              </a:spcBef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云形标注 3"/>
          <p:cNvSpPr/>
          <p:nvPr/>
        </p:nvSpPr>
        <p:spPr>
          <a:xfrm>
            <a:off x="6605865" y="2459662"/>
            <a:ext cx="2098576" cy="432048"/>
          </a:xfrm>
          <a:prstGeom prst="cloudCallout">
            <a:avLst>
              <a:gd name="adj1" fmla="val -33959"/>
              <a:gd name="adj2" fmla="val 166205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dirty="0"/>
              <a:t>是</a:t>
            </a:r>
            <a:r>
              <a:rPr lang="zh-CN" altLang="en-US" dirty="0" smtClean="0"/>
              <a:t>什么地址？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6300192" y="3754536"/>
            <a:ext cx="2504320" cy="576064"/>
          </a:xfrm>
          <a:prstGeom prst="cloudCallout">
            <a:avLst>
              <a:gd name="adj1" fmla="val 14319"/>
              <a:gd name="adj2" fmla="val -105227"/>
            </a:avLst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控制信号是什么</a:t>
            </a:r>
            <a:endParaRPr lang="zh-CN" altLang="en-US" dirty="0">
              <a:noFill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0192" y="4963644"/>
            <a:ext cx="1657549" cy="11981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74645"/>
            <a:ext cx="8013576" cy="85166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数据通路参考</a:t>
            </a:r>
            <a:r>
              <a:rPr lang="zh-CN" altLang="en-US" dirty="0"/>
              <a:t>逻辑</a:t>
            </a:r>
            <a:r>
              <a:rPr lang="zh-CN" altLang="en-US" dirty="0" smtClean="0"/>
              <a:t>结构图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86" y="1071048"/>
            <a:ext cx="8352928" cy="5244159"/>
          </a:xfrm>
        </p:spPr>
      </p:pic>
      <p:sp>
        <p:nvSpPr>
          <p:cNvPr id="6" name="圆角矩形 5"/>
          <p:cNvSpPr/>
          <p:nvPr/>
        </p:nvSpPr>
        <p:spPr>
          <a:xfrm>
            <a:off x="2339752" y="1465145"/>
            <a:ext cx="432048" cy="9295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86486" y="10709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PC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计数器</a:t>
            </a:r>
            <a:endParaRPr lang="zh-CN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16216" y="50309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不唯一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06395" y="2180590"/>
            <a:ext cx="25596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 b="1">
                <a:solidFill>
                  <a:srgbClr val="FF0000"/>
                </a:solidFill>
              </a:rPr>
              <a:t>N0,</a:t>
            </a:r>
            <a:r>
              <a:rPr lang="en-US" altLang="zh-CN" sz="800" b="1">
                <a:solidFill>
                  <a:srgbClr val="FF0000"/>
                </a:solidFill>
              </a:rPr>
              <a:t>....</a:t>
            </a:r>
            <a:r>
              <a:rPr lang="zh-CN" altLang="en-US" sz="800" b="1">
                <a:solidFill>
                  <a:srgbClr val="FF0000"/>
                </a:solidFill>
              </a:rPr>
              <a:t>,N0,N0,V5,N0,N0</a:t>
            </a:r>
            <a:endParaRPr lang="zh-CN" altLang="en-US" sz="800" b="1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68825" y="1797050"/>
            <a:ext cx="7950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solidFill>
                  <a:schemeClr val="accent2">
                    <a:lumMod val="75000"/>
                  </a:schemeClr>
                </a:solidFill>
              </a:rPr>
              <a:t>PC_4(31:0)</a:t>
            </a:r>
            <a:endParaRPr lang="zh-CN" altLang="en-US" sz="1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7350" y="2042160"/>
            <a:ext cx="16129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chemeClr val="accent2">
                    <a:lumMod val="75000"/>
                  </a:schemeClr>
                </a:solidFill>
              </a:rPr>
              <a:t>Imm_32(29:0),N0,N0</a:t>
            </a:r>
            <a:endParaRPr lang="zh-CN" altLang="en-US" sz="1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74110" y="2322830"/>
            <a:ext cx="22821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solidFill>
                  <a:schemeClr val="tx2">
                    <a:lumMod val="60000"/>
                    <a:lumOff val="40000"/>
                  </a:schemeClr>
                </a:solidFill>
              </a:rPr>
              <a:t>PC_4(31:28),inst_field(25:0),N0,N0</a:t>
            </a:r>
            <a:endParaRPr lang="zh-CN" altLang="en-US" sz="10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00250" y="5162550"/>
            <a:ext cx="1635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inst_field(15:0)</a:t>
            </a:r>
            <a:endParaRPr lang="zh-CN" altLang="en-US" sz="1000"/>
          </a:p>
        </p:txBody>
      </p:sp>
      <p:sp>
        <p:nvSpPr>
          <p:cNvPr id="12" name="文本框 11"/>
          <p:cNvSpPr txBox="1"/>
          <p:nvPr/>
        </p:nvSpPr>
        <p:spPr>
          <a:xfrm>
            <a:off x="4083050" y="4933950"/>
            <a:ext cx="40189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EXT_32</a:t>
            </a:r>
            <a:r>
              <a:rPr lang="zh-CN" altLang="en-US" sz="1000">
                <a:solidFill>
                  <a:schemeClr val="tx2">
                    <a:lumMod val="60000"/>
                    <a:lumOff val="40000"/>
                  </a:schemeClr>
                </a:solidFill>
              </a:rPr>
              <a:t>程序：	assign s = imm_16[15];</a:t>
            </a:r>
            <a:endParaRPr lang="zh-CN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1000">
                <a:solidFill>
                  <a:schemeClr val="tx2">
                    <a:lumMod val="60000"/>
                    <a:lumOff val="40000"/>
                  </a:schemeClr>
                </a:solidFill>
              </a:rPr>
              <a:t>	assign Imm_32 = {s,s,s,s,s,s,s,s,s,s,s,s,s,s,s,s,imm_16};</a:t>
            </a:r>
            <a:r>
              <a:rPr lang="zh-CN" altLang="en-US" sz="1000"/>
              <a:t>	</a:t>
            </a:r>
            <a:endParaRPr lang="zh-CN" altLang="en-US"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74645"/>
            <a:ext cx="8013576" cy="85166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数据通路参考</a:t>
            </a:r>
            <a:r>
              <a:rPr lang="zh-CN" altLang="en-US" dirty="0"/>
              <a:t>逻辑</a:t>
            </a:r>
            <a:r>
              <a:rPr lang="zh-CN" altLang="en-US" dirty="0" smtClean="0"/>
              <a:t>结构图</a:t>
            </a:r>
            <a:r>
              <a:rPr lang="en-US" altLang="zh-CN" dirty="0" smtClean="0"/>
              <a:t>(PC+4)</a:t>
            </a:r>
            <a:endParaRPr lang="en-US" altLang="zh-CN" dirty="0" smtClean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86" y="1071048"/>
            <a:ext cx="8352928" cy="5244159"/>
          </a:xfrm>
        </p:spPr>
      </p:pic>
      <p:sp>
        <p:nvSpPr>
          <p:cNvPr id="6" name="圆角矩形 5"/>
          <p:cNvSpPr/>
          <p:nvPr/>
        </p:nvSpPr>
        <p:spPr>
          <a:xfrm>
            <a:off x="2339752" y="1465145"/>
            <a:ext cx="432048" cy="9295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86486" y="10709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PC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计数器</a:t>
            </a:r>
            <a:endParaRPr lang="zh-CN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16216" y="50309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不唯一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06395" y="2180590"/>
            <a:ext cx="25596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 b="1">
                <a:solidFill>
                  <a:srgbClr val="FF0000"/>
                </a:solidFill>
              </a:rPr>
              <a:t>N0,</a:t>
            </a:r>
            <a:r>
              <a:rPr lang="en-US" altLang="zh-CN" sz="800" b="1">
                <a:solidFill>
                  <a:srgbClr val="FF0000"/>
                </a:solidFill>
              </a:rPr>
              <a:t>....</a:t>
            </a:r>
            <a:r>
              <a:rPr lang="zh-CN" altLang="en-US" sz="800" b="1">
                <a:solidFill>
                  <a:srgbClr val="FF0000"/>
                </a:solidFill>
              </a:rPr>
              <a:t>,N0,N0,V5,N0,N0</a:t>
            </a:r>
            <a:endParaRPr lang="zh-CN" altLang="en-US" sz="800" b="1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68825" y="1797050"/>
            <a:ext cx="7950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solidFill>
                  <a:schemeClr val="accent2">
                    <a:lumMod val="75000"/>
                  </a:schemeClr>
                </a:solidFill>
              </a:rPr>
              <a:t>PC_4(31:0)</a:t>
            </a:r>
            <a:endParaRPr lang="zh-CN" altLang="en-US" sz="1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7350" y="2042160"/>
            <a:ext cx="16129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chemeClr val="accent2">
                    <a:lumMod val="75000"/>
                  </a:schemeClr>
                </a:solidFill>
              </a:rPr>
              <a:t>Imm_32(29:0),N0,N0</a:t>
            </a:r>
            <a:endParaRPr lang="zh-CN" altLang="en-US" sz="1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74110" y="2322830"/>
            <a:ext cx="22821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solidFill>
                  <a:schemeClr val="tx2">
                    <a:lumMod val="60000"/>
                    <a:lumOff val="40000"/>
                  </a:schemeClr>
                </a:solidFill>
              </a:rPr>
              <a:t>PC_4(31:28),inst_field(25:0),N0,N0</a:t>
            </a:r>
            <a:endParaRPr lang="zh-CN" altLang="en-US" sz="10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00250" y="5162550"/>
            <a:ext cx="1635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inst_field(15:0)</a:t>
            </a:r>
            <a:endParaRPr lang="zh-CN" altLang="en-US" sz="1000"/>
          </a:p>
        </p:txBody>
      </p:sp>
      <p:sp>
        <p:nvSpPr>
          <p:cNvPr id="12" name="文本框 11"/>
          <p:cNvSpPr txBox="1"/>
          <p:nvPr/>
        </p:nvSpPr>
        <p:spPr>
          <a:xfrm>
            <a:off x="4083050" y="4933950"/>
            <a:ext cx="401891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EXT_32</a:t>
            </a:r>
            <a:r>
              <a:rPr lang="zh-CN" altLang="en-US" sz="1000">
                <a:solidFill>
                  <a:schemeClr val="tx2">
                    <a:lumMod val="60000"/>
                    <a:lumOff val="40000"/>
                  </a:schemeClr>
                </a:solidFill>
              </a:rPr>
              <a:t>程序：	assign s = imm_16[15];</a:t>
            </a:r>
            <a:endParaRPr lang="zh-CN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1000">
                <a:solidFill>
                  <a:schemeClr val="tx2">
                    <a:lumMod val="60000"/>
                    <a:lumOff val="40000"/>
                  </a:schemeClr>
                </a:solidFill>
              </a:rPr>
              <a:t>	assign Imm_32 = {s,s,s,s,s,s,s,s,s,s,s,s,s,s,s,s,imm_16};</a:t>
            </a:r>
            <a:endParaRPr lang="zh-CN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1000" b="1">
                <a:solidFill>
                  <a:srgbClr val="C00000"/>
                </a:solidFill>
                <a:sym typeface="+mn-ea"/>
              </a:rPr>
              <a:t>                               assign Imm_32 = </a:t>
            </a:r>
            <a:r>
              <a:rPr lang="en-US" altLang="zh-CN" sz="1000" b="1">
                <a:solidFill>
                  <a:srgbClr val="C00000"/>
                </a:solidFill>
                <a:sym typeface="+mn-ea"/>
              </a:rPr>
              <a:t>{</a:t>
            </a:r>
            <a:r>
              <a:rPr lang="zh-CN" altLang="en-US" sz="1000" b="1">
                <a:solidFill>
                  <a:srgbClr val="C00000"/>
                </a:solidFill>
                <a:sym typeface="+mn-ea"/>
              </a:rPr>
              <a:t>{</a:t>
            </a:r>
            <a:r>
              <a:rPr lang="en-US" altLang="zh-CN" sz="1000" b="1">
                <a:solidFill>
                  <a:srgbClr val="C00000"/>
                </a:solidFill>
                <a:sym typeface="+mn-ea"/>
              </a:rPr>
              <a:t>16{imm_16[15]}}</a:t>
            </a:r>
            <a:r>
              <a:rPr lang="zh-CN" altLang="en-US" sz="1000" b="1">
                <a:solidFill>
                  <a:srgbClr val="C00000"/>
                </a:solidFill>
                <a:sym typeface="+mn-ea"/>
              </a:rPr>
              <a:t>,imm_16</a:t>
            </a:r>
            <a:r>
              <a:rPr lang="en-US" altLang="zh-CN" sz="1000" b="1">
                <a:solidFill>
                  <a:srgbClr val="C00000"/>
                </a:solidFill>
                <a:sym typeface="+mn-ea"/>
              </a:rPr>
              <a:t>[15:0]</a:t>
            </a:r>
            <a:r>
              <a:rPr lang="zh-CN" altLang="en-US" sz="1000" b="1">
                <a:solidFill>
                  <a:srgbClr val="C00000"/>
                </a:solidFill>
                <a:sym typeface="+mn-ea"/>
              </a:rPr>
              <a:t>};</a:t>
            </a:r>
            <a:r>
              <a:rPr lang="zh-CN" altLang="en-US" sz="1000"/>
              <a:t>	</a:t>
            </a:r>
            <a:endParaRPr lang="zh-CN" altLang="en-US" sz="1000"/>
          </a:p>
        </p:txBody>
      </p:sp>
      <p:pic>
        <p:nvPicPr>
          <p:cNvPr id="13" name="图片 12" descr="PC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425" y="1332865"/>
            <a:ext cx="3302635" cy="246951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071370" y="1071245"/>
            <a:ext cx="3530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	</a:t>
            </a:r>
            <a:r>
              <a:rPr lang="zh-CN" altLang="en-US" sz="900" b="1">
                <a:solidFill>
                  <a:srgbClr val="C00000"/>
                </a:solidFill>
              </a:rPr>
              <a:t> always@(posedge clk or posedge rst)begin</a:t>
            </a:r>
            <a:endParaRPr lang="zh-CN" altLang="en-US" sz="900" b="1">
              <a:solidFill>
                <a:srgbClr val="C00000"/>
              </a:solidFill>
            </a:endParaRPr>
          </a:p>
          <a:p>
            <a:r>
              <a:rPr lang="zh-CN" altLang="en-US" sz="900" b="1">
                <a:solidFill>
                  <a:srgbClr val="C00000"/>
                </a:solidFill>
              </a:rPr>
              <a:t>		if(rst == 1) Q&lt;=32'h0000_0000;</a:t>
            </a:r>
            <a:endParaRPr lang="zh-CN" altLang="en-US" sz="900" b="1">
              <a:solidFill>
                <a:srgbClr val="C00000"/>
              </a:solidFill>
            </a:endParaRPr>
          </a:p>
          <a:p>
            <a:r>
              <a:rPr lang="zh-CN" altLang="en-US" sz="900" b="1">
                <a:solidFill>
                  <a:srgbClr val="C00000"/>
                </a:solidFill>
              </a:rPr>
              <a:t>		else if (CE) Q&lt;=D;</a:t>
            </a:r>
            <a:endParaRPr lang="zh-CN" altLang="en-US" sz="900" b="1">
              <a:solidFill>
                <a:srgbClr val="C00000"/>
              </a:solidFill>
            </a:endParaRPr>
          </a:p>
          <a:p>
            <a:r>
              <a:rPr lang="zh-CN" altLang="en-US" sz="900" b="1">
                <a:solidFill>
                  <a:srgbClr val="C00000"/>
                </a:solidFill>
              </a:rPr>
              <a:t>	end</a:t>
            </a:r>
            <a:endParaRPr lang="zh-CN" altLang="en-US" sz="900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(PC+4)</a:t>
            </a:r>
            <a:endParaRPr lang="zh-CN" altLang="en-US"/>
          </a:p>
        </p:txBody>
      </p:sp>
      <p:pic>
        <p:nvPicPr>
          <p:cNvPr id="4" name="内容占位符 3" descr="DATA_PATH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1625" y="1071245"/>
            <a:ext cx="8449310" cy="542099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数据通路仿真调试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en-US" altLang="zh-CN" sz="2400" dirty="0" err="1" smtClean="0"/>
              <a:t>DataPath</a:t>
            </a:r>
            <a:r>
              <a:rPr lang="zh-CN" altLang="en-US" sz="2400" dirty="0"/>
              <a:t>模块仿真</a:t>
            </a:r>
            <a:endParaRPr lang="en-US" altLang="zh-CN" sz="2400" dirty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原理图检查没有</a:t>
            </a:r>
            <a:r>
              <a:rPr lang="en-US" altLang="zh-CN" dirty="0" smtClean="0"/>
              <a:t>Errors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warnings</a:t>
            </a:r>
            <a:r>
              <a:rPr lang="zh-CN" altLang="en-US" dirty="0" smtClean="0"/>
              <a:t>后仿真测试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仿真激励代码设计要点</a:t>
            </a:r>
            <a:endParaRPr lang="en-US" altLang="zh-CN" dirty="0" smtClean="0"/>
          </a:p>
          <a:p>
            <a:pPr lvl="3">
              <a:spcBef>
                <a:spcPts val="0"/>
              </a:spcBef>
            </a:pPr>
            <a:r>
              <a:rPr lang="zh-CN" altLang="en-US" dirty="0" smtClean="0"/>
              <a:t>只做功能性测试，不做性能和完备性测试</a:t>
            </a:r>
            <a:endParaRPr lang="en-US" altLang="zh-CN" dirty="0" smtClean="0"/>
          </a:p>
          <a:p>
            <a:pPr lvl="3">
              <a:spcBef>
                <a:spcPts val="0"/>
              </a:spcBef>
            </a:pPr>
            <a:r>
              <a:rPr lang="zh-CN" altLang="en-US" b="1" dirty="0" smtClean="0"/>
              <a:t>通路功能</a:t>
            </a:r>
            <a:r>
              <a:rPr lang="zh-CN" altLang="en-US" b="1" dirty="0"/>
              <a:t>测试</a:t>
            </a:r>
            <a:endParaRPr lang="en-US" altLang="zh-CN" b="1" dirty="0" smtClean="0"/>
          </a:p>
          <a:p>
            <a:pPr lvl="4">
              <a:spcBef>
                <a:spcPts val="0"/>
              </a:spcBef>
            </a:pPr>
            <a:r>
              <a:rPr lang="zh-CN" altLang="en-US" dirty="0"/>
              <a:t>选择</a:t>
            </a:r>
            <a:r>
              <a:rPr lang="en-US" altLang="zh-CN" dirty="0" smtClean="0"/>
              <a:t>9</a:t>
            </a:r>
            <a:r>
              <a:rPr lang="zh-CN" altLang="en-US" dirty="0" smtClean="0"/>
              <a:t>条指令所有可能通路的代表指令</a:t>
            </a:r>
            <a:endParaRPr lang="en-US" altLang="zh-CN" dirty="0" smtClean="0"/>
          </a:p>
          <a:p>
            <a:pPr lvl="4">
              <a:spcBef>
                <a:spcPts val="0"/>
              </a:spcBef>
            </a:pPr>
            <a:r>
              <a:rPr lang="zh-CN" altLang="en-US" dirty="0" smtClean="0"/>
              <a:t>激励输入：</a:t>
            </a:r>
            <a:endParaRPr lang="en-US" altLang="zh-CN" dirty="0" smtClean="0"/>
          </a:p>
          <a:p>
            <a:pPr lvl="5">
              <a:spcBef>
                <a:spcPts val="0"/>
              </a:spcBef>
            </a:pPr>
            <a:r>
              <a:rPr lang="zh-CN" altLang="en-US" dirty="0" smtClean="0"/>
              <a:t>计算出对应指令的输入控制信号和代表数据</a:t>
            </a:r>
            <a:endParaRPr lang="en-US" altLang="zh-CN" dirty="0" smtClean="0"/>
          </a:p>
          <a:p>
            <a:pPr lvl="5">
              <a:spcBef>
                <a:spcPts val="0"/>
              </a:spcBef>
            </a:pPr>
            <a:r>
              <a:rPr lang="en-US" altLang="zh-CN" dirty="0" err="1"/>
              <a:t>c</a:t>
            </a:r>
            <a:r>
              <a:rPr lang="en-US" altLang="zh-CN" dirty="0" err="1" smtClean="0"/>
              <a:t>lk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rst</a:t>
            </a:r>
            <a:endParaRPr lang="en-US" altLang="zh-CN" dirty="0" smtClean="0"/>
          </a:p>
          <a:p>
            <a:pPr lvl="3">
              <a:spcBef>
                <a:spcPts val="0"/>
              </a:spcBef>
            </a:pPr>
            <a:r>
              <a:rPr lang="en-US" altLang="zh-CN" b="1" dirty="0" smtClean="0"/>
              <a:t>ALU</a:t>
            </a:r>
            <a:r>
              <a:rPr lang="zh-CN" altLang="en-US" b="1" dirty="0" smtClean="0"/>
              <a:t>功能测试</a:t>
            </a:r>
            <a:endParaRPr lang="en-US" altLang="zh-CN" b="1" dirty="0" smtClean="0"/>
          </a:p>
          <a:p>
            <a:pPr lvl="4">
              <a:spcBef>
                <a:spcPts val="0"/>
              </a:spcBef>
            </a:pPr>
            <a:r>
              <a:rPr lang="zh-CN" altLang="en-US" dirty="0" smtClean="0"/>
              <a:t>选择</a:t>
            </a:r>
            <a:r>
              <a:rPr lang="en-US" altLang="zh-CN" dirty="0" smtClean="0"/>
              <a:t>add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and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sub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nor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slt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lvl="5">
              <a:spcBef>
                <a:spcPts val="0"/>
              </a:spcBef>
            </a:pPr>
            <a:r>
              <a:rPr lang="zh-CN" altLang="en-US" dirty="0"/>
              <a:t>计算出对应指令的输入控制信号和代表数据</a:t>
            </a:r>
            <a:endParaRPr lang="en-US" altLang="zh-CN" dirty="0" smtClean="0"/>
          </a:p>
          <a:p>
            <a:pPr lvl="4">
              <a:spcBef>
                <a:spcPts val="0"/>
              </a:spcBef>
            </a:pPr>
            <a:r>
              <a:rPr lang="zh-CN" altLang="en-US" dirty="0" smtClean="0"/>
              <a:t>选择</a:t>
            </a:r>
            <a:r>
              <a:rPr lang="en-US" altLang="zh-CN" dirty="0" err="1" smtClean="0"/>
              <a:t>Beq</a:t>
            </a:r>
            <a:r>
              <a:rPr lang="zh-CN" altLang="en-US" dirty="0" smtClean="0"/>
              <a:t>比较、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Stroe</a:t>
            </a:r>
            <a:r>
              <a:rPr lang="zh-CN" altLang="en-US" dirty="0" smtClean="0"/>
              <a:t>测试地址计算</a:t>
            </a:r>
            <a:endParaRPr lang="en-US" altLang="zh-CN" dirty="0" smtClean="0"/>
          </a:p>
          <a:p>
            <a:pPr lvl="3">
              <a:spcBef>
                <a:spcPts val="0"/>
              </a:spcBef>
            </a:pPr>
            <a:r>
              <a:rPr lang="en-US" altLang="zh-CN" b="1" dirty="0" err="1" smtClean="0"/>
              <a:t>Regs</a:t>
            </a:r>
            <a:r>
              <a:rPr lang="zh-CN" altLang="en-US" b="1" dirty="0" smtClean="0"/>
              <a:t>功能测试</a:t>
            </a:r>
            <a:endParaRPr lang="en-US" altLang="zh-CN" b="1" dirty="0" smtClean="0"/>
          </a:p>
          <a:p>
            <a:pPr lvl="4">
              <a:spcBef>
                <a:spcPts val="0"/>
              </a:spcBef>
            </a:pPr>
            <a:r>
              <a:rPr lang="en-US" altLang="zh-CN" dirty="0" smtClean="0"/>
              <a:t>add</a:t>
            </a:r>
            <a:r>
              <a:rPr lang="zh-CN" altLang="en-US" dirty="0" smtClean="0"/>
              <a:t>指令代表作寄存器遍历</a:t>
            </a:r>
            <a:r>
              <a:rPr lang="zh-CN" altLang="en-US" dirty="0"/>
              <a:t>测试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DataPath</a:t>
            </a:r>
            <a:r>
              <a:rPr lang="zh-CN" altLang="en-US" dirty="0" smtClean="0"/>
              <a:t>替换集成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1196752"/>
            <a:ext cx="5853336" cy="353098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集成替换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仿真正确后替换</a:t>
            </a:r>
            <a:r>
              <a:rPr lang="en-US" altLang="zh-CN" sz="2000" dirty="0" smtClean="0"/>
              <a:t>Exp04</a:t>
            </a:r>
            <a:r>
              <a:rPr lang="zh-CN" altLang="en-US" sz="2000" dirty="0" smtClean="0"/>
              <a:t>的数据通路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核</a:t>
            </a:r>
            <a:endParaRPr lang="en-US" altLang="zh-CN" sz="2800" dirty="0" smtClean="0">
              <a:solidFill>
                <a:srgbClr val="FF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清理</a:t>
            </a:r>
            <a:r>
              <a:rPr lang="en-US" altLang="zh-CN" sz="28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Exp04</a:t>
            </a:r>
            <a:r>
              <a:rPr lang="zh-CN" altLang="en-US" sz="28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工程</a:t>
            </a:r>
            <a:endParaRPr lang="en-US" altLang="zh-CN" sz="2800" dirty="0" smtClean="0">
              <a:solidFill>
                <a:srgbClr val="FF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移除</a:t>
            </a:r>
            <a:r>
              <a:rPr lang="zh-CN" altLang="en-US" sz="24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工程中</a:t>
            </a:r>
            <a:r>
              <a:rPr lang="zh-CN" altLang="en-US" sz="2400" dirty="0" smtClean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的数据通路核</a:t>
            </a:r>
            <a:endParaRPr lang="en-US" altLang="zh-CN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1600" dirty="0" smtClean="0">
                <a:cs typeface="Times New Roman" panose="02020603050405020304" pitchFamily="18" charset="0"/>
              </a:rPr>
              <a:t>Exp04</a:t>
            </a:r>
            <a:r>
              <a:rPr lang="zh-CN" altLang="en-US" sz="1600" dirty="0" smtClean="0">
                <a:cs typeface="Times New Roman" panose="02020603050405020304" pitchFamily="18" charset="0"/>
              </a:rPr>
              <a:t>工程</a:t>
            </a:r>
            <a:r>
              <a:rPr lang="zh-CN" altLang="en-US" sz="1600" dirty="0">
                <a:cs typeface="Times New Roman" panose="02020603050405020304" pitchFamily="18" charset="0"/>
              </a:rPr>
              <a:t>中移</a:t>
            </a:r>
            <a:r>
              <a:rPr lang="zh-CN" altLang="en-US" sz="1600" dirty="0" smtClean="0">
                <a:cs typeface="Times New Roman" panose="02020603050405020304" pitchFamily="18" charset="0"/>
              </a:rPr>
              <a:t>除数据通路核</a:t>
            </a:r>
            <a:r>
              <a:rPr lang="zh-CN" altLang="en-US" sz="1600" dirty="0">
                <a:cs typeface="Times New Roman" panose="02020603050405020304" pitchFamily="18" charset="0"/>
              </a:rPr>
              <a:t>关联</a:t>
            </a:r>
            <a:endParaRPr lang="en-US" altLang="zh-CN" sz="1600" dirty="0"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删除工程中</a:t>
            </a:r>
            <a:r>
              <a:rPr lang="en-US" altLang="zh-CN" sz="24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CPU</a:t>
            </a:r>
            <a:r>
              <a:rPr lang="zh-CN" altLang="en-US" sz="24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核文件</a:t>
            </a:r>
            <a:endParaRPr lang="en-US" altLang="zh-CN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1800" dirty="0" err="1">
                <a:cs typeface="Times New Roman" panose="02020603050405020304" pitchFamily="18" charset="0"/>
              </a:rPr>
              <a:t>Data_path.ngc</a:t>
            </a:r>
            <a:r>
              <a:rPr lang="zh-CN" altLang="zh-CN" sz="1800" dirty="0" smtClean="0">
                <a:cs typeface="Times New Roman" panose="02020603050405020304" pitchFamily="18" charset="0"/>
              </a:rPr>
              <a:t>和 </a:t>
            </a:r>
            <a:r>
              <a:rPr lang="en-US" altLang="zh-CN" sz="1800" dirty="0" err="1">
                <a:cs typeface="Times New Roman" panose="02020603050405020304" pitchFamily="18" charset="0"/>
              </a:rPr>
              <a:t>Data_path</a:t>
            </a:r>
            <a:r>
              <a:rPr lang="zh-CN" altLang="zh-CN" sz="1800" dirty="0" smtClean="0">
                <a:cs typeface="Times New Roman" panose="02020603050405020304" pitchFamily="18" charset="0"/>
              </a:rPr>
              <a:t>.</a:t>
            </a:r>
            <a:r>
              <a:rPr lang="zh-CN" altLang="zh-CN" sz="1800" dirty="0">
                <a:cs typeface="Times New Roman" panose="02020603050405020304" pitchFamily="18" charset="0"/>
              </a:rPr>
              <a:t>v </a:t>
            </a:r>
            <a:r>
              <a:rPr lang="zh-CN" altLang="zh-CN" sz="1800" dirty="0" smtClean="0">
                <a:cs typeface="Times New Roman" panose="02020603050405020304" pitchFamily="18" charset="0"/>
              </a:rPr>
              <a:t>文件</a:t>
            </a:r>
            <a:endParaRPr lang="en-US" altLang="zh-CN" sz="1800" dirty="0" smtClean="0"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cs typeface="Times New Roman" panose="02020603050405020304" pitchFamily="18" charset="0"/>
              </a:rPr>
              <a:t>在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Project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菜单中运行</a:t>
            </a:r>
            <a:r>
              <a:rPr lang="zh-CN" altLang="en-US" sz="2000" dirty="0">
                <a:cs typeface="Times New Roman" panose="02020603050405020304" pitchFamily="18" charset="0"/>
              </a:rPr>
              <a:t>：</a:t>
            </a:r>
            <a:br>
              <a:rPr lang="en-US" altLang="zh-CN" sz="2000" dirty="0" smtClean="0">
                <a:cs typeface="Times New Roman" panose="02020603050405020304" pitchFamily="18" charset="0"/>
              </a:rPr>
            </a:br>
            <a:r>
              <a:rPr lang="en-US" altLang="zh-CN" sz="1800" b="1" dirty="0" smtClean="0">
                <a:cs typeface="Times New Roman" panose="02020603050405020304" pitchFamily="18" charset="0"/>
              </a:rPr>
              <a:t>Cleanup Project Files …</a:t>
            </a:r>
            <a:endParaRPr lang="en-US" altLang="zh-CN" sz="1800" b="1" dirty="0" smtClean="0"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srgbClr val="FF0000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建议用</a:t>
            </a:r>
            <a:r>
              <a:rPr lang="en-US" altLang="zh-CN" sz="2400" dirty="0" smtClean="0">
                <a:solidFill>
                  <a:srgbClr val="FF0000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Exp04</a:t>
            </a:r>
            <a:r>
              <a:rPr lang="zh-CN" altLang="en-US" sz="2400" dirty="0" smtClean="0">
                <a:solidFill>
                  <a:srgbClr val="FF0000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资源重建工程</a:t>
            </a:r>
            <a:endParaRPr lang="en-US" altLang="zh-CN" sz="2400" dirty="0" smtClean="0">
              <a:solidFill>
                <a:srgbClr val="FF0000"/>
              </a:solidFill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cs typeface="Times New Roman" panose="02020603050405020304" pitchFamily="18" charset="0"/>
              </a:rPr>
              <a:t>除</a:t>
            </a:r>
            <a:r>
              <a:rPr lang="en-US" altLang="zh-CN" sz="2000" dirty="0" err="1" smtClean="0">
                <a:cs typeface="Times New Roman" panose="02020603050405020304" pitchFamily="18" charset="0"/>
              </a:rPr>
              <a:t>Data_path.ngc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核</a:t>
            </a:r>
            <a:endParaRPr lang="en-US" altLang="zh-CN" sz="2000" dirty="0"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2256" y="940858"/>
            <a:ext cx="3268844" cy="5299854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6228184" y="5373216"/>
            <a:ext cx="2572916" cy="36004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971600" y="5373216"/>
            <a:ext cx="2880320" cy="612648"/>
          </a:xfrm>
          <a:prstGeom prst="wedgeRoundRectCallout">
            <a:avLst>
              <a:gd name="adj1" fmla="val 128057"/>
              <a:gd name="adj2" fmla="val -27348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Exp04</a:t>
            </a:r>
            <a:r>
              <a:rPr lang="zh-CN" altLang="en-US" sz="2400" dirty="0" smtClean="0">
                <a:solidFill>
                  <a:schemeClr val="tx1"/>
                </a:solidFill>
              </a:rPr>
              <a:t>需要清理的核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sz="4800" dirty="0" smtClean="0">
                <a:ea typeface="SimHei" panose="02010609060101010101" pitchFamily="49" charset="-122"/>
              </a:rPr>
              <a:t>实验目的</a:t>
            </a:r>
            <a:endParaRPr sz="4800" dirty="0" smtClean="0">
              <a:ea typeface="SimHei" panose="02010609060101010101" pitchFamily="49" charset="-122"/>
            </a:endParaRP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87375" y="1336675"/>
            <a:ext cx="8064500" cy="4752975"/>
          </a:xfrm>
        </p:spPr>
        <p:txBody>
          <a:bodyPr/>
          <a:lstStyle/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+mn-ea"/>
                <a:ea typeface="+mn-ea"/>
              </a:rPr>
              <a:t>1.	</a:t>
            </a:r>
            <a:r>
              <a:rPr lang="zh-CN" altLang="en-US" sz="2800" dirty="0">
                <a:latin typeface="+mn-ea"/>
                <a:ea typeface="+mn-ea"/>
              </a:rPr>
              <a:t>运用</a:t>
            </a:r>
            <a:r>
              <a:rPr lang="zh-CN" altLang="en-US" sz="2800" dirty="0" smtClean="0">
                <a:latin typeface="+mn-ea"/>
                <a:ea typeface="+mn-ea"/>
              </a:rPr>
              <a:t>寄存器传输控制技术</a:t>
            </a:r>
            <a:endParaRPr lang="en-US" altLang="zh-CN" sz="2800" dirty="0"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latin typeface="+mn-ea"/>
                <a:ea typeface="+mn-ea"/>
              </a:rPr>
              <a:t>2.	</a:t>
            </a:r>
            <a:r>
              <a:rPr lang="zh-CN" altLang="en-US" sz="2800" dirty="0" smtClean="0">
                <a:latin typeface="+mn-ea"/>
                <a:ea typeface="+mn-ea"/>
              </a:rPr>
              <a:t>掌握</a:t>
            </a:r>
            <a:r>
              <a:rPr lang="en-US" altLang="zh-CN" sz="2800" dirty="0">
                <a:latin typeface="+mn-ea"/>
                <a:ea typeface="+mn-ea"/>
              </a:rPr>
              <a:t>CPU</a:t>
            </a:r>
            <a:r>
              <a:rPr lang="zh-CN" altLang="en-US" sz="2800" dirty="0">
                <a:latin typeface="+mn-ea"/>
                <a:ea typeface="+mn-ea"/>
              </a:rPr>
              <a:t>的</a:t>
            </a:r>
            <a:r>
              <a:rPr lang="zh-CN" altLang="en-US" sz="2800" dirty="0" smtClean="0">
                <a:latin typeface="+mn-ea"/>
                <a:ea typeface="+mn-ea"/>
              </a:rPr>
              <a:t>核心：数据通路组成与原理</a:t>
            </a:r>
            <a:endParaRPr lang="en-US" altLang="zh-CN" sz="2800" dirty="0" smtClean="0"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latin typeface="+mn-ea"/>
                <a:ea typeface="+mn-ea"/>
              </a:rPr>
              <a:t>3. </a:t>
            </a:r>
            <a:r>
              <a:rPr lang="zh-CN" altLang="en-US" sz="2800" dirty="0" smtClean="0">
                <a:latin typeface="+mn-ea"/>
                <a:ea typeface="+mn-ea"/>
              </a:rPr>
              <a:t>设计数据通路</a:t>
            </a:r>
            <a:endParaRPr lang="en-US" altLang="zh-CN" sz="2800" dirty="0" smtClean="0"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latin typeface="+mn-ea"/>
                <a:ea typeface="+mn-ea"/>
              </a:rPr>
              <a:t>4. </a:t>
            </a:r>
            <a:r>
              <a:rPr lang="zh-CN" altLang="en-US" sz="2800" dirty="0" smtClean="0">
                <a:latin typeface="+mn-ea"/>
                <a:ea typeface="+mn-ea"/>
              </a:rPr>
              <a:t>学习测试方案的设计</a:t>
            </a:r>
            <a:endParaRPr lang="en-US" altLang="zh-CN" sz="2800" dirty="0"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latin typeface="+mn-ea"/>
                <a:ea typeface="+mn-ea"/>
              </a:rPr>
              <a:t>5. </a:t>
            </a:r>
            <a:r>
              <a:rPr lang="zh-CN" altLang="en-US" sz="2800" dirty="0" smtClean="0">
                <a:latin typeface="+mn-ea"/>
                <a:ea typeface="+mn-ea"/>
              </a:rPr>
              <a:t>学习测试程序的设计</a:t>
            </a:r>
            <a:endParaRPr lang="en-US" altLang="zh-CN" sz="2800" dirty="0" smtClean="0">
              <a:latin typeface="+mn-ea"/>
              <a:ea typeface="+mn-ea"/>
            </a:endParaRPr>
          </a:p>
        </p:txBody>
      </p:sp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D2DCE1-802A-4EDB-9A4E-3B9FF16CF05D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3537" y="1209453"/>
            <a:ext cx="3882123" cy="50871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集成替换</a:t>
            </a:r>
            <a:r>
              <a:rPr lang="en-US" altLang="zh-CN" sz="28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DapaPath</a:t>
            </a:r>
            <a:r>
              <a:rPr lang="zh-CN" alt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核后的</a:t>
            </a:r>
            <a:br>
              <a:rPr lang="en-US" altLang="zh-CN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zh-CN" alt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模块层次结构</a:t>
            </a:r>
            <a:endParaRPr lang="en-US" altLang="zh-CN" sz="28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480124" y="1209452"/>
            <a:ext cx="3412356" cy="4176464"/>
          </a:xfrm>
          <a:prstGeom prst="roundRect">
            <a:avLst>
              <a:gd name="adj" fmla="val 9515"/>
            </a:avLst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1016724" y="2586395"/>
            <a:ext cx="2907204" cy="612648"/>
          </a:xfrm>
          <a:prstGeom prst="wedgeRoundRectCallout">
            <a:avLst>
              <a:gd name="adj1" fmla="val 122440"/>
              <a:gd name="adj2" fmla="val -220280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Exp05</a:t>
            </a:r>
            <a:r>
              <a:rPr lang="zh-CN" altLang="en-US" sz="2000" dirty="0" smtClean="0">
                <a:solidFill>
                  <a:schemeClr val="tx1"/>
                </a:solidFill>
              </a:rPr>
              <a:t>完成数据通路替换后的模块调用关系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516571" y="5724789"/>
            <a:ext cx="2818656" cy="216024"/>
          </a:xfrm>
          <a:prstGeom prst="roundRect">
            <a:avLst/>
          </a:prstGeom>
          <a:noFill/>
          <a:ln w="38100">
            <a:solidFill>
              <a:srgbClr val="0033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2429870" y="5526477"/>
            <a:ext cx="1735742" cy="612648"/>
          </a:xfrm>
          <a:prstGeom prst="wedgeRoundRectCallout">
            <a:avLst>
              <a:gd name="adj1" fmla="val 118385"/>
              <a:gd name="adj2" fmla="val -5382"/>
              <a:gd name="adj3" fmla="val 16667"/>
            </a:avLst>
          </a:prstGeom>
          <a:noFill/>
          <a:ln>
            <a:solidFill>
              <a:srgbClr val="0033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控制器不变</a:t>
            </a:r>
            <a:r>
              <a:rPr lang="zh-CN" altLang="en-US" sz="2000" dirty="0">
                <a:solidFill>
                  <a:schemeClr val="tx1"/>
                </a:solidFill>
              </a:rPr>
              <a:t>仍然</a:t>
            </a:r>
            <a:r>
              <a:rPr lang="zh-CN" altLang="en-US" sz="2000" dirty="0" smtClean="0">
                <a:solidFill>
                  <a:schemeClr val="tx1"/>
                </a:solidFill>
              </a:rPr>
              <a:t>使用</a:t>
            </a:r>
            <a:r>
              <a:rPr lang="en-US" altLang="zh-CN" sz="2000" dirty="0" smtClean="0">
                <a:solidFill>
                  <a:schemeClr val="tx1"/>
                </a:solidFill>
              </a:rPr>
              <a:t>IP</a:t>
            </a:r>
            <a:r>
              <a:rPr lang="zh-CN" altLang="en-US" sz="2000" dirty="0" smtClean="0">
                <a:solidFill>
                  <a:schemeClr val="tx1"/>
                </a:solidFill>
              </a:rPr>
              <a:t>核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012160" y="4509120"/>
            <a:ext cx="2808312" cy="216024"/>
          </a:xfrm>
          <a:prstGeom prst="roundRect">
            <a:avLst/>
          </a:prstGeom>
          <a:solidFill>
            <a:schemeClr val="accent6">
              <a:lumMod val="40000"/>
              <a:lumOff val="6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标注 10"/>
          <p:cNvSpPr/>
          <p:nvPr/>
        </p:nvSpPr>
        <p:spPr>
          <a:xfrm>
            <a:off x="1835696" y="3964178"/>
            <a:ext cx="1628237" cy="633236"/>
          </a:xfrm>
          <a:prstGeom prst="wedgeRoundRectCallout">
            <a:avLst>
              <a:gd name="adj1" fmla="val 191120"/>
              <a:gd name="adj2" fmla="val 59953"/>
              <a:gd name="adj3" fmla="val 16667"/>
            </a:avLst>
          </a:prstGeom>
          <a:noFill/>
          <a:ln>
            <a:solidFill>
              <a:srgbClr val="0033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PC</a:t>
            </a:r>
            <a:r>
              <a:rPr lang="zh-CN" altLang="en-US" sz="2000" dirty="0" smtClean="0">
                <a:solidFill>
                  <a:schemeClr val="tx1"/>
                </a:solidFill>
              </a:rPr>
              <a:t>计数器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本实验设计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使用</a:t>
            </a:r>
            <a:r>
              <a:rPr lang="en-US" altLang="zh-CN" sz="2800" dirty="0">
                <a:solidFill>
                  <a:schemeClr val="tx1"/>
                </a:solidFill>
              </a:rPr>
              <a:t>DEMO</a:t>
            </a:r>
            <a:r>
              <a:rPr lang="zh-CN" altLang="en-US" sz="2800" dirty="0">
                <a:solidFill>
                  <a:schemeClr val="tx1"/>
                </a:solidFill>
              </a:rPr>
              <a:t>程序目测数据通路</a:t>
            </a:r>
            <a:r>
              <a:rPr lang="zh-CN" altLang="en-US" sz="2800" dirty="0" smtClean="0">
                <a:solidFill>
                  <a:schemeClr val="tx1"/>
                </a:solidFill>
              </a:rPr>
              <a:t>功能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DEMO</a:t>
            </a:r>
            <a:r>
              <a:rPr lang="zh-CN" altLang="en-US" sz="2400" dirty="0" smtClean="0"/>
              <a:t>接口功能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en-US" altLang="zh-CN" sz="2000" dirty="0"/>
              <a:t>SW[7:5</a:t>
            </a:r>
            <a:r>
              <a:rPr lang="en-US" altLang="zh-CN" sz="2000" dirty="0" smtClean="0"/>
              <a:t>]=000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SW[2]=0(</a:t>
            </a:r>
            <a:r>
              <a:rPr lang="zh-CN" altLang="en-US" sz="2000" dirty="0" smtClean="0"/>
              <a:t>全速运行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SW[4:3]=00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SW[0]=0</a:t>
            </a:r>
            <a:r>
              <a:rPr lang="zh-CN" altLang="en-US" sz="1800" dirty="0" smtClean="0"/>
              <a:t>，点阵</a:t>
            </a:r>
            <a:r>
              <a:rPr lang="zh-CN" altLang="en-US" sz="1800" dirty="0"/>
              <a:t>显示程序：跑马灯</a:t>
            </a:r>
            <a:endParaRPr lang="zh-CN" altLang="en-US" sz="1800" dirty="0"/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SW[4:3]=00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SW[0]=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，点阵</a:t>
            </a:r>
            <a:r>
              <a:rPr lang="zh-CN" altLang="en-US" sz="1800" dirty="0"/>
              <a:t>显示程序：矩形变幻</a:t>
            </a:r>
            <a:endParaRPr lang="zh-CN" altLang="en-US" sz="1800" dirty="0"/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SW[4:3]=01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SW[0</a:t>
            </a:r>
            <a:r>
              <a:rPr lang="en-US" altLang="zh-CN" sz="1800" dirty="0" smtClean="0"/>
              <a:t>]=1</a:t>
            </a:r>
            <a:r>
              <a:rPr lang="zh-CN" altLang="en-US" sz="1800" dirty="0" smtClean="0"/>
              <a:t>，内存</a:t>
            </a:r>
            <a:r>
              <a:rPr lang="zh-CN" altLang="en-US" sz="1800" dirty="0"/>
              <a:t>数据显示程序：</a:t>
            </a:r>
            <a:r>
              <a:rPr lang="en-US" altLang="zh-CN" sz="1800" dirty="0"/>
              <a:t>0</a:t>
            </a:r>
            <a:r>
              <a:rPr lang="zh-CN" altLang="en-US" sz="1800" dirty="0"/>
              <a:t>～</a:t>
            </a:r>
            <a:r>
              <a:rPr lang="en-US" altLang="zh-CN" sz="1800" dirty="0"/>
              <a:t>F</a:t>
            </a:r>
            <a:endParaRPr lang="en-US" altLang="zh-CN" sz="1800" dirty="0"/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SW[4:3]=10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SW[0</a:t>
            </a:r>
            <a:r>
              <a:rPr lang="en-US" altLang="zh-CN" sz="1800" dirty="0" smtClean="0"/>
              <a:t>]=1</a:t>
            </a:r>
            <a:r>
              <a:rPr lang="zh-CN" altLang="en-US" sz="1800" dirty="0" smtClean="0"/>
              <a:t>，当前寄存器</a:t>
            </a:r>
            <a:r>
              <a:rPr lang="en-US" altLang="zh-CN" sz="1800" dirty="0" smtClean="0"/>
              <a:t>R9+1</a:t>
            </a:r>
            <a:r>
              <a:rPr lang="zh-CN" altLang="en-US" sz="1800" dirty="0"/>
              <a:t>显示</a:t>
            </a:r>
            <a:endParaRPr lang="zh-CN" altLang="en-US" sz="1800" dirty="0"/>
          </a:p>
          <a:p>
            <a:pPr lvl="2">
              <a:spcBef>
                <a:spcPts val="0"/>
              </a:spcBef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用汇编语言设计测试程序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测试</a:t>
            </a:r>
            <a:r>
              <a:rPr lang="en-US" altLang="zh-CN" sz="2400" dirty="0" smtClean="0"/>
              <a:t>ALU</a:t>
            </a:r>
            <a:r>
              <a:rPr lang="zh-CN" altLang="en-US" sz="2400" dirty="0" smtClean="0"/>
              <a:t>功能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测试</a:t>
            </a:r>
            <a:r>
              <a:rPr lang="en-US" altLang="zh-CN" sz="2400" dirty="0" err="1" smtClean="0"/>
              <a:t>Regs</a:t>
            </a:r>
            <a:r>
              <a:rPr lang="zh-CN" altLang="en-US" sz="2400" dirty="0" smtClean="0"/>
              <a:t>访问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测试</a:t>
            </a:r>
            <a:r>
              <a:rPr lang="en-US" altLang="zh-CN" sz="2400" dirty="0" smtClean="0"/>
              <a:t>I-</a:t>
            </a:r>
            <a:r>
              <a:rPr lang="zh-CN" altLang="en-US" sz="2400" dirty="0" smtClean="0"/>
              <a:t>格式指令通路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测试</a:t>
            </a:r>
            <a:r>
              <a:rPr lang="en-US" altLang="zh-CN" sz="2400" dirty="0" smtClean="0"/>
              <a:t>R-</a:t>
            </a:r>
            <a:r>
              <a:rPr lang="zh-CN" altLang="en-US" sz="2400" dirty="0" smtClean="0"/>
              <a:t>格式指令通路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5273" y="188640"/>
            <a:ext cx="8540750" cy="8032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4400" dirty="0">
                <a:latin typeface="SimHei" panose="02010609060101010101" pitchFamily="49" charset="-122"/>
                <a:ea typeface="SimHei" panose="02010609060101010101" pitchFamily="49" charset="-122"/>
              </a:rPr>
              <a:t>物理</a:t>
            </a:r>
            <a:r>
              <a:rPr lang="zh-CN" altLang="en-US" sz="4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验证</a:t>
            </a:r>
            <a:r>
              <a:rPr lang="en-US" altLang="zh-CN" sz="4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lang="en-US" altLang="zh-CN" sz="4400" dirty="0" smtClean="0">
                <a:ea typeface="SimHei" panose="02010609060101010101" pitchFamily="49" charset="-122"/>
                <a:cs typeface="Times New Roman" panose="02020603050405020304" pitchFamily="18" charset="0"/>
              </a:rPr>
              <a:t>DEMO</a:t>
            </a:r>
            <a:r>
              <a:rPr lang="zh-CN" altLang="en-US" sz="4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接口功能</a:t>
            </a:r>
            <a:endParaRPr lang="zh-CN" altLang="en-US" sz="4800" dirty="0" smtClean="0"/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556792"/>
            <a:ext cx="6906825" cy="4896544"/>
          </a:xfrm>
        </p:spPr>
        <p:txBody>
          <a:bodyPr/>
          <a:lstStyle/>
          <a:p>
            <a:pPr marL="457200" indent="-457200" eaLnBrk="1" hangingPunct="1">
              <a:defRPr/>
            </a:pPr>
            <a:endParaRPr lang="en-US" altLang="zh-CN" b="1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/>
            <a:endParaRPr lang="zh-CN" altLang="en-US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80808"/>
                </a:solidFill>
              </a:rPr>
              <a:t>	</a:t>
            </a:r>
            <a:endParaRPr lang="zh-CN" altLang="en-US" sz="2400" dirty="0" smtClean="0">
              <a:solidFill>
                <a:srgbClr val="080808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7584" y="3861048"/>
            <a:ext cx="3024336" cy="2062103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prstDash val="dash"/>
          </a:ln>
        </p:spPr>
        <p:txBody>
          <a:bodyPr wrap="square" lIns="72000" rIns="0">
            <a:spAutoFit/>
          </a:bodyPr>
          <a:lstStyle/>
          <a:p>
            <a:r>
              <a:rPr lang="en-US" altLang="zh-CN" sz="1600" dirty="0" smtClean="0"/>
              <a:t>SW[7:5]=</a:t>
            </a:r>
            <a:r>
              <a:rPr lang="zh-CN" altLang="en-US" sz="1600" dirty="0" smtClean="0"/>
              <a:t>显示通道选择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]=000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程序运行输出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001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PC</a:t>
            </a:r>
            <a:r>
              <a:rPr lang="zh-CN" altLang="en-US" sz="1600" dirty="0" smtClean="0"/>
              <a:t>字地址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010</a:t>
            </a:r>
            <a:r>
              <a:rPr lang="zh-CN" altLang="en-US" sz="1600" dirty="0" smtClean="0"/>
              <a:t>：测试指令字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011</a:t>
            </a:r>
            <a:r>
              <a:rPr lang="zh-CN" altLang="en-US" sz="1600" dirty="0" smtClean="0"/>
              <a:t>：测试计数器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</a:t>
            </a:r>
            <a:r>
              <a:rPr lang="en-US" altLang="zh-CN" sz="1600" dirty="0"/>
              <a:t>0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RAM</a:t>
            </a:r>
            <a:r>
              <a:rPr lang="zh-CN" altLang="en-US" sz="1600" dirty="0" smtClean="0"/>
              <a:t>地址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]=101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数据输出</a:t>
            </a:r>
            <a:endParaRPr lang="en-US" altLang="zh-CN" sz="1600" dirty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]=110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数据输入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5508104" y="3740780"/>
            <a:ext cx="2023439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SW[0]=</a:t>
            </a:r>
            <a:r>
              <a:rPr lang="zh-CN" altLang="en-US" sz="1600" dirty="0" smtClean="0"/>
              <a:t>文本图形选择</a:t>
            </a:r>
            <a:endParaRPr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5148064" y="4149080"/>
            <a:ext cx="2026645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SW[1]=</a:t>
            </a:r>
            <a:r>
              <a:rPr lang="zh-CN" altLang="en-US" sz="1600" dirty="0" smtClean="0"/>
              <a:t>高低</a:t>
            </a:r>
            <a:r>
              <a:rPr lang="en-US" altLang="zh-CN" sz="1600" dirty="0" smtClean="0"/>
              <a:t>16</a:t>
            </a:r>
            <a:r>
              <a:rPr lang="zh-CN" altLang="en-US" sz="1600" dirty="0" smtClean="0"/>
              <a:t>位选择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4848274" y="4581128"/>
            <a:ext cx="2369688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SW[2]=CPU</a:t>
            </a:r>
            <a:r>
              <a:rPr lang="zh-CN" altLang="en-US" sz="1600" dirty="0" smtClean="0"/>
              <a:t>单步时钟选择</a:t>
            </a:r>
            <a:endParaRPr lang="zh-CN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4202179" y="4994736"/>
            <a:ext cx="4211409" cy="1323439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DEMO</a:t>
            </a:r>
            <a:r>
              <a:rPr lang="zh-CN" altLang="en-US" sz="1600" dirty="0" smtClean="0"/>
              <a:t>功能，测试程序可以替换成自己的功能</a:t>
            </a:r>
            <a:endParaRPr lang="en-US" altLang="zh-CN" sz="1600" dirty="0" smtClean="0"/>
          </a:p>
          <a:p>
            <a:r>
              <a:rPr lang="en-US" altLang="zh-CN" sz="1600" dirty="0" smtClean="0"/>
              <a:t>SW[4:3]=00</a:t>
            </a:r>
            <a:r>
              <a:rPr lang="zh-CN" altLang="en-US" sz="1600" dirty="0" smtClean="0"/>
              <a:t>，点阵显示程序：跑马灯</a:t>
            </a:r>
            <a:endParaRPr lang="en-US" altLang="zh-CN" sz="1600" dirty="0" smtClean="0"/>
          </a:p>
          <a:p>
            <a:r>
              <a:rPr lang="en-US" altLang="zh-CN" sz="1600" dirty="0"/>
              <a:t>SW[4:3]=00</a:t>
            </a:r>
            <a:r>
              <a:rPr lang="zh-CN" altLang="en-US" sz="1600" dirty="0"/>
              <a:t>，点阵</a:t>
            </a:r>
            <a:r>
              <a:rPr lang="zh-CN" altLang="en-US" sz="1600" dirty="0" smtClean="0"/>
              <a:t>显示程序：矩形变幻</a:t>
            </a:r>
            <a:endParaRPr lang="en-US" altLang="zh-CN" sz="1600" dirty="0" smtClean="0"/>
          </a:p>
          <a:p>
            <a:r>
              <a:rPr lang="en-US" altLang="zh-CN" sz="1600" dirty="0"/>
              <a:t>SW[4:3]=</a:t>
            </a:r>
            <a:r>
              <a:rPr lang="en-US" altLang="zh-CN" sz="1600" dirty="0" smtClean="0"/>
              <a:t>01</a:t>
            </a:r>
            <a:r>
              <a:rPr lang="zh-CN" altLang="en-US" sz="1600" dirty="0" smtClean="0"/>
              <a:t>，内存数据显示程序：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～</a:t>
            </a:r>
            <a:r>
              <a:rPr lang="en-US" altLang="zh-CN" sz="1600" dirty="0" smtClean="0"/>
              <a:t>F</a:t>
            </a:r>
            <a:endParaRPr lang="en-US" altLang="zh-CN" sz="1600" dirty="0" smtClean="0"/>
          </a:p>
          <a:p>
            <a:r>
              <a:rPr lang="en-US" altLang="zh-CN" sz="1600" dirty="0"/>
              <a:t>SW[4:3</a:t>
            </a:r>
            <a:r>
              <a:rPr lang="en-US" altLang="zh-CN" sz="1600" dirty="0" smtClean="0"/>
              <a:t>]=10</a:t>
            </a:r>
            <a:r>
              <a:rPr lang="zh-CN" altLang="en-US" sz="1600" dirty="0" smtClean="0"/>
              <a:t>，当前寄存器</a:t>
            </a:r>
            <a:r>
              <a:rPr lang="en-US" altLang="zh-CN" sz="1600" dirty="0" smtClean="0"/>
              <a:t>+1</a:t>
            </a:r>
            <a:r>
              <a:rPr lang="zh-CN" altLang="en-US" sz="1600" dirty="0" smtClean="0"/>
              <a:t>显示</a:t>
            </a:r>
            <a:endParaRPr lang="zh-CN" altLang="en-US" sz="1600" dirty="0"/>
          </a:p>
        </p:txBody>
      </p:sp>
      <p:cxnSp>
        <p:nvCxnSpPr>
          <p:cNvPr id="32" name="直接箭头连接符 31"/>
          <p:cNvCxnSpPr/>
          <p:nvPr/>
        </p:nvCxnSpPr>
        <p:spPr>
          <a:xfrm flipH="1" flipV="1">
            <a:off x="3599893" y="3673909"/>
            <a:ext cx="7620" cy="328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5580112" y="3645024"/>
            <a:ext cx="0" cy="2397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260330" y="3706872"/>
            <a:ext cx="0" cy="4422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932040" y="3695788"/>
            <a:ext cx="1" cy="9573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4276380" y="3684936"/>
            <a:ext cx="7588" cy="12225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555921" y="1250845"/>
            <a:ext cx="8192543" cy="2393748"/>
            <a:chOff x="555921" y="1250845"/>
            <a:chExt cx="8192543" cy="2393748"/>
          </a:xfrm>
        </p:grpSpPr>
        <p:grpSp>
          <p:nvGrpSpPr>
            <p:cNvPr id="53" name="组合 52"/>
            <p:cNvGrpSpPr/>
            <p:nvPr/>
          </p:nvGrpSpPr>
          <p:grpSpPr>
            <a:xfrm>
              <a:off x="555921" y="1250845"/>
              <a:ext cx="8192543" cy="2393748"/>
              <a:chOff x="563893" y="1313124"/>
              <a:chExt cx="8192543" cy="2393748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563893" y="1313124"/>
                <a:ext cx="8192543" cy="2306502"/>
              </a:xfrm>
              <a:prstGeom prst="rect">
                <a:avLst/>
              </a:prstGeom>
            </p:spPr>
          </p:pic>
          <p:sp>
            <p:nvSpPr>
              <p:cNvPr id="46" name="圆角矩形 45"/>
              <p:cNvSpPr/>
              <p:nvPr/>
            </p:nvSpPr>
            <p:spPr>
              <a:xfrm>
                <a:off x="611955" y="3569745"/>
                <a:ext cx="5095241" cy="13712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 smtClean="0">
                    <a:solidFill>
                      <a:schemeClr val="tx1"/>
                    </a:solidFill>
                  </a:rPr>
                  <a:t>W15      SW14    SW13    SW12    SW11  SW10  </a:t>
                </a:r>
                <a:r>
                  <a:rPr lang="en-US" altLang="zh-CN" sz="1000" b="1" dirty="0" smtClean="0">
                    <a:solidFill>
                      <a:schemeClr val="tx1"/>
                    </a:solidFill>
                  </a:rPr>
                  <a:t> SW9   SW8   SW7  SW6   SW5   SW4   SW3   SW2  SW1   SW0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628887" y="2876352"/>
                <a:ext cx="5095241" cy="14688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 smtClean="0">
                    <a:solidFill>
                      <a:schemeClr val="tx1"/>
                    </a:solidFill>
                  </a:rPr>
                  <a:t>LED15    LED14   LED13   LED12   LED11  LED10 </a:t>
                </a:r>
                <a:r>
                  <a:rPr lang="en-US" altLang="zh-CN" sz="1000" b="1" dirty="0" smtClean="0">
                    <a:solidFill>
                      <a:schemeClr val="tx1"/>
                    </a:solidFill>
                  </a:rPr>
                  <a:t> LED9  LED8  LED7  LED6   LED5 LED4  LED3  LED2  LED1   LED0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3178633" y="3059809"/>
                <a:ext cx="88931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5419164" y="305981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5097264" y="306896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4772784" y="3059809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4117595" y="3059809"/>
                <a:ext cx="608227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7934151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7452320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6952037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6470206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7934151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7452320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圆角矩形 60"/>
              <p:cNvSpPr/>
              <p:nvPr/>
            </p:nvSpPr>
            <p:spPr>
              <a:xfrm>
                <a:off x="6952037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6470206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7926966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圆角矩形 63"/>
              <p:cNvSpPr/>
              <p:nvPr/>
            </p:nvSpPr>
            <p:spPr>
              <a:xfrm>
                <a:off x="7445135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6944852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6463021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7938831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圆角矩形 67"/>
              <p:cNvSpPr/>
              <p:nvPr/>
            </p:nvSpPr>
            <p:spPr>
              <a:xfrm>
                <a:off x="7457000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圆角矩形 68"/>
              <p:cNvSpPr/>
              <p:nvPr/>
            </p:nvSpPr>
            <p:spPr>
              <a:xfrm>
                <a:off x="6956717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圆角矩形 69"/>
              <p:cNvSpPr/>
              <p:nvPr/>
            </p:nvSpPr>
            <p:spPr>
              <a:xfrm>
                <a:off x="6474886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圆角矩形 70"/>
              <p:cNvSpPr/>
              <p:nvPr/>
            </p:nvSpPr>
            <p:spPr>
              <a:xfrm>
                <a:off x="7965993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圆角矩形 71"/>
              <p:cNvSpPr/>
              <p:nvPr/>
            </p:nvSpPr>
            <p:spPr>
              <a:xfrm>
                <a:off x="7484162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6983879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圆角矩形 73"/>
              <p:cNvSpPr/>
              <p:nvPr/>
            </p:nvSpPr>
            <p:spPr>
              <a:xfrm>
                <a:off x="6502048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圆角矩形 74"/>
              <p:cNvSpPr/>
              <p:nvPr/>
            </p:nvSpPr>
            <p:spPr>
              <a:xfrm>
                <a:off x="8415982" y="180491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MCU3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圆角矩形 75"/>
              <p:cNvSpPr/>
              <p:nvPr/>
            </p:nvSpPr>
            <p:spPr>
              <a:xfrm>
                <a:off x="8417570" y="2244443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PRGO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8415982" y="2676268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RSTN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8431498" y="3116437"/>
                <a:ext cx="244957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5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MCU1~2</a:t>
                </a:r>
                <a:endParaRPr lang="zh-CN" altLang="en-US" sz="5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8431696" y="354986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400" b="1" i="1" dirty="0" err="1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Ardunio</a:t>
                </a:r>
                <a:endParaRPr lang="zh-CN" altLang="en-US" sz="4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圆角矩形 79"/>
              <p:cNvSpPr/>
              <p:nvPr/>
            </p:nvSpPr>
            <p:spPr>
              <a:xfrm>
                <a:off x="5148064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圆角矩形 80"/>
              <p:cNvSpPr/>
              <p:nvPr/>
            </p:nvSpPr>
            <p:spPr>
              <a:xfrm>
                <a:off x="457200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圆角矩形 81"/>
              <p:cNvSpPr/>
              <p:nvPr/>
            </p:nvSpPr>
            <p:spPr>
              <a:xfrm>
                <a:off x="392392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圆角矩形 82"/>
              <p:cNvSpPr/>
              <p:nvPr/>
            </p:nvSpPr>
            <p:spPr>
              <a:xfrm>
                <a:off x="3275856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圆角矩形 83"/>
              <p:cNvSpPr/>
              <p:nvPr/>
            </p:nvSpPr>
            <p:spPr>
              <a:xfrm>
                <a:off x="259367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圆角矩形 84"/>
              <p:cNvSpPr/>
              <p:nvPr/>
            </p:nvSpPr>
            <p:spPr>
              <a:xfrm>
                <a:off x="1963683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圆角矩形 85"/>
              <p:cNvSpPr/>
              <p:nvPr/>
            </p:nvSpPr>
            <p:spPr>
              <a:xfrm>
                <a:off x="135987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圆角矩形 86"/>
              <p:cNvSpPr/>
              <p:nvPr/>
            </p:nvSpPr>
            <p:spPr>
              <a:xfrm>
                <a:off x="698085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椭圆 53"/>
            <p:cNvSpPr/>
            <p:nvPr/>
          </p:nvSpPr>
          <p:spPr>
            <a:xfrm>
              <a:off x="6526955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0</a:t>
              </a:r>
              <a:endParaRPr lang="zh-CN" altLang="en-US" sz="1000" dirty="0"/>
            </a:p>
          </p:txBody>
        </p:sp>
        <p:sp>
          <p:nvSpPr>
            <p:cNvPr id="90" name="椭圆 89"/>
            <p:cNvSpPr/>
            <p:nvPr/>
          </p:nvSpPr>
          <p:spPr>
            <a:xfrm>
              <a:off x="7020272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1</a:t>
              </a:r>
              <a:endParaRPr lang="zh-CN" altLang="en-US" sz="1000" dirty="0"/>
            </a:p>
          </p:txBody>
        </p:sp>
        <p:sp>
          <p:nvSpPr>
            <p:cNvPr id="91" name="椭圆 90"/>
            <p:cNvSpPr/>
            <p:nvPr/>
          </p:nvSpPr>
          <p:spPr>
            <a:xfrm>
              <a:off x="7511863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2</a:t>
              </a:r>
              <a:endParaRPr lang="zh-CN" altLang="en-US" sz="1000" dirty="0"/>
            </a:p>
          </p:txBody>
        </p:sp>
        <p:sp>
          <p:nvSpPr>
            <p:cNvPr id="92" name="椭圆 91"/>
            <p:cNvSpPr/>
            <p:nvPr/>
          </p:nvSpPr>
          <p:spPr>
            <a:xfrm>
              <a:off x="7993694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3</a:t>
              </a:r>
              <a:endParaRPr lang="zh-CN" altLang="en-US" sz="1000" dirty="0"/>
            </a:p>
          </p:txBody>
        </p:sp>
        <p:sp>
          <p:nvSpPr>
            <p:cNvPr id="93" name="椭圆 92"/>
            <p:cNvSpPr/>
            <p:nvPr/>
          </p:nvSpPr>
          <p:spPr>
            <a:xfrm>
              <a:off x="6526955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4</a:t>
              </a:r>
              <a:endParaRPr lang="zh-CN" altLang="en-US" sz="1000" dirty="0"/>
            </a:p>
          </p:txBody>
        </p:sp>
        <p:sp>
          <p:nvSpPr>
            <p:cNvPr id="94" name="椭圆 93"/>
            <p:cNvSpPr/>
            <p:nvPr/>
          </p:nvSpPr>
          <p:spPr>
            <a:xfrm>
              <a:off x="7020272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5</a:t>
              </a:r>
              <a:endParaRPr lang="zh-CN" altLang="en-US" sz="1000" dirty="0"/>
            </a:p>
          </p:txBody>
        </p:sp>
        <p:sp>
          <p:nvSpPr>
            <p:cNvPr id="95" name="椭圆 94"/>
            <p:cNvSpPr/>
            <p:nvPr/>
          </p:nvSpPr>
          <p:spPr>
            <a:xfrm>
              <a:off x="7511863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6</a:t>
              </a:r>
              <a:endParaRPr lang="zh-CN" altLang="en-US" sz="1000" dirty="0"/>
            </a:p>
          </p:txBody>
        </p:sp>
        <p:sp>
          <p:nvSpPr>
            <p:cNvPr id="96" name="椭圆 95"/>
            <p:cNvSpPr/>
            <p:nvPr/>
          </p:nvSpPr>
          <p:spPr>
            <a:xfrm>
              <a:off x="7993694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7</a:t>
              </a:r>
              <a:endParaRPr lang="zh-CN" altLang="en-US" sz="1000" dirty="0"/>
            </a:p>
          </p:txBody>
        </p:sp>
        <p:sp>
          <p:nvSpPr>
            <p:cNvPr id="97" name="椭圆 96"/>
            <p:cNvSpPr/>
            <p:nvPr/>
          </p:nvSpPr>
          <p:spPr>
            <a:xfrm>
              <a:off x="6526955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8</a:t>
              </a:r>
              <a:endParaRPr lang="zh-CN" altLang="en-US" sz="1000" dirty="0"/>
            </a:p>
          </p:txBody>
        </p:sp>
        <p:sp>
          <p:nvSpPr>
            <p:cNvPr id="98" name="椭圆 97"/>
            <p:cNvSpPr/>
            <p:nvPr/>
          </p:nvSpPr>
          <p:spPr>
            <a:xfrm>
              <a:off x="7020272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9</a:t>
              </a:r>
              <a:endParaRPr lang="zh-CN" altLang="en-US" sz="1000" dirty="0"/>
            </a:p>
          </p:txBody>
        </p:sp>
        <p:sp>
          <p:nvSpPr>
            <p:cNvPr id="99" name="椭圆 98"/>
            <p:cNvSpPr/>
            <p:nvPr/>
          </p:nvSpPr>
          <p:spPr>
            <a:xfrm>
              <a:off x="7511863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A</a:t>
              </a:r>
              <a:endParaRPr lang="zh-CN" altLang="en-US" sz="1000" dirty="0"/>
            </a:p>
          </p:txBody>
        </p:sp>
        <p:sp>
          <p:nvSpPr>
            <p:cNvPr id="100" name="椭圆 99"/>
            <p:cNvSpPr/>
            <p:nvPr/>
          </p:nvSpPr>
          <p:spPr>
            <a:xfrm>
              <a:off x="7993694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B</a:t>
              </a:r>
              <a:endParaRPr lang="zh-CN" altLang="en-US" sz="1000" dirty="0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6526955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C</a:t>
              </a:r>
              <a:endParaRPr lang="zh-CN" altLang="en-US" sz="1000" dirty="0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7020272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D</a:t>
              </a:r>
              <a:endParaRPr lang="zh-CN" altLang="en-US" sz="1000" dirty="0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7511863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E</a:t>
              </a:r>
              <a:endParaRPr lang="zh-CN" altLang="en-US" sz="1000" dirty="0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7993694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F</a:t>
              </a:r>
              <a:endParaRPr lang="zh-CN" altLang="en-US" sz="1000" dirty="0"/>
            </a:p>
          </p:txBody>
        </p:sp>
      </p:grpSp>
      <p:sp>
        <p:nvSpPr>
          <p:cNvPr id="106" name="矩形 105"/>
          <p:cNvSpPr/>
          <p:nvPr/>
        </p:nvSpPr>
        <p:spPr>
          <a:xfrm>
            <a:off x="7788663" y="4193574"/>
            <a:ext cx="1005596" cy="277127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zh-CN" altLang="en-US" sz="1600" dirty="0" smtClean="0"/>
              <a:t>没有使用</a:t>
            </a:r>
            <a:endParaRPr lang="zh-CN" altLang="en-US" sz="1200" dirty="0"/>
          </a:p>
        </p:txBody>
      </p:sp>
      <p:cxnSp>
        <p:nvCxnSpPr>
          <p:cNvPr id="107" name="直接箭头连接符 106"/>
          <p:cNvCxnSpPr>
            <a:stCxn id="106" idx="0"/>
          </p:cNvCxnSpPr>
          <p:nvPr/>
        </p:nvCxnSpPr>
        <p:spPr>
          <a:xfrm flipV="1">
            <a:off x="8291461" y="3557070"/>
            <a:ext cx="22503" cy="6365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测试程序</a:t>
            </a:r>
            <a:r>
              <a:rPr lang="zh-CN" altLang="en-US" dirty="0" smtClean="0"/>
              <a:t>参考：</a:t>
            </a:r>
            <a:r>
              <a:rPr lang="en-US" altLang="zh-CN" dirty="0" smtClean="0"/>
              <a:t>ALU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Regs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984" y="1226468"/>
            <a:ext cx="8229600" cy="1914500"/>
          </a:xfrm>
        </p:spPr>
        <p:txBody>
          <a:bodyPr/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zh-CN" altLang="en-US" sz="2800" b="0" dirty="0" smtClean="0">
                <a:solidFill>
                  <a:schemeClr val="tx1"/>
                </a:solidFill>
              </a:rPr>
              <a:t>设计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ALU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和</a:t>
            </a:r>
            <a:r>
              <a:rPr lang="en-US" altLang="zh-CN" sz="2800" b="0" dirty="0" err="1" smtClean="0">
                <a:solidFill>
                  <a:schemeClr val="tx1"/>
                </a:solidFill>
              </a:rPr>
              <a:t>Regs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测试</a:t>
            </a:r>
            <a:r>
              <a:rPr lang="zh-CN" altLang="en-US" sz="2800" b="0" dirty="0">
                <a:solidFill>
                  <a:schemeClr val="tx1"/>
                </a:solidFill>
              </a:rPr>
              <a:t>程序替换</a:t>
            </a:r>
            <a:r>
              <a:rPr lang="en-US" altLang="zh-CN" sz="2800" b="0" dirty="0">
                <a:solidFill>
                  <a:schemeClr val="tx1"/>
                </a:solidFill>
              </a:rPr>
              <a:t>DEMO</a:t>
            </a:r>
            <a:r>
              <a:rPr lang="zh-CN" altLang="en-US" sz="2800" b="0" dirty="0">
                <a:solidFill>
                  <a:schemeClr val="tx1"/>
                </a:solidFill>
              </a:rPr>
              <a:t>程序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 smtClean="0"/>
              <a:t>ALU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Regs</a:t>
            </a:r>
            <a:r>
              <a:rPr lang="zh-CN" altLang="en-US" sz="2000" dirty="0" smtClean="0"/>
              <a:t>测试</a:t>
            </a:r>
            <a:r>
              <a:rPr lang="zh-CN" altLang="en-US" sz="2000" dirty="0"/>
              <a:t>参考</a:t>
            </a:r>
            <a:r>
              <a:rPr lang="zh-CN" altLang="en-US" sz="2000" dirty="0" smtClean="0"/>
              <a:t>设计，测试结果通过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输出信号单步观察</a:t>
            </a:r>
            <a:endParaRPr lang="en-US" altLang="zh-CN" sz="2000" dirty="0" smtClean="0"/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 smtClean="0"/>
              <a:t>SW[7:5]=100,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Addr_out</a:t>
            </a:r>
            <a:r>
              <a:rPr lang="en-US" altLang="zh-CN" sz="2000" dirty="0" smtClean="0"/>
              <a:t>=ALU</a:t>
            </a:r>
            <a:r>
              <a:rPr lang="zh-CN" altLang="en-US" sz="2000" dirty="0" smtClean="0"/>
              <a:t>输出</a:t>
            </a:r>
            <a:endParaRPr lang="en-US" altLang="zh-CN" sz="2000" dirty="0" smtClean="0"/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 smtClean="0"/>
              <a:t>SW[7:5]=101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Data_out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寄存器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输出</a:t>
            </a:r>
            <a:endParaRPr lang="en-US" altLang="zh-CN" sz="2000" dirty="0"/>
          </a:p>
          <a:p>
            <a:pPr>
              <a:lnSpc>
                <a:spcPts val="2400"/>
              </a:lnSpc>
            </a:pP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323528" y="2708921"/>
            <a:ext cx="4392488" cy="3479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#baseAddr 0000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loop:	nor r1,r0,r0;      	//r1=FFFFFFFF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slt r2,r0,r1;       	//r2=00000001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r3,r2,r2;     	//r3=00000002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r4,r3,r2;    	//r4=00000003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r5,r4,r3;     	//r5=00000005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r6,r5,r4;     	//r6=00000008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r7,r6,r5;     	//r7=0000000d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r8,r7,r6;     	//r8=00000015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r9,r8,r7;    	//r9=00000022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r10,r9,r8;         //r10=00000037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r11,r10,r9;       //r11=00000059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r12,r11,r10;    //r12=00000090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r13,r12,r11;    //r13=000000E9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r14,r13,r12;    //r14=00000179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r15,r14,r13;    //r15=00000262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smtClean="0"/>
              <a:t>	</a:t>
            </a:r>
            <a:endParaRPr lang="pt-BR" sz="1800" b="0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5076056" y="2708920"/>
            <a:ext cx="3888432" cy="35283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r16,r15,r14;    //r16=000003DB</a:t>
            </a:r>
            <a:endParaRPr lang="pt-BR" altLang="zh-CN" kern="0" dirty="0" smtClean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r17,r16,r15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r17=000006D3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r18,r17,r16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r18=00000A18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r19,r18,r17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r19=000010EB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r20,r19,r18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r20=00001B03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r21,r20,r19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r21=00003bEE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r22,r21,r20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r22=000046F1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r23,r22,r21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r23=000080DF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r24,r23,r22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r24=0000C9D0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r25,r24,r23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r25=00014AAF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r26,r25,r24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r26=0001947F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r27,r26,r25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r27=0012DF2E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r28,r27,r26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r28=001473AD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r29,r28,r27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r29=002752DB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r30,r29,r28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r30=003BC688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r31,r30,r29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r31=00621963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j </a:t>
            </a:r>
            <a:r>
              <a:rPr lang="pt-BR" altLang="zh-CN" kern="0" dirty="0">
                <a:solidFill>
                  <a:srgbClr val="000000"/>
                </a:solidFill>
              </a:rPr>
              <a:t>loop;</a:t>
            </a:r>
            <a:endParaRPr lang="zh-CN" altLang="en-US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测试程序参考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b="0" dirty="0">
                <a:solidFill>
                  <a:schemeClr val="tx1"/>
                </a:solidFill>
              </a:rPr>
              <a:t>设计通道测试程序替换</a:t>
            </a:r>
            <a:r>
              <a:rPr lang="en-US" altLang="zh-CN" sz="2800" b="0" dirty="0">
                <a:solidFill>
                  <a:schemeClr val="tx1"/>
                </a:solidFill>
              </a:rPr>
              <a:t>DEMO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程序</a:t>
            </a:r>
            <a:endParaRPr lang="en-US" altLang="zh-CN" sz="28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b="0" dirty="0" smtClean="0">
                <a:solidFill>
                  <a:schemeClr val="tx1"/>
                </a:solidFill>
              </a:rPr>
              <a:t>通道测试参考设计。</a:t>
            </a:r>
            <a:r>
              <a:rPr lang="zh-CN" altLang="en-US" sz="2000" dirty="0"/>
              <a:t>测试结果通过</a:t>
            </a:r>
            <a:r>
              <a:rPr lang="en-US" altLang="zh-CN" sz="2000" dirty="0"/>
              <a:t>CPU</a:t>
            </a:r>
            <a:r>
              <a:rPr lang="zh-CN" altLang="en-US" sz="2000" dirty="0"/>
              <a:t>输出信号单步观察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通道功能由传输数据结果来指示，如立即数通道观察：</a:t>
            </a:r>
            <a:r>
              <a:rPr lang="en-US" altLang="zh-CN" sz="2000" dirty="0" smtClean="0"/>
              <a:t>14+$zero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#</a:t>
            </a:r>
            <a:r>
              <a:rPr lang="en-US" altLang="zh-CN" sz="2000" b="0" dirty="0" err="1">
                <a:solidFill>
                  <a:schemeClr val="tx1"/>
                </a:solidFill>
              </a:rPr>
              <a:t>baseAddr</a:t>
            </a:r>
            <a:r>
              <a:rPr lang="en-US" altLang="zh-CN" sz="2000" b="0" dirty="0">
                <a:solidFill>
                  <a:schemeClr val="tx1"/>
                </a:solidFill>
              </a:rPr>
              <a:t> 0000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start: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//</a:t>
            </a:r>
            <a:r>
              <a:rPr lang="zh-CN" altLang="en-US" sz="2000" b="0" dirty="0">
                <a:solidFill>
                  <a:schemeClr val="tx1"/>
                </a:solidFill>
              </a:rPr>
              <a:t>通道结果由后一条指令读操作数观察</a:t>
            </a:r>
            <a:endParaRPr lang="zh-CN" altLang="en-US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err="1">
                <a:solidFill>
                  <a:schemeClr val="tx1"/>
                </a:solidFill>
              </a:rPr>
              <a:t>lw</a:t>
            </a:r>
            <a:r>
              <a:rPr lang="en-US" altLang="zh-CN" sz="2000" b="0" dirty="0">
                <a:solidFill>
                  <a:schemeClr val="tx1"/>
                </a:solidFill>
              </a:rPr>
              <a:t> 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r5</a:t>
            </a:r>
            <a:r>
              <a:rPr lang="en-US" altLang="zh-CN" sz="2000" b="0" dirty="0">
                <a:solidFill>
                  <a:schemeClr val="tx1"/>
                </a:solidFill>
              </a:rPr>
              <a:t>, 14($zero);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2000" b="0" dirty="0">
                <a:solidFill>
                  <a:schemeClr val="tx1"/>
                </a:solidFill>
              </a:rPr>
              <a:t>取测试常数</a:t>
            </a:r>
            <a:r>
              <a:rPr lang="en-US" altLang="zh-CN" sz="2000" b="0" dirty="0">
                <a:solidFill>
                  <a:schemeClr val="tx1"/>
                </a:solidFill>
              </a:rPr>
              <a:t>55555555</a:t>
            </a:r>
            <a:r>
              <a:rPr lang="zh-CN" altLang="en-US" sz="2000" b="0" dirty="0">
                <a:solidFill>
                  <a:schemeClr val="tx1"/>
                </a:solidFill>
              </a:rPr>
              <a:t>。存储器读通道</a:t>
            </a:r>
            <a:endParaRPr lang="zh-CN" altLang="en-US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err="1">
                <a:solidFill>
                  <a:schemeClr val="tx1"/>
                </a:solidFill>
              </a:rPr>
              <a:t>start_A</a:t>
            </a:r>
            <a:r>
              <a:rPr lang="en-US" altLang="zh-CN" sz="2000" b="0" dirty="0">
                <a:solidFill>
                  <a:schemeClr val="tx1"/>
                </a:solidFill>
              </a:rPr>
              <a:t>: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add r1</a:t>
            </a:r>
            <a:r>
              <a:rPr lang="en-US" altLang="zh-CN" sz="2000" b="0" dirty="0">
                <a:solidFill>
                  <a:schemeClr val="tx1"/>
                </a:solidFill>
              </a:rPr>
              <a:t>, r5, $zero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; 		//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r1: 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寄存器</a:t>
            </a:r>
            <a:r>
              <a:rPr lang="zh-CN" altLang="en-US" sz="1800" b="0" dirty="0">
                <a:solidFill>
                  <a:schemeClr val="tx1"/>
                </a:solidFill>
              </a:rPr>
              <a:t>写通道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。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R5: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寄存器</a:t>
            </a:r>
            <a:r>
              <a:rPr lang="zh-CN" altLang="en-US" sz="1800" b="0" dirty="0">
                <a:solidFill>
                  <a:schemeClr val="tx1"/>
                </a:solidFill>
              </a:rPr>
              <a:t>读通道</a:t>
            </a:r>
            <a:r>
              <a:rPr lang="en-US" altLang="zh-CN" sz="1800" b="0" dirty="0">
                <a:solidFill>
                  <a:schemeClr val="tx1"/>
                </a:solidFill>
              </a:rPr>
              <a:t>A</a:t>
            </a:r>
            <a:r>
              <a:rPr lang="zh-CN" altLang="en-US" sz="1800" b="0" dirty="0">
                <a:solidFill>
                  <a:schemeClr val="tx1"/>
                </a:solidFill>
              </a:rPr>
              <a:t>输出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nor r2</a:t>
            </a:r>
            <a:r>
              <a:rPr lang="en-US" altLang="zh-CN" sz="2000" b="0" dirty="0">
                <a:solidFill>
                  <a:schemeClr val="tx1"/>
                </a:solidFill>
              </a:rPr>
              <a:t>, $zero, r1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; 		//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r1: 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寄存器</a:t>
            </a:r>
            <a:r>
              <a:rPr lang="zh-CN" altLang="en-US" sz="1800" b="0" dirty="0">
                <a:solidFill>
                  <a:schemeClr val="tx1"/>
                </a:solidFill>
              </a:rPr>
              <a:t>读通道</a:t>
            </a:r>
            <a:r>
              <a:rPr lang="en-US" altLang="zh-CN" sz="1800" b="0" dirty="0">
                <a:solidFill>
                  <a:schemeClr val="tx1"/>
                </a:solidFill>
              </a:rPr>
              <a:t>B</a:t>
            </a:r>
            <a:r>
              <a:rPr lang="zh-CN" altLang="en-US" sz="1800" b="0" dirty="0">
                <a:solidFill>
                  <a:schemeClr val="tx1"/>
                </a:solidFill>
              </a:rPr>
              <a:t>输出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。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R2:ALU</a:t>
            </a:r>
            <a:r>
              <a:rPr lang="zh-CN" altLang="en-US" sz="1800" b="0" dirty="0">
                <a:solidFill>
                  <a:schemeClr val="tx1"/>
                </a:solidFill>
              </a:rPr>
              <a:t>输出通道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lw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r5</a:t>
            </a:r>
            <a:r>
              <a:rPr lang="en-US" altLang="zh-CN" sz="2000" b="0" dirty="0">
                <a:solidFill>
                  <a:schemeClr val="tx1"/>
                </a:solidFill>
              </a:rPr>
              <a:t>, 48($zero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);  //</a:t>
            </a:r>
            <a:r>
              <a:rPr lang="zh-CN" altLang="en-US" sz="1800" b="0" dirty="0">
                <a:solidFill>
                  <a:schemeClr val="tx1"/>
                </a:solidFill>
              </a:rPr>
              <a:t>取测试常数</a:t>
            </a:r>
            <a:r>
              <a:rPr lang="en-US" altLang="zh-CN" sz="1600" b="0" dirty="0">
                <a:solidFill>
                  <a:schemeClr val="tx1"/>
                </a:solidFill>
              </a:rPr>
              <a:t>AAAAAAAA</a:t>
            </a:r>
            <a:r>
              <a:rPr lang="zh-CN" altLang="en-US" sz="1800" b="0" dirty="0">
                <a:solidFill>
                  <a:schemeClr val="tx1"/>
                </a:solidFill>
              </a:rPr>
              <a:t>。立即数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通道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:00000048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beq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r2</a:t>
            </a:r>
            <a:r>
              <a:rPr lang="en-US" altLang="zh-CN" sz="2000" b="0" dirty="0">
                <a:solidFill>
                  <a:schemeClr val="tx1"/>
                </a:solidFill>
              </a:rPr>
              <a:t>, r5 </a:t>
            </a:r>
            <a:r>
              <a:rPr lang="en-US" altLang="zh-CN" sz="2000" b="0" dirty="0" err="1">
                <a:solidFill>
                  <a:schemeClr val="tx1"/>
                </a:solidFill>
              </a:rPr>
              <a:t>start_A</a:t>
            </a:r>
            <a:r>
              <a:rPr lang="en-US" altLang="zh-CN" sz="2000" b="0" dirty="0">
                <a:solidFill>
                  <a:schemeClr val="tx1"/>
                </a:solidFill>
              </a:rPr>
              <a:t>;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2000" b="0" dirty="0">
                <a:solidFill>
                  <a:schemeClr val="tx1"/>
                </a:solidFill>
              </a:rPr>
              <a:t>循环测试</a:t>
            </a:r>
            <a:endParaRPr lang="zh-CN" altLang="en-US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j      start</a:t>
            </a:r>
            <a:r>
              <a:rPr lang="en-US" altLang="zh-CN" sz="2000" b="0" dirty="0">
                <a:solidFill>
                  <a:schemeClr val="tx1"/>
                </a:solidFill>
              </a:rPr>
              <a:t>; 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2000" b="0" dirty="0">
                <a:solidFill>
                  <a:schemeClr val="tx1"/>
                </a:solidFill>
              </a:rPr>
              <a:t>循环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测试。立即</a:t>
            </a:r>
            <a:r>
              <a:rPr lang="zh-CN" altLang="en-US" sz="2000" b="0" dirty="0">
                <a:solidFill>
                  <a:schemeClr val="tx1"/>
                </a:solidFill>
              </a:rPr>
              <a:t>数通道：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00000014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2800" b="0" dirty="0" smtClean="0">
                <a:solidFill>
                  <a:schemeClr val="tx1"/>
                </a:solidFill>
              </a:rPr>
              <a:t>测试的完备性</a:t>
            </a:r>
            <a:endParaRPr lang="en-US" altLang="zh-CN" sz="28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b="0" dirty="0" smtClean="0">
                <a:solidFill>
                  <a:schemeClr val="tx1"/>
                </a:solidFill>
              </a:rPr>
              <a:t>上述测试</a:t>
            </a:r>
            <a:r>
              <a:rPr lang="zh-CN" altLang="en-US" sz="2000" dirty="0"/>
              <a:t>正确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仅表明通道切换功能和总线传输部分正确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要测试其完全正确，必须遍历所有可能的情况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学长</a:t>
            </a:r>
            <a:r>
              <a:rPr lang="en-US" altLang="zh-CN"/>
              <a:t>COE</a:t>
            </a:r>
            <a:endParaRPr lang="en-US" altLang="zh-CN"/>
          </a:p>
        </p:txBody>
      </p:sp>
      <p:pic>
        <p:nvPicPr>
          <p:cNvPr id="4" name="内容占位符 3" descr="测试程序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7850" y="1235075"/>
            <a:ext cx="3955415" cy="5299710"/>
          </a:xfrm>
          <a:prstGeom prst="rect">
            <a:avLst/>
          </a:prstGeom>
        </p:spPr>
      </p:pic>
      <p:pic>
        <p:nvPicPr>
          <p:cNvPr id="5" name="图片 4" descr="测试程序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265" y="2251710"/>
            <a:ext cx="4133850" cy="26289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数据存储器模块测试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设计</a:t>
            </a:r>
            <a:r>
              <a:rPr lang="zh-CN" altLang="zh-CN" sz="2800" dirty="0">
                <a:solidFill>
                  <a:schemeClr val="tx1"/>
                </a:solidFill>
              </a:rPr>
              <a:t>存储器模块测试</a:t>
            </a:r>
            <a:r>
              <a:rPr lang="zh-CN" altLang="zh-CN" sz="2800" dirty="0" smtClean="0">
                <a:solidFill>
                  <a:schemeClr val="tx1"/>
                </a:solidFill>
              </a:rPr>
              <a:t>程序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7</a:t>
            </a:r>
            <a:r>
              <a:rPr lang="zh-CN" altLang="en-US" sz="2400" dirty="0" smtClean="0"/>
              <a:t>段码显示器的地址是</a:t>
            </a:r>
            <a:r>
              <a:rPr lang="en-US" altLang="zh-CN" sz="2400" dirty="0" smtClean="0"/>
              <a:t>E0000000/FFFFFFE0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LED</a:t>
            </a:r>
            <a:r>
              <a:rPr lang="zh-CN" altLang="en-US" sz="2400" dirty="0" smtClean="0"/>
              <a:t>显示地址是</a:t>
            </a:r>
            <a:r>
              <a:rPr lang="en-US" altLang="zh-CN" sz="2400" dirty="0" smtClean="0"/>
              <a:t>F0000000/FFFFFF00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请设计</a:t>
            </a:r>
            <a:r>
              <a:rPr lang="zh-CN" altLang="zh-CN" sz="2400" dirty="0" smtClean="0"/>
              <a:t>存储器模块测试程序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测试结果在</a:t>
            </a:r>
            <a:r>
              <a:rPr lang="en-US" altLang="zh-CN" dirty="0" smtClean="0"/>
              <a:t>7</a:t>
            </a:r>
            <a:r>
              <a:rPr lang="zh-CN" altLang="en-US" dirty="0" smtClean="0"/>
              <a:t>段显示器上指示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chemeClr val="tx1"/>
                </a:solidFill>
              </a:rPr>
              <a:t>RAM</a:t>
            </a:r>
            <a:r>
              <a:rPr lang="zh-CN" altLang="en-US" sz="2800" dirty="0">
                <a:solidFill>
                  <a:schemeClr val="tx1"/>
                </a:solidFill>
              </a:rPr>
              <a:t>初始化数据</a:t>
            </a:r>
            <a:r>
              <a:rPr lang="zh-CN" altLang="en-US" sz="2800" dirty="0" smtClean="0">
                <a:solidFill>
                  <a:schemeClr val="tx1"/>
                </a:solidFill>
              </a:rPr>
              <a:t>同</a:t>
            </a:r>
            <a:r>
              <a:rPr lang="en-US" altLang="zh-CN" sz="2800" dirty="0" smtClean="0">
                <a:solidFill>
                  <a:schemeClr val="tx1"/>
                </a:solidFill>
              </a:rPr>
              <a:t>Exp03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 smtClean="0">
                <a:solidFill>
                  <a:prstClr val="black"/>
                </a:solidFill>
                <a:latin typeface="SimSun" panose="02010600030101010101" pitchFamily="2" charset="-122"/>
                <a:cs typeface="Times New Roman" panose="02020603050405020304" pitchFamily="18" charset="0"/>
              </a:rPr>
              <a:t>F0000000</a:t>
            </a:r>
            <a:r>
              <a:rPr lang="en-US" altLang="zh-CN" sz="2000" b="0" dirty="0">
                <a:solidFill>
                  <a:prstClr val="black"/>
                </a:solidFill>
                <a:latin typeface="SimSun" panose="02010600030101010101" pitchFamily="2" charset="-122"/>
                <a:cs typeface="Times New Roman" panose="02020603050405020304" pitchFamily="18" charset="0"/>
              </a:rPr>
              <a:t>, 000002AB, 80000000, 0000003F, 00000001, FFF70000, 0000FFFF, 80000000, 00000000, 11111111, 22222222, 33333333, 44444444, 55555555, 66666666, 77777777, 88888888, 99999999, </a:t>
            </a:r>
            <a:r>
              <a:rPr lang="en-US" altLang="zh-CN" sz="2000" b="0" dirty="0" err="1">
                <a:solidFill>
                  <a:prstClr val="black"/>
                </a:solidFill>
                <a:latin typeface="SimSun" panose="02010600030101010101" pitchFamily="2" charset="-122"/>
                <a:cs typeface="Times New Roman" panose="02020603050405020304" pitchFamily="18" charset="0"/>
              </a:rPr>
              <a:t>aaaaaaaa</a:t>
            </a:r>
            <a:r>
              <a:rPr lang="en-US" altLang="zh-CN" sz="2000" b="0" dirty="0">
                <a:solidFill>
                  <a:prstClr val="black"/>
                </a:solidFill>
                <a:latin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prstClr val="black"/>
                </a:solidFill>
                <a:latin typeface="SimSun" panose="02010600030101010101" pitchFamily="2" charset="-122"/>
                <a:cs typeface="Times New Roman" panose="02020603050405020304" pitchFamily="18" charset="0"/>
              </a:rPr>
              <a:t>bbbbbbbb</a:t>
            </a:r>
            <a:r>
              <a:rPr lang="en-US" altLang="zh-CN" sz="2000" b="0" dirty="0">
                <a:solidFill>
                  <a:prstClr val="black"/>
                </a:solidFill>
                <a:latin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prstClr val="black"/>
                </a:solidFill>
                <a:latin typeface="SimSun" panose="02010600030101010101" pitchFamily="2" charset="-122"/>
                <a:cs typeface="Times New Roman" panose="02020603050405020304" pitchFamily="18" charset="0"/>
              </a:rPr>
              <a:t>cccccccc</a:t>
            </a:r>
            <a:r>
              <a:rPr lang="en-US" altLang="zh-CN" sz="2000" b="0" dirty="0">
                <a:solidFill>
                  <a:prstClr val="black"/>
                </a:solidFill>
                <a:latin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prstClr val="black"/>
                </a:solidFill>
                <a:latin typeface="SimSun" panose="02010600030101010101" pitchFamily="2" charset="-122"/>
                <a:cs typeface="Times New Roman" panose="02020603050405020304" pitchFamily="18" charset="0"/>
              </a:rPr>
              <a:t>dddddddd</a:t>
            </a:r>
            <a:r>
              <a:rPr lang="en-US" altLang="zh-CN" sz="2000" b="0" dirty="0">
                <a:solidFill>
                  <a:prstClr val="black"/>
                </a:solidFill>
                <a:latin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prstClr val="black"/>
                </a:solidFill>
                <a:latin typeface="SimSun" panose="02010600030101010101" pitchFamily="2" charset="-122"/>
                <a:cs typeface="Times New Roman" panose="02020603050405020304" pitchFamily="18" charset="0"/>
              </a:rPr>
              <a:t>eeeeeeee</a:t>
            </a:r>
            <a:r>
              <a:rPr lang="en-US" altLang="zh-CN" sz="2000" b="0" dirty="0">
                <a:solidFill>
                  <a:prstClr val="black"/>
                </a:solidFill>
                <a:latin typeface="SimSun" panose="02010600030101010101" pitchFamily="2" charset="-122"/>
                <a:cs typeface="Times New Roman" panose="02020603050405020304" pitchFamily="18" charset="0"/>
              </a:rPr>
              <a:t>, FFFFFFFF, </a:t>
            </a:r>
            <a:r>
              <a:rPr lang="en-US" altLang="zh-CN" sz="2000" b="0" dirty="0">
                <a:solidFill>
                  <a:srgbClr val="FF0000"/>
                </a:solidFill>
                <a:latin typeface="SimSun" panose="02010600030101010101" pitchFamily="2" charset="-122"/>
                <a:cs typeface="Times New Roman" panose="02020603050405020304" pitchFamily="18" charset="0"/>
              </a:rPr>
              <a:t>557EF7E0, D7BDFBD9, D7DBFDB9, DFCFFCFB, DFCFBFFF, F7F3DFFF, FFFFDF3D, FFFF9DB9, FFFFBCFB, DFCFFCFB, DFCFBFFF, D7DB9FFF, D7DBFDB9, D7BDFBD9, FFFF07E0, 007E0FFF, 03bdf020, 03def820, 08002300</a:t>
            </a:r>
            <a:r>
              <a:rPr lang="en-US" altLang="zh-CN" sz="2000" b="0" dirty="0" smtClean="0">
                <a:solidFill>
                  <a:srgbClr val="FF0000"/>
                </a:solidFill>
                <a:latin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000" b="0" dirty="0">
              <a:solidFill>
                <a:srgbClr val="FF0000"/>
              </a:solidFill>
              <a:latin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设计测试记录表格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0" dirty="0" smtClean="0">
                <a:solidFill>
                  <a:schemeClr val="tx1"/>
                </a:solidFill>
              </a:rPr>
              <a:t>学会实验数据的统计</a:t>
            </a:r>
            <a:endParaRPr lang="en-US" altLang="zh-CN" sz="2800" b="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/>
              <a:t>参考大学物理实验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本实验没有有效数精确计算，但有大量数据表格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r>
              <a:rPr lang="en-US" altLang="zh-CN" sz="2800" b="0" dirty="0" smtClean="0">
                <a:solidFill>
                  <a:schemeClr val="tx1"/>
                </a:solidFill>
              </a:rPr>
              <a:t>ALU</a:t>
            </a:r>
            <a:r>
              <a:rPr lang="zh-CN" altLang="en-US" sz="2800" b="0" dirty="0">
                <a:solidFill>
                  <a:schemeClr val="tx1"/>
                </a:solidFill>
              </a:rPr>
              <a:t>和</a:t>
            </a:r>
            <a:r>
              <a:rPr lang="en-US" altLang="zh-CN" sz="2800" b="0" dirty="0" err="1">
                <a:solidFill>
                  <a:schemeClr val="tx1"/>
                </a:solidFill>
              </a:rPr>
              <a:t>Regs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测试结果记录</a:t>
            </a:r>
            <a:endParaRPr lang="en-US" altLang="zh-CN" sz="2800" b="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/>
              <a:t>自行设计记录表格</a:t>
            </a:r>
            <a:endParaRPr lang="en-US" altLang="zh-CN" sz="2400" b="0" dirty="0" smtClean="0">
              <a:solidFill>
                <a:schemeClr val="tx1"/>
              </a:solidFill>
            </a:endParaRPr>
          </a:p>
          <a:p>
            <a:r>
              <a:rPr lang="zh-CN" altLang="en-US" sz="2800" b="0" dirty="0">
                <a:solidFill>
                  <a:schemeClr val="tx1"/>
                </a:solidFill>
              </a:rPr>
              <a:t>通道测试结果记录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/>
              <a:t>自行设计记录表格</a:t>
            </a:r>
            <a:endParaRPr lang="en-US" altLang="zh-CN" sz="2400" dirty="0"/>
          </a:p>
          <a:p>
            <a:r>
              <a:rPr lang="zh-CN" altLang="en-US" sz="2800" b="0" dirty="0">
                <a:solidFill>
                  <a:schemeClr val="tx1"/>
                </a:solidFill>
              </a:rPr>
              <a:t>数据存储模块测试记录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/>
              <a:t>自行设计记录表格</a:t>
            </a:r>
            <a:endParaRPr lang="en-US" altLang="zh-CN" sz="2400" dirty="0"/>
          </a:p>
          <a:p>
            <a:pPr lvl="1"/>
            <a:endParaRPr lang="en-US" altLang="zh-CN" b="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0"/>
              </a:spcAft>
            </a:pPr>
            <a:r>
              <a:rPr lang="zh-CN" altLang="zh-CN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扩展下列指令，数据通路将作如何修改：</a:t>
            </a:r>
            <a:endParaRPr lang="zh-CN" altLang="zh-CN" sz="28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R-Type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srl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*,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jr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jalr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eret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*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；</a:t>
            </a:r>
            <a:endParaRPr lang="zh-CN" altLang="zh-CN" sz="20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I-Type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addi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andi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ori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xori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lui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bne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slti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endParaRPr lang="zh-CN" altLang="zh-CN" sz="20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J-Type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Jal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；</a:t>
            </a:r>
            <a:endParaRPr lang="zh-CN" altLang="zh-CN" sz="20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增加</a:t>
            </a:r>
            <a:r>
              <a:rPr lang="en-US" altLang="zh-CN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I-Type</a:t>
            </a:r>
            <a:r>
              <a:rPr lang="zh-CN" altLang="en-US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算术</a:t>
            </a:r>
            <a:r>
              <a:rPr lang="zh-CN" altLang="zh-CN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运算指令是否需要修改本章设计的数据通路？</a:t>
            </a:r>
            <a:endParaRPr lang="zh-CN" altLang="zh-CN" sz="28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实验问题总结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620" y="1141095"/>
            <a:ext cx="8952865" cy="50958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300" dirty="0">
                <a:solidFill>
                  <a:schemeClr val="tx2"/>
                </a:solidFill>
              </a:rPr>
              <a:t>1.</a:t>
            </a:r>
            <a:r>
              <a:rPr sz="2300" dirty="0">
                <a:solidFill>
                  <a:schemeClr val="tx2"/>
                </a:solidFill>
              </a:rPr>
              <a:t>实验</a:t>
            </a:r>
            <a:r>
              <a:rPr lang="en-US" altLang="zh-CN" sz="2300" dirty="0">
                <a:solidFill>
                  <a:schemeClr val="tx2"/>
                </a:solidFill>
              </a:rPr>
              <a:t>3. </a:t>
            </a:r>
            <a:r>
              <a:rPr lang="en-US" sz="2300" kern="100">
                <a:solidFill>
                  <a:schemeClr val="tx2"/>
                </a:solidFill>
                <a:effectLst/>
                <a:sym typeface="+mn-ea"/>
              </a:rPr>
              <a:t>SW[4:3]=01,SW[1:0]=01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显示</a:t>
            </a: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7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段码显示</a:t>
            </a: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RAM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数字</a:t>
            </a: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:1111111-&gt;2222222-&gt;ffffffff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时有部分是乱码，部分七段显示：</a:t>
            </a: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55AA 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可以如下修改：</a:t>
            </a:r>
            <a:endParaRPr sz="2300" kern="100">
              <a:solidFill>
                <a:schemeClr val="tx2"/>
              </a:solidFill>
              <a:effectLst/>
              <a:sym typeface="+mn-ea"/>
            </a:endParaRPr>
          </a:p>
          <a:p>
            <a:pPr marL="0" indent="0">
              <a:buNone/>
            </a:pP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RAM clk 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用 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Clk_CPU ,</a:t>
            </a:r>
            <a:r>
              <a:rPr sz="2300">
                <a:solidFill>
                  <a:schemeClr val="tx2"/>
                </a:solidFill>
                <a:sym typeface="+mn-ea"/>
              </a:rPr>
              <a:t>很多同学可以了。</a:t>
            </a:r>
            <a:endParaRPr lang="en-US" altLang="zh-CN" sz="23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sz="2300" dirty="0">
                <a:solidFill>
                  <a:schemeClr val="tx2"/>
                </a:solidFill>
              </a:rPr>
              <a:t>部分同学：</a:t>
            </a:r>
            <a:r>
              <a:rPr lang="en-US" altLang="zh-CN" sz="2300" dirty="0">
                <a:solidFill>
                  <a:schemeClr val="tx2"/>
                </a:solidFill>
              </a:rPr>
              <a:t>assign Clk_CPU=(SW2)? clkdiv[24] : clkdiv[2];  </a:t>
            </a:r>
            <a:r>
              <a:rPr sz="2300" dirty="0">
                <a:solidFill>
                  <a:schemeClr val="tx2"/>
                </a:solidFill>
              </a:rPr>
              <a:t>修改为  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clkdiv[0].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动态显示 0 -&gt; F 的功能却无法实现，看原理图又找不出错误，用了 Verilog 方式</a:t>
            </a:r>
            <a:r>
              <a:rPr sz="2300">
                <a:solidFill>
                  <a:schemeClr val="tx2"/>
                </a:solidFill>
                <a:sym typeface="+mn-ea"/>
              </a:rPr>
              <a:t>成功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实现，每个接口一一对应，非常容</a:t>
            </a:r>
            <a:r>
              <a:rPr sz="2300">
                <a:solidFill>
                  <a:schemeClr val="tx2"/>
                </a:solidFill>
                <a:sym typeface="+mn-ea"/>
              </a:rPr>
              <a:t>易找错误。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2.</a:t>
            </a:r>
            <a:r>
              <a:rPr sz="2300">
                <a:solidFill>
                  <a:schemeClr val="tx2"/>
                </a:solidFill>
                <a:sym typeface="+mn-ea"/>
              </a:rPr>
              <a:t>实验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4.ALU</a:t>
            </a:r>
            <a:r>
              <a:rPr sz="2300">
                <a:solidFill>
                  <a:schemeClr val="tx2"/>
                </a:solidFill>
                <a:sym typeface="+mn-ea"/>
              </a:rPr>
              <a:t>中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OR32的输出接口一直连接不出线路</a:t>
            </a:r>
            <a:r>
              <a:rPr sz="2300">
                <a:solidFill>
                  <a:schemeClr val="tx2"/>
                </a:solidFill>
                <a:sym typeface="+mn-ea"/>
              </a:rPr>
              <a:t>，需要重新生成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SYM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3.</a:t>
            </a:r>
            <a:r>
              <a:rPr sz="2300">
                <a:solidFill>
                  <a:schemeClr val="tx2"/>
                </a:solidFill>
                <a:sym typeface="+mn-ea"/>
              </a:rPr>
              <a:t>行列键盘按键不动：注意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BTN_X[4:0]</a:t>
            </a:r>
            <a:r>
              <a:rPr sz="2300">
                <a:solidFill>
                  <a:schemeClr val="tx2"/>
                </a:solidFill>
                <a:sym typeface="+mn-ea"/>
              </a:rPr>
              <a:t>是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output.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4.</a:t>
            </a: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7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段码显示</a:t>
            </a: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: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55AA </a:t>
            </a:r>
            <a:r>
              <a:rPr sz="2300">
                <a:solidFill>
                  <a:schemeClr val="tx2"/>
                </a:solidFill>
                <a:sym typeface="+mn-ea"/>
              </a:rPr>
              <a:t>说明只有初始值，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SCPU</a:t>
            </a:r>
            <a:r>
              <a:rPr sz="2300">
                <a:solidFill>
                  <a:schemeClr val="tx2"/>
                </a:solidFill>
                <a:sym typeface="+mn-ea"/>
              </a:rPr>
              <a:t>没有正常开始工作。</a:t>
            </a:r>
            <a:endParaRPr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5.</a:t>
            </a:r>
            <a:r>
              <a:rPr sz="2300">
                <a:solidFill>
                  <a:schemeClr val="tx2"/>
                </a:solidFill>
                <a:sym typeface="+mn-ea"/>
              </a:rPr>
              <a:t>自编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P2S</a:t>
            </a:r>
            <a:r>
              <a:rPr sz="2300">
                <a:solidFill>
                  <a:schemeClr val="tx2"/>
                </a:solidFill>
                <a:sym typeface="+mn-ea"/>
              </a:rPr>
              <a:t>有问题时，显示会乱码。</a:t>
            </a:r>
            <a:endParaRPr sz="20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smtClean="0">
                <a:latin typeface="SimHei" panose="02010609060101010101" pitchFamily="49" charset="-122"/>
                <a:ea typeface="SimHei" panose="02010609060101010101" pitchFamily="49" charset="-122"/>
              </a:rPr>
              <a:t>实验环境</a:t>
            </a:r>
            <a:endParaRPr smtClean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106987"/>
            <a:ext cx="7993062" cy="4751387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实验设备</a:t>
            </a:r>
            <a:endParaRPr sz="2800" dirty="0">
              <a:solidFill>
                <a:schemeClr val="tx1"/>
              </a:solidFill>
            </a:endParaRP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400" dirty="0" smtClean="0"/>
              <a:t>1. </a:t>
            </a:r>
            <a:r>
              <a:rPr sz="2400" dirty="0" smtClean="0"/>
              <a:t>计算机</a:t>
            </a:r>
            <a:r>
              <a:rPr sz="2400" dirty="0"/>
              <a:t>（</a:t>
            </a:r>
            <a:r>
              <a:rPr lang="en-US" altLang="zh-CN" sz="2400" dirty="0"/>
              <a:t>Intel Core </a:t>
            </a:r>
            <a:r>
              <a:rPr lang="en-US" altLang="zh-CN" sz="2400" dirty="0" smtClean="0"/>
              <a:t>i5</a:t>
            </a:r>
            <a:r>
              <a:rPr sz="2400" dirty="0" smtClean="0"/>
              <a:t>以上，</a:t>
            </a:r>
            <a:r>
              <a:rPr lang="en-US" altLang="zh-CN" sz="2400" dirty="0" smtClean="0"/>
              <a:t>4GB</a:t>
            </a:r>
            <a:r>
              <a:rPr sz="2400" dirty="0"/>
              <a:t>内存以上）系统</a:t>
            </a:r>
            <a:r>
              <a:rPr lang="en-US" altLang="zh-CN" sz="2400" dirty="0"/>
              <a:t> </a:t>
            </a:r>
            <a:endParaRPr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2. Spartan-3 </a:t>
            </a:r>
            <a:r>
              <a:rPr lang="en-US" altLang="zh-CN" sz="2400" dirty="0"/>
              <a:t>Starter Kit </a:t>
            </a:r>
            <a:r>
              <a:rPr lang="en-US" altLang="zh-CN" sz="2400" dirty="0" smtClean="0"/>
              <a:t>Board/Sword</a:t>
            </a:r>
            <a:r>
              <a:rPr sz="2400" dirty="0" smtClean="0"/>
              <a:t>开发板</a:t>
            </a:r>
            <a:r>
              <a:rPr sz="2400" dirty="0"/>
              <a:t>	</a:t>
            </a:r>
            <a:endParaRPr lang="en-US" altLang="zh-CN"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3. Xilinx ISE14.4</a:t>
            </a:r>
            <a:r>
              <a:rPr sz="2400" dirty="0" smtClean="0"/>
              <a:t>及以上开发工具</a:t>
            </a:r>
            <a:endParaRPr sz="2400" dirty="0"/>
          </a:p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材料</a:t>
            </a:r>
            <a:endParaRPr sz="2800" dirty="0">
              <a:solidFill>
                <a:schemeClr val="tx1"/>
              </a:solidFill>
            </a:endParaRP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	</a:t>
            </a:r>
            <a:r>
              <a:rPr sz="2400" dirty="0"/>
              <a:t>无</a:t>
            </a:r>
            <a:endParaRPr sz="2400" dirty="0"/>
          </a:p>
        </p:txBody>
      </p:sp>
      <p:sp>
        <p:nvSpPr>
          <p:cNvPr id="22532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28AE76-AB87-4D45-BA47-09C70B06AC64}" type="slidenum">
              <a:rPr lang="en-US" altLang="zh-CN" sz="1400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学长实验调试小结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165" y="1141095"/>
            <a:ext cx="8910320" cy="50958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6.</a:t>
            </a:r>
            <a:r>
              <a:rPr sz="2300">
                <a:solidFill>
                  <a:schemeClr val="tx2"/>
                </a:solidFill>
                <a:sym typeface="+mn-ea"/>
              </a:rPr>
              <a:t>调换法：Ａ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:</a:t>
            </a:r>
            <a:r>
              <a:rPr sz="2300">
                <a:solidFill>
                  <a:schemeClr val="tx2"/>
                </a:solidFill>
                <a:sym typeface="+mn-ea"/>
              </a:rPr>
              <a:t>找正确的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顶层文件替换</a:t>
            </a:r>
            <a:r>
              <a:rPr sz="2300">
                <a:solidFill>
                  <a:schemeClr val="tx2"/>
                </a:solidFill>
                <a:sym typeface="+mn-ea"/>
              </a:rPr>
              <a:t>自己的顶层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SCH</a:t>
            </a:r>
            <a:r>
              <a:rPr sz="2300">
                <a:solidFill>
                  <a:schemeClr val="tx2"/>
                </a:solidFill>
                <a:sym typeface="+mn-ea"/>
              </a:rPr>
              <a:t>，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成功</a:t>
            </a:r>
            <a:r>
              <a:rPr sz="2300">
                <a:solidFill>
                  <a:schemeClr val="tx2"/>
                </a:solidFill>
                <a:sym typeface="+mn-ea"/>
              </a:rPr>
              <a:t>则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说明</a:t>
            </a:r>
            <a:r>
              <a:rPr sz="2300">
                <a:solidFill>
                  <a:schemeClr val="tx2"/>
                </a:solidFill>
                <a:sym typeface="+mn-ea"/>
              </a:rPr>
              <a:t>你的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顶层原理图有问题</a:t>
            </a:r>
            <a:r>
              <a:rPr sz="2300">
                <a:solidFill>
                  <a:schemeClr val="tx2"/>
                </a:solidFill>
                <a:sym typeface="+mn-ea"/>
              </a:rPr>
              <a:t>。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B:替换所有的核进行尝试</a:t>
            </a:r>
            <a:r>
              <a:rPr sz="2300">
                <a:solidFill>
                  <a:schemeClr val="tx2"/>
                </a:solidFill>
                <a:sym typeface="+mn-ea"/>
              </a:rPr>
              <a:t>。</a:t>
            </a:r>
            <a:endParaRPr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7.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用了 Verilog 语言描述</a:t>
            </a:r>
            <a:r>
              <a:rPr sz="2300">
                <a:solidFill>
                  <a:schemeClr val="tx2"/>
                </a:solidFill>
                <a:sym typeface="+mn-ea"/>
              </a:rPr>
              <a:t>来实现顶层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SCH</a:t>
            </a:r>
            <a:r>
              <a:rPr sz="2300">
                <a:solidFill>
                  <a:schemeClr val="tx2"/>
                </a:solidFill>
                <a:sym typeface="+mn-ea"/>
              </a:rPr>
              <a:t>。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 Verilog 相比与原理图的优势，不仅能简明地表示复杂的原理图，而且便于维护，可以保证连线的准确性，出错了也能通过开发环境找到错处进行修正。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8.七段数码管显示“AA5555AA”且频闪，解决方案参差不齐，有的是将ALU重新用代码实现，有的是将datapath的顶层图重新绘制或者用代码实现。我是通过改变srl代码里面的逻辑解决了这个问题。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9.仿真测试，我在进行仿真测试的时候，发现bne和beq指令的运行有问题，原本是先进行减法运算判断zero是否置1，进一步判断是否跳转，但是在我的代码里竟然是先跳转到指定位置，然后再判断减法和zero的状态。后来经过调试，我解决了这个问题，虽然这其中我做了相当多的工作来调整他的时序问题.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实验室规范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40" y="964565"/>
            <a:ext cx="9124315" cy="5200650"/>
          </a:xfrm>
        </p:spPr>
        <p:txBody>
          <a:bodyPr/>
          <a:p>
            <a:r>
              <a:rPr lang="zh-CN" altLang="en-US" sz="2800"/>
              <a:t>实验结束时请</a:t>
            </a:r>
            <a:r>
              <a:rPr lang="zh-CN" altLang="en-US" sz="2800">
                <a:solidFill>
                  <a:srgbClr val="FF0000"/>
                </a:solidFill>
              </a:rPr>
              <a:t>关闭电脑主机</a:t>
            </a:r>
            <a:r>
              <a:rPr lang="zh-CN" altLang="en-US" sz="2800"/>
              <a:t>（显示器电源不用关闭）。</a:t>
            </a:r>
            <a:endParaRPr lang="zh-CN" altLang="en-US" sz="2800"/>
          </a:p>
          <a:p>
            <a:r>
              <a:rPr lang="zh-CN" altLang="en-US" sz="2800"/>
              <a:t>关闭</a:t>
            </a:r>
            <a:r>
              <a:rPr lang="en-US" altLang="zh-CN" sz="2800"/>
              <a:t>SWORD</a:t>
            </a:r>
            <a:r>
              <a:rPr lang="zh-CN" altLang="en-US" sz="2800"/>
              <a:t>实验台电脑，但不要合上实验台盖子，不要拔动实验台这一端的</a:t>
            </a:r>
            <a:r>
              <a:rPr lang="en-US" altLang="zh-CN" sz="2800"/>
              <a:t>USB</a:t>
            </a:r>
            <a:r>
              <a:rPr lang="zh-CN" altLang="en-US" sz="2800"/>
              <a:t>下载线。</a:t>
            </a:r>
            <a:endParaRPr lang="zh-CN" altLang="en-US" sz="2800"/>
          </a:p>
          <a:p>
            <a:r>
              <a:rPr lang="zh-CN" altLang="en-US" sz="2800"/>
              <a:t>请</a:t>
            </a:r>
            <a:r>
              <a:rPr lang="zh-CN" altLang="en-US" sz="2800" b="0">
                <a:solidFill>
                  <a:srgbClr val="FF0000"/>
                </a:solidFill>
              </a:rPr>
              <a:t>整理好椅子</a:t>
            </a:r>
            <a:r>
              <a:rPr lang="zh-CN" altLang="en-US" sz="2800"/>
              <a:t>，如下图所示：</a:t>
            </a:r>
            <a:endParaRPr lang="zh-CN" altLang="en-US"/>
          </a:p>
          <a:p>
            <a:r>
              <a:rPr lang="zh-CN" altLang="en-US" sz="2800"/>
              <a:t>每一张桌子上都有一个接线板提供电源，请不要打开电脑桌的后盖板取电。</a:t>
            </a:r>
            <a:r>
              <a:rPr lang="zh-CN" altLang="en-US" sz="2800">
                <a:solidFill>
                  <a:srgbClr val="FF0000"/>
                </a:solidFill>
              </a:rPr>
              <a:t>（部分</a:t>
            </a:r>
            <a:r>
              <a:rPr lang="en-US" altLang="zh-CN" sz="2800">
                <a:solidFill>
                  <a:srgbClr val="FF0000"/>
                </a:solidFill>
              </a:rPr>
              <a:t>WIN10</a:t>
            </a:r>
            <a:r>
              <a:rPr lang="zh-CN" altLang="en-US" sz="2800">
                <a:solidFill>
                  <a:srgbClr val="FF0000"/>
                </a:solidFill>
              </a:rPr>
              <a:t>密码：</a:t>
            </a:r>
            <a:r>
              <a:rPr lang="en-US" altLang="zh-CN" sz="2800">
                <a:solidFill>
                  <a:srgbClr val="FF0000"/>
                </a:solidFill>
              </a:rPr>
              <a:t>123456</a:t>
            </a:r>
            <a:r>
              <a:rPr lang="zh-CN" altLang="en-US" sz="2800">
                <a:solidFill>
                  <a:srgbClr val="FF0000"/>
                </a:solidFill>
              </a:rPr>
              <a:t>）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5" name="图片 4" descr="椅子_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960" y="3989070"/>
            <a:ext cx="4193540" cy="2517140"/>
          </a:xfrm>
          <a:prstGeom prst="rect">
            <a:avLst/>
          </a:prstGeom>
        </p:spPr>
      </p:pic>
      <p:pic>
        <p:nvPicPr>
          <p:cNvPr id="6" name="图片 5" descr="微信图片接线板_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465" y="3989070"/>
            <a:ext cx="4102735" cy="251714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852936"/>
            <a:ext cx="6020916" cy="2526159"/>
          </a:xfrm>
        </p:spPr>
        <p:txBody>
          <a:bodyPr/>
          <a:lstStyle/>
          <a:p>
            <a:pPr algn="ctr">
              <a:buClr>
                <a:srgbClr val="FF3300"/>
              </a:buClr>
              <a:buSzPct val="95000"/>
              <a:buFont typeface="Wingdings" panose="05000000000000000000" pitchFamily="2" charset="2"/>
              <a:buChar char="¤"/>
            </a:pPr>
            <a:r>
              <a:rPr lang="en-US" altLang="zh-CN" sz="8800" dirty="0">
                <a:solidFill>
                  <a:srgbClr val="000000"/>
                </a:solidFill>
                <a:latin typeface="Algerian" panose="04020705040A02060702" pitchFamily="82" charset="0"/>
                <a:ea typeface="+mn-ea"/>
              </a:rPr>
              <a:t>END</a:t>
            </a:r>
            <a:endParaRPr lang="zh-CN" altLang="en-US" sz="8800" dirty="0">
              <a:solidFill>
                <a:srgbClr val="000000"/>
              </a:solidFill>
              <a:latin typeface="Algerian" panose="04020705040A02060702" pitchFamily="82" charset="0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SimHei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SimHei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altLang="zh-CN" sz="4800" smtClean="0">
                <a:ea typeface="SimHei" panose="02010609060101010101" pitchFamily="49" charset="-122"/>
              </a:rPr>
              <a:t>实验任务</a:t>
            </a:r>
            <a:endParaRPr sz="4800" smtClean="0">
              <a:ea typeface="SimHei" panose="02010609060101010101" pitchFamily="49" charset="-122"/>
            </a:endParaRPr>
          </a:p>
        </p:txBody>
      </p:sp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30505" y="965835"/>
            <a:ext cx="8789035" cy="5596890"/>
          </a:xfrm>
        </p:spPr>
        <p:txBody>
          <a:bodyPr/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1. </a:t>
            </a:r>
            <a:r>
              <a:rPr lang="zh-CN" altLang="en-US" dirty="0" smtClean="0">
                <a:solidFill>
                  <a:schemeClr val="tx1"/>
                </a:solidFill>
              </a:rPr>
              <a:t>设计</a:t>
            </a:r>
            <a:r>
              <a:rPr lang="en-US" altLang="zh-CN" dirty="0" smtClean="0">
                <a:solidFill>
                  <a:schemeClr val="tx1"/>
                </a:solidFill>
              </a:rPr>
              <a:t>9</a:t>
            </a:r>
            <a:r>
              <a:rPr lang="en-US" altLang="zh-CN" i="0" baseline="30000" dirty="0" smtClean="0">
                <a:solidFill>
                  <a:schemeClr val="tx1"/>
                </a:solidFill>
                <a:latin typeface="+mj-lt"/>
              </a:rPr>
              <a:t>+</a:t>
            </a:r>
            <a:r>
              <a:rPr lang="zh-CN" altLang="en-US" dirty="0" smtClean="0">
                <a:solidFill>
                  <a:schemeClr val="tx1"/>
                </a:solidFill>
              </a:rPr>
              <a:t>条指令的数据通路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 smtClean="0"/>
              <a:t>用逻辑原理图设计实现数据通路（</a:t>
            </a:r>
            <a:r>
              <a:rPr lang="zh-CN" altLang="en-US" dirty="0" smtClean="0">
                <a:solidFill>
                  <a:schemeClr val="accent1"/>
                </a:solidFill>
              </a:rPr>
              <a:t>可用代码实现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smtClean="0"/>
              <a:t>ALU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Regs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Exp04</a:t>
            </a:r>
            <a:r>
              <a:rPr lang="zh-CN" altLang="en-US" dirty="0" smtClean="0"/>
              <a:t>设计的模块</a:t>
            </a:r>
            <a:endParaRPr lang="en-US" altLang="zh-CN" dirty="0" smtClean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 smtClean="0"/>
              <a:t>替换</a:t>
            </a:r>
            <a:r>
              <a:rPr lang="en-US" altLang="zh-CN" dirty="0" smtClean="0"/>
              <a:t>Exp04</a:t>
            </a:r>
            <a:r>
              <a:rPr lang="zh-CN" altLang="en-US" dirty="0" smtClean="0"/>
              <a:t>的数据通路核</a:t>
            </a:r>
            <a:endParaRPr lang="zh-CN" altLang="en-US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 smtClean="0"/>
              <a:t>此实验在</a:t>
            </a:r>
            <a:r>
              <a:rPr lang="en-US" altLang="zh-CN" dirty="0" smtClean="0"/>
              <a:t>Exp04</a:t>
            </a:r>
            <a:r>
              <a:rPr lang="zh-CN" altLang="en-US" dirty="0" smtClean="0"/>
              <a:t>的基础上完成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dirty="0">
                <a:solidFill>
                  <a:schemeClr val="tx1"/>
                </a:solidFill>
              </a:rPr>
              <a:t>2. </a:t>
            </a:r>
            <a:r>
              <a:rPr lang="zh-CN" altLang="en-US" dirty="0">
                <a:solidFill>
                  <a:schemeClr val="tx1"/>
                </a:solidFill>
              </a:rPr>
              <a:t>设计数据通路测试方案：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/>
              <a:t>部件测试：</a:t>
            </a:r>
            <a:r>
              <a:rPr lang="en-US" altLang="zh-CN" sz="2400" dirty="0" smtClean="0"/>
              <a:t>ALU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Register Files</a:t>
            </a:r>
            <a:r>
              <a:rPr sz="2400" dirty="0" smtClean="0"/>
              <a:t>（用程序模拟</a:t>
            </a:r>
            <a:r>
              <a:rPr lang="en-US" altLang="zh-CN" sz="2400" dirty="0" smtClean="0"/>
              <a:t>:Verilog Test Fixture</a:t>
            </a:r>
            <a:r>
              <a:rPr sz="2400" dirty="0" smtClean="0"/>
              <a:t>）</a:t>
            </a:r>
            <a:endParaRPr lang="en-US" altLang="zh-CN" sz="2400" dirty="0" smtClean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/>
              <a:t>通路测试：</a:t>
            </a:r>
            <a:r>
              <a:rPr lang="en-US" altLang="zh-CN" sz="2400" dirty="0" smtClean="0"/>
              <a:t>I-</a:t>
            </a:r>
            <a:r>
              <a:rPr lang="zh-CN" altLang="en-US" sz="2400" dirty="0" smtClean="0"/>
              <a:t>格式通路、</a:t>
            </a:r>
            <a:r>
              <a:rPr lang="en-US" altLang="zh-CN" sz="2400" dirty="0" smtClean="0"/>
              <a:t>R-</a:t>
            </a:r>
            <a:r>
              <a:rPr lang="zh-CN" altLang="en-US" sz="2400" dirty="0" smtClean="0"/>
              <a:t>格式通路</a:t>
            </a:r>
            <a:r>
              <a:rPr lang="en-US" altLang="zh-CN" sz="2400" dirty="0" smtClean="0"/>
              <a:t>(</a:t>
            </a:r>
            <a:r>
              <a:rPr lang="en-US" altLang="zh-CN" sz="2400">
                <a:cs typeface="Times New Roman" panose="02020603050405020304" pitchFamily="18" charset="0"/>
                <a:sym typeface="+mn-ea"/>
              </a:rPr>
              <a:t>MIPS</a:t>
            </a:r>
            <a:r>
              <a:rPr sz="2400" dirty="0" smtClean="0">
                <a:solidFill>
                  <a:schemeClr val="accent1"/>
                </a:solidFill>
              </a:rPr>
              <a:t>汇编程序，编译器转二进制代码</a:t>
            </a:r>
            <a:r>
              <a:rPr lang="en-US" altLang="zh-CN" sz="2400" dirty="0" smtClean="0"/>
              <a:t>)</a:t>
            </a:r>
            <a:endParaRPr lang="zh-CN" altLang="en-US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dirty="0">
                <a:solidFill>
                  <a:schemeClr val="tx1"/>
                </a:solidFill>
              </a:rPr>
              <a:t>3.  </a:t>
            </a:r>
            <a:r>
              <a:rPr lang="zh-CN" altLang="en-US" dirty="0">
                <a:solidFill>
                  <a:schemeClr val="tx1"/>
                </a:solidFill>
              </a:rPr>
              <a:t>设计数据通路测试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SimHei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SimHei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FF3300"/>
                </a:solidFill>
                <a:ea typeface="SimHei" panose="02010609060101010101" pitchFamily="49" charset="-122"/>
              </a:rPr>
              <a:t>CPU organization </a:t>
            </a:r>
            <a:endParaRPr lang="en-US" altLang="zh-CN" sz="3200" dirty="0" smtClean="0">
              <a:solidFill>
                <a:srgbClr val="FF3300"/>
              </a:solidFill>
              <a:ea typeface="SimHei" panose="02010609060101010101" pitchFamily="49" charset="-122"/>
            </a:endParaRP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196975"/>
            <a:ext cx="8540750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Digital circuit //</a:t>
            </a:r>
            <a:r>
              <a:rPr sz="2800" dirty="0"/>
              <a:t>数据通路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General circuits that controls logical event with logical gates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--Hardware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1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Computer organization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Special circuits that processes logical action with instructions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-Software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99260" y="2492896"/>
            <a:ext cx="8643367" cy="2262190"/>
            <a:chOff x="317499" y="2420888"/>
            <a:chExt cx="8643367" cy="2262190"/>
          </a:xfrm>
        </p:grpSpPr>
        <p:sp>
          <p:nvSpPr>
            <p:cNvPr id="48133" name="Text Box 4"/>
            <p:cNvSpPr txBox="1">
              <a:spLocks noChangeArrowheads="1"/>
            </p:cNvSpPr>
            <p:nvPr/>
          </p:nvSpPr>
          <p:spPr bwMode="auto">
            <a:xfrm>
              <a:off x="1826640" y="3011438"/>
              <a:ext cx="1579563" cy="1395413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Control</a:t>
              </a:r>
              <a:br>
                <a:rPr lang="en-US" altLang="zh-CN" sz="2400" b="1">
                  <a:latin typeface="Times New Roman" panose="02020603050405020304" pitchFamily="18" charset="0"/>
                </a:rPr>
              </a:br>
              <a:r>
                <a:rPr lang="en-US" altLang="zh-CN" sz="2400" b="1">
                  <a:latin typeface="Times New Roman" panose="02020603050405020304" pitchFamily="18" charset="0"/>
                </a:rPr>
                <a:t>unit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</p:txBody>
        </p:sp>
        <p:sp>
          <p:nvSpPr>
            <p:cNvPr id="48134" name="Text Box 5"/>
            <p:cNvSpPr txBox="1">
              <a:spLocks noChangeArrowheads="1"/>
            </p:cNvSpPr>
            <p:nvPr/>
          </p:nvSpPr>
          <p:spPr bwMode="auto">
            <a:xfrm>
              <a:off x="5328666" y="3038426"/>
              <a:ext cx="1579563" cy="14112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noFill/>
              <a:miter lim="800000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 dirty="0" err="1">
                  <a:latin typeface="Times New Roman" panose="02020603050405020304" pitchFamily="18" charset="0"/>
                </a:rPr>
                <a:t>Datapath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35" name="Line 6"/>
            <p:cNvSpPr>
              <a:spLocks noChangeShapeType="1"/>
            </p:cNvSpPr>
            <p:nvPr/>
          </p:nvSpPr>
          <p:spPr bwMode="auto">
            <a:xfrm flipV="1">
              <a:off x="3406203" y="3463876"/>
              <a:ext cx="1949450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6" name="Line 7"/>
            <p:cNvSpPr>
              <a:spLocks noChangeShapeType="1"/>
            </p:cNvSpPr>
            <p:nvPr/>
          </p:nvSpPr>
          <p:spPr bwMode="auto">
            <a:xfrm>
              <a:off x="3406203" y="3954414"/>
              <a:ext cx="1922463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7" name="Freeform 8"/>
            <p:cNvSpPr/>
            <p:nvPr/>
          </p:nvSpPr>
          <p:spPr bwMode="auto">
            <a:xfrm rot="16200000" flipH="1">
              <a:off x="5504878" y="1592214"/>
              <a:ext cx="277813" cy="5903914"/>
            </a:xfrm>
            <a:custGeom>
              <a:avLst/>
              <a:gdLst>
                <a:gd name="T0" fmla="*/ 0 w 314"/>
                <a:gd name="T1" fmla="*/ 0 h 297"/>
                <a:gd name="T2" fmla="*/ 35 w 314"/>
                <a:gd name="T3" fmla="*/ 0 h 297"/>
                <a:gd name="T4" fmla="*/ 35 w 314"/>
                <a:gd name="T5" fmla="*/ 297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8" name="Freeform 9"/>
            <p:cNvSpPr/>
            <p:nvPr/>
          </p:nvSpPr>
          <p:spPr bwMode="auto">
            <a:xfrm>
              <a:off x="531812" y="2766963"/>
              <a:ext cx="5348289" cy="260350"/>
            </a:xfrm>
            <a:custGeom>
              <a:avLst/>
              <a:gdLst>
                <a:gd name="T0" fmla="*/ 0 w 314"/>
                <a:gd name="T1" fmla="*/ 0 h 297"/>
                <a:gd name="T2" fmla="*/ 591 w 314"/>
                <a:gd name="T3" fmla="*/ 0 h 297"/>
                <a:gd name="T4" fmla="*/ 591 w 314"/>
                <a:gd name="T5" fmla="*/ 2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9" name="Text Box 10"/>
            <p:cNvSpPr txBox="1">
              <a:spLocks noChangeArrowheads="1"/>
            </p:cNvSpPr>
            <p:nvPr/>
          </p:nvSpPr>
          <p:spPr bwMode="auto">
            <a:xfrm>
              <a:off x="3410965" y="3078113"/>
              <a:ext cx="19446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signals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0" name="Text Box 11"/>
            <p:cNvSpPr txBox="1">
              <a:spLocks noChangeArrowheads="1"/>
            </p:cNvSpPr>
            <p:nvPr/>
          </p:nvSpPr>
          <p:spPr bwMode="auto">
            <a:xfrm>
              <a:off x="3504628" y="3594051"/>
              <a:ext cx="1752600" cy="706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Status signals 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状态信号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1" name="Text Box 12"/>
            <p:cNvSpPr txBox="1">
              <a:spLocks noChangeArrowheads="1"/>
            </p:cNvSpPr>
            <p:nvPr/>
          </p:nvSpPr>
          <p:spPr bwMode="auto">
            <a:xfrm>
              <a:off x="7104335" y="4283028"/>
              <a:ext cx="183832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output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2" name="Text Box 13"/>
            <p:cNvSpPr txBox="1">
              <a:spLocks noChangeArrowheads="1"/>
            </p:cNvSpPr>
            <p:nvPr/>
          </p:nvSpPr>
          <p:spPr bwMode="auto">
            <a:xfrm>
              <a:off x="317499" y="2420888"/>
              <a:ext cx="1730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Data input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3" name="Line 14"/>
            <p:cNvSpPr>
              <a:spLocks noChangeShapeType="1"/>
            </p:cNvSpPr>
            <p:nvPr/>
          </p:nvSpPr>
          <p:spPr bwMode="auto">
            <a:xfrm>
              <a:off x="6979666" y="3803601"/>
              <a:ext cx="161607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44" name="Text Box 15"/>
            <p:cNvSpPr txBox="1">
              <a:spLocks noChangeArrowheads="1"/>
            </p:cNvSpPr>
            <p:nvPr/>
          </p:nvSpPr>
          <p:spPr bwMode="auto">
            <a:xfrm>
              <a:off x="6928866" y="3305126"/>
              <a:ext cx="2032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 smtClean="0">
                  <a:latin typeface="Times New Roman" panose="02020603050405020304" pitchFamily="18" charset="0"/>
                </a:rPr>
                <a:t>Data output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3" name="直接箭头连接符 2"/>
            <p:cNvCxnSpPr/>
            <p:nvPr/>
          </p:nvCxnSpPr>
          <p:spPr>
            <a:xfrm>
              <a:off x="519362" y="3833208"/>
              <a:ext cx="13321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67829" y="3463876"/>
              <a:ext cx="13837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</a:rPr>
                <a:t>Status input</a:t>
              </a:r>
              <a:endParaRPr lang="zh-CN" altLang="en-US" dirty="0"/>
            </a:p>
          </p:txBody>
        </p:sp>
      </p:grpSp>
      <p:sp>
        <p:nvSpPr>
          <p:cNvPr id="2" name="椭圆 1"/>
          <p:cNvSpPr/>
          <p:nvPr/>
        </p:nvSpPr>
        <p:spPr>
          <a:xfrm>
            <a:off x="4950926" y="2700067"/>
            <a:ext cx="2097307" cy="223224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单周期数据通路结构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552"/>
          </a:xfrm>
        </p:spPr>
        <p:txBody>
          <a:bodyPr/>
          <a:lstStyle/>
          <a:p>
            <a:r>
              <a:rPr lang="zh-CN" altLang="en-US" sz="2800" b="0" dirty="0" smtClean="0">
                <a:solidFill>
                  <a:schemeClr val="tx1"/>
                </a:solidFill>
              </a:rPr>
              <a:t>找出九条指令的通路：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5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个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MUX</a:t>
            </a:r>
            <a:endParaRPr lang="zh-CN" altLang="en-US" sz="2800" b="0" dirty="0">
              <a:solidFill>
                <a:schemeClr val="tx1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895" y="1628800"/>
            <a:ext cx="8818210" cy="4608512"/>
          </a:xfrm>
          <a:prstGeom prst="rect">
            <a:avLst/>
          </a:prstGeom>
        </p:spPr>
      </p:pic>
      <p:sp>
        <p:nvSpPr>
          <p:cNvPr id="19" name="圆角矩形 18"/>
          <p:cNvSpPr/>
          <p:nvPr/>
        </p:nvSpPr>
        <p:spPr>
          <a:xfrm>
            <a:off x="1619672" y="1916832"/>
            <a:ext cx="5976664" cy="4032448"/>
          </a:xfrm>
          <a:prstGeom prst="roundRect">
            <a:avLst/>
          </a:prstGeom>
          <a:solidFill>
            <a:schemeClr val="tx2">
              <a:lumMod val="40000"/>
              <a:lumOff val="60000"/>
              <a:alpha val="4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444848012"/>
  <p:tag name="KSO_WM_UNIT_PLACING_PICTURE_USER_VIEWPORT" val="{&quot;height&quot;:7711,&quot;width&quot;:5681}"/>
</p:tagLst>
</file>

<file path=ppt/tags/tag2.xml><?xml version="1.0" encoding="utf-8"?>
<p:tagLst xmlns:p="http://schemas.openxmlformats.org/presentationml/2006/main">
  <p:tag name="KSO_WM_UNIT_TABLE_BEAUTIFY" val="smartTable{4fae4806-c33e-4085-bc97-1cafb9dff096}"/>
</p:tagLst>
</file>

<file path=ppt/tags/tag3.xml><?xml version="1.0" encoding="utf-8"?>
<p:tagLst xmlns:p="http://schemas.openxmlformats.org/presentationml/2006/main">
  <p:tag name="KSO_WM_UNIT_TABLE_BEAUTIFY" val="smartTable{8a925507-5372-4586-b1d2-552333d4cb77}"/>
</p:tagLst>
</file>

<file path=ppt/tags/tag4.xml><?xml version="1.0" encoding="utf-8"?>
<p:tagLst xmlns:p="http://schemas.openxmlformats.org/presentationml/2006/main">
  <p:tag name="KSO_WM_DOC_GUID" val="{4d9c11a7-163e-4d01-89d5-ef42ec328aae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9523</Words>
  <Application>WPS 演示</Application>
  <PresentationFormat>全屏显示(4:3)</PresentationFormat>
  <Paragraphs>812</Paragraphs>
  <Slides>42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63" baseType="lpstr">
      <vt:lpstr>Arial</vt:lpstr>
      <vt:lpstr>SimSun</vt:lpstr>
      <vt:lpstr>Wingdings</vt:lpstr>
      <vt:lpstr>Calibri</vt:lpstr>
      <vt:lpstr>Calibri</vt:lpstr>
      <vt:lpstr>Microsoft YaHei</vt:lpstr>
      <vt:lpstr>SimHei</vt:lpstr>
      <vt:lpstr>STLiti</vt:lpstr>
      <vt:lpstr>Times New Roman</vt:lpstr>
      <vt:lpstr>STXingkai</vt:lpstr>
      <vt:lpstr>LiSu</vt:lpstr>
      <vt:lpstr>楷体_GB2312</vt:lpstr>
      <vt:lpstr>NSimSun</vt:lpstr>
      <vt:lpstr>FangSong</vt:lpstr>
      <vt:lpstr>Arial Unicode MS</vt:lpstr>
      <vt:lpstr>Arial</vt:lpstr>
      <vt:lpstr>Times New Roman</vt:lpstr>
      <vt:lpstr>Tahoma</vt:lpstr>
      <vt:lpstr>Algerian</vt:lpstr>
      <vt:lpstr>Office 主题</vt:lpstr>
      <vt:lpstr>MS_ClipArt_Gallery.5</vt:lpstr>
      <vt:lpstr>Computer Organization &amp; Design 					   实验与课程设计</vt:lpstr>
      <vt:lpstr>Course Outline</vt:lpstr>
      <vt:lpstr>实验目的</vt:lpstr>
      <vt:lpstr>实验环境</vt:lpstr>
      <vt:lpstr>Course Outline</vt:lpstr>
      <vt:lpstr>实验任务</vt:lpstr>
      <vt:lpstr>Course Outline</vt:lpstr>
      <vt:lpstr>CPU organization </vt:lpstr>
      <vt:lpstr>单周期数据通路结构</vt:lpstr>
      <vt:lpstr>指令格式</vt:lpstr>
      <vt:lpstr>控制信号定义</vt:lpstr>
      <vt:lpstr>数据通路的功能部件之一：ALU（实验4）</vt:lpstr>
      <vt:lpstr>CPU部件之数据通路接口：Data_path</vt:lpstr>
      <vt:lpstr>数据通路接口信号标准- Data_path.v</vt:lpstr>
      <vt:lpstr>Course Outline</vt:lpstr>
      <vt:lpstr>PowerPoint 演示文稿</vt:lpstr>
      <vt:lpstr>设计工程：OExp05-Datapath</vt:lpstr>
      <vt:lpstr>设计要点</vt:lpstr>
      <vt:lpstr>设计要点</vt:lpstr>
      <vt:lpstr>PowerPoint 演示文稿</vt:lpstr>
      <vt:lpstr>调用Exp04的ALU模块</vt:lpstr>
      <vt:lpstr>ALU逻辑原理图输入(实验4)</vt:lpstr>
      <vt:lpstr>PowerPoint 演示文稿</vt:lpstr>
      <vt:lpstr>PowerPoint 演示文稿</vt:lpstr>
      <vt:lpstr>数据通路参考逻辑结构图</vt:lpstr>
      <vt:lpstr>数据通路参考逻辑结构图(PC+4)</vt:lpstr>
      <vt:lpstr>(PC+4)</vt:lpstr>
      <vt:lpstr>PowerPoint 演示文稿</vt:lpstr>
      <vt:lpstr>DataPath替换集成</vt:lpstr>
      <vt:lpstr>PowerPoint 演示文稿</vt:lpstr>
      <vt:lpstr>物理验证</vt:lpstr>
      <vt:lpstr>物理验证-DEMO接口功能</vt:lpstr>
      <vt:lpstr>测试程序参考：ALU和Regs</vt:lpstr>
      <vt:lpstr>测试程序参考</vt:lpstr>
      <vt:lpstr>学长COE</vt:lpstr>
      <vt:lpstr>数据存储器模块测试</vt:lpstr>
      <vt:lpstr>设计测试记录表格</vt:lpstr>
      <vt:lpstr>思考题</vt:lpstr>
      <vt:lpstr>实验问题总结</vt:lpstr>
      <vt:lpstr>学长实验调试小结</vt:lpstr>
      <vt:lpstr>实验室规范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　　</dc:title>
  <dc:creator>zj_sqs</dc:creator>
  <cp:lastModifiedBy>Anna Tang</cp:lastModifiedBy>
  <cp:revision>456</cp:revision>
  <dcterms:created xsi:type="dcterms:W3CDTF">2013-04-10T02:56:00Z</dcterms:created>
  <dcterms:modified xsi:type="dcterms:W3CDTF">2020-04-13T07:37:58Z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