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5"/>
  </p:notesMasterIdLst>
  <p:sldIdLst>
    <p:sldId id="297" r:id="rId2"/>
    <p:sldId id="531" r:id="rId3"/>
    <p:sldId id="532" r:id="rId4"/>
    <p:sldId id="533" r:id="rId5"/>
    <p:sldId id="534" r:id="rId6"/>
    <p:sldId id="535" r:id="rId7"/>
    <p:sldId id="488" r:id="rId8"/>
    <p:sldId id="489" r:id="rId9"/>
    <p:sldId id="490" r:id="rId10"/>
    <p:sldId id="503" r:id="rId11"/>
    <p:sldId id="500" r:id="rId12"/>
    <p:sldId id="501" r:id="rId13"/>
    <p:sldId id="498" r:id="rId14"/>
    <p:sldId id="536" r:id="rId15"/>
    <p:sldId id="509" r:id="rId16"/>
    <p:sldId id="510" r:id="rId17"/>
    <p:sldId id="513" r:id="rId18"/>
    <p:sldId id="515" r:id="rId19"/>
    <p:sldId id="523" r:id="rId20"/>
    <p:sldId id="514" r:id="rId21"/>
    <p:sldId id="522" r:id="rId22"/>
    <p:sldId id="521" r:id="rId23"/>
    <p:sldId id="518" r:id="rId24"/>
    <p:sldId id="519" r:id="rId25"/>
    <p:sldId id="520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38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EEEEE"/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2613" autoAdjust="0"/>
  </p:normalViewPr>
  <p:slideViewPr>
    <p:cSldViewPr>
      <p:cViewPr varScale="1">
        <p:scale>
          <a:sx n="81" d="100"/>
          <a:sy n="81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E3594866-6DC3-EA46-9A53-4E9BDC309521}" type="presOf" srcId="{7944E05A-E851-4FEB-8F65-54CF019D8607}" destId="{CC9EE4F8-9490-427F-B10E-0E9D697AC42E}" srcOrd="0" destOrd="0" presId="urn:microsoft.com/office/officeart/2008/layout/VerticalCurvedList"/>
    <dgm:cxn modelId="{73FA9FCD-D07A-5748-A491-108704E4948E}" type="presOf" srcId="{8A1426EB-7DE3-47DE-897B-C3F4E225F151}" destId="{D3F14193-5855-4C09-A68A-0623D31128DF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D31DE5C0-BBDC-6C4E-8746-4B0F73BDCB66}" type="presOf" srcId="{89F17C84-8395-4E33-8F8A-878E46DB1974}" destId="{1B922EBE-B39C-4873-8CC5-9E93797307C1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365EE0B-1AB9-6147-98D1-4AE0634E1469}" type="presOf" srcId="{AA26FAA2-A785-4E15-BA91-A671C9AEEFB8}" destId="{411AB55B-A6A8-48D0-B24D-1FE0443D1EDB}" srcOrd="0" destOrd="0" presId="urn:microsoft.com/office/officeart/2008/layout/VerticalCurvedList"/>
    <dgm:cxn modelId="{B6C92891-FAB7-904D-A7A4-7C99AC76DDB1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F00DD42-18E9-2A41-AA12-112E15336CC4}" type="presOf" srcId="{607E526C-60CD-4A98-A71B-78FCE2BC42A5}" destId="{596E06D9-740A-4EB7-99D6-26FD9CA88D40}" srcOrd="0" destOrd="0" presId="urn:microsoft.com/office/officeart/2008/layout/VerticalCurvedList"/>
    <dgm:cxn modelId="{780EC3B1-A16D-F04C-AA24-A617A8F38DFE}" type="presParOf" srcId="{1B922EBE-B39C-4873-8CC5-9E93797307C1}" destId="{7CDB5B95-D570-47D8-BCE0-E552F8830E24}" srcOrd="0" destOrd="0" presId="urn:microsoft.com/office/officeart/2008/layout/VerticalCurvedList"/>
    <dgm:cxn modelId="{9D6EA3A3-BF37-A24B-95CE-E224DF866795}" type="presParOf" srcId="{7CDB5B95-D570-47D8-BCE0-E552F8830E24}" destId="{8C163561-368A-464B-8AC3-290847416772}" srcOrd="0" destOrd="0" presId="urn:microsoft.com/office/officeart/2008/layout/VerticalCurvedList"/>
    <dgm:cxn modelId="{0ABB8E13-FDFA-E246-871A-E59667A23568}" type="presParOf" srcId="{8C163561-368A-464B-8AC3-290847416772}" destId="{239A010D-535F-44FF-8274-A74669569E25}" srcOrd="0" destOrd="0" presId="urn:microsoft.com/office/officeart/2008/layout/VerticalCurvedList"/>
    <dgm:cxn modelId="{E9251408-E3A3-114F-8947-200107C2E589}" type="presParOf" srcId="{8C163561-368A-464B-8AC3-290847416772}" destId="{7D320737-378C-4B8C-AEBD-51068216900B}" srcOrd="1" destOrd="0" presId="urn:microsoft.com/office/officeart/2008/layout/VerticalCurvedList"/>
    <dgm:cxn modelId="{06456BEB-AF66-D64D-AB0E-CA2320D03050}" type="presParOf" srcId="{8C163561-368A-464B-8AC3-290847416772}" destId="{C626C0FB-4623-4A86-B194-30FC7A43F690}" srcOrd="2" destOrd="0" presId="urn:microsoft.com/office/officeart/2008/layout/VerticalCurvedList"/>
    <dgm:cxn modelId="{288BD757-3729-B14F-A3B1-A3ED7C63111D}" type="presParOf" srcId="{8C163561-368A-464B-8AC3-290847416772}" destId="{0DB23378-0D9E-489E-B056-8FF32F56CCC3}" srcOrd="3" destOrd="0" presId="urn:microsoft.com/office/officeart/2008/layout/VerticalCurvedList"/>
    <dgm:cxn modelId="{B20FEA17-B253-6348-BB12-C68E575E0A22}" type="presParOf" srcId="{7CDB5B95-D570-47D8-BCE0-E552F8830E24}" destId="{411AB55B-A6A8-48D0-B24D-1FE0443D1EDB}" srcOrd="1" destOrd="0" presId="urn:microsoft.com/office/officeart/2008/layout/VerticalCurvedList"/>
    <dgm:cxn modelId="{F50D85EB-E3DB-9848-ADF9-A7D4D5B2FC4B}" type="presParOf" srcId="{7CDB5B95-D570-47D8-BCE0-E552F8830E24}" destId="{62EFC6DF-9B9D-4498-9FCB-69AB4CF71398}" srcOrd="2" destOrd="0" presId="urn:microsoft.com/office/officeart/2008/layout/VerticalCurvedList"/>
    <dgm:cxn modelId="{008F9233-B752-FC40-B752-BA6B3857164F}" type="presParOf" srcId="{62EFC6DF-9B9D-4498-9FCB-69AB4CF71398}" destId="{3A93CF4B-2409-4FAC-8ACE-009A6101783F}" srcOrd="0" destOrd="0" presId="urn:microsoft.com/office/officeart/2008/layout/VerticalCurvedList"/>
    <dgm:cxn modelId="{E5CF7A74-ECF2-DC4D-A3C8-E5AEFA85C7A2}" type="presParOf" srcId="{7CDB5B95-D570-47D8-BCE0-E552F8830E24}" destId="{D3F14193-5855-4C09-A68A-0623D31128DF}" srcOrd="3" destOrd="0" presId="urn:microsoft.com/office/officeart/2008/layout/VerticalCurvedList"/>
    <dgm:cxn modelId="{5DF793DF-885C-F74C-B6B2-FA357676977E}" type="presParOf" srcId="{7CDB5B95-D570-47D8-BCE0-E552F8830E24}" destId="{BD8A115F-6910-49FF-9795-3847D8CBD453}" srcOrd="4" destOrd="0" presId="urn:microsoft.com/office/officeart/2008/layout/VerticalCurvedList"/>
    <dgm:cxn modelId="{1D30F626-B7D3-FC44-9251-939FAF1A55A9}" type="presParOf" srcId="{BD8A115F-6910-49FF-9795-3847D8CBD453}" destId="{BAAE23CF-93E1-4283-B216-8A16E8BF43B5}" srcOrd="0" destOrd="0" presId="urn:microsoft.com/office/officeart/2008/layout/VerticalCurvedList"/>
    <dgm:cxn modelId="{CB012F8F-085C-7644-A678-6E05DAAFDC62}" type="presParOf" srcId="{7CDB5B95-D570-47D8-BCE0-E552F8830E24}" destId="{CC9EE4F8-9490-427F-B10E-0E9D697AC42E}" srcOrd="5" destOrd="0" presId="urn:microsoft.com/office/officeart/2008/layout/VerticalCurvedList"/>
    <dgm:cxn modelId="{838F666B-6AFC-8844-A82B-EF2004BA6E75}" type="presParOf" srcId="{7CDB5B95-D570-47D8-BCE0-E552F8830E24}" destId="{99854AA3-86D7-4DB5-AA36-6F45C724EA1C}" srcOrd="6" destOrd="0" presId="urn:microsoft.com/office/officeart/2008/layout/VerticalCurvedList"/>
    <dgm:cxn modelId="{5A5E50D6-956F-5344-9626-B03F71499693}" type="presParOf" srcId="{99854AA3-86D7-4DB5-AA36-6F45C724EA1C}" destId="{CC93471B-25DF-4061-9EB5-45EAA8B6183F}" srcOrd="0" destOrd="0" presId="urn:microsoft.com/office/officeart/2008/layout/VerticalCurvedList"/>
    <dgm:cxn modelId="{50B19EE0-A038-9D49-9890-88DF228AFA65}" type="presParOf" srcId="{7CDB5B95-D570-47D8-BCE0-E552F8830E24}" destId="{596E06D9-740A-4EB7-99D6-26FD9CA88D40}" srcOrd="7" destOrd="0" presId="urn:microsoft.com/office/officeart/2008/layout/VerticalCurvedList"/>
    <dgm:cxn modelId="{AA8B6A3B-A50F-3042-81C2-74627D8FC76D}" type="presParOf" srcId="{7CDB5B95-D570-47D8-BCE0-E552F8830E24}" destId="{9031F968-0A05-4BA8-92EC-3061E9C2118F}" srcOrd="8" destOrd="0" presId="urn:microsoft.com/office/officeart/2008/layout/VerticalCurvedList"/>
    <dgm:cxn modelId="{131D3773-9407-4E44-8817-668A7B2D3200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186B064E-88BA-644B-92A4-8E83585CBFD5}" type="presOf" srcId="{F4E49FB6-BAEC-4D61-AE0D-5FA9F57F40D1}" destId="{7D320737-378C-4B8C-AEBD-51068216900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F4B4DA08-8C4A-3347-8E12-5E1664DB251C}" type="presOf" srcId="{7944E05A-E851-4FEB-8F65-54CF019D8607}" destId="{CC9EE4F8-9490-427F-B10E-0E9D697AC42E}" srcOrd="0" destOrd="0" presId="urn:microsoft.com/office/officeart/2008/layout/VerticalCurvedList"/>
    <dgm:cxn modelId="{66344350-884A-C249-B5AC-ADB2AD5ACA9D}" type="presOf" srcId="{AA26FAA2-A785-4E15-BA91-A671C9AEEFB8}" destId="{411AB55B-A6A8-48D0-B24D-1FE0443D1EDB}" srcOrd="0" destOrd="0" presId="urn:microsoft.com/office/officeart/2008/layout/VerticalCurvedList"/>
    <dgm:cxn modelId="{D84E6537-0F2B-034B-864F-F19EDFA7226F}" type="presOf" srcId="{8A1426EB-7DE3-47DE-897B-C3F4E225F151}" destId="{D3F14193-5855-4C09-A68A-0623D31128DF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D985859-505C-204E-8ABB-F92E043A85AC}" type="presOf" srcId="{89F17C84-8395-4E33-8F8A-878E46DB1974}" destId="{1B922EBE-B39C-4873-8CC5-9E93797307C1}" srcOrd="0" destOrd="0" presId="urn:microsoft.com/office/officeart/2008/layout/VerticalCurvedList"/>
    <dgm:cxn modelId="{B21998F2-F89F-0C48-AA46-761F9C4BE9D9}" type="presOf" srcId="{607E526C-60CD-4A98-A71B-78FCE2BC42A5}" destId="{596E06D9-740A-4EB7-99D6-26FD9CA88D40}" srcOrd="0" destOrd="0" presId="urn:microsoft.com/office/officeart/2008/layout/VerticalCurvedList"/>
    <dgm:cxn modelId="{FF6200E1-5091-AD4A-82A8-B72C35D7264D}" type="presParOf" srcId="{1B922EBE-B39C-4873-8CC5-9E93797307C1}" destId="{7CDB5B95-D570-47D8-BCE0-E552F8830E24}" srcOrd="0" destOrd="0" presId="urn:microsoft.com/office/officeart/2008/layout/VerticalCurvedList"/>
    <dgm:cxn modelId="{E23AD8DB-C546-684B-82AB-83CF47A39027}" type="presParOf" srcId="{7CDB5B95-D570-47D8-BCE0-E552F8830E24}" destId="{8C163561-368A-464B-8AC3-290847416772}" srcOrd="0" destOrd="0" presId="urn:microsoft.com/office/officeart/2008/layout/VerticalCurvedList"/>
    <dgm:cxn modelId="{371F2ABE-3D2C-8A42-AB65-AE252EA12D0F}" type="presParOf" srcId="{8C163561-368A-464B-8AC3-290847416772}" destId="{239A010D-535F-44FF-8274-A74669569E25}" srcOrd="0" destOrd="0" presId="urn:microsoft.com/office/officeart/2008/layout/VerticalCurvedList"/>
    <dgm:cxn modelId="{2BB50CE4-B085-C34B-B760-2403D7596247}" type="presParOf" srcId="{8C163561-368A-464B-8AC3-290847416772}" destId="{7D320737-378C-4B8C-AEBD-51068216900B}" srcOrd="1" destOrd="0" presId="urn:microsoft.com/office/officeart/2008/layout/VerticalCurvedList"/>
    <dgm:cxn modelId="{88B0CEA9-9D3C-0949-8379-94C8DC00E211}" type="presParOf" srcId="{8C163561-368A-464B-8AC3-290847416772}" destId="{C626C0FB-4623-4A86-B194-30FC7A43F690}" srcOrd="2" destOrd="0" presId="urn:microsoft.com/office/officeart/2008/layout/VerticalCurvedList"/>
    <dgm:cxn modelId="{E88134DA-E26B-E64D-A2FD-3BC46BC73D05}" type="presParOf" srcId="{8C163561-368A-464B-8AC3-290847416772}" destId="{0DB23378-0D9E-489E-B056-8FF32F56CCC3}" srcOrd="3" destOrd="0" presId="urn:microsoft.com/office/officeart/2008/layout/VerticalCurvedList"/>
    <dgm:cxn modelId="{04BF1317-2C1D-B941-9DE0-07023CCA3986}" type="presParOf" srcId="{7CDB5B95-D570-47D8-BCE0-E552F8830E24}" destId="{411AB55B-A6A8-48D0-B24D-1FE0443D1EDB}" srcOrd="1" destOrd="0" presId="urn:microsoft.com/office/officeart/2008/layout/VerticalCurvedList"/>
    <dgm:cxn modelId="{82F0C219-1914-4C4E-910B-3B235B6A0B0D}" type="presParOf" srcId="{7CDB5B95-D570-47D8-BCE0-E552F8830E24}" destId="{62EFC6DF-9B9D-4498-9FCB-69AB4CF71398}" srcOrd="2" destOrd="0" presId="urn:microsoft.com/office/officeart/2008/layout/VerticalCurvedList"/>
    <dgm:cxn modelId="{BDD11538-00F6-9645-A777-EDC594EB5EB3}" type="presParOf" srcId="{62EFC6DF-9B9D-4498-9FCB-69AB4CF71398}" destId="{3A93CF4B-2409-4FAC-8ACE-009A6101783F}" srcOrd="0" destOrd="0" presId="urn:microsoft.com/office/officeart/2008/layout/VerticalCurvedList"/>
    <dgm:cxn modelId="{ADD7CDB0-B5BC-8446-AD77-77CD76EE1FB1}" type="presParOf" srcId="{7CDB5B95-D570-47D8-BCE0-E552F8830E24}" destId="{D3F14193-5855-4C09-A68A-0623D31128DF}" srcOrd="3" destOrd="0" presId="urn:microsoft.com/office/officeart/2008/layout/VerticalCurvedList"/>
    <dgm:cxn modelId="{BA35CD1C-3BF7-C546-9B69-3F3A7EF70595}" type="presParOf" srcId="{7CDB5B95-D570-47D8-BCE0-E552F8830E24}" destId="{BD8A115F-6910-49FF-9795-3847D8CBD453}" srcOrd="4" destOrd="0" presId="urn:microsoft.com/office/officeart/2008/layout/VerticalCurvedList"/>
    <dgm:cxn modelId="{872AE7F6-37E6-A949-90C0-B4E82ACDE655}" type="presParOf" srcId="{BD8A115F-6910-49FF-9795-3847D8CBD453}" destId="{BAAE23CF-93E1-4283-B216-8A16E8BF43B5}" srcOrd="0" destOrd="0" presId="urn:microsoft.com/office/officeart/2008/layout/VerticalCurvedList"/>
    <dgm:cxn modelId="{5AB6E340-2662-3D44-BFCE-7F1C50A3FF8F}" type="presParOf" srcId="{7CDB5B95-D570-47D8-BCE0-E552F8830E24}" destId="{CC9EE4F8-9490-427F-B10E-0E9D697AC42E}" srcOrd="5" destOrd="0" presId="urn:microsoft.com/office/officeart/2008/layout/VerticalCurvedList"/>
    <dgm:cxn modelId="{795EE4D5-F727-764D-9BAB-61A3805FA9B8}" type="presParOf" srcId="{7CDB5B95-D570-47D8-BCE0-E552F8830E24}" destId="{99854AA3-86D7-4DB5-AA36-6F45C724EA1C}" srcOrd="6" destOrd="0" presId="urn:microsoft.com/office/officeart/2008/layout/VerticalCurvedList"/>
    <dgm:cxn modelId="{5423EEA8-C1C4-7E4A-A76D-C90EC8E50A95}" type="presParOf" srcId="{99854AA3-86D7-4DB5-AA36-6F45C724EA1C}" destId="{CC93471B-25DF-4061-9EB5-45EAA8B6183F}" srcOrd="0" destOrd="0" presId="urn:microsoft.com/office/officeart/2008/layout/VerticalCurvedList"/>
    <dgm:cxn modelId="{D4FCAC1A-E0E4-C943-9F44-B2C6115A226F}" type="presParOf" srcId="{7CDB5B95-D570-47D8-BCE0-E552F8830E24}" destId="{596E06D9-740A-4EB7-99D6-26FD9CA88D40}" srcOrd="7" destOrd="0" presId="urn:microsoft.com/office/officeart/2008/layout/VerticalCurvedList"/>
    <dgm:cxn modelId="{82A532CF-1C78-8041-8823-A7A4FB5871BC}" type="presParOf" srcId="{7CDB5B95-D570-47D8-BCE0-E552F8830E24}" destId="{9031F968-0A05-4BA8-92EC-3061E9C2118F}" srcOrd="8" destOrd="0" presId="urn:microsoft.com/office/officeart/2008/layout/VerticalCurvedList"/>
    <dgm:cxn modelId="{20E65F18-3505-0C4B-8674-55515E0644E3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Task</a:t>
          </a: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Principal</a:t>
          </a: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 smtClean="0">
              <a:ea typeface="宋体" pitchFamily="2" charset="-122"/>
            </a:rPr>
            <a:t>Implementation</a:t>
          </a: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Task</a:t>
          </a: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Principle</a:t>
          </a: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 smtClean="0">
              <a:ea typeface="宋体" pitchFamily="2" charset="-122"/>
            </a:rPr>
            <a:t>Implementation</a:t>
          </a: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1FF7C681-B2D6-4347-9046-85D30F8214D1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1552E19-8251-465B-90DB-7505C9FBD5A9}" type="presOf" srcId="{8A1426EB-7DE3-47DE-897B-C3F4E225F151}" destId="{D3F14193-5855-4C09-A68A-0623D31128DF}" srcOrd="0" destOrd="0" presId="urn:microsoft.com/office/officeart/2008/layout/VerticalCurvedList"/>
    <dgm:cxn modelId="{3A90885A-DAFB-4DC6-A436-9EEB819A717F}" type="presOf" srcId="{7944E05A-E851-4FEB-8F65-54CF019D8607}" destId="{CC9EE4F8-9490-427F-B10E-0E9D697AC42E}" srcOrd="0" destOrd="0" presId="urn:microsoft.com/office/officeart/2008/layout/VerticalCurvedList"/>
    <dgm:cxn modelId="{BBB947BF-7771-404A-8529-082B9D1D80D4}" type="presOf" srcId="{89F17C84-8395-4E33-8F8A-878E46DB1974}" destId="{1B922EBE-B39C-4873-8CC5-9E93797307C1}" srcOrd="0" destOrd="0" presId="urn:microsoft.com/office/officeart/2008/layout/VerticalCurvedList"/>
    <dgm:cxn modelId="{B0B5D91C-9327-4259-B007-07163C37E7BB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80BA900-D3FF-4048-A19F-6F2C4E225233}" type="presOf" srcId="{607E526C-60CD-4A98-A71B-78FCE2BC42A5}" destId="{596E06D9-740A-4EB7-99D6-26FD9CA88D40}" srcOrd="0" destOrd="0" presId="urn:microsoft.com/office/officeart/2008/layout/VerticalCurvedList"/>
    <dgm:cxn modelId="{28A9EE82-53E3-4F9A-AC3A-253B5BF0C807}" type="presParOf" srcId="{1B922EBE-B39C-4873-8CC5-9E93797307C1}" destId="{7CDB5B95-D570-47D8-BCE0-E552F8830E24}" srcOrd="0" destOrd="0" presId="urn:microsoft.com/office/officeart/2008/layout/VerticalCurvedList"/>
    <dgm:cxn modelId="{E0C36FA8-8B6C-443D-ADE0-1E58B911EE18}" type="presParOf" srcId="{7CDB5B95-D570-47D8-BCE0-E552F8830E24}" destId="{8C163561-368A-464B-8AC3-290847416772}" srcOrd="0" destOrd="0" presId="urn:microsoft.com/office/officeart/2008/layout/VerticalCurvedList"/>
    <dgm:cxn modelId="{865FA9B6-1F76-4395-86B9-B13524885279}" type="presParOf" srcId="{8C163561-368A-464B-8AC3-290847416772}" destId="{239A010D-535F-44FF-8274-A74669569E25}" srcOrd="0" destOrd="0" presId="urn:microsoft.com/office/officeart/2008/layout/VerticalCurvedList"/>
    <dgm:cxn modelId="{DEC73A89-A5D3-49C5-BF04-CBD98C51C6DA}" type="presParOf" srcId="{8C163561-368A-464B-8AC3-290847416772}" destId="{7D320737-378C-4B8C-AEBD-51068216900B}" srcOrd="1" destOrd="0" presId="urn:microsoft.com/office/officeart/2008/layout/VerticalCurvedList"/>
    <dgm:cxn modelId="{AFEFAE45-BFB7-45AA-A37B-FDF723691AD6}" type="presParOf" srcId="{8C163561-368A-464B-8AC3-290847416772}" destId="{C626C0FB-4623-4A86-B194-30FC7A43F690}" srcOrd="2" destOrd="0" presId="urn:microsoft.com/office/officeart/2008/layout/VerticalCurvedList"/>
    <dgm:cxn modelId="{73287888-0124-4C4D-B53D-9DFA04A3F8A6}" type="presParOf" srcId="{8C163561-368A-464B-8AC3-290847416772}" destId="{0DB23378-0D9E-489E-B056-8FF32F56CCC3}" srcOrd="3" destOrd="0" presId="urn:microsoft.com/office/officeart/2008/layout/VerticalCurvedList"/>
    <dgm:cxn modelId="{671AA7D6-0825-410E-AA15-DBBC4E247F9A}" type="presParOf" srcId="{7CDB5B95-D570-47D8-BCE0-E552F8830E24}" destId="{411AB55B-A6A8-48D0-B24D-1FE0443D1EDB}" srcOrd="1" destOrd="0" presId="urn:microsoft.com/office/officeart/2008/layout/VerticalCurvedList"/>
    <dgm:cxn modelId="{57694FAC-EF14-4F06-A617-07B91B564D5D}" type="presParOf" srcId="{7CDB5B95-D570-47D8-BCE0-E552F8830E24}" destId="{62EFC6DF-9B9D-4498-9FCB-69AB4CF71398}" srcOrd="2" destOrd="0" presId="urn:microsoft.com/office/officeart/2008/layout/VerticalCurvedList"/>
    <dgm:cxn modelId="{91D83891-7FBB-4FA4-A7F5-A4B7993CEF2A}" type="presParOf" srcId="{62EFC6DF-9B9D-4498-9FCB-69AB4CF71398}" destId="{3A93CF4B-2409-4FAC-8ACE-009A6101783F}" srcOrd="0" destOrd="0" presId="urn:microsoft.com/office/officeart/2008/layout/VerticalCurvedList"/>
    <dgm:cxn modelId="{A1F4B143-3162-4906-806E-39C2E66E9357}" type="presParOf" srcId="{7CDB5B95-D570-47D8-BCE0-E552F8830E24}" destId="{D3F14193-5855-4C09-A68A-0623D31128DF}" srcOrd="3" destOrd="0" presId="urn:microsoft.com/office/officeart/2008/layout/VerticalCurvedList"/>
    <dgm:cxn modelId="{FDBFEC1D-8DC3-4983-B24D-49FC95D63E0C}" type="presParOf" srcId="{7CDB5B95-D570-47D8-BCE0-E552F8830E24}" destId="{BD8A115F-6910-49FF-9795-3847D8CBD453}" srcOrd="4" destOrd="0" presId="urn:microsoft.com/office/officeart/2008/layout/VerticalCurvedList"/>
    <dgm:cxn modelId="{65FFF683-C7B9-4005-BE22-A92B8B9F6C9A}" type="presParOf" srcId="{BD8A115F-6910-49FF-9795-3847D8CBD453}" destId="{BAAE23CF-93E1-4283-B216-8A16E8BF43B5}" srcOrd="0" destOrd="0" presId="urn:microsoft.com/office/officeart/2008/layout/VerticalCurvedList"/>
    <dgm:cxn modelId="{9556D3BA-0059-4D98-BAEB-843D73B8DB47}" type="presParOf" srcId="{7CDB5B95-D570-47D8-BCE0-E552F8830E24}" destId="{CC9EE4F8-9490-427F-B10E-0E9D697AC42E}" srcOrd="5" destOrd="0" presId="urn:microsoft.com/office/officeart/2008/layout/VerticalCurvedList"/>
    <dgm:cxn modelId="{636469E5-7B77-4BFE-870C-FA34F7013A60}" type="presParOf" srcId="{7CDB5B95-D570-47D8-BCE0-E552F8830E24}" destId="{99854AA3-86D7-4DB5-AA36-6F45C724EA1C}" srcOrd="6" destOrd="0" presId="urn:microsoft.com/office/officeart/2008/layout/VerticalCurvedList"/>
    <dgm:cxn modelId="{AE74472C-803E-41B5-A83C-25B32D513FBC}" type="presParOf" srcId="{99854AA3-86D7-4DB5-AA36-6F45C724EA1C}" destId="{CC93471B-25DF-4061-9EB5-45EAA8B6183F}" srcOrd="0" destOrd="0" presId="urn:microsoft.com/office/officeart/2008/layout/VerticalCurvedList"/>
    <dgm:cxn modelId="{EAB36F79-DC9A-4B55-A844-7A1CB3DB3B40}" type="presParOf" srcId="{7CDB5B95-D570-47D8-BCE0-E552F8830E24}" destId="{596E06D9-740A-4EB7-99D6-26FD9CA88D40}" srcOrd="7" destOrd="0" presId="urn:microsoft.com/office/officeart/2008/layout/VerticalCurvedList"/>
    <dgm:cxn modelId="{C20E8116-096F-4318-A167-EC9578D42636}" type="presParOf" srcId="{7CDB5B95-D570-47D8-BCE0-E552F8830E24}" destId="{9031F968-0A05-4BA8-92EC-3061E9C2118F}" srcOrd="8" destOrd="0" presId="urn:microsoft.com/office/officeart/2008/layout/VerticalCurvedList"/>
    <dgm:cxn modelId="{7F8A3297-6104-419B-BC6F-1BA26BAD73F4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Task</a:t>
          </a: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Principal</a:t>
          </a: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Implementation</a:t>
          </a: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Task</a:t>
          </a: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Principle</a:t>
          </a: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Implementation</a:t>
          </a: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4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8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9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0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3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 10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Datapath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for multicycle CPU design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 file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99276"/>
            <a:ext cx="2664296" cy="51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 unit 2 -controller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This lab use </a:t>
            </a:r>
            <a:r>
              <a:rPr lang="en-US" altLang="zh-CN" sz="2800" dirty="0" smtClean="0">
                <a:solidFill>
                  <a:schemeClr val="tx1"/>
                </a:solidFill>
              </a:rPr>
              <a:t>IP soft core-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Called module: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Interface file </a:t>
            </a:r>
            <a:r>
              <a:rPr lang="en-US" altLang="zh-CN" sz="2400" dirty="0" smtClean="0">
                <a:solidFill>
                  <a:prstClr val="black"/>
                </a:solidFill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</a:rPr>
              <a:t>empty file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Symbol file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Key signals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for </a:t>
            </a:r>
            <a:r>
              <a:rPr lang="en-US" altLang="zh-CN" sz="2400" dirty="0" smtClean="0">
                <a:solidFill>
                  <a:prstClr val="black"/>
                </a:solidFill>
              </a:rPr>
              <a:t>I/O ready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 </a:t>
            </a:r>
            <a:r>
              <a:rPr lang="en-US" altLang="zh-CN" dirty="0" smtClean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wait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 </a:t>
            </a:r>
            <a:r>
              <a:rPr lang="en-US" altLang="zh-CN" dirty="0" smtClean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run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Always 1 for this lab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Inst_in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instruction input</a:t>
            </a:r>
            <a:r>
              <a:rPr lang="zh-CN" altLang="en-US" sz="2400" dirty="0" smtClean="0">
                <a:solidFill>
                  <a:prstClr val="black"/>
                </a:solidFill>
              </a:rPr>
              <a:t>，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comingfrom</a:t>
            </a:r>
            <a:r>
              <a:rPr lang="en-US" altLang="zh-CN" sz="2400" dirty="0" smtClean="0">
                <a:solidFill>
                  <a:prstClr val="black"/>
                </a:solidFill>
              </a:rPr>
              <a:t> IR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state code</a:t>
            </a:r>
            <a:r>
              <a:rPr lang="zh-CN" altLang="en-US" sz="2400" dirty="0" smtClean="0">
                <a:solidFill>
                  <a:prstClr val="black"/>
                </a:solidFill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</a:rPr>
              <a:t>for test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92236"/>
            <a:ext cx="2378805" cy="51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142754"/>
            <a:ext cx="2378805" cy="51485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 file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外部输入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	 //</a:t>
            </a:r>
            <a:r>
              <a:rPr lang="en-US" altLang="zh-CN" sz="1600" b="0" dirty="0" err="1">
                <a:solidFill>
                  <a:schemeClr val="tx1"/>
                </a:solidFill>
              </a:rPr>
              <a:t>ALU_Control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		 //</a:t>
            </a:r>
            <a:r>
              <a:rPr lang="zh-CN" altLang="en-US" sz="1600" b="0" dirty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>
                <a:solidFill>
                  <a:schemeClr val="tx1"/>
                </a:solidFill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U3-memory initialization file</a:t>
            </a:r>
            <a:r>
              <a:rPr lang="zh-CN" altLang="en-US" dirty="0" smtClean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r>
              <a:rPr lang="en-US" altLang="zh-CN" dirty="0" smtClean="0"/>
              <a:t> contains both code and data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00A52820, AC650000, 8C650000, 00A85824, 01A26820, 11A00017, 8C650000, 01CE9020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0252B020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02569020, 00B25824, 11600005, 1172000A, 01CE9020, 1172000B, AC890000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11410001, 0800004D, 00005027, 014A5020, AC8A0000, 08000036, 8E290860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AC890000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08000036, 8E290820, AC890000, 08000036, 8C0D0014, 014A5020, 01425025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022E8820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02348824, 01224820, 11210001, 0800005F, 000E4820, 01224820, 8C650000,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0800003E,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00000000, 00000000, 00000000, 00000000, 00000000, 00000000,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  <a:r>
              <a:rPr lang="zh-CN" altLang="en-US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………………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80000000, 00000000, 11111111, 22222222, 33333333, 44444444, 55555555, 66666666, 77777777, 88888888, 99999999, AAAAAAAA, BBBBBBBB, CCCCCCCC, DDDDDDDD, EEEEEEEE, FFFFFFFF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67944" y="372934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Code section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address start at 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1760" y="556326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Data section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start address should be defined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here is 00000200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3528392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11560" y="4365104"/>
            <a:ext cx="4176464" cy="120576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37392" y="1284096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条指令设计的，根据实验三修改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4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13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 </a:t>
            </a: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datapath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design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-implement in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HDL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-call multiplexers of lab1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-call arithmetic functions of lab1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call 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8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of lab4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OExp10-MDP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9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for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M_Datapath.v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 given core by your own module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M_Datapath.ngc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Exp09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module of Exp09 doesn’t change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Top_OExp09_MDP.v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test program (MIPS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program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test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instructions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instructions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8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Gist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/>
                </a:solidFill>
              </a:rPr>
              <a:t>Creat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HDL input template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</a:t>
            </a:r>
            <a:r>
              <a:rPr lang="en-US" altLang="zh-CN" sz="2800" dirty="0" smtClean="0">
                <a:solidFill>
                  <a:schemeClr val="tx1"/>
                </a:solidFill>
              </a:rPr>
              <a:t>PC path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Call </a:t>
            </a:r>
            <a:r>
              <a:rPr lang="en-US" altLang="zh-CN" sz="2400" dirty="0" smtClean="0"/>
              <a:t>REG32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dirty="0" smtClean="0"/>
              <a:t>MUX4T1_32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modules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For your reference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221030" y="4918809"/>
            <a:ext cx="870193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dirty="0"/>
              <a:t>	</a:t>
            </a:r>
            <a:r>
              <a:rPr lang="zh-CN" altLang="en-US" b="1" dirty="0" smtClean="0">
                <a:solidFill>
                  <a:srgbClr val="0000FF"/>
                </a:solidFill>
              </a:rPr>
              <a:t>assign</a:t>
            </a:r>
            <a:r>
              <a:rPr lang="en-US" altLang="zh-CN" b="1" dirty="0" smtClean="0">
                <a:solidFill>
                  <a:srgbClr val="0000FF"/>
                </a:solidFill>
              </a:rPr>
              <a:t>	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CE </a:t>
            </a:r>
            <a:r>
              <a:rPr lang="zh-CN" altLang="en-US" dirty="0" smtClean="0"/>
              <a:t>= </a:t>
            </a:r>
            <a:r>
              <a:rPr lang="en-US" altLang="zh-CN" dirty="0" err="1" smtClean="0"/>
              <a:t>MIO_ready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?? </a:t>
            </a:r>
            <a:r>
              <a:rPr lang="en-US" altLang="zh-CN" dirty="0" smtClean="0"/>
              <a:t>(</a:t>
            </a:r>
            <a:r>
              <a:rPr lang="zh-CN" altLang="en-US" dirty="0" smtClean="0"/>
              <a:t>PCWrite || (PCWriteCond &amp;&amp; zero</a:t>
            </a:r>
            <a:r>
              <a:rPr lang="zh-CN" altLang="en-US" dirty="0"/>
              <a:t>&amp;&amp;</a:t>
            </a:r>
            <a:r>
              <a:rPr lang="zh-CN" altLang="en-US" dirty="0" smtClean="0"/>
              <a:t>Branch)</a:t>
            </a:r>
            <a:r>
              <a:rPr lang="en-US" altLang="zh-CN" dirty="0" smtClean="0"/>
              <a:t>)</a:t>
            </a:r>
            <a:r>
              <a:rPr lang="zh-CN" altLang="en-US" dirty="0" smtClean="0"/>
              <a:t>;</a:t>
            </a:r>
            <a:r>
              <a:rPr lang="zh-CN" altLang="en-US" dirty="0"/>
              <a:t>	</a:t>
            </a:r>
            <a:endParaRPr lang="en-US" altLang="zh-CN" dirty="0" smtClean="0"/>
          </a:p>
          <a:p>
            <a:pPr>
              <a:lnSpc>
                <a:spcPts val="18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MUX4T1_32</a:t>
            </a:r>
            <a:r>
              <a:rPr lang="en-US" altLang="zh-CN" dirty="0" smtClean="0"/>
              <a:t>  MUX6(.I0(</a:t>
            </a:r>
            <a:r>
              <a:rPr lang="en-US" altLang="zh-CN" b="1" dirty="0">
                <a:solidFill>
                  <a:srgbClr val="FF0000"/>
                </a:solidFill>
              </a:rPr>
              <a:t>PC+4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r>
              <a:rPr lang="en-US" altLang="zh-CN" dirty="0" smtClean="0"/>
              <a:t>), .I1(</a:t>
            </a:r>
            <a:r>
              <a:rPr lang="en-US" altLang="zh-CN" b="1" dirty="0" err="1">
                <a:solidFill>
                  <a:srgbClr val="FF0000"/>
                </a:solidFill>
              </a:rPr>
              <a:t>Beq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r>
              <a:rPr lang="en-US" altLang="zh-CN" dirty="0" smtClean="0"/>
              <a:t>), .I2(</a:t>
            </a:r>
            <a:r>
              <a:rPr lang="en-US" altLang="zh-CN" b="1" dirty="0">
                <a:solidFill>
                  <a:srgbClr val="FF0000"/>
                </a:solidFill>
              </a:rPr>
              <a:t>Jump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r>
              <a:rPr lang="en-US" altLang="zh-CN" dirty="0" smtClean="0"/>
              <a:t>), .I3(</a:t>
            </a:r>
            <a:r>
              <a:rPr lang="en-US" altLang="zh-CN" b="1" dirty="0">
                <a:solidFill>
                  <a:srgbClr val="FF0000"/>
                </a:solidFill>
              </a:rPr>
              <a:t>No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Use</a:t>
            </a:r>
            <a:r>
              <a:rPr lang="en-US" altLang="zh-CN" dirty="0" smtClean="0"/>
              <a:t>), .o(</a:t>
            </a:r>
            <a:r>
              <a:rPr lang="en-US" altLang="zh-CN" dirty="0" err="1" smtClean="0"/>
              <a:t>PC_next</a:t>
            </a:r>
            <a:r>
              <a:rPr lang="en-US" altLang="zh-CN" dirty="0" smtClean="0"/>
              <a:t>));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REG32</a:t>
            </a:r>
            <a:r>
              <a:rPr lang="en-US" altLang="zh-CN" dirty="0" smtClean="0"/>
              <a:t>	       PC(.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???</a:t>
            </a:r>
            <a:r>
              <a:rPr lang="en-US" altLang="zh-CN" dirty="0" smtClean="0"/>
              <a:t>), .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???</a:t>
            </a:r>
            <a:r>
              <a:rPr lang="en-US" altLang="zh-CN" dirty="0" smtClean="0"/>
              <a:t>), .CE(CE), .D(</a:t>
            </a:r>
            <a:r>
              <a:rPr lang="en-US" altLang="zh-CN" dirty="0" err="1" smtClean="0"/>
              <a:t>PC_next</a:t>
            </a:r>
            <a:r>
              <a:rPr lang="en-US" altLang="zh-CN" dirty="0"/>
              <a:t>), .Q(</a:t>
            </a:r>
            <a:r>
              <a:rPr lang="en-US" altLang="zh-CN" dirty="0" err="1"/>
              <a:t>PC_Current</a:t>
            </a:r>
            <a:r>
              <a:rPr lang="en-US" altLang="zh-CN" dirty="0" smtClean="0"/>
              <a:t>));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……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2492896"/>
            <a:ext cx="88154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1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  <a:pPr/>
              <a:t>18</a:t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7561535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Variable transmission and call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Regs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 of Exp04</a:t>
            </a:r>
            <a:endParaRPr lang="en-US" altLang="zh-CN" sz="2400" b="1" dirty="0">
              <a:solidFill>
                <a:srgbClr val="080808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rgbClr val="EEEEEE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wire[4:0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reg_Rs_addr_A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[25:21];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Source 1 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wire[4:0]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reg_Rt_addr_B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[20:16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Source 2 or Destination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wire[4:0]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reg_rd_addr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[15:11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	    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Destination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wire[15:0]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[15:0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	    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wire[25:0]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direct_addr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[25:0];	   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//Jump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(.</a:t>
            </a:r>
            <a:r>
              <a:rPr lang="en-US" altLang="zh-CN" dirty="0" err="1"/>
              <a:t>clk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),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.</a:t>
            </a:r>
            <a:r>
              <a:rPr lang="en-US" altLang="zh-CN" dirty="0" err="1"/>
              <a:t>rst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),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R_addr_A</a:t>
            </a:r>
            <a:r>
              <a:rPr lang="en-US" altLang="zh-CN" dirty="0"/>
              <a:t>(</a:t>
            </a:r>
            <a:r>
              <a:rPr lang="en-US" altLang="zh-CN" dirty="0" err="1"/>
              <a:t>reg_Rs_addr_A</a:t>
            </a:r>
            <a:r>
              <a:rPr lang="en-US" altLang="zh-CN" dirty="0"/>
              <a:t>),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R_addr_B</a:t>
            </a:r>
            <a:r>
              <a:rPr lang="en-US" altLang="zh-CN" dirty="0"/>
              <a:t>(</a:t>
            </a:r>
            <a:r>
              <a:rPr lang="en-US" altLang="zh-CN" dirty="0" err="1"/>
              <a:t>reg_Rt_addr_B</a:t>
            </a:r>
            <a:r>
              <a:rPr lang="en-US" altLang="zh-CN" dirty="0"/>
              <a:t>),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Wt_addr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?????????</a:t>
            </a:r>
            <a:r>
              <a:rPr lang="en-US" altLang="zh-CN" dirty="0" smtClean="0"/>
              <a:t>), 	//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MUX1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 smtClean="0"/>
              <a:t>Wt_data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?????????</a:t>
            </a:r>
            <a:r>
              <a:rPr lang="en-US" altLang="zh-CN" dirty="0" smtClean="0"/>
              <a:t>),	//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MUX2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/>
              <a:t>L_S(</a:t>
            </a:r>
            <a:r>
              <a:rPr lang="en-US" altLang="zh-CN" dirty="0" err="1"/>
              <a:t>RegWrite</a:t>
            </a:r>
            <a:r>
              <a:rPr lang="en-US" altLang="zh-CN" dirty="0"/>
              <a:t>), </a:t>
            </a:r>
            <a:r>
              <a:rPr lang="en-US" altLang="zh-CN" dirty="0" smtClean="0"/>
              <a:t>	       	//</a:t>
            </a:r>
            <a:r>
              <a:rPr lang="zh-CN" altLang="en-US" dirty="0" smtClean="0"/>
              <a:t>来自控制器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rdata_A</a:t>
            </a:r>
            <a:r>
              <a:rPr lang="en-US" altLang="zh-CN" dirty="0"/>
              <a:t>(</a:t>
            </a:r>
            <a:r>
              <a:rPr lang="en-US" altLang="zh-CN" dirty="0" err="1"/>
              <a:t>rdata_A</a:t>
            </a:r>
            <a:r>
              <a:rPr lang="en-US" altLang="zh-CN" dirty="0"/>
              <a:t>), </a:t>
            </a:r>
            <a:r>
              <a:rPr lang="en-US" altLang="zh-CN" dirty="0" smtClean="0"/>
              <a:t>	//</a:t>
            </a:r>
            <a:r>
              <a:rPr lang="zh-CN" altLang="en-US" dirty="0" smtClean="0"/>
              <a:t>送</a:t>
            </a:r>
            <a:r>
              <a:rPr lang="en-US" altLang="zh-CN" dirty="0" smtClean="0"/>
              <a:t>MUX4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.</a:t>
            </a:r>
            <a:r>
              <a:rPr lang="en-US" altLang="zh-CN" dirty="0" err="1"/>
              <a:t>rdata_B</a:t>
            </a:r>
            <a:r>
              <a:rPr lang="en-US" altLang="zh-CN" dirty="0"/>
              <a:t>(</a:t>
            </a:r>
            <a:r>
              <a:rPr lang="en-US" altLang="zh-CN" dirty="0" err="1"/>
              <a:t>rdata_B</a:t>
            </a:r>
            <a:r>
              <a:rPr lang="en-US" altLang="zh-CN" dirty="0" smtClean="0"/>
              <a:t>)	//</a:t>
            </a:r>
            <a:r>
              <a:rPr lang="zh-CN" altLang="en-US" dirty="0" smtClean="0"/>
              <a:t>送</a:t>
            </a:r>
            <a:r>
              <a:rPr lang="en-US" altLang="zh-CN" dirty="0" smtClean="0"/>
              <a:t>MUX3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0000FF"/>
                </a:solidFill>
              </a:rPr>
              <a:t>assign</a:t>
            </a:r>
            <a:r>
              <a:rPr lang="en-US" altLang="zh-CN" dirty="0"/>
              <a:t> </a:t>
            </a:r>
            <a:r>
              <a:rPr lang="en-US" altLang="zh-CN" dirty="0" err="1"/>
              <a:t>data_out</a:t>
            </a:r>
            <a:r>
              <a:rPr lang="en-US" altLang="zh-CN" dirty="0"/>
              <a:t>=</a:t>
            </a:r>
            <a:r>
              <a:rPr lang="en-US" altLang="zh-CN" dirty="0" err="1"/>
              <a:t>rdata_B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564904"/>
            <a:ext cx="2241798" cy="28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  <a:pPr/>
              <a:t>19</a:t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7561535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en-US" altLang="zh-CN" sz="3600" b="1" dirty="0" err="1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Regs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 path</a:t>
            </a:r>
            <a:endParaRPr lang="en-US" altLang="zh-CN" sz="2400" b="1" dirty="0">
              <a:solidFill>
                <a:srgbClr val="080808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rgbClr val="EEEEEE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</a:p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MUX4T1_32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MUX2(.I0(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ALU_Out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 OP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.I1(MDR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.I2({32'h00000000}),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use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.I3(32'h00000000),	// not use 	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	.s(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	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.o(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w_reg_data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		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);	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</a:p>
          <a:p>
            <a:pPr lvl="0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MUX4T1_5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MUX1(.I0(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reg_Rt_addr_B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=IR[21:16]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.I1(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reg_rd_addr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	//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=IR[15:11], LW or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.I2(5'b11111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use 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.I3(5'b00000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use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.s(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reg_Wt_addr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);</a:t>
            </a:r>
          </a:p>
          <a:p>
            <a:pPr lvl="0"/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09980"/>
            <a:ext cx="3600400" cy="1424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839210"/>
            <a:ext cx="3878635" cy="13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2887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Call ALU of Exp04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242" y="1070992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path and </a:t>
            </a:r>
            <a:r>
              <a:rPr lang="en-US" altLang="zh-CN" sz="2800" dirty="0" smtClean="0">
                <a:solidFill>
                  <a:schemeClr val="tx1"/>
                </a:solidFill>
              </a:rPr>
              <a:t>ALU calls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9243" y="1528331"/>
            <a:ext cx="8433237" cy="4708981"/>
          </a:xfrm>
          <a:prstGeom prst="rect">
            <a:avLst/>
          </a:prstGeom>
          <a:solidFill>
            <a:srgbClr val="EEEEEE"/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_ALU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A(Alu_A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B(Alu_B), </a:t>
            </a: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ALU_operation(ALU_operation), </a:t>
            </a: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zero(zero), 					</a:t>
            </a:r>
          </a:p>
          <a:p>
            <a:pPr>
              <a:lnSpc>
                <a:spcPts val="18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overflow(overflow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MUX2T1_32    MUX4 (.I0(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rdata_A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.I1(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PC_Current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.s(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ALUSrcA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Alu_A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MUX4T1_32      MUX3(.I0(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rdata_B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B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.I1(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PC+4?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		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for PC+4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.I2(???????),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可扩展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.I3(???????),		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可扩展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ALUSrcB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Alu_B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);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REG32</a:t>
            </a:r>
            <a:r>
              <a:rPr lang="en-US" altLang="zh-CN" dirty="0"/>
              <a:t>	       </a:t>
            </a:r>
            <a:r>
              <a:rPr lang="en-US" altLang="zh-CN" dirty="0" err="1" smtClean="0"/>
              <a:t>ALUOut</a:t>
            </a:r>
            <a:r>
              <a:rPr lang="en-US" altLang="zh-CN" dirty="0"/>
              <a:t>(.</a:t>
            </a:r>
            <a:r>
              <a:rPr lang="en-US" altLang="zh-CN" dirty="0" err="1"/>
              <a:t>clk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???</a:t>
            </a:r>
            <a:r>
              <a:rPr lang="en-US" altLang="zh-CN" dirty="0"/>
              <a:t>), .</a:t>
            </a:r>
            <a:r>
              <a:rPr lang="en-US" altLang="zh-CN" dirty="0" err="1"/>
              <a:t>rst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???</a:t>
            </a:r>
            <a:r>
              <a:rPr lang="en-US" altLang="zh-CN" dirty="0"/>
              <a:t>), .CE(???), .D(</a:t>
            </a:r>
            <a:r>
              <a:rPr lang="en-US" altLang="zh-CN" dirty="0">
                <a:solidFill>
                  <a:srgbClr val="FF0000"/>
                </a:solidFill>
              </a:rPr>
              <a:t>res</a:t>
            </a:r>
            <a:r>
              <a:rPr lang="en-US" altLang="zh-CN" dirty="0"/>
              <a:t>), .</a:t>
            </a:r>
            <a:r>
              <a:rPr lang="en-US" altLang="zh-CN" dirty="0" smtClean="0"/>
              <a:t>Q(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ALU_Out</a:t>
            </a:r>
            <a:r>
              <a:rPr lang="en-US" altLang="zh-CN" dirty="0" smtClean="0"/>
              <a:t>) );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5" y="1070992"/>
            <a:ext cx="2808311" cy="22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8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Instruction register and MDR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060848"/>
            <a:ext cx="2594223" cy="363419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  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IR</a:t>
            </a:r>
            <a:r>
              <a:rPr lang="en-US" altLang="zh-CN" sz="1800" b="0" dirty="0">
                <a:solidFill>
                  <a:schemeClr val="tx1"/>
                </a:solidFill>
              </a:rPr>
              <a:t>(.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.CE(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???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Q(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Inst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 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	  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MDR(.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.CE(</a:t>
            </a:r>
            <a:r>
              <a:rPr lang="en-US" altLang="zh-CN" sz="1800" dirty="0">
                <a:solidFill>
                  <a:srgbClr val="FF0000"/>
                </a:solidFill>
              </a:rPr>
              <a:t>???</a:t>
            </a:r>
            <a:r>
              <a:rPr lang="en-US" altLang="zh-CN" sz="1800" b="0" dirty="0">
                <a:solidFill>
                  <a:schemeClr val="tx1"/>
                </a:solidFill>
              </a:rPr>
              <a:t>), .D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</a:rPr>
              <a:t>???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Q(</a:t>
            </a:r>
            <a:r>
              <a:rPr lang="en-US" altLang="zh-CN" sz="1800" dirty="0" smtClean="0">
                <a:solidFill>
                  <a:srgbClr val="FF0000"/>
                </a:solidFill>
              </a:rPr>
              <a:t>MDR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 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MUX2T1_32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MUX5 (.I0(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1800" b="0" dirty="0">
                <a:solidFill>
                  <a:schemeClr val="tx1"/>
                </a:solidFill>
              </a:rPr>
              <a:t>),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	//</a:t>
            </a:r>
            <a:r>
              <a:rPr lang="en-US" altLang="zh-CN" sz="1800" b="0" dirty="0">
                <a:solidFill>
                  <a:schemeClr val="tx1"/>
                </a:solidFill>
              </a:rPr>
              <a:t>access memory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      .I1(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800" b="0" dirty="0">
                <a:solidFill>
                  <a:schemeClr val="tx1"/>
                </a:solidFill>
              </a:rPr>
              <a:t>),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IF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.s(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IorD</a:t>
            </a:r>
            <a:r>
              <a:rPr lang="en-US" altLang="zh-CN" sz="1800" b="0" dirty="0">
                <a:solidFill>
                  <a:schemeClr val="tx1"/>
                </a:solidFill>
              </a:rPr>
              <a:t>), 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800" b="0" dirty="0">
                <a:solidFill>
                  <a:schemeClr val="tx1"/>
                </a:solidFill>
              </a:rPr>
              <a:t>o(</a:t>
            </a:r>
            <a:r>
              <a:rPr lang="en-US" altLang="zh-CN" sz="1800" b="0" dirty="0" err="1">
                <a:solidFill>
                  <a:schemeClr val="tx1"/>
                </a:solidFill>
              </a:rPr>
              <a:t>M_addr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			  );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84984"/>
            <a:ext cx="2664296" cy="28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3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13576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Complete 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for reference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6" y="1196752"/>
            <a:ext cx="8323788" cy="5095181"/>
          </a:xfrm>
        </p:spPr>
      </p:pic>
      <p:sp>
        <p:nvSpPr>
          <p:cNvPr id="5" name="圆角矩形 4"/>
          <p:cNvSpPr/>
          <p:nvPr/>
        </p:nvSpPr>
        <p:spPr>
          <a:xfrm>
            <a:off x="1907704" y="1412776"/>
            <a:ext cx="4536504" cy="93610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91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en-US" altLang="zh-CN" dirty="0" err="1" smtClean="0">
                <a:solidFill>
                  <a:srgbClr val="FF0000"/>
                </a:solidFill>
              </a:rPr>
              <a:t>MIO_ready</a:t>
            </a:r>
            <a:r>
              <a:rPr lang="zh-CN" altLang="en-US" dirty="0" smtClean="0">
                <a:solidFill>
                  <a:srgbClr val="FF0000"/>
                </a:solidFill>
              </a:rPr>
              <a:t>和数据通路控制信号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寄存器使能条件：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PC+4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Beq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328592"/>
          </a:xfrm>
          <a:noFill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simulation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tx1"/>
                </a:solidFill>
              </a:rPr>
              <a:t>Refer to exp05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pay attention to timing of multicycle</a:t>
            </a:r>
            <a:endParaRPr lang="en-US" altLang="zh-CN" sz="1600" dirty="0" smtClean="0"/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M_Datapath</a:t>
            </a:r>
            <a:r>
              <a:rPr lang="en-US" altLang="zh-CN" sz="1600" dirty="0" smtClean="0"/>
              <a:t> module simulation</a:t>
            </a:r>
            <a:endParaRPr lang="en-US" altLang="zh-CN" sz="1600" dirty="0"/>
          </a:p>
          <a:p>
            <a:pPr lvl="2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Simulation after syntax checking (no Errors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warnings)</a:t>
            </a:r>
            <a:endParaRPr lang="en-US" altLang="zh-CN" sz="1600" dirty="0" smtClean="0"/>
          </a:p>
          <a:p>
            <a:pPr lvl="2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Simulation code </a:t>
            </a:r>
            <a:r>
              <a:rPr lang="en-US" altLang="zh-CN" sz="1600" dirty="0" err="1" smtClean="0"/>
              <a:t>keypoints</a:t>
            </a:r>
            <a:endParaRPr lang="en-US" altLang="zh-CN" sz="1600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Only functional test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no performance test</a:t>
            </a:r>
            <a:endParaRPr lang="en-US" altLang="zh-CN" sz="1600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err="1" smtClean="0"/>
              <a:t>Datapath</a:t>
            </a:r>
            <a:r>
              <a:rPr lang="en-US" altLang="zh-CN" sz="1600" b="1" dirty="0" smtClean="0"/>
              <a:t> function test</a:t>
            </a:r>
            <a:endParaRPr lang="en-US" altLang="zh-CN" sz="1600" b="1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Choose instructions to cover all </a:t>
            </a:r>
            <a:r>
              <a:rPr lang="en-US" altLang="zh-CN" sz="1600" dirty="0" err="1" smtClean="0"/>
              <a:t>datapaths</a:t>
            </a:r>
            <a:endParaRPr lang="en-US" altLang="zh-CN" sz="1600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input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5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smtClean="0"/>
              <a:t>compute</a:t>
            </a:r>
            <a:r>
              <a:rPr lang="en-US" altLang="zh-CN" sz="1600" dirty="0" smtClean="0"/>
              <a:t> all control signals, data value and timing for each instruction</a:t>
            </a:r>
            <a:endParaRPr lang="en-US" altLang="zh-CN" sz="1600" dirty="0" smtClean="0"/>
          </a:p>
          <a:p>
            <a:pPr lvl="5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 err="1"/>
              <a:t>c</a:t>
            </a:r>
            <a:r>
              <a:rPr lang="en-US" altLang="zh-CN" sz="1600" dirty="0" err="1" smtClean="0"/>
              <a:t>lk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rst</a:t>
            </a:r>
            <a:endParaRPr lang="en-US" altLang="zh-CN" sz="1600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ALU</a:t>
            </a:r>
            <a:r>
              <a:rPr lang="zh-CN" altLang="en-US" sz="1600" b="1" dirty="0"/>
              <a:t> </a:t>
            </a:r>
            <a:r>
              <a:rPr lang="en-US" altLang="zh-CN" sz="1600" b="1" dirty="0" smtClean="0"/>
              <a:t>function test</a:t>
            </a:r>
            <a:endParaRPr lang="en-US" altLang="zh-CN" sz="1600" b="1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Choose add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sub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nor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slt</a:t>
            </a:r>
            <a:r>
              <a:rPr lang="en-US" altLang="zh-CN" sz="1600" dirty="0" smtClean="0"/>
              <a:t> instruction</a:t>
            </a:r>
            <a:endParaRPr lang="en-US" altLang="zh-CN" sz="1600" dirty="0" smtClean="0"/>
          </a:p>
          <a:p>
            <a:pPr lvl="5">
              <a:lnSpc>
                <a:spcPts val="2400"/>
              </a:lnSpc>
              <a:spcBef>
                <a:spcPts val="0"/>
              </a:spcBef>
            </a:pPr>
            <a:r>
              <a:rPr lang="en-US" altLang="zh-CN" sz="1600" dirty="0"/>
              <a:t>compute all control </a:t>
            </a:r>
            <a:r>
              <a:rPr lang="en-US" altLang="zh-CN" sz="1600" dirty="0" smtClean="0"/>
              <a:t>signals and data value for </a:t>
            </a:r>
            <a:r>
              <a:rPr lang="en-US" altLang="zh-CN" sz="1600" dirty="0"/>
              <a:t>each instruction</a:t>
            </a:r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Choose compare for </a:t>
            </a:r>
            <a:r>
              <a:rPr lang="en-US" altLang="zh-CN" sz="1600" dirty="0" err="1" smtClean="0"/>
              <a:t>Beq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address computing for Load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Store</a:t>
            </a:r>
            <a:endParaRPr lang="en-US" altLang="zh-CN" sz="1600" dirty="0" smtClean="0"/>
          </a:p>
          <a:p>
            <a:pPr lvl="3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err="1" smtClean="0"/>
              <a:t>Regs</a:t>
            </a:r>
            <a:r>
              <a:rPr lang="en-US" altLang="zh-CN" sz="1600" b="1" dirty="0" smtClean="0"/>
              <a:t> function test</a:t>
            </a:r>
            <a:endParaRPr lang="en-US" altLang="zh-CN" sz="1600" b="1" dirty="0" smtClean="0"/>
          </a:p>
          <a:p>
            <a:pPr lvl="4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/>
              <a:t>Use Add instruction to traverse each register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112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19" y="1175753"/>
            <a:ext cx="3183093" cy="50615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M_Datapath</a:t>
            </a:r>
            <a:r>
              <a:rPr lang="en-US" altLang="zh-CN" dirty="0" smtClean="0"/>
              <a:t> 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6336704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substitution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Substitute 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IP core after correct simulation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Cleanup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Exp09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Remove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datapath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core from the project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 </a:t>
            </a:r>
            <a:r>
              <a:rPr lang="en-US" altLang="zh-CN" sz="20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datapath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core file from the project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smtClean="0">
                <a:cs typeface="Times New Roman" panose="02020603050405020304" pitchFamily="18" charset="0"/>
              </a:rPr>
              <a:t>Delete </a:t>
            </a:r>
            <a:r>
              <a:rPr lang="en-US" altLang="zh-CN" sz="1800" dirty="0" err="1" smtClean="0">
                <a:cs typeface="Times New Roman" panose="02020603050405020304" pitchFamily="18" charset="0"/>
              </a:rPr>
              <a:t>M_Datapath.ngc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 and replace by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cs typeface="Times New Roman" panose="02020603050405020304" pitchFamily="18" charset="0"/>
              </a:rPr>
              <a:t>M_Datapath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.</a:t>
            </a:r>
            <a:r>
              <a:rPr lang="zh-CN" altLang="zh-CN" sz="1800" dirty="0">
                <a:cs typeface="Times New Roman" panose="02020603050405020304" pitchFamily="18" charset="0"/>
              </a:rPr>
              <a:t>v 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In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 menu, run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Suggest to rebuild project using the </a:t>
            </a:r>
            <a:r>
              <a:rPr lang="en-US" altLang="zh-CN" sz="24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resourses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of Exp09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Except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M_Datapath.ngc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28184" y="5704723"/>
            <a:ext cx="257291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835696" y="5085184"/>
            <a:ext cx="2880320" cy="612648"/>
          </a:xfrm>
          <a:prstGeom prst="wedgeRoundRectCallout">
            <a:avLst>
              <a:gd name="adj1" fmla="val 101121"/>
              <a:gd name="adj2" fmla="val 67632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Should be removed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8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753" y="363689"/>
            <a:ext cx="7645607" cy="689047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Structure after 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core substitution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129946"/>
            <a:ext cx="3672408" cy="510736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415319" y="1156592"/>
            <a:ext cx="3477161" cy="4864696"/>
          </a:xfrm>
          <a:prstGeom prst="roundRect">
            <a:avLst>
              <a:gd name="adj" fmla="val 62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827584" y="3070980"/>
            <a:ext cx="2907204" cy="612648"/>
          </a:xfrm>
          <a:prstGeom prst="wedgeRoundRectCallout">
            <a:avLst>
              <a:gd name="adj1" fmla="val 118946"/>
              <a:gd name="adj2" fmla="val -230833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Module calls after Exp10 is finished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15319" y="1322297"/>
            <a:ext cx="3541966" cy="360039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66969" y="2278081"/>
            <a:ext cx="2096357" cy="612648"/>
          </a:xfrm>
          <a:prstGeom prst="wedgeRoundRectCallout">
            <a:avLst>
              <a:gd name="adj1" fmla="val 218957"/>
              <a:gd name="adj2" fmla="val -180265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Controller still uses IP core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31343" y="4221088"/>
            <a:ext cx="3045113" cy="72008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96681" y="3912587"/>
            <a:ext cx="4824536" cy="880382"/>
          </a:xfrm>
          <a:prstGeom prst="wedgeRoundRectCallout">
            <a:avLst>
              <a:gd name="adj1" fmla="val 62180"/>
              <a:gd name="adj2" fmla="val 17988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Registers for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instruction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memory address and ALU output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26003" y="5045657"/>
            <a:ext cx="4824536" cy="880382"/>
          </a:xfrm>
          <a:prstGeom prst="wedgeRoundRectCallout">
            <a:avLst>
              <a:gd name="adj1" fmla="val 63520"/>
              <a:gd name="adj2" fmla="val -14535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6 mux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MUX1,2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Regs</a:t>
            </a:r>
            <a:r>
              <a:rPr lang="en-US" altLang="zh-CN" sz="2000" dirty="0" smtClean="0">
                <a:solidFill>
                  <a:schemeClr val="tx1"/>
                </a:solidFill>
              </a:rPr>
              <a:t> input</a:t>
            </a:r>
            <a:r>
              <a:rPr lang="zh-CN" altLang="en-US" sz="2000" dirty="0" smtClean="0">
                <a:solidFill>
                  <a:schemeClr val="tx1"/>
                </a:solidFill>
              </a:rPr>
              <a:t>；</a:t>
            </a:r>
            <a:r>
              <a:rPr lang="en-US" altLang="zh-CN" sz="2000" dirty="0" smtClean="0">
                <a:solidFill>
                  <a:schemeClr val="tx1"/>
                </a:solidFill>
              </a:rPr>
              <a:t>MUX6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；</a:t>
            </a:r>
            <a:r>
              <a:rPr lang="en-US" altLang="zh-CN" sz="2000" dirty="0" smtClean="0">
                <a:solidFill>
                  <a:schemeClr val="tx1"/>
                </a:solidFill>
              </a:rPr>
              <a:t>MUX5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memory address;  MUX3,4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ALU input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31343" y="5000122"/>
            <a:ext cx="3045113" cy="104781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</a:t>
            </a:r>
            <a:r>
              <a:rPr lang="en-US" altLang="zh-CN" sz="2800" dirty="0" smtClean="0">
                <a:solidFill>
                  <a:schemeClr val="tx1"/>
                </a:solidFill>
              </a:rPr>
              <a:t>DEMO to test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function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 interface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</a:t>
            </a:r>
            <a:r>
              <a:rPr lang="en-US" altLang="zh-CN" sz="2000" dirty="0" smtClean="0"/>
              <a:t>0(run without stop)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assembling program to test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</a:t>
            </a:r>
            <a:r>
              <a:rPr lang="en-US" altLang="zh-CN" sz="2400" dirty="0" smtClean="0"/>
              <a:t>ALU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function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</a:t>
            </a:r>
            <a:r>
              <a:rPr lang="en-US" altLang="zh-CN" sz="2400" dirty="0" err="1" smtClean="0"/>
              <a:t>Regs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access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for </a:t>
            </a:r>
            <a:r>
              <a:rPr lang="en-US" altLang="zh-CN" sz="2400" dirty="0" smtClean="0"/>
              <a:t>I-format instruction 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Test </a:t>
            </a:r>
            <a:r>
              <a:rPr lang="en-US" altLang="zh-CN" sz="2400" dirty="0" err="1"/>
              <a:t>datapath</a:t>
            </a:r>
            <a:r>
              <a:rPr lang="en-US" altLang="zh-CN" sz="2400" dirty="0"/>
              <a:t> for </a:t>
            </a:r>
            <a:r>
              <a:rPr lang="en-US" altLang="zh-CN" sz="2400" dirty="0" smtClean="0"/>
              <a:t>R-format instruction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259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 interface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code reference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512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Design test code for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to replace DEMO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en-US" altLang="zh-CN" sz="2000" dirty="0" smtClean="0"/>
              <a:t> test code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test result is observed by CPU output step by step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=ALU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output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outout</a:t>
            </a:r>
            <a:r>
              <a:rPr lang="en-US" altLang="zh-CN" sz="2000" dirty="0" smtClean="0"/>
              <a:t> of register B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528" y="2708921"/>
            <a:ext cx="4392488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slt r2,r0,r1;       	//r2=00000001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r4,r3,r2;    	//r4=00000003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r5,r4,r3;     	//r5=00000005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r6,r5,r4;     	//r6=00000008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r7,r6,r5;     	//r7=0000000d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r8,r7,r6;     	//r8=00000015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r9,r8,r7;    	//r9=00000022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r10,r9,r8;         //r10=00000037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r11,r10,r9;       //r11=00000059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r12,r11,r10;    //r12=00000090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r14,r13,r12;    //r14=00000179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r15,r14,r13;    //r15=00000262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smtClean="0"/>
              <a:t>	</a:t>
            </a:r>
            <a:endParaRPr lang="pt-BR" sz="1800" b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76056" y="2708920"/>
            <a:ext cx="388843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r17,r16,r15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r17=000006D3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r18,r17,r16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r18=00000A18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r19,r18,r17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r19=000010EB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r20,r19,r18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r20=00001B03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r21,r20,r19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r21=00003bEE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r22,r21,r20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r22=000046F1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r23,r22,r21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r23=000080DF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r24,r23,r22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r24=0000C9D0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r25,r24,r23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r25=00014AAF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r26,r25,r24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r26=0001947F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r27,r26,r25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r27=0012DF2E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r28,r27,r26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r28=001473AD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r29,r28,r27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r29=002752DB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r30,r29,r28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r30=003BC688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r31,r30,r29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r31=00621963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j </a:t>
            </a:r>
            <a:r>
              <a:rPr lang="pt-BR" altLang="zh-CN" kern="0" dirty="0">
                <a:solidFill>
                  <a:srgbClr val="000000"/>
                </a:solidFill>
              </a:rPr>
              <a:t>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82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code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08720"/>
            <a:ext cx="8805664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Design 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test program to replace DEMO program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test reference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Result is observed through </a:t>
            </a:r>
            <a:r>
              <a:rPr lang="en-US" altLang="zh-CN" sz="2000" dirty="0" smtClean="0"/>
              <a:t>CPU output step by step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function is indicated by data transfer result, e.g.,  immediate </a:t>
            </a:r>
            <a:r>
              <a:rPr lang="en-US" altLang="zh-CN" sz="2000" dirty="0" err="1" smtClean="0"/>
              <a:t>datapath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observe 14</a:t>
            </a:r>
            <a:r>
              <a:rPr lang="en-US" altLang="zh-CN" sz="2000" dirty="0" smtClean="0"/>
              <a:t>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#</a:t>
            </a:r>
            <a:r>
              <a:rPr lang="en-US" altLang="zh-CN" sz="20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2000" b="0" dirty="0">
                <a:solidFill>
                  <a:schemeClr val="tx1"/>
                </a:solidFill>
              </a:rPr>
              <a:t> 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start: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>
                <a:solidFill>
                  <a:schemeClr val="tx1"/>
                </a:solidFill>
              </a:rPr>
              <a:t>通道结果由后一条指令读操作数观察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lw</a:t>
            </a:r>
            <a:r>
              <a:rPr lang="en-US" altLang="zh-CN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2000" b="0" dirty="0">
                <a:solidFill>
                  <a:schemeClr val="tx1"/>
                </a:solidFill>
              </a:rPr>
              <a:t>, 14($zero);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2000" b="0" dirty="0">
                <a:solidFill>
                  <a:schemeClr val="tx1"/>
                </a:solidFill>
              </a:rPr>
              <a:t>55555555</a:t>
            </a:r>
            <a:r>
              <a:rPr lang="zh-CN" altLang="en-US" sz="2000" b="0" dirty="0">
                <a:solidFill>
                  <a:schemeClr val="tx1"/>
                </a:solidFill>
              </a:rPr>
              <a:t>。存储器读通道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2000" b="0" dirty="0">
                <a:solidFill>
                  <a:schemeClr val="tx1"/>
                </a:solidFill>
              </a:rPr>
              <a:t>, r5, 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2000" b="0" dirty="0">
                <a:solidFill>
                  <a:schemeClr val="tx1"/>
                </a:solidFill>
              </a:rPr>
              <a:t>, $zero, r1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2000" b="0" dirty="0">
                <a:solidFill>
                  <a:schemeClr val="tx1"/>
                </a:solidFill>
              </a:rPr>
              <a:t>, 48($zero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);  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6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:00000048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2000" b="0" dirty="0">
                <a:solidFill>
                  <a:schemeClr val="tx1"/>
                </a:solidFill>
              </a:rPr>
              <a:t>, r5 </a:t>
            </a: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loop test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j      start</a:t>
            </a:r>
            <a:r>
              <a:rPr lang="en-US" altLang="zh-CN" sz="2000" b="0" dirty="0">
                <a:solidFill>
                  <a:schemeClr val="tx1"/>
                </a:solidFill>
              </a:rPr>
              <a:t>;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loop test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Immediate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datapath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00000014</a:t>
            </a:r>
          </a:p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Completeness of test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b="0" dirty="0" smtClean="0">
                <a:solidFill>
                  <a:schemeClr val="tx1"/>
                </a:solidFill>
              </a:rPr>
              <a:t>Correct result of the above test can only demonstrate the correctness of bus transfer and path exchange. </a:t>
            </a:r>
            <a:r>
              <a:rPr lang="en-US" altLang="zh-CN" sz="2000" dirty="0" smtClean="0"/>
              <a:t>For the completeness of test, each possible case should be covered.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8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80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memory test program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Address of 7-seg display is E0000000/FFFFFFE0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LED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display address is </a:t>
            </a:r>
            <a:r>
              <a:rPr lang="en-US" altLang="zh-CN" sz="2000" dirty="0" smtClean="0"/>
              <a:t>F0000000/FFFFFF00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Design memory test program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Result is </a:t>
            </a:r>
            <a:r>
              <a:rPr lang="en-US" altLang="zh-CN" sz="2000" dirty="0" smtClean="0"/>
              <a:t>indicated</a:t>
            </a:r>
            <a:r>
              <a:rPr lang="en-US" altLang="zh-CN" sz="2000" dirty="0" smtClean="0"/>
              <a:t> on 7-seg display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initialization data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</a:rPr>
              <a:t>refer to </a:t>
            </a:r>
            <a:r>
              <a:rPr lang="en-US" altLang="zh-CN" sz="2200" dirty="0" smtClean="0">
                <a:solidFill>
                  <a:schemeClr val="tx1"/>
                </a:solidFill>
              </a:rPr>
              <a:t>DEMO design of single-cycle</a:t>
            </a:r>
            <a:endParaRPr lang="en-US" altLang="zh-CN" sz="2200" b="0" dirty="0" smtClean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6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memory_initialization_radix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=16;</a:t>
            </a:r>
          </a:p>
          <a:p>
            <a:pPr marL="0" lvl="0" indent="0">
              <a:lnSpc>
                <a:spcPts val="16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memory_initialization_vector</a:t>
            </a:r>
            <a:r>
              <a:rPr lang="en-US" altLang="zh-CN" sz="16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</a:t>
            </a: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pt-BR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00A52820, AC650000, 8C650000, 00A85824, 01A26820, 11A00017, 8C650000, 01CE9020, 0252B020, 02569020, 00B25824, 11600005, 1172000A, 01CE9020, 1172000B, AC890000, 08000036, 11410001, 0800004D, 00005027, 014A5020, AC8A0000, 08000036, 8E290860, AC890000, 08000036, 8E290820, AC890000, 08000036, 8C0D0014, 014A5020, 01425025, 022E8820, 02348824, 01224820, 11210001, 0800005F, 000E4820, 01224820, 8C650000</a:t>
            </a:r>
            <a:r>
              <a:rPr lang="pt-BR" altLang="zh-CN" sz="14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00A55820</a:t>
            </a:r>
            <a:r>
              <a:rPr lang="pt-BR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016B5820, AC6B0000, AC660004, 0800003E, </a:t>
            </a:r>
            <a:r>
              <a:rPr lang="en-US" altLang="zh-CN" sz="16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…………………………………………</a:t>
            </a: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 smtClean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600" b="0" dirty="0">
              <a:solidFill>
                <a:prstClr val="black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ts val="14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4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14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14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14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4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1944" y="3698776"/>
            <a:ext cx="8185200" cy="13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0046" y="465313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Code section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1944" y="5157192"/>
            <a:ext cx="8157592" cy="1008112"/>
          </a:xfrm>
          <a:prstGeom prst="roundRect">
            <a:avLst>
              <a:gd name="adj" fmla="val 7340"/>
            </a:avLst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4333" y="5867980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Data section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7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Design test record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 smtClean="0">
                <a:solidFill>
                  <a:schemeClr val="tx1"/>
                </a:solidFill>
              </a:rPr>
              <a:t>Learn data statistics 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/>
              <a:t>Refer to college physical experiment course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This is no accurate computing in this experiment, but there are a great number of data forms.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Record ALU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test result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/>
              <a:t>Design your own data form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Record </a:t>
            </a:r>
            <a:r>
              <a:rPr lang="en-US" altLang="zh-CN" sz="2800" b="0" dirty="0" err="1">
                <a:solidFill>
                  <a:schemeClr val="tx1"/>
                </a:solidFill>
              </a:rPr>
              <a:t>d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atapath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test result</a:t>
            </a:r>
          </a:p>
          <a:p>
            <a:pPr lvl="1"/>
            <a:r>
              <a:rPr lang="en-US" altLang="zh-CN" sz="2400" dirty="0" smtClean="0"/>
              <a:t>Design your own data form</a:t>
            </a:r>
            <a:endParaRPr lang="en-US" altLang="zh-CN" sz="2400" dirty="0"/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Record data memory test result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/>
              <a:t>Design your own data </a:t>
            </a:r>
            <a:r>
              <a:rPr lang="en-US" altLang="zh-CN" sz="2400" dirty="0" smtClean="0"/>
              <a:t>form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52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Why a temporary register is 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required for ALU output to hold data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Is there 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 conflict for ALU to compute memory address and normal arithmetic operation</a:t>
            </a: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Whether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datapath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of this lab should be modified if we want to add I-Type arithmetic instruction</a:t>
            </a: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zh-CN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Instruction extension</a:t>
            </a: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how to modify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datapath</a:t>
            </a:r>
            <a:r>
              <a:rPr lang="zh-CN" altLang="zh-CN" sz="2800" b="0" kern="100" smtClean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</a:t>
            </a:r>
            <a:r>
              <a:rPr lang="zh-CN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Task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071563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Build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for </a:t>
            </a:r>
            <a:r>
              <a:rPr lang="en-US" altLang="zh-CN" sz="2800" dirty="0" smtClean="0">
                <a:solidFill>
                  <a:schemeClr val="tx1"/>
                </a:solidFill>
              </a:rPr>
              <a:t>multicycle CPU to implement 9+ instructions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 build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using schematic way</a:t>
            </a:r>
            <a:endParaRPr lang="en-US" altLang="zh-CN" sz="2400" dirty="0" smtClean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None/>
            </a:pP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altLang="zh-CN" sz="2200" dirty="0" smtClean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Use HDL to implement </a:t>
            </a:r>
            <a:r>
              <a:rPr lang="en-US" altLang="zh-CN" sz="2400" dirty="0" err="1" smtClean="0"/>
              <a:t>datapath</a:t>
            </a:r>
            <a:endParaRPr lang="en-US" altLang="zh-CN" sz="2400" dirty="0"/>
          </a:p>
          <a:p>
            <a:pPr lvl="2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Use modules of lab4 for ALU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and </a:t>
            </a:r>
            <a:r>
              <a:rPr lang="en-US" altLang="zh-CN" sz="2200" dirty="0" err="1" smtClean="0"/>
              <a:t>Regs</a:t>
            </a:r>
            <a:r>
              <a:rPr lang="en-US" altLang="zh-CN" sz="2200" dirty="0" smtClean="0"/>
              <a:t> </a:t>
            </a:r>
            <a:endParaRPr lang="en-US" altLang="zh-CN" sz="2200" dirty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Substitute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core of lab9</a:t>
            </a:r>
            <a:endParaRPr lang="zh-CN" altLang="en-US" sz="2400" dirty="0"/>
          </a:p>
          <a:p>
            <a:pPr marL="0" lvl="0" indent="0">
              <a:spcBef>
                <a:spcPts val="6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testing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Design test scenario and test program</a:t>
            </a:r>
            <a:endParaRPr lang="en-US" altLang="zh-CN" sz="2400" dirty="0"/>
          </a:p>
          <a:p>
            <a:pPr lvl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Test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for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I-format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R-format</a:t>
            </a:r>
            <a:endParaRPr lang="en-US" altLang="zh-CN" dirty="0" smtClean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7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868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err="1" smtClean="0"/>
              <a:t>Datapath</a:t>
            </a:r>
            <a:r>
              <a:rPr lang="en-US" altLang="zh-CN" sz="3600" dirty="0" smtClean="0"/>
              <a:t> for multicycle implementation</a:t>
            </a:r>
            <a:r>
              <a:rPr lang="zh-CN" altLang="en-US" sz="36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is extensible and compatible for </a:t>
            </a:r>
            <a:r>
              <a:rPr lang="en-US" altLang="zh-CN" sz="2000" dirty="0" smtClean="0">
                <a:solidFill>
                  <a:srgbClr val="FF0000"/>
                </a:solidFill>
              </a:rPr>
              <a:t>9-23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+ </a:t>
            </a:r>
            <a:r>
              <a:rPr lang="en-US" altLang="zh-CN" sz="2000" dirty="0" smtClean="0">
                <a:solidFill>
                  <a:srgbClr val="FF0000"/>
                </a:solidFill>
              </a:rPr>
              <a:t>instructions by more choices through mux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2204864"/>
            <a:ext cx="6120680" cy="4176464"/>
          </a:xfrm>
          <a:prstGeom prst="roundRect">
            <a:avLst>
              <a:gd name="adj" fmla="val 5579"/>
            </a:avLst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1216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Find 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dapath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for instructions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5+1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What paths are added comparing with single-cycle implementation?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9" y="6155446"/>
            <a:ext cx="6809936" cy="52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8064962" cy="48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Control signals</a:t>
            </a:r>
            <a:r>
              <a:rPr lang="zh-CN" altLang="en-US" dirty="0" smtClean="0"/>
              <a:t>：</a:t>
            </a:r>
            <a:r>
              <a:rPr lang="en-US" altLang="zh-CN" sz="2700" dirty="0" smtClean="0">
                <a:solidFill>
                  <a:srgbClr val="FF0000"/>
                </a:solidFill>
              </a:rPr>
              <a:t>Defined 10+6+</a:t>
            </a:r>
            <a:r>
              <a:rPr lang="zh-CN" altLang="en-US" sz="2700" dirty="0" smtClean="0">
                <a:solidFill>
                  <a:srgbClr val="FF0000"/>
                </a:solidFill>
              </a:rPr>
              <a:t>？</a:t>
            </a:r>
            <a:r>
              <a:rPr lang="en-US" altLang="zh-CN" sz="2700" dirty="0" smtClean="0">
                <a:solidFill>
                  <a:srgbClr val="FF0000"/>
                </a:solidFill>
              </a:rPr>
              <a:t>control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0" dirty="0" smtClean="0">
                <a:solidFill>
                  <a:schemeClr val="tx1"/>
                </a:solidFill>
              </a:rPr>
              <a:t>Modify the table of single-cycle implementation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40552"/>
              </p:ext>
            </p:extLst>
          </p:nvPr>
        </p:nvGraphicFramePr>
        <p:xfrm>
          <a:off x="395536" y="1688853"/>
          <a:ext cx="8496944" cy="4722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Operation when Assign </a:t>
                      </a: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Operation when assign 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ALUScrA</a:t>
                      </a:r>
                      <a:endParaRPr lang="en-US" sz="18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 smtClean="0">
                          <a:effectLst/>
                        </a:rPr>
                        <a:t>端口</a:t>
                      </a:r>
                      <a:r>
                        <a:rPr lang="en-US" altLang="zh-CN" sz="1800" kern="100" dirty="0" smtClean="0">
                          <a:effectLst/>
                        </a:rPr>
                        <a:t>A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en-US" sz="1800" kern="100" dirty="0" smtClean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</a:t>
                      </a:r>
                      <a:r>
                        <a:rPr lang="zh-CN" sz="1800" kern="100" dirty="0" smtClean="0">
                          <a:effectLst/>
                        </a:rPr>
                        <a:t>选择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800" kern="100" dirty="0">
                          <a:effectLst/>
                        </a:rPr>
                        <a:t>寄存器</a:t>
                      </a:r>
                      <a:r>
                        <a:rPr lang="zh-CN" sz="1800" kern="100" dirty="0" smtClean="0">
                          <a:effectLst/>
                        </a:rPr>
                        <a:t>写数据选择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IorD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PCSource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PCWriteCond</a:t>
                      </a:r>
                      <a:endParaRPr lang="en-US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zh-CN" sz="1800" b="1" kern="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err="1" smtClean="0">
                          <a:effectLst/>
                        </a:rPr>
                        <a:t>Beq</a:t>
                      </a:r>
                      <a:r>
                        <a:rPr lang="zh-CN" sz="1800" kern="100" dirty="0" smtClean="0">
                          <a:effectLst/>
                        </a:rPr>
                        <a:t>指</a:t>
                      </a:r>
                      <a:r>
                        <a:rPr lang="zh-CN" altLang="en-US" sz="1800" kern="100" dirty="0" smtClean="0">
                          <a:effectLst/>
                        </a:rPr>
                        <a:t>示</a:t>
                      </a:r>
                      <a:r>
                        <a:rPr lang="en-US" altLang="zh-CN" sz="1800" kern="100" dirty="0" smtClean="0">
                          <a:effectLst/>
                        </a:rPr>
                        <a:t>(</a:t>
                      </a:r>
                      <a:r>
                        <a:rPr lang="zh-CN" altLang="en-US" sz="1800" kern="100" dirty="0" smtClean="0">
                          <a:effectLst/>
                        </a:rPr>
                        <a:t>考虑</a:t>
                      </a:r>
                      <a:r>
                        <a:rPr lang="en-US" altLang="zh-CN" sz="1800" kern="100" dirty="0" err="1" smtClean="0">
                          <a:effectLst/>
                        </a:rPr>
                        <a:t>Bne</a:t>
                      </a:r>
                      <a:r>
                        <a:rPr lang="zh-CN" altLang="en-US" sz="1800" kern="100" dirty="0" smtClean="0">
                          <a:effectLst/>
                        </a:rPr>
                        <a:t>扩展</a:t>
                      </a:r>
                      <a:r>
                        <a:rPr lang="en-US" altLang="zh-CN" sz="1800" kern="100" dirty="0" smtClean="0">
                          <a:effectLst/>
                        </a:rPr>
                        <a:t>)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6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存储器写控制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存储器读控制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000- 111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868144" y="3068960"/>
            <a:ext cx="2890664" cy="129614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Fill in the corresponding operation for each assignment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1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95436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module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Main unit of CPU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Register transfer object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general </a:t>
            </a:r>
            <a:r>
              <a:rPr lang="en-US" altLang="zh-CN" sz="2400" dirty="0" err="1" smtClean="0"/>
              <a:t>datapath</a:t>
            </a:r>
            <a:endParaRPr lang="en-US" altLang="zh-CN" sz="2400" dirty="0" smtClean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Basic function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ALU with computing function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General purpose registers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All possible paths with counting function</a:t>
            </a:r>
            <a:endParaRPr lang="en-US" altLang="zh-CN" sz="2400" dirty="0"/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Key signals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Inst_R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Instruction register output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current </a:t>
            </a:r>
            <a:r>
              <a:rPr lang="en-US" altLang="zh-CN" sz="2200" dirty="0" smtClean="0">
                <a:solidFill>
                  <a:prstClr val="black"/>
                </a:solidFill>
              </a:rPr>
              <a:t>PC(PC+4</a:t>
            </a:r>
            <a:r>
              <a:rPr lang="en-US" altLang="zh-CN" sz="2200" dirty="0" smtClean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memory address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Branch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=1</a:t>
            </a:r>
            <a:r>
              <a:rPr lang="zh-CN" altLang="en-US" sz="2200" dirty="0" smtClean="0">
                <a:solidFill>
                  <a:prstClr val="black"/>
                </a:solidFill>
              </a:rPr>
              <a:t>→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beq</a:t>
            </a:r>
            <a:r>
              <a:rPr lang="zh-CN" altLang="en-US" sz="2200" dirty="0" smtClean="0">
                <a:solidFill>
                  <a:prstClr val="black"/>
                </a:solidFill>
              </a:rPr>
              <a:t>；</a:t>
            </a:r>
            <a:r>
              <a:rPr lang="en-US" altLang="zh-CN" sz="2200" dirty="0" smtClean="0">
                <a:solidFill>
                  <a:prstClr val="black"/>
                </a:solidFill>
              </a:rPr>
              <a:t>=0</a:t>
            </a:r>
            <a:r>
              <a:rPr lang="zh-CN" altLang="en-US" sz="2200" dirty="0">
                <a:solidFill>
                  <a:prstClr val="black"/>
                </a:solidFill>
              </a:rPr>
              <a:t> →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bne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err="1" smtClean="0">
                <a:solidFill>
                  <a:prstClr val="black"/>
                </a:solidFill>
              </a:rPr>
              <a:t>PCWriteCond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for Branch</a:t>
            </a:r>
            <a:r>
              <a:rPr lang="zh-CN" altLang="en-US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</a:rPr>
              <a:t>instruction</a:t>
            </a:r>
            <a:endParaRPr lang="en-US" altLang="zh-CN" sz="2200" dirty="0" smtClean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1849</Words>
  <Application>Microsoft Office PowerPoint</Application>
  <PresentationFormat>全屏显示(4:3)</PresentationFormat>
  <Paragraphs>532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Consolas</vt:lpstr>
      <vt:lpstr>Tahoma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Course Outline</vt:lpstr>
      <vt:lpstr>Task</vt:lpstr>
      <vt:lpstr>Course Outline</vt:lpstr>
      <vt:lpstr>CPU organization </vt:lpstr>
      <vt:lpstr>Datapath for multicycle implementation：is extensible and compatible for 9-23+ instructions by more choices through mux </vt:lpstr>
      <vt:lpstr>Control signals：Defined 10+6+？control</vt:lpstr>
      <vt:lpstr>Datapath module： M_datapath</vt:lpstr>
      <vt:lpstr>Interface file- M_datapath.v</vt:lpstr>
      <vt:lpstr>CPU unit 2 -controller：ctrl</vt:lpstr>
      <vt:lpstr>Interface file- ctrl.v</vt:lpstr>
      <vt:lpstr>U3-memory initialization file： mem.coe contains both code and data</vt:lpstr>
      <vt:lpstr>Course Outline</vt:lpstr>
      <vt:lpstr>PowerPoint 演示文稿</vt:lpstr>
      <vt:lpstr>Project：OExp10-MDP</vt:lpstr>
      <vt:lpstr>Design Gist </vt:lpstr>
      <vt:lpstr>PowerPoint 演示文稿</vt:lpstr>
      <vt:lpstr>PowerPoint 演示文稿</vt:lpstr>
      <vt:lpstr>Call ALU of Exp04</vt:lpstr>
      <vt:lpstr>Instruction register and MDR</vt:lpstr>
      <vt:lpstr>Complete datapath for reference</vt:lpstr>
      <vt:lpstr>PowerPoint 演示文稿</vt:lpstr>
      <vt:lpstr>M_Datapath substitution</vt:lpstr>
      <vt:lpstr>PowerPoint 演示文稿</vt:lpstr>
      <vt:lpstr>Physical verification</vt:lpstr>
      <vt:lpstr>DEMO interface</vt:lpstr>
      <vt:lpstr>Test code reference：ALU和Regs</vt:lpstr>
      <vt:lpstr>Test code reference</vt:lpstr>
      <vt:lpstr>Memory test</vt:lpstr>
      <vt:lpstr>Design test record form</vt:lpstr>
      <vt:lpstr>Thinking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         实验与课程设计</dc:title>
  <dc:creator>zj_sqs</dc:creator>
  <cp:lastModifiedBy>haifeng</cp:lastModifiedBy>
  <cp:revision>658</cp:revision>
  <dcterms:created xsi:type="dcterms:W3CDTF">2013-04-10T02:56:54Z</dcterms:created>
  <dcterms:modified xsi:type="dcterms:W3CDTF">2020-05-21T13:22:40Z</dcterms:modified>
</cp:coreProperties>
</file>