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544" r:id="rId4"/>
    <p:sldId id="303" r:id="rId6"/>
    <p:sldId id="545" r:id="rId7"/>
    <p:sldId id="419" r:id="rId8"/>
    <p:sldId id="496" r:id="rId9"/>
    <p:sldId id="546" r:id="rId10"/>
    <p:sldId id="547" r:id="rId11"/>
    <p:sldId id="516" r:id="rId12"/>
    <p:sldId id="506" r:id="rId13"/>
    <p:sldId id="501" r:id="rId14"/>
    <p:sldId id="518" r:id="rId15"/>
    <p:sldId id="519" r:id="rId16"/>
    <p:sldId id="517" r:id="rId17"/>
    <p:sldId id="522" r:id="rId18"/>
    <p:sldId id="521" r:id="rId19"/>
    <p:sldId id="525" r:id="rId20"/>
    <p:sldId id="524" r:id="rId21"/>
    <p:sldId id="502" r:id="rId22"/>
    <p:sldId id="509" r:id="rId23"/>
    <p:sldId id="510" r:id="rId24"/>
    <p:sldId id="526" r:id="rId25"/>
    <p:sldId id="513" r:id="rId26"/>
    <p:sldId id="548" r:id="rId27"/>
    <p:sldId id="392" r:id="rId28"/>
    <p:sldId id="480" r:id="rId29"/>
    <p:sldId id="479" r:id="rId30"/>
    <p:sldId id="540" r:id="rId31"/>
    <p:sldId id="534" r:id="rId32"/>
    <p:sldId id="527" r:id="rId33"/>
    <p:sldId id="528" r:id="rId34"/>
    <p:sldId id="529" r:id="rId35"/>
    <p:sldId id="530" r:id="rId36"/>
    <p:sldId id="533" r:id="rId37"/>
    <p:sldId id="541" r:id="rId38"/>
    <p:sldId id="535" r:id="rId39"/>
    <p:sldId id="536" r:id="rId40"/>
    <p:sldId id="538" r:id="rId41"/>
    <p:sldId id="537" r:id="rId42"/>
    <p:sldId id="542" r:id="rId43"/>
    <p:sldId id="457" r:id="rId44"/>
    <p:sldId id="486" r:id="rId45"/>
    <p:sldId id="487" r:id="rId46"/>
    <p:sldId id="488" r:id="rId47"/>
    <p:sldId id="464" r:id="rId48"/>
    <p:sldId id="463" r:id="rId49"/>
    <p:sldId id="465" r:id="rId50"/>
    <p:sldId id="466" r:id="rId51"/>
    <p:sldId id="456" r:id="rId52"/>
    <p:sldId id="386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99"/>
    <a:srgbClr val="D0D8E8"/>
    <a:srgbClr val="FF505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0" autoAdjust="0"/>
  </p:normalViewPr>
  <p:slideViewPr>
    <p:cSldViewPr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SimSun" panose="02010600030101010101" pitchFamily="2" charset="-122"/>
              <a:ea typeface="SimSun" panose="02010600030101010101" pitchFamily="2" charset="-122"/>
            </a:rPr>
            <a:t>Environment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SimHei" panose="02010609060101010101" pitchFamily="49" charset="-122"/>
            </a:rPr>
            <a:t>Task</a:t>
          </a:r>
          <a:endParaRPr lang="en-US" altLang="zh-CN" sz="3000" b="1" dirty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SimHei" panose="02010609060101010101" pitchFamily="49" charset="-122"/>
            </a:rPr>
            <a:t>Principles</a:t>
          </a:r>
          <a:endParaRPr lang="en-US" altLang="zh-CN" sz="3000" b="1" dirty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SimHei" panose="02010609060101010101" pitchFamily="49" charset="-122"/>
            </a:rPr>
            <a:t>Implementation</a:t>
          </a:r>
          <a:endParaRPr lang="en-US" altLang="zh-CN" sz="3000" b="1" dirty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186B064E-88BA-644B-92A4-8E83585CBFD5}" type="presOf" srcId="{F4E49FB6-BAEC-4D61-AE0D-5FA9F57F40D1}" destId="{7D320737-378C-4B8C-AEBD-51068216900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F4B4DA08-8C4A-3347-8E12-5E1664DB251C}" type="presOf" srcId="{7944E05A-E851-4FEB-8F65-54CF019D8607}" destId="{CC9EE4F8-9490-427F-B10E-0E9D697AC42E}" srcOrd="0" destOrd="0" presId="urn:microsoft.com/office/officeart/2008/layout/VerticalCurvedList"/>
    <dgm:cxn modelId="{66344350-884A-C249-B5AC-ADB2AD5ACA9D}" type="presOf" srcId="{AA26FAA2-A785-4E15-BA91-A671C9AEEFB8}" destId="{411AB55B-A6A8-48D0-B24D-1FE0443D1EDB}" srcOrd="0" destOrd="0" presId="urn:microsoft.com/office/officeart/2008/layout/VerticalCurvedList"/>
    <dgm:cxn modelId="{D84E6537-0F2B-034B-864F-F19EDFA7226F}" type="presOf" srcId="{8A1426EB-7DE3-47DE-897B-C3F4E225F151}" destId="{D3F14193-5855-4C09-A68A-0623D31128DF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1D985859-505C-204E-8ABB-F92E043A85AC}" type="presOf" srcId="{89F17C84-8395-4E33-8F8A-878E46DB1974}" destId="{1B922EBE-B39C-4873-8CC5-9E93797307C1}" srcOrd="0" destOrd="0" presId="urn:microsoft.com/office/officeart/2008/layout/VerticalCurvedList"/>
    <dgm:cxn modelId="{B21998F2-F89F-0C48-AA46-761F9C4BE9D9}" type="presOf" srcId="{607E526C-60CD-4A98-A71B-78FCE2BC42A5}" destId="{596E06D9-740A-4EB7-99D6-26FD9CA88D40}" srcOrd="0" destOrd="0" presId="urn:microsoft.com/office/officeart/2008/layout/VerticalCurvedList"/>
    <dgm:cxn modelId="{FF6200E1-5091-AD4A-82A8-B72C35D7264D}" type="presParOf" srcId="{1B922EBE-B39C-4873-8CC5-9E93797307C1}" destId="{7CDB5B95-D570-47D8-BCE0-E552F8830E24}" srcOrd="0" destOrd="0" presId="urn:microsoft.com/office/officeart/2008/layout/VerticalCurvedList"/>
    <dgm:cxn modelId="{E23AD8DB-C546-684B-82AB-83CF47A39027}" type="presParOf" srcId="{7CDB5B95-D570-47D8-BCE0-E552F8830E24}" destId="{8C163561-368A-464B-8AC3-290847416772}" srcOrd="0" destOrd="0" presId="urn:microsoft.com/office/officeart/2008/layout/VerticalCurvedList"/>
    <dgm:cxn modelId="{371F2ABE-3D2C-8A42-AB65-AE252EA12D0F}" type="presParOf" srcId="{8C163561-368A-464B-8AC3-290847416772}" destId="{239A010D-535F-44FF-8274-A74669569E25}" srcOrd="0" destOrd="0" presId="urn:microsoft.com/office/officeart/2008/layout/VerticalCurvedList"/>
    <dgm:cxn modelId="{2BB50CE4-B085-C34B-B760-2403D7596247}" type="presParOf" srcId="{8C163561-368A-464B-8AC3-290847416772}" destId="{7D320737-378C-4B8C-AEBD-51068216900B}" srcOrd="1" destOrd="0" presId="urn:microsoft.com/office/officeart/2008/layout/VerticalCurvedList"/>
    <dgm:cxn modelId="{88B0CEA9-9D3C-0949-8379-94C8DC00E211}" type="presParOf" srcId="{8C163561-368A-464B-8AC3-290847416772}" destId="{C626C0FB-4623-4A86-B194-30FC7A43F690}" srcOrd="2" destOrd="0" presId="urn:microsoft.com/office/officeart/2008/layout/VerticalCurvedList"/>
    <dgm:cxn modelId="{E88134DA-E26B-E64D-A2FD-3BC46BC73D05}" type="presParOf" srcId="{8C163561-368A-464B-8AC3-290847416772}" destId="{0DB23378-0D9E-489E-B056-8FF32F56CCC3}" srcOrd="3" destOrd="0" presId="urn:microsoft.com/office/officeart/2008/layout/VerticalCurvedList"/>
    <dgm:cxn modelId="{04BF1317-2C1D-B941-9DE0-07023CCA3986}" type="presParOf" srcId="{7CDB5B95-D570-47D8-BCE0-E552F8830E24}" destId="{411AB55B-A6A8-48D0-B24D-1FE0443D1EDB}" srcOrd="1" destOrd="0" presId="urn:microsoft.com/office/officeart/2008/layout/VerticalCurvedList"/>
    <dgm:cxn modelId="{82F0C219-1914-4C4E-910B-3B235B6A0B0D}" type="presParOf" srcId="{7CDB5B95-D570-47D8-BCE0-E552F8830E24}" destId="{62EFC6DF-9B9D-4498-9FCB-69AB4CF71398}" srcOrd="2" destOrd="0" presId="urn:microsoft.com/office/officeart/2008/layout/VerticalCurvedList"/>
    <dgm:cxn modelId="{BDD11538-00F6-9645-A777-EDC594EB5EB3}" type="presParOf" srcId="{62EFC6DF-9B9D-4498-9FCB-69AB4CF71398}" destId="{3A93CF4B-2409-4FAC-8ACE-009A6101783F}" srcOrd="0" destOrd="0" presId="urn:microsoft.com/office/officeart/2008/layout/VerticalCurvedList"/>
    <dgm:cxn modelId="{ADD7CDB0-B5BC-8446-AD77-77CD76EE1FB1}" type="presParOf" srcId="{7CDB5B95-D570-47D8-BCE0-E552F8830E24}" destId="{D3F14193-5855-4C09-A68A-0623D31128DF}" srcOrd="3" destOrd="0" presId="urn:microsoft.com/office/officeart/2008/layout/VerticalCurvedList"/>
    <dgm:cxn modelId="{BA35CD1C-3BF7-C546-9B69-3F3A7EF70595}" type="presParOf" srcId="{7CDB5B95-D570-47D8-BCE0-E552F8830E24}" destId="{BD8A115F-6910-49FF-9795-3847D8CBD453}" srcOrd="4" destOrd="0" presId="urn:microsoft.com/office/officeart/2008/layout/VerticalCurvedList"/>
    <dgm:cxn modelId="{872AE7F6-37E6-A949-90C0-B4E82ACDE655}" type="presParOf" srcId="{BD8A115F-6910-49FF-9795-3847D8CBD453}" destId="{BAAE23CF-93E1-4283-B216-8A16E8BF43B5}" srcOrd="0" destOrd="0" presId="urn:microsoft.com/office/officeart/2008/layout/VerticalCurvedList"/>
    <dgm:cxn modelId="{5AB6E340-2662-3D44-BFCE-7F1C50A3FF8F}" type="presParOf" srcId="{7CDB5B95-D570-47D8-BCE0-E552F8830E24}" destId="{CC9EE4F8-9490-427F-B10E-0E9D697AC42E}" srcOrd="5" destOrd="0" presId="urn:microsoft.com/office/officeart/2008/layout/VerticalCurvedList"/>
    <dgm:cxn modelId="{795EE4D5-F727-764D-9BAB-61A3805FA9B8}" type="presParOf" srcId="{7CDB5B95-D570-47D8-BCE0-E552F8830E24}" destId="{99854AA3-86D7-4DB5-AA36-6F45C724EA1C}" srcOrd="6" destOrd="0" presId="urn:microsoft.com/office/officeart/2008/layout/VerticalCurvedList"/>
    <dgm:cxn modelId="{5423EEA8-C1C4-7E4A-A76D-C90EC8E50A95}" type="presParOf" srcId="{99854AA3-86D7-4DB5-AA36-6F45C724EA1C}" destId="{CC93471B-25DF-4061-9EB5-45EAA8B6183F}" srcOrd="0" destOrd="0" presId="urn:microsoft.com/office/officeart/2008/layout/VerticalCurvedList"/>
    <dgm:cxn modelId="{D4FCAC1A-E0E4-C943-9F44-B2C6115A226F}" type="presParOf" srcId="{7CDB5B95-D570-47D8-BCE0-E552F8830E24}" destId="{596E06D9-740A-4EB7-99D6-26FD9CA88D40}" srcOrd="7" destOrd="0" presId="urn:microsoft.com/office/officeart/2008/layout/VerticalCurvedList"/>
    <dgm:cxn modelId="{82A532CF-1C78-8041-8823-A7A4FB5871BC}" type="presParOf" srcId="{7CDB5B95-D570-47D8-BCE0-E552F8830E24}" destId="{9031F968-0A05-4BA8-92EC-3061E9C2118F}" srcOrd="8" destOrd="0" presId="urn:microsoft.com/office/officeart/2008/layout/VerticalCurvedList"/>
    <dgm:cxn modelId="{20E65F18-3505-0C4B-8674-55515E0644E3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latin typeface="SimSun" panose="02010600030101010101" pitchFamily="2" charset="-122"/>
              <a:ea typeface="SimSun" panose="02010600030101010101" pitchFamily="2" charset="-122"/>
            </a:rPr>
            <a:t>Environment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ea typeface="SimSun" panose="02010600030101010101" pitchFamily="2" charset="-122"/>
            </a:rPr>
            <a:t>Task</a:t>
          </a: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ea typeface="SimSun" panose="02010600030101010101" pitchFamily="2" charset="-122"/>
            </a:rPr>
            <a:t>Principal</a:t>
          </a: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 smtClean="0">
              <a:ea typeface="SimSun" panose="02010600030101010101" pitchFamily="2" charset="-122"/>
            </a:rPr>
            <a:t>Implementation</a:t>
          </a: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SimSun" panose="02010600030101010101" pitchFamily="2" charset="-122"/>
              <a:ea typeface="SimSun" panose="02010600030101010101" pitchFamily="2" charset="-122"/>
            </a:rPr>
            <a:t>Environment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SimHei" panose="02010609060101010101" pitchFamily="49" charset="-122"/>
            </a:rPr>
            <a:t>Task</a:t>
          </a:r>
          <a:endParaRPr lang="en-US" altLang="zh-CN" sz="3000" b="1" dirty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SimHei" panose="02010609060101010101" pitchFamily="49" charset="-122"/>
            </a:rPr>
            <a:t>Principles</a:t>
          </a:r>
          <a:endParaRPr lang="en-US" altLang="zh-CN" sz="3000" b="1" dirty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US" altLang="zh-CN" sz="3000" b="1" dirty="0">
              <a:ea typeface="SimHei" panose="02010609060101010101" pitchFamily="49" charset="-122"/>
            </a:rPr>
            <a:t>Implementation</a:t>
          </a:r>
          <a:endParaRPr lang="en-US" altLang="zh-CN" sz="3000" b="1" dirty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4E134FC3-B2B2-0544-BE60-E8AA013D3F8D}" type="presOf" srcId="{89F17C84-8395-4E33-8F8A-878E46DB1974}" destId="{1B922EBE-B39C-4873-8CC5-9E93797307C1}" srcOrd="0" destOrd="0" presId="urn:microsoft.com/office/officeart/2008/layout/VerticalCurvedList"/>
    <dgm:cxn modelId="{08B69E83-5DD4-834C-B04C-27DB7979092A}" type="presOf" srcId="{7944E05A-E851-4FEB-8F65-54CF019D8607}" destId="{CC9EE4F8-9490-427F-B10E-0E9D697AC42E}" srcOrd="0" destOrd="0" presId="urn:microsoft.com/office/officeart/2008/layout/VerticalCurvedList"/>
    <dgm:cxn modelId="{272E015F-F971-C841-8843-AB0B0696DDEE}" type="presOf" srcId="{F4E49FB6-BAEC-4D61-AE0D-5FA9F57F40D1}" destId="{7D320737-378C-4B8C-AEBD-51068216900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89593602-7B71-6C46-9960-7B5874B6CCB5}" type="presOf" srcId="{8A1426EB-7DE3-47DE-897B-C3F4E225F151}" destId="{D3F14193-5855-4C09-A68A-0623D31128DF}" srcOrd="0" destOrd="0" presId="urn:microsoft.com/office/officeart/2008/layout/VerticalCurvedList"/>
    <dgm:cxn modelId="{8C3A1CEA-9986-A846-9862-F79A18B44C30}" type="presOf" srcId="{607E526C-60CD-4A98-A71B-78FCE2BC42A5}" destId="{596E06D9-740A-4EB7-99D6-26FD9CA88D40}" srcOrd="0" destOrd="0" presId="urn:microsoft.com/office/officeart/2008/layout/VerticalCurvedList"/>
    <dgm:cxn modelId="{3882FAC5-5AB4-BC48-A2A1-D81E0EA4C1CF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9BCA5078-EE4C-8640-B32F-9B030370E77C}" type="presParOf" srcId="{1B922EBE-B39C-4873-8CC5-9E93797307C1}" destId="{7CDB5B95-D570-47D8-BCE0-E552F8830E24}" srcOrd="0" destOrd="0" presId="urn:microsoft.com/office/officeart/2008/layout/VerticalCurvedList"/>
    <dgm:cxn modelId="{DD6B90D6-57C3-8F45-887A-52B3DD4138F4}" type="presParOf" srcId="{7CDB5B95-D570-47D8-BCE0-E552F8830E24}" destId="{8C163561-368A-464B-8AC3-290847416772}" srcOrd="0" destOrd="0" presId="urn:microsoft.com/office/officeart/2008/layout/VerticalCurvedList"/>
    <dgm:cxn modelId="{599EEB83-6506-5943-8284-662B923A0841}" type="presParOf" srcId="{8C163561-368A-464B-8AC3-290847416772}" destId="{239A010D-535F-44FF-8274-A74669569E25}" srcOrd="0" destOrd="0" presId="urn:microsoft.com/office/officeart/2008/layout/VerticalCurvedList"/>
    <dgm:cxn modelId="{BC3EDA87-CB51-184D-9BDA-D576D514722A}" type="presParOf" srcId="{8C163561-368A-464B-8AC3-290847416772}" destId="{7D320737-378C-4B8C-AEBD-51068216900B}" srcOrd="1" destOrd="0" presId="urn:microsoft.com/office/officeart/2008/layout/VerticalCurvedList"/>
    <dgm:cxn modelId="{C1584FC2-D7FB-6343-9B51-284484249314}" type="presParOf" srcId="{8C163561-368A-464B-8AC3-290847416772}" destId="{C626C0FB-4623-4A86-B194-30FC7A43F690}" srcOrd="2" destOrd="0" presId="urn:microsoft.com/office/officeart/2008/layout/VerticalCurvedList"/>
    <dgm:cxn modelId="{A6FFCF95-0968-7E45-AAE6-B19E19425DBE}" type="presParOf" srcId="{8C163561-368A-464B-8AC3-290847416772}" destId="{0DB23378-0D9E-489E-B056-8FF32F56CCC3}" srcOrd="3" destOrd="0" presId="urn:microsoft.com/office/officeart/2008/layout/VerticalCurvedList"/>
    <dgm:cxn modelId="{5EE579E7-AA3E-664A-909E-221BBD2B4237}" type="presParOf" srcId="{7CDB5B95-D570-47D8-BCE0-E552F8830E24}" destId="{411AB55B-A6A8-48D0-B24D-1FE0443D1EDB}" srcOrd="1" destOrd="0" presId="urn:microsoft.com/office/officeart/2008/layout/VerticalCurvedList"/>
    <dgm:cxn modelId="{93028E6E-9F11-1745-8D19-F2E051868E0B}" type="presParOf" srcId="{7CDB5B95-D570-47D8-BCE0-E552F8830E24}" destId="{62EFC6DF-9B9D-4498-9FCB-69AB4CF71398}" srcOrd="2" destOrd="0" presId="urn:microsoft.com/office/officeart/2008/layout/VerticalCurvedList"/>
    <dgm:cxn modelId="{B4F66653-5739-1D44-958F-F59B138F0A6E}" type="presParOf" srcId="{62EFC6DF-9B9D-4498-9FCB-69AB4CF71398}" destId="{3A93CF4B-2409-4FAC-8ACE-009A6101783F}" srcOrd="0" destOrd="0" presId="urn:microsoft.com/office/officeart/2008/layout/VerticalCurvedList"/>
    <dgm:cxn modelId="{A3CCA824-969A-F244-9FEB-2BD76331CACA}" type="presParOf" srcId="{7CDB5B95-D570-47D8-BCE0-E552F8830E24}" destId="{D3F14193-5855-4C09-A68A-0623D31128DF}" srcOrd="3" destOrd="0" presId="urn:microsoft.com/office/officeart/2008/layout/VerticalCurvedList"/>
    <dgm:cxn modelId="{1F314986-0FC2-4148-BF40-DA4C71469075}" type="presParOf" srcId="{7CDB5B95-D570-47D8-BCE0-E552F8830E24}" destId="{BD8A115F-6910-49FF-9795-3847D8CBD453}" srcOrd="4" destOrd="0" presId="urn:microsoft.com/office/officeart/2008/layout/VerticalCurvedList"/>
    <dgm:cxn modelId="{0940228F-35F5-954B-9B7C-CEE3319B8F47}" type="presParOf" srcId="{BD8A115F-6910-49FF-9795-3847D8CBD453}" destId="{BAAE23CF-93E1-4283-B216-8A16E8BF43B5}" srcOrd="0" destOrd="0" presId="urn:microsoft.com/office/officeart/2008/layout/VerticalCurvedList"/>
    <dgm:cxn modelId="{D42BDF5B-128B-7D4D-BEA5-485C64420D3C}" type="presParOf" srcId="{7CDB5B95-D570-47D8-BCE0-E552F8830E24}" destId="{CC9EE4F8-9490-427F-B10E-0E9D697AC42E}" srcOrd="5" destOrd="0" presId="urn:microsoft.com/office/officeart/2008/layout/VerticalCurvedList"/>
    <dgm:cxn modelId="{E44BAC86-D270-D143-AF43-94A5EFCBB74F}" type="presParOf" srcId="{7CDB5B95-D570-47D8-BCE0-E552F8830E24}" destId="{99854AA3-86D7-4DB5-AA36-6F45C724EA1C}" srcOrd="6" destOrd="0" presId="urn:microsoft.com/office/officeart/2008/layout/VerticalCurvedList"/>
    <dgm:cxn modelId="{F065A625-1012-584D-9017-156888876045}" type="presParOf" srcId="{99854AA3-86D7-4DB5-AA36-6F45C724EA1C}" destId="{CC93471B-25DF-4061-9EB5-45EAA8B6183F}" srcOrd="0" destOrd="0" presId="urn:microsoft.com/office/officeart/2008/layout/VerticalCurvedList"/>
    <dgm:cxn modelId="{843392D5-1341-1347-B625-B0CA26A89172}" type="presParOf" srcId="{7CDB5B95-D570-47D8-BCE0-E552F8830E24}" destId="{596E06D9-740A-4EB7-99D6-26FD9CA88D40}" srcOrd="7" destOrd="0" presId="urn:microsoft.com/office/officeart/2008/layout/VerticalCurvedList"/>
    <dgm:cxn modelId="{42BBC7BF-498E-CF4B-9808-C7F49239C04D}" type="presParOf" srcId="{7CDB5B95-D570-47D8-BCE0-E552F8830E24}" destId="{9031F968-0A05-4BA8-92EC-3061E9C2118F}" srcOrd="8" destOrd="0" presId="urn:microsoft.com/office/officeart/2008/layout/VerticalCurvedList"/>
    <dgm:cxn modelId="{AB38D935-55ED-8440-B99E-F99E720A2503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Task</a:t>
          </a: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Principal</a:t>
          </a: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Implementation</a:t>
          </a: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Liti" panose="02010800040101010101" charset="-122"/>
                <a:ea typeface="STLiti" panose="02010800040101010101" charset="-122"/>
                <a:cs typeface="STLiti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Liti" panose="02010800040101010101" charset="-122"/>
              <a:ea typeface="STLiti" panose="02010800040101010101" charset="-122"/>
              <a:cs typeface="STLiti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SimHei" panose="02010609060101010101" pitchFamily="49" charset="-122"/>
              <a:buChar char="◎"/>
              <a:defRPr b="1">
                <a:solidFill>
                  <a:srgbClr val="242790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SimHei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SimHei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SimHei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SimHei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SimHei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SimHei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of Computer Science and Technology, Zhejiang University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zjsqs@zju.edu.cn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SimHei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LiSu" panose="02010509060101010101" pitchFamily="49" charset="-122"/>
              </a:rPr>
              <a:t>实验十一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LiSu" panose="02010509060101010101" pitchFamily="49" charset="-122"/>
            </a:endParaRPr>
          </a:p>
          <a:p>
            <a:pPr algn="ctr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Multicycle 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CPU design-controller</a:t>
            </a:r>
            <a:endParaRPr lang="en-US" altLang="zh-CN" sz="4800" b="1" dirty="0">
              <a:solidFill>
                <a:srgbClr val="FF0000"/>
              </a:solidFill>
              <a:latin typeface="Times New Roman" panose="02020603050405020304" pitchFamily="18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 and control object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67544" y="1070992"/>
            <a:ext cx="2592288" cy="2502024"/>
          </a:xfrm>
          <a:prstGeom prst="ellipse">
            <a:avLst/>
          </a:prstGeom>
          <a:noFill/>
          <a:ln w="38100"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340768"/>
            <a:ext cx="8424936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7038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FSM for 9</a:t>
            </a:r>
            <a:r>
              <a:rPr lang="en-US" altLang="zh-CN" baseline="30000" dirty="0" smtClean="0"/>
              <a:t>+</a:t>
            </a:r>
            <a:r>
              <a:rPr lang="zh-CN" altLang="en-US" dirty="0"/>
              <a:t> </a:t>
            </a:r>
            <a:r>
              <a:rPr lang="en-US" altLang="zh-CN" dirty="0" smtClean="0"/>
              <a:t>instructions</a:t>
            </a:r>
            <a:br>
              <a:rPr lang="en-US" altLang="zh-CN" dirty="0" smtClean="0"/>
            </a:br>
            <a:r>
              <a:rPr lang="en-US" altLang="zh-CN" sz="2200" dirty="0"/>
              <a:t> </a:t>
            </a:r>
            <a:r>
              <a:rPr lang="en-US" altLang="zh-CN" sz="2200" dirty="0" smtClean="0"/>
              <a:t>      </a:t>
            </a:r>
            <a:r>
              <a:rPr lang="en-US" altLang="zh-CN" sz="2200" dirty="0" smtClean="0">
                <a:solidFill>
                  <a:srgbClr val="FF0000"/>
                </a:solidFill>
              </a:rPr>
              <a:t>asking </a:t>
            </a:r>
            <a:r>
              <a:rPr lang="en-US" altLang="zh-CN" sz="2200" dirty="0">
                <a:solidFill>
                  <a:srgbClr val="FF0000"/>
                </a:solidFill>
              </a:rPr>
              <a:t>the students to complete the corresponding state truth table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2488"/>
            <a:ext cx="8229600" cy="4968552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Design finite state machine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3088" name="Picture 1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5626968" cy="5040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State encode and assignment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0" dirty="0" smtClean="0">
                <a:solidFill>
                  <a:schemeClr val="tx1"/>
                </a:solidFill>
              </a:rPr>
              <a:t>4 bits representation are required for 10 states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b="0" dirty="0" smtClean="0">
                <a:solidFill>
                  <a:schemeClr val="tx1"/>
                </a:solidFill>
              </a:rPr>
              <a:t>We use 4 flip flops to store state variable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b="0" dirty="0" smtClean="0">
                <a:solidFill>
                  <a:schemeClr val="tx1"/>
                </a:solidFill>
              </a:rPr>
              <a:t>State encoding is not unique, we use the one consistent to the text, but it is not the best one.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5"/>
          <p:cNvGraphicFramePr/>
          <p:nvPr/>
        </p:nvGraphicFramePr>
        <p:xfrm>
          <a:off x="1331640" y="2564904"/>
          <a:ext cx="6984775" cy="365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45710"/>
                <a:gridCol w="2213642"/>
                <a:gridCol w="3825423"/>
              </a:tblGrid>
              <a:tr h="603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状态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触发器状态分配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effectLst/>
                        </a:rPr>
                        <a:t>3n</a:t>
                      </a:r>
                      <a:r>
                        <a:rPr lang="en-US" sz="2000" kern="100" dirty="0">
                          <a:effectLst/>
                        </a:rPr>
                        <a:t> Q</a:t>
                      </a:r>
                      <a:r>
                        <a:rPr lang="en-US" sz="2000" kern="100" baseline="-25000" dirty="0">
                          <a:effectLst/>
                        </a:rPr>
                        <a:t>2n</a:t>
                      </a:r>
                      <a:r>
                        <a:rPr lang="en-US" sz="2000" kern="100" dirty="0">
                          <a:effectLst/>
                        </a:rPr>
                        <a:t> Q</a:t>
                      </a:r>
                      <a:r>
                        <a:rPr lang="en-US" sz="2000" kern="100" baseline="-25000" dirty="0">
                          <a:effectLst/>
                        </a:rPr>
                        <a:t>1n</a:t>
                      </a:r>
                      <a:r>
                        <a:rPr lang="en-US" sz="2000" kern="100" dirty="0">
                          <a:effectLst/>
                        </a:rPr>
                        <a:t> Q</a:t>
                      </a:r>
                      <a:r>
                        <a:rPr lang="en-US" sz="2000" kern="100" baseline="-25000" dirty="0">
                          <a:effectLst/>
                        </a:rPr>
                        <a:t>0n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备注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0   0   0  0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0   0   0  1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0   0   1  0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0   0   1  1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0   1   0  0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0   1   0  1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0   1   1  0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0   1   1  1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1   0   0  0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1   0   0  1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State table/next state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Write down state table based on FSM and input variable OP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~OP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5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16 states with 4 variables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1010~1111 are 6 non-working states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There are 6 variables for OP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6</a:t>
            </a:r>
            <a:r>
              <a:rPr lang="en-US" altLang="zh-CN" sz="2000" dirty="0" smtClean="0">
                <a:solidFill>
                  <a:schemeClr val="tx1"/>
                </a:solidFill>
              </a:rPr>
              <a:t>=64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values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only 5 values are legal inputs, others can be taken as don’t-care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8"/>
          <p:cNvGraphicFramePr/>
          <p:nvPr/>
        </p:nvGraphicFramePr>
        <p:xfrm>
          <a:off x="611560" y="2348880"/>
          <a:ext cx="7978748" cy="39597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97535"/>
                <a:gridCol w="1546860"/>
                <a:gridCol w="2782457"/>
                <a:gridCol w="1769892"/>
                <a:gridCol w="442362"/>
                <a:gridCol w="839642"/>
              </a:tblGrid>
              <a:tr h="2349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序号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现</a:t>
                      </a: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态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输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</a:t>
                      </a: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入</a:t>
                      </a: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</a:t>
                      </a:r>
                      <a:r>
                        <a:rPr lang="zh-CN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指令操作码</a:t>
                      </a: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次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态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备注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  <a:tr h="302199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0n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Op5 Op4 Op3 Op2 Op1 Op0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3n+1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2n+1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1n+1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0n+1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0   0   0  0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 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Op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无关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0   0   0  1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0    0   0   0   0   0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0    1    1    0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 0   x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0    0    1    0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L/S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0    0   0   1   0   0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Beq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0    0   0   0   1   0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1    0    0    1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Jump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0   0   1 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1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0    0    1    1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Load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1    0   </a:t>
                      </a: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 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0   1   1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6675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0    1    0    1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6667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5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Store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0   0   1  1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1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0    1    0    0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Load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0   1   0  0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1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Load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0   1   0  1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1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0   1   0   1   1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Store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0   1   1  0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0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0   0   0   0   0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0    1    1    1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0   1   1  1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0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0   0   0   0   0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1   0   0  0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0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0   0   1   0   0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Beq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1   0   0  1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0   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0   0   0   1   0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  <a:tabLst>
                          <a:tab pos="679450" algn="ctr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  <a:tabLst>
                          <a:tab pos="679450" algn="ctr"/>
                        </a:tabLst>
                      </a:pP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Jump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3707904" y="3068960"/>
            <a:ext cx="288032" cy="3240360"/>
          </a:xfrm>
          <a:prstGeom prst="roundRect">
            <a:avLst/>
          </a:prstGeom>
          <a:noFill/>
          <a:ln w="38100">
            <a:solidFill>
              <a:srgbClr val="33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80728"/>
            <a:ext cx="8913168" cy="5544616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Write down state functions based on state table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Op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4 </a:t>
            </a:r>
            <a:r>
              <a:rPr lang="en-US" altLang="zh-CN" sz="2400" dirty="0" smtClean="0">
                <a:solidFill>
                  <a:schemeClr val="tx1"/>
                </a:solidFill>
              </a:rPr>
              <a:t>are all </a:t>
            </a:r>
            <a:r>
              <a:rPr lang="zh-CN" altLang="en-US" sz="2400" dirty="0" smtClean="0">
                <a:solidFill>
                  <a:schemeClr val="tx1"/>
                </a:solidFill>
              </a:rPr>
              <a:t>“</a:t>
            </a:r>
            <a:r>
              <a:rPr lang="en-US" altLang="zh-CN" sz="2400" dirty="0" smtClean="0">
                <a:solidFill>
                  <a:schemeClr val="tx1"/>
                </a:solidFill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</a:rPr>
              <a:t>”</a:t>
            </a:r>
            <a:r>
              <a:rPr lang="en-US" altLang="zh-CN" sz="2400" dirty="0" smtClean="0">
                <a:solidFill>
                  <a:schemeClr val="tx1"/>
                </a:solidFill>
              </a:rPr>
              <a:t>, functions can be simplified, but not necessary.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4200" y="3068960"/>
          <a:ext cx="7653190" cy="258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" name="公式" r:id="rId1" imgW="116128800" imgH="43891200" progId="Equation.3">
                  <p:embed/>
                </p:oleObj>
              </mc:Choice>
              <mc:Fallback>
                <p:oleObj name="公式" r:id="rId1" imgW="116128800" imgH="4389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068960"/>
                        <a:ext cx="7653190" cy="2583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4200" y="1639888"/>
          <a:ext cx="798988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公式" r:id="rId3" imgW="132283200" imgH="21336000" progId="Equation.3">
                  <p:embed/>
                </p:oleObj>
              </mc:Choice>
              <mc:Fallback>
                <p:oleObj name="公式" r:id="rId3" imgW="132283200" imgH="21336000" progId="Equation.3">
                  <p:embed/>
                  <p:pic>
                    <p:nvPicPr>
                      <p:cNvPr id="0" name="图片 6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639888"/>
                        <a:ext cx="7989888" cy="1276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Excitation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1977"/>
            <a:ext cx="843528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Excitation functions are obtained based on state functions 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State transition are finished in this step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Draw state transition logic base on the above functions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 smtClean="0">
                <a:solidFill>
                  <a:schemeClr val="tx1"/>
                </a:solidFill>
              </a:rPr>
              <a:t>We don’t need to get solutions by hand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200" dirty="0" smtClean="0"/>
              <a:t>EDA synthesizer will do </a:t>
            </a:r>
            <a:r>
              <a:rPr lang="en-US" altLang="zh-CN" sz="2200" dirty="0" err="1" smtClean="0"/>
              <a:t>synthesization</a:t>
            </a:r>
            <a:r>
              <a:rPr lang="en-US" altLang="zh-CN" sz="2200" dirty="0" smtClean="0"/>
              <a:t> automatically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5576" y="1556792"/>
          <a:ext cx="7704856" cy="215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公式" r:id="rId1" imgW="116128800" imgH="43891200" progId="Equation.3">
                  <p:embed/>
                </p:oleObj>
              </mc:Choice>
              <mc:Fallback>
                <p:oleObj name="公式" r:id="rId1" imgW="116128800" imgH="43891200" progId="Equation.3">
                  <p:embed/>
                  <p:pic>
                    <p:nvPicPr>
                      <p:cNvPr id="0" name="图片 8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7704856" cy="2157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75656" y="3861048"/>
          <a:ext cx="5760640" cy="96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公式" r:id="rId3" imgW="126492000" imgH="21336000" progId="Equation.3">
                  <p:embed/>
                </p:oleObj>
              </mc:Choice>
              <mc:Fallback>
                <p:oleObj name="公式" r:id="rId3" imgW="126492000" imgH="21336000" progId="Equation.3">
                  <p:embed/>
                  <p:pic>
                    <p:nvPicPr>
                      <p:cNvPr id="0" name="图片 8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861048"/>
                        <a:ext cx="5760640" cy="96225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3333FF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excitation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48544"/>
            <a:ext cx="8424936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State excitation table are obtained based on state table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Similar to the state table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only difference is that output is D flip </a:t>
            </a:r>
            <a:r>
              <a:rPr lang="en-US" altLang="zh-CN" sz="2000" dirty="0" err="1" smtClean="0"/>
              <a:t>flip</a:t>
            </a:r>
            <a:r>
              <a:rPr lang="en-US" altLang="zh-CN" sz="2000" dirty="0" smtClean="0"/>
              <a:t> value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Output </a:t>
            </a:r>
            <a:r>
              <a:rPr lang="en-US" altLang="zh-CN" sz="2000" dirty="0" err="1" smtClean="0"/>
              <a:t>truthtable</a:t>
            </a:r>
            <a:r>
              <a:rPr lang="en-US" altLang="zh-CN" sz="2000" dirty="0" smtClean="0"/>
              <a:t> are in the next page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Moore state machine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output is only related to state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8"/>
          <p:cNvGraphicFramePr/>
          <p:nvPr/>
        </p:nvGraphicFramePr>
        <p:xfrm>
          <a:off x="401822" y="2407881"/>
          <a:ext cx="8223314" cy="39014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50562"/>
                <a:gridCol w="1684131"/>
                <a:gridCol w="2680335"/>
                <a:gridCol w="1630709"/>
                <a:gridCol w="735567"/>
                <a:gridCol w="842010"/>
              </a:tblGrid>
              <a:tr h="24122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序号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现</a:t>
                      </a: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态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输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</a:t>
                      </a: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入</a:t>
                      </a: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</a:t>
                      </a:r>
                      <a:r>
                        <a:rPr lang="zh-CN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指令操作码</a:t>
                      </a: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D</a:t>
                      </a:r>
                      <a:r>
                        <a:rPr lang="zh-CN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触发器输入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输出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备注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  <a:tr h="241223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1n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0n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Op5 Op4 Op3 Op2 Op1 Op0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另列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0   0   0  0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 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Op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无关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0   0   0  1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0    0   0   0   0   0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0    1    1    0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 0   x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0    0    1    0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L/S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0    0   0   1   0   0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Beq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0    0   0   0   1   0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1    0    0    1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Jump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0   0   1 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Aft>
                          <a:spcPts val="0"/>
                        </a:spcAft>
                        <a:buAutoNum type="arabicPlain"/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0   1  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0    0    1   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Load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1    0   </a:t>
                      </a: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 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0   1   1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6675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0    1    0    1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Store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0   0   1  1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1    0   </a:t>
                      </a: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0   1   1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0    1    0    0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Load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0   1   0  0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1    0  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0   1   1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Load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0   1   0  1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1    0   1   0   1   1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Store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0   1   1  0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0    0   0   0   0   0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0    1    1    1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0   1   1  1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0    0   0   0   0   0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R-type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1   0   0  0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0    0   0   1   0   0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Beq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1   0   0  1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0    0   0   0   1   0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  <a:tabLst>
                          <a:tab pos="679450" algn="ctr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0    0    0    0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  <a:tabLst>
                          <a:tab pos="679450" algn="ctr"/>
                        </a:tabLs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Jump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5436096" y="2348880"/>
            <a:ext cx="2376264" cy="403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Output </a:t>
            </a:r>
            <a:r>
              <a:rPr lang="en-US" altLang="zh-CN" dirty="0" smtClean="0"/>
              <a:t>truth table</a:t>
            </a:r>
            <a:endParaRPr lang="zh-CN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05312"/>
            <a:ext cx="8229600" cy="4968552"/>
          </a:xfrm>
        </p:spPr>
        <p:txBody>
          <a:bodyPr/>
          <a:lstStyle/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6"/>
          <p:cNvGraphicFramePr/>
          <p:nvPr/>
        </p:nvGraphicFramePr>
        <p:xfrm>
          <a:off x="611560" y="1628800"/>
          <a:ext cx="7632847" cy="46024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24722"/>
                <a:gridCol w="624722"/>
                <a:gridCol w="624722"/>
                <a:gridCol w="618056"/>
                <a:gridCol w="624722"/>
                <a:gridCol w="624722"/>
                <a:gridCol w="618056"/>
                <a:gridCol w="610437"/>
                <a:gridCol w="624722"/>
                <a:gridCol w="624722"/>
                <a:gridCol w="1413244"/>
              </a:tblGrid>
              <a:tr h="219837"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输入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Q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3n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2n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1n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Q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0n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（当前状态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—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现态）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输出控制信号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0000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kumimoji="0" lang="zh-CN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0001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0" lang="zh-CN" altLang="en-US" sz="12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0010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MEN-Ex</a:t>
                      </a:r>
                      <a:endParaRPr kumimoji="0" lang="zh-CN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0011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MEN-RD</a:t>
                      </a:r>
                      <a:endParaRPr kumimoji="0" lang="zh-CN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0100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LW_WB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0101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MEM_W</a:t>
                      </a:r>
                      <a:endParaRPr kumimoji="0" lang="zh-CN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0110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R_Exc</a:t>
                      </a:r>
                      <a:endParaRPr kumimoji="0" lang="zh-CN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0111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R_WB</a:t>
                      </a:r>
                      <a:endParaRPr kumimoji="0" lang="zh-CN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1000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Beq_Exc</a:t>
                      </a:r>
                      <a:endParaRPr kumimoji="0" lang="zh-CN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1001</a:t>
                      </a:r>
                      <a:endParaRPr lang="en-US" sz="1600" b="1" kern="1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PCWrite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PCWriteCond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IorD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MemRead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MemWrite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IRWrite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MemtoReg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PCSource1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PCSource0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ALUOp1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ALUOp0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ALUSrcB1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ALUSrcB0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ALUSrcA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RegWrite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mic Sans MS" panose="030F0702030302020204" pitchFamily="66" charset="0"/>
                          <a:ea typeface="SimSun" panose="02010600030101010101" pitchFamily="2" charset="-122"/>
                        </a:rPr>
                        <a:t>RegDst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085584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Controller signals</a:t>
            </a:r>
            <a:r>
              <a:rPr lang="zh-CN" altLang="en-US" dirty="0" smtClean="0"/>
              <a:t>：</a:t>
            </a:r>
            <a:r>
              <a:rPr lang="en-US" altLang="zh-CN" sz="2700" dirty="0" smtClean="0">
                <a:solidFill>
                  <a:srgbClr val="FF0000"/>
                </a:solidFill>
              </a:rPr>
              <a:t>Defined 10+6+</a:t>
            </a:r>
            <a:r>
              <a:rPr lang="zh-CN" altLang="en-US" sz="2700" dirty="0" smtClean="0">
                <a:solidFill>
                  <a:srgbClr val="FF0000"/>
                </a:solidFill>
              </a:rPr>
              <a:t>？</a:t>
            </a:r>
            <a:r>
              <a:rPr lang="en-US" altLang="zh-CN" sz="2700" dirty="0" smtClean="0">
                <a:solidFill>
                  <a:srgbClr val="FF0000"/>
                </a:solidFill>
              </a:rPr>
              <a:t>control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实验十定义的数据通路控制信号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95536" y="1688853"/>
          <a:ext cx="8496944" cy="4486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943"/>
                <a:gridCol w="880110"/>
                <a:gridCol w="3072448"/>
                <a:gridCol w="1439259"/>
                <a:gridCol w="1656184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赋值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时动作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ALUScrA</a:t>
                      </a:r>
                      <a:endParaRPr lang="en-US" sz="18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 smtClean="0">
                          <a:effectLst/>
                        </a:rPr>
                        <a:t>端口</a:t>
                      </a:r>
                      <a:r>
                        <a:rPr lang="en-US" altLang="zh-CN" sz="1800" kern="100" dirty="0" smtClean="0">
                          <a:effectLst/>
                        </a:rPr>
                        <a:t>A</a:t>
                      </a:r>
                      <a:r>
                        <a:rPr lang="zh-CN" altLang="en-US" sz="1800" kern="100" dirty="0" smtClean="0">
                          <a:effectLst/>
                        </a:rPr>
                        <a:t>、</a:t>
                      </a:r>
                      <a:r>
                        <a:rPr lang="en-US" sz="1800" kern="100" dirty="0" smtClean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</a:t>
                      </a:r>
                      <a:r>
                        <a:rPr lang="zh-CN" sz="1800" kern="100" dirty="0" smtClean="0">
                          <a:effectLst/>
                        </a:rPr>
                        <a:t>选择</a:t>
                      </a:r>
                      <a:r>
                        <a:rPr lang="en-US" altLang="zh-CN" sz="1800" kern="100" dirty="0" smtClean="0"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effectLst/>
                        </a:rPr>
                        <a:t>考虑扩展</a:t>
                      </a:r>
                      <a:r>
                        <a:rPr lang="en-US" altLang="zh-CN" sz="1800" kern="100" dirty="0" smtClean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kern="100" dirty="0">
                          <a:effectLst/>
                        </a:rPr>
                        <a:t>寄存器</a:t>
                      </a:r>
                      <a:r>
                        <a:rPr lang="zh-CN" sz="1800" kern="100" dirty="0" smtClean="0">
                          <a:effectLst/>
                        </a:rPr>
                        <a:t>写数据选择</a:t>
                      </a:r>
                      <a:r>
                        <a:rPr lang="en-US" altLang="zh-CN" sz="1800" kern="100" dirty="0" smtClean="0"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effectLst/>
                        </a:rPr>
                        <a:t>考虑扩展</a:t>
                      </a:r>
                      <a:r>
                        <a:rPr lang="en-US" altLang="zh-CN" sz="1800" kern="100" dirty="0" smtClean="0">
                          <a:effectLst/>
                        </a:rPr>
                        <a:t>)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6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IorD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11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PCWriteCond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00" dirty="0" err="1" smtClean="0">
                          <a:effectLst/>
                        </a:rPr>
                        <a:t>Beq</a:t>
                      </a:r>
                      <a:r>
                        <a:rPr lang="zh-CN" sz="1800" kern="100" dirty="0" smtClean="0">
                          <a:effectLst/>
                        </a:rPr>
                        <a:t>指</a:t>
                      </a:r>
                      <a:r>
                        <a:rPr lang="zh-CN" altLang="en-US" sz="1800" kern="100" dirty="0" smtClean="0">
                          <a:effectLst/>
                        </a:rPr>
                        <a:t>示</a:t>
                      </a:r>
                      <a:r>
                        <a:rPr lang="en-US" altLang="zh-CN" sz="1800" kern="100" dirty="0" smtClean="0"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effectLst/>
                        </a:rPr>
                        <a:t>考虑</a:t>
                      </a:r>
                      <a:r>
                        <a:rPr lang="en-US" altLang="zh-CN" sz="1800" kern="100" dirty="0" err="1" smtClean="0">
                          <a:effectLst/>
                        </a:rPr>
                        <a:t>Bne</a:t>
                      </a:r>
                      <a:r>
                        <a:rPr lang="zh-CN" altLang="en-US" sz="1800" kern="100" dirty="0" smtClean="0">
                          <a:effectLst/>
                        </a:rPr>
                        <a:t>扩展</a:t>
                      </a:r>
                      <a:r>
                        <a:rPr lang="en-US" altLang="zh-CN" sz="1800" kern="100" dirty="0" smtClean="0">
                          <a:effectLst/>
                        </a:rPr>
                        <a:t>)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96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7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17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存储器读控制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17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000- 111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868144" y="3068960"/>
            <a:ext cx="2890664" cy="129614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请填写信号赋值时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对应操作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>Fill in the following truth table, which is compatible with </a:t>
            </a:r>
            <a:r>
              <a:rPr lang="en-US" altLang="zh-CN" sz="3200" dirty="0" err="1" smtClean="0"/>
              <a:t>datapath</a:t>
            </a:r>
            <a:r>
              <a:rPr lang="en-US" altLang="zh-CN" sz="3200" dirty="0" smtClean="0"/>
              <a:t> of Exp10</a:t>
            </a:r>
            <a:endParaRPr lang="zh-CN" altLang="en-US" sz="32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65288" y="1106456"/>
          <a:ext cx="8089209" cy="530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653"/>
                <a:gridCol w="604000"/>
                <a:gridCol w="604000"/>
                <a:gridCol w="624442"/>
                <a:gridCol w="669045"/>
                <a:gridCol w="620057"/>
                <a:gridCol w="691347"/>
                <a:gridCol w="604000"/>
                <a:gridCol w="604000"/>
                <a:gridCol w="655665"/>
                <a:gridCol w="604000"/>
              </a:tblGrid>
              <a:tr h="372613">
                <a:tc rowSpan="2"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                    状态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输出信号 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849"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MEM-Ex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MEM-RD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LW_WB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MEM_W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R_Exc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Beq_Exc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PCWrite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PCWriteCond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2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IorD</a:t>
                      </a:r>
                      <a:endParaRPr lang="en-US" altLang="zh-CN" sz="18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MemRead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MemWrite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IRWrite</a:t>
                      </a:r>
                      <a:endParaRPr lang="en-US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endParaRPr kumimoji="0" lang="zh-CN" altLang="en-US" sz="16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PCSource1</a:t>
                      </a:r>
                      <a:endParaRPr lang="zh-CN" altLang="en-US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PCSource0</a:t>
                      </a:r>
                      <a:endParaRPr lang="zh-CN" altLang="en-US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ALUSrcA</a:t>
                      </a:r>
                      <a:endParaRPr lang="zh-CN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5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ALUSrcB1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ALUSrcB0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RegWrite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0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RegDst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8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ALUOp1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9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ALUOp0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9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MEM_IO</a:t>
                      </a:r>
                      <a:endParaRPr lang="zh-CN" altLang="en-US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467544" y="1196752"/>
            <a:ext cx="172819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267744" y="1772816"/>
            <a:ext cx="6408712" cy="4608512"/>
          </a:xfrm>
          <a:prstGeom prst="roundRect">
            <a:avLst>
              <a:gd name="adj" fmla="val 8400"/>
            </a:avLst>
          </a:prstGeom>
          <a:solidFill>
            <a:schemeClr val="accent5">
              <a:lumMod val="40000"/>
              <a:lumOff val="60000"/>
              <a:alpha val="96000"/>
            </a:schemeClr>
          </a:solidFill>
          <a:ln>
            <a:solidFill>
              <a:srgbClr val="33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>
                <a:solidFill>
                  <a:srgbClr val="FF0000"/>
                </a:solidFill>
              </a:rPr>
              <a:t>Fill in the blanks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 unit two-controller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922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controller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CPU main unit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Control register transfer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Transform state to instructions based on FSM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Basic function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Microoperation</a:t>
            </a:r>
            <a:r>
              <a:rPr lang="en-US" altLang="zh-CN" sz="2200" dirty="0" smtClean="0">
                <a:solidFill>
                  <a:prstClr val="black"/>
                </a:solidFill>
              </a:rPr>
              <a:t> control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Data transfer control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Key signals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MIO_ready</a:t>
            </a:r>
            <a:r>
              <a:rPr lang="zh-CN" altLang="en-US" sz="2400" dirty="0" smtClean="0">
                <a:solidFill>
                  <a:prstClr val="black"/>
                </a:solidFill>
              </a:rPr>
              <a:t>：外设就绪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=0 CPU</a:t>
            </a:r>
            <a:r>
              <a:rPr lang="zh-CN" altLang="en-US" sz="2200" dirty="0" smtClean="0">
                <a:solidFill>
                  <a:prstClr val="black"/>
                </a:solidFill>
              </a:rPr>
              <a:t>等待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=1 CPU</a:t>
            </a:r>
            <a:r>
              <a:rPr lang="zh-CN" altLang="en-US" sz="2200" dirty="0" smtClean="0">
                <a:solidFill>
                  <a:prstClr val="black"/>
                </a:solidFill>
              </a:rPr>
              <a:t>正常运行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本实验恒等于</a:t>
            </a:r>
            <a:r>
              <a:rPr lang="en-US" altLang="zh-CN" sz="2200" dirty="0" smtClean="0">
                <a:solidFill>
                  <a:prstClr val="black"/>
                </a:solidFill>
              </a:rPr>
              <a:t>1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Inst_in</a:t>
            </a:r>
            <a:r>
              <a:rPr lang="zh-CN" altLang="en-US" sz="2400" dirty="0" smtClean="0">
                <a:solidFill>
                  <a:prstClr val="black"/>
                </a:solidFill>
              </a:rPr>
              <a:t>：指令输入，来自</a:t>
            </a:r>
            <a:r>
              <a:rPr lang="en-US" altLang="zh-CN" sz="2400" dirty="0" smtClean="0">
                <a:solidFill>
                  <a:prstClr val="black"/>
                </a:solidFill>
              </a:rPr>
              <a:t>IR</a:t>
            </a:r>
            <a:r>
              <a:rPr lang="zh-CN" altLang="en-US" sz="2400" dirty="0" smtClean="0">
                <a:solidFill>
                  <a:prstClr val="black"/>
                </a:solidFill>
              </a:rPr>
              <a:t>输出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State_out</a:t>
            </a:r>
            <a:r>
              <a:rPr lang="zh-CN" altLang="en-US" sz="2400" dirty="0" smtClean="0">
                <a:solidFill>
                  <a:prstClr val="black"/>
                </a:solidFill>
              </a:rPr>
              <a:t>：状态编码，用于测试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092236"/>
            <a:ext cx="2378805" cy="51485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208" y="1142754"/>
            <a:ext cx="2378805" cy="51485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 file- </a:t>
            </a:r>
            <a:r>
              <a:rPr lang="en-US" altLang="zh-CN" dirty="0" err="1" smtClean="0">
                <a:solidFill>
                  <a:srgbClr val="FF0000"/>
                </a:solidFill>
              </a:rPr>
              <a:t>ctrl.v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ctrl(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input  </a:t>
            </a:r>
            <a:r>
              <a:rPr lang="en-US" altLang="zh-CN" sz="1600" b="0" dirty="0">
                <a:solidFill>
                  <a:schemeClr val="tx1"/>
                </a:solidFill>
              </a:rPr>
              <a:t>reset,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overflow,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b="0" dirty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	 //</a:t>
            </a:r>
            <a:r>
              <a:rPr lang="en-US" altLang="zh-CN" sz="1600" b="0" dirty="0" err="1">
                <a:solidFill>
                  <a:schemeClr val="tx1"/>
                </a:solidFill>
              </a:rPr>
              <a:t>ALU_Control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[4:0]</a:t>
            </a:r>
            <a:r>
              <a:rPr lang="en-US" altLang="zh-CN" sz="1600" b="0" dirty="0" err="1">
                <a:solidFill>
                  <a:schemeClr val="tx1"/>
                </a:solidFill>
              </a:rPr>
              <a:t>state_out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CPU_MIO,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		 //</a:t>
            </a:r>
            <a:r>
              <a:rPr lang="zh-CN" altLang="en-US" sz="1600" b="0" dirty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		 //</a:t>
            </a:r>
            <a:r>
              <a:rPr lang="zh-CN" altLang="en-US" sz="1600" b="0" dirty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Branch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); </a:t>
            </a: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779" y="1070992"/>
            <a:ext cx="8676456" cy="4968552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Controller implementation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Same as single-cycle implementation for 9</a:t>
            </a:r>
            <a:r>
              <a:rPr lang="en-US" altLang="zh-CN" sz="2000" baseline="30000" dirty="0" smtClean="0"/>
              <a:t>+</a:t>
            </a:r>
            <a:r>
              <a:rPr lang="en-US" altLang="zh-CN" sz="2000" dirty="0" smtClean="0"/>
              <a:t>instructions, use two-level decoder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Main controller generate </a:t>
            </a:r>
            <a:r>
              <a:rPr lang="en-US" altLang="zh-CN" sz="2000" dirty="0" err="1" smtClean="0"/>
              <a:t>ALUop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schemeClr val="tx1"/>
                </a:solidFill>
              </a:rPr>
              <a:t>ALU decoder use the one of single-cycle implementation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FSM implementation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FSM implementation, please refer to 3 ways described in digital logic</a:t>
            </a:r>
            <a:endParaRPr lang="en-US" altLang="zh-CN" sz="20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State transition implementation, choose from the following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State function</a:t>
            </a:r>
            <a:r>
              <a:rPr lang="en-US" altLang="zh-CN" sz="2000" dirty="0" smtClean="0"/>
              <a:t>/excitation function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HDL description based on state table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Excitation function and output signals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HDL description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convenient for project design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SOP gate circuit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ROM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MUX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schemeClr val="tx1"/>
                </a:solidFill>
              </a:rPr>
              <a:t>Choose any way to implement FSM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右大括号 3"/>
          <p:cNvSpPr/>
          <p:nvPr/>
        </p:nvSpPr>
        <p:spPr>
          <a:xfrm>
            <a:off x="3275856" y="5085184"/>
            <a:ext cx="216024" cy="79208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30319" y="5296562"/>
            <a:ext cx="354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Good for understanding theory part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806" y="1268760"/>
            <a:ext cx="8711682" cy="468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en-US" altLang="zh-CN" dirty="0" smtClean="0"/>
              <a:t>memory initialization data reference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mem.coe</a:t>
            </a:r>
            <a:r>
              <a:rPr lang="en-US" altLang="zh-CN" dirty="0" smtClean="0"/>
              <a:t> contains both code and data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memory_initialization_radix</a:t>
            </a:r>
            <a:r>
              <a:rPr lang="en-US" altLang="zh-CN" sz="1800" b="0" dirty="0">
                <a:solidFill>
                  <a:schemeClr val="tx1"/>
                </a:solidFill>
              </a:rPr>
              <a:t>=16;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memory_initialization_vector</a:t>
            </a:r>
            <a:r>
              <a:rPr lang="en-US" altLang="zh-CN" sz="1800" b="0" dirty="0">
                <a:solidFill>
                  <a:schemeClr val="tx1"/>
                </a:solidFill>
              </a:rPr>
              <a:t>=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00A52820, AC650000, 8C650000, 00A85824, 01A26820, 11A00017, 8C650000, 01CE9020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0252B020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02569020, 00B25824, 11600005, 1172000A, 01CE9020, 1172000B, AC890000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08000036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11410001, 0800004D, 00005027, 014A5020, AC8A0000, 08000036, 8E290860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AC890000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08000036, 8E290820, AC890000, 08000036, 8C0D0014, 014A5020, 01425025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022E8820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02348824, 01224820, 11210001, 0800005F, 000E4820, 01224820, 8C650000,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00A55820, 016B5820, AC6B0000, AC660004, 0800003E,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  <a:r>
              <a:rPr lang="zh-CN" altLang="en-US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………………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 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F0000000, 000002AB, 80000000, 0000003F, 00000001, FFFF0000, 0000FFFF, 80000000, 00000000, 11111111, 22222222, 33333333, 44444444, 55555555, 66666666, 77777777, 88888888, 99999999, AAAAAAAA, BBBBBBBB, CCCCCCCC, DDDDDDDD, EEEEEEEE, FFFFFFFF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557EF7E0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D7BDFBD9, D7DBFDB9, DFCFFCFB, DFCFBFFF, F7F3DFFF, FFFFDF3D, FFFF9DB9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FFFFBCFB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DFCFFCFB, DFCFBFFF, D7DB9FFF, D7DBFDB9, D7BDFBD9, FFFF07E0, 007E0FFF,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03BDF020, 03DEF820, 08002300,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536" y="4293096"/>
            <a:ext cx="8568952" cy="1665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5536" y="1916832"/>
            <a:ext cx="8568952" cy="2232248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16014" y="3729346"/>
            <a:ext cx="41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Code section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地址从</a:t>
            </a:r>
            <a:r>
              <a:rPr lang="en-US" altLang="zh-CN" b="1" dirty="0" smtClean="0">
                <a:solidFill>
                  <a:srgbClr val="FF0000"/>
                </a:solidFill>
              </a:rPr>
              <a:t>00000000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15816" y="5563266"/>
            <a:ext cx="55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Data section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地址起始需要约定：此代码为</a:t>
            </a:r>
            <a:r>
              <a:rPr lang="en-US" altLang="zh-CN" b="1" dirty="0" smtClean="0">
                <a:solidFill>
                  <a:srgbClr val="FF0000"/>
                </a:solidFill>
              </a:rPr>
              <a:t>00000200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 flipV="1">
            <a:off x="539554" y="2132856"/>
            <a:ext cx="4176460" cy="1781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11560" y="4365104"/>
            <a:ext cx="4176464" cy="120576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837392" y="1284096"/>
            <a:ext cx="431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For 9 instructions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modified based on lab3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496944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Multicycle </a:t>
            </a:r>
            <a:r>
              <a:rPr lang="en-US" altLang="zh-CN" sz="6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CPU controller design</a:t>
            </a:r>
            <a:endParaRPr lang="en-US" altLang="zh-CN" sz="60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-to control </a:t>
            </a:r>
            <a:r>
              <a:rPr lang="en-US" altLang="zh-CN" sz="2800" dirty="0" err="1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datapath</a:t>
            </a:r>
            <a:r>
              <a:rPr lang="en-US" altLang="zh-CN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 designed in lab10</a:t>
            </a:r>
            <a:endParaRPr lang="en-US" altLang="zh-CN" sz="2800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project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US" altLang="zh-CN" sz="36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OExp11-OwnMCPU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27559"/>
            <a:ext cx="864096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Design multicycle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controller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Design state diagram and state table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Complete controller circuit based on state table, use HDL description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table structural description, or excitation function description (cannot use behavior description)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imulation for controller module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 controller module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ctrl.ngc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core of Exp10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module of Exp10 can still be used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Top_OExp10_</a:t>
            </a:r>
            <a:r>
              <a:rPr lang="en-US" altLang="zh-CN" sz="2000" dirty="0" smtClean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OwnMCPU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.v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test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test program(MIPS assembling program) to test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decoding test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 instructions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instructions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 instruction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Arithmetic operation control test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Function decoding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68552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Design main controller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Complete output truth table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>
                <a:solidFill>
                  <a:schemeClr val="tx1"/>
                </a:solidFill>
              </a:rPr>
              <a:t>Use HDL to describe state transition and output control signals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Or use excitation function to implement state function and output control signals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Design ALU op decoder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 smtClean="0"/>
              <a:t>Separate ALU decoder of single cycle and make a modification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Use DEMO for function test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ALU must contain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nor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operation</a:t>
            </a:r>
            <a:endParaRPr lang="en-US" altLang="zh-CN" sz="2000" dirty="0" smtClean="0"/>
          </a:p>
          <a:p>
            <a:pPr lvl="2"/>
            <a:r>
              <a:rPr lang="en-US" altLang="zh-CN" sz="2000" dirty="0" smtClean="0">
                <a:solidFill>
                  <a:schemeClr val="tx1"/>
                </a:solidFill>
              </a:rPr>
              <a:t>Otherwise you need to modify or redesign a test program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Simulation for controller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Can do simulation separately or combined,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 smtClean="0"/>
              <a:t>Finally, all parts are combined into one controller module.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424936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8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Multicycle controller design</a:t>
            </a:r>
            <a:endParaRPr lang="en-US" altLang="zh-CN" sz="68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6800" dirty="0" smtClean="0">
                <a:solidFill>
                  <a:srgbClr val="0000FF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Times New Roman" panose="02020603050405020304" pitchFamily="18" charset="0"/>
              </a:rPr>
              <a:t>Use excitation function description to implement</a:t>
            </a:r>
            <a:endParaRPr lang="en-US" altLang="zh-CN" sz="6800" dirty="0">
              <a:solidFill>
                <a:srgbClr val="0000FF"/>
              </a:solidFill>
              <a:latin typeface="STXingkai" panose="02010800040101010101" pitchFamily="2" charset="-122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0832" y="2420620"/>
            <a:ext cx="7560840" cy="9363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51520" y="5445224"/>
            <a:ext cx="756084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1520" y="4869160"/>
            <a:ext cx="7560840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HDL description for excitation functions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48464" cy="518457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Main controller description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parameter</a:t>
            </a:r>
            <a:r>
              <a:rPr lang="en-US" altLang="zh-CN" sz="1600" b="0" dirty="0">
                <a:solidFill>
                  <a:schemeClr val="tx1"/>
                </a:solidFill>
              </a:rPr>
              <a:t> IF =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4'b0000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……</a:t>
            </a: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parameter </a:t>
            </a:r>
            <a:r>
              <a:rPr lang="en-US" altLang="zh-CN" sz="1600" b="0" dirty="0">
                <a:solidFill>
                  <a:schemeClr val="tx1"/>
                </a:solidFill>
              </a:rPr>
              <a:t>AND=3'b000, OR=3'b001, ADD=3'b010, SUB=3'b110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……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    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`define </a:t>
            </a:r>
            <a:r>
              <a:rPr lang="en-US" altLang="zh-CN" sz="16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600" b="0" dirty="0">
                <a:solidFill>
                  <a:schemeClr val="tx1"/>
                </a:solidFill>
              </a:rPr>
              <a:t>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{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PCWriteCond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……			}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or 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reset)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if </a:t>
            </a:r>
            <a:r>
              <a:rPr lang="en-US" altLang="zh-CN" sz="1600" b="0" dirty="0">
                <a:solidFill>
                  <a:schemeClr val="tx1"/>
                </a:solidFill>
              </a:rPr>
              <a:t>(reset==1)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Q </a:t>
            </a:r>
            <a:r>
              <a:rPr lang="en-US" altLang="zh-CN" sz="1600" b="0" dirty="0">
                <a:solidFill>
                  <a:schemeClr val="tx1"/>
                </a:solidFill>
              </a:rPr>
              <a:t>&lt;= IF;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rgbClr val="3333FF"/>
                </a:solidFill>
              </a:rPr>
              <a:t>else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	    Q </a:t>
            </a:r>
            <a:r>
              <a:rPr lang="en-US" altLang="zh-CN" sz="1600" b="0" dirty="0">
                <a:solidFill>
                  <a:schemeClr val="tx1"/>
                </a:solidFill>
              </a:rPr>
              <a:t>&lt;= D;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输出变量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信号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</a:rPr>
              <a:t>描述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ALU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操作译码描述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0832" y="3428894"/>
            <a:ext cx="7560840" cy="1368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63927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激励方程描述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91175" y="48813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数据通路控制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1175" y="54574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ALU</a:t>
            </a:r>
            <a:r>
              <a:rPr lang="zh-CN" altLang="en-US" b="1" dirty="0" smtClean="0">
                <a:solidFill>
                  <a:srgbClr val="FF0000"/>
                </a:solidFill>
              </a:rPr>
              <a:t>操作控制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6216" y="2600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状态</a:t>
            </a:r>
            <a:r>
              <a:rPr lang="zh-CN" altLang="en-US" b="1" dirty="0">
                <a:solidFill>
                  <a:srgbClr val="FF0000"/>
                </a:solidFill>
              </a:rPr>
              <a:t>转换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44624" y="3541334"/>
          <a:ext cx="5490864" cy="1165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公式" r:id="rId1" imgW="116128800" imgH="43891200" progId="Equation.3">
                  <p:embed/>
                </p:oleObj>
              </mc:Choice>
              <mc:Fallback>
                <p:oleObj name="公式" r:id="rId1" imgW="116128800" imgH="43891200" progId="Equation.3">
                  <p:embed/>
                  <p:pic>
                    <p:nvPicPr>
                      <p:cNvPr id="0" name="图片 12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24" y="3541334"/>
                        <a:ext cx="5490864" cy="1165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ea typeface="SimHei" panose="02010609060101010101" pitchFamily="49" charset="-122"/>
              </a:rPr>
              <a:t>Task</a:t>
            </a:r>
            <a:endParaRPr sz="4800" dirty="0" smtClean="0">
              <a:ea typeface="SimHei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Design controller for 9</a:t>
            </a:r>
            <a:r>
              <a:rPr lang="en-US" altLang="zh-CN" sz="2800" i="0" baseline="30000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en-US" altLang="zh-CN" sz="2800" dirty="0" smtClean="0">
                <a:solidFill>
                  <a:schemeClr val="tx1"/>
                </a:solidFill>
              </a:rPr>
              <a:t>instructions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Use HDL to implement controller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Implemented based on Exp10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en-US" altLang="zh-CN" sz="2800" dirty="0" smtClean="0">
                <a:solidFill>
                  <a:schemeClr val="tx1"/>
                </a:solidFill>
              </a:rPr>
              <a:t>Make a test plan for controller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OP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decoding test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R-format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memory access </a:t>
            </a:r>
            <a:r>
              <a:rPr lang="en-US" altLang="zh-CN" sz="2400" dirty="0" err="1" smtClean="0"/>
              <a:t>intruction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branch instruction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jump instruction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ALU control test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Function decoding test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</a:t>
            </a:r>
            <a:r>
              <a:rPr lang="en-US" altLang="zh-CN" sz="2800" dirty="0" smtClean="0">
                <a:solidFill>
                  <a:schemeClr val="tx1"/>
                </a:solidFill>
              </a:rPr>
              <a:t>Design controller test code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Use excitation function to implement FSM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1977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parameters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State variables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parameter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 = 4'b0000</a:t>
            </a:r>
            <a:r>
              <a:rPr lang="en-US" altLang="zh-CN" sz="1600" b="0" dirty="0">
                <a:solidFill>
                  <a:schemeClr val="tx1"/>
                </a:solidFill>
              </a:rPr>
              <a:t>,  ID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= </a:t>
            </a:r>
            <a:r>
              <a:rPr lang="en-US" altLang="zh-CN" sz="1600" b="0" dirty="0">
                <a:solidFill>
                  <a:schemeClr val="tx1"/>
                </a:solidFill>
              </a:rPr>
              <a:t>4'b0001,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Mem_Ex</a:t>
            </a:r>
            <a:r>
              <a:rPr lang="en-US" altLang="zh-CN" sz="1600" b="0" dirty="0">
                <a:solidFill>
                  <a:schemeClr val="tx1"/>
                </a:solidFill>
              </a:rPr>
              <a:t> = 4'b0010,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Mem_RD</a:t>
            </a:r>
            <a:r>
              <a:rPr lang="en-US" altLang="zh-CN" sz="1600" b="0" dirty="0">
                <a:solidFill>
                  <a:schemeClr val="tx1"/>
                </a:solidFill>
              </a:rPr>
              <a:t> = 4'b0011,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	      LW_WB </a:t>
            </a:r>
            <a:r>
              <a:rPr lang="en-US" altLang="zh-CN" sz="1600" b="0" dirty="0">
                <a:solidFill>
                  <a:schemeClr val="tx1"/>
                </a:solidFill>
              </a:rPr>
              <a:t>= 4'b0100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 = 4'b0101,  </a:t>
            </a:r>
            <a:r>
              <a:rPr lang="en-US" altLang="zh-CN" sz="1600" b="0" dirty="0" err="1">
                <a:solidFill>
                  <a:schemeClr val="tx1"/>
                </a:solidFill>
              </a:rPr>
              <a:t>R_Exc</a:t>
            </a:r>
            <a:r>
              <a:rPr lang="en-US" altLang="zh-CN" sz="1600" b="0" dirty="0">
                <a:solidFill>
                  <a:schemeClr val="tx1"/>
                </a:solidFill>
              </a:rPr>
              <a:t> = 4'b0110,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R_WB   </a:t>
            </a:r>
            <a:r>
              <a:rPr lang="en-US" altLang="zh-CN" sz="1600" b="0" dirty="0">
                <a:solidFill>
                  <a:schemeClr val="tx1"/>
                </a:solidFill>
              </a:rPr>
              <a:t>= 4'b0111,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Beq_Exc</a:t>
            </a:r>
            <a:r>
              <a:rPr lang="en-US" altLang="zh-CN" sz="1600" b="0" dirty="0">
                <a:solidFill>
                  <a:schemeClr val="tx1"/>
                </a:solidFill>
              </a:rPr>
              <a:t>= 4'b1000,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J= </a:t>
            </a:r>
            <a:r>
              <a:rPr lang="en-US" altLang="zh-CN" sz="1600" b="0" dirty="0">
                <a:solidFill>
                  <a:schemeClr val="tx1"/>
                </a:solidFill>
              </a:rPr>
              <a:t>4'b1001,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Error </a:t>
            </a:r>
            <a:r>
              <a:rPr lang="en-US" altLang="zh-CN" sz="1600" b="0" dirty="0">
                <a:solidFill>
                  <a:schemeClr val="tx1"/>
                </a:solidFill>
              </a:rPr>
              <a:t>= 4'b1111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Output variables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`define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Datapath_signals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{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PCWriteCond,IorD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MemWrite,IRWrite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 Branch, </a:t>
            </a:r>
            <a:r>
              <a:rPr lang="en-US" altLang="zh-CN" sz="1600" b="0" dirty="0" err="1">
                <a:solidFill>
                  <a:schemeClr val="tx1"/>
                </a:solidFill>
              </a:rPr>
              <a:t>ALUop</a:t>
            </a:r>
            <a:r>
              <a:rPr lang="en-US" altLang="zh-CN" sz="1600" b="0" dirty="0">
                <a:solidFill>
                  <a:schemeClr val="tx1"/>
                </a:solidFill>
              </a:rPr>
              <a:t>, CPU_MIO}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Output values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根据输出信号</a:t>
            </a:r>
            <a:r>
              <a:rPr lang="zh-CN" altLang="en-US" sz="2400" dirty="0"/>
              <a:t>真值表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parameter </a:t>
            </a:r>
            <a:r>
              <a:rPr lang="en-US" altLang="zh-CN" sz="2000" dirty="0" smtClean="0">
                <a:solidFill>
                  <a:srgbClr val="3333FF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value0 </a:t>
            </a:r>
            <a:r>
              <a:rPr lang="en-US" altLang="zh-CN" sz="1600" b="0" dirty="0">
                <a:solidFill>
                  <a:schemeClr val="tx1"/>
                </a:solidFill>
              </a:rPr>
              <a:t>= 20'b10010100000010000000,	value1 = 20'b00000000000110000000,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value2 </a:t>
            </a:r>
            <a:r>
              <a:rPr lang="en-US" altLang="zh-CN" sz="1600" b="0" dirty="0">
                <a:solidFill>
                  <a:schemeClr val="tx1"/>
                </a:solidFill>
              </a:rPr>
              <a:t>= 20'b00000000001100000000,	value3 = 20'b00110000000000000001,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value4 </a:t>
            </a:r>
            <a:r>
              <a:rPr lang="en-US" altLang="zh-CN" sz="1600" b="0" dirty="0">
                <a:solidFill>
                  <a:schemeClr val="tx1"/>
                </a:solidFill>
              </a:rPr>
              <a:t>= 20'b00000001000001000000,	value5 = 20'b00101000000000000001,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value6 </a:t>
            </a:r>
            <a:r>
              <a:rPr lang="en-US" altLang="zh-CN" sz="1600" b="0" dirty="0">
                <a:solidFill>
                  <a:schemeClr val="tx1"/>
                </a:solidFill>
              </a:rPr>
              <a:t>= 20'b00000000001000000100,	value7 = 20'b00000000000001010000,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value8 </a:t>
            </a:r>
            <a:r>
              <a:rPr lang="en-US" altLang="zh-CN" sz="1600" b="0" dirty="0">
                <a:solidFill>
                  <a:schemeClr val="tx1"/>
                </a:solidFill>
              </a:rPr>
              <a:t>= 20'b01000000011000001010,	value9 = 20'b10000000100000000000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parameter </a:t>
            </a:r>
            <a:r>
              <a:rPr lang="en-US" altLang="zh-CN" sz="1600" b="0" dirty="0">
                <a:solidFill>
                  <a:schemeClr val="tx1"/>
                </a:solidFill>
              </a:rPr>
              <a:t>AND=3'b000, OR=3'b001, ADD=3'b010, SUB=3'b110, NOR=3'b100, SLT=3'b111, XOR=3'b011, SRL=3'b101;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Excitation function description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Use </a:t>
            </a:r>
            <a:r>
              <a:rPr lang="en-US" altLang="zh-CN" sz="2400" dirty="0" smtClean="0">
                <a:solidFill>
                  <a:srgbClr val="3333FF"/>
                </a:solidFill>
              </a:rPr>
              <a:t>assign statement based on D Flip flop input function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Can also use schematic description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本</a:t>
            </a:r>
            <a:r>
              <a:rPr lang="zh-CN" altLang="en-US" sz="2400" dirty="0" smtClean="0"/>
              <a:t>参考采用状态变量和操作码分别描述然后组合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状态译码描述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 </a:t>
            </a:r>
            <a:r>
              <a:rPr lang="en-US" altLang="zh-CN" sz="1800" b="0" dirty="0">
                <a:solidFill>
                  <a:schemeClr val="tx1"/>
                </a:solidFill>
              </a:rPr>
              <a:t>s0 = ~|Q;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if Q=0000 then s0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s1 = ~Q[3] &amp;&amp; ~Q[2] &amp;&amp; ~Q[1] &amp;&amp;  Q[0] ;	//if Q=0001 then s1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s2 = ~Q[3] &amp;&amp; ~Q[2] &amp;&amp;  Q[1] &amp;&amp; ~Q[0] ;	//if Q=0010 then s2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s3 = ~Q[3] &amp;&amp; ~Q[2] &amp;&amp;  Q[1] &amp;&amp;  Q[0] ;	//if Q=0011 then s3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s4 = ~Q[3] &amp;&amp;  Q[2] &amp;&amp; ~Q[1] &amp;&amp; ~Q[0] ;	//if Q=0100 then s4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s5 = ~Q[3] &amp;&amp;  Q[2] &amp;&amp; ~Q[1] &amp;&amp;  Q[0] ;	//if Q=0101 then s5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s6 = ~Q[3] &amp;&amp;  Q[2] &amp;&amp;  Q[1] &amp;&amp; ~Q[0] ;	//if Q=0110 then s6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s7 = ~Q[3] &amp;&amp;  Q[2] &amp;&amp;  Q[1] &amp;&amp;  Q[0] ;	//if Q=0111 then s7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s8 =  Q[3] &amp;&amp; ~Q[2] &amp;&amp; ~Q[1] &amp;&amp; ~Q[0] ;	//if Q=1000 then s8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s9 =  Q[3] &amp;&amp; ~Q[2] &amp;&amp; ~Q[1] &amp;&amp;  Q[0] ;	//if Q=1001 then s9 = 1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4195" y="130002"/>
          <a:ext cx="6711433" cy="112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公式" r:id="rId1" imgW="126492000" imgH="21336000" progId="Equation.3">
                  <p:embed/>
                </p:oleObj>
              </mc:Choice>
              <mc:Fallback>
                <p:oleObj name="公式" r:id="rId1" imgW="126492000" imgH="21336000" progId="Equation.3">
                  <p:embed/>
                  <p:pic>
                    <p:nvPicPr>
                      <p:cNvPr id="0" name="图片 9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95" y="130002"/>
                        <a:ext cx="6711433" cy="11210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3333FF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763688" y="4293096"/>
            <a:ext cx="4032448" cy="1656184"/>
          </a:xfrm>
          <a:prstGeom prst="roundRect">
            <a:avLst>
              <a:gd name="adj" fmla="val 8527"/>
            </a:avLst>
          </a:prstGeom>
          <a:solidFill>
            <a:schemeClr val="accent6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请完成后继部分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zh-CN" altLang="en-US" sz="2000" dirty="0" smtClean="0"/>
              <a:t>操作码译码描述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>
                <a:solidFill>
                  <a:schemeClr val="tx1"/>
                </a:solidFill>
              </a:rPr>
              <a:t>  =  ~|OP;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OP=000000 </a:t>
            </a:r>
            <a:r>
              <a:rPr lang="en-US" altLang="zh-CN" sz="1800" b="0" dirty="0">
                <a:solidFill>
                  <a:schemeClr val="tx1"/>
                </a:solidFill>
              </a:rPr>
              <a:t>then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LS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= </a:t>
            </a:r>
            <a:r>
              <a:rPr lang="en-US" altLang="zh-CN" sz="1800" b="0" dirty="0">
                <a:solidFill>
                  <a:schemeClr val="tx1"/>
                </a:solidFill>
              </a:rPr>
              <a:t>(OP == 6'b10x011) ? 1 : 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</a:t>
            </a:r>
            <a:r>
              <a:rPr lang="en-US" altLang="zh-CN" sz="1800" b="0" dirty="0">
                <a:solidFill>
                  <a:schemeClr val="tx1"/>
                </a:solidFill>
              </a:rPr>
              <a:t>10x011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then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LS </a:t>
            </a:r>
            <a:r>
              <a:rPr lang="en-US" altLang="zh-CN" sz="1800" b="0" dirty="0">
                <a:solidFill>
                  <a:schemeClr val="tx1"/>
                </a:solidFill>
              </a:rPr>
              <a:t>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IBeq</a:t>
            </a:r>
            <a:r>
              <a:rPr lang="en-US" altLang="zh-CN" sz="1800" b="0" dirty="0">
                <a:solidFill>
                  <a:schemeClr val="tx1"/>
                </a:solidFill>
              </a:rPr>
              <a:t>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>
                <a:solidFill>
                  <a:schemeClr val="tx1"/>
                </a:solidFill>
              </a:rPr>
              <a:t>(OP == 6'b000100) ? 1 : 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OP=000100 then  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Ibeq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Jump   = (OP == 6'b000010) ? 1 : 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</a:t>
            </a:r>
            <a:r>
              <a:rPr lang="en-US" altLang="zh-CN" sz="1800" b="0" dirty="0">
                <a:solidFill>
                  <a:schemeClr val="tx1"/>
                </a:solidFill>
              </a:rPr>
              <a:t>000010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then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Jump </a:t>
            </a:r>
            <a:r>
              <a:rPr lang="en-US" altLang="zh-CN" sz="1800" b="0" dirty="0">
                <a:solidFill>
                  <a:schemeClr val="tx1"/>
                </a:solidFill>
              </a:rPr>
              <a:t>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Load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= </a:t>
            </a:r>
            <a:r>
              <a:rPr lang="en-US" altLang="zh-CN" sz="1800" b="0" dirty="0">
                <a:solidFill>
                  <a:schemeClr val="tx1"/>
                </a:solidFill>
              </a:rPr>
              <a:t>(OP == 6'b100011) ? 1 : 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</a:t>
            </a:r>
            <a:r>
              <a:rPr lang="en-US" altLang="zh-CN" sz="1800" b="0" dirty="0">
                <a:solidFill>
                  <a:schemeClr val="tx1"/>
                </a:solidFill>
              </a:rPr>
              <a:t>100011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then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Load </a:t>
            </a:r>
            <a:r>
              <a:rPr lang="en-US" altLang="zh-CN" sz="1800" b="0" dirty="0">
                <a:solidFill>
                  <a:schemeClr val="tx1"/>
                </a:solidFill>
              </a:rPr>
              <a:t>= 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Store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>
                <a:solidFill>
                  <a:schemeClr val="tx1"/>
                </a:solidFill>
              </a:rPr>
              <a:t>(OP == 6'b101011) ? 1 : 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if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OP=</a:t>
            </a:r>
            <a:r>
              <a:rPr lang="en-US" altLang="zh-CN" sz="1800" b="0" dirty="0">
                <a:solidFill>
                  <a:schemeClr val="tx1"/>
                </a:solidFill>
              </a:rPr>
              <a:t>101011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then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Store </a:t>
            </a:r>
            <a:r>
              <a:rPr lang="en-US" altLang="zh-CN" sz="1800" b="0" dirty="0">
                <a:solidFill>
                  <a:schemeClr val="tx1"/>
                </a:solidFill>
              </a:rPr>
              <a:t>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1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lvl="2">
              <a:spcBef>
                <a:spcPts val="300"/>
              </a:spcBef>
            </a:pPr>
            <a:r>
              <a:rPr lang="zh-CN" altLang="en-US" sz="2000" dirty="0" smtClean="0"/>
              <a:t>激励方程合成描述</a:t>
            </a:r>
            <a:endParaRPr lang="en-US" altLang="zh-C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D[3] = s1 &amp;&amp; (</a:t>
            </a:r>
            <a:r>
              <a:rPr lang="en-US" altLang="zh-CN" sz="1800" b="0" dirty="0" err="1">
                <a:solidFill>
                  <a:schemeClr val="tx1"/>
                </a:solidFill>
              </a:rPr>
              <a:t>IBeq</a:t>
            </a:r>
            <a:r>
              <a:rPr lang="en-US" altLang="zh-CN" sz="1800" b="0" dirty="0">
                <a:solidFill>
                  <a:schemeClr val="tx1"/>
                </a:solidFill>
              </a:rPr>
              <a:t> || Jump);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</a:t>
            </a:r>
            <a:r>
              <a:rPr lang="en-US" altLang="zh-CN" sz="1800" b="0" dirty="0">
                <a:solidFill>
                  <a:schemeClr val="tx1"/>
                </a:solidFill>
              </a:rPr>
              <a:t> D[2] = s1 &amp;&amp;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>
                <a:solidFill>
                  <a:schemeClr val="tx1"/>
                </a:solidFill>
              </a:rPr>
              <a:t> || s2 &amp;&amp; Store || s3 &amp;&amp; Load || s6 &amp;&amp;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>
                <a:solidFill>
                  <a:schemeClr val="tx1"/>
                </a:solidFill>
              </a:rPr>
              <a:t>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</a:t>
            </a:r>
            <a:r>
              <a:rPr lang="en-US" altLang="zh-CN" sz="1800" b="0" dirty="0">
                <a:solidFill>
                  <a:schemeClr val="tx1"/>
                </a:solidFill>
              </a:rPr>
              <a:t> D[1] = s1 &amp;&amp; (LS ||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>
                <a:solidFill>
                  <a:schemeClr val="tx1"/>
                </a:solidFill>
              </a:rPr>
              <a:t>) || s2 &amp;&amp; Load || s6 &amp;&amp;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>
                <a:solidFill>
                  <a:schemeClr val="tx1"/>
                </a:solidFill>
              </a:rPr>
              <a:t>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 </a:t>
            </a:r>
            <a:r>
              <a:rPr lang="en-US" altLang="zh-CN" sz="1800" b="0" dirty="0">
                <a:solidFill>
                  <a:schemeClr val="tx1"/>
                </a:solidFill>
              </a:rPr>
              <a:t>D[0] = s0 || s1 &amp;&amp; Jump || s2 &amp;&amp; Load || s2 &amp;&amp; Store || s6 &amp;&amp; </a:t>
            </a:r>
            <a:r>
              <a:rPr lang="en-US" altLang="zh-CN" sz="1800" b="0" dirty="0" err="1">
                <a:solidFill>
                  <a:schemeClr val="tx1"/>
                </a:solidFill>
              </a:rPr>
              <a:t>Rtype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状态转换描述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 </a:t>
            </a:r>
            <a:r>
              <a:rPr lang="en-US" altLang="zh-CN" sz="1800" b="0" dirty="0">
                <a:solidFill>
                  <a:schemeClr val="tx1"/>
                </a:solidFill>
              </a:rPr>
              <a:t>@ (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>
                <a:solidFill>
                  <a:schemeClr val="tx1"/>
                </a:solidFill>
              </a:rPr>
              <a:t> or 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800" b="0" dirty="0">
                <a:solidFill>
                  <a:schemeClr val="tx1"/>
                </a:solidFill>
              </a:rPr>
              <a:t> reset)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if (reset==1) Q &lt;= IF;  	        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else Q &lt;= D;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19672" y="2060848"/>
            <a:ext cx="3312368" cy="1080120"/>
          </a:xfrm>
          <a:prstGeom prst="roundRect">
            <a:avLst>
              <a:gd name="adj" fmla="val 8527"/>
            </a:avLst>
          </a:prstGeom>
          <a:solidFill>
            <a:schemeClr val="accent6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请完成后继部分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00375" y="3429000"/>
          <a:ext cx="5832648" cy="115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公式" r:id="rId1" imgW="126492000" imgH="21336000" progId="Equation.3">
                  <p:embed/>
                </p:oleObj>
              </mc:Choice>
              <mc:Fallback>
                <p:oleObj name="公式" r:id="rId1" imgW="126492000" imgH="21336000" progId="Equation.3">
                  <p:embed/>
                  <p:pic>
                    <p:nvPicPr>
                      <p:cNvPr id="0" name="图片 10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75" y="3429000"/>
                        <a:ext cx="5832648" cy="11526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3333FF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输出变量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 * begin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(Q</a:t>
            </a:r>
            <a:r>
              <a:rPr lang="en-US" altLang="zh-CN" sz="1800" b="0" dirty="0">
                <a:solidFill>
                  <a:schemeClr val="tx1"/>
                </a:solidFill>
              </a:rPr>
              <a:t>)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state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value0;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ID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value1;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Mem_Ex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value2;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Mem_RD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value3;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LW_WB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value4;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value5;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R_Exc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value6;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R_WB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value7;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Beq_Exc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value8;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J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value9;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value0;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19872" y="2852936"/>
            <a:ext cx="4248472" cy="2520280"/>
          </a:xfrm>
          <a:prstGeom prst="roundRect">
            <a:avLst>
              <a:gd name="adj" fmla="val 8527"/>
            </a:avLst>
          </a:prstGeom>
          <a:solidFill>
            <a:schemeClr val="accent6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请完成后继部分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 operation decoder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Use two level decoder in this lab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smtClean="0"/>
              <a:t>Call decoder of single cycle implementation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Modify single cycle controller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Separate ALU decoding part (</a:t>
            </a:r>
            <a:r>
              <a:rPr lang="zh-CN" altLang="en-US" sz="2000" dirty="0" smtClean="0"/>
              <a:t>原理图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部分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nl-NL" altLang="zh-CN" sz="1800" dirty="0">
                <a:solidFill>
                  <a:srgbClr val="FF0000"/>
                </a:solidFill>
              </a:rPr>
              <a:t>ALU_Decoder</a:t>
            </a:r>
            <a:r>
              <a:rPr lang="nl-NL" altLang="zh-CN" sz="1800" dirty="0">
                <a:solidFill>
                  <a:schemeClr val="tx1"/>
                </a:solidFill>
              </a:rPr>
              <a:t>	</a:t>
            </a:r>
            <a:r>
              <a:rPr lang="nl-NL" altLang="zh-CN" sz="1800" dirty="0" smtClean="0">
                <a:solidFill>
                  <a:schemeClr val="tx1"/>
                </a:solidFill>
              </a:rPr>
              <a:t>  ALU_D</a:t>
            </a:r>
            <a:r>
              <a:rPr lang="nl-NL" altLang="zh-CN" sz="1800" dirty="0">
                <a:solidFill>
                  <a:schemeClr val="tx1"/>
                </a:solidFill>
              </a:rPr>
              <a:t>(.ALUop(ALUop), </a:t>
            </a:r>
            <a:endParaRPr lang="nl-NL" altLang="zh-CN" sz="1800" dirty="0" smtClean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nl-NL" altLang="zh-CN" sz="1800" dirty="0" smtClean="0">
                <a:solidFill>
                  <a:schemeClr val="tx1"/>
                </a:solidFill>
              </a:rPr>
              <a:t>			.Fun(Inst_in[5:0</a:t>
            </a:r>
            <a:r>
              <a:rPr lang="nl-NL" altLang="zh-CN" sz="1800" dirty="0">
                <a:solidFill>
                  <a:schemeClr val="tx1"/>
                </a:solidFill>
              </a:rPr>
              <a:t>]), </a:t>
            </a:r>
            <a:endParaRPr lang="nl-NL" altLang="zh-CN" sz="1800" dirty="0" smtClean="0">
              <a:solidFill>
                <a:schemeClr val="tx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nl-NL" altLang="zh-CN" sz="1800" dirty="0">
                <a:solidFill>
                  <a:schemeClr val="tx1"/>
                </a:solidFill>
              </a:rPr>
              <a:t>	</a:t>
            </a:r>
            <a:r>
              <a:rPr lang="nl-NL" altLang="zh-CN" sz="1800" dirty="0" smtClean="0">
                <a:solidFill>
                  <a:schemeClr val="tx1"/>
                </a:solidFill>
              </a:rPr>
              <a:t>		.</a:t>
            </a:r>
            <a:r>
              <a:rPr lang="nl-NL" altLang="zh-CN" sz="1800" dirty="0">
                <a:solidFill>
                  <a:schemeClr val="tx1"/>
                </a:solidFill>
              </a:rPr>
              <a:t>ALU_Control(ALU_operation</a:t>
            </a:r>
            <a:r>
              <a:rPr lang="nl-NL" altLang="zh-CN" sz="1800" dirty="0"/>
              <a:t>));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720" y="3861049"/>
            <a:ext cx="6401097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8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Multicycle controller design</a:t>
            </a:r>
            <a:endParaRPr lang="en-US" altLang="zh-CN" sz="68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5800" dirty="0" smtClean="0">
                <a:solidFill>
                  <a:srgbClr val="0000FF"/>
                </a:solidFill>
                <a:ea typeface="STXingkai" panose="02010800040101010101" pitchFamily="2" charset="-122"/>
                <a:cs typeface="Times New Roman" panose="02020603050405020304" pitchFamily="18" charset="0"/>
              </a:rPr>
              <a:t>HDL description implementation</a:t>
            </a:r>
            <a:endParaRPr lang="en-US" altLang="zh-CN" sz="5800" dirty="0">
              <a:solidFill>
                <a:srgbClr val="0000FF"/>
              </a:solidFill>
              <a:latin typeface="STXingkai" panose="02010800040101010101" pitchFamily="2" charset="-122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0832" y="2420620"/>
            <a:ext cx="7560840" cy="27365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51520" y="5301208"/>
            <a:ext cx="7560840" cy="576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HDL description for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48464" cy="518457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Main controller description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parameter</a:t>
            </a:r>
            <a:r>
              <a:rPr lang="en-US" altLang="zh-CN" sz="1600" b="0" dirty="0">
                <a:solidFill>
                  <a:schemeClr val="tx1"/>
                </a:solidFill>
              </a:rPr>
              <a:t> IF =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4'b0000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……</a:t>
            </a: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parameter </a:t>
            </a:r>
            <a:r>
              <a:rPr lang="en-US" altLang="zh-CN" sz="1600" b="0" dirty="0">
                <a:solidFill>
                  <a:schemeClr val="tx1"/>
                </a:solidFill>
              </a:rPr>
              <a:t>AND=3'b000, OR=3'b001, ADD=3'b010, SUB=3'b110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……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    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`define </a:t>
            </a:r>
            <a:r>
              <a:rPr lang="en-US" altLang="zh-CN" sz="16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600" b="0" dirty="0">
                <a:solidFill>
                  <a:schemeClr val="tx1"/>
                </a:solidFill>
              </a:rPr>
              <a:t>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{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PCWriteCond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……			}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or 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reset)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endParaRPr lang="en-US" altLang="zh-CN" sz="1800" dirty="0" smtClean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@*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r>
              <a:rPr lang="zh-CN" altLang="en-US" sz="1600" dirty="0">
                <a:solidFill>
                  <a:schemeClr val="tx1"/>
                </a:solidFill>
              </a:rPr>
              <a:t>输出变量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信号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描述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       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ALU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操作译码描述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8979" y="36042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数据通路控制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1175" y="54574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ALU</a:t>
            </a:r>
            <a:r>
              <a:rPr lang="zh-CN" altLang="en-US" b="1" dirty="0" smtClean="0">
                <a:solidFill>
                  <a:srgbClr val="FF0000"/>
                </a:solidFill>
              </a:rPr>
              <a:t>操作控制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6216" y="2600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状态机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State transition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600" b="0" dirty="0" err="1">
                <a:solidFill>
                  <a:schemeClr val="tx1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or </a:t>
            </a:r>
            <a:r>
              <a:rPr lang="en-US" altLang="zh-CN" sz="1600" b="0" dirty="0" err="1">
                <a:solidFill>
                  <a:schemeClr val="tx1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reset)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800" dirty="0">
                <a:solidFill>
                  <a:srgbClr val="3333FF"/>
                </a:solidFill>
              </a:rPr>
              <a:t>if </a:t>
            </a:r>
            <a:r>
              <a:rPr lang="en-US" altLang="zh-CN" sz="1600" b="0" dirty="0">
                <a:solidFill>
                  <a:schemeClr val="tx1"/>
                </a:solidFill>
              </a:rPr>
              <a:t>(reset==1)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state </a:t>
            </a:r>
            <a:r>
              <a:rPr lang="en-US" altLang="zh-CN" sz="1600" b="0" dirty="0">
                <a:solidFill>
                  <a:schemeClr val="tx1"/>
                </a:solidFill>
              </a:rPr>
              <a:t>&lt;= IF;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1800" dirty="0">
                <a:solidFill>
                  <a:srgbClr val="3333FF"/>
                </a:solidFill>
              </a:rPr>
              <a:t>else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(state)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800" dirty="0">
                <a:solidFill>
                  <a:srgbClr val="3333FF"/>
                </a:solidFill>
              </a:rPr>
              <a:t>if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)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ID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else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ID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[31:26])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6'b000000: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R_Exc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600" b="0" dirty="0">
                <a:solidFill>
                  <a:schemeClr val="tx1"/>
                </a:solidFill>
              </a:rPr>
              <a:t>	//R-type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OP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6'b100011: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Mem_Ex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 	//</a:t>
            </a:r>
            <a:r>
              <a:rPr lang="en-US" altLang="zh-CN" sz="1600" b="0" dirty="0" err="1">
                <a:solidFill>
                  <a:schemeClr val="tx1"/>
                </a:solidFill>
              </a:rPr>
              <a:t>Lw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………………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6'b000100: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Beq_Exc</a:t>
            </a:r>
            <a:r>
              <a:rPr lang="en-US" altLang="zh-CN" sz="1600" b="0" dirty="0">
                <a:solidFill>
                  <a:schemeClr val="tx1"/>
                </a:solidFill>
              </a:rPr>
              <a:t>;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	//</a:t>
            </a:r>
            <a:r>
              <a:rPr lang="en-US" altLang="zh-CN" sz="1600" b="0" dirty="0" err="1">
                <a:solidFill>
                  <a:schemeClr val="tx1"/>
                </a:solidFill>
              </a:rPr>
              <a:t>Beq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600" b="0" dirty="0">
                <a:solidFill>
                  <a:schemeClr val="tx1"/>
                </a:solidFill>
              </a:rPr>
              <a:t>: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Mem_Ex:begin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…………</a:t>
            </a: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Error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     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endcase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输出变量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描述：与激励方程时相同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 * begin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(Q</a:t>
            </a:r>
            <a:r>
              <a:rPr lang="en-US" altLang="zh-CN" sz="1800" b="0" dirty="0">
                <a:solidFill>
                  <a:schemeClr val="tx1"/>
                </a:solidFill>
              </a:rPr>
              <a:t>)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state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ID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value1;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Mem_Ex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value2;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Mem_RD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value3;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LW_WB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value4;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value5;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R_Exc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value6;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R_WB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value7;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Beq_Exc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value8;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J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value9;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`</a:t>
            </a:r>
            <a:r>
              <a:rPr lang="en-US" altLang="zh-CN" sz="1800" b="0" dirty="0" err="1">
                <a:solidFill>
                  <a:schemeClr val="tx1"/>
                </a:solidFill>
              </a:rPr>
              <a:t>Datapath_signals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value0;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19872" y="2852936"/>
            <a:ext cx="4248472" cy="2520280"/>
          </a:xfrm>
          <a:prstGeom prst="roundRect">
            <a:avLst>
              <a:gd name="adj" fmla="val 8527"/>
            </a:avLst>
          </a:prstGeom>
          <a:solidFill>
            <a:schemeClr val="accent6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请完成后继部分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 operation decoder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70992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>
                <a:solidFill>
                  <a:schemeClr val="tx1"/>
                </a:solidFill>
              </a:rPr>
              <a:t> @ 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</a:rPr>
              <a:t>ALUop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3'b010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//add</a:t>
            </a:r>
            <a:r>
              <a:rPr lang="zh-CN" altLang="en-US" sz="1800" b="0" dirty="0">
                <a:solidFill>
                  <a:schemeClr val="tx1"/>
                </a:solidFill>
              </a:rPr>
              <a:t>计算地址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3'b110;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  <a:r>
              <a:rPr lang="zh-CN" altLang="en-US" sz="1800" b="0" dirty="0">
                <a:solidFill>
                  <a:schemeClr val="tx1"/>
                </a:solidFill>
              </a:rPr>
              <a:t>比较条件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800" b="0" dirty="0">
                <a:solidFill>
                  <a:schemeClr val="tx1"/>
                </a:solidFill>
              </a:rPr>
              <a:t>[5:0])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ADD;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SUB;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6'b100100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AND;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6'b100101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OR;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6'b100111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NOR;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6'b101010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SLT;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6'b000010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SRL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    //</a:t>
            </a:r>
            <a:r>
              <a:rPr lang="en-US" altLang="zh-CN" sz="1800" b="0" dirty="0" err="1">
                <a:solidFill>
                  <a:schemeClr val="tx1"/>
                </a:solidFill>
              </a:rPr>
              <a:t>shfit</a:t>
            </a:r>
            <a:r>
              <a:rPr lang="en-US" altLang="zh-CN" sz="1800" b="0" dirty="0">
                <a:solidFill>
                  <a:schemeClr val="tx1"/>
                </a:solidFill>
              </a:rPr>
              <a:t> 1bit right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6'b000000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XOR;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default:</a:t>
            </a:r>
            <a:r>
              <a:rPr lang="en-US" altLang="zh-CN" sz="1800" b="0" dirty="0">
                <a:solidFill>
                  <a:schemeClr val="tx1"/>
                </a:solidFill>
              </a:rPr>
              <a:t>  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ADD;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= 3'b111;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end	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8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Multicycle controller implementation</a:t>
            </a:r>
            <a:endParaRPr lang="en-US" altLang="zh-CN" sz="68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5800" dirty="0" smtClean="0">
                <a:solidFill>
                  <a:srgbClr val="0000FF"/>
                </a:solidFill>
                <a:ea typeface="STXingkai" panose="02010800040101010101" pitchFamily="2" charset="-122"/>
                <a:cs typeface="Times New Roman" panose="02020603050405020304" pitchFamily="18" charset="0"/>
              </a:rPr>
              <a:t>Integration and substitution</a:t>
            </a:r>
            <a:endParaRPr lang="en-US" altLang="zh-CN" sz="5800" dirty="0">
              <a:solidFill>
                <a:srgbClr val="0000FF"/>
              </a:solidFill>
              <a:latin typeface="STXingkai" panose="02010800040101010101" pitchFamily="2" charset="-122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Controller integration and substitution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0728"/>
            <a:ext cx="6228184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Integration and substitution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Replace controller IP core of Exp10 after simulation is correct</a:t>
            </a:r>
            <a:endParaRPr lang="en-US" altLang="zh-CN" sz="20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Remove controller core from project</a:t>
            </a:r>
            <a:endParaRPr lang="en-US" altLang="zh-CN" sz="2000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Remove controller core connection from Exp10 project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Delete controller core files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dirty="0" err="1" smtClean="0">
                <a:cs typeface="Times New Roman" panose="02020603050405020304" pitchFamily="18" charset="0"/>
              </a:rPr>
              <a:t>ctrl.ngc</a:t>
            </a:r>
            <a:r>
              <a:rPr lang="zh-CN" altLang="zh-CN" sz="2000" dirty="0" smtClean="0">
                <a:cs typeface="Times New Roman" panose="02020603050405020304" pitchFamily="18" charset="0"/>
              </a:rPr>
              <a:t>文件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20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2000" b="1" dirty="0" smtClean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Suggest to rebuild project use </a:t>
            </a:r>
            <a:r>
              <a:rPr lang="en-US" altLang="zh-CN" sz="2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Exp10 resources</a:t>
            </a:r>
            <a:endParaRPr lang="en-US" altLang="zh-CN" sz="2000" dirty="0" smtClean="0">
              <a:solidFill>
                <a:srgbClr val="FF0000"/>
              </a:solidFill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Except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ctrl.ngc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core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128" y="1170143"/>
            <a:ext cx="3384376" cy="51498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868144" y="5512784"/>
            <a:ext cx="2952328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971600" y="5424708"/>
            <a:ext cx="2880320" cy="612648"/>
          </a:xfrm>
          <a:prstGeom prst="wedgeRoundRectCallout">
            <a:avLst>
              <a:gd name="adj1" fmla="val 118544"/>
              <a:gd name="adj2" fmla="val -13551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Need to be removed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539681" cy="4968552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Project structure after replacing ctrl core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8889" y="1268760"/>
            <a:ext cx="3751583" cy="525102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076056" y="1209451"/>
            <a:ext cx="3816424" cy="5310336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23528" y="2586395"/>
            <a:ext cx="4104456" cy="612648"/>
          </a:xfrm>
          <a:prstGeom prst="wedgeRoundRectCallout">
            <a:avLst>
              <a:gd name="adj1" fmla="val 68764"/>
              <a:gd name="adj2" fmla="val -245156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Module calls relationship after Exp11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000" dirty="0" smtClean="0">
                <a:solidFill>
                  <a:schemeClr val="tx1"/>
                </a:solidFill>
              </a:rPr>
              <a:t> replacement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08695" y="5373216"/>
            <a:ext cx="2671846" cy="612648"/>
          </a:xfrm>
          <a:prstGeom prst="wedgeRoundRectCallout">
            <a:avLst>
              <a:gd name="adj1" fmla="val 131818"/>
              <a:gd name="adj2" fmla="val 18250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Control module after replacement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362946" y="5662747"/>
            <a:ext cx="3457525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Physical verification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</a:t>
            </a:r>
            <a:r>
              <a:rPr lang="zh-CN" altLang="en-US" sz="2800" dirty="0" smtClean="0">
                <a:solidFill>
                  <a:schemeClr val="tx1"/>
                </a:solidFill>
              </a:rPr>
              <a:t>目测控制器功能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同实验</a:t>
            </a:r>
            <a:r>
              <a:rPr lang="zh-CN" altLang="en-US" sz="2800" dirty="0">
                <a:solidFill>
                  <a:schemeClr val="tx1"/>
                </a:solidFill>
              </a:rPr>
              <a:t>十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  <a:endParaRPr lang="zh-CN" altLang="en-US" sz="1800" dirty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ALU</a:t>
            </a:r>
            <a:r>
              <a:rPr lang="zh-CN" altLang="en-US" sz="2400" dirty="0"/>
              <a:t>指令</a:t>
            </a:r>
            <a:r>
              <a:rPr lang="en-US" altLang="zh-CN" sz="2400" dirty="0"/>
              <a:t>(R-</a:t>
            </a:r>
            <a:r>
              <a:rPr lang="zh-CN" altLang="en-US" sz="2400" dirty="0"/>
              <a:t>格式译码、</a:t>
            </a:r>
            <a:r>
              <a:rPr lang="en-US" altLang="zh-CN" sz="2400" dirty="0"/>
              <a:t> Function</a:t>
            </a:r>
            <a:r>
              <a:rPr lang="zh-CN" altLang="en-US" sz="2400" dirty="0"/>
              <a:t>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LW/SW</a:t>
            </a:r>
            <a:r>
              <a:rPr lang="zh-CN" altLang="en-US" sz="2400" dirty="0"/>
              <a:t>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测试分支指令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测试转移指令</a:t>
            </a:r>
            <a:r>
              <a:rPr lang="en-US" altLang="zh-CN" sz="2400" dirty="0"/>
              <a:t>(J-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物理</a:t>
            </a:r>
            <a:r>
              <a:rPr lang="zh-CN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验证</a:t>
            </a:r>
            <a:r>
              <a:rPr lang="en-US" altLang="zh-CN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en-US" altLang="zh-CN" sz="4400" dirty="0" smtClean="0">
                <a:ea typeface="SimHei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指令测试</a:t>
            </a:r>
            <a:r>
              <a:rPr lang="zh-CN" altLang="en-US" sz="2800" b="0" dirty="0">
                <a:solidFill>
                  <a:schemeClr val="tx1"/>
                </a:solidFill>
              </a:rPr>
              <a:t>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设计，测试结果通过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输出信号单步观察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 = ALU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403648" y="2636912"/>
            <a:ext cx="5904656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r2,r0,r1;       	//r2=00000001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r4,r3,r3;    	//r4=00000004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r5,r4,r2;     	//r5=00000005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r6,r5,r5;     	//r6=0000000A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nor r7,r5,r5;     	//r7=FFFFFFFA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sub r8,r7,r5;     	//r8=FFFFFFF5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r9,r8,r5;    	//r9=00000005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r10,r8,r6;           //r10=00000000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r11,r5,r6;           //r11=0000000F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r12,r11,r7;        //r12=0000000A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 r13,r5,r7;          //r13=00000000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……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j loop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		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dirty="0" smtClean="0"/>
              <a:t>	</a:t>
            </a:r>
            <a:endParaRPr lang="pt-BR" sz="1800" b="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测试程序参考：</a:t>
            </a:r>
            <a:r>
              <a:rPr lang="en-US" altLang="zh-CN" dirty="0"/>
              <a:t> </a:t>
            </a:r>
            <a:r>
              <a:rPr lang="en-US" altLang="zh-CN" dirty="0" smtClean="0"/>
              <a:t>LW/SW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93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LW/SW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r>
              <a:rPr lang="zh-CN" altLang="en-US" sz="2400" b="0" dirty="0">
                <a:solidFill>
                  <a:schemeClr val="tx1"/>
                </a:solidFill>
              </a:rPr>
              <a:t>替换</a:t>
            </a:r>
            <a:r>
              <a:rPr lang="en-US" altLang="zh-CN" sz="2400" b="0" dirty="0">
                <a:solidFill>
                  <a:schemeClr val="tx1"/>
                </a:solidFill>
              </a:rPr>
              <a:t>DEMO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Lab5</a:t>
            </a:r>
            <a:r>
              <a:rPr lang="zh-CN" altLang="en-US" sz="2000" dirty="0" smtClean="0"/>
              <a:t>通道</a:t>
            </a:r>
            <a:r>
              <a:rPr lang="zh-CN" altLang="en-US" sz="2000" dirty="0"/>
              <a:t>测试设计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存储器地址通过</a:t>
            </a:r>
            <a:r>
              <a:rPr lang="en-US" altLang="zh-CN" sz="2000" dirty="0" err="1" smtClean="0"/>
              <a:t>Addr_out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观察：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8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1800" b="0" dirty="0">
                <a:solidFill>
                  <a:schemeClr val="tx1"/>
                </a:solidFill>
              </a:rPr>
              <a:t> 0000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start: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通道结果由后一条指令读操作数观察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lw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1800" b="0" dirty="0">
                <a:solidFill>
                  <a:schemeClr val="tx1"/>
                </a:solidFill>
              </a:rPr>
              <a:t>, 14($zero);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55555555</a:t>
            </a:r>
            <a:r>
              <a:rPr lang="zh-CN" altLang="en-US" sz="1800" b="0" dirty="0">
                <a:solidFill>
                  <a:schemeClr val="tx1"/>
                </a:solidFill>
              </a:rPr>
              <a:t>。存储器读通道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1800" b="0" dirty="0">
                <a:solidFill>
                  <a:schemeClr val="tx1"/>
                </a:solidFill>
              </a:rPr>
              <a:t>: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1800" b="0" dirty="0">
                <a:solidFill>
                  <a:schemeClr val="tx1"/>
                </a:solidFill>
              </a:rPr>
              <a:t>, r5, 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1800" b="0" dirty="0">
                <a:solidFill>
                  <a:schemeClr val="tx1"/>
                </a:solidFill>
              </a:rPr>
              <a:t>, $zero, r1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1800" b="0" dirty="0">
                <a:solidFill>
                  <a:schemeClr val="tx1"/>
                </a:solidFill>
              </a:rPr>
              <a:t>, 48($zero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  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:00000048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1800" b="0" dirty="0">
                <a:solidFill>
                  <a:schemeClr val="tx1"/>
                </a:solidFill>
              </a:rPr>
              <a:t>, r5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test_sw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循环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测试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>
                <a:solidFill>
                  <a:schemeClr val="tx1"/>
                </a:solidFill>
              </a:rPr>
              <a:t>00000014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test_sw</a:t>
            </a:r>
            <a:r>
              <a:rPr lang="en-US" altLang="zh-CN" sz="1800" dirty="0" smtClean="0">
                <a:solidFill>
                  <a:srgbClr val="FF0000"/>
                </a:solidFill>
              </a:rPr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……			//</a:t>
            </a:r>
            <a:r>
              <a:rPr lang="zh-CN" altLang="en-US" sz="1800" dirty="0" smtClean="0">
                <a:solidFill>
                  <a:srgbClr val="FF0000"/>
                </a:solidFill>
              </a:rPr>
              <a:t>增加写</a:t>
            </a:r>
            <a:r>
              <a:rPr lang="en-US" altLang="zh-CN" sz="1800" dirty="0" smtClean="0">
                <a:solidFill>
                  <a:srgbClr val="FF0000"/>
                </a:solidFill>
              </a:rPr>
              <a:t>SW</a:t>
            </a:r>
            <a:r>
              <a:rPr lang="zh-CN" altLang="en-US" sz="1800" dirty="0" smtClean="0">
                <a:solidFill>
                  <a:srgbClr val="FF0000"/>
                </a:solidFill>
              </a:rPr>
              <a:t>测试，如</a:t>
            </a:r>
            <a:r>
              <a:rPr lang="en-US" altLang="zh-CN" sz="1800" dirty="0" smtClean="0">
                <a:solidFill>
                  <a:srgbClr val="FF0000"/>
                </a:solidFill>
              </a:rPr>
              <a:t>14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</a:rPr>
              <a:t>48</a:t>
            </a:r>
            <a:r>
              <a:rPr lang="zh-CN" altLang="en-US" sz="1800" dirty="0" smtClean="0">
                <a:solidFill>
                  <a:srgbClr val="FF0000"/>
                </a:solidFill>
              </a:rPr>
              <a:t>单元交换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00000014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测试的完备性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仅表明</a:t>
            </a:r>
            <a:r>
              <a:rPr lang="zh-CN" altLang="en-US" sz="2000" dirty="0" smtClean="0"/>
              <a:t>地址计算、存储单元和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总线传输</a:t>
            </a:r>
            <a:r>
              <a:rPr lang="zh-CN" altLang="en-US" sz="2000" dirty="0"/>
              <a:t>部分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正确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要测试其完全正确，必须遍历所有可能的情况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 smtClean="0"/>
              <a:t>LW/SW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利用七段显示设备可以设计动态测试</a:t>
            </a:r>
            <a:r>
              <a:rPr lang="zh-CN" altLang="zh-CN" sz="2800" dirty="0" smtClean="0">
                <a:solidFill>
                  <a:schemeClr val="tx1"/>
                </a:solidFill>
              </a:rPr>
              <a:t>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7</a:t>
            </a:r>
            <a:r>
              <a:rPr lang="zh-CN" altLang="en-US" sz="2200" dirty="0" smtClean="0"/>
              <a:t>段码显示器的地址是</a:t>
            </a:r>
            <a:r>
              <a:rPr lang="en-US" altLang="zh-CN" sz="2200" dirty="0" smtClean="0"/>
              <a:t>E0000000/FFFFFFE0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LED</a:t>
            </a:r>
            <a:r>
              <a:rPr lang="zh-CN" altLang="en-US" sz="2200" dirty="0" smtClean="0"/>
              <a:t>显示地址是</a:t>
            </a:r>
            <a:r>
              <a:rPr lang="en-US" altLang="zh-CN" sz="2200" dirty="0" smtClean="0"/>
              <a:t>F0000000/FFFFFF00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SW</a:t>
            </a:r>
            <a:r>
              <a:rPr lang="zh-CN" altLang="en-US" sz="2200" dirty="0" smtClean="0"/>
              <a:t>指令输出测试结果：</a:t>
            </a:r>
            <a:r>
              <a:rPr lang="en-US" altLang="zh-CN" sz="2200" dirty="0" err="1" smtClean="0"/>
              <a:t>sw</a:t>
            </a:r>
            <a:r>
              <a:rPr lang="en-US" altLang="zh-CN" sz="2200" dirty="0" smtClean="0"/>
              <a:t> 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请设计</a:t>
            </a:r>
            <a:r>
              <a:rPr lang="zh-CN" altLang="zh-CN" sz="2200" dirty="0" smtClean="0"/>
              <a:t>存储器模块测试程序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测试结果在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段显示器上指示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RAM</a:t>
            </a:r>
            <a:r>
              <a:rPr lang="zh-CN" altLang="en-US" sz="2800" dirty="0" smtClean="0">
                <a:solidFill>
                  <a:schemeClr val="tx1"/>
                </a:solidFill>
              </a:rPr>
              <a:t>初始化数据同</a:t>
            </a:r>
            <a:r>
              <a:rPr lang="en-US" altLang="zh-CN" sz="2800" dirty="0" smtClean="0">
                <a:solidFill>
                  <a:schemeClr val="tx1"/>
                </a:solidFill>
              </a:rPr>
              <a:t>Exp10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00A52820, AC650000, 8C650000, 00A85824, 01A26820, 11A00017, 8C650000, 01CE9020, 0252B020, 02569020, </a:t>
            </a:r>
            <a:r>
              <a:rPr lang="en-US" altLang="zh-CN" sz="1600" b="0" dirty="0" smtClean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1600" b="0" dirty="0" smtClean="0">
              <a:solidFill>
                <a:prstClr val="black"/>
              </a:solidFill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600" b="0" dirty="0">
              <a:solidFill>
                <a:prstClr val="black"/>
              </a:solidFill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600" b="0" dirty="0" smtClean="0">
              <a:solidFill>
                <a:prstClr val="black"/>
              </a:solidFill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smtClean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16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1600" b="0" dirty="0" err="1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16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0" dirty="0" err="1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16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0" dirty="0" err="1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16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0" dirty="0" err="1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16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0" dirty="0" err="1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16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1600" b="0" dirty="0">
                <a:solidFill>
                  <a:srgbClr val="FF0000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1600" b="0" dirty="0" smtClean="0">
                <a:solidFill>
                  <a:srgbClr val="FF0000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7868" y="3705782"/>
            <a:ext cx="8568952" cy="2585281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32240" y="407707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代码区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4248" y="590921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</a:rPr>
              <a:t>数据区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ALU</a:t>
            </a:r>
            <a:r>
              <a:rPr lang="zh-CN" altLang="en-US" sz="2800" dirty="0">
                <a:solidFill>
                  <a:schemeClr val="tx1"/>
                </a:solidFill>
              </a:rPr>
              <a:t>指令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/>
          </a:p>
          <a:p>
            <a:r>
              <a:rPr lang="en-US" altLang="zh-CN" sz="2800" dirty="0">
                <a:solidFill>
                  <a:schemeClr val="tx1"/>
                </a:solidFill>
              </a:rPr>
              <a:t>LW/SW</a:t>
            </a:r>
            <a:r>
              <a:rPr lang="zh-CN" altLang="en-US" sz="2800" dirty="0">
                <a:solidFill>
                  <a:schemeClr val="tx1"/>
                </a:solidFill>
              </a:rPr>
              <a:t>指令测试结果记录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动态存储模块测试记录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用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HDL</a:t>
            </a: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直接描述状态机时同时输出控制信号需要如何修改？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指令需要增加控制信号吗？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扩展下列指令，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控制器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将作如何修改：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r>
              <a:rPr lang="zh-CN" altLang="en-US" sz="24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此时用二级译码有优势吗？</a:t>
            </a:r>
            <a:endParaRPr lang="en-US" altLang="zh-CN" sz="24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状态机调试你有什么建议？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SimHei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SimHei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" y="116632"/>
            <a:ext cx="8100392" cy="95436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/>
              <a:t>Multicycle </a:t>
            </a:r>
            <a:r>
              <a:rPr lang="en-US" altLang="zh-CN" sz="4400" dirty="0" err="1" smtClean="0"/>
              <a:t>datapath</a:t>
            </a:r>
            <a:r>
              <a:rPr lang="zh-CN" altLang="en-US" sz="4400" dirty="0" smtClean="0"/>
              <a:t>：</a:t>
            </a:r>
            <a:r>
              <a:rPr lang="en-US" altLang="zh-CN" sz="3300" dirty="0" smtClean="0">
                <a:solidFill>
                  <a:srgbClr val="FF0000"/>
                </a:solidFill>
              </a:rPr>
              <a:t>9-23</a:t>
            </a:r>
            <a:r>
              <a:rPr lang="en-US" altLang="zh-CN" sz="3300" baseline="30000" dirty="0" smtClean="0">
                <a:solidFill>
                  <a:srgbClr val="FF0000"/>
                </a:solidFill>
              </a:rPr>
              <a:t>+ </a:t>
            </a:r>
            <a:r>
              <a:rPr lang="en-US" altLang="zh-CN" sz="3300" dirty="0" smtClean="0">
                <a:solidFill>
                  <a:srgbClr val="FF0000"/>
                </a:solidFill>
              </a:rPr>
              <a:t>instructions</a:t>
            </a:r>
            <a:endParaRPr lang="zh-CN" altLang="en-US" sz="33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9752" y="2204864"/>
            <a:ext cx="6120680" cy="4176464"/>
          </a:xfrm>
          <a:prstGeom prst="roundRect">
            <a:avLst>
              <a:gd name="adj" fmla="val 5579"/>
            </a:avLst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1216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找出指令的通路：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5+1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MUX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比单周期增加了什么通道？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9" y="6155446"/>
            <a:ext cx="6809936" cy="52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1916832"/>
            <a:ext cx="8064962" cy="4850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88832" cy="95436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Datapath</a:t>
            </a:r>
            <a:r>
              <a:rPr lang="en-US" altLang="zh-CN" dirty="0" smtClean="0"/>
              <a:t> module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M_datapath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Main unit of CPU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Register transfer object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general </a:t>
            </a:r>
            <a:r>
              <a:rPr lang="en-US" altLang="zh-CN" sz="2400" dirty="0" err="1" smtClean="0"/>
              <a:t>datapath</a:t>
            </a:r>
            <a:endParaRPr lang="en-US" altLang="zh-CN" sz="2400" dirty="0" smtClean="0"/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Basic function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ALU with computing function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General purpose registers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All possible paths with counting function</a:t>
            </a:r>
            <a:endParaRPr lang="en-US" altLang="zh-CN" sz="2400" dirty="0"/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Key signals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Inst_R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Instruction register output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PC_Current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current PC(PC+4)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M_addr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memory address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Branch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=1</a:t>
            </a:r>
            <a:r>
              <a:rPr lang="zh-CN" altLang="en-US" sz="2200" dirty="0" smtClean="0">
                <a:solidFill>
                  <a:prstClr val="black"/>
                </a:solidFill>
              </a:rPr>
              <a:t>→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beq</a:t>
            </a:r>
            <a:r>
              <a:rPr lang="zh-CN" altLang="en-US" sz="2200" dirty="0" smtClean="0">
                <a:solidFill>
                  <a:prstClr val="black"/>
                </a:solidFill>
              </a:rPr>
              <a:t>；</a:t>
            </a:r>
            <a:r>
              <a:rPr lang="en-US" altLang="zh-CN" sz="2200" dirty="0" smtClean="0">
                <a:solidFill>
                  <a:prstClr val="black"/>
                </a:solidFill>
              </a:rPr>
              <a:t>=0</a:t>
            </a:r>
            <a:r>
              <a:rPr lang="zh-CN" altLang="en-US" sz="2200" dirty="0">
                <a:solidFill>
                  <a:prstClr val="black"/>
                </a:solidFill>
              </a:rPr>
              <a:t> →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bne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PCWriteCond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for Branch</a:t>
            </a:r>
            <a:r>
              <a:rPr lang="zh-CN" altLang="en-US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</a:rPr>
              <a:t>instruction</a:t>
            </a:r>
            <a:endParaRPr lang="en-US" altLang="zh-CN" sz="2200" dirty="0" smtClean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208" y="1515305"/>
            <a:ext cx="2434213" cy="4722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 file- 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6"/>
            <a:ext cx="7488832" cy="5354059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M_datapath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>
                <a:solidFill>
                  <a:schemeClr val="tx1"/>
                </a:solidFill>
              </a:rPr>
              <a:t>reset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=1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</a:t>
            </a:r>
            <a:r>
              <a:rPr lang="en-US" altLang="zh-CN" sz="1600" b="0" dirty="0">
                <a:solidFill>
                  <a:schemeClr val="tx1"/>
                </a:solidFill>
              </a:rPr>
              <a:t>]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PCSource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//4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选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</a:rPr>
              <a:t>控制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>
                <a:solidFill>
                  <a:schemeClr val="tx1"/>
                </a:solidFill>
              </a:rPr>
              <a:t>Branch,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[31:0]data2CPU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b="0" dirty="0">
                <a:solidFill>
                  <a:schemeClr val="tx1"/>
                </a:solidFill>
              </a:rPr>
              <a:t>overflow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);</a:t>
            </a:r>
            <a:r>
              <a:rPr lang="en-US" altLang="zh-CN" sz="1600" b="0" dirty="0">
                <a:solidFill>
                  <a:schemeClr val="tx1"/>
                </a:solidFill>
              </a:rPr>
              <a:t>				  	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099276"/>
            <a:ext cx="2664296" cy="51683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 design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Multiple ways for controller implementation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State transition 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State table</a:t>
            </a:r>
            <a:r>
              <a:rPr lang="zh-CN" altLang="en-US" sz="2000" dirty="0" smtClean="0"/>
              <a:t>→</a:t>
            </a:r>
            <a:r>
              <a:rPr lang="en-US" altLang="zh-CN" sz="2000" dirty="0" smtClean="0"/>
              <a:t>state function</a:t>
            </a:r>
            <a:r>
              <a:rPr lang="zh-CN" altLang="en-US" sz="2000" dirty="0" smtClean="0"/>
              <a:t>→</a:t>
            </a:r>
            <a:r>
              <a:rPr lang="en-US" altLang="zh-CN" sz="2000" dirty="0" smtClean="0"/>
              <a:t>input function</a:t>
            </a:r>
            <a:r>
              <a:rPr lang="zh-CN" altLang="en-US" sz="2000" dirty="0" smtClean="0"/>
              <a:t>→</a:t>
            </a:r>
            <a:r>
              <a:rPr lang="en-US" altLang="zh-CN" sz="2000" dirty="0" smtClean="0"/>
              <a:t>HDL description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Or state table</a:t>
            </a:r>
            <a:r>
              <a:rPr lang="zh-CN" altLang="en-US" sz="2000" dirty="0" smtClean="0"/>
              <a:t>→ </a:t>
            </a:r>
            <a:r>
              <a:rPr lang="en-US" altLang="zh-CN" sz="2000" dirty="0" smtClean="0"/>
              <a:t>HDL behavior description</a:t>
            </a: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excitation function and output signal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HDL description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ROM/</a:t>
            </a:r>
            <a:r>
              <a:rPr lang="en-US" altLang="zh-CN" sz="2000" dirty="0"/>
              <a:t> PLA </a:t>
            </a:r>
            <a:r>
              <a:rPr lang="en-US" altLang="zh-CN" sz="2000" dirty="0" smtClean="0"/>
              <a:t>(text CD)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MUX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Gate circuit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In this lab, based on general design analysis of sequential circuit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Choose one method to implement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suggest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It is not complicated for 9+</a:t>
            </a:r>
            <a:r>
              <a:rPr lang="zh-CN" altLang="en-US" sz="2000" dirty="0"/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instructions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better use </a:t>
            </a:r>
            <a:r>
              <a:rPr lang="en-US" altLang="zh-CN" sz="2000" dirty="0" smtClean="0"/>
              <a:t>excitation</a:t>
            </a:r>
            <a:r>
              <a:rPr lang="en-US" altLang="zh-CN" sz="2000" dirty="0" smtClean="0">
                <a:solidFill>
                  <a:schemeClr val="tx1"/>
                </a:solidFill>
              </a:rPr>
              <a:t> function with HDL description to implement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Use HDL to describe state table for more instructions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644da32d-8887-41a5-bd4a-9866339cbd7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21021</Words>
  <Application>WPS 演示</Application>
  <PresentationFormat>全屏显示(4:3)</PresentationFormat>
  <Paragraphs>2143</Paragraphs>
  <Slides>50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50</vt:i4>
      </vt:variant>
    </vt:vector>
  </HeadingPairs>
  <TitlesOfParts>
    <vt:vector size="75" baseType="lpstr">
      <vt:lpstr>Arial</vt:lpstr>
      <vt:lpstr>SimSun</vt:lpstr>
      <vt:lpstr>Wingdings</vt:lpstr>
      <vt:lpstr>Calibri</vt:lpstr>
      <vt:lpstr>Calibri</vt:lpstr>
      <vt:lpstr>Microsoft YaHei</vt:lpstr>
      <vt:lpstr>SimHei</vt:lpstr>
      <vt:lpstr>STLiti</vt:lpstr>
      <vt:lpstr>Times New Roman</vt:lpstr>
      <vt:lpstr>STXingkai</vt:lpstr>
      <vt:lpstr>FangSong</vt:lpstr>
      <vt:lpstr>LiSu</vt:lpstr>
      <vt:lpstr>Arial Unicode MS</vt:lpstr>
      <vt:lpstr>Comic Sans MS</vt:lpstr>
      <vt:lpstr>Consolas</vt:lpstr>
      <vt:lpstr>Algerian</vt:lpstr>
      <vt:lpstr>Office 主题</vt:lpstr>
      <vt:lpstr>MS_ClipArt_Gallery.5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Computer Organization &amp; Design 					   实验与课程设计</vt:lpstr>
      <vt:lpstr>Course Outline</vt:lpstr>
      <vt:lpstr>Task</vt:lpstr>
      <vt:lpstr>Course Outline</vt:lpstr>
      <vt:lpstr>CPU organization </vt:lpstr>
      <vt:lpstr>Multicycle datapath：9-23+ instructions</vt:lpstr>
      <vt:lpstr>Datapath module： M_datapath</vt:lpstr>
      <vt:lpstr>Interface file- M_datapath.v</vt:lpstr>
      <vt:lpstr>Controller design</vt:lpstr>
      <vt:lpstr>Controller and control object</vt:lpstr>
      <vt:lpstr>FSM for 9+ instructions        asking the students to complete the corresponding state truth table</vt:lpstr>
      <vt:lpstr>State encode and assignment </vt:lpstr>
      <vt:lpstr>State table/next state table</vt:lpstr>
      <vt:lpstr>State function</vt:lpstr>
      <vt:lpstr>Excitation function</vt:lpstr>
      <vt:lpstr>State excitation table</vt:lpstr>
      <vt:lpstr>Output truth table</vt:lpstr>
      <vt:lpstr>Controller signals：Defined 10+6+？control</vt:lpstr>
      <vt:lpstr>Fill in the following truth table, which is compatible with datapath of Exp10</vt:lpstr>
      <vt:lpstr>CPU unit two-controller：ctrl</vt:lpstr>
      <vt:lpstr>Interface file- ctrl.v</vt:lpstr>
      <vt:lpstr>Controller implementation</vt:lpstr>
      <vt:lpstr>U3-memory initialization data reference：mem.coe contains both code and data</vt:lpstr>
      <vt:lpstr>Course Outline</vt:lpstr>
      <vt:lpstr>PowerPoint 演示文稿</vt:lpstr>
      <vt:lpstr>project：OExp11-OwnMCPU</vt:lpstr>
      <vt:lpstr>Gist </vt:lpstr>
      <vt:lpstr>PowerPoint 演示文稿</vt:lpstr>
      <vt:lpstr>HDL description for excitation functions</vt:lpstr>
      <vt:lpstr>Use excitation function to implement FSM</vt:lpstr>
      <vt:lpstr>PowerPoint 演示文稿</vt:lpstr>
      <vt:lpstr>PowerPoint 演示文稿</vt:lpstr>
      <vt:lpstr>PowerPoint 演示文稿</vt:lpstr>
      <vt:lpstr>ALU operation decoder</vt:lpstr>
      <vt:lpstr>PowerPoint 演示文稿</vt:lpstr>
      <vt:lpstr>HDL description for controller</vt:lpstr>
      <vt:lpstr>State transition description</vt:lpstr>
      <vt:lpstr>PowerPoint 演示文稿</vt:lpstr>
      <vt:lpstr>ALU operation decoder</vt:lpstr>
      <vt:lpstr>PowerPoint 演示文稿</vt:lpstr>
      <vt:lpstr>Controller integration and substitution</vt:lpstr>
      <vt:lpstr>PowerPoint 演示文稿</vt:lpstr>
      <vt:lpstr>Physical verification</vt:lpstr>
      <vt:lpstr>物理验证-DEMO接口功能</vt:lpstr>
      <vt:lpstr>测试程序参考：ALU指令</vt:lpstr>
      <vt:lpstr>测试程序参考： LW/SW</vt:lpstr>
      <vt:lpstr>动态LW/SW测试</vt:lpstr>
      <vt:lpstr>设计测试记录表格</vt:lpstr>
      <vt:lpstr>思考题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Design         实验与课程设计</dc:title>
  <dc:creator>zj_sqs</dc:creator>
  <cp:lastModifiedBy>Anna Tang</cp:lastModifiedBy>
  <cp:revision>623</cp:revision>
  <dcterms:created xsi:type="dcterms:W3CDTF">2013-04-10T02:56:00Z</dcterms:created>
  <dcterms:modified xsi:type="dcterms:W3CDTF">2020-06-20T02:00:40Z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