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3"/>
  </p:notesMasterIdLst>
  <p:sldIdLst>
    <p:sldId id="297" r:id="rId2"/>
    <p:sldId id="435" r:id="rId3"/>
    <p:sldId id="299" r:id="rId4"/>
    <p:sldId id="436" r:id="rId5"/>
    <p:sldId id="437" r:id="rId6"/>
    <p:sldId id="303" r:id="rId7"/>
    <p:sldId id="438" r:id="rId8"/>
    <p:sldId id="305" r:id="rId9"/>
    <p:sldId id="306" r:id="rId10"/>
    <p:sldId id="353" r:id="rId11"/>
    <p:sldId id="307" r:id="rId12"/>
    <p:sldId id="309" r:id="rId13"/>
    <p:sldId id="310" r:id="rId14"/>
    <p:sldId id="322" r:id="rId15"/>
    <p:sldId id="325" r:id="rId16"/>
    <p:sldId id="326" r:id="rId17"/>
    <p:sldId id="323" r:id="rId18"/>
    <p:sldId id="328" r:id="rId19"/>
    <p:sldId id="355" r:id="rId20"/>
    <p:sldId id="331" r:id="rId21"/>
    <p:sldId id="339" r:id="rId22"/>
    <p:sldId id="341" r:id="rId23"/>
    <p:sldId id="345" r:id="rId24"/>
    <p:sldId id="344" r:id="rId25"/>
    <p:sldId id="342" r:id="rId26"/>
    <p:sldId id="343" r:id="rId27"/>
    <p:sldId id="346" r:id="rId28"/>
    <p:sldId id="347" r:id="rId29"/>
    <p:sldId id="349" r:id="rId30"/>
    <p:sldId id="350" r:id="rId31"/>
    <p:sldId id="348" r:id="rId32"/>
    <p:sldId id="351" r:id="rId33"/>
    <p:sldId id="352" r:id="rId34"/>
    <p:sldId id="439" r:id="rId35"/>
    <p:sldId id="419" r:id="rId36"/>
    <p:sldId id="387" r:id="rId37"/>
    <p:sldId id="401" r:id="rId38"/>
    <p:sldId id="393" r:id="rId39"/>
    <p:sldId id="394" r:id="rId40"/>
    <p:sldId id="397" r:id="rId41"/>
    <p:sldId id="403" r:id="rId42"/>
    <p:sldId id="399" r:id="rId43"/>
    <p:sldId id="410" r:id="rId44"/>
    <p:sldId id="411" r:id="rId45"/>
    <p:sldId id="412" r:id="rId46"/>
    <p:sldId id="413" r:id="rId47"/>
    <p:sldId id="400" r:id="rId48"/>
    <p:sldId id="361" r:id="rId49"/>
    <p:sldId id="417" r:id="rId50"/>
    <p:sldId id="366" r:id="rId51"/>
    <p:sldId id="368" r:id="rId52"/>
    <p:sldId id="369" r:id="rId53"/>
    <p:sldId id="384" r:id="rId54"/>
    <p:sldId id="370" r:id="rId55"/>
    <p:sldId id="408" r:id="rId56"/>
    <p:sldId id="434" r:id="rId57"/>
    <p:sldId id="409" r:id="rId58"/>
    <p:sldId id="414" r:id="rId59"/>
    <p:sldId id="416" r:id="rId60"/>
    <p:sldId id="415" r:id="rId61"/>
    <p:sldId id="386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47962835-C2B1-456B-A6F1-40CBBD37E1F7}" type="presOf" srcId="{8A1426EB-7DE3-47DE-897B-C3F4E225F151}" destId="{D3F14193-5855-4C09-A68A-0623D31128DF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61198103-23EC-4DAA-A5BC-C5166565A714}" type="presOf" srcId="{AA26FAA2-A785-4E15-BA91-A671C9AEEFB8}" destId="{411AB55B-A6A8-48D0-B24D-1FE0443D1EDB}" srcOrd="0" destOrd="0" presId="urn:microsoft.com/office/officeart/2008/layout/VerticalCurvedList"/>
    <dgm:cxn modelId="{AB98440C-0CF2-45BE-BC17-61EC961AF947}" type="presOf" srcId="{607E526C-60CD-4A98-A71B-78FCE2BC42A5}" destId="{596E06D9-740A-4EB7-99D6-26FD9CA88D40}" srcOrd="0" destOrd="0" presId="urn:microsoft.com/office/officeart/2008/layout/VerticalCurvedList"/>
    <dgm:cxn modelId="{6D87E9B0-26D8-4220-AAFF-3AC5C2480AF0}" type="presOf" srcId="{7944E05A-E851-4FEB-8F65-54CF019D8607}" destId="{CC9EE4F8-9490-427F-B10E-0E9D697AC42E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2622C0C8-CD3D-458A-8458-50ECD898B40A}" type="presOf" srcId="{89F17C84-8395-4E33-8F8A-878E46DB1974}" destId="{1B922EBE-B39C-4873-8CC5-9E93797307C1}" srcOrd="0" destOrd="0" presId="urn:microsoft.com/office/officeart/2008/layout/VerticalCurvedList"/>
    <dgm:cxn modelId="{E0DDCBE7-DA2F-46BE-9D0B-9D45CCAECC04}" type="presOf" srcId="{F4E49FB6-BAEC-4D61-AE0D-5FA9F57F40D1}" destId="{7D320737-378C-4B8C-AEBD-51068216900B}" srcOrd="0" destOrd="0" presId="urn:microsoft.com/office/officeart/2008/layout/VerticalCurvedList"/>
    <dgm:cxn modelId="{4B9C8CDA-FF4E-4F9C-90B6-F0A11A418DD1}" type="presParOf" srcId="{1B922EBE-B39C-4873-8CC5-9E93797307C1}" destId="{7CDB5B95-D570-47D8-BCE0-E552F8830E24}" srcOrd="0" destOrd="0" presId="urn:microsoft.com/office/officeart/2008/layout/VerticalCurvedList"/>
    <dgm:cxn modelId="{7CCD70FB-C583-4ED9-B26E-FC9294BEA813}" type="presParOf" srcId="{7CDB5B95-D570-47D8-BCE0-E552F8830E24}" destId="{8C163561-368A-464B-8AC3-290847416772}" srcOrd="0" destOrd="0" presId="urn:microsoft.com/office/officeart/2008/layout/VerticalCurvedList"/>
    <dgm:cxn modelId="{D90EB887-9936-4287-BD9B-477CF7B876E7}" type="presParOf" srcId="{8C163561-368A-464B-8AC3-290847416772}" destId="{239A010D-535F-44FF-8274-A74669569E25}" srcOrd="0" destOrd="0" presId="urn:microsoft.com/office/officeart/2008/layout/VerticalCurvedList"/>
    <dgm:cxn modelId="{4C6033D7-AF74-4C55-95F8-4658EBC2425E}" type="presParOf" srcId="{8C163561-368A-464B-8AC3-290847416772}" destId="{7D320737-378C-4B8C-AEBD-51068216900B}" srcOrd="1" destOrd="0" presId="urn:microsoft.com/office/officeart/2008/layout/VerticalCurvedList"/>
    <dgm:cxn modelId="{948E94A2-0FCC-4FF9-B258-5172E179BC25}" type="presParOf" srcId="{8C163561-368A-464B-8AC3-290847416772}" destId="{C626C0FB-4623-4A86-B194-30FC7A43F690}" srcOrd="2" destOrd="0" presId="urn:microsoft.com/office/officeart/2008/layout/VerticalCurvedList"/>
    <dgm:cxn modelId="{097BF993-118A-43D7-93D3-1A648271FA61}" type="presParOf" srcId="{8C163561-368A-464B-8AC3-290847416772}" destId="{0DB23378-0D9E-489E-B056-8FF32F56CCC3}" srcOrd="3" destOrd="0" presId="urn:microsoft.com/office/officeart/2008/layout/VerticalCurvedList"/>
    <dgm:cxn modelId="{007B6847-F90B-4361-9B6F-2AD96B619579}" type="presParOf" srcId="{7CDB5B95-D570-47D8-BCE0-E552F8830E24}" destId="{411AB55B-A6A8-48D0-B24D-1FE0443D1EDB}" srcOrd="1" destOrd="0" presId="urn:microsoft.com/office/officeart/2008/layout/VerticalCurvedList"/>
    <dgm:cxn modelId="{7AEEF928-9461-4CAC-9C18-EA0CB2A64D22}" type="presParOf" srcId="{7CDB5B95-D570-47D8-BCE0-E552F8830E24}" destId="{62EFC6DF-9B9D-4498-9FCB-69AB4CF71398}" srcOrd="2" destOrd="0" presId="urn:microsoft.com/office/officeart/2008/layout/VerticalCurvedList"/>
    <dgm:cxn modelId="{D8E5151F-A445-4A31-B4C3-9F1089BF443E}" type="presParOf" srcId="{62EFC6DF-9B9D-4498-9FCB-69AB4CF71398}" destId="{3A93CF4B-2409-4FAC-8ACE-009A6101783F}" srcOrd="0" destOrd="0" presId="urn:microsoft.com/office/officeart/2008/layout/VerticalCurvedList"/>
    <dgm:cxn modelId="{A5DEBE87-3802-483F-A22E-190E6731DB69}" type="presParOf" srcId="{7CDB5B95-D570-47D8-BCE0-E552F8830E24}" destId="{D3F14193-5855-4C09-A68A-0623D31128DF}" srcOrd="3" destOrd="0" presId="urn:microsoft.com/office/officeart/2008/layout/VerticalCurvedList"/>
    <dgm:cxn modelId="{C24BE809-E06B-49A5-9DCC-82195E4E05A8}" type="presParOf" srcId="{7CDB5B95-D570-47D8-BCE0-E552F8830E24}" destId="{BD8A115F-6910-49FF-9795-3847D8CBD453}" srcOrd="4" destOrd="0" presId="urn:microsoft.com/office/officeart/2008/layout/VerticalCurvedList"/>
    <dgm:cxn modelId="{EEB514A5-0CFC-4830-A670-6AF57EC6F00C}" type="presParOf" srcId="{BD8A115F-6910-49FF-9795-3847D8CBD453}" destId="{BAAE23CF-93E1-4283-B216-8A16E8BF43B5}" srcOrd="0" destOrd="0" presId="urn:microsoft.com/office/officeart/2008/layout/VerticalCurvedList"/>
    <dgm:cxn modelId="{3FD149DE-B00C-40B4-8BFF-E84EBB0E662E}" type="presParOf" srcId="{7CDB5B95-D570-47D8-BCE0-E552F8830E24}" destId="{CC9EE4F8-9490-427F-B10E-0E9D697AC42E}" srcOrd="5" destOrd="0" presId="urn:microsoft.com/office/officeart/2008/layout/VerticalCurvedList"/>
    <dgm:cxn modelId="{221129C4-FB08-4993-A2DE-1F04BB1689DF}" type="presParOf" srcId="{7CDB5B95-D570-47D8-BCE0-E552F8830E24}" destId="{99854AA3-86D7-4DB5-AA36-6F45C724EA1C}" srcOrd="6" destOrd="0" presId="urn:microsoft.com/office/officeart/2008/layout/VerticalCurvedList"/>
    <dgm:cxn modelId="{8CD3A81B-7CE6-48F6-A301-2E6B6E2AB4EB}" type="presParOf" srcId="{99854AA3-86D7-4DB5-AA36-6F45C724EA1C}" destId="{CC93471B-25DF-4061-9EB5-45EAA8B6183F}" srcOrd="0" destOrd="0" presId="urn:microsoft.com/office/officeart/2008/layout/VerticalCurvedList"/>
    <dgm:cxn modelId="{DB16A6CF-654E-4CC7-B2D8-28EE9C0E85CD}" type="presParOf" srcId="{7CDB5B95-D570-47D8-BCE0-E552F8830E24}" destId="{596E06D9-740A-4EB7-99D6-26FD9CA88D40}" srcOrd="7" destOrd="0" presId="urn:microsoft.com/office/officeart/2008/layout/VerticalCurvedList"/>
    <dgm:cxn modelId="{A290C715-2E6A-4563-958B-48D5BBF45747}" type="presParOf" srcId="{7CDB5B95-D570-47D8-BCE0-E552F8830E24}" destId="{9031F968-0A05-4BA8-92EC-3061E9C2118F}" srcOrd="8" destOrd="0" presId="urn:microsoft.com/office/officeart/2008/layout/VerticalCurvedList"/>
    <dgm:cxn modelId="{2731173B-123A-49EE-B5F1-074840EDEFC0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92D1B0AD-37CC-45BA-B204-5071B363EED8}" type="presOf" srcId="{607E526C-60CD-4A98-A71B-78FCE2BC42A5}" destId="{596E06D9-740A-4EB7-99D6-26FD9CA88D40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6A2E5800-774B-4687-ADE7-F3FCE757C127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3FC932AE-2BE8-45D8-8F15-EFB3C1624413}" type="presOf" srcId="{8A1426EB-7DE3-47DE-897B-C3F4E225F151}" destId="{D3F14193-5855-4C09-A68A-0623D31128DF}" srcOrd="0" destOrd="0" presId="urn:microsoft.com/office/officeart/2008/layout/VerticalCurvedList"/>
    <dgm:cxn modelId="{AA002D40-55C1-4BDB-B759-4A096EDB0607}" type="presOf" srcId="{AA26FAA2-A785-4E15-BA91-A671C9AEEFB8}" destId="{411AB55B-A6A8-48D0-B24D-1FE0443D1EDB}" srcOrd="0" destOrd="0" presId="urn:microsoft.com/office/officeart/2008/layout/VerticalCurvedList"/>
    <dgm:cxn modelId="{9048BC46-9BE7-4407-9C1E-6E6886CC78E3}" type="presOf" srcId="{89F17C84-8395-4E33-8F8A-878E46DB1974}" destId="{1B922EBE-B39C-4873-8CC5-9E93797307C1}" srcOrd="0" destOrd="0" presId="urn:microsoft.com/office/officeart/2008/layout/VerticalCurvedList"/>
    <dgm:cxn modelId="{02070CE2-1D90-4BCF-84A6-97CCFA2E5221}" type="presOf" srcId="{7944E05A-E851-4FEB-8F65-54CF019D8607}" destId="{CC9EE4F8-9490-427F-B10E-0E9D697AC42E}" srcOrd="0" destOrd="0" presId="urn:microsoft.com/office/officeart/2008/layout/VerticalCurvedList"/>
    <dgm:cxn modelId="{84B71480-72F1-4F94-B75C-BFC5A8A3F70C}" type="presParOf" srcId="{1B922EBE-B39C-4873-8CC5-9E93797307C1}" destId="{7CDB5B95-D570-47D8-BCE0-E552F8830E24}" srcOrd="0" destOrd="0" presId="urn:microsoft.com/office/officeart/2008/layout/VerticalCurvedList"/>
    <dgm:cxn modelId="{702457FD-FD7F-414F-8610-3642DE94A11D}" type="presParOf" srcId="{7CDB5B95-D570-47D8-BCE0-E552F8830E24}" destId="{8C163561-368A-464B-8AC3-290847416772}" srcOrd="0" destOrd="0" presId="urn:microsoft.com/office/officeart/2008/layout/VerticalCurvedList"/>
    <dgm:cxn modelId="{5A9453D2-023B-44D5-A4E6-200EFF9D79A2}" type="presParOf" srcId="{8C163561-368A-464B-8AC3-290847416772}" destId="{239A010D-535F-44FF-8274-A74669569E25}" srcOrd="0" destOrd="0" presId="urn:microsoft.com/office/officeart/2008/layout/VerticalCurvedList"/>
    <dgm:cxn modelId="{A5FCA0BC-9C39-45FD-8D15-2F55A08B01FC}" type="presParOf" srcId="{8C163561-368A-464B-8AC3-290847416772}" destId="{7D320737-378C-4B8C-AEBD-51068216900B}" srcOrd="1" destOrd="0" presId="urn:microsoft.com/office/officeart/2008/layout/VerticalCurvedList"/>
    <dgm:cxn modelId="{FCEE7E2F-C224-4B74-AF51-F488DE8E55E1}" type="presParOf" srcId="{8C163561-368A-464B-8AC3-290847416772}" destId="{C626C0FB-4623-4A86-B194-30FC7A43F690}" srcOrd="2" destOrd="0" presId="urn:microsoft.com/office/officeart/2008/layout/VerticalCurvedList"/>
    <dgm:cxn modelId="{6A74F18D-E413-4284-BC75-6D0D9058BDBA}" type="presParOf" srcId="{8C163561-368A-464B-8AC3-290847416772}" destId="{0DB23378-0D9E-489E-B056-8FF32F56CCC3}" srcOrd="3" destOrd="0" presId="urn:microsoft.com/office/officeart/2008/layout/VerticalCurvedList"/>
    <dgm:cxn modelId="{B94A0401-5192-4C36-AE08-CEC50C709AEE}" type="presParOf" srcId="{7CDB5B95-D570-47D8-BCE0-E552F8830E24}" destId="{411AB55B-A6A8-48D0-B24D-1FE0443D1EDB}" srcOrd="1" destOrd="0" presId="urn:microsoft.com/office/officeart/2008/layout/VerticalCurvedList"/>
    <dgm:cxn modelId="{E0675F34-3590-4858-90EB-9F146FCEEB92}" type="presParOf" srcId="{7CDB5B95-D570-47D8-BCE0-E552F8830E24}" destId="{62EFC6DF-9B9D-4498-9FCB-69AB4CF71398}" srcOrd="2" destOrd="0" presId="urn:microsoft.com/office/officeart/2008/layout/VerticalCurvedList"/>
    <dgm:cxn modelId="{03D327AB-BDD7-4F0A-8203-6D0F1313302F}" type="presParOf" srcId="{62EFC6DF-9B9D-4498-9FCB-69AB4CF71398}" destId="{3A93CF4B-2409-4FAC-8ACE-009A6101783F}" srcOrd="0" destOrd="0" presId="urn:microsoft.com/office/officeart/2008/layout/VerticalCurvedList"/>
    <dgm:cxn modelId="{9C5A1857-A375-49EB-9D96-67AF93F2DBD8}" type="presParOf" srcId="{7CDB5B95-D570-47D8-BCE0-E552F8830E24}" destId="{D3F14193-5855-4C09-A68A-0623D31128DF}" srcOrd="3" destOrd="0" presId="urn:microsoft.com/office/officeart/2008/layout/VerticalCurvedList"/>
    <dgm:cxn modelId="{60E0D3FB-9670-4B6E-BBCA-226FA4B1DEC3}" type="presParOf" srcId="{7CDB5B95-D570-47D8-BCE0-E552F8830E24}" destId="{BD8A115F-6910-49FF-9795-3847D8CBD453}" srcOrd="4" destOrd="0" presId="urn:microsoft.com/office/officeart/2008/layout/VerticalCurvedList"/>
    <dgm:cxn modelId="{53C8D821-AA3C-43E2-913C-1487F7D7B378}" type="presParOf" srcId="{BD8A115F-6910-49FF-9795-3847D8CBD453}" destId="{BAAE23CF-93E1-4283-B216-8A16E8BF43B5}" srcOrd="0" destOrd="0" presId="urn:microsoft.com/office/officeart/2008/layout/VerticalCurvedList"/>
    <dgm:cxn modelId="{F16A1795-06ED-4BCF-B024-543C50E926C9}" type="presParOf" srcId="{7CDB5B95-D570-47D8-BCE0-E552F8830E24}" destId="{CC9EE4F8-9490-427F-B10E-0E9D697AC42E}" srcOrd="5" destOrd="0" presId="urn:microsoft.com/office/officeart/2008/layout/VerticalCurvedList"/>
    <dgm:cxn modelId="{F9FC2849-BCB9-45EF-A899-2D65BCC1853C}" type="presParOf" srcId="{7CDB5B95-D570-47D8-BCE0-E552F8830E24}" destId="{99854AA3-86D7-4DB5-AA36-6F45C724EA1C}" srcOrd="6" destOrd="0" presId="urn:microsoft.com/office/officeart/2008/layout/VerticalCurvedList"/>
    <dgm:cxn modelId="{C14EF547-3A66-4FE6-8228-731F30C52701}" type="presParOf" srcId="{99854AA3-86D7-4DB5-AA36-6F45C724EA1C}" destId="{CC93471B-25DF-4061-9EB5-45EAA8B6183F}" srcOrd="0" destOrd="0" presId="urn:microsoft.com/office/officeart/2008/layout/VerticalCurvedList"/>
    <dgm:cxn modelId="{E9026D28-18F0-479C-A081-3988967E5534}" type="presParOf" srcId="{7CDB5B95-D570-47D8-BCE0-E552F8830E24}" destId="{596E06D9-740A-4EB7-99D6-26FD9CA88D40}" srcOrd="7" destOrd="0" presId="urn:microsoft.com/office/officeart/2008/layout/VerticalCurvedList"/>
    <dgm:cxn modelId="{E9001C25-9021-44FD-A92B-60E76EA2BEF2}" type="presParOf" srcId="{7CDB5B95-D570-47D8-BCE0-E552F8830E24}" destId="{9031F968-0A05-4BA8-92EC-3061E9C2118F}" srcOrd="8" destOrd="0" presId="urn:microsoft.com/office/officeart/2008/layout/VerticalCurvedList"/>
    <dgm:cxn modelId="{9BA44DE8-4C74-4FC8-B473-256D03581B3C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69B83B91-5B3B-46F5-94C4-AAFBE22383BB}" type="presOf" srcId="{607E526C-60CD-4A98-A71B-78FCE2BC42A5}" destId="{596E06D9-740A-4EB7-99D6-26FD9CA88D40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6955F86A-3D97-4749-9BBE-2645DAE4BAE2}" type="presOf" srcId="{F4E49FB6-BAEC-4D61-AE0D-5FA9F57F40D1}" destId="{7D320737-378C-4B8C-AEBD-51068216900B}" srcOrd="0" destOrd="0" presId="urn:microsoft.com/office/officeart/2008/layout/VerticalCurvedList"/>
    <dgm:cxn modelId="{CE0D1034-60BD-495B-8A0E-EE7287923E30}" type="presOf" srcId="{8A1426EB-7DE3-47DE-897B-C3F4E225F151}" destId="{D3F14193-5855-4C09-A68A-0623D31128DF}" srcOrd="0" destOrd="0" presId="urn:microsoft.com/office/officeart/2008/layout/VerticalCurvedList"/>
    <dgm:cxn modelId="{B471F82A-47E1-4FEC-AF4F-6D4D8351EB63}" type="presOf" srcId="{7944E05A-E851-4FEB-8F65-54CF019D8607}" destId="{CC9EE4F8-9490-427F-B10E-0E9D697AC42E}" srcOrd="0" destOrd="0" presId="urn:microsoft.com/office/officeart/2008/layout/VerticalCurvedList"/>
    <dgm:cxn modelId="{D7A166E3-D4AD-4D55-A1F6-055556B8F7BC}" type="presOf" srcId="{89F17C84-8395-4E33-8F8A-878E46DB1974}" destId="{1B922EBE-B39C-4873-8CC5-9E93797307C1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29458255-050A-4449-B9BD-E9715D752329}" type="presOf" srcId="{AA26FAA2-A785-4E15-BA91-A671C9AEEFB8}" destId="{411AB55B-A6A8-48D0-B24D-1FE0443D1EDB}" srcOrd="0" destOrd="0" presId="urn:microsoft.com/office/officeart/2008/layout/VerticalCurvedList"/>
    <dgm:cxn modelId="{C5DD703A-02A8-4310-83DC-15E92D0352F1}" type="presParOf" srcId="{1B922EBE-B39C-4873-8CC5-9E93797307C1}" destId="{7CDB5B95-D570-47D8-BCE0-E552F8830E24}" srcOrd="0" destOrd="0" presId="urn:microsoft.com/office/officeart/2008/layout/VerticalCurvedList"/>
    <dgm:cxn modelId="{5D651960-DCAD-4555-B92C-A536F0487B6D}" type="presParOf" srcId="{7CDB5B95-D570-47D8-BCE0-E552F8830E24}" destId="{8C163561-368A-464B-8AC3-290847416772}" srcOrd="0" destOrd="0" presId="urn:microsoft.com/office/officeart/2008/layout/VerticalCurvedList"/>
    <dgm:cxn modelId="{94259EBB-BEC1-40FD-BFE9-8DC05C10D1D1}" type="presParOf" srcId="{8C163561-368A-464B-8AC3-290847416772}" destId="{239A010D-535F-44FF-8274-A74669569E25}" srcOrd="0" destOrd="0" presId="urn:microsoft.com/office/officeart/2008/layout/VerticalCurvedList"/>
    <dgm:cxn modelId="{A3B6DA66-C85F-406A-B98D-0E37C4123E33}" type="presParOf" srcId="{8C163561-368A-464B-8AC3-290847416772}" destId="{7D320737-378C-4B8C-AEBD-51068216900B}" srcOrd="1" destOrd="0" presId="urn:microsoft.com/office/officeart/2008/layout/VerticalCurvedList"/>
    <dgm:cxn modelId="{981F2DA0-4EB9-4F2F-80F0-37E33A00F31B}" type="presParOf" srcId="{8C163561-368A-464B-8AC3-290847416772}" destId="{C626C0FB-4623-4A86-B194-30FC7A43F690}" srcOrd="2" destOrd="0" presId="urn:microsoft.com/office/officeart/2008/layout/VerticalCurvedList"/>
    <dgm:cxn modelId="{386D2687-E772-457C-A9FF-708F2EFC398C}" type="presParOf" srcId="{8C163561-368A-464B-8AC3-290847416772}" destId="{0DB23378-0D9E-489E-B056-8FF32F56CCC3}" srcOrd="3" destOrd="0" presId="urn:microsoft.com/office/officeart/2008/layout/VerticalCurvedList"/>
    <dgm:cxn modelId="{7AB389D6-F94C-4C6E-AEDE-A1D6A920C7C4}" type="presParOf" srcId="{7CDB5B95-D570-47D8-BCE0-E552F8830E24}" destId="{411AB55B-A6A8-48D0-B24D-1FE0443D1EDB}" srcOrd="1" destOrd="0" presId="urn:microsoft.com/office/officeart/2008/layout/VerticalCurvedList"/>
    <dgm:cxn modelId="{1B7B023E-FEED-4B0A-BB67-F4F268E24D68}" type="presParOf" srcId="{7CDB5B95-D570-47D8-BCE0-E552F8830E24}" destId="{62EFC6DF-9B9D-4498-9FCB-69AB4CF71398}" srcOrd="2" destOrd="0" presId="urn:microsoft.com/office/officeart/2008/layout/VerticalCurvedList"/>
    <dgm:cxn modelId="{35666021-D53F-4136-8A40-9C1CFADF22CE}" type="presParOf" srcId="{62EFC6DF-9B9D-4498-9FCB-69AB4CF71398}" destId="{3A93CF4B-2409-4FAC-8ACE-009A6101783F}" srcOrd="0" destOrd="0" presId="urn:microsoft.com/office/officeart/2008/layout/VerticalCurvedList"/>
    <dgm:cxn modelId="{718E5A26-0311-4A60-8EE7-D5C6BA3DB678}" type="presParOf" srcId="{7CDB5B95-D570-47D8-BCE0-E552F8830E24}" destId="{D3F14193-5855-4C09-A68A-0623D31128DF}" srcOrd="3" destOrd="0" presId="urn:microsoft.com/office/officeart/2008/layout/VerticalCurvedList"/>
    <dgm:cxn modelId="{FA21C2F6-0702-4516-9411-4B1435B08A59}" type="presParOf" srcId="{7CDB5B95-D570-47D8-BCE0-E552F8830E24}" destId="{BD8A115F-6910-49FF-9795-3847D8CBD453}" srcOrd="4" destOrd="0" presId="urn:microsoft.com/office/officeart/2008/layout/VerticalCurvedList"/>
    <dgm:cxn modelId="{BEECC80B-C25F-412D-8838-BA860908F70B}" type="presParOf" srcId="{BD8A115F-6910-49FF-9795-3847D8CBD453}" destId="{BAAE23CF-93E1-4283-B216-8A16E8BF43B5}" srcOrd="0" destOrd="0" presId="urn:microsoft.com/office/officeart/2008/layout/VerticalCurvedList"/>
    <dgm:cxn modelId="{02785C67-6B91-4577-A4D2-5E854D79AFF4}" type="presParOf" srcId="{7CDB5B95-D570-47D8-BCE0-E552F8830E24}" destId="{CC9EE4F8-9490-427F-B10E-0E9D697AC42E}" srcOrd="5" destOrd="0" presId="urn:microsoft.com/office/officeart/2008/layout/VerticalCurvedList"/>
    <dgm:cxn modelId="{7D81E65F-4F3D-4E55-80A1-31FA2D4C3544}" type="presParOf" srcId="{7CDB5B95-D570-47D8-BCE0-E552F8830E24}" destId="{99854AA3-86D7-4DB5-AA36-6F45C724EA1C}" srcOrd="6" destOrd="0" presId="urn:microsoft.com/office/officeart/2008/layout/VerticalCurvedList"/>
    <dgm:cxn modelId="{D8031D23-58F6-405E-88FC-EB1CC5DA4EF9}" type="presParOf" srcId="{99854AA3-86D7-4DB5-AA36-6F45C724EA1C}" destId="{CC93471B-25DF-4061-9EB5-45EAA8B6183F}" srcOrd="0" destOrd="0" presId="urn:microsoft.com/office/officeart/2008/layout/VerticalCurvedList"/>
    <dgm:cxn modelId="{08563B8D-4DA7-4136-BFF6-99912DE5E2A2}" type="presParOf" srcId="{7CDB5B95-D570-47D8-BCE0-E552F8830E24}" destId="{596E06D9-740A-4EB7-99D6-26FD9CA88D40}" srcOrd="7" destOrd="0" presId="urn:microsoft.com/office/officeart/2008/layout/VerticalCurvedList"/>
    <dgm:cxn modelId="{54B1F659-12B6-40C7-B2D0-E38A20CAC094}" type="presParOf" srcId="{7CDB5B95-D570-47D8-BCE0-E552F8830E24}" destId="{9031F968-0A05-4BA8-92EC-3061E9C2118F}" srcOrd="8" destOrd="0" presId="urn:microsoft.com/office/officeart/2008/layout/VerticalCurvedList"/>
    <dgm:cxn modelId="{C288228F-7423-4D21-9953-CF35DE696EB9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D78D432C-322B-934B-869C-8BA005351786}" type="presOf" srcId="{607E526C-60CD-4A98-A71B-78FCE2BC42A5}" destId="{596E06D9-740A-4EB7-99D6-26FD9CA88D40}" srcOrd="0" destOrd="0" presId="urn:microsoft.com/office/officeart/2008/layout/VerticalCurvedList"/>
    <dgm:cxn modelId="{3B42AFD7-FE58-9142-AC06-84AD06B0F0FD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02BF0789-DAF8-0D49-A0B4-767C5BBBBB73}" type="presOf" srcId="{AA26FAA2-A785-4E15-BA91-A671C9AEEFB8}" destId="{411AB55B-A6A8-48D0-B24D-1FE0443D1ED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6509C617-B8E3-0A47-8C50-303D9B62F360}" type="presOf" srcId="{F4E49FB6-BAEC-4D61-AE0D-5FA9F57F40D1}" destId="{7D320737-378C-4B8C-AEBD-51068216900B}" srcOrd="0" destOrd="0" presId="urn:microsoft.com/office/officeart/2008/layout/VerticalCurvedList"/>
    <dgm:cxn modelId="{2D3CFA2E-9580-C44B-90B8-FB7DC0CF5D61}" type="presOf" srcId="{7944E05A-E851-4FEB-8F65-54CF019D8607}" destId="{CC9EE4F8-9490-427F-B10E-0E9D697AC42E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464C9901-8215-1F40-9EB1-2720FC8D70B1}" type="presOf" srcId="{8A1426EB-7DE3-47DE-897B-C3F4E225F151}" destId="{D3F14193-5855-4C09-A68A-0623D31128DF}" srcOrd="0" destOrd="0" presId="urn:microsoft.com/office/officeart/2008/layout/VerticalCurvedList"/>
    <dgm:cxn modelId="{887E654D-E895-4846-9934-474ED1B38412}" type="presParOf" srcId="{1B922EBE-B39C-4873-8CC5-9E93797307C1}" destId="{7CDB5B95-D570-47D8-BCE0-E552F8830E24}" srcOrd="0" destOrd="0" presId="urn:microsoft.com/office/officeart/2008/layout/VerticalCurvedList"/>
    <dgm:cxn modelId="{7758CC11-65D1-CC4B-A149-733EB1D13015}" type="presParOf" srcId="{7CDB5B95-D570-47D8-BCE0-E552F8830E24}" destId="{8C163561-368A-464B-8AC3-290847416772}" srcOrd="0" destOrd="0" presId="urn:microsoft.com/office/officeart/2008/layout/VerticalCurvedList"/>
    <dgm:cxn modelId="{DCA83B42-3088-0249-9E45-4659CEAD21AC}" type="presParOf" srcId="{8C163561-368A-464B-8AC3-290847416772}" destId="{239A010D-535F-44FF-8274-A74669569E25}" srcOrd="0" destOrd="0" presId="urn:microsoft.com/office/officeart/2008/layout/VerticalCurvedList"/>
    <dgm:cxn modelId="{1A703FC6-CCF4-EF46-99BE-E00EA37C0D28}" type="presParOf" srcId="{8C163561-368A-464B-8AC3-290847416772}" destId="{7D320737-378C-4B8C-AEBD-51068216900B}" srcOrd="1" destOrd="0" presId="urn:microsoft.com/office/officeart/2008/layout/VerticalCurvedList"/>
    <dgm:cxn modelId="{5B157B95-D9DC-2241-8A99-72902552CD50}" type="presParOf" srcId="{8C163561-368A-464B-8AC3-290847416772}" destId="{C626C0FB-4623-4A86-B194-30FC7A43F690}" srcOrd="2" destOrd="0" presId="urn:microsoft.com/office/officeart/2008/layout/VerticalCurvedList"/>
    <dgm:cxn modelId="{EC2E270A-F162-C444-8CC8-27001B092716}" type="presParOf" srcId="{8C163561-368A-464B-8AC3-290847416772}" destId="{0DB23378-0D9E-489E-B056-8FF32F56CCC3}" srcOrd="3" destOrd="0" presId="urn:microsoft.com/office/officeart/2008/layout/VerticalCurvedList"/>
    <dgm:cxn modelId="{878D4ADF-AA95-8546-9130-5903C1A287A4}" type="presParOf" srcId="{7CDB5B95-D570-47D8-BCE0-E552F8830E24}" destId="{411AB55B-A6A8-48D0-B24D-1FE0443D1EDB}" srcOrd="1" destOrd="0" presId="urn:microsoft.com/office/officeart/2008/layout/VerticalCurvedList"/>
    <dgm:cxn modelId="{0F3C068F-DE65-E340-9E5F-0B1A40C4D98E}" type="presParOf" srcId="{7CDB5B95-D570-47D8-BCE0-E552F8830E24}" destId="{62EFC6DF-9B9D-4498-9FCB-69AB4CF71398}" srcOrd="2" destOrd="0" presId="urn:microsoft.com/office/officeart/2008/layout/VerticalCurvedList"/>
    <dgm:cxn modelId="{F6F2979B-3E90-3842-B599-0F2920855430}" type="presParOf" srcId="{62EFC6DF-9B9D-4498-9FCB-69AB4CF71398}" destId="{3A93CF4B-2409-4FAC-8ACE-009A6101783F}" srcOrd="0" destOrd="0" presId="urn:microsoft.com/office/officeart/2008/layout/VerticalCurvedList"/>
    <dgm:cxn modelId="{47ED0AC1-2A3E-7743-82B5-B19DC7291DAB}" type="presParOf" srcId="{7CDB5B95-D570-47D8-BCE0-E552F8830E24}" destId="{D3F14193-5855-4C09-A68A-0623D31128DF}" srcOrd="3" destOrd="0" presId="urn:microsoft.com/office/officeart/2008/layout/VerticalCurvedList"/>
    <dgm:cxn modelId="{240C8414-8C41-EC44-907B-7C0EB738B378}" type="presParOf" srcId="{7CDB5B95-D570-47D8-BCE0-E552F8830E24}" destId="{BD8A115F-6910-49FF-9795-3847D8CBD453}" srcOrd="4" destOrd="0" presId="urn:microsoft.com/office/officeart/2008/layout/VerticalCurvedList"/>
    <dgm:cxn modelId="{1BCC0C6D-DEC3-C349-B3FD-6FC0505993EC}" type="presParOf" srcId="{BD8A115F-6910-49FF-9795-3847D8CBD453}" destId="{BAAE23CF-93E1-4283-B216-8A16E8BF43B5}" srcOrd="0" destOrd="0" presId="urn:microsoft.com/office/officeart/2008/layout/VerticalCurvedList"/>
    <dgm:cxn modelId="{7C93CE4B-B63A-F14D-8219-9B625C40648C}" type="presParOf" srcId="{7CDB5B95-D570-47D8-BCE0-E552F8830E24}" destId="{CC9EE4F8-9490-427F-B10E-0E9D697AC42E}" srcOrd="5" destOrd="0" presId="urn:microsoft.com/office/officeart/2008/layout/VerticalCurvedList"/>
    <dgm:cxn modelId="{5EB7D33D-ECA6-A648-8C2F-78454AD4FE4F}" type="presParOf" srcId="{7CDB5B95-D570-47D8-BCE0-E552F8830E24}" destId="{99854AA3-86D7-4DB5-AA36-6F45C724EA1C}" srcOrd="6" destOrd="0" presId="urn:microsoft.com/office/officeart/2008/layout/VerticalCurvedList"/>
    <dgm:cxn modelId="{3B104A47-88C3-4341-9E31-CD083005F80E}" type="presParOf" srcId="{99854AA3-86D7-4DB5-AA36-6F45C724EA1C}" destId="{CC93471B-25DF-4061-9EB5-45EAA8B6183F}" srcOrd="0" destOrd="0" presId="urn:microsoft.com/office/officeart/2008/layout/VerticalCurvedList"/>
    <dgm:cxn modelId="{1C9E9349-7E75-104F-B215-56B54706BEA3}" type="presParOf" srcId="{7CDB5B95-D570-47D8-BCE0-E552F8830E24}" destId="{596E06D9-740A-4EB7-99D6-26FD9CA88D40}" srcOrd="7" destOrd="0" presId="urn:microsoft.com/office/officeart/2008/layout/VerticalCurvedList"/>
    <dgm:cxn modelId="{3D143940-4C4B-5E46-9712-E1DE6E9C37DB}" type="presParOf" srcId="{7CDB5B95-D570-47D8-BCE0-E552F8830E24}" destId="{9031F968-0A05-4BA8-92EC-3061E9C2118F}" srcOrd="8" destOrd="0" presId="urn:microsoft.com/office/officeart/2008/layout/VerticalCurvedList"/>
    <dgm:cxn modelId="{A1DAE68B-7A21-9846-9D39-F0DB124B2DB2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0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0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0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34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4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625875"/>
            <a:ext cx="8610600" cy="233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 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Integrated </a:t>
            </a:r>
            <a:r>
              <a:rPr lang="en-US" altLang="zh-CN" sz="5400" b="1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SOC Design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r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 debug and test environment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modules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6884"/>
            <a:ext cx="8507288" cy="49685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10 modules used in SOC</a:t>
            </a:r>
            <a:endParaRPr lang="en-US" altLang="zh-CN" sz="2800" dirty="0" smtClean="0"/>
          </a:p>
          <a:p>
            <a:pPr lvl="1">
              <a:spcBef>
                <a:spcPts val="200"/>
              </a:spcBef>
            </a:pPr>
            <a:r>
              <a:rPr lang="en-US" altLang="zh-CN" sz="2000" dirty="0" smtClean="0"/>
              <a:t>U1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CPU			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U2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ROM			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ROM_D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U3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RAM			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U4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Bus(</a:t>
            </a:r>
            <a:r>
              <a:rPr lang="zh-CN" altLang="en-US" sz="2000" dirty="0" smtClean="0"/>
              <a:t>含外设</a:t>
            </a:r>
            <a:r>
              <a:rPr lang="en-US" altLang="zh-CN" sz="2000" dirty="0" smtClean="0"/>
              <a:t>3~4)		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U5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7-seg display interface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U6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7-seg display          </a:t>
            </a:r>
            <a:r>
              <a:rPr lang="zh-CN" altLang="en-US" sz="2000" dirty="0" smtClean="0"/>
              <a:t>              </a:t>
            </a:r>
            <a:r>
              <a:rPr lang="en-US" altLang="zh-CN" sz="2000" dirty="0" smtClean="0"/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Seg7_Dev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U7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GPIO and LED          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PIO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U8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clock                               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U9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Anti-jitter		          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U10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Counter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Counter_x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484784"/>
            <a:ext cx="298107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U1-</a:t>
            </a:r>
            <a:r>
              <a:rPr lang="en-US" altLang="zh-CN" dirty="0" smtClean="0"/>
              <a:t>CPU</a:t>
            </a:r>
            <a:r>
              <a:rPr lang="en-US" altLang="zh-CN" dirty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SCPU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6076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MIPS </a:t>
            </a:r>
            <a:r>
              <a:rPr lang="en-US" altLang="zh-CN" dirty="0" smtClean="0">
                <a:solidFill>
                  <a:schemeClr val="tx1"/>
                </a:solidFill>
              </a:rPr>
              <a:t>architecture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RISC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</a:t>
            </a:r>
            <a:r>
              <a:rPr lang="en-US" altLang="zh-CN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architecture</a:t>
            </a: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Three instruction types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Implemented instructions</a:t>
            </a: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Include following instructions</a:t>
            </a:r>
          </a:p>
          <a:p>
            <a:pPr marL="1200150" lvl="2" indent="-342900">
              <a:buClr>
                <a:srgbClr val="0000CC"/>
              </a:buClr>
              <a:buSzTx/>
              <a:buFont typeface="Times New Roman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R-Type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： 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add, sub, and, 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xor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nor,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slt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srl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*,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jalr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eret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*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；</a:t>
            </a:r>
          </a:p>
          <a:p>
            <a:pPr marL="1200150" lvl="2" indent="-342900">
              <a:buClr>
                <a:srgbClr val="0000CC"/>
              </a:buClr>
              <a:buSzTx/>
              <a:buFont typeface="Times New Roman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I-Type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addi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andi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xori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lui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lw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beq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bne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slti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 </a:t>
            </a:r>
          </a:p>
          <a:p>
            <a:pPr marL="1200150" lvl="2" indent="-342900">
              <a:buClr>
                <a:srgbClr val="0000CC"/>
              </a:buClr>
              <a:buSzTx/>
              <a:buFont typeface="Times New Roman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J,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Jal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*；</a:t>
            </a:r>
            <a:endParaRPr lang="en-US" altLang="zh-CN" sz="2200" kern="0" dirty="0" smtClean="0">
              <a:solidFill>
                <a:srgbClr val="000000"/>
              </a:solidFill>
              <a:ea typeface="Arial Unicode MS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IP Core-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U1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Core module: </a:t>
            </a:r>
            <a:r>
              <a:rPr lang="en-US" altLang="zh-CN" sz="2200" dirty="0" err="1" smtClean="0"/>
              <a:t>SCPU.ngc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Interface file(empty file)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SCPU.v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Symbol file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SCPU.sym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70" y="386338"/>
            <a:ext cx="2307914" cy="31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1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SCPU.v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44590"/>
            <a:ext cx="8229600" cy="530874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>
                <a:solidFill>
                  <a:schemeClr val="tx1"/>
                </a:solidFill>
              </a:rPr>
              <a:t>reset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MIO</a:t>
            </a:r>
            <a:r>
              <a:rPr lang="zh-CN" altLang="en-US" sz="2000" b="0" dirty="0">
                <a:solidFill>
                  <a:schemeClr val="tx1"/>
                </a:solidFill>
              </a:rPr>
              <a:t>_ready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// Not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used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//instruction input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31:0]Data_in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//data input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		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b="0" dirty="0">
                <a:solidFill>
                  <a:schemeClr val="tx1"/>
                </a:solidFill>
              </a:rPr>
              <a:t>_w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//memory write control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31:0]PC_out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//PC pointer</a:t>
            </a: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31:0]Addr_out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//address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//data output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</a:rPr>
              <a:t>_MIO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</a:rPr>
              <a:t>// Not used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3333FF"/>
                </a:solidFill>
              </a:rPr>
              <a:t>input wire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INT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interupt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);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43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U2-</a:t>
            </a:r>
            <a:r>
              <a:rPr lang="en-US" altLang="zh-CN" dirty="0" smtClean="0"/>
              <a:t>ROM where instructions are stored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ROM_B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798" y="1070992"/>
            <a:ext cx="8991533" cy="511256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ROM_D/B</a:t>
            </a:r>
          </a:p>
          <a:p>
            <a:pPr lvl="1"/>
            <a:r>
              <a:rPr lang="en-US" altLang="zh-CN" sz="2200" dirty="0" smtClean="0"/>
              <a:t>Use the modules designed in lab1</a:t>
            </a:r>
          </a:p>
          <a:p>
            <a:pPr lvl="1"/>
            <a:r>
              <a:rPr lang="en-US" altLang="zh-CN" sz="2200" dirty="0" smtClean="0"/>
              <a:t>Internal memory in FPGA</a:t>
            </a:r>
          </a:p>
          <a:p>
            <a:pPr lvl="2"/>
            <a:r>
              <a:rPr lang="en-US" altLang="zh-CN" sz="2200" dirty="0" smtClean="0"/>
              <a:t>Block Memory Generator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or Distributed Memory Generator</a:t>
            </a:r>
          </a:p>
          <a:p>
            <a:pPr lvl="1"/>
            <a:r>
              <a:rPr lang="en-US" altLang="zh-CN" sz="2200" dirty="0" smtClean="0"/>
              <a:t>capacity</a:t>
            </a:r>
          </a:p>
          <a:p>
            <a:pPr lvl="2"/>
            <a:r>
              <a:rPr lang="en-US" altLang="zh-CN" sz="2200" dirty="0" smtClean="0"/>
              <a:t>1024×32bit</a:t>
            </a:r>
          </a:p>
          <a:p>
            <a:pPr lvl="1"/>
            <a:r>
              <a:rPr lang="en-US" altLang="zh-CN" sz="2200" dirty="0" smtClean="0"/>
              <a:t>Symbol file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ROM_B.sym</a:t>
            </a:r>
            <a:endParaRPr lang="en-US" altLang="zh-CN" sz="2200" dirty="0" smtClean="0"/>
          </a:p>
          <a:p>
            <a:pPr lvl="2"/>
            <a:r>
              <a:rPr lang="en-US" altLang="zh-CN" sz="1800" dirty="0" smtClean="0"/>
              <a:t>The symbol may need to be modified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Use the core generated in lab1</a:t>
            </a:r>
          </a:p>
          <a:p>
            <a:pPr lvl="1"/>
            <a:r>
              <a:rPr lang="en-US" altLang="zh-CN" sz="2200" dirty="0" smtClean="0"/>
              <a:t>ROM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initialize</a:t>
            </a:r>
            <a:r>
              <a:rPr lang="zh-CN" altLang="en-US" sz="2200" dirty="0" smtClean="0"/>
              <a:t>：</a:t>
            </a:r>
            <a:r>
              <a:rPr lang="en-US" altLang="zh-CN" sz="2200" b="1" dirty="0">
                <a:solidFill>
                  <a:srgbClr val="FF0000"/>
                </a:solidFill>
              </a:rPr>
              <a:t>I9_mem.coe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Core calling module: </a:t>
            </a:r>
            <a:r>
              <a:rPr lang="en-US" altLang="zh-CN" sz="2200" dirty="0" err="1" smtClean="0"/>
              <a:t>ROM_B.xco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Linked automatically after it is generated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1070992"/>
            <a:ext cx="42904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If there is no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en-US" altLang="zh-CN" sz="2000" dirty="0" smtClean="0">
                <a:solidFill>
                  <a:srgbClr val="FF0000"/>
                </a:solidFill>
              </a:rPr>
              <a:t> signal when using 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Generator, please delete ”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clka</a:t>
            </a:r>
            <a:r>
              <a:rPr lang="en-US" altLang="zh-CN" sz="2000" dirty="0" smtClean="0">
                <a:solidFill>
                  <a:srgbClr val="FF0000"/>
                </a:solidFill>
              </a:rPr>
              <a:t>” pin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024605"/>
            <a:ext cx="3138293" cy="19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Call ROM_B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352928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ROM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interface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ROM_B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U2</a:t>
            </a:r>
            <a:r>
              <a:rPr lang="en-US" altLang="zh-CN" sz="2000" dirty="0" smtClean="0">
                <a:solidFill>
                  <a:schemeClr val="tx1"/>
                </a:solidFill>
              </a:rPr>
              <a:t>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</a:t>
            </a:r>
            <a:r>
              <a:rPr lang="zh-CN" altLang="en-US" sz="2000" dirty="0">
                <a:solidFill>
                  <a:schemeClr val="tx1"/>
                </a:solidFill>
              </a:rPr>
              <a:t>时钟，与</a:t>
            </a: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dirty="0" smtClean="0">
                <a:solidFill>
                  <a:schemeClr val="tx1"/>
                </a:solidFill>
              </a:rPr>
              <a:t>[11:2]),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指针，</a:t>
            </a:r>
            <a:r>
              <a:rPr lang="zh-CN" altLang="en-US" sz="2000" dirty="0">
                <a:solidFill>
                  <a:schemeClr val="tx1"/>
                </a:solidFill>
              </a:rPr>
              <a:t>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dirty="0" smtClean="0">
                <a:solidFill>
                  <a:schemeClr val="tx1"/>
                </a:solidFill>
              </a:rPr>
              <a:t>31:0])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输出作为指令输入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             );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000" dirty="0" smtClean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Graphical input</a:t>
            </a: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ROM_B.sym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Core calling does not require empty file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Interface file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4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U3-data </a:t>
            </a:r>
            <a:r>
              <a:rPr lang="en-US" altLang="zh-C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strorage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RAM_B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RAM_B</a:t>
            </a:r>
          </a:p>
          <a:p>
            <a:pPr lvl="1"/>
            <a:r>
              <a:rPr lang="en-US" altLang="zh-CN" sz="2200" dirty="0" smtClean="0"/>
              <a:t>Internal memory of FPGA</a:t>
            </a:r>
          </a:p>
          <a:p>
            <a:pPr lvl="2"/>
            <a:r>
              <a:rPr lang="en-US" altLang="zh-CN" sz="2200" dirty="0" smtClean="0"/>
              <a:t>Block Memory Generator</a:t>
            </a:r>
          </a:p>
          <a:p>
            <a:pPr lvl="1"/>
            <a:r>
              <a:rPr lang="en-US" altLang="zh-CN" sz="2200" dirty="0" smtClean="0"/>
              <a:t>capacity</a:t>
            </a:r>
          </a:p>
          <a:p>
            <a:pPr lvl="2"/>
            <a:r>
              <a:rPr lang="en-US" altLang="zh-CN" sz="2200" dirty="0" smtClean="0"/>
              <a:t>1024×32bit</a:t>
            </a:r>
          </a:p>
          <a:p>
            <a:pPr lvl="1"/>
            <a:r>
              <a:rPr lang="en-US" altLang="zh-CN" sz="2200" dirty="0" smtClean="0"/>
              <a:t>Symbol file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/>
            <a:r>
              <a:rPr lang="en-US" altLang="zh-CN" sz="1800" dirty="0" smtClean="0"/>
              <a:t>Required modification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Use core generated in lab1</a:t>
            </a:r>
          </a:p>
          <a:p>
            <a:pPr lvl="1"/>
            <a:r>
              <a:rPr lang="en-US" altLang="zh-CN" sz="2200" dirty="0" smtClean="0"/>
              <a:t>RAM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initialization</a:t>
            </a:r>
            <a:r>
              <a:rPr lang="zh-CN" altLang="en-US" sz="2200" dirty="0" smtClean="0"/>
              <a:t>：</a:t>
            </a:r>
            <a:r>
              <a:rPr lang="en-US" altLang="zh-CN" sz="2200" b="1" dirty="0" err="1">
                <a:solidFill>
                  <a:srgbClr val="FF0000"/>
                </a:solidFill>
              </a:rPr>
              <a:t>D_mem.coe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smtClean="0"/>
              <a:t>Core calling : 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2"/>
            <a:r>
              <a:rPr lang="en-US" altLang="zh-CN" sz="2200" dirty="0"/>
              <a:t>Linked automatically after it is </a:t>
            </a:r>
            <a:r>
              <a:rPr lang="en-US" altLang="zh-CN" sz="2200" dirty="0" smtClean="0"/>
              <a:t>generate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28" y="1196752"/>
            <a:ext cx="3488376" cy="278740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564728" y="3068960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5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Calling RAM_B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229600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RAM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interface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RAM_B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U3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存储器时钟，与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wea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存储器读写，来自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dina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输入数据线，来自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2000" dirty="0" smtClean="0">
                <a:solidFill>
                  <a:schemeClr val="tx1"/>
                </a:solidFill>
              </a:rPr>
              <a:t>)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输出数据线</a:t>
            </a:r>
            <a:r>
              <a:rPr lang="zh-CN" altLang="en-US" sz="2000" dirty="0">
                <a:solidFill>
                  <a:schemeClr val="tx1"/>
                </a:solidFill>
              </a:rPr>
              <a:t>，来自</a:t>
            </a:r>
            <a:r>
              <a:rPr lang="en-US" altLang="zh-CN" sz="2000" dirty="0">
                <a:solidFill>
                  <a:schemeClr val="tx1"/>
                </a:solidFill>
              </a:rPr>
              <a:t>MIO_BUS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	);</a:t>
            </a: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Graphical input</a:t>
            </a: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RAM_B.sym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schemeClr val="tx1"/>
                </a:solidFill>
              </a:rPr>
              <a:t>Core calling does not require empty file</a:t>
            </a:r>
          </a:p>
        </p:txBody>
      </p:sp>
    </p:spTree>
    <p:extLst>
      <p:ext uri="{BB962C8B-B14F-4D97-AF65-F5344CB8AC3E}">
        <p14:creationId xmlns:p14="http://schemas.microsoft.com/office/powerpoint/2010/main" val="317722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U4-</a:t>
            </a:r>
            <a:r>
              <a:rPr lang="en-US" altLang="zh-CN" dirty="0" smtClean="0"/>
              <a:t>BUS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MIO_BUS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The interface between CPU and data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Function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Data storage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the interface of 7-Seg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                                             </a:t>
            </a:r>
            <a:r>
              <a:rPr lang="en-US" altLang="zh-CN" sz="1800" dirty="0" smtClean="0"/>
              <a:t>SW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BTN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and LED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In this lab, we use soft IP core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Core calling </a:t>
            </a:r>
            <a:r>
              <a:rPr lang="en-US" altLang="zh-CN" sz="2200" dirty="0" err="1" smtClean="0"/>
              <a:t>MIO_BUS.ngc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Interface file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MIO_BUS_IO.v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symbol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MIO_BUS.sym</a:t>
            </a:r>
            <a:endParaRPr lang="en-US" altLang="zh-CN" sz="2200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20" y="1152455"/>
            <a:ext cx="2338384" cy="41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IO</a:t>
            </a:r>
            <a:r>
              <a:rPr lang="en-US" altLang="zh-CN" dirty="0"/>
              <a:t> </a:t>
            </a:r>
            <a:r>
              <a:rPr lang="en-US" altLang="zh-CN" dirty="0" smtClean="0"/>
              <a:t>BUS module-</a:t>
            </a:r>
            <a:r>
              <a:rPr lang="en-US" altLang="zh-CN" dirty="0" err="1" smtClean="0">
                <a:solidFill>
                  <a:srgbClr val="FF0000"/>
                </a:solidFill>
              </a:rPr>
              <a:t>MIO_BUS.v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80120"/>
            <a:ext cx="8491746" cy="558924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module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MIO_BUS</a:t>
            </a:r>
            <a:r>
              <a:rPr lang="en-US" altLang="zh-CN" sz="1600" dirty="0"/>
              <a:t>( 	</a:t>
            </a:r>
            <a:r>
              <a:rPr lang="en-US" altLang="zh-CN" sz="1600" dirty="0">
                <a:solidFill>
                  <a:srgbClr val="3333FF"/>
                </a:solidFill>
              </a:rPr>
              <a:t>input </a:t>
            </a:r>
            <a:r>
              <a:rPr lang="en-US" altLang="zh-CN" sz="1600" b="0" dirty="0">
                <a:solidFill>
                  <a:schemeClr val="tx1"/>
                </a:solidFill>
              </a:rPr>
              <a:t>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 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rst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[3:0] BTN,  input wire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[15:0]SW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dirty="0" smtClean="0"/>
              <a:t>[</a:t>
            </a:r>
            <a:r>
              <a:rPr lang="en-US" altLang="zh-CN" sz="1600" b="0" dirty="0">
                <a:solidFill>
                  <a:schemeClr val="tx1"/>
                </a:solidFill>
              </a:rPr>
              <a:t>31:0] Cpu_data2bus,</a:t>
            </a:r>
            <a:r>
              <a:rPr lang="en-US" altLang="zh-CN" sz="1600" dirty="0" smtClean="0"/>
              <a:t>	 	</a:t>
            </a:r>
            <a:r>
              <a:rPr lang="en-US" altLang="zh-CN" sz="1600" b="0" dirty="0">
                <a:solidFill>
                  <a:schemeClr val="tx1"/>
                </a:solidFill>
              </a:rPr>
              <a:t>//data from CPU</a:t>
            </a: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addr_bus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r>
              <a:rPr lang="en-US" altLang="zh-CN" sz="1600" dirty="0" smtClean="0"/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//</a:t>
            </a:r>
            <a:r>
              <a:rPr lang="en-US" altLang="zh-CN" sz="1600" b="0" dirty="0" err="1">
                <a:solidFill>
                  <a:schemeClr val="tx1"/>
                </a:solidFill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</a:rPr>
              <a:t>  from CPU	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>
                <a:solidFill>
                  <a:srgbClr val="3333FF"/>
                </a:solidFill>
              </a:rPr>
              <a:t>	input wire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</a:t>
            </a:r>
            <a:r>
              <a:rPr lang="en-US" altLang="zh-CN" sz="1600" b="0" dirty="0">
                <a:solidFill>
                  <a:schemeClr val="tx1"/>
                </a:solidFill>
              </a:rPr>
              <a:t>]  </a:t>
            </a:r>
            <a:r>
              <a:rPr lang="en-US" altLang="zh-CN" sz="16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counter0_out,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counter1_out,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counter2_out,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/>
              <a:t>					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Cpu_data4bus,	//write to CPU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ram_data_in</a:t>
            </a:r>
            <a:r>
              <a:rPr lang="en-US" altLang="zh-CN" sz="1600" b="0" dirty="0">
                <a:solidFill>
                  <a:schemeClr val="tx1"/>
                </a:solidFill>
              </a:rPr>
              <a:t>,  	//from CPU write to Memory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[9:  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ram_addr</a:t>
            </a:r>
            <a:r>
              <a:rPr lang="en-US" altLang="zh-CN" sz="1600" b="0" dirty="0">
                <a:solidFill>
                  <a:schemeClr val="tx1"/>
                </a:solidFill>
              </a:rPr>
              <a:t>,	    	 //Memory Address signals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data_ram_we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GPIOf0000000_w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GPIOffffff00_we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</a:t>
            </a:r>
            <a:r>
              <a:rPr lang="en-US" altLang="zh-CN" sz="1600" b="0" dirty="0">
                <a:solidFill>
                  <a:schemeClr val="tx1"/>
                </a:solidFill>
              </a:rPr>
              <a:t>e</a:t>
            </a:r>
            <a:r>
              <a:rPr lang="zh-CN" altLang="en-US" sz="1600" b="0" dirty="0">
                <a:solidFill>
                  <a:schemeClr val="tx1"/>
                </a:solidFill>
              </a:rPr>
              <a:t>0000000_we</a:t>
            </a:r>
            <a:r>
              <a:rPr lang="en-US" altLang="zh-CN" sz="1600" b="0" dirty="0">
                <a:solidFill>
                  <a:schemeClr val="tx1"/>
                </a:solidFill>
              </a:rPr>
              <a:t>,	// GPIOfffffe00_we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	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记数器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zh-CN" altLang="en-US" sz="1600" b="0" dirty="0">
                <a:solidFill>
                  <a:schemeClr val="tx1"/>
                </a:solidFill>
              </a:rPr>
              <a:t>送外部设备总线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);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endmodule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4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130" y="-38190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Signals of MIO_BUS</a:t>
            </a:r>
            <a:r>
              <a:rPr lang="en-US" altLang="zh-CN" dirty="0"/>
              <a:t> 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10" y="1052736"/>
            <a:ext cx="8491746" cy="540060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MIO_BUS          U4</a:t>
            </a:r>
            <a:r>
              <a:rPr lang="en-US" altLang="zh-CN" sz="1600" dirty="0" smtClean="0">
                <a:solidFill>
                  <a:schemeClr val="tx1"/>
                </a:solidFill>
              </a:rPr>
              <a:t>(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clk_50M, 			//</a:t>
            </a:r>
            <a:r>
              <a:rPr lang="zh-CN" altLang="en-US" sz="1600" dirty="0" smtClean="0">
                <a:solidFill>
                  <a:schemeClr val="tx1"/>
                </a:solidFill>
              </a:rPr>
              <a:t>主板时钟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botton_out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en-US" altLang="zh-CN" sz="1600" dirty="0" smtClean="0">
                <a:solidFill>
                  <a:schemeClr val="tx1"/>
                </a:solidFill>
              </a:rPr>
              <a:t>3],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复位，按钮</a:t>
            </a:r>
            <a:r>
              <a:rPr lang="en-US" altLang="zh-CN" sz="1600" dirty="0" smtClean="0">
                <a:solidFill>
                  <a:schemeClr val="tx1"/>
                </a:solidFill>
              </a:rPr>
              <a:t>BTN3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BTN [3:0</a:t>
            </a:r>
            <a:r>
              <a:rPr lang="en-US" altLang="zh-CN" sz="1600" dirty="0">
                <a:solidFill>
                  <a:schemeClr val="tx1"/>
                </a:solidFill>
              </a:rPr>
              <a:t>] , </a:t>
            </a:r>
            <a:r>
              <a:rPr lang="en-US" altLang="zh-CN" sz="1600" dirty="0" smtClean="0">
                <a:solidFill>
                  <a:schemeClr val="tx1"/>
                </a:solidFill>
              </a:rPr>
              <a:t>		//4</a:t>
            </a:r>
            <a:r>
              <a:rPr lang="zh-CN" altLang="en-US" sz="1600" dirty="0" smtClean="0">
                <a:solidFill>
                  <a:schemeClr val="tx1"/>
                </a:solidFill>
              </a:rPr>
              <a:t>位原始按钮输入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SW [7:0],			//8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zh-CN" altLang="en-US" sz="1600" dirty="0">
                <a:solidFill>
                  <a:schemeClr val="tx1"/>
                </a:solidFill>
              </a:rPr>
              <a:t>原始</a:t>
            </a:r>
            <a:r>
              <a:rPr lang="zh-CN" altLang="en-US" sz="1600" dirty="0" smtClean="0">
                <a:solidFill>
                  <a:schemeClr val="tx1"/>
                </a:solidFill>
              </a:rPr>
              <a:t>开关输入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存储器读写操作，来自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smtClean="0">
                <a:solidFill>
                  <a:schemeClr val="tx1"/>
                </a:solidFill>
              </a:rPr>
              <a:t>Cpu_data2bus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//CPU</a:t>
            </a:r>
            <a:r>
              <a:rPr lang="zh-CN" altLang="en-US" sz="1600" dirty="0">
                <a:solidFill>
                  <a:schemeClr val="tx1"/>
                </a:solidFill>
              </a:rPr>
              <a:t>输出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数据总线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addr_bus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, 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地址总线，来自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 	</a:t>
            </a:r>
            <a:r>
              <a:rPr lang="en-US" altLang="zh-CN" sz="1600" dirty="0" err="1">
                <a:solidFill>
                  <a:schemeClr val="tx1"/>
                </a:solidFill>
              </a:rPr>
              <a:t>led_out</a:t>
            </a:r>
            <a:r>
              <a:rPr lang="en-US" altLang="zh-CN" sz="1600" dirty="0">
                <a:solidFill>
                  <a:schemeClr val="tx1"/>
                </a:solidFill>
              </a:rPr>
              <a:t> [7:0</a:t>
            </a:r>
            <a:r>
              <a:rPr lang="en-US" altLang="zh-CN" sz="1600" dirty="0" smtClean="0">
                <a:solidFill>
                  <a:schemeClr val="tx1"/>
                </a:solidFill>
              </a:rPr>
              <a:t>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	</a:t>
            </a:r>
            <a:r>
              <a:rPr lang="en-US" altLang="zh-CN" sz="160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当前通道计数输出，来自计数器外设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counter0_out,	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计数结束输出，</a:t>
            </a:r>
            <a:r>
              <a:rPr lang="zh-CN" altLang="en-US" sz="1600" dirty="0">
                <a:solidFill>
                  <a:schemeClr val="tx1"/>
                </a:solidFill>
              </a:rPr>
              <a:t>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counter1_out,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counter2_out,		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</a:t>
            </a:r>
            <a:r>
              <a:rPr lang="zh-CN" altLang="en-US" sz="1600" dirty="0" smtClean="0">
                <a:solidFill>
                  <a:schemeClr val="tx1"/>
                </a:solidFill>
              </a:rPr>
              <a:t>外设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	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Cpu_data4bus </a:t>
            </a:r>
            <a:r>
              <a:rPr lang="en-US" altLang="zh-CN" sz="1600" dirty="0">
                <a:solidFill>
                  <a:schemeClr val="tx1"/>
                </a:solidFill>
              </a:rPr>
              <a:t>[31:0] ,	</a:t>
            </a:r>
            <a:r>
              <a:rPr lang="en-US" altLang="zh-CN" sz="1600" dirty="0" smtClean="0">
                <a:solidFill>
                  <a:schemeClr val="tx1"/>
                </a:solidFill>
              </a:rPr>
              <a:t>//CPU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[31:0] ,  </a:t>
            </a:r>
            <a:r>
              <a:rPr lang="en-US" altLang="zh-CN" sz="1600" dirty="0" smtClean="0">
                <a:solidFill>
                  <a:schemeClr val="tx1"/>
                </a:solidFill>
              </a:rPr>
              <a:t>	//RAM 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[9:  0] ,	    </a:t>
            </a:r>
            <a:r>
              <a:rPr lang="en-US" altLang="zh-CN" sz="1600" dirty="0" smtClean="0">
                <a:solidFill>
                  <a:schemeClr val="tx1"/>
                </a:solidFill>
              </a:rPr>
              <a:t>	 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访问地址，连接到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读写控制， 连接</a:t>
            </a:r>
            <a:r>
              <a:rPr lang="zh-CN" altLang="en-US" sz="1600" dirty="0">
                <a:solidFill>
                  <a:schemeClr val="tx1"/>
                </a:solidFill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</a:rPr>
              <a:t>RAM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GPIOf</a:t>
            </a:r>
            <a:r>
              <a:rPr lang="zh-CN" altLang="en-US" sz="1600" dirty="0">
                <a:solidFill>
                  <a:schemeClr val="tx1"/>
                </a:solidFill>
              </a:rPr>
              <a:t>0000000_</a:t>
            </a:r>
            <a:r>
              <a:rPr lang="zh-CN" altLang="en-US" sz="1600" dirty="0" smtClean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写信号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0000000</a:t>
            </a:r>
            <a:r>
              <a:rPr lang="zh-CN" altLang="en-US" sz="1600" dirty="0">
                <a:solidFill>
                  <a:schemeClr val="tx1"/>
                </a:solidFill>
              </a:rPr>
              <a:t>_</a:t>
            </a:r>
            <a:r>
              <a:rPr lang="zh-CN" altLang="en-US" sz="1600" dirty="0" smtClean="0">
                <a:solidFill>
                  <a:schemeClr val="tx1"/>
                </a:solidFill>
              </a:rPr>
              <a:t>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设备二</a:t>
            </a:r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</a:rPr>
              <a:t>段写信号，连接到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U5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记数器写信号，</a:t>
            </a:r>
            <a:r>
              <a:rPr lang="zh-CN" altLang="en-US" sz="1600" dirty="0">
                <a:solidFill>
                  <a:schemeClr val="tx1"/>
                </a:solidFill>
              </a:rPr>
              <a:t>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U10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Peripheral_in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	//</a:t>
            </a:r>
            <a:r>
              <a:rPr lang="zh-CN" altLang="en-US" sz="1600" dirty="0" smtClean="0">
                <a:solidFill>
                  <a:schemeClr val="tx1"/>
                </a:solidFill>
              </a:rPr>
              <a:t>外部设备写数据总线，连接所有写设备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2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74489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250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en-US" altLang="zh-CN" sz="66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interface module</a:t>
            </a:r>
            <a:endParaRPr lang="en-US" altLang="zh-CN" sz="6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3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09153" y="2420888"/>
            <a:ext cx="4186895" cy="3168352"/>
            <a:chOff x="395536" y="3096344"/>
            <a:chExt cx="4445149" cy="32849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59862" y="3096344"/>
              <a:ext cx="4270641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83768" y="3501008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7A77"/>
                  </a:solidFill>
                </a:rPr>
                <a:t>Device GPIO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&amp; 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547664" y="5373216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" name="任意多边形 7"/>
            <p:cNvSpPr/>
            <p:nvPr/>
          </p:nvSpPr>
          <p:spPr bwMode="auto">
            <a:xfrm>
              <a:off x="1645990" y="5730428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762400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4941168"/>
              <a:ext cx="1965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GPIOf0000000_we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331640" y="4365104"/>
              <a:ext cx="1152128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7123" y="413978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6765">
                      <a:lumMod val="50000"/>
                    </a:srgbClr>
                  </a:solidFill>
                </a:rPr>
                <a:t>Peripheral_in</a:t>
              </a:r>
              <a:endParaRPr lang="zh-CN" altLang="en-US" b="1" dirty="0">
                <a:solidFill>
                  <a:srgbClr val="006765">
                    <a:lumMod val="50000"/>
                  </a:srgbClr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491880" y="4653136"/>
              <a:ext cx="432048" cy="1296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8-LED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3203848" y="5229200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812520" y="5594359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led_out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131840" y="4365104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131840" y="3789040"/>
              <a:ext cx="43204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99265" y="4192267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Counter_set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8441" y="3768273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>
                  <a:solidFill>
                    <a:srgbClr val="000000"/>
                  </a:solidFill>
                </a:rPr>
                <a:t>GPIOf0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475656" y="371703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079266" y="350100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07904" y="357301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 smtClean="0">
                  <a:solidFill>
                    <a:srgbClr val="FF0000"/>
                  </a:solidFill>
                </a:rPr>
                <a:t>22</a:t>
              </a:r>
              <a:r>
                <a:rPr lang="zh-CN" altLang="en-US" sz="1600" b="1" kern="0" dirty="0" smtClean="0">
                  <a:solidFill>
                    <a:srgbClr val="FF0000"/>
                  </a:solidFill>
                </a:rPr>
                <a:t>位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U7-</a:t>
            </a:r>
            <a:r>
              <a:rPr lang="en-US" altLang="zh-CN" sz="3600" dirty="0" smtClean="0"/>
              <a:t>GPIO device interface 1-- </a:t>
            </a:r>
            <a:r>
              <a:rPr lang="en-US" altLang="zh-CN" dirty="0" smtClean="0">
                <a:solidFill>
                  <a:srgbClr val="FF0000"/>
                </a:solidFill>
              </a:rPr>
              <a:t>SPIO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output device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address=f0000000 </a:t>
            </a:r>
            <a:r>
              <a:rPr lang="en-US" altLang="zh-CN" sz="2000" dirty="0">
                <a:solidFill>
                  <a:prstClr val="black"/>
                </a:solidFill>
              </a:rPr>
              <a:t>- ffffffff0 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ffffff00-ffffffff0)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Read/write control signal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GPIOf0000000_we(GPIOffffff00_we)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{GPIOf0[21:0],</a:t>
            </a: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en-US" altLang="zh-CN" sz="2000" dirty="0"/>
              <a:t>,counter_set} 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Function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LEDs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</a:rPr>
              <a:t>and counter </a:t>
            </a:r>
            <a:r>
              <a:rPr lang="zh-CN" altLang="en-US" sz="2200" dirty="0" smtClean="0">
                <a:solidFill>
                  <a:prstClr val="black"/>
                </a:solidFill>
              </a:rPr>
              <a:t>控制器读写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可回读，检测状态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In this lab, we use soft 					IP core</a:t>
            </a:r>
            <a:r>
              <a:rPr lang="en-US" altLang="zh-CN" sz="2800" dirty="0" smtClean="0"/>
              <a:t>-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Core calling: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interface file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SPIO_IO.v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symbol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62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Interface file -</a:t>
            </a:r>
            <a:r>
              <a:rPr lang="en-US" altLang="zh-CN" dirty="0" err="1" smtClean="0">
                <a:solidFill>
                  <a:srgbClr val="FF0000"/>
                </a:solidFill>
              </a:rPr>
              <a:t>SPIO.v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24744"/>
            <a:ext cx="8733656" cy="482453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SPIO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 smtClean="0"/>
              <a:t>,		//</a:t>
            </a:r>
            <a:r>
              <a:rPr lang="en-US" altLang="zh-CN" sz="2000" dirty="0" err="1" smtClean="0"/>
              <a:t>io_clk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反向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EN,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/>
              <a:t>[31:0] </a:t>
            </a:r>
            <a:r>
              <a:rPr lang="en-US" altLang="zh-CN" sz="2000" dirty="0" err="1" smtClean="0"/>
              <a:t>P_Data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 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smtClean="0"/>
              <a:t>Start		//</a:t>
            </a:r>
            <a:r>
              <a:rPr lang="zh-CN" altLang="en-US" sz="2000" dirty="0" smtClean="0"/>
              <a:t>串行输出启动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[1:0] </a:t>
            </a:r>
            <a:r>
              <a:rPr lang="en-US" altLang="zh-CN" sz="2000" dirty="0" err="1"/>
              <a:t>counter_set</a:t>
            </a:r>
            <a:r>
              <a:rPr lang="en-US" altLang="zh-CN" sz="2000" dirty="0" smtClean="0"/>
              <a:t>,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U7</a:t>
            </a:r>
            <a:r>
              <a:rPr lang="zh-CN" altLang="en-US" sz="2000" dirty="0" smtClean="0"/>
              <a:t>，后继用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[15:0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led_out</a:t>
            </a:r>
            <a:r>
              <a:rPr lang="en-US" altLang="zh-CN" sz="2000" dirty="0" smtClean="0"/>
              <a:t>,    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LED,</a:t>
            </a:r>
            <a:r>
              <a:rPr lang="zh-CN" altLang="en-US" sz="2000" dirty="0" smtClean="0"/>
              <a:t>回读到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dirty="0" smtClean="0"/>
              <a:t>23:0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GPIOf0	//</a:t>
            </a:r>
            <a:r>
              <a:rPr lang="zh-CN" altLang="en-US" sz="2000" dirty="0" smtClean="0"/>
              <a:t>备用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led_clk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串行时钟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led_sout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LEDE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LED_PED,	//LED</a:t>
            </a:r>
            <a:r>
              <a:rPr lang="zh-CN" altLang="en-US" sz="2000" dirty="0" smtClean="0"/>
              <a:t>使能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led_clrn</a:t>
            </a:r>
            <a:r>
              <a:rPr lang="en-US" altLang="zh-CN" sz="2000" dirty="0" smtClean="0"/>
              <a:t>		//LED</a:t>
            </a:r>
            <a:r>
              <a:rPr lang="zh-CN" altLang="en-US" sz="2000" dirty="0" smtClean="0"/>
              <a:t>清零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				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2784084" cy="18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9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en-US" altLang="zh-CN" dirty="0" smtClean="0"/>
              <a:t>GPIO device 2</a:t>
            </a:r>
            <a:r>
              <a:rPr lang="zh-CN" altLang="en-US" dirty="0" smtClean="0"/>
              <a:t>：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	</a:t>
            </a:r>
            <a:r>
              <a:rPr lang="en-US" altLang="zh-CN" dirty="0" smtClean="0">
                <a:solidFill>
                  <a:srgbClr val="FF0000"/>
                </a:solidFill>
              </a:rPr>
              <a:t>Seg7_Dev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 smtClean="0">
                <a:solidFill>
                  <a:schemeClr val="tx1"/>
                </a:solidFill>
              </a:rPr>
              <a:t>7-seg display module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Connect to CPU through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Multi_8CH32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 smtClean="0">
                <a:solidFill>
                  <a:schemeClr val="tx1"/>
                </a:solidFill>
              </a:rPr>
              <a:t>Function (refer to lab2)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 smtClean="0">
                <a:solidFill>
                  <a:schemeClr val="tx1"/>
                </a:solidFill>
              </a:rPr>
              <a:t>Use soft IP core 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SSeg7_Dev.ngc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SSeg7_Dev.v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SSeg7_Dev.sym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87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Interface file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	 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     </a:t>
            </a:r>
            <a:r>
              <a:rPr lang="en-US" altLang="zh-CN" sz="3600" dirty="0">
                <a:solidFill>
                  <a:srgbClr val="FF0000"/>
                </a:solidFill>
              </a:rPr>
              <a:t>~</a:t>
            </a:r>
            <a:r>
              <a:rPr lang="en-US" altLang="zh-CN" sz="3600" dirty="0" smtClean="0">
                <a:solidFill>
                  <a:srgbClr val="FF0000"/>
                </a:solidFill>
              </a:rPr>
              <a:t>Seg7_Dev.v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4400"/>
            <a:ext cx="8229600" cy="5132912"/>
          </a:xfrm>
        </p:spPr>
        <p:txBody>
          <a:bodyPr/>
          <a:lstStyle/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module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 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SSeg7_Dev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input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 smtClean="0"/>
              <a:t>时钟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复位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Start,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串行扫描启动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SW0,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文本</a:t>
            </a:r>
            <a:r>
              <a:rPr lang="en-US" altLang="zh-CN" sz="1600" dirty="0"/>
              <a:t>(16</a:t>
            </a:r>
            <a:r>
              <a:rPr lang="zh-CN" altLang="en-US" sz="1600" dirty="0"/>
              <a:t>进制</a:t>
            </a:r>
            <a:r>
              <a:rPr lang="en-US" altLang="zh-CN" sz="1600" dirty="0"/>
              <a:t>)/</a:t>
            </a:r>
            <a:r>
              <a:rPr lang="zh-CN" altLang="en-US" sz="1600" dirty="0"/>
              <a:t>图型</a:t>
            </a:r>
            <a:r>
              <a:rPr lang="en-US" altLang="zh-CN" sz="1600" dirty="0"/>
              <a:t>(</a:t>
            </a:r>
            <a:r>
              <a:rPr lang="zh-CN" altLang="en-US" sz="1600" dirty="0"/>
              <a:t>点阵</a:t>
            </a:r>
            <a:r>
              <a:rPr lang="en-US" altLang="zh-CN" sz="1600" dirty="0"/>
              <a:t>)</a:t>
            </a:r>
            <a:r>
              <a:rPr lang="zh-CN" altLang="en-US" sz="1600" dirty="0"/>
              <a:t>切换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flash,		//</a:t>
            </a:r>
            <a:r>
              <a:rPr lang="zh-CN" altLang="en-US" sz="1600" dirty="0"/>
              <a:t>七段码闪烁频率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</a:t>
            </a:r>
            <a:r>
              <a:rPr lang="zh-CN" altLang="en-US" sz="1600" b="1" dirty="0">
                <a:solidFill>
                  <a:srgbClr val="3333FF"/>
                </a:solidFill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[31:0]</a:t>
            </a:r>
            <a:r>
              <a:rPr lang="en-US" altLang="zh-CN" sz="1600" dirty="0" err="1" smtClean="0"/>
              <a:t>Hexs</a:t>
            </a:r>
            <a:r>
              <a:rPr lang="en-US" altLang="zh-CN" sz="1600" dirty="0"/>
              <a:t>,	//32</a:t>
            </a:r>
            <a:r>
              <a:rPr lang="zh-CN" altLang="en-US" sz="1600" dirty="0"/>
              <a:t>位待显示输入数据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[7:0]point</a:t>
            </a:r>
            <a:r>
              <a:rPr lang="en-US" altLang="zh-CN" sz="1600" dirty="0"/>
              <a:t>,	//</a:t>
            </a:r>
            <a:r>
              <a:rPr lang="zh-CN" altLang="en-US" sz="1600" dirty="0"/>
              <a:t>七段码小数点：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[7:0]LES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七段码使能：</a:t>
            </a:r>
            <a:r>
              <a:rPr lang="en-US" altLang="zh-CN" sz="1600" dirty="0"/>
              <a:t>=1</a:t>
            </a:r>
            <a:r>
              <a:rPr lang="zh-CN" altLang="en-US" sz="1600" dirty="0"/>
              <a:t>时闪烁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seg_clk</a:t>
            </a:r>
            <a:r>
              <a:rPr lang="en-US" altLang="zh-CN" sz="1600" dirty="0" smtClean="0"/>
              <a:t>,	</a:t>
            </a:r>
            <a:r>
              <a:rPr lang="en-US" altLang="zh-CN" sz="1600" dirty="0"/>
              <a:t>	//</a:t>
            </a:r>
            <a:r>
              <a:rPr lang="zh-CN" altLang="en-US" sz="1600" dirty="0"/>
              <a:t>串行移位时钟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seg_sout</a:t>
            </a:r>
            <a:r>
              <a:rPr lang="en-US" altLang="zh-CN" sz="1600" dirty="0"/>
              <a:t>,	//</a:t>
            </a:r>
            <a:r>
              <a:rPr lang="zh-CN" altLang="en-US" sz="1600" dirty="0"/>
              <a:t>七段显示数据</a:t>
            </a:r>
            <a:r>
              <a:rPr lang="en-US" altLang="zh-CN" sz="1600" dirty="0"/>
              <a:t>(</a:t>
            </a:r>
            <a:r>
              <a:rPr lang="zh-CN" altLang="en-US" sz="1600" dirty="0"/>
              <a:t>串行输出</a:t>
            </a:r>
            <a:r>
              <a:rPr lang="en-US" altLang="zh-CN" sz="1600" dirty="0"/>
              <a:t>)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 </a:t>
            </a:r>
            <a:r>
              <a:rPr lang="en-US" altLang="zh-CN" sz="1600" dirty="0"/>
              <a:t>SEG_PEN,	//</a:t>
            </a:r>
            <a:r>
              <a:rPr lang="zh-CN" altLang="en-US" sz="1600" dirty="0"/>
              <a:t>七段码显示刷新使能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seg_clrn</a:t>
            </a:r>
            <a:r>
              <a:rPr lang="en-US" altLang="zh-CN" sz="1600" dirty="0" smtClean="0"/>
              <a:t>	</a:t>
            </a:r>
            <a:r>
              <a:rPr lang="en-US" altLang="zh-CN" sz="1600" dirty="0"/>
              <a:t>	//</a:t>
            </a:r>
            <a:r>
              <a:rPr lang="zh-CN" altLang="en-US" sz="1600" dirty="0"/>
              <a:t>七段</a:t>
            </a:r>
            <a:r>
              <a:rPr lang="zh-CN" altLang="en-US" sz="1600"/>
              <a:t>码</a:t>
            </a:r>
            <a:r>
              <a:rPr lang="zh-CN" altLang="en-US" sz="1600" smtClean="0"/>
              <a:t>显示清零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3333FF"/>
                </a:solidFill>
              </a:rPr>
              <a:t>endmodule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module </a:t>
            </a:r>
            <a:r>
              <a:rPr lang="en-US" altLang="zh-CN" sz="2000" dirty="0" smtClean="0"/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Seg7_Dev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[31:0] </a:t>
            </a:r>
            <a:r>
              <a:rPr lang="en-US" altLang="zh-CN" sz="2000" dirty="0" err="1"/>
              <a:t>disp_num</a:t>
            </a:r>
            <a:r>
              <a:rPr lang="en-US" altLang="zh-CN" sz="2000" dirty="0"/>
              <a:t>, 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[1:0]SW,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U9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 err="1"/>
              <a:t>flash_clk</a:t>
            </a:r>
            <a:r>
              <a:rPr lang="en-US" altLang="zh-CN" sz="2000" dirty="0"/>
              <a:t>,	     	//</a:t>
            </a:r>
            <a:r>
              <a:rPr lang="zh-CN" altLang="en-US" sz="2000" dirty="0"/>
              <a:t>通用分频器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[1:0] Scanning,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U8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[3:0] pointing,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[3:0] blinking,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wire </a:t>
            </a:r>
            <a:r>
              <a:rPr lang="en-US" altLang="zh-CN" sz="2000" dirty="0"/>
              <a:t>[3:0] AN,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b="1" dirty="0" err="1">
                <a:solidFill>
                  <a:srgbClr val="3333FF"/>
                </a:solidFill>
              </a:rPr>
              <a:t>reg</a:t>
            </a:r>
            <a:r>
              <a:rPr lang="en-US" altLang="zh-CN" sz="2000" b="1" dirty="0">
                <a:solidFill>
                  <a:srgbClr val="3333FF"/>
                </a:solidFill>
              </a:rPr>
              <a:t> </a:t>
            </a:r>
            <a:r>
              <a:rPr lang="en-US" altLang="zh-CN" sz="2000" dirty="0"/>
              <a:t>[7:0] SEGMENT );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en-US" altLang="zh-CN" sz="2000" b="1" dirty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1918029" cy="2037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86" y="4725144"/>
            <a:ext cx="1584176" cy="12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3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30832" y="6165304"/>
            <a:ext cx="84559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U5- Interface module</a:t>
            </a:r>
            <a:r>
              <a:rPr lang="zh-CN" altLang="en-US" sz="2800" dirty="0"/>
              <a:t>		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		 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Multi_8CH32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0072" y="1935120"/>
            <a:ext cx="3600400" cy="3077643"/>
            <a:chOff x="-36512" y="3140968"/>
            <a:chExt cx="3600400" cy="3077643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496" y="3240272"/>
              <a:ext cx="2880320" cy="2978339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871192" y="3573016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GPIO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itchFamily="34" charset="0"/>
                </a:rPr>
                <a:t>Multi_8CH32</a:t>
              </a:r>
              <a:endParaRPr kumimoji="1" lang="en-US" altLang="zh-CN" sz="20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99592" y="527972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8" name="任意多边形 27"/>
            <p:cNvSpPr/>
            <p:nvPr/>
          </p:nvSpPr>
          <p:spPr bwMode="auto">
            <a:xfrm>
              <a:off x="1033414" y="5802436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1072" y="5834408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36512" y="4962654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GPIOe0000000_we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1259632" y="4559642"/>
              <a:ext cx="611560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13" y="433652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167336" y="3645024"/>
              <a:ext cx="396552" cy="194421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eg7 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Device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2011069" y="4828511"/>
              <a:ext cx="14401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disp_num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2554761" y="4437112"/>
              <a:ext cx="64908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0706" y="314096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/>
            </a:p>
          </p:txBody>
        </p:sp>
        <p:sp>
          <p:nvSpPr>
            <p:cNvPr id="37" name="任意多边形 36"/>
            <p:cNvSpPr/>
            <p:nvPr/>
          </p:nvSpPr>
          <p:spPr bwMode="auto">
            <a:xfrm flipV="1">
              <a:off x="1079104" y="3356991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1259632" y="3623538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1246932" y="4127594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0770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92" y="357301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Test_data0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784" y="406828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Test_data7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431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683568" y="5445224"/>
              <a:ext cx="1152128" cy="14401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96" y="5488656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 output interface module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Read/write control signal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GPIOe0000000_we(GPIOfffffe00_we)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Function (refer to Exp02)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Data0 as the display interface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GPIOe0000000_we=1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CLK positive edge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Data1-data7: debug signal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Use soft IP core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>
                <a:solidFill>
                  <a:prstClr val="black"/>
                </a:solidFill>
              </a:rPr>
              <a:t>Multi_8CH32.ngc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Multi_8CH32_IO.v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Multi_8CH32.sym</a:t>
            </a: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8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Interface file</a:t>
            </a:r>
            <a:br>
              <a:rPr lang="en-US" altLang="zh-CN" dirty="0" smtClean="0"/>
            </a:br>
            <a:r>
              <a:rPr lang="en-US" altLang="zh-CN" dirty="0" smtClean="0"/>
              <a:t>			      -</a:t>
            </a:r>
            <a:r>
              <a:rPr lang="en-US" altLang="zh-CN" dirty="0">
                <a:solidFill>
                  <a:srgbClr val="FF0000"/>
                </a:solidFill>
              </a:rPr>
              <a:t>Multi_8CH32_IO</a:t>
            </a:r>
            <a:r>
              <a:rPr lang="en-US" altLang="zh-CN" dirty="0" smtClean="0">
                <a:solidFill>
                  <a:srgbClr val="FF0000"/>
                </a:solidFill>
              </a:rPr>
              <a:t>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1746" cy="573325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	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Multi_8CH32  </a:t>
            </a:r>
            <a:r>
              <a:rPr lang="en-US" altLang="zh-CN" sz="1800" dirty="0" smtClean="0"/>
              <a:t>( 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clk</a:t>
            </a:r>
            <a:r>
              <a:rPr lang="en-US" altLang="zh-CN" sz="1800" dirty="0" smtClean="0"/>
              <a:t>,	        		//</a:t>
            </a:r>
            <a:r>
              <a:rPr lang="en-US" altLang="zh-CN" sz="1800" dirty="0" err="1" smtClean="0"/>
              <a:t>io_clk</a:t>
            </a:r>
            <a:r>
              <a:rPr lang="zh-CN" altLang="en-US" sz="1800" dirty="0" smtClean="0"/>
              <a:t>，同步</a:t>
            </a:r>
            <a:r>
              <a:rPr lang="en-US" altLang="zh-CN" sz="1800" dirty="0" smtClean="0"/>
              <a:t>CPU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,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smtClean="0"/>
              <a:t>EN, 		//=1, 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显示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point_in</a:t>
            </a:r>
            <a:r>
              <a:rPr lang="en-US" altLang="zh-CN" sz="1800" dirty="0" smtClean="0"/>
              <a:t>,</a:t>
            </a:r>
            <a:r>
              <a:rPr lang="en-US" altLang="zh-CN" sz="2000" dirty="0" smtClean="0"/>
              <a:t> 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显示通道各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个小数点</a:t>
            </a:r>
            <a:endParaRPr lang="en-US" altLang="zh-CN" sz="14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blink_in</a:t>
            </a:r>
            <a:r>
              <a:rPr lang="en-US" altLang="zh-CN" sz="1800" dirty="0" smtClean="0"/>
              <a:t>,     </a:t>
            </a:r>
            <a:r>
              <a:rPr lang="en-US" altLang="zh-CN" sz="1600" dirty="0" smtClean="0"/>
              <a:t>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位闪烁控制</a:t>
            </a:r>
            <a:endParaRPr lang="en-US" altLang="zh-CN" sz="14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[2:0] Test</a:t>
            </a:r>
            <a:r>
              <a:rPr lang="en-US" altLang="zh-CN" sz="1800" dirty="0" smtClean="0"/>
              <a:t>,	         	//</a:t>
            </a:r>
            <a:r>
              <a:rPr lang="zh-CN" altLang="en-US" sz="1800" dirty="0" smtClean="0"/>
              <a:t>通道选择</a:t>
            </a:r>
            <a:r>
              <a:rPr lang="en-US" altLang="zh-CN" sz="1800" dirty="0" smtClean="0"/>
              <a:t>SW[7:5]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	   	//</a:t>
            </a:r>
            <a:r>
              <a:rPr lang="zh-CN" altLang="en-US" sz="1800" dirty="0" smtClean="0"/>
              <a:t>通道</a:t>
            </a:r>
            <a:r>
              <a:rPr lang="en-US" altLang="zh-CN" sz="1800" dirty="0"/>
              <a:t>1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</a:t>
            </a:r>
            <a:r>
              <a:rPr lang="en-US" altLang="zh-CN" sz="1800" dirty="0" smtClean="0"/>
              <a:t>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data1,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data2,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3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data3,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4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data4,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data5,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6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data6,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7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point_out</a:t>
            </a:r>
            <a:r>
              <a:rPr lang="en-US" altLang="zh-CN" sz="1800" dirty="0" smtClean="0"/>
              <a:t>,	//</a:t>
            </a:r>
            <a:r>
              <a:rPr lang="zh-CN" altLang="en-US" sz="1800" dirty="0" smtClean="0"/>
              <a:t>小数点输出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blink_out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	//</a:t>
            </a:r>
            <a:r>
              <a:rPr lang="zh-CN" altLang="en-US" sz="1800" dirty="0"/>
              <a:t>闪烁</a:t>
            </a:r>
            <a:r>
              <a:rPr lang="zh-CN" altLang="en-US" sz="1800" dirty="0" smtClean="0"/>
              <a:t>控制输出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output</a:t>
            </a:r>
            <a:r>
              <a:rPr lang="en-US" altLang="zh-CN" sz="1800" dirty="0" smtClean="0"/>
              <a:t> [31:0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disp_num</a:t>
            </a: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接入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段显示</a:t>
            </a:r>
            <a:r>
              <a:rPr lang="zh-CN" altLang="en-US" sz="1800" dirty="0"/>
              <a:t>器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       );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zh-CN" altLang="en-US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2232248" cy="46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96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Signals of Multi_8CH32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69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GPIO device interface 3,4:</a:t>
            </a:r>
            <a:r>
              <a:rPr lang="en-US" altLang="zh-CN" sz="2800" dirty="0">
                <a:solidFill>
                  <a:srgbClr val="003399"/>
                </a:solidFill>
              </a:rPr>
              <a:t>	</a:t>
            </a:r>
            <a:r>
              <a:rPr lang="en-US" altLang="zh-CN" sz="2800" dirty="0" smtClean="0">
                <a:solidFill>
                  <a:srgbClr val="003399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Device_GPIO_SW_BTN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07" y="1052736"/>
            <a:ext cx="8568857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8-bits Switch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and 4-bits Button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input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 f0000000-ffffffff0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A[2</a:t>
            </a:r>
            <a:r>
              <a:rPr lang="en-US" altLang="zh-CN" sz="2000" dirty="0">
                <a:solidFill>
                  <a:prstClr val="black"/>
                </a:solidFill>
              </a:rPr>
              <a:t>]=0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These two devices are included in </a:t>
            </a:r>
            <a:r>
              <a:rPr lang="en-US" altLang="zh-CN" sz="2000" dirty="0" smtClean="0">
                <a:solidFill>
                  <a:srgbClr val="FF0000"/>
                </a:solidFill>
              </a:rPr>
              <a:t>U4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MIO_BUS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Relation with CPU data bus</a:t>
            </a:r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dirty="0" smtClean="0">
                <a:solidFill>
                  <a:prstClr val="black"/>
                </a:solidFill>
              </a:rPr>
              <a:t>when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addre_bus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=f0000000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5715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Cpu_data4bus =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{counter0_out, counter1_out, 			    counter2_out, 1'h000,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BTN,SW</a:t>
            </a:r>
            <a:r>
              <a:rPr lang="en-US" altLang="zh-CN" sz="2000" b="1" dirty="0" smtClean="0">
                <a:solidFill>
                  <a:srgbClr val="242790"/>
                </a:solidFill>
                <a:latin typeface="Courier New" pitchFamily="49" charset="0"/>
                <a:ea typeface="宋体" charset="-122"/>
              </a:rPr>
              <a:t>};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3227389"/>
            <a:ext cx="3680685" cy="3284984"/>
            <a:chOff x="1611395" y="3140968"/>
            <a:chExt cx="3680685" cy="3284984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656184" y="3140968"/>
              <a:ext cx="3635896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032448" y="3573016"/>
              <a:ext cx="755576" cy="237626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CPU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185377" y="5946452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71027" y="597842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3367559" y="4622308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Cpu_data4bus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1395" y="3477428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addre_bus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=f0000000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03483" y="3789040"/>
              <a:ext cx="158417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3" name="圆角矩形 12"/>
            <p:cNvSpPr/>
            <p:nvPr/>
          </p:nvSpPr>
          <p:spPr bwMode="auto">
            <a:xfrm>
              <a:off x="2763523" y="3933056"/>
              <a:ext cx="576064" cy="57606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Led out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835531" y="4653137"/>
              <a:ext cx="396552" cy="648071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BTN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42451" y="5373216"/>
              <a:ext cx="396552" cy="50405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SW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411595" y="4005064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339587" y="4797152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339587" y="5589240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 flipV="1">
              <a:off x="3194670" y="3359819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5072" y="3155256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mem_w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72" y="3206938"/>
            <a:ext cx="1664788" cy="293086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578864" y="3694858"/>
            <a:ext cx="704190" cy="38549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627784" y="4725144"/>
            <a:ext cx="993058" cy="21602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83768" y="5387629"/>
            <a:ext cx="1008112" cy="489643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U10-</a:t>
            </a:r>
            <a:r>
              <a:rPr lang="en-US" altLang="zh-CN" dirty="0" smtClean="0"/>
              <a:t>peripheral device 5:</a:t>
            </a:r>
            <a:r>
              <a:rPr lang="en-US" altLang="zh-CN" sz="2500" dirty="0">
                <a:solidFill>
                  <a:srgbClr val="003399"/>
                </a:solidFill>
              </a:rPr>
              <a:t>	</a:t>
            </a:r>
            <a:r>
              <a:rPr lang="en-US" altLang="zh-CN" sz="2500" dirty="0" smtClean="0">
                <a:solidFill>
                  <a:srgbClr val="003399"/>
                </a:solidFill>
              </a:rPr>
              <a:t>       					          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Counter_x.v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General counter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address=F0000004 – FFFFFFF4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FFFFFF04-FFFFFFF4)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r/w control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counter_we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Function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3 paths independent counter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Output for choose path or initialization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=00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 for path0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=11</a:t>
            </a:r>
            <a:r>
              <a:rPr lang="zh-CN" altLang="en-US" sz="1800" dirty="0" smtClean="0"/>
              <a:t>对应计数通道工作设置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Use soft IP core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U10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核调用模块</a:t>
            </a:r>
            <a:r>
              <a:rPr lang="en-US" altLang="zh-CN" sz="2200" dirty="0" err="1">
                <a:solidFill>
                  <a:prstClr val="black"/>
                </a:solidFill>
              </a:rPr>
              <a:t>Counter_x.ngc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</a:t>
            </a:r>
            <a:r>
              <a:rPr lang="zh-CN" altLang="en-US" sz="2200" dirty="0">
                <a:solidFill>
                  <a:prstClr val="black"/>
                </a:solidFill>
              </a:rPr>
              <a:t>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636912"/>
            <a:ext cx="2915816" cy="3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Goal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924" y="1052736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1.Understand </a:t>
            </a:r>
            <a:r>
              <a:rPr lang="en-US" altLang="zh-CN" sz="2800" dirty="0" smtClean="0">
                <a:solidFill>
                  <a:schemeClr val="tx1"/>
                </a:solidFill>
              </a:rPr>
              <a:t>GPIO interface and device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2.Understand the organization of computer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3.Understand the relation of each part of computer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4.Understand the usage of IP core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5.Understand </a:t>
            </a:r>
            <a:r>
              <a:rPr lang="en-US" altLang="zh-CN" sz="2800" dirty="0" smtClean="0">
                <a:solidFill>
                  <a:schemeClr val="tx1"/>
                </a:solidFill>
              </a:rPr>
              <a:t>SOC system and implement it using IP cores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 smtClean="0"/>
              <a:t>Interface file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</a:t>
            </a:r>
            <a:r>
              <a:rPr lang="en-US" altLang="zh-CN" sz="3200" dirty="0" smtClean="0"/>
              <a:t>    	       -</a:t>
            </a:r>
            <a:r>
              <a:rPr lang="en-US" altLang="zh-CN" sz="3200" dirty="0" err="1">
                <a:solidFill>
                  <a:srgbClr val="FF0000"/>
                </a:solidFill>
              </a:rPr>
              <a:t>Counter_x.v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9"/>
            <a:ext cx="854075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Counter_x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io_clk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clk0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[7]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clk2,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计数器写控制，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计数器输入数据，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   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计数器通道控制，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U7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counter0_OUT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counter1_OUT,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counter2_OUT,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en-US" altLang="zh-CN" sz="6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auxiliary modules 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err="1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clk_div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anti-jitter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Refer to previous lab</a:t>
            </a:r>
            <a:endParaRPr lang="zh-CN" altLang="en-US" sz="28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71080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clk_div.v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clk_div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333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clk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    input </a:t>
            </a:r>
            <a:r>
              <a:rPr lang="en-US" altLang="zh-CN" sz="2400" b="0" dirty="0" err="1">
                <a:solidFill>
                  <a:schemeClr val="tx1"/>
                </a:solidFill>
              </a:rPr>
              <a:t>rst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input </a:t>
            </a:r>
            <a:r>
              <a:rPr lang="en-US" altLang="zh-CN" sz="2400" b="0" dirty="0">
                <a:solidFill>
                  <a:schemeClr val="tx1"/>
                </a:solidFill>
              </a:rPr>
              <a:t>SW2,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</a:rPr>
              <a:t> output </a:t>
            </a:r>
            <a:r>
              <a:rPr lang="en-US" altLang="zh-CN" sz="2400" b="0" dirty="0">
                <a:solidFill>
                  <a:schemeClr val="tx1"/>
                </a:solidFill>
              </a:rPr>
              <a:t>[31:0]</a:t>
            </a:r>
            <a:r>
              <a:rPr lang="en-US" altLang="zh-CN" sz="24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output </a:t>
            </a:r>
            <a:r>
              <a:rPr lang="en-US" altLang="zh-CN" sz="2400" b="0" dirty="0" err="1">
                <a:solidFill>
                  <a:schemeClr val="tx1"/>
                </a:solidFill>
              </a:rPr>
              <a:t>Clk_CPU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3333FF"/>
                </a:solidFill>
              </a:rPr>
              <a:t>endmodule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573016"/>
            <a:ext cx="3857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5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Anti_jitter.v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SAnti_jitter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clk</a:t>
            </a:r>
            <a:r>
              <a:rPr lang="en-US" altLang="zh-CN" sz="2000" dirty="0">
                <a:solidFill>
                  <a:prstClr val="black"/>
                </a:solidFill>
              </a:rPr>
              <a:t>, 		//</a:t>
            </a:r>
            <a:r>
              <a:rPr lang="zh-CN" altLang="en-US" sz="2000" dirty="0">
                <a:solidFill>
                  <a:prstClr val="black"/>
                </a:solidFill>
              </a:rPr>
              <a:t>主板时钟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>
                <a:solidFill>
                  <a:prstClr val="black"/>
                </a:solidFill>
              </a:rPr>
              <a:t>RSTN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 err="1">
                <a:solidFill>
                  <a:prstClr val="black"/>
                </a:solidFill>
              </a:rPr>
              <a:t>readn</a:t>
            </a:r>
            <a:r>
              <a:rPr lang="en-US" altLang="zh-CN" sz="2000" dirty="0">
                <a:solidFill>
                  <a:prstClr val="black"/>
                </a:solidFill>
              </a:rPr>
              <a:t>	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阵列式键盘读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[3:0]</a:t>
            </a:r>
            <a:r>
              <a:rPr lang="en-US" altLang="zh-CN" sz="2000" dirty="0" err="1">
                <a:solidFill>
                  <a:prstClr val="black"/>
                </a:solidFill>
              </a:rPr>
              <a:t>Key_y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阵列式键盘列输入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Key_x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阵列式键盘行输出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Key_out</a:t>
            </a:r>
            <a:r>
              <a:rPr lang="en-US" altLang="zh-CN" sz="2000" dirty="0">
                <a:solidFill>
                  <a:prstClr val="black"/>
                </a:solidFill>
              </a:rPr>
              <a:t>,//</a:t>
            </a:r>
            <a:r>
              <a:rPr lang="zh-CN" altLang="en-US" sz="2000" dirty="0">
                <a:solidFill>
                  <a:prstClr val="black"/>
                </a:solidFill>
              </a:rPr>
              <a:t>阵列式键盘扫描码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Key_ready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阵列式键盘有效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[15:0] SW, 	//</a:t>
            </a:r>
            <a:r>
              <a:rPr lang="zh-CN" altLang="en-US" sz="2000" dirty="0">
                <a:solidFill>
                  <a:prstClr val="black"/>
                </a:solidFill>
              </a:rPr>
              <a:t>开关输入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] BTN_OK,//</a:t>
            </a:r>
            <a:r>
              <a:rPr lang="zh-CN" altLang="en-US" sz="2000" dirty="0">
                <a:solidFill>
                  <a:prstClr val="black"/>
                </a:solidFill>
              </a:rPr>
              <a:t>列按键输出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pulse,	//</a:t>
            </a:r>
            <a:r>
              <a:rPr lang="zh-CN" altLang="en-US" sz="2000" dirty="0">
                <a:solidFill>
                  <a:prstClr val="black"/>
                </a:solidFill>
              </a:rPr>
              <a:t>列按键脉冲输出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[15:0] SW_OK, //</a:t>
            </a:r>
            <a:r>
              <a:rPr lang="zh-CN" altLang="en-US" sz="2000" dirty="0">
                <a:solidFill>
                  <a:prstClr val="black"/>
                </a:solidFill>
              </a:rPr>
              <a:t>开关输出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CR,	//RSTN</a:t>
            </a:r>
            <a:r>
              <a:rPr lang="zh-CN" altLang="en-US" sz="2000" dirty="0">
                <a:solidFill>
                  <a:prstClr val="black"/>
                </a:solidFill>
              </a:rPr>
              <a:t>短按输出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rst</a:t>
            </a:r>
            <a:r>
              <a:rPr lang="en-US" altLang="zh-CN" sz="2000" dirty="0">
                <a:solidFill>
                  <a:prstClr val="black"/>
                </a:solidFill>
              </a:rPr>
              <a:t>	  //</a:t>
            </a:r>
            <a:r>
              <a:rPr lang="zh-CN" altLang="en-US" sz="2000" dirty="0">
                <a:solidFill>
                  <a:prstClr val="black"/>
                </a:solidFill>
              </a:rPr>
              <a:t>复位，</a:t>
            </a:r>
            <a:r>
              <a:rPr lang="en-US" altLang="zh-CN" sz="2000" dirty="0">
                <a:solidFill>
                  <a:prstClr val="black"/>
                </a:solidFill>
              </a:rPr>
              <a:t> RSTN</a:t>
            </a:r>
            <a:r>
              <a:rPr lang="zh-CN" altLang="en-US" sz="2000" dirty="0">
                <a:solidFill>
                  <a:prstClr val="black"/>
                </a:solidFill>
              </a:rPr>
              <a:t>长按输出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);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2420888"/>
            <a:ext cx="2942136" cy="22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68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13246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9255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OExp03-IP2SOC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024" y="1052736"/>
            <a:ext cx="8676456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Build platform for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debug and application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schematic implementation on top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IP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Top_OExp03_IP2SOC.sch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platform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modules in lab1 and lab2 and given IP cores. 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(given IP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(given 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Multiplexer(lab1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7-seg display(lab2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IP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lab2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SPIO)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Anti-jitter 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M4(no use for the moment)</a:t>
            </a:r>
          </a:p>
        </p:txBody>
      </p:sp>
    </p:spTree>
    <p:extLst>
      <p:ext uri="{BB962C8B-B14F-4D97-AF65-F5344CB8AC3E}">
        <p14:creationId xmlns:p14="http://schemas.microsoft.com/office/powerpoint/2010/main" val="2152332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38538"/>
            <a:ext cx="8540750" cy="1143000"/>
          </a:xfrm>
        </p:spPr>
        <p:txBody>
          <a:bodyPr/>
          <a:lstStyle/>
          <a:p>
            <a:r>
              <a:rPr lang="en-US" altLang="zh-CN" dirty="0" smtClean="0"/>
              <a:t>Create SOC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ja-JP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Start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ISE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software</a:t>
            </a:r>
            <a:endParaRPr lang="en-US" altLang="ja-JP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New Project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ja-JP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type project name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OExp03-IP2SOC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lang="en-US" altLang="ja-JP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Top_Simple_CPU_App</a:t>
            </a:r>
            <a:endParaRPr lang="zh-CN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Next, next, finish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zh-CN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This project is shared by following experiment: a simple implementation of CPU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01059"/>
            <a:ext cx="2525746" cy="2030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114" y="3356992"/>
            <a:ext cx="4115708" cy="33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en-US" altLang="zh-CN" dirty="0"/>
              <a:t> </a:t>
            </a:r>
            <a:r>
              <a:rPr lang="en-US" altLang="zh-CN" dirty="0" smtClean="0"/>
              <a:t>project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5" y="1070992"/>
            <a:ext cx="8289181" cy="49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03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780928"/>
            <a:ext cx="9144000" cy="1296144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Copy symbol files of 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U1~U10 to current project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Copy 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files of U1~U10 to current project</a:t>
            </a:r>
          </a:p>
          <a:p>
            <a:pPr marL="0" indent="0" algn="ctr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2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564904"/>
            <a:ext cx="8568952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 top level: schematic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add U1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U2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U3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U4</a:t>
            </a:r>
            <a:r>
              <a:rPr lang="en-US" altLang="zh-CN" sz="2800" dirty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 U10 based on lab2</a:t>
            </a:r>
          </a:p>
        </p:txBody>
      </p:sp>
    </p:spTree>
    <p:extLst>
      <p:ext uri="{BB962C8B-B14F-4D97-AF65-F5344CB8AC3E}">
        <p14:creationId xmlns:p14="http://schemas.microsoft.com/office/powerpoint/2010/main" val="41832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Environment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Setup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Computer</a:t>
            </a:r>
            <a:r>
              <a:rPr sz="2400" dirty="0"/>
              <a:t>（</a:t>
            </a:r>
            <a:r>
              <a:rPr lang="en-US" altLang="zh-CN" sz="2400" dirty="0"/>
              <a:t>Intel Core i5</a:t>
            </a:r>
            <a:r>
              <a:rPr sz="2400" dirty="0"/>
              <a:t>，</a:t>
            </a:r>
            <a:r>
              <a:rPr lang="en-US" altLang="zh-CN" sz="2400" dirty="0"/>
              <a:t>4GB memory</a:t>
            </a:r>
            <a:r>
              <a:rPr sz="2400" dirty="0"/>
              <a:t>）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Spartan-3 Starter Kit Board/Sword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Xilinx ISE14.4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35486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  <a:pPr/>
              <a:t>40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>
          <a:xfrm>
            <a:off x="251520" y="72509"/>
            <a:ext cx="8540750" cy="11430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Tahoma" pitchFamily="34" charset="0"/>
              </a:rPr>
              <a:t>SOC</a:t>
            </a:r>
            <a:r>
              <a:rPr kumimoji="1" lang="en-US" altLang="zh-CN" dirty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Tahoma" pitchFamily="34" charset="0"/>
              </a:rPr>
              <a:t>schematic </a:t>
            </a:r>
            <a:endParaRPr kumimoji="1" lang="zh-CN" altLang="en-US" dirty="0" smtClean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832" y="1070993"/>
            <a:ext cx="8517632" cy="516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272690"/>
            <a:ext cx="8219256" cy="49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2527"/>
            <a:ext cx="8540750" cy="1143000"/>
          </a:xfrm>
        </p:spPr>
        <p:txBody>
          <a:bodyPr/>
          <a:lstStyle/>
          <a:p>
            <a:r>
              <a:rPr lang="en-US" altLang="zh-CN" dirty="0" smtClean="0"/>
              <a:t>Add modules 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2819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4593120" y="3639920"/>
            <a:ext cx="2498615" cy="29313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2314575" cy="2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1763688" y="2601947"/>
            <a:ext cx="2498615" cy="17898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8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CPU</a:t>
            </a:r>
            <a:r>
              <a:rPr lang="en-US" altLang="zh-CN" dirty="0"/>
              <a:t> 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54755"/>
            <a:ext cx="8229600" cy="51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1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941568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/>
              <a:t>Add more modules and connect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53844"/>
            <a:ext cx="8229600" cy="49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59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Finish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16" y="1070993"/>
            <a:ext cx="8712572" cy="567037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15616" y="4274046"/>
            <a:ext cx="1440160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44242" y="4274046"/>
            <a:ext cx="914400" cy="33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schematic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268760"/>
            <a:ext cx="2822533" cy="32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  <a:pPr/>
              <a:t>47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Tahoma" pitchFamily="34" charset="0"/>
              </a:rPr>
              <a:t>Link to modules</a:t>
            </a:r>
            <a:endParaRPr kumimoji="1" lang="zh-CN" altLang="en-US" dirty="0" smtClean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连接模块的接口信号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模块放置后根据顶层分解图连接各模块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信号连线时注意各信号之间的合理布线距离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当连线较近时注意不要同时选中</a:t>
            </a:r>
            <a:r>
              <a:rPr lang="zh-CN" altLang="en-US" b="1" dirty="0" smtClean="0">
                <a:solidFill>
                  <a:srgbClr val="FF0000"/>
                </a:solidFill>
              </a:rPr>
              <a:t>多个信号节点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</a:t>
            </a:r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顶层调用模块关联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顶层窗口放置模块</a:t>
            </a:r>
            <a:r>
              <a:rPr lang="en-US" altLang="zh-CN" sz="2400" dirty="0" smtClean="0"/>
              <a:t>Symbol</a:t>
            </a:r>
            <a:r>
              <a:rPr lang="zh-CN" altLang="en-US" sz="2400" dirty="0" smtClean="0"/>
              <a:t>后会直接调用对应模块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建立核端口模块与软核模块关联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只有端口信号的模块，没有逻辑代码的空文档</a:t>
            </a:r>
            <a:r>
              <a:rPr lang="en-US" altLang="zh-CN" dirty="0" smtClean="0"/>
              <a:t>.v</a:t>
            </a:r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综合器会根据端口模块连接信号</a:t>
            </a:r>
            <a:endParaRPr lang="en-US" altLang="zh-CN" dirty="0" smtClean="0"/>
          </a:p>
          <a:p>
            <a:pPr marL="857250" lvl="1" indent="-34290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Click “Add Source”, choose the corresponding .v file</a:t>
            </a:r>
          </a:p>
        </p:txBody>
      </p:sp>
    </p:spTree>
    <p:extLst>
      <p:ext uri="{BB962C8B-B14F-4D97-AF65-F5344CB8AC3E}">
        <p14:creationId xmlns:p14="http://schemas.microsoft.com/office/powerpoint/2010/main" val="14411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Memory IP core reinitialize</a:t>
            </a:r>
          </a:p>
        </p:txBody>
      </p:sp>
    </p:spTree>
    <p:extLst>
      <p:ext uri="{BB962C8B-B14F-4D97-AF65-F5344CB8AC3E}">
        <p14:creationId xmlns:p14="http://schemas.microsoft.com/office/powerpoint/2010/main" val="40651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ROM_B</a:t>
            </a:r>
            <a:r>
              <a:rPr lang="en-US" altLang="zh-CN" dirty="0"/>
              <a:t> </a:t>
            </a:r>
            <a:r>
              <a:rPr lang="en-US" altLang="zh-CN" dirty="0" smtClean="0"/>
              <a:t>reinitialize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Use I9_men.coe to initialize 		</a:t>
            </a: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ROM</a:t>
            </a: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In Design window, double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click U2</a:t>
            </a:r>
          </a:p>
          <a:p>
            <a:pPr lvl="1"/>
            <a:r>
              <a:rPr lang="en-US" altLang="zh-CN" sz="2400" dirty="0" smtClean="0"/>
              <a:t>Double click ROM_B</a:t>
            </a:r>
          </a:p>
          <a:p>
            <a:pPr lvl="2"/>
            <a:r>
              <a:rPr lang="en-US" altLang="zh-CN" sz="2200" dirty="0" smtClean="0"/>
              <a:t>Or select ROM_B</a:t>
            </a:r>
            <a:endParaRPr lang="en-US" altLang="zh-CN" sz="2200" dirty="0"/>
          </a:p>
          <a:p>
            <a:pPr lvl="2"/>
            <a:r>
              <a:rPr lang="en-US" altLang="zh-CN" sz="2200" dirty="0" smtClean="0"/>
              <a:t>In </a:t>
            </a:r>
            <a:r>
              <a:rPr lang="en-US" altLang="zh-CN" dirty="0" smtClean="0"/>
              <a:t>Processes Running</a:t>
            </a:r>
            <a:r>
              <a:rPr lang="en-US" altLang="zh-CN" dirty="0"/>
              <a:t> </a:t>
            </a:r>
            <a:r>
              <a:rPr lang="en-US" altLang="zh-CN" dirty="0" err="1" smtClean="0"/>
              <a:t>windown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double click Manager Core</a:t>
            </a:r>
          </a:p>
          <a:p>
            <a:pPr lvl="1"/>
            <a:r>
              <a:rPr lang="en-US" altLang="zh-CN" sz="2400" dirty="0" smtClean="0"/>
              <a:t>In manage cores window, </a:t>
            </a:r>
            <a:br>
              <a:rPr lang="en-US" altLang="zh-CN" sz="2400" dirty="0" smtClean="0"/>
            </a:br>
            <a:r>
              <a:rPr lang="en-US" altLang="zh-CN" sz="2400" dirty="0" smtClean="0"/>
              <a:t>click Next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Core is generated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30" y="1070992"/>
            <a:ext cx="3902374" cy="5335104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779912" y="2780928"/>
            <a:ext cx="1944216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95936" y="3753036"/>
            <a:ext cx="2016224" cy="212423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17729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1768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897437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〗link to initialize file to generate ROMIP</a:t>
            </a:r>
            <a:r>
              <a:rPr lang="en-US" altLang="zh-CN" sz="2000" b="1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core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Next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 page 2, page 3 pop up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...” choose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Generate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ROM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4710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84425"/>
            <a:ext cx="69119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8074025" y="2817813"/>
            <a:ext cx="720725" cy="576262"/>
          </a:xfrm>
          <a:prstGeom prst="wedgeRoundRectCallout">
            <a:avLst>
              <a:gd name="adj1" fmla="val -386259"/>
              <a:gd name="adj2" fmla="val 159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638175" y="2362200"/>
            <a:ext cx="2952750" cy="360363"/>
          </a:xfrm>
          <a:prstGeom prst="wedgeRoundRectCallout">
            <a:avLst>
              <a:gd name="adj1" fmla="val 90917"/>
              <a:gd name="adj2" fmla="val 4028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Browse</a:t>
            </a: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关联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024813" y="4905375"/>
            <a:ext cx="868362" cy="936625"/>
          </a:xfrm>
          <a:prstGeom prst="wedgeRoundRectCallout">
            <a:avLst>
              <a:gd name="adj1" fmla="val -245352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973138" y="6038850"/>
            <a:ext cx="1654175" cy="360363"/>
          </a:xfrm>
          <a:prstGeom prst="wedgeRoundRectCallout">
            <a:avLst>
              <a:gd name="adj1" fmla="val 70019"/>
              <a:gd name="adj2" fmla="val 477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1053" y="3995184"/>
            <a:ext cx="772587" cy="171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87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188" y="6237312"/>
            <a:ext cx="8302252" cy="2160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3428776"/>
            <a:ext cx="7870825" cy="1944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510164" cy="955675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initialization file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8" y="981074"/>
            <a:ext cx="8913812" cy="5472261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ROM.coe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format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open and edit in ISE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other text editor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1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 err="1" smtClean="0"/>
              <a:t>initialization_radix</a:t>
            </a:r>
            <a:r>
              <a:rPr lang="en-US" altLang="zh-CN" sz="1800" dirty="0" smtClean="0"/>
              <a:t> is HEX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can be binary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2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line 3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initialization, separated by “,” and ended with ”;”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Comment with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beginning or ending of the file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allowed in the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midddle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1800" dirty="0" err="1" smtClean="0"/>
              <a:t>memory_initialization_radix</a:t>
            </a:r>
            <a:r>
              <a:rPr lang="en-US" altLang="zh-CN" sz="1800" dirty="0" smtClean="0"/>
              <a:t>=16</a:t>
            </a:r>
            <a:r>
              <a:rPr lang="en-US" altLang="zh-CN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1800" dirty="0" err="1"/>
              <a:t>memory_initialization_vector</a:t>
            </a:r>
            <a:r>
              <a:rPr lang="en-US" altLang="zh-CN" sz="1800" dirty="0"/>
              <a:t>=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1800" dirty="0"/>
              <a:t>00000827, 0001102a, 00421820, 00622020, 00832820, 00a43020,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1800" dirty="0"/>
              <a:t>00c53820, 00e64020, 01074820, 01285020, 01495820, 016a6020,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1800" dirty="0"/>
              <a:t>018b6820, 01ac7020, 01cd7820, 01ee8020, 020f8820, 02309020,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1800" dirty="0"/>
              <a:t>02519820, 0272a020, 0293a820, 02b4b020, 02d5b820, 02f6c020,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1800" dirty="0"/>
              <a:t>0317c820, 0338d020, 0359d820, 037ae020, 039be820, 03bcf020, </a:t>
            </a:r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1800" dirty="0"/>
              <a:t>03ddf820, 08000000;</a:t>
            </a:r>
          </a:p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The above data is some test instructions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CPU simulation</a:t>
            </a:r>
            <a:endParaRPr lang="zh-CN" altLang="en-US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I9_mem.coe when downloading to board</a:t>
            </a:r>
          </a:p>
        </p:txBody>
      </p:sp>
    </p:spTree>
    <p:extLst>
      <p:ext uri="{BB962C8B-B14F-4D97-AF65-F5344CB8AC3E}">
        <p14:creationId xmlns:p14="http://schemas.microsoft.com/office/powerpoint/2010/main" val="12677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096" y="116632"/>
            <a:ext cx="8540750" cy="8640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test instructions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4392488" cy="5112568"/>
          </a:xfrm>
          <a:solidFill>
            <a:srgbClr val="21C5FF"/>
          </a:solidFill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loop:	nor r1,r0,r0;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r1=FFFFFFFF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slt r2,r0,r1; 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r2=00000001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r3,r2,r2;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r3=00000002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r4,r3,r2;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r4=00000003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r5,r4,r3;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r5=00000005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r6,r5,r4;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r6=00000008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r7,r6,r5;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r7=0000000d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r8,r7,r6;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r8=00000015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r9,r8,r7;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r9=00000022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r10,r9,r8;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r10=00000037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r11,r10,r9;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r11=00000059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r12,r11,r10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//r12=00000090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r14,r13,r12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r14=00000179</a:t>
            </a:r>
          </a:p>
          <a:p>
            <a:pPr lvl="0"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r15,r14,r13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r15=00000262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</a:t>
            </a:r>
          </a:p>
          <a:p>
            <a:pPr>
              <a:spcBef>
                <a:spcPts val="300"/>
              </a:spcBef>
              <a:buNone/>
            </a:pPr>
            <a:r>
              <a:rPr lang="pt-BR" altLang="zh-CN" sz="1800" b="0" dirty="0" smtClean="0"/>
              <a:t>	</a:t>
            </a:r>
            <a:endParaRPr lang="zh-CN" altLang="en-US" sz="1800" b="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48064" y="1124744"/>
            <a:ext cx="3888432" cy="5184576"/>
          </a:xfrm>
          <a:prstGeom prst="rect">
            <a:avLst/>
          </a:prstGeom>
          <a:solidFill>
            <a:srgbClr val="21C5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add </a:t>
            </a:r>
            <a:r>
              <a:rPr lang="pt-BR" altLang="zh-CN" kern="0" dirty="0">
                <a:solidFill>
                  <a:srgbClr val="000000"/>
                </a:solidFill>
              </a:rPr>
              <a:t>r17,r16,r15;	//r17=000006D3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r18,r17,r16;	//r18=00000A18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r19,r18,r17;	//r19=000010EB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r20,r19,r18;	//r20=00001B03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r21,r20,r19;	//r21=00003bEE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r22,r21,r20;	//r22=000046F1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r23,r22,r21;	//r23=000080DF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r24,r23,r22;	//r24=0000C9D0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r25,r24,r23;	//r25=00014AAF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r26,r25,r24;	//r26=0001947F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r27,r26,r25;	//r27=0012DF2E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r28,r27,r26;	//r28=001473AD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r29,r28,r27;	//r29=002752DB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r30,r29,r28;	//r30=003BC688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r31,r30,r29;	//r31=00621963</a:t>
            </a: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j 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592200"/>
            <a:ext cx="7802463" cy="4246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RAM_B</a:t>
            </a:r>
            <a:r>
              <a:rPr lang="en-US" altLang="zh-CN" dirty="0"/>
              <a:t> </a:t>
            </a:r>
            <a:r>
              <a:rPr lang="en-US" altLang="zh-CN" dirty="0" smtClean="0"/>
              <a:t>initialize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266" y="94572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prstClr val="black"/>
                </a:solidFill>
              </a:rPr>
              <a:t>Same as ROM, click Next, enter page 4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〖step 4〗link to initialization file (</a:t>
            </a:r>
            <a:r>
              <a:rPr lang="en-US" altLang="zh-CN" sz="2000" b="1" dirty="0" err="1">
                <a:solidFill>
                  <a:srgbClr val="FF0000"/>
                </a:solidFill>
              </a:rPr>
              <a:t>D_men.coe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) to generate RAM IP</a:t>
            </a:r>
            <a:r>
              <a:rPr lang="en-US" altLang="zh-CN" sz="2000" b="1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core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87779" y="3645743"/>
            <a:ext cx="720725" cy="576262"/>
          </a:xfrm>
          <a:prstGeom prst="wedgeRoundRectCallout">
            <a:avLst>
              <a:gd name="adj1" fmla="val -153657"/>
              <a:gd name="adj2" fmla="val 2717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7584" y="2564904"/>
            <a:ext cx="2205038" cy="360363"/>
          </a:xfrm>
          <a:prstGeom prst="wedgeRoundRectCallout">
            <a:avLst>
              <a:gd name="adj1" fmla="val 73538"/>
              <a:gd name="adj2" fmla="val 6992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点击选中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95692" y="4977655"/>
            <a:ext cx="868362" cy="936625"/>
          </a:xfrm>
          <a:prstGeom prst="wedgeRoundRectCallout">
            <a:avLst>
              <a:gd name="adj1" fmla="val -184645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336104" y="5907930"/>
            <a:ext cx="1655763" cy="360363"/>
          </a:xfrm>
          <a:prstGeom prst="wedgeRoundRectCallout">
            <a:avLst>
              <a:gd name="adj1" fmla="val 73878"/>
              <a:gd name="adj2" fmla="val 1322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38279" y="2564581"/>
            <a:ext cx="3025775" cy="360363"/>
          </a:xfrm>
          <a:prstGeom prst="wedgeRoundRectCallout">
            <a:avLst>
              <a:gd name="adj1" fmla="val -14805"/>
              <a:gd name="adj2" fmla="val 7845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rgbClr val="080808"/>
                </a:solidFill>
              </a:rPr>
              <a:t>点击</a:t>
            </a:r>
            <a:r>
              <a:rPr lang="en-US" altLang="zh-CN" sz="1600" dirty="0" smtClean="0">
                <a:solidFill>
                  <a:srgbClr val="080808"/>
                </a:solidFill>
              </a:rPr>
              <a:t>Browse</a:t>
            </a:r>
            <a:r>
              <a:rPr lang="zh-CN" altLang="en-US" sz="1600" dirty="0" smtClean="0">
                <a:solidFill>
                  <a:srgbClr val="080808"/>
                </a:solidFill>
              </a:rPr>
              <a:t>关联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17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806" y="1628800"/>
            <a:ext cx="8289978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en-US" altLang="zh-CN" dirty="0"/>
              <a:t> </a:t>
            </a:r>
            <a:r>
              <a:rPr lang="en-US" altLang="zh-CN" dirty="0" smtClean="0"/>
              <a:t>initialization file --.</a:t>
            </a:r>
            <a:r>
              <a:rPr lang="en-US" altLang="zh-CN" dirty="0" err="1" smtClean="0"/>
              <a:t>coe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7931224" cy="4968552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D_mem.coe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memory_initialization_radix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=16;</a:t>
            </a: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memory_initialization_vector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000002AB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FFFFFFFF, 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557EF7E0, D7BDFBD9, D7DBFDB9, DFCFFCFB, DFCFBFFF, F7F3DFFF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FFFFDF3D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FFFF9DB9, FFFFBCFB, DFCFFCFB, DFCFBFFF, D7DB9FFF, 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D7DBFDB9, D7BDFBD9, FFFF07E0, 007E0FFF, 03bdf020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zh-CN" sz="2000" b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Can be used for simulation and verification on board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04048" y="4662263"/>
            <a:ext cx="3672408" cy="70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dirty="0" smtClean="0"/>
              <a:t>Red data is for LED graphics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994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 physical verification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-just use demo to test functions</a:t>
            </a:r>
          </a:p>
        </p:txBody>
      </p:sp>
    </p:spTree>
    <p:extLst>
      <p:ext uri="{BB962C8B-B14F-4D97-AF65-F5344CB8AC3E}">
        <p14:creationId xmlns:p14="http://schemas.microsoft.com/office/powerpoint/2010/main" val="39219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interface 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3" y="3861048"/>
            <a:ext cx="3145413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SW[7:5]=choose </a:t>
            </a:r>
            <a:r>
              <a:rPr lang="en-US" altLang="zh-CN" sz="1600" dirty="0" err="1" smtClean="0"/>
              <a:t>datapath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output when CPU runs the program 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PC word address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instruction word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counter</a:t>
            </a:r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RAM address</a:t>
            </a:r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 data output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 data input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188134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SW[0]=text/graphics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463623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SW[1]=upper/lower 16-bits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1467261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</a:t>
            </a:r>
            <a:r>
              <a:rPr lang="en-US" altLang="zh-CN" sz="1600" dirty="0" err="1" smtClean="0"/>
              <a:t>CPU_clk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44303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bit-map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marquee</a:t>
            </a:r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bit-map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matrix transform</a:t>
            </a:r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memory data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current reg+1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913105" y="4193574"/>
            <a:ext cx="763351" cy="281103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smtClean="0"/>
              <a:t>No use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H="1" flipV="1">
            <a:off x="8259758" y="3644593"/>
            <a:ext cx="35023" cy="548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415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Simulation 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Do Simulations for your own designed modules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verification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Download .bit file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verify SOC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functions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observe SOC key signals</a:t>
            </a:r>
            <a:endParaRPr lang="en-US" altLang="zh-CN" sz="16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Substitute I9_mem.coe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by test data</a:t>
            </a:r>
            <a:endParaRPr lang="en-US" altLang="zh-CN" sz="2000" baseline="30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850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Graphics test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文本功能测试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7488"/>
              </p:ext>
            </p:extLst>
          </p:nvPr>
        </p:nvGraphicFramePr>
        <p:xfrm>
          <a:off x="611560" y="1628800"/>
          <a:ext cx="7704856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7-seg graphical display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CPU high frequency clock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00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Light of 7-seg shift right from top down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Each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bit of </a:t>
                      </a:r>
                      <a:r>
                        <a:rPr lang="en-US" altLang="zh-CN" sz="2000" kern="100" dirty="0" smtClean="0">
                          <a:effectLst/>
                        </a:rPr>
                        <a:t>Big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2000" kern="100" dirty="0" smtClean="0">
                          <a:effectLst/>
                        </a:rPr>
                        <a:t>Rectangle of 7-seg lights in order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000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For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peripherals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32470"/>
              </p:ext>
            </p:extLst>
          </p:nvPr>
        </p:nvGraphicFramePr>
        <p:xfrm>
          <a:off x="611560" y="3959696"/>
          <a:ext cx="707048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Display text on 7-seg (lower 16-bits)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Display text on 7-seg (upper 16-bits)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CPU </a:t>
                      </a:r>
                      <a:r>
                        <a:rPr lang="en-US" altLang="zh-CN" sz="2000" kern="100" dirty="0" smtClean="0">
                          <a:effectLst/>
                        </a:rPr>
                        <a:t>high frequency clock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01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Display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RAM number on 7-seg 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Display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add on 7-seg 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000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For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peripherals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73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observation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SOC signal test 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high speed running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switch setting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5886"/>
              </p:ext>
            </p:extLst>
          </p:nvPr>
        </p:nvGraphicFramePr>
        <p:xfrm>
          <a:off x="755576" y="2996952"/>
          <a:ext cx="7344816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9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Display text on 7-seg (lower 16-bits)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Display text on 7-seg (upper 16-bits)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en-US" sz="2000" b="1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high speed </a:t>
                      </a:r>
                      <a:r>
                        <a:rPr lang="en-US" sz="2000" b="1" kern="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clk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Counter</a:t>
                      </a:r>
                      <a:r>
                        <a:rPr lang="en-US" sz="2000" kern="100" baseline="0" dirty="0" smtClean="0">
                          <a:effectLst/>
                        </a:rPr>
                        <a:t> output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ALU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 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Task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/>
              <a:t>1.  Analyze interface of IP core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 Design IP module for memory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  Master the usage of IP core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.  Use IP core and other designed modules to implement SOC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Top level: schematic	</a:t>
            </a:r>
            <a:endParaRPr lang="en-US" altLang="zh-CN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Qualitative observation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low speed running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switch settings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Use test data to substitute DEMO</a:t>
            </a:r>
            <a:r>
              <a:rPr lang="en-US" altLang="zh-CN" sz="2400" dirty="0"/>
              <a:t> </a:t>
            </a:r>
            <a:r>
              <a:rPr lang="zh-CN" altLang="en-US" sz="2400" baseline="30000" dirty="0" smtClean="0">
                <a:solidFill>
                  <a:srgbClr val="FF0000"/>
                </a:solidFill>
              </a:rPr>
              <a:t>*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26826"/>
              </p:ext>
            </p:extLst>
          </p:nvPr>
        </p:nvGraphicFramePr>
        <p:xfrm>
          <a:off x="755576" y="2996952"/>
          <a:ext cx="757118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1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单步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指令字地址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PC_out</a:t>
                      </a:r>
                      <a:r>
                        <a:rPr lang="en-US" sz="2000" kern="100" dirty="0" smtClean="0">
                          <a:effectLst/>
                        </a:rPr>
                        <a:t>[31:2]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ROM</a:t>
                      </a:r>
                      <a:r>
                        <a:rPr lang="zh-CN" altLang="en-US" sz="2000" kern="100" dirty="0" smtClean="0">
                          <a:effectLst/>
                        </a:rPr>
                        <a:t>指令输出</a:t>
                      </a:r>
                      <a:r>
                        <a:rPr lang="en-US" sz="2000" kern="100" dirty="0" err="1" smtClean="0">
                          <a:effectLst/>
                        </a:rPr>
                        <a:t>Inst_in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en-US" altLang="zh-CN" sz="2000" kern="100" dirty="0" smtClean="0">
                          <a:effectLst/>
                        </a:rPr>
                        <a:t>(ALU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</a:t>
                      </a:r>
                      <a:r>
                        <a:rPr lang="en-US" altLang="zh-CN" sz="2000" kern="100" dirty="0" smtClean="0">
                          <a:effectLst/>
                        </a:rPr>
                        <a:t>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指令字节地址</a:t>
                      </a:r>
                      <a:r>
                        <a:rPr lang="en-US" sz="2000" kern="100" dirty="0" err="1" smtClean="0">
                          <a:effectLst/>
                        </a:rPr>
                        <a:t>PC_out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047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4447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737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computer </a:t>
            </a:r>
            <a:r>
              <a:rPr lang="en-US" altLang="zh-CN" dirty="0"/>
              <a:t>systems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81150" y="1836119"/>
            <a:ext cx="8783338" cy="4533561"/>
            <a:chOff x="181150" y="1836119"/>
            <a:chExt cx="8783338" cy="453356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 rot="16200000">
              <a:off x="-1009921" y="3033821"/>
              <a:ext cx="2843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 smtClean="0"/>
                <a:t>Computer System</a:t>
              </a:r>
              <a:endParaRPr lang="zh-CN" altLang="en-US" sz="24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0793" y="281746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CPU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4769" y="4042857"/>
              <a:ext cx="1655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Memory 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2033" y="5276056"/>
              <a:ext cx="2016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I/O interface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10421" y="2131660"/>
              <a:ext cx="2160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Control unit 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0421" y="3146100"/>
              <a:ext cx="1582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 err="1"/>
                <a:t>Datapath</a:t>
              </a:r>
              <a:r>
                <a:rPr lang="en-US" altLang="zh-CN" sz="2400" dirty="0"/>
                <a:t>  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25216" y="2452099"/>
              <a:ext cx="2160588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Path: </a:t>
              </a:r>
              <a:r>
                <a:rPr kumimoji="0" lang="en-US" altLang="zh-CN" sz="2400" b="0" dirty="0"/>
                <a:t>multiplexors</a:t>
              </a:r>
              <a:endParaRPr lang="en-US" altLang="zh-CN" sz="2400" dirty="0"/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ALU</a:t>
              </a:r>
            </a:p>
            <a:p>
              <a:pPr>
                <a:buFontTx/>
                <a:buNone/>
              </a:pPr>
              <a:r>
                <a:rPr lang="en-US" altLang="zh-CN" sz="2400" dirty="0" smtClean="0"/>
                <a:t>Registers</a:t>
              </a:r>
            </a:p>
            <a:p>
              <a:pPr>
                <a:buFontTx/>
                <a:buNone/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……</a:t>
              </a:r>
              <a:endParaRPr lang="en-US" altLang="zh-CN" sz="2400" dirty="0"/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2481670" y="2995315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3574163" y="2339855"/>
              <a:ext cx="178677" cy="1089145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5293159" y="2579335"/>
              <a:ext cx="196599" cy="1666930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4716016" y="4581128"/>
              <a:ext cx="213580" cy="162276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AutoShape 11"/>
            <p:cNvSpPr>
              <a:spLocks/>
            </p:cNvSpPr>
            <p:nvPr/>
          </p:nvSpPr>
          <p:spPr bwMode="auto">
            <a:xfrm>
              <a:off x="699230" y="2060278"/>
              <a:ext cx="269647" cy="2185987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877" y="4017665"/>
              <a:ext cx="15888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5291" y="1836119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939313" y="4509120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zh-CN" sz="2400" dirty="0" smtClean="0"/>
                <a:t>: PS2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63882" y="5263748"/>
              <a:ext cx="3386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Bidirectional: Storage</a:t>
              </a:r>
              <a:endParaRPr lang="en-US" altLang="zh-CN" sz="2400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13776" y="5908015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Output: VGA</a:t>
              </a:r>
              <a:endParaRPr lang="en-US" altLang="zh-CN" sz="2400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85481" y="4500057"/>
              <a:ext cx="207900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SW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BTN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956919" y="5877272"/>
              <a:ext cx="2007569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7-Seg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29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 system in this course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2" y="1070993"/>
            <a:ext cx="8517632" cy="5162316"/>
          </a:xfrm>
        </p:spPr>
      </p:pic>
      <p:sp>
        <p:nvSpPr>
          <p:cNvPr id="5" name="圆角矩形 4"/>
          <p:cNvSpPr/>
          <p:nvPr/>
        </p:nvSpPr>
        <p:spPr>
          <a:xfrm>
            <a:off x="6660232" y="5286509"/>
            <a:ext cx="1243775" cy="453441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60232" y="4725144"/>
            <a:ext cx="1243775" cy="432048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8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2066</Words>
  <Application>Microsoft Office PowerPoint</Application>
  <PresentationFormat>全屏显示(4:3)</PresentationFormat>
  <Paragraphs>765</Paragraphs>
  <Slides>61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8" baseType="lpstr">
      <vt:lpstr>Arial Unicode MS</vt:lpstr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Courier New</vt:lpstr>
      <vt:lpstr>Tahoma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Goal</vt:lpstr>
      <vt:lpstr>Environment</vt:lpstr>
      <vt:lpstr>Course Outline</vt:lpstr>
      <vt:lpstr>Task</vt:lpstr>
      <vt:lpstr>Course Outline</vt:lpstr>
      <vt:lpstr>Computer Organization</vt:lpstr>
      <vt:lpstr>SOC system in this course</vt:lpstr>
      <vt:lpstr>10 modules</vt:lpstr>
      <vt:lpstr>U1-CPU module：SCPU</vt:lpstr>
      <vt:lpstr>SCPU.v</vt:lpstr>
      <vt:lpstr>U2-ROM where instructions are stored：ROM_B</vt:lpstr>
      <vt:lpstr>Call ROM_B</vt:lpstr>
      <vt:lpstr>U3-data strorage：RAM_B</vt:lpstr>
      <vt:lpstr>Calling RAM_B</vt:lpstr>
      <vt:lpstr>U4-BUS：MIO_BUS</vt:lpstr>
      <vt:lpstr>IO BUS module-MIO_BUS.v</vt:lpstr>
      <vt:lpstr>Signals of MIO_BUS module</vt:lpstr>
      <vt:lpstr>PowerPoint 演示文稿</vt:lpstr>
      <vt:lpstr>U7-GPIO device interface 1-- SPIO</vt:lpstr>
      <vt:lpstr>Interface file -SPIO.v</vt:lpstr>
      <vt:lpstr>U6-GPIO device 2：       Seg7_Dev</vt:lpstr>
      <vt:lpstr>Interface file                    ~Seg7_Dev.v</vt:lpstr>
      <vt:lpstr>U5- Interface module                   Multi_8CH32</vt:lpstr>
      <vt:lpstr>Interface file          -Multi_8CH32_IO.v</vt:lpstr>
      <vt:lpstr>Signals of Multi_8CH32</vt:lpstr>
      <vt:lpstr>GPIO device interface 3,4:  Device_GPIO_SW_BTN</vt:lpstr>
      <vt:lpstr>U10-peripheral device 5:                         Counter_x.v</vt:lpstr>
      <vt:lpstr>Interface file                       -Counter_x.v</vt:lpstr>
      <vt:lpstr>PowerPoint 演示文稿</vt:lpstr>
      <vt:lpstr>clk_div.v</vt:lpstr>
      <vt:lpstr>Anti_jitter.v</vt:lpstr>
      <vt:lpstr>Course Outline</vt:lpstr>
      <vt:lpstr>Project ：OExp03-IP2SOC</vt:lpstr>
      <vt:lpstr>Create SOC project</vt:lpstr>
      <vt:lpstr>SOC project </vt:lpstr>
      <vt:lpstr>PowerPoint 演示文稿</vt:lpstr>
      <vt:lpstr>PowerPoint 演示文稿</vt:lpstr>
      <vt:lpstr>SOC schematic </vt:lpstr>
      <vt:lpstr>PowerPoint 演示文稿</vt:lpstr>
      <vt:lpstr>Add modules </vt:lpstr>
      <vt:lpstr>Add CPU module</vt:lpstr>
      <vt:lpstr>Add more modules and connect</vt:lpstr>
      <vt:lpstr>Finish </vt:lpstr>
      <vt:lpstr>Check schematic </vt:lpstr>
      <vt:lpstr>Link to modules</vt:lpstr>
      <vt:lpstr>PowerPoint 演示文稿</vt:lpstr>
      <vt:lpstr>ROM_B reinitialize</vt:lpstr>
      <vt:lpstr>PowerPoint 演示文稿</vt:lpstr>
      <vt:lpstr>ROM initialization file：.coe</vt:lpstr>
      <vt:lpstr>Simple test instructions</vt:lpstr>
      <vt:lpstr>RAM_B initialize</vt:lpstr>
      <vt:lpstr>RAM initialization file --.coe</vt:lpstr>
      <vt:lpstr>PowerPoint 演示文稿</vt:lpstr>
      <vt:lpstr>DEMO interface </vt:lpstr>
      <vt:lpstr>SOC verification</vt:lpstr>
      <vt:lpstr>Switch settings</vt:lpstr>
      <vt:lpstr>Qualitative observation </vt:lpstr>
      <vt:lpstr>Qualitative observation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         实验与课程设计</dc:title>
  <dc:creator>zj_sqs</dc:creator>
  <cp:lastModifiedBy>haifeng</cp:lastModifiedBy>
  <cp:revision>388</cp:revision>
  <dcterms:created xsi:type="dcterms:W3CDTF">2013-04-10T02:56:54Z</dcterms:created>
  <dcterms:modified xsi:type="dcterms:W3CDTF">2020-02-26T06:54:43Z</dcterms:modified>
</cp:coreProperties>
</file>