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6"/>
  </p:notesMasterIdLst>
  <p:sldIdLst>
    <p:sldId id="297" r:id="rId2"/>
    <p:sldId id="463" r:id="rId3"/>
    <p:sldId id="464" r:id="rId4"/>
    <p:sldId id="465" r:id="rId5"/>
    <p:sldId id="303" r:id="rId6"/>
    <p:sldId id="466" r:id="rId7"/>
    <p:sldId id="305" r:id="rId8"/>
    <p:sldId id="419" r:id="rId9"/>
    <p:sldId id="439" r:id="rId10"/>
    <p:sldId id="438" r:id="rId11"/>
    <p:sldId id="440" r:id="rId12"/>
    <p:sldId id="441" r:id="rId13"/>
    <p:sldId id="420" r:id="rId14"/>
    <p:sldId id="424" r:id="rId15"/>
    <p:sldId id="428" r:id="rId16"/>
    <p:sldId id="467" r:id="rId17"/>
    <p:sldId id="460" r:id="rId18"/>
    <p:sldId id="392" r:id="rId19"/>
    <p:sldId id="457" r:id="rId20"/>
    <p:sldId id="442" r:id="rId21"/>
    <p:sldId id="431" r:id="rId22"/>
    <p:sldId id="458" r:id="rId23"/>
    <p:sldId id="445" r:id="rId24"/>
    <p:sldId id="450" r:id="rId25"/>
    <p:sldId id="455" r:id="rId26"/>
    <p:sldId id="451" r:id="rId27"/>
    <p:sldId id="449" r:id="rId28"/>
    <p:sldId id="447" r:id="rId29"/>
    <p:sldId id="452" r:id="rId30"/>
    <p:sldId id="453" r:id="rId31"/>
    <p:sldId id="432" r:id="rId32"/>
    <p:sldId id="462" r:id="rId33"/>
    <p:sldId id="456" r:id="rId34"/>
    <p:sldId id="38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8DBF0652-4AD9-FC4F-B21B-E959D89C5B6F}" type="presOf" srcId="{607E526C-60CD-4A98-A71B-78FCE2BC42A5}" destId="{596E06D9-740A-4EB7-99D6-26FD9CA88D40}" srcOrd="0" destOrd="0" presId="urn:microsoft.com/office/officeart/2008/layout/VerticalCurvedList"/>
    <dgm:cxn modelId="{F9651227-2FF2-3A49-825C-D0A0866A1F7F}" type="presOf" srcId="{7944E05A-E851-4FEB-8F65-54CF019D8607}" destId="{CC9EE4F8-9490-427F-B10E-0E9D697AC42E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5C1F8329-F040-194A-AAD1-416287F4E672}" type="presOf" srcId="{AA26FAA2-A785-4E15-BA91-A671C9AEEFB8}" destId="{411AB55B-A6A8-48D0-B24D-1FE0443D1ED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3DC2BCD4-A9E4-E54B-9952-9462ED057DA5}" type="presOf" srcId="{F4E49FB6-BAEC-4D61-AE0D-5FA9F57F40D1}" destId="{7D320737-378C-4B8C-AEBD-51068216900B}" srcOrd="0" destOrd="0" presId="urn:microsoft.com/office/officeart/2008/layout/VerticalCurvedList"/>
    <dgm:cxn modelId="{09A7DFA0-7DC4-254A-A060-57B257F7EE31}" type="presOf" srcId="{8A1426EB-7DE3-47DE-897B-C3F4E225F151}" destId="{D3F14193-5855-4C09-A68A-0623D31128DF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C64061E-640D-4347-847B-0115FEBCB3E6}" type="presOf" srcId="{89F17C84-8395-4E33-8F8A-878E46DB1974}" destId="{1B922EBE-B39C-4873-8CC5-9E93797307C1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18551F9-3015-524D-BA3D-708DD4D6C70D}" type="presParOf" srcId="{1B922EBE-B39C-4873-8CC5-9E93797307C1}" destId="{7CDB5B95-D570-47D8-BCE0-E552F8830E24}" srcOrd="0" destOrd="0" presId="urn:microsoft.com/office/officeart/2008/layout/VerticalCurvedList"/>
    <dgm:cxn modelId="{DB399F9C-363B-8A4D-8D22-35E9C8629876}" type="presParOf" srcId="{7CDB5B95-D570-47D8-BCE0-E552F8830E24}" destId="{8C163561-368A-464B-8AC3-290847416772}" srcOrd="0" destOrd="0" presId="urn:microsoft.com/office/officeart/2008/layout/VerticalCurvedList"/>
    <dgm:cxn modelId="{FCF38DCC-A44B-1344-B64D-684D17D706FD}" type="presParOf" srcId="{8C163561-368A-464B-8AC3-290847416772}" destId="{239A010D-535F-44FF-8274-A74669569E25}" srcOrd="0" destOrd="0" presId="urn:microsoft.com/office/officeart/2008/layout/VerticalCurvedList"/>
    <dgm:cxn modelId="{3B048717-60C0-9D45-B8A7-377393EC5F29}" type="presParOf" srcId="{8C163561-368A-464B-8AC3-290847416772}" destId="{7D320737-378C-4B8C-AEBD-51068216900B}" srcOrd="1" destOrd="0" presId="urn:microsoft.com/office/officeart/2008/layout/VerticalCurvedList"/>
    <dgm:cxn modelId="{E5C40381-A755-9E46-A253-056AC96ECAEA}" type="presParOf" srcId="{8C163561-368A-464B-8AC3-290847416772}" destId="{C626C0FB-4623-4A86-B194-30FC7A43F690}" srcOrd="2" destOrd="0" presId="urn:microsoft.com/office/officeart/2008/layout/VerticalCurvedList"/>
    <dgm:cxn modelId="{3A0BCA53-30FA-804B-AC4C-707AC0DA7301}" type="presParOf" srcId="{8C163561-368A-464B-8AC3-290847416772}" destId="{0DB23378-0D9E-489E-B056-8FF32F56CCC3}" srcOrd="3" destOrd="0" presId="urn:microsoft.com/office/officeart/2008/layout/VerticalCurvedList"/>
    <dgm:cxn modelId="{B3831CC0-F062-5848-A517-FF006BB3ADC9}" type="presParOf" srcId="{7CDB5B95-D570-47D8-BCE0-E552F8830E24}" destId="{411AB55B-A6A8-48D0-B24D-1FE0443D1EDB}" srcOrd="1" destOrd="0" presId="urn:microsoft.com/office/officeart/2008/layout/VerticalCurvedList"/>
    <dgm:cxn modelId="{4689ACBA-7AA3-2E42-BB7B-3C1C161B2470}" type="presParOf" srcId="{7CDB5B95-D570-47D8-BCE0-E552F8830E24}" destId="{62EFC6DF-9B9D-4498-9FCB-69AB4CF71398}" srcOrd="2" destOrd="0" presId="urn:microsoft.com/office/officeart/2008/layout/VerticalCurvedList"/>
    <dgm:cxn modelId="{996D8D85-DEC0-AD40-AF02-69DE3BDAFA9E}" type="presParOf" srcId="{62EFC6DF-9B9D-4498-9FCB-69AB4CF71398}" destId="{3A93CF4B-2409-4FAC-8ACE-009A6101783F}" srcOrd="0" destOrd="0" presId="urn:microsoft.com/office/officeart/2008/layout/VerticalCurvedList"/>
    <dgm:cxn modelId="{46446D4F-7A39-C24E-8C9F-06DC2C30748D}" type="presParOf" srcId="{7CDB5B95-D570-47D8-BCE0-E552F8830E24}" destId="{D3F14193-5855-4C09-A68A-0623D31128DF}" srcOrd="3" destOrd="0" presId="urn:microsoft.com/office/officeart/2008/layout/VerticalCurvedList"/>
    <dgm:cxn modelId="{56AC529C-9F9A-0648-B4C9-C5F5031EA518}" type="presParOf" srcId="{7CDB5B95-D570-47D8-BCE0-E552F8830E24}" destId="{BD8A115F-6910-49FF-9795-3847D8CBD453}" srcOrd="4" destOrd="0" presId="urn:microsoft.com/office/officeart/2008/layout/VerticalCurvedList"/>
    <dgm:cxn modelId="{663215BC-6A00-1347-BB67-BE575169E2D9}" type="presParOf" srcId="{BD8A115F-6910-49FF-9795-3847D8CBD453}" destId="{BAAE23CF-93E1-4283-B216-8A16E8BF43B5}" srcOrd="0" destOrd="0" presId="urn:microsoft.com/office/officeart/2008/layout/VerticalCurvedList"/>
    <dgm:cxn modelId="{74DAA769-CA7E-A64A-A94B-8D6D88A8BE79}" type="presParOf" srcId="{7CDB5B95-D570-47D8-BCE0-E552F8830E24}" destId="{CC9EE4F8-9490-427F-B10E-0E9D697AC42E}" srcOrd="5" destOrd="0" presId="urn:microsoft.com/office/officeart/2008/layout/VerticalCurvedList"/>
    <dgm:cxn modelId="{F34E4657-386C-7145-8514-A5C4704E23C0}" type="presParOf" srcId="{7CDB5B95-D570-47D8-BCE0-E552F8830E24}" destId="{99854AA3-86D7-4DB5-AA36-6F45C724EA1C}" srcOrd="6" destOrd="0" presId="urn:microsoft.com/office/officeart/2008/layout/VerticalCurvedList"/>
    <dgm:cxn modelId="{A5302F65-C02A-1746-9E2E-3923373FFC32}" type="presParOf" srcId="{99854AA3-86D7-4DB5-AA36-6F45C724EA1C}" destId="{CC93471B-25DF-4061-9EB5-45EAA8B6183F}" srcOrd="0" destOrd="0" presId="urn:microsoft.com/office/officeart/2008/layout/VerticalCurvedList"/>
    <dgm:cxn modelId="{B4320280-F63C-9D49-AEBD-22ABF8ADAD6B}" type="presParOf" srcId="{7CDB5B95-D570-47D8-BCE0-E552F8830E24}" destId="{596E06D9-740A-4EB7-99D6-26FD9CA88D40}" srcOrd="7" destOrd="0" presId="urn:microsoft.com/office/officeart/2008/layout/VerticalCurvedList"/>
    <dgm:cxn modelId="{21ABCEA0-DD4E-D545-BC29-6D81E44DB0DC}" type="presParOf" srcId="{7CDB5B95-D570-47D8-BCE0-E552F8830E24}" destId="{9031F968-0A05-4BA8-92EC-3061E9C2118F}" srcOrd="8" destOrd="0" presId="urn:microsoft.com/office/officeart/2008/layout/VerticalCurvedList"/>
    <dgm:cxn modelId="{9F680992-D4CB-B741-BD62-CDC589AA6167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BBFE00B6-DF33-2546-B525-8E65D7CAE9DB}" type="presOf" srcId="{8A1426EB-7DE3-47DE-897B-C3F4E225F151}" destId="{D3F14193-5855-4C09-A68A-0623D31128DF}" srcOrd="0" destOrd="0" presId="urn:microsoft.com/office/officeart/2008/layout/VerticalCurvedList"/>
    <dgm:cxn modelId="{C58863A5-DBCB-0A46-AADE-05676CB0444B}" type="presOf" srcId="{7944E05A-E851-4FEB-8F65-54CF019D8607}" destId="{CC9EE4F8-9490-427F-B10E-0E9D697AC42E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F4BCE52F-BDB5-E445-9663-C02D825B093D}" type="presOf" srcId="{AA26FAA2-A785-4E15-BA91-A671C9AEEFB8}" destId="{411AB55B-A6A8-48D0-B24D-1FE0443D1EDB}" srcOrd="0" destOrd="0" presId="urn:microsoft.com/office/officeart/2008/layout/VerticalCurvedList"/>
    <dgm:cxn modelId="{B0CD9C9A-15CE-6241-B644-CE9DFF67AA7F}" type="presOf" srcId="{89F17C84-8395-4E33-8F8A-878E46DB1974}" destId="{1B922EBE-B39C-4873-8CC5-9E93797307C1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80FE7EA2-BE05-C342-A9B5-C2A0144BF23B}" type="presOf" srcId="{F4E49FB6-BAEC-4D61-AE0D-5FA9F57F40D1}" destId="{7D320737-378C-4B8C-AEBD-51068216900B}" srcOrd="0" destOrd="0" presId="urn:microsoft.com/office/officeart/2008/layout/VerticalCurvedList"/>
    <dgm:cxn modelId="{428D36E9-CF29-DC46-9318-4A9E81B95145}" type="presOf" srcId="{607E526C-60CD-4A98-A71B-78FCE2BC42A5}" destId="{596E06D9-740A-4EB7-99D6-26FD9CA88D40}" srcOrd="0" destOrd="0" presId="urn:microsoft.com/office/officeart/2008/layout/VerticalCurvedList"/>
    <dgm:cxn modelId="{AEC7F173-072E-914C-8F75-766E07CB521E}" type="presParOf" srcId="{1B922EBE-B39C-4873-8CC5-9E93797307C1}" destId="{7CDB5B95-D570-47D8-BCE0-E552F8830E24}" srcOrd="0" destOrd="0" presId="urn:microsoft.com/office/officeart/2008/layout/VerticalCurvedList"/>
    <dgm:cxn modelId="{F80EADAA-DC86-574D-8816-12FB721E0999}" type="presParOf" srcId="{7CDB5B95-D570-47D8-BCE0-E552F8830E24}" destId="{8C163561-368A-464B-8AC3-290847416772}" srcOrd="0" destOrd="0" presId="urn:microsoft.com/office/officeart/2008/layout/VerticalCurvedList"/>
    <dgm:cxn modelId="{947B4922-F416-8B45-B987-950A3E259500}" type="presParOf" srcId="{8C163561-368A-464B-8AC3-290847416772}" destId="{239A010D-535F-44FF-8274-A74669569E25}" srcOrd="0" destOrd="0" presId="urn:microsoft.com/office/officeart/2008/layout/VerticalCurvedList"/>
    <dgm:cxn modelId="{7AB91C2B-0D19-4E4D-9997-9E9E5B993DFA}" type="presParOf" srcId="{8C163561-368A-464B-8AC3-290847416772}" destId="{7D320737-378C-4B8C-AEBD-51068216900B}" srcOrd="1" destOrd="0" presId="urn:microsoft.com/office/officeart/2008/layout/VerticalCurvedList"/>
    <dgm:cxn modelId="{2889427D-6B4C-3648-8BA3-CCFD9B2E218B}" type="presParOf" srcId="{8C163561-368A-464B-8AC3-290847416772}" destId="{C626C0FB-4623-4A86-B194-30FC7A43F690}" srcOrd="2" destOrd="0" presId="urn:microsoft.com/office/officeart/2008/layout/VerticalCurvedList"/>
    <dgm:cxn modelId="{D70CA2FB-5F93-5149-A39E-51B983671BB3}" type="presParOf" srcId="{8C163561-368A-464B-8AC3-290847416772}" destId="{0DB23378-0D9E-489E-B056-8FF32F56CCC3}" srcOrd="3" destOrd="0" presId="urn:microsoft.com/office/officeart/2008/layout/VerticalCurvedList"/>
    <dgm:cxn modelId="{77446195-57FC-3442-BD54-0489FB6FABDC}" type="presParOf" srcId="{7CDB5B95-D570-47D8-BCE0-E552F8830E24}" destId="{411AB55B-A6A8-48D0-B24D-1FE0443D1EDB}" srcOrd="1" destOrd="0" presId="urn:microsoft.com/office/officeart/2008/layout/VerticalCurvedList"/>
    <dgm:cxn modelId="{F8835202-DC91-F14C-851F-A05D5C9C26CB}" type="presParOf" srcId="{7CDB5B95-D570-47D8-BCE0-E552F8830E24}" destId="{62EFC6DF-9B9D-4498-9FCB-69AB4CF71398}" srcOrd="2" destOrd="0" presId="urn:microsoft.com/office/officeart/2008/layout/VerticalCurvedList"/>
    <dgm:cxn modelId="{243FCF2A-E523-4347-8EEB-2C38EF57AF58}" type="presParOf" srcId="{62EFC6DF-9B9D-4498-9FCB-69AB4CF71398}" destId="{3A93CF4B-2409-4FAC-8ACE-009A6101783F}" srcOrd="0" destOrd="0" presId="urn:microsoft.com/office/officeart/2008/layout/VerticalCurvedList"/>
    <dgm:cxn modelId="{5E871307-CDE3-9445-8E59-F9EB87E8BB6B}" type="presParOf" srcId="{7CDB5B95-D570-47D8-BCE0-E552F8830E24}" destId="{D3F14193-5855-4C09-A68A-0623D31128DF}" srcOrd="3" destOrd="0" presId="urn:microsoft.com/office/officeart/2008/layout/VerticalCurvedList"/>
    <dgm:cxn modelId="{68A3EF2E-2888-654E-A08F-D9E3A89856CE}" type="presParOf" srcId="{7CDB5B95-D570-47D8-BCE0-E552F8830E24}" destId="{BD8A115F-6910-49FF-9795-3847D8CBD453}" srcOrd="4" destOrd="0" presId="urn:microsoft.com/office/officeart/2008/layout/VerticalCurvedList"/>
    <dgm:cxn modelId="{CD23864B-1884-FC4C-AEA0-CF16D13E35F3}" type="presParOf" srcId="{BD8A115F-6910-49FF-9795-3847D8CBD453}" destId="{BAAE23CF-93E1-4283-B216-8A16E8BF43B5}" srcOrd="0" destOrd="0" presId="urn:microsoft.com/office/officeart/2008/layout/VerticalCurvedList"/>
    <dgm:cxn modelId="{BE59E15C-93A0-7F47-9919-F128CF7C3DFA}" type="presParOf" srcId="{7CDB5B95-D570-47D8-BCE0-E552F8830E24}" destId="{CC9EE4F8-9490-427F-B10E-0E9D697AC42E}" srcOrd="5" destOrd="0" presId="urn:microsoft.com/office/officeart/2008/layout/VerticalCurvedList"/>
    <dgm:cxn modelId="{8E41B196-C451-2F48-A4DD-BFC4FA3E2DB4}" type="presParOf" srcId="{7CDB5B95-D570-47D8-BCE0-E552F8830E24}" destId="{99854AA3-86D7-4DB5-AA36-6F45C724EA1C}" srcOrd="6" destOrd="0" presId="urn:microsoft.com/office/officeart/2008/layout/VerticalCurvedList"/>
    <dgm:cxn modelId="{38F2DD13-9521-914B-8B62-7EFABD1BAAC3}" type="presParOf" srcId="{99854AA3-86D7-4DB5-AA36-6F45C724EA1C}" destId="{CC93471B-25DF-4061-9EB5-45EAA8B6183F}" srcOrd="0" destOrd="0" presId="urn:microsoft.com/office/officeart/2008/layout/VerticalCurvedList"/>
    <dgm:cxn modelId="{021D197D-5B82-5344-84FF-D8DEAC44B80D}" type="presParOf" srcId="{7CDB5B95-D570-47D8-BCE0-E552F8830E24}" destId="{596E06D9-740A-4EB7-99D6-26FD9CA88D40}" srcOrd="7" destOrd="0" presId="urn:microsoft.com/office/officeart/2008/layout/VerticalCurvedList"/>
    <dgm:cxn modelId="{0599F714-3C88-3D44-BCE4-E4E775B188A7}" type="presParOf" srcId="{7CDB5B95-D570-47D8-BCE0-E552F8830E24}" destId="{9031F968-0A05-4BA8-92EC-3061E9C2118F}" srcOrd="8" destOrd="0" presId="urn:microsoft.com/office/officeart/2008/layout/VerticalCurvedList"/>
    <dgm:cxn modelId="{9F1BA483-046E-6543-A480-94078C8B88F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26E5706E-9F9D-FE4C-B01A-E1F7792CDB73}" type="presOf" srcId="{607E526C-60CD-4A98-A71B-78FCE2BC42A5}" destId="{596E06D9-740A-4EB7-99D6-26FD9CA88D40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D7CD459-EF8C-B045-A54A-03D5DF66DD09}" type="presOf" srcId="{7944E05A-E851-4FEB-8F65-54CF019D8607}" destId="{CC9EE4F8-9490-427F-B10E-0E9D697AC42E}" srcOrd="0" destOrd="0" presId="urn:microsoft.com/office/officeart/2008/layout/VerticalCurvedList"/>
    <dgm:cxn modelId="{0DDC8B28-369F-BC44-BDCF-6AB304795ACA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48C7A03F-A324-7741-977E-4F4A83969B3A}" type="presOf" srcId="{8A1426EB-7DE3-47DE-897B-C3F4E225F151}" destId="{D3F14193-5855-4C09-A68A-0623D31128DF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2D0042D8-8810-944B-B6A1-3507CE037674}" type="presOf" srcId="{AA26FAA2-A785-4E15-BA91-A671C9AEEFB8}" destId="{411AB55B-A6A8-48D0-B24D-1FE0443D1EDB}" srcOrd="0" destOrd="0" presId="urn:microsoft.com/office/officeart/2008/layout/VerticalCurvedList"/>
    <dgm:cxn modelId="{46070F21-5670-A44D-9524-315F31EDC56F}" type="presOf" srcId="{89F17C84-8395-4E33-8F8A-878E46DB1974}" destId="{1B922EBE-B39C-4873-8CC5-9E93797307C1}" srcOrd="0" destOrd="0" presId="urn:microsoft.com/office/officeart/2008/layout/VerticalCurvedList"/>
    <dgm:cxn modelId="{F19E572E-04CC-E54F-9922-68D6050F8A55}" type="presParOf" srcId="{1B922EBE-B39C-4873-8CC5-9E93797307C1}" destId="{7CDB5B95-D570-47D8-BCE0-E552F8830E24}" srcOrd="0" destOrd="0" presId="urn:microsoft.com/office/officeart/2008/layout/VerticalCurvedList"/>
    <dgm:cxn modelId="{B0E50F9D-5725-E046-B8F5-87E1EA00E183}" type="presParOf" srcId="{7CDB5B95-D570-47D8-BCE0-E552F8830E24}" destId="{8C163561-368A-464B-8AC3-290847416772}" srcOrd="0" destOrd="0" presId="urn:microsoft.com/office/officeart/2008/layout/VerticalCurvedList"/>
    <dgm:cxn modelId="{9AA2292C-473A-B048-9C4E-7F1A14F7288F}" type="presParOf" srcId="{8C163561-368A-464B-8AC3-290847416772}" destId="{239A010D-535F-44FF-8274-A74669569E25}" srcOrd="0" destOrd="0" presId="urn:microsoft.com/office/officeart/2008/layout/VerticalCurvedList"/>
    <dgm:cxn modelId="{E0281A2E-D717-2946-87F2-479A15A0A52F}" type="presParOf" srcId="{8C163561-368A-464B-8AC3-290847416772}" destId="{7D320737-378C-4B8C-AEBD-51068216900B}" srcOrd="1" destOrd="0" presId="urn:microsoft.com/office/officeart/2008/layout/VerticalCurvedList"/>
    <dgm:cxn modelId="{3816EC53-17B1-604C-A570-30AD661F857C}" type="presParOf" srcId="{8C163561-368A-464B-8AC3-290847416772}" destId="{C626C0FB-4623-4A86-B194-30FC7A43F690}" srcOrd="2" destOrd="0" presId="urn:microsoft.com/office/officeart/2008/layout/VerticalCurvedList"/>
    <dgm:cxn modelId="{4076DE1B-737D-FA42-B1B6-BC0964CD5252}" type="presParOf" srcId="{8C163561-368A-464B-8AC3-290847416772}" destId="{0DB23378-0D9E-489E-B056-8FF32F56CCC3}" srcOrd="3" destOrd="0" presId="urn:microsoft.com/office/officeart/2008/layout/VerticalCurvedList"/>
    <dgm:cxn modelId="{8BA70A3E-EE70-9040-BF68-9C3C7B650E03}" type="presParOf" srcId="{7CDB5B95-D570-47D8-BCE0-E552F8830E24}" destId="{411AB55B-A6A8-48D0-B24D-1FE0443D1EDB}" srcOrd="1" destOrd="0" presId="urn:microsoft.com/office/officeart/2008/layout/VerticalCurvedList"/>
    <dgm:cxn modelId="{ABC06B08-87B1-2D4F-B7A6-58F2E3FCAC48}" type="presParOf" srcId="{7CDB5B95-D570-47D8-BCE0-E552F8830E24}" destId="{62EFC6DF-9B9D-4498-9FCB-69AB4CF71398}" srcOrd="2" destOrd="0" presId="urn:microsoft.com/office/officeart/2008/layout/VerticalCurvedList"/>
    <dgm:cxn modelId="{94E1E5FD-92E0-1F45-A264-FAC2473DF7A0}" type="presParOf" srcId="{62EFC6DF-9B9D-4498-9FCB-69AB4CF71398}" destId="{3A93CF4B-2409-4FAC-8ACE-009A6101783F}" srcOrd="0" destOrd="0" presId="urn:microsoft.com/office/officeart/2008/layout/VerticalCurvedList"/>
    <dgm:cxn modelId="{A27CB653-1856-7F4F-B423-F459672E28B6}" type="presParOf" srcId="{7CDB5B95-D570-47D8-BCE0-E552F8830E24}" destId="{D3F14193-5855-4C09-A68A-0623D31128DF}" srcOrd="3" destOrd="0" presId="urn:microsoft.com/office/officeart/2008/layout/VerticalCurvedList"/>
    <dgm:cxn modelId="{10C370D0-4B32-C143-B9F7-2AE06CFFD1AE}" type="presParOf" srcId="{7CDB5B95-D570-47D8-BCE0-E552F8830E24}" destId="{BD8A115F-6910-49FF-9795-3847D8CBD453}" srcOrd="4" destOrd="0" presId="urn:microsoft.com/office/officeart/2008/layout/VerticalCurvedList"/>
    <dgm:cxn modelId="{A4A37BA7-8141-AC41-9F71-74AFFE152BDB}" type="presParOf" srcId="{BD8A115F-6910-49FF-9795-3847D8CBD453}" destId="{BAAE23CF-93E1-4283-B216-8A16E8BF43B5}" srcOrd="0" destOrd="0" presId="urn:microsoft.com/office/officeart/2008/layout/VerticalCurvedList"/>
    <dgm:cxn modelId="{E106D7EA-F97F-8241-ABDA-77E33EC2923C}" type="presParOf" srcId="{7CDB5B95-D570-47D8-BCE0-E552F8830E24}" destId="{CC9EE4F8-9490-427F-B10E-0E9D697AC42E}" srcOrd="5" destOrd="0" presId="urn:microsoft.com/office/officeart/2008/layout/VerticalCurvedList"/>
    <dgm:cxn modelId="{41D44D98-A64C-294F-88CA-1629BA93432B}" type="presParOf" srcId="{7CDB5B95-D570-47D8-BCE0-E552F8830E24}" destId="{99854AA3-86D7-4DB5-AA36-6F45C724EA1C}" srcOrd="6" destOrd="0" presId="urn:microsoft.com/office/officeart/2008/layout/VerticalCurvedList"/>
    <dgm:cxn modelId="{D96E5797-28A3-934E-A429-804C42CB756E}" type="presParOf" srcId="{99854AA3-86D7-4DB5-AA36-6F45C724EA1C}" destId="{CC93471B-25DF-4061-9EB5-45EAA8B6183F}" srcOrd="0" destOrd="0" presId="urn:microsoft.com/office/officeart/2008/layout/VerticalCurvedList"/>
    <dgm:cxn modelId="{3FB503A7-08BF-AD45-B970-AC3B0E2A11B7}" type="presParOf" srcId="{7CDB5B95-D570-47D8-BCE0-E552F8830E24}" destId="{596E06D9-740A-4EB7-99D6-26FD9CA88D40}" srcOrd="7" destOrd="0" presId="urn:microsoft.com/office/officeart/2008/layout/VerticalCurvedList"/>
    <dgm:cxn modelId="{BA1CA1FF-955C-5B4B-8CC1-3D59A2E38E33}" type="presParOf" srcId="{7CDB5B95-D570-47D8-BCE0-E552F8830E24}" destId="{9031F968-0A05-4BA8-92EC-3061E9C2118F}" srcOrd="8" destOrd="0" presId="urn:microsoft.com/office/officeart/2008/layout/VerticalCurvedList"/>
    <dgm:cxn modelId="{B904523C-3A90-774C-8C81-180BC8B90D0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dirty="0">
            <a:latin typeface="宋体" pitchFamily="2" charset="-122"/>
            <a:ea typeface="宋体" pitchFamily="2" charset="-122"/>
          </a:endParaRPr>
        </a:p>
      </dgm:t>
    </dgm:pt>
    <dgm:pt modelId="{DC5A5485-2017-4B8A-A025-F8EB1C144AE7}" type="par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F4E49FB6-BAEC-4D61-AE0D-5FA9F57F40D1}" type="sibTrans" cxnId="{0921E3B3-CFF1-44F4-AE28-E5AF08652D93}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Task</a:t>
          </a:r>
          <a:endParaRPr lang="en-US" altLang="zh-CN" sz="3000" b="1" dirty="0">
            <a:ea typeface="宋体" pitchFamily="2" charset="-122"/>
          </a:endParaRPr>
        </a:p>
      </dgm:t>
    </dgm:pt>
    <dgm:pt modelId="{5E1DE535-F758-4E5A-A596-F658C82B99AA}" type="par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48CD5674-3BA7-467A-B1BC-0E209553F8F5}" type="sibTrans" cxnId="{C6FB9924-1262-4FE8-987A-7EEEC5066D76}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en-US" altLang="zh-CN" sz="3000" b="1" dirty="0">
              <a:ea typeface="黑体" panose="02010609060101010101" pitchFamily="49" charset="-122"/>
            </a:rPr>
            <a:t>Principles</a:t>
          </a:r>
          <a:endParaRPr lang="en-US" altLang="zh-CN" sz="3000" b="1" dirty="0">
            <a:ea typeface="宋体" pitchFamily="2" charset="-122"/>
          </a:endParaRPr>
        </a:p>
      </dgm:t>
    </dgm:pt>
    <dgm:pt modelId="{0F3C0A4D-422E-4D5C-84BF-B52F1F9563BD}" type="par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8CEBE258-FF7B-4FD6-B0A3-996FD24690A1}" type="sibTrans" cxnId="{320F9200-9DA5-4C03-8762-402CDDF34FD6}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altLang="zh-CN" sz="3000" b="1" dirty="0">
              <a:ea typeface="黑体" panose="02010609060101010101" pitchFamily="49" charset="-122"/>
            </a:rPr>
            <a:t>Implementation</a:t>
          </a:r>
          <a:endParaRPr lang="en-US" altLang="zh-CN" sz="3000" b="1" dirty="0">
            <a:ea typeface="宋体" pitchFamily="2" charset="-122"/>
          </a:endParaRPr>
        </a:p>
      </dgm:t>
    </dgm:pt>
    <dgm:pt modelId="{38642E36-63AA-4DAC-B37E-80BEE3388E34}" type="par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D8248EBF-9B89-4041-B322-22ED41F058DA}" type="sibTrans" cxnId="{D408B828-1DF1-441D-8A87-A60851E723F9}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5F6105D6-53D9-7344-A572-1938006A1CE5}" type="presOf" srcId="{607E526C-60CD-4A98-A71B-78FCE2BC42A5}" destId="{596E06D9-740A-4EB7-99D6-26FD9CA88D40}" srcOrd="0" destOrd="0" presId="urn:microsoft.com/office/officeart/2008/layout/VerticalCurvedList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CE7037FD-6386-3144-B2ED-EE33267E52F2}" type="presOf" srcId="{89F17C84-8395-4E33-8F8A-878E46DB1974}" destId="{1B922EBE-B39C-4873-8CC5-9E93797307C1}" srcOrd="0" destOrd="0" presId="urn:microsoft.com/office/officeart/2008/layout/VerticalCurvedList"/>
    <dgm:cxn modelId="{1B19A526-D295-604D-A44B-1FE40AA41884}" type="presOf" srcId="{7944E05A-E851-4FEB-8F65-54CF019D8607}" destId="{CC9EE4F8-9490-427F-B10E-0E9D697AC42E}" srcOrd="0" destOrd="0" presId="urn:microsoft.com/office/officeart/2008/layout/VerticalCurvedList"/>
    <dgm:cxn modelId="{2CB46C85-966A-9643-B00D-0E7BF519800E}" type="presOf" srcId="{F4E49FB6-BAEC-4D61-AE0D-5FA9F57F40D1}" destId="{7D320737-378C-4B8C-AEBD-51068216900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4A739172-10D4-0D47-B248-4A69B2EE5ED5}" type="presOf" srcId="{8A1426EB-7DE3-47DE-897B-C3F4E225F151}" destId="{D3F14193-5855-4C09-A68A-0623D31128DF}" srcOrd="0" destOrd="0" presId="urn:microsoft.com/office/officeart/2008/layout/VerticalCurvedList"/>
    <dgm:cxn modelId="{06E683F4-4412-2745-93F9-11EBB42CE1F6}" type="presOf" srcId="{AA26FAA2-A785-4E15-BA91-A671C9AEEFB8}" destId="{411AB55B-A6A8-48D0-B24D-1FE0443D1EDB}" srcOrd="0" destOrd="0" presId="urn:microsoft.com/office/officeart/2008/layout/VerticalCurvedList"/>
    <dgm:cxn modelId="{C2E68D19-1269-4A44-8AC9-72CE3E3F58EA}" type="presParOf" srcId="{1B922EBE-B39C-4873-8CC5-9E93797307C1}" destId="{7CDB5B95-D570-47D8-BCE0-E552F8830E24}" srcOrd="0" destOrd="0" presId="urn:microsoft.com/office/officeart/2008/layout/VerticalCurvedList"/>
    <dgm:cxn modelId="{6DB935AD-8539-7F45-9E26-B18C7C61C062}" type="presParOf" srcId="{7CDB5B95-D570-47D8-BCE0-E552F8830E24}" destId="{8C163561-368A-464B-8AC3-290847416772}" srcOrd="0" destOrd="0" presId="urn:microsoft.com/office/officeart/2008/layout/VerticalCurvedList"/>
    <dgm:cxn modelId="{1DEB157B-DBDA-2E48-A602-C7665EF720AB}" type="presParOf" srcId="{8C163561-368A-464B-8AC3-290847416772}" destId="{239A010D-535F-44FF-8274-A74669569E25}" srcOrd="0" destOrd="0" presId="urn:microsoft.com/office/officeart/2008/layout/VerticalCurvedList"/>
    <dgm:cxn modelId="{C12D7CAE-5BFF-6846-AE69-54B643337871}" type="presParOf" srcId="{8C163561-368A-464B-8AC3-290847416772}" destId="{7D320737-378C-4B8C-AEBD-51068216900B}" srcOrd="1" destOrd="0" presId="urn:microsoft.com/office/officeart/2008/layout/VerticalCurvedList"/>
    <dgm:cxn modelId="{6C686D1A-8111-0C44-8408-215E77C06D23}" type="presParOf" srcId="{8C163561-368A-464B-8AC3-290847416772}" destId="{C626C0FB-4623-4A86-B194-30FC7A43F690}" srcOrd="2" destOrd="0" presId="urn:microsoft.com/office/officeart/2008/layout/VerticalCurvedList"/>
    <dgm:cxn modelId="{4BF551D2-397E-D24D-A99C-AF4EC19FD7CC}" type="presParOf" srcId="{8C163561-368A-464B-8AC3-290847416772}" destId="{0DB23378-0D9E-489E-B056-8FF32F56CCC3}" srcOrd="3" destOrd="0" presId="urn:microsoft.com/office/officeart/2008/layout/VerticalCurvedList"/>
    <dgm:cxn modelId="{234942C7-6636-114A-A1C7-223B836FD5DA}" type="presParOf" srcId="{7CDB5B95-D570-47D8-BCE0-E552F8830E24}" destId="{411AB55B-A6A8-48D0-B24D-1FE0443D1EDB}" srcOrd="1" destOrd="0" presId="urn:microsoft.com/office/officeart/2008/layout/VerticalCurvedList"/>
    <dgm:cxn modelId="{4BBC0396-0D35-9B48-903A-FCD0237FD9E0}" type="presParOf" srcId="{7CDB5B95-D570-47D8-BCE0-E552F8830E24}" destId="{62EFC6DF-9B9D-4498-9FCB-69AB4CF71398}" srcOrd="2" destOrd="0" presId="urn:microsoft.com/office/officeart/2008/layout/VerticalCurvedList"/>
    <dgm:cxn modelId="{1568347C-C079-274E-AADA-05115A825C7C}" type="presParOf" srcId="{62EFC6DF-9B9D-4498-9FCB-69AB4CF71398}" destId="{3A93CF4B-2409-4FAC-8ACE-009A6101783F}" srcOrd="0" destOrd="0" presId="urn:microsoft.com/office/officeart/2008/layout/VerticalCurvedList"/>
    <dgm:cxn modelId="{FDF21F90-63AD-AF42-9D4E-077757EABD07}" type="presParOf" srcId="{7CDB5B95-D570-47D8-BCE0-E552F8830E24}" destId="{D3F14193-5855-4C09-A68A-0623D31128DF}" srcOrd="3" destOrd="0" presId="urn:microsoft.com/office/officeart/2008/layout/VerticalCurvedList"/>
    <dgm:cxn modelId="{CC6A8145-3E44-2D4D-8429-EBE5D87E2FA5}" type="presParOf" srcId="{7CDB5B95-D570-47D8-BCE0-E552F8830E24}" destId="{BD8A115F-6910-49FF-9795-3847D8CBD453}" srcOrd="4" destOrd="0" presId="urn:microsoft.com/office/officeart/2008/layout/VerticalCurvedList"/>
    <dgm:cxn modelId="{80CB0937-AAEE-4549-9992-713792151BA6}" type="presParOf" srcId="{BD8A115F-6910-49FF-9795-3847D8CBD453}" destId="{BAAE23CF-93E1-4283-B216-8A16E8BF43B5}" srcOrd="0" destOrd="0" presId="urn:microsoft.com/office/officeart/2008/layout/VerticalCurvedList"/>
    <dgm:cxn modelId="{A6307FBA-F686-BF4A-B3E6-F7CE8C553C84}" type="presParOf" srcId="{7CDB5B95-D570-47D8-BCE0-E552F8830E24}" destId="{CC9EE4F8-9490-427F-B10E-0E9D697AC42E}" srcOrd="5" destOrd="0" presId="urn:microsoft.com/office/officeart/2008/layout/VerticalCurvedList"/>
    <dgm:cxn modelId="{F8FD8BA9-07E0-0146-AA40-92076C56164C}" type="presParOf" srcId="{7CDB5B95-D570-47D8-BCE0-E552F8830E24}" destId="{99854AA3-86D7-4DB5-AA36-6F45C724EA1C}" srcOrd="6" destOrd="0" presId="urn:microsoft.com/office/officeart/2008/layout/VerticalCurvedList"/>
    <dgm:cxn modelId="{9CA6F5C9-A572-BD47-81EB-6D3CDFEA9572}" type="presParOf" srcId="{99854AA3-86D7-4DB5-AA36-6F45C724EA1C}" destId="{CC93471B-25DF-4061-9EB5-45EAA8B6183F}" srcOrd="0" destOrd="0" presId="urn:microsoft.com/office/officeart/2008/layout/VerticalCurvedList"/>
    <dgm:cxn modelId="{A06A9FE7-CEA5-524A-9491-AC6C8DF90198}" type="presParOf" srcId="{7CDB5B95-D570-47D8-BCE0-E552F8830E24}" destId="{596E06D9-740A-4EB7-99D6-26FD9CA88D40}" srcOrd="7" destOrd="0" presId="urn:microsoft.com/office/officeart/2008/layout/VerticalCurvedList"/>
    <dgm:cxn modelId="{1058FDC5-33FE-7943-8AC5-D5FF9496730A}" type="presParOf" srcId="{7CDB5B95-D570-47D8-BCE0-E552F8830E24}" destId="{9031F968-0A05-4BA8-92EC-3061E9C2118F}" srcOrd="8" destOrd="0" presId="urn:microsoft.com/office/officeart/2008/layout/VerticalCurvedList"/>
    <dgm:cxn modelId="{83C8CEFE-C941-EB4A-B6F6-44DDD551F55F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20737-378C-4B8C-AEBD-51068216900B}">
      <dsp:nvSpPr>
        <dsp:cNvPr id="0" name=""/>
        <dsp:cNvSpPr/>
      </dsp:nvSpPr>
      <dsp:spPr>
        <a:xfrm>
          <a:off x="-5427711" y="-831103"/>
          <a:ext cx="6462806" cy="6462806"/>
        </a:xfrm>
        <a:prstGeom prst="blockArc">
          <a:avLst>
            <a:gd name="adj1" fmla="val 18900000"/>
            <a:gd name="adj2" fmla="val 2700000"/>
            <a:gd name="adj3" fmla="val 33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B55B-A6A8-48D0-B24D-1FE0443D1EDB}">
      <dsp:nvSpPr>
        <dsp:cNvPr id="0" name=""/>
        <dsp:cNvSpPr/>
      </dsp:nvSpPr>
      <dsp:spPr>
        <a:xfrm>
          <a:off x="541895" y="369070"/>
          <a:ext cx="6598235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 smtClean="0">
              <a:latin typeface="宋体" pitchFamily="2" charset="-122"/>
              <a:ea typeface="宋体" pitchFamily="2" charset="-122"/>
            </a:rPr>
            <a:t>Environment</a:t>
          </a:r>
          <a:endParaRPr lang="zh-CN" altLang="en-US" sz="3000" b="1" kern="1200" dirty="0">
            <a:latin typeface="宋体" pitchFamily="2" charset="-122"/>
            <a:ea typeface="宋体" pitchFamily="2" charset="-122"/>
          </a:endParaRPr>
        </a:p>
      </dsp:txBody>
      <dsp:txXfrm>
        <a:off x="541895" y="369070"/>
        <a:ext cx="6598235" cy="738524"/>
      </dsp:txXfrm>
    </dsp:sp>
    <dsp:sp modelId="{3A93CF4B-2409-4FAC-8ACE-009A6101783F}">
      <dsp:nvSpPr>
        <dsp:cNvPr id="0" name=""/>
        <dsp:cNvSpPr/>
      </dsp:nvSpPr>
      <dsp:spPr>
        <a:xfrm>
          <a:off x="80318" y="276754"/>
          <a:ext cx="923155" cy="92315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D3F14193-5855-4C09-A68A-0623D31128DF}">
      <dsp:nvSpPr>
        <dsp:cNvPr id="0" name=""/>
        <dsp:cNvSpPr/>
      </dsp:nvSpPr>
      <dsp:spPr>
        <a:xfrm>
          <a:off x="965308" y="1477048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Task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1477048"/>
        <a:ext cx="6174822" cy="738524"/>
      </dsp:txXfrm>
    </dsp:sp>
    <dsp:sp modelId="{BAAE23CF-93E1-4283-B216-8A16E8BF43B5}">
      <dsp:nvSpPr>
        <dsp:cNvPr id="0" name=""/>
        <dsp:cNvSpPr/>
      </dsp:nvSpPr>
      <dsp:spPr>
        <a:xfrm>
          <a:off x="503730" y="1384733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9EE4F8-9490-427F-B10E-0E9D697AC42E}">
      <dsp:nvSpPr>
        <dsp:cNvPr id="0" name=""/>
        <dsp:cNvSpPr/>
      </dsp:nvSpPr>
      <dsp:spPr>
        <a:xfrm>
          <a:off x="965308" y="2585027"/>
          <a:ext cx="6174822" cy="738524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Principles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965308" y="2585027"/>
        <a:ext cx="6174822" cy="738524"/>
      </dsp:txXfrm>
    </dsp:sp>
    <dsp:sp modelId="{CC93471B-25DF-4061-9EB5-45EAA8B6183F}">
      <dsp:nvSpPr>
        <dsp:cNvPr id="0" name=""/>
        <dsp:cNvSpPr/>
      </dsp:nvSpPr>
      <dsp:spPr>
        <a:xfrm>
          <a:off x="503730" y="2492711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6E06D9-740A-4EB7-99D6-26FD9CA88D40}">
      <dsp:nvSpPr>
        <dsp:cNvPr id="0" name=""/>
        <dsp:cNvSpPr/>
      </dsp:nvSpPr>
      <dsp:spPr>
        <a:xfrm>
          <a:off x="541895" y="3693005"/>
          <a:ext cx="6598235" cy="738524"/>
        </a:xfrm>
        <a:prstGeom prst="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6204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 dirty="0">
              <a:ea typeface="黑体" panose="02010609060101010101" pitchFamily="49" charset="-122"/>
            </a:rPr>
            <a:t>Implementation</a:t>
          </a:r>
          <a:endParaRPr lang="en-US" altLang="zh-CN" sz="3000" b="1" kern="1200" dirty="0">
            <a:ea typeface="宋体" pitchFamily="2" charset="-122"/>
          </a:endParaRPr>
        </a:p>
      </dsp:txBody>
      <dsp:txXfrm>
        <a:off x="541895" y="3693005"/>
        <a:ext cx="6598235" cy="738524"/>
      </dsp:txXfrm>
    </dsp:sp>
    <dsp:sp modelId="{DD20F751-607D-41DA-9959-BD7BBF1B3E8D}">
      <dsp:nvSpPr>
        <dsp:cNvPr id="0" name=""/>
        <dsp:cNvSpPr/>
      </dsp:nvSpPr>
      <dsp:spPr>
        <a:xfrm>
          <a:off x="80318" y="3600690"/>
          <a:ext cx="923155" cy="9231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  <a:pPr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8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4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/>
              <a:t>Rudimentary logic functions=</a:t>
            </a:r>
            <a:r>
              <a:rPr lang="zh-CN" altLang="zh-CN"/>
              <a:t>基本的逻辑函数</a:t>
            </a: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  <a:pPr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0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3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1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/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79512" y="2557880"/>
            <a:ext cx="8610600" cy="211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Lab 4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Substitute CPU core</a:t>
            </a:r>
          </a:p>
          <a:p>
            <a:pPr algn="r"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-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core design 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CPU/IP2CPU</a:t>
            </a: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Clip" r:id="rId3" imgW="4006850" imgH="2857500" progId="MS_ClipArt_Gallery.5">
                  <p:embed/>
                </p:oleObj>
              </mc:Choice>
              <mc:Fallback>
                <p:oleObj name="Clip" r:id="rId3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2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7"/>
            <a:ext cx="748883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 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Data_path</a:t>
            </a:r>
            <a:r>
              <a:rPr lang="en-US" altLang="zh-CN" sz="2000" dirty="0"/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寄存器时钟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寄存器复位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[25:0]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指令数据域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	</a:t>
            </a:r>
            <a:r>
              <a:rPr lang="en-US" altLang="zh-CN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input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PC_out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zh-CN" alt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17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886022"/>
            <a:ext cx="2633739" cy="3351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CPU part 2-controller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SCPU_ctrl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SCPU_ctrl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Main part of CPU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Arithmetic and path controller in register transfer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 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Instruction decoder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Generate operation control signal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			</a:t>
            </a:r>
            <a:r>
              <a:rPr lang="en-US" altLang="zh-CN" sz="2000" dirty="0" smtClean="0">
                <a:solidFill>
                  <a:prstClr val="black"/>
                </a:solidFill>
              </a:rPr>
              <a:t>ALU arithmetic and logic control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Generate instruction required path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Soft IP core-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SCPU_ctrl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Core module: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SCPU_ctrl.ngc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Interface file(empty file) 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SCPU_ctrl.v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SCPU_ctrl.sym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SCPU_ctrl.v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33CC"/>
                </a:solidFill>
              </a:rPr>
              <a:t>module </a:t>
            </a:r>
            <a:r>
              <a:rPr lang="en-US" altLang="zh-CN" sz="2200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SCPU_ctrl</a:t>
            </a:r>
            <a:r>
              <a:rPr lang="en-US" altLang="zh-CN" sz="2200" b="0" dirty="0">
                <a:solidFill>
                  <a:schemeClr val="tx1"/>
                </a:solidFill>
              </a:rPr>
              <a:t>( 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>
                <a:solidFill>
                  <a:schemeClr val="tx1"/>
                </a:solidFill>
              </a:rPr>
              <a:t>[5:0]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 err="1">
                <a:solidFill>
                  <a:schemeClr val="tx1"/>
                </a:solidFill>
              </a:rPr>
              <a:t>OPcode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2200" b="0" dirty="0">
                <a:solidFill>
                  <a:schemeClr val="tx1"/>
                </a:solidFill>
              </a:rPr>
              <a:t>,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//Function</a:t>
            </a:r>
            <a:r>
              <a:rPr lang="en-US" altLang="zh-CN" sz="2200" b="0" dirty="0">
                <a:solidFill>
                  <a:schemeClr val="tx1"/>
                </a:solidFill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input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2200" b="0" dirty="0">
                <a:solidFill>
                  <a:schemeClr val="tx1"/>
                </a:solidFill>
              </a:rPr>
              <a:t>,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200" b="0" dirty="0">
                <a:solidFill>
                  <a:schemeClr val="tx1"/>
                </a:solidFill>
              </a:rPr>
              <a:t>CPU Wait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RegDst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ALUSrc_B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Jump,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Branch,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mem_w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[2:0]</a:t>
            </a:r>
            <a:r>
              <a:rPr lang="en-US" altLang="zh-CN" sz="22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22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dirty="0">
                <a:solidFill>
                  <a:srgbClr val="0033CC"/>
                </a:solidFill>
              </a:rPr>
              <a:t>output </a:t>
            </a:r>
            <a:r>
              <a:rPr lang="en-US" altLang="zh-CN" sz="2200" dirty="0" err="1">
                <a:solidFill>
                  <a:srgbClr val="0033CC"/>
                </a:solidFill>
              </a:rPr>
              <a:t>reg</a:t>
            </a:r>
            <a:r>
              <a:rPr lang="en-US" altLang="zh-CN" sz="2200" dirty="0">
                <a:solidFill>
                  <a:srgbClr val="0033CC"/>
                </a:solidFill>
              </a:rPr>
              <a:t> </a:t>
            </a:r>
            <a:r>
              <a:rPr lang="en-US" altLang="zh-CN" sz="2200" b="0" dirty="0">
                <a:solidFill>
                  <a:schemeClr val="tx1"/>
                </a:solidFill>
              </a:rPr>
              <a:t>CPU_MIO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			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2200" b="0" dirty="0">
                <a:solidFill>
                  <a:schemeClr val="tx1"/>
                </a:solidFill>
              </a:rPr>
              <a:t>			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33CC"/>
                </a:solidFill>
              </a:rPr>
              <a:t>endmodule</a:t>
            </a:r>
            <a:endParaRPr lang="en-US" altLang="zh-CN" sz="22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8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path part 1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Implement 5 operations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Based on ALU in logic lab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srgbClr val="FF0000"/>
                </a:solidFill>
              </a:rPr>
              <a:t>Schematic type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simulation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31"/>
          <p:cNvGrpSpPr/>
          <p:nvPr/>
        </p:nvGrpSpPr>
        <p:grpSpPr>
          <a:xfrm>
            <a:off x="5652120" y="4077072"/>
            <a:ext cx="3070713" cy="2520280"/>
            <a:chOff x="4788025" y="836712"/>
            <a:chExt cx="3070713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796136" y="1196752"/>
              <a:ext cx="936104" cy="2160240"/>
              <a:chOff x="5292080" y="2492896"/>
              <a:chExt cx="936104" cy="2160240"/>
            </a:xfrm>
          </p:grpSpPr>
          <p:grpSp>
            <p:nvGrpSpPr>
              <p:cNvPr id="19" name="组合 21"/>
              <p:cNvGrpSpPr/>
              <p:nvPr/>
            </p:nvGrpSpPr>
            <p:grpSpPr>
              <a:xfrm>
                <a:off x="5292080" y="2492896"/>
                <a:ext cx="468052" cy="2160240"/>
                <a:chOff x="5292080" y="2492896"/>
                <a:chExt cx="432048" cy="1152128"/>
              </a:xfrm>
            </p:grpSpPr>
            <p:grpSp>
              <p:nvGrpSpPr>
                <p:cNvPr id="23" name="组合 17"/>
                <p:cNvGrpSpPr/>
                <p:nvPr/>
              </p:nvGrpSpPr>
              <p:grpSpPr>
                <a:xfrm>
                  <a:off x="5292080" y="2492896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7" name="直接连接符 26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18"/>
                <p:cNvGrpSpPr/>
                <p:nvPr/>
              </p:nvGrpSpPr>
              <p:grpSpPr>
                <a:xfrm rot="10800000" flipH="1">
                  <a:off x="5292080" y="3068960"/>
                  <a:ext cx="432048" cy="576064"/>
                  <a:chOff x="5292080" y="2492896"/>
                  <a:chExt cx="432048" cy="576064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 bwMode="auto">
                  <a:xfrm>
                    <a:off x="5292080" y="2492896"/>
                    <a:ext cx="0" cy="432048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 bwMode="auto">
                  <a:xfrm>
                    <a:off x="5292080" y="2924944"/>
                    <a:ext cx="432048" cy="144016"/>
                  </a:xfrm>
                  <a:prstGeom prst="lin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" name="直接连接符 19"/>
              <p:cNvCxnSpPr/>
              <p:nvPr/>
            </p:nvCxnSpPr>
            <p:spPr bwMode="auto">
              <a:xfrm>
                <a:off x="5292080" y="2492896"/>
                <a:ext cx="936104" cy="5040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6228184" y="2972949"/>
                <a:ext cx="0" cy="1104123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5292080" y="4077072"/>
                <a:ext cx="936104" cy="57606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箭头连接符 6"/>
            <p:cNvCxnSpPr/>
            <p:nvPr/>
          </p:nvCxnSpPr>
          <p:spPr bwMode="auto">
            <a:xfrm>
              <a:off x="6732240" y="191683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6732240" y="220486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6732240" y="2492896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>
            <a:xfrm>
              <a:off x="6707908" y="1628801"/>
              <a:ext cx="759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Zero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88535" y="1930846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Result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3939" y="2211219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>
                  <a:solidFill>
                    <a:srgbClr val="000000"/>
                  </a:solidFill>
                </a:rPr>
                <a:t>Overflow</a:t>
              </a:r>
              <a:endParaRPr lang="zh-CN" altLang="en-US" sz="1600" b="1" dirty="0">
                <a:solidFill>
                  <a:srgbClr val="007A77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4628" y="1311151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A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5220072" y="1556792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220072" y="2924944"/>
              <a:ext cx="57606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矩形 15"/>
            <p:cNvSpPr/>
            <p:nvPr/>
          </p:nvSpPr>
          <p:spPr>
            <a:xfrm>
              <a:off x="4788025" y="2708920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>
                  <a:solidFill>
                    <a:srgbClr val="000000"/>
                  </a:solidFill>
                </a:rPr>
                <a:t>B</a:t>
              </a:r>
              <a:endParaRPr lang="zh-CN" altLang="en-US" sz="2400" b="1" dirty="0">
                <a:solidFill>
                  <a:srgbClr val="007A77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6284787" y="836712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316328" y="860678"/>
              <a:ext cx="15424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Alu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Operation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15144"/>
              </p:ext>
            </p:extLst>
          </p:nvPr>
        </p:nvGraphicFramePr>
        <p:xfrm>
          <a:off x="95113" y="3219640"/>
          <a:ext cx="4521378" cy="2567622"/>
        </p:xfrm>
        <a:graphic>
          <a:graphicData uri="http://schemas.openxmlformats.org/drawingml/2006/table">
            <a:tbl>
              <a:tblPr/>
              <a:tblGrid>
                <a:gridCol w="188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5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ALU Control Lines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latin typeface="Arial"/>
                          <a:ea typeface="宋体"/>
                          <a:cs typeface="Arial"/>
                        </a:rPr>
                        <a:t>Function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Arial"/>
                          <a:ea typeface="宋体"/>
                          <a:cs typeface="Times New Roman"/>
                        </a:rPr>
                        <a:t>note</a:t>
                      </a:r>
                      <a:endParaRPr lang="zh-CN" sz="1600" b="0" kern="100" dirty="0"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812" marR="90812" marT="44411" marB="44411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And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001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Or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010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Add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Sub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Times New Roman"/>
                        </a:rPr>
                        <a:t>兼容</a:t>
                      </a:r>
                      <a:endParaRPr lang="zh-CN" alt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111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/>
                          <a:ea typeface="宋体"/>
                          <a:cs typeface="Arial"/>
                        </a:rPr>
                        <a:t>Set on less than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b="1" kern="100" dirty="0">
                        <a:solidFill>
                          <a:srgbClr val="FF0000"/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100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nor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101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srl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011</a:t>
                      </a:r>
                      <a:endParaRPr lang="zh-CN" sz="1600" b="1" kern="10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Arial"/>
                        </a:rPr>
                        <a:t>xor</a:t>
                      </a:r>
                      <a:endParaRPr 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"/>
                          <a:ea typeface="宋体"/>
                          <a:cs typeface="Times New Roman"/>
                        </a:rPr>
                        <a:t>扩展</a:t>
                      </a:r>
                      <a:endParaRPr lang="zh-CN" altLang="zh-CN" sz="1600" b="1" kern="100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"/>
                        <a:ea typeface="宋体"/>
                        <a:cs typeface="Times New Roman"/>
                      </a:endParaRPr>
                    </a:p>
                  </a:txBody>
                  <a:tcPr marL="90177" marR="90177" marT="17765" marB="17765">
                    <a:lnL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A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98" y="1088559"/>
            <a:ext cx="4481916" cy="29885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9485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245268"/>
            <a:ext cx="8540750" cy="7191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HDL code 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213841"/>
            <a:ext cx="8540750" cy="487945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33CC"/>
                </a:solidFill>
              </a:rPr>
              <a:t>module</a:t>
            </a:r>
            <a:r>
              <a:rPr lang="en-US" altLang="zh-CN" sz="1600" b="1" dirty="0" smtClean="0"/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33CC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A, B,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600" dirty="0" smtClean="0">
                <a:solidFill>
                  <a:srgbClr val="0033CC"/>
                </a:solidFill>
              </a:rPr>
              <a:t>input[2:0]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33CC"/>
                </a:solidFill>
              </a:rPr>
              <a:t>	</a:t>
            </a:r>
            <a:r>
              <a:rPr lang="en-US" altLang="zh-CN" sz="1600" dirty="0" smtClean="0">
                <a:solidFill>
                  <a:srgbClr val="0033CC"/>
                </a:solidFill>
              </a:rPr>
              <a:t>	  output[31:0]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res, 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		  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zero, overflow</a:t>
            </a:r>
            <a:r>
              <a:rPr lang="en-US" altLang="zh-CN" sz="1600" b="1" dirty="0" smtClean="0"/>
              <a:t>);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smtClean="0">
                <a:solidFill>
                  <a:srgbClr val="0033CC"/>
                </a:solidFill>
              </a:rPr>
              <a:t> wire </a:t>
            </a:r>
            <a:r>
              <a:rPr lang="en-US" altLang="zh-CN" sz="1400" b="1" dirty="0" smtClean="0"/>
              <a:t>[31:0] </a:t>
            </a:r>
            <a:r>
              <a:rPr lang="en-US" altLang="zh-CN" sz="1400" b="1" dirty="0" err="1" smtClean="0"/>
              <a:t>res_and,res_or,res_add,res_sub,res_nor,res_slt</a:t>
            </a:r>
            <a:r>
              <a:rPr lang="en-US" altLang="zh-CN" sz="1400" b="1" dirty="0" smtClean="0"/>
              <a:t>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1" dirty="0" smtClean="0"/>
              <a:t> </a:t>
            </a:r>
            <a:r>
              <a:rPr lang="en-US" altLang="zh-CN" sz="1600" dirty="0" err="1" smtClean="0">
                <a:solidFill>
                  <a:srgbClr val="0033CC"/>
                </a:solidFill>
              </a:rPr>
              <a:t>reg</a:t>
            </a:r>
            <a:r>
              <a:rPr lang="en-US" altLang="zh-CN" sz="1600" dirty="0" smtClean="0">
                <a:solidFill>
                  <a:srgbClr val="0033CC"/>
                </a:solidFill>
              </a:rPr>
              <a:t> </a:t>
            </a:r>
            <a:r>
              <a:rPr lang="en-US" altLang="zh-CN" sz="1400" b="1" dirty="0" smtClean="0"/>
              <a:t>[31:0] res;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400" b="1" dirty="0" smtClean="0"/>
              <a:t>    </a:t>
            </a:r>
            <a:r>
              <a:rPr lang="en-US" altLang="zh-CN" sz="1600" dirty="0">
                <a:solidFill>
                  <a:srgbClr val="0033CC"/>
                </a:solidFill>
              </a:rPr>
              <a:t>parameter</a:t>
            </a:r>
            <a:r>
              <a:rPr lang="en-US" altLang="zh-CN" sz="1400" b="1" dirty="0" smtClean="0"/>
              <a:t> one = 32'h00000001, zero_0 = 32'h00000000;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1" dirty="0" smtClean="0"/>
              <a:t>        </a:t>
            </a:r>
            <a:r>
              <a:rPr lang="en-US" altLang="zh-CN" sz="1600" dirty="0" smtClean="0">
                <a:solidFill>
                  <a:srgbClr val="0033CC"/>
                </a:solidFill>
              </a:rPr>
              <a:t>assign </a:t>
            </a:r>
            <a:r>
              <a:rPr lang="en-US" altLang="zh-CN" sz="1500" b="1" dirty="0" err="1" smtClean="0"/>
              <a:t>res_and</a:t>
            </a:r>
            <a:r>
              <a:rPr lang="en-US" altLang="zh-CN" sz="1500" b="1" dirty="0" smtClean="0"/>
              <a:t> = A&amp;B;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</a:t>
            </a:r>
            <a:r>
              <a:rPr lang="en-US" altLang="zh-CN" sz="1600" dirty="0">
                <a:solidFill>
                  <a:srgbClr val="0033CC"/>
                </a:solidFill>
              </a:rPr>
              <a:t> assign </a:t>
            </a:r>
            <a:r>
              <a:rPr lang="en-US" altLang="zh-CN" sz="1500" b="1" dirty="0" err="1" smtClean="0"/>
              <a:t>res_or</a:t>
            </a:r>
            <a:r>
              <a:rPr lang="en-US" altLang="zh-CN" sz="1500" b="1" dirty="0" smtClean="0"/>
              <a:t> = A|B;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res_add</a:t>
            </a:r>
            <a:r>
              <a:rPr lang="en-US" altLang="zh-CN" sz="1500" b="1" dirty="0" smtClean="0"/>
              <a:t> = A+B;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res_sub</a:t>
            </a:r>
            <a:r>
              <a:rPr lang="en-US" altLang="zh-CN" sz="1500" b="1" dirty="0" smtClean="0"/>
              <a:t> = A-B;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</a:t>
            </a:r>
            <a:r>
              <a:rPr lang="en-US" altLang="zh-CN" sz="1500" b="1" dirty="0" err="1" smtClean="0"/>
              <a:t>res_slt</a:t>
            </a:r>
            <a:r>
              <a:rPr lang="en-US" altLang="zh-CN" sz="1500" b="1" dirty="0" smtClean="0"/>
              <a:t> =(A &lt; B) ? one : zero_0;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always</a:t>
            </a:r>
            <a:r>
              <a:rPr lang="en-US" altLang="zh-CN" sz="1500" b="1" dirty="0" smtClean="0"/>
              <a:t> @ (A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smtClean="0"/>
              <a:t>B </a:t>
            </a:r>
            <a:r>
              <a:rPr lang="en-US" altLang="zh-CN" sz="1600" dirty="0">
                <a:solidFill>
                  <a:srgbClr val="0033CC"/>
                </a:solidFill>
              </a:rPr>
              <a:t>or </a:t>
            </a:r>
            <a:r>
              <a:rPr lang="en-US" altLang="zh-CN" sz="1500" b="1" dirty="0" err="1" smtClean="0"/>
              <a:t>ALU_operation</a:t>
            </a:r>
            <a:r>
              <a:rPr lang="en-US" altLang="zh-CN" sz="1500" b="1" dirty="0" smtClean="0"/>
              <a:t>)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>
                <a:solidFill>
                  <a:srgbClr val="0033CC"/>
                </a:solidFill>
              </a:rPr>
              <a:t>case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ALU_operation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res_and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3'b001: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res_or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3'b010: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res_add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            	3'b110: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res_sub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	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3'b100: res=~(A | B);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	      	3'b111: res=</a:t>
            </a:r>
            <a:r>
              <a:rPr lang="en-US" altLang="zh-CN" sz="1600" b="0" dirty="0" err="1">
                <a:solidFill>
                  <a:srgbClr val="000000"/>
                </a:solidFill>
                <a:latin typeface="+mn-lt"/>
                <a:ea typeface="+mn-ea"/>
              </a:rPr>
              <a:t>res_slt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     	</a:t>
            </a:r>
            <a:r>
              <a:rPr lang="en-US" altLang="zh-CN" sz="1600" dirty="0">
                <a:solidFill>
                  <a:srgbClr val="0033CC"/>
                </a:solidFill>
              </a:rPr>
              <a:t>default</a:t>
            </a:r>
            <a:r>
              <a:rPr lang="en-US" altLang="zh-CN" sz="1500" b="1" dirty="0" smtClean="0"/>
              <a:t>: </a:t>
            </a: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+mn-ea"/>
              </a:rPr>
              <a:t>res=32'hx;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        	</a:t>
            </a:r>
            <a:r>
              <a:rPr lang="en-US" altLang="zh-CN" sz="1600" dirty="0" err="1">
                <a:solidFill>
                  <a:srgbClr val="0033CC"/>
                </a:solidFill>
              </a:rPr>
              <a:t>endcase</a:t>
            </a:r>
            <a:endParaRPr lang="en-US" altLang="zh-CN" sz="1600" dirty="0">
              <a:solidFill>
                <a:srgbClr val="0033CC"/>
              </a:solidFill>
            </a:endParaRP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500" b="1" dirty="0" smtClean="0"/>
              <a:t>	 </a:t>
            </a:r>
            <a:r>
              <a:rPr lang="en-US" altLang="zh-CN" sz="1600" dirty="0">
                <a:solidFill>
                  <a:srgbClr val="0033CC"/>
                </a:solidFill>
              </a:rPr>
              <a:t>assign</a:t>
            </a:r>
            <a:r>
              <a:rPr lang="en-US" altLang="zh-CN" sz="1500" b="1" dirty="0" smtClean="0"/>
              <a:t> zero = (res==0)? 1: 0;</a:t>
            </a:r>
          </a:p>
          <a:p>
            <a:pPr eaLnBrk="1" hangingPunct="1">
              <a:lnSpc>
                <a:spcPts val="1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 err="1">
                <a:solidFill>
                  <a:srgbClr val="0033CC"/>
                </a:solidFill>
              </a:rPr>
              <a:t>endmodule</a:t>
            </a:r>
            <a:endParaRPr lang="en-US" altLang="zh-CN" sz="1600" dirty="0">
              <a:solidFill>
                <a:srgbClr val="0033CC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102100" y="1268413"/>
            <a:ext cx="50419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How do you write </a:t>
            </a:r>
            <a:br>
              <a:rPr lang="en-US" altLang="zh-CN">
                <a:solidFill>
                  <a:srgbClr val="FF3300"/>
                </a:solidFill>
              </a:rPr>
            </a:br>
            <a:r>
              <a:rPr lang="en-US" altLang="zh-CN">
                <a:solidFill>
                  <a:srgbClr val="FF3300"/>
                </a:solidFill>
              </a:rPr>
              <a:t>with overflow code ? 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4930775" y="3645024"/>
            <a:ext cx="4213225" cy="2503487"/>
          </a:xfrm>
          <a:prstGeom prst="rect">
            <a:avLst/>
          </a:prstGeom>
          <a:solidFill>
            <a:srgbClr val="F3E5EE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always </a:t>
            </a:r>
            <a:r>
              <a:rPr lang="en-US" altLang="zh-CN" sz="1600" dirty="0">
                <a:solidFill>
                  <a:srgbClr val="000000"/>
                </a:solidFill>
              </a:rPr>
              <a:t>@ </a:t>
            </a:r>
            <a:r>
              <a:rPr lang="en-US" altLang="zh-CN" sz="1600" dirty="0" smtClean="0">
                <a:solidFill>
                  <a:srgbClr val="000000"/>
                </a:solidFill>
              </a:rPr>
              <a:t>(*)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</a:rPr>
              <a:t>ALU_operation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3'b000: res=A&amp;B;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3'b001: res=A|B;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		 3'b010: res=A+B;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		3'b110: res=A-B;	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   	 3'b100: res=~(A | B);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3'b111: res=(A &lt; B) ? one : zero_0;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	  </a:t>
            </a:r>
            <a:r>
              <a:rPr lang="en-US" altLang="zh-CN" sz="1600" b="1" dirty="0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default: </a:t>
            </a:r>
            <a:r>
              <a:rPr lang="en-US" altLang="zh-CN" sz="1600" dirty="0">
                <a:solidFill>
                  <a:srgbClr val="000000"/>
                </a:solidFill>
              </a:rPr>
              <a:t>res=32'hx;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SzPct val="75000"/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en-US" altLang="zh-CN" sz="1600" b="1" dirty="0" err="1">
                <a:solidFill>
                  <a:srgbClr val="0033CC"/>
                </a:solidFill>
                <a:latin typeface="Times New Roman" panose="02020603050405020304" pitchFamily="18" charset="0"/>
                <a:ea typeface="+mj-ea"/>
              </a:rPr>
              <a:t>endcase</a:t>
            </a:r>
            <a:endParaRPr lang="en-US" altLang="zh-CN" sz="1600" b="1" dirty="0">
              <a:solidFill>
                <a:srgbClr val="0033CC"/>
              </a:solidFill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675857" y="2974078"/>
            <a:ext cx="536416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r"/>
            <a:r>
              <a:rPr lang="en-US" altLang="zh-CN" dirty="0">
                <a:solidFill>
                  <a:srgbClr val="FF3300"/>
                </a:solidFill>
              </a:rPr>
              <a:t> What is the difference The codes in the Synthesize?</a:t>
            </a:r>
          </a:p>
        </p:txBody>
      </p:sp>
    </p:spTree>
    <p:extLst>
      <p:ext uri="{BB962C8B-B14F-4D97-AF65-F5344CB8AC3E}">
        <p14:creationId xmlns:p14="http://schemas.microsoft.com/office/powerpoint/2010/main" val="1722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 smtClean="0"/>
              <a:t>Digital system part</a:t>
            </a:r>
            <a:r>
              <a:rPr lang="zh-CN" altLang="en-US" sz="3400" dirty="0" smtClean="0"/>
              <a:t>：</a:t>
            </a:r>
            <a:r>
              <a:rPr lang="en-US" altLang="zh-CN" sz="3400" dirty="0" smtClean="0">
                <a:solidFill>
                  <a:srgbClr val="FF0000"/>
                </a:solidFill>
              </a:rPr>
              <a:t>Register files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Implement 32×32bit register files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Optimize the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Regs</a:t>
            </a:r>
            <a:r>
              <a:rPr lang="en-US" altLang="zh-CN" sz="2400" dirty="0" smtClean="0">
                <a:solidFill>
                  <a:prstClr val="black"/>
                </a:solidFill>
              </a:rPr>
              <a:t> unit in logic lab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Use behavioral description and do simulation</a:t>
            </a:r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000" dirty="0" smtClean="0"/>
          </a:p>
          <a:p>
            <a:pPr lvl="0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Ports</a:t>
            </a: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Two read pins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R_addr_A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R_addr_B</a:t>
            </a:r>
            <a:endParaRPr lang="en-US" altLang="zh-CN" dirty="0">
              <a:solidFill>
                <a:prstClr val="black"/>
              </a:solidFill>
            </a:endParaRPr>
          </a:p>
          <a:p>
            <a:pPr lvl="1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One write pin, 							with write signal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Wt_addr</a:t>
            </a:r>
            <a:endParaRPr lang="en-US" altLang="zh-CN" dirty="0">
              <a:solidFill>
                <a:prstClr val="black"/>
              </a:solidFill>
            </a:endParaRPr>
          </a:p>
          <a:p>
            <a:pPr lvl="2" eaLnBrk="1" hangingPunct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L_S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71" y="2636912"/>
            <a:ext cx="5000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0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192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Decompose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into two IP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CPU based 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Exp03 using two IP cores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is same as that of Exp03</a:t>
            </a:r>
          </a:p>
          <a:p>
            <a:pPr lvl="2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Top_OExp04_IP2CPU.sch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modules optimization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ALU module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Register Files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meet MIPS processor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832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Build CPU using IP core</a:t>
            </a:r>
          </a:p>
          <a:p>
            <a:pPr marL="0" indent="0" algn="r">
              <a:buNone/>
            </a:pP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Reorganize Exp03</a:t>
            </a:r>
            <a:r>
              <a:rPr lang="en-US" altLang="zh-CN" dirty="0"/>
              <a:t> 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266168"/>
            <a:ext cx="5853336" cy="353098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Remove </a:t>
            </a:r>
            <a:r>
              <a:rPr lang="en-US" altLang="zh-CN" sz="28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 core in project</a:t>
            </a:r>
            <a:endParaRPr lang="en-US" altLang="zh-CN" sz="2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Delete core link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28"/>
                <a:ea typeface="黑体" panose="02010609060101010101" pitchFamily="49" charset="-122"/>
              </a:rPr>
              <a:t>Delete core files</a:t>
            </a: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zh-CN" sz="2400" dirty="0">
                <a:cs typeface="Times New Roman" panose="02020603050405020304" pitchFamily="18" charset="0"/>
              </a:rPr>
              <a:t>SCPU.ngc 和 SCPU.v 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In Project menu, run: </a:t>
            </a:r>
            <a:br>
              <a:rPr lang="en-US" altLang="zh-CN" sz="2400" dirty="0" smtClean="0">
                <a:cs typeface="Times New Roman" panose="02020603050405020304" pitchFamily="18" charset="0"/>
              </a:rPr>
            </a:br>
            <a:r>
              <a:rPr lang="en-US" altLang="zh-CN" sz="2200" b="1" dirty="0" smtClean="0">
                <a:cs typeface="Times New Roman" panose="02020603050405020304" pitchFamily="18" charset="0"/>
              </a:rPr>
              <a:t>Cleanup Project Files …</a:t>
            </a: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Rebuild project using Exp03	resources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Remove CPU core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cs typeface="Times New Roman" panose="02020603050405020304" pitchFamily="18" charset="0"/>
              </a:rPr>
              <a:t>rename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OExp04-IP2CPU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027548"/>
            <a:ext cx="3523173" cy="52292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652120" y="5644100"/>
            <a:ext cx="3312368" cy="4491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079612" y="5562374"/>
            <a:ext cx="2880320" cy="612648"/>
          </a:xfrm>
          <a:prstGeom prst="wedgeRoundRectCallout">
            <a:avLst>
              <a:gd name="adj1" fmla="val 107210"/>
              <a:gd name="adj2" fmla="val -2058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Delete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3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319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420888"/>
            <a:ext cx="8913168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opy 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SCPU_ctrl.sym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Data_path.sym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to current project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Copy 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SCPU_ctrl.ngc</a:t>
            </a:r>
            <a:r>
              <a:rPr lang="zh-CN" altLang="en-US" sz="28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Data_path.ngc</a:t>
            </a: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to current project</a:t>
            </a:r>
          </a:p>
          <a:p>
            <a:pPr marL="0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Interface files:  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SCPU_ctrl.v</a:t>
            </a:r>
            <a:r>
              <a:rPr lang="zh-CN" altLang="en-US" sz="28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Data_path.v</a:t>
            </a:r>
            <a:endParaRPr lang="en-US" altLang="zh-CN" sz="28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endParaRPr lang="en-US" altLang="zh-CN" sz="2800" dirty="0">
              <a:solidFill>
                <a:srgbClr val="0000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69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en-US" altLang="zh-CN" dirty="0"/>
              <a:t> </a:t>
            </a:r>
            <a:r>
              <a:rPr lang="en-US" altLang="zh-CN" dirty="0" smtClean="0"/>
              <a:t>design: schematic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3000"/>
            <a:ext cx="8064896" cy="5094312"/>
          </a:xfrm>
        </p:spPr>
      </p:pic>
    </p:spTree>
    <p:extLst>
      <p:ext uri="{BB962C8B-B14F-4D97-AF65-F5344CB8AC3E}">
        <p14:creationId xmlns:p14="http://schemas.microsoft.com/office/powerpoint/2010/main" val="29787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56" y="940858"/>
            <a:ext cx="3268844" cy="5299854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1187624" y="4653136"/>
            <a:ext cx="2736304" cy="612648"/>
          </a:xfrm>
          <a:prstGeom prst="wedgeRoundRectCallout">
            <a:avLst>
              <a:gd name="adj1" fmla="val 122129"/>
              <a:gd name="adj2" fmla="val 95447"/>
              <a:gd name="adj3" fmla="val 1666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Module calling relation after CPU design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8968" y="5157192"/>
            <a:ext cx="3312368" cy="9361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6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636912"/>
            <a:ext cx="8686800" cy="1440160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design </a:t>
            </a:r>
            <a:r>
              <a:rPr lang="en-US" altLang="zh-CN" sz="54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 in schematic way</a:t>
            </a:r>
            <a:endParaRPr lang="en-US" altLang="zh-CN" sz="54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此部件是逻辑实验的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进一步改造供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为了减少相互影响请单独建立工程</a:t>
            </a:r>
            <a:endParaRPr lang="en-US" altLang="zh-CN" sz="2400" dirty="0" smtClean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7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Schematic input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1560" y="234888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信号扩展模块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156922"/>
            <a:ext cx="7848872" cy="519222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3995936" y="1916832"/>
            <a:ext cx="3096344" cy="1224136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7164288" y="1988840"/>
            <a:ext cx="504056" cy="3888432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836651" y="1395898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注意：加减器做减法时用补码是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±31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为了和无符号加法兼容需要扩展符号位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16" idx="0"/>
          </p:cNvCxnSpPr>
          <p:nvPr/>
        </p:nvCxnSpPr>
        <p:spPr>
          <a:xfrm flipV="1">
            <a:off x="921872" y="2750008"/>
            <a:ext cx="362470" cy="141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82464" y="1700808"/>
            <a:ext cx="2049376" cy="2684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82464" y="2348880"/>
            <a:ext cx="2074488" cy="2036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54472" y="4413286"/>
            <a:ext cx="1790245" cy="24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539624" y="4429818"/>
            <a:ext cx="5220142" cy="111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29232" y="4169312"/>
            <a:ext cx="1185280" cy="4879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solidFill>
                  <a:schemeClr val="tx1"/>
                </a:solidFill>
              </a:rPr>
              <a:t>定制符号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非标准件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29397" y="4710795"/>
            <a:ext cx="1790245" cy="644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548302" y="4040731"/>
            <a:ext cx="1484221" cy="240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101698" y="3602965"/>
            <a:ext cx="364282" cy="521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812435" cy="1224136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Copy the following symbol files to </a:t>
            </a:r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provided in Exp01</a:t>
            </a:r>
            <a:r>
              <a:rPr lang="zh-CN" altLang="en-US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and32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ADC32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xor32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nor32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srl32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SignalExt_32</a:t>
            </a:r>
            <a:r>
              <a:rPr lang="zh-CN" alt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mux8to1_32</a:t>
            </a:r>
            <a:r>
              <a:rPr lang="zh-CN" alt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or_bit_32</a:t>
            </a:r>
            <a:endParaRPr lang="zh-CN" alt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2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ALU simulation code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256" y="1196752"/>
            <a:ext cx="4546848" cy="4968552"/>
          </a:xfrm>
        </p:spPr>
        <p:txBody>
          <a:bodyPr/>
          <a:lstStyle/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A=32'hA5A5A5A5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B=32'h5A5A5A5A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=3'b010;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=3'b000;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#</a:t>
            </a:r>
            <a:r>
              <a:rPr lang="en-US" altLang="zh-CN" sz="1600" b="0" dirty="0">
                <a:solidFill>
                  <a:schemeClr val="tx1"/>
                </a:solidFill>
              </a:rPr>
              <a:t>100;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A=32'h01234567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B=32'h76543210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=3'b111;</a:t>
            </a:r>
            <a:endParaRPr lang="zh-CN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400"/>
              </a:lnSpc>
              <a:buClr>
                <a:srgbClr val="4BACC6">
                  <a:lumMod val="75000"/>
                </a:srgbClr>
              </a:buClr>
              <a:buNone/>
            </a:pPr>
            <a:endParaRPr lang="zh-CN" altLang="en-US" sz="1600" b="0" dirty="0">
              <a:solidFill>
                <a:schemeClr val="tx1"/>
              </a:solidFill>
            </a:endParaRPr>
          </a:p>
          <a:p>
            <a:endParaRPr lang="zh-CN" altLang="en-US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23" y="3253754"/>
            <a:ext cx="3384376" cy="26677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19050" y="5921490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模块调用结构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109465"/>
            <a:ext cx="1239140" cy="16644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69818" y="27688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仿真通过后封装逻辑符号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9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ALU_Simulation</a:t>
            </a:r>
            <a:r>
              <a:rPr lang="en-US" altLang="zh-CN" dirty="0"/>
              <a:t> </a:t>
            </a:r>
            <a:r>
              <a:rPr lang="en-US" altLang="zh-CN" dirty="0" smtClean="0"/>
              <a:t>result</a:t>
            </a:r>
            <a:endParaRPr lang="zh-CN" altLang="en-US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68760"/>
            <a:ext cx="8435280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RTL-Schematic</a:t>
            </a:r>
            <a:endParaRPr lang="zh-CN" altLang="en-US" dirty="0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" y="1298352"/>
            <a:ext cx="8222456" cy="495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6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9976"/>
            <a:ext cx="8254752" cy="1080120"/>
          </a:xfrm>
        </p:spPr>
        <p:txBody>
          <a:bodyPr/>
          <a:lstStyle/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Design </a:t>
            </a:r>
            <a:r>
              <a:rPr lang="en-US" altLang="zh-CN" sz="4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Register files</a:t>
            </a: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Using </a:t>
            </a:r>
            <a:r>
              <a:rPr lang="en-US" altLang="zh-CN" sz="440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Behaviral</a:t>
            </a:r>
            <a:r>
              <a:rPr lang="en-US" altLang="zh-CN" sz="4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description 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此部件是逻辑实验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Exp10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Regs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的优化供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Exp05</a:t>
            </a:r>
            <a:r>
              <a:rPr lang="zh-CN" altLang="en-US" sz="2400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可与</a:t>
            </a:r>
            <a:r>
              <a:rPr lang="en-US" altLang="zh-CN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共享工程</a:t>
            </a:r>
            <a:endParaRPr lang="en-US" altLang="zh-CN" sz="2400" dirty="0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8496" y="4149080"/>
            <a:ext cx="77768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逻辑</a:t>
            </a:r>
            <a:r>
              <a:rPr lang="en-US" altLang="zh-CN" sz="2800" dirty="0" smtClean="0"/>
              <a:t>Exp10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Regs</a:t>
            </a:r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 algn="r"/>
            <a:r>
              <a:rPr lang="zh-CN" altLang="en-US" sz="2200" dirty="0" smtClean="0"/>
              <a:t>采用逻辑门实例描述实现</a:t>
            </a:r>
            <a:r>
              <a:rPr lang="en-US" altLang="zh-CN" sz="2200" dirty="0" smtClean="0"/>
              <a:t>D</a:t>
            </a:r>
            <a:r>
              <a:rPr lang="zh-CN" altLang="en-US" sz="2200" dirty="0" smtClean="0"/>
              <a:t>触发器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采用多层调用</a:t>
            </a:r>
            <a:r>
              <a:rPr lang="en-US" altLang="zh-CN" sz="2200" dirty="0" smtClean="0"/>
              <a:t>MB_DFF</a:t>
            </a:r>
            <a:r>
              <a:rPr lang="zh-CN" altLang="en-US" sz="2200" dirty="0" smtClean="0"/>
              <a:t>触发器模块实现寄存器</a:t>
            </a:r>
            <a:endParaRPr lang="en-US" altLang="zh-CN" sz="2200" dirty="0" smtClean="0"/>
          </a:p>
          <a:p>
            <a:pPr algn="r"/>
            <a:r>
              <a:rPr lang="zh-CN" altLang="en-US" sz="2200" dirty="0" smtClean="0"/>
              <a:t>采用结构描述实现</a:t>
            </a:r>
            <a:r>
              <a:rPr lang="en-US" altLang="zh-CN" sz="2200" dirty="0" smtClean="0"/>
              <a:t>Register Files</a:t>
            </a:r>
          </a:p>
        </p:txBody>
      </p:sp>
    </p:spTree>
    <p:extLst>
      <p:ext uri="{BB962C8B-B14F-4D97-AF65-F5344CB8AC3E}">
        <p14:creationId xmlns:p14="http://schemas.microsoft.com/office/powerpoint/2010/main" val="26912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Environment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schemeClr val="tx1"/>
                </a:solidFill>
              </a:rPr>
              <a:t>Setup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1. Computer</a:t>
            </a:r>
            <a:r>
              <a:rPr sz="2400" dirty="0"/>
              <a:t>（</a:t>
            </a:r>
            <a:r>
              <a:rPr lang="en-US" altLang="zh-CN" sz="2400" dirty="0"/>
              <a:t>Intel Core i5</a:t>
            </a:r>
            <a:r>
              <a:rPr sz="2400" dirty="0"/>
              <a:t>，</a:t>
            </a:r>
            <a:r>
              <a:rPr lang="en-US" altLang="zh-CN" sz="2400" dirty="0"/>
              <a:t>4GB memory</a:t>
            </a:r>
            <a:r>
              <a:rPr sz="2400" dirty="0"/>
              <a:t>）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2. Spartan-3 Starter Kit Board/Sword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3. Xilinx ISE14.4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386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7350-63CB-43B5-98C4-E1608DF970CF}" type="slidenum">
              <a:rPr lang="en-US" altLang="zh-CN">
                <a:solidFill>
                  <a:srgbClr val="007A77"/>
                </a:solidFill>
              </a:rPr>
              <a:pPr/>
              <a:t>30</a:t>
            </a:fld>
            <a:endParaRPr lang="en-US" altLang="zh-CN" dirty="0">
              <a:solidFill>
                <a:srgbClr val="007A77"/>
              </a:solidFill>
            </a:endParaRPr>
          </a:p>
        </p:txBody>
      </p:sp>
      <p:sp>
        <p:nvSpPr>
          <p:cNvPr id="1228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7A77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47" y="353437"/>
            <a:ext cx="5229441" cy="431800"/>
          </a:xfrm>
          <a:noFill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kumimoji="1" lang="en-US" altLang="zh-CN" sz="3600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Code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ahoma" pitchFamily="34" charset="0"/>
                <a:ea typeface="黑体" pitchFamily="49" charset="-122"/>
                <a:cs typeface="Times New Roman" pitchFamily="18" charset="0"/>
              </a:rPr>
              <a:t>reference</a:t>
            </a:r>
            <a:endParaRPr lang="en-US" altLang="zh-CN" sz="2400" b="1" dirty="0">
              <a:solidFill>
                <a:srgbClr val="080808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28804" name="Rectangle 4"/>
          <p:cNvSpPr>
            <a:spLocks noChangeArrowheads="1"/>
          </p:cNvSpPr>
          <p:nvPr/>
        </p:nvSpPr>
        <p:spPr bwMode="auto">
          <a:xfrm>
            <a:off x="250825" y="1124744"/>
            <a:ext cx="864235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Module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/>
              <a:t>(input </a:t>
            </a:r>
            <a:r>
              <a:rPr lang="en-US" altLang="zh-CN" dirty="0" err="1" smtClean="0"/>
              <a:t>clk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,  </a:t>
            </a:r>
            <a:r>
              <a:rPr lang="en-US" altLang="zh-CN" dirty="0"/>
              <a:t>L_S,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smtClean="0"/>
              <a:t>		</a:t>
            </a:r>
            <a:r>
              <a:rPr lang="en-US" altLang="zh-CN" dirty="0"/>
              <a:t>   </a:t>
            </a:r>
            <a:r>
              <a:rPr lang="en-US" altLang="zh-CN" dirty="0" smtClean="0"/>
              <a:t>     input </a:t>
            </a:r>
            <a:r>
              <a:rPr lang="en-US" altLang="zh-CN" dirty="0"/>
              <a:t>[4:0]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R_addr_A</a:t>
            </a:r>
            <a:r>
              <a:rPr lang="en-US" altLang="zh-CN" dirty="0"/>
              <a:t>, </a:t>
            </a:r>
            <a:r>
              <a:rPr lang="en-US" altLang="zh-CN" dirty="0" err="1" smtClean="0"/>
              <a:t>R_addr_B</a:t>
            </a:r>
            <a:r>
              <a:rPr lang="en-US" altLang="zh-CN" dirty="0"/>
              <a:t>, </a:t>
            </a:r>
            <a:r>
              <a:rPr lang="en-US" altLang="zh-CN" dirty="0" err="1" smtClean="0"/>
              <a:t>Wt_addr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input </a:t>
            </a:r>
            <a:r>
              <a:rPr lang="en-US" altLang="zh-CN" dirty="0"/>
              <a:t>[31:0]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wt_data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</a:t>
            </a:r>
            <a:r>
              <a:rPr lang="en-US" altLang="zh-CN" dirty="0"/>
              <a:t> </a:t>
            </a:r>
            <a:r>
              <a:rPr lang="en-US" altLang="zh-CN" dirty="0" smtClean="0"/>
              <a:t>    output </a:t>
            </a:r>
            <a:r>
              <a:rPr lang="en-US" altLang="zh-CN" dirty="0"/>
              <a:t>[31:0]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rdata_A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rdata_B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    );</a:t>
            </a: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[31:0] register [1:31]; 		</a:t>
            </a:r>
            <a:r>
              <a:rPr lang="en-US" altLang="zh-CN" dirty="0" smtClean="0"/>
              <a:t>// </a:t>
            </a:r>
            <a:r>
              <a:rPr lang="en-US" altLang="zh-CN" dirty="0"/>
              <a:t>r1 - r31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integer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rdata_A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Rs_addr_A</a:t>
            </a:r>
            <a:r>
              <a:rPr lang="en-US" altLang="zh-CN" dirty="0" smtClean="0"/>
              <a:t> == </a:t>
            </a:r>
            <a:r>
              <a:rPr lang="en-US" altLang="zh-CN" dirty="0"/>
              <a:t>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reg_Rd_addr_A</a:t>
            </a:r>
            <a:r>
              <a:rPr lang="en-US" altLang="zh-CN" dirty="0" smtClean="0"/>
              <a:t>];	    	// </a:t>
            </a:r>
            <a:r>
              <a:rPr lang="en-US" altLang="zh-CN" dirty="0"/>
              <a:t>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assign </a:t>
            </a:r>
            <a:r>
              <a:rPr lang="en-US" altLang="zh-CN" dirty="0" err="1"/>
              <a:t>rdata_B</a:t>
            </a:r>
            <a:r>
              <a:rPr lang="en-US" altLang="zh-CN" dirty="0"/>
              <a:t>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Rt_addr_B</a:t>
            </a:r>
            <a:r>
              <a:rPr lang="en-US" altLang="zh-CN" dirty="0" smtClean="0"/>
              <a:t> </a:t>
            </a:r>
            <a:r>
              <a:rPr lang="en-US" altLang="zh-CN" dirty="0"/>
              <a:t>== 0</a:t>
            </a:r>
            <a:r>
              <a:rPr lang="en-US" altLang="zh-CN" dirty="0" smtClean="0"/>
              <a:t>) ? </a:t>
            </a:r>
            <a:r>
              <a:rPr lang="en-US" altLang="zh-CN" dirty="0"/>
              <a:t>0 : register[</a:t>
            </a:r>
            <a:r>
              <a:rPr lang="en-US" altLang="zh-CN" dirty="0" err="1"/>
              <a:t>reg_Rt_addr_B</a:t>
            </a:r>
            <a:r>
              <a:rPr lang="en-US" altLang="zh-CN" dirty="0"/>
              <a:t>];   </a:t>
            </a:r>
            <a:r>
              <a:rPr lang="en-US" altLang="zh-CN" dirty="0" smtClean="0"/>
              <a:t>	// read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or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rst</a:t>
            </a:r>
            <a:r>
              <a:rPr lang="en-US" altLang="zh-CN" dirty="0"/>
              <a:t>) 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      </a:t>
            </a:r>
            <a:r>
              <a:rPr lang="en-US" altLang="zh-CN" dirty="0" smtClean="0"/>
              <a:t>    begin   if </a:t>
            </a:r>
            <a:r>
              <a:rPr lang="en-US" altLang="zh-CN" dirty="0"/>
              <a:t>(</a:t>
            </a:r>
            <a:r>
              <a:rPr lang="en-US" altLang="zh-CN" dirty="0" err="1"/>
              <a:t>rst</a:t>
            </a:r>
            <a:r>
              <a:rPr lang="en-US" altLang="zh-CN" dirty="0"/>
              <a:t>==1) </a:t>
            </a:r>
            <a:r>
              <a:rPr lang="en-US" altLang="zh-CN" dirty="0" smtClean="0"/>
              <a:t> 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&lt;32; </a:t>
            </a:r>
            <a:r>
              <a:rPr lang="en-US" altLang="zh-CN" dirty="0" err="1"/>
              <a:t>i</a:t>
            </a:r>
            <a:r>
              <a:rPr lang="en-US" altLang="zh-CN" dirty="0"/>
              <a:t>=i+1)  register[</a:t>
            </a:r>
            <a:r>
              <a:rPr lang="en-US" altLang="zh-CN" dirty="0" err="1"/>
              <a:t>i</a:t>
            </a:r>
            <a:r>
              <a:rPr lang="en-US" altLang="zh-CN" dirty="0"/>
              <a:t>] &lt;= 0</a:t>
            </a:r>
            <a:r>
              <a:rPr lang="en-US" altLang="zh-CN" dirty="0" smtClean="0"/>
              <a:t>;</a:t>
            </a:r>
            <a:r>
              <a:rPr lang="en-US" altLang="zh-CN" dirty="0"/>
              <a:t> 		</a:t>
            </a:r>
            <a:r>
              <a:rPr lang="en-US" altLang="zh-CN" dirty="0" smtClean="0"/>
              <a:t>// </a:t>
            </a:r>
            <a:r>
              <a:rPr lang="en-US" altLang="zh-CN" dirty="0"/>
              <a:t>reset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	</a:t>
            </a:r>
            <a:r>
              <a:rPr lang="en-US" altLang="zh-CN" dirty="0" smtClean="0"/>
              <a:t>     else if ((</a:t>
            </a:r>
            <a:r>
              <a:rPr lang="en-US" altLang="zh-CN" dirty="0" err="1" smtClean="0"/>
              <a:t>Rd_addr</a:t>
            </a:r>
            <a:r>
              <a:rPr lang="en-US" altLang="zh-CN" dirty="0" smtClean="0"/>
              <a:t> </a:t>
            </a:r>
            <a:r>
              <a:rPr lang="en-US" altLang="zh-CN" dirty="0"/>
              <a:t>!= 0) &amp;&amp; (we == 1)) </a:t>
            </a:r>
            <a:endParaRPr lang="en-US" altLang="zh-CN" dirty="0" smtClean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		  register[</a:t>
            </a:r>
            <a:r>
              <a:rPr lang="en-US" altLang="zh-CN" dirty="0" err="1" smtClean="0"/>
              <a:t>Wt_addr</a:t>
            </a:r>
            <a:r>
              <a:rPr lang="en-US" altLang="zh-CN" dirty="0"/>
              <a:t>] &lt;= </a:t>
            </a:r>
            <a:r>
              <a:rPr lang="en-US" altLang="zh-CN" dirty="0" err="1"/>
              <a:t>wdata</a:t>
            </a:r>
            <a:r>
              <a:rPr lang="en-US" altLang="zh-CN" dirty="0" smtClean="0"/>
              <a:t>;      			// write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dirty="0"/>
              <a:t>	</a:t>
            </a:r>
            <a:r>
              <a:rPr lang="en-US" altLang="zh-CN" dirty="0" smtClean="0"/>
              <a:t>   end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dirty="0"/>
          </a:p>
          <a:p>
            <a:pPr marL="342900" indent="-342900" eaLnBrk="0" hangingPunct="0">
              <a:spcBef>
                <a:spcPct val="0"/>
              </a:spcBef>
              <a:buSzPct val="100000"/>
            </a:pPr>
            <a:r>
              <a:rPr lang="en-US" altLang="zh-CN" b="1" dirty="0" err="1">
                <a:solidFill>
                  <a:srgbClr val="FF0000"/>
                </a:solidFill>
              </a:rPr>
              <a:t>endmodule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28805" name="Rectangle 4"/>
          <p:cNvSpPr>
            <a:spLocks noChangeArrowheads="1"/>
          </p:cNvSpPr>
          <p:nvPr/>
        </p:nvSpPr>
        <p:spPr bwMode="auto">
          <a:xfrm>
            <a:off x="6520780" y="5661248"/>
            <a:ext cx="2303364" cy="28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zh-CN" altLang="en-US" b="1" dirty="0">
                <a:solidFill>
                  <a:srgbClr val="0033CC"/>
                </a:solidFill>
              </a:rPr>
              <a:t>代码来自李亚民教授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90256" y="678166"/>
            <a:ext cx="343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Note that 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code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1002323"/>
            <a:ext cx="1692271" cy="209315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304862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仿真通过后封装逻辑符号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98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隶书" pitchFamily="49" charset="-122"/>
                <a:cs typeface="Times New Roman" panose="02020603050405020304" pitchFamily="18" charset="0"/>
              </a:rPr>
              <a:t>Regfile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556792"/>
            <a:ext cx="8540750" cy="419417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59944"/>
            <a:ext cx="8280920" cy="2693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851522"/>
            <a:ext cx="8280920" cy="2601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Verification-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interface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52736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zh-CN" sz="2800" dirty="0" smtClean="0">
                <a:solidFill>
                  <a:srgbClr val="000000"/>
                </a:solidFill>
                <a:cs typeface="Times New Roman" pitchFamily="18" charset="0"/>
              </a:rPr>
              <a:t>Same as lab3</a:t>
            </a:r>
            <a:endParaRPr lang="en-US" altLang="zh-CN" sz="28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05" name="Rectangle 3"/>
          <p:cNvSpPr txBox="1">
            <a:spLocks noRot="1" noChangeArrowheads="1"/>
          </p:cNvSpPr>
          <p:nvPr/>
        </p:nvSpPr>
        <p:spPr bwMode="auto">
          <a:xfrm>
            <a:off x="395536" y="1844824"/>
            <a:ext cx="690682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lang="en-US" altLang="zh-CN" smtClean="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eaLnBrk="1" hangingPunct="1"/>
            <a:endParaRPr lang="en-US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80808"/>
                </a:solidFill>
              </a:rPr>
              <a:t>	</a:t>
            </a:r>
            <a:endParaRPr lang="en-US" sz="2400">
              <a:solidFill>
                <a:srgbClr val="080808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27583" y="4149080"/>
            <a:ext cx="3145413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SW[7:5]=choose </a:t>
            </a:r>
            <a:r>
              <a:rPr lang="en-US" altLang="zh-CN" sz="1600" dirty="0" err="1" smtClean="0"/>
              <a:t>datapath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output when CPU runs the program 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PC word address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instruction word</a:t>
            </a:r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counter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RAM address</a:t>
            </a:r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output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 data input</a:t>
            </a:r>
            <a:endParaRPr lang="zh-CN" altLang="en-US" sz="1600" dirty="0"/>
          </a:p>
        </p:txBody>
      </p:sp>
      <p:sp>
        <p:nvSpPr>
          <p:cNvPr id="109" name="矩形 108"/>
          <p:cNvSpPr/>
          <p:nvPr/>
        </p:nvSpPr>
        <p:spPr>
          <a:xfrm>
            <a:off x="5508104" y="4028812"/>
            <a:ext cx="188134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SW[0]=text/graphics</a:t>
            </a:r>
            <a:endParaRPr lang="zh-CN" altLang="en-US" sz="1600" dirty="0"/>
          </a:p>
        </p:txBody>
      </p:sp>
      <p:sp>
        <p:nvSpPr>
          <p:cNvPr id="110" name="矩形 109"/>
          <p:cNvSpPr/>
          <p:nvPr/>
        </p:nvSpPr>
        <p:spPr>
          <a:xfrm>
            <a:off x="5148064" y="4437112"/>
            <a:ext cx="2463623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SW[1]=upper/lower 16-bits</a:t>
            </a:r>
            <a:endParaRPr lang="zh-CN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4848274" y="4869160"/>
            <a:ext cx="1467261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</a:t>
            </a:r>
            <a:r>
              <a:rPr lang="en-US" altLang="zh-CN" sz="1600" dirty="0" err="1" smtClean="0"/>
              <a:t>CPU_clk</a:t>
            </a:r>
            <a:endParaRPr lang="zh-CN" altLang="en-US" sz="1600" dirty="0"/>
          </a:p>
        </p:txBody>
      </p:sp>
      <p:sp>
        <p:nvSpPr>
          <p:cNvPr id="112" name="矩形 111"/>
          <p:cNvSpPr/>
          <p:nvPr/>
        </p:nvSpPr>
        <p:spPr>
          <a:xfrm>
            <a:off x="4202179" y="5282768"/>
            <a:ext cx="4244303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marquee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bit-map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matrix transform</a:t>
            </a:r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memory data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display current reg+1</a:t>
            </a:r>
            <a:endParaRPr lang="zh-CN" altLang="en-US" sz="1600" dirty="0"/>
          </a:p>
        </p:txBody>
      </p:sp>
      <p:cxnSp>
        <p:nvCxnSpPr>
          <p:cNvPr id="113" name="直接箭头连接符 31"/>
          <p:cNvCxnSpPr/>
          <p:nvPr/>
        </p:nvCxnSpPr>
        <p:spPr>
          <a:xfrm flipH="1" flipV="1">
            <a:off x="3599893" y="3961941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5"/>
          <p:cNvCxnSpPr/>
          <p:nvPr/>
        </p:nvCxnSpPr>
        <p:spPr>
          <a:xfrm flipV="1">
            <a:off x="5580112" y="3933056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23"/>
          <p:cNvCxnSpPr/>
          <p:nvPr/>
        </p:nvCxnSpPr>
        <p:spPr>
          <a:xfrm flipV="1">
            <a:off x="5260330" y="3994904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27"/>
          <p:cNvCxnSpPr/>
          <p:nvPr/>
        </p:nvCxnSpPr>
        <p:spPr>
          <a:xfrm flipV="1">
            <a:off x="4932040" y="3983820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43"/>
          <p:cNvCxnSpPr/>
          <p:nvPr/>
        </p:nvCxnSpPr>
        <p:spPr>
          <a:xfrm flipV="1">
            <a:off x="4276380" y="3972968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87"/>
          <p:cNvGrpSpPr/>
          <p:nvPr/>
        </p:nvGrpSpPr>
        <p:grpSpPr>
          <a:xfrm>
            <a:off x="555921" y="1538877"/>
            <a:ext cx="8192543" cy="2393748"/>
            <a:chOff x="555921" y="1250845"/>
            <a:chExt cx="8192543" cy="2393748"/>
          </a:xfrm>
        </p:grpSpPr>
        <p:grpSp>
          <p:nvGrpSpPr>
            <p:cNvPr id="119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136" name="图片 1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137" name="圆角矩形 136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圆角矩形 137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圆角矩形 138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圆角矩形 139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圆角矩形 140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圆角矩形 141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圆角矩形 142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圆角矩形 146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圆角矩形 147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圆角矩形 148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圆角矩形 149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圆角矩形 150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圆角矩形 151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圆角矩形 153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圆角矩形 154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圆角矩形 155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圆角矩形 156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圆角矩形 157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圆角矩形 158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圆角矩形 159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圆角矩形 160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圆角矩形 161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圆角矩形 162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圆角矩形 163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圆角矩形 167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圆角矩形 168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圆角矩形 170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圆角矩形 171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圆角矩形 173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圆角矩形 175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" name="椭圆 119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77" name="矩形 176"/>
          <p:cNvSpPr/>
          <p:nvPr/>
        </p:nvSpPr>
        <p:spPr>
          <a:xfrm>
            <a:off x="7913105" y="4481606"/>
            <a:ext cx="763351" cy="281103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600" smtClean="0"/>
              <a:t>No use</a:t>
            </a:r>
            <a:endParaRPr lang="zh-CN" altLang="en-US" sz="1200" dirty="0"/>
          </a:p>
        </p:txBody>
      </p:sp>
      <p:cxnSp>
        <p:nvCxnSpPr>
          <p:cNvPr id="178" name="直接箭头连接符 106"/>
          <p:cNvCxnSpPr/>
          <p:nvPr/>
        </p:nvCxnSpPr>
        <p:spPr>
          <a:xfrm flipH="1" flipV="1">
            <a:off x="8259758" y="3932625"/>
            <a:ext cx="35023" cy="54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How to add “overflow”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function for ALU?</a:t>
            </a:r>
          </a:p>
          <a:p>
            <a:pPr lvl="1"/>
            <a:r>
              <a:rPr lang="en-US" altLang="zh-CN" dirty="0" smtClean="0"/>
              <a:t>Hint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analyze the sign of the calculation result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Analyze </a:t>
            </a:r>
            <a:r>
              <a:rPr lang="en-US" altLang="zh-CN" dirty="0">
                <a:solidFill>
                  <a:schemeClr val="tx1"/>
                </a:solidFill>
              </a:rPr>
              <a:t>Register Files </a:t>
            </a:r>
            <a:r>
              <a:rPr lang="en-US" altLang="zh-CN" dirty="0" smtClean="0">
                <a:solidFill>
                  <a:schemeClr val="tx1"/>
                </a:solidFill>
              </a:rPr>
              <a:t>design of logic Exp10</a:t>
            </a:r>
          </a:p>
          <a:p>
            <a:pPr lvl="1"/>
            <a:r>
              <a:rPr lang="en-US" altLang="zh-CN" dirty="0" smtClean="0"/>
              <a:t>What optimization have you done in this lab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What is the problem if we </a:t>
            </a:r>
            <a:r>
              <a:rPr lang="en-US" altLang="zh-CN" dirty="0"/>
              <a:t>use Register </a:t>
            </a:r>
            <a:r>
              <a:rPr lang="en-US" altLang="zh-CN" dirty="0" smtClean="0"/>
              <a:t>Files of logic Exp10 </a:t>
            </a:r>
            <a:r>
              <a:rPr lang="en-US" altLang="zh-CN" smtClean="0"/>
              <a:t>directly?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8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928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lang="en-US" sz="4800" dirty="0" smtClean="0">
                <a:ea typeface="黑体" panose="02010609060101010101" pitchFamily="49" charset="-122"/>
              </a:rPr>
              <a:t>Task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353425" cy="4824413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Design CPU using IP cores and substitute CPU core in lab 3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Implement integrated CPU using given IP cores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Design </a:t>
            </a:r>
            <a:r>
              <a:rPr lang="en-US" altLang="zh-CN" dirty="0" err="1" smtClean="0">
                <a:solidFill>
                  <a:schemeClr val="tx1"/>
                </a:solidFill>
              </a:rPr>
              <a:t>datapath</a:t>
            </a:r>
            <a:r>
              <a:rPr lang="en-US" altLang="zh-CN" dirty="0" smtClean="0">
                <a:solidFill>
                  <a:schemeClr val="tx1"/>
                </a:solidFill>
              </a:rPr>
              <a:t> unit and do simulation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ALU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/>
              <a:t>Register Files	</a:t>
            </a:r>
            <a:endParaRPr lang="zh-CN" altLang="en-US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 Master the usage of IP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3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15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 rot="16200000">
            <a:off x="-1009921" y="3033821"/>
            <a:ext cx="2843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 dirty="0" smtClean="0"/>
              <a:t>Computer System</a:t>
            </a:r>
            <a:endParaRPr lang="zh-CN" altLang="en-US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30793" y="281746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CPU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64769" y="4042857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Memory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842033" y="527605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I/O interface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710421" y="213166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Control unit 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710421" y="31461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err="1"/>
              <a:t>Datapath</a:t>
            </a:r>
            <a:r>
              <a:rPr lang="en-US" altLang="zh-CN" sz="2400" dirty="0"/>
              <a:t> 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25216" y="2452099"/>
            <a:ext cx="2160588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Path: </a:t>
            </a:r>
            <a:r>
              <a:rPr kumimoji="0" lang="en-US" altLang="zh-CN" sz="2400" b="0" dirty="0"/>
              <a:t>multiplexors</a:t>
            </a:r>
            <a:endParaRPr lang="en-US" altLang="zh-CN" sz="2400" dirty="0"/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/>
              <a:t>ALU</a:t>
            </a:r>
          </a:p>
          <a:p>
            <a:pPr>
              <a:buFontTx/>
              <a:buNone/>
            </a:pPr>
            <a:r>
              <a:rPr lang="en-US" altLang="zh-CN" sz="2400" dirty="0" smtClean="0"/>
              <a:t>Registers</a:t>
            </a:r>
          </a:p>
          <a:p>
            <a:pPr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……</a:t>
            </a:r>
            <a:endParaRPr lang="en-US" altLang="zh-CN" sz="2400" dirty="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2481670" y="2995315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3574163" y="2339855"/>
            <a:ext cx="178677" cy="1089145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5293159" y="2579335"/>
            <a:ext cx="196599" cy="1666930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4716016" y="4581128"/>
            <a:ext cx="213580" cy="1622762"/>
          </a:xfrm>
          <a:prstGeom prst="leftBrace">
            <a:avLst>
              <a:gd name="adj1" fmla="val 64779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AutoShape 11"/>
          <p:cNvSpPr>
            <a:spLocks/>
          </p:cNvSpPr>
          <p:nvPr/>
        </p:nvSpPr>
        <p:spPr bwMode="auto">
          <a:xfrm>
            <a:off x="699230" y="2060278"/>
            <a:ext cx="269647" cy="2185987"/>
          </a:xfrm>
          <a:prstGeom prst="leftBrace">
            <a:avLst>
              <a:gd name="adj1" fmla="val 72711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8877" y="4017665"/>
            <a:ext cx="1588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Hardware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5291" y="1836119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Software</a:t>
            </a:r>
            <a:endParaRPr kumimoji="1"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939313" y="4509120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zh-CN" sz="2400" dirty="0" smtClean="0"/>
              <a:t>: PS2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863882" y="5263748"/>
            <a:ext cx="33868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Bidirectional: Storage</a:t>
            </a:r>
            <a:endParaRPr lang="en-US" altLang="zh-CN" sz="2400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13776" y="5908015"/>
            <a:ext cx="2305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 smtClean="0"/>
              <a:t>Output: VGA</a:t>
            </a:r>
            <a:endParaRPr lang="en-US" altLang="zh-CN" sz="24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803579" y="4500057"/>
            <a:ext cx="2079007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SW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BTN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875017" y="5908014"/>
            <a:ext cx="2007569" cy="4616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7-Seg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LED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64769" y="1842749"/>
            <a:ext cx="5695663" cy="24035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9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Digital circuits vs CPU organization 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>
              <a:spLocks/>
            </p:cNvSpPr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>
              <a:spLocks/>
            </p:cNvSpPr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987638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085584" cy="954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</a:t>
            </a:r>
            <a:r>
              <a:rPr lang="en-US" altLang="zh-CN" dirty="0"/>
              <a:t> </a:t>
            </a:r>
            <a:r>
              <a:rPr lang="en-US" altLang="zh-CN" dirty="0" smtClean="0"/>
              <a:t>part 1-datapath</a:t>
            </a:r>
            <a:r>
              <a:rPr lang="zh-CN" altLang="en-US" dirty="0" smtClean="0"/>
              <a:t>：</a:t>
            </a:r>
            <a:r>
              <a:rPr lang="en-US" altLang="zh-CN" dirty="0" err="1" smtClean="0">
                <a:solidFill>
                  <a:srgbClr val="FF0000"/>
                </a:solidFill>
              </a:rPr>
              <a:t>Data_path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err="1">
                <a:solidFill>
                  <a:schemeClr val="tx1"/>
                </a:solidFill>
              </a:rPr>
              <a:t>Data_path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Main part of CPU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Control target of Register transfer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		general data path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Function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Calculation </a:t>
            </a:r>
            <a:endParaRPr lang="en-US" altLang="zh-CN" sz="24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General registers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/>
              <a:t>General counting</a:t>
            </a:r>
            <a:endParaRPr lang="en-US" altLang="zh-CN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Soft IP cores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Data_path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Core Module: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Interface file(empty file) 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>
                <a:solidFill>
                  <a:prstClr val="black"/>
                </a:solidFill>
              </a:rPr>
              <a:t>Data_path.v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Symbol file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Data_path.sym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57523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9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906</Words>
  <Application>Microsoft Office PowerPoint</Application>
  <PresentationFormat>全屏显示(4:3)</PresentationFormat>
  <Paragraphs>415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28</vt:lpstr>
      <vt:lpstr>仿宋</vt:lpstr>
      <vt:lpstr>黑体</vt:lpstr>
      <vt:lpstr>华文行楷</vt:lpstr>
      <vt:lpstr>华文隶书</vt:lpstr>
      <vt:lpstr>隶书</vt:lpstr>
      <vt:lpstr>宋体</vt:lpstr>
      <vt:lpstr>微软雅黑</vt:lpstr>
      <vt:lpstr>Algerian</vt:lpstr>
      <vt:lpstr>Arial</vt:lpstr>
      <vt:lpstr>Calibri</vt:lpstr>
      <vt:lpstr>Tahoma</vt:lpstr>
      <vt:lpstr>Times New Roman</vt:lpstr>
      <vt:lpstr>Wingdings</vt:lpstr>
      <vt:lpstr>Office 主题</vt:lpstr>
      <vt:lpstr>Clip</vt:lpstr>
      <vt:lpstr>Computer Organization &amp; Design         </vt:lpstr>
      <vt:lpstr>Course Outline</vt:lpstr>
      <vt:lpstr>Environment</vt:lpstr>
      <vt:lpstr>Course Outline</vt:lpstr>
      <vt:lpstr>Task</vt:lpstr>
      <vt:lpstr>Course Outline</vt:lpstr>
      <vt:lpstr>Computer Organization</vt:lpstr>
      <vt:lpstr>Digital circuits vs CPU organization </vt:lpstr>
      <vt:lpstr>CPU part 1-datapath：Data_path</vt:lpstr>
      <vt:lpstr> Data_path.v</vt:lpstr>
      <vt:lpstr>CPU part 2-controller：SCPU_ctrl</vt:lpstr>
      <vt:lpstr>SCPU_ctrl.v</vt:lpstr>
      <vt:lpstr>Data path part 1：ALU</vt:lpstr>
      <vt:lpstr>HDL code </vt:lpstr>
      <vt:lpstr>Digital system part：Register files</vt:lpstr>
      <vt:lpstr>Course Outline</vt:lpstr>
      <vt:lpstr>project：OExp04-IP2CPU</vt:lpstr>
      <vt:lpstr>设计要点</vt:lpstr>
      <vt:lpstr>Reorganize Exp03 project</vt:lpstr>
      <vt:lpstr>PowerPoint 演示文稿</vt:lpstr>
      <vt:lpstr>CPU design: schematic </vt:lpstr>
      <vt:lpstr>PowerPoint 演示文稿</vt:lpstr>
      <vt:lpstr>PowerPoint 演示文稿</vt:lpstr>
      <vt:lpstr>Schematic input</vt:lpstr>
      <vt:lpstr>PowerPoint 演示文稿</vt:lpstr>
      <vt:lpstr>ALU simulation code </vt:lpstr>
      <vt:lpstr>ALU_Simulation result</vt:lpstr>
      <vt:lpstr>RTL-Schematic</vt:lpstr>
      <vt:lpstr>PowerPoint 演示文稿</vt:lpstr>
      <vt:lpstr>PowerPoint 演示文稿</vt:lpstr>
      <vt:lpstr>Regfile simulation</vt:lpstr>
      <vt:lpstr>Verification-DEMO interface</vt:lpstr>
      <vt:lpstr>Thinking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haifeng</cp:lastModifiedBy>
  <cp:revision>374</cp:revision>
  <dcterms:created xsi:type="dcterms:W3CDTF">2013-04-10T02:56:54Z</dcterms:created>
  <dcterms:modified xsi:type="dcterms:W3CDTF">2020-02-26T06:54:58Z</dcterms:modified>
</cp:coreProperties>
</file>