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5"/>
  </p:notesMasterIdLst>
  <p:sldIdLst>
    <p:sldId id="297" r:id="rId2"/>
    <p:sldId id="478" r:id="rId3"/>
    <p:sldId id="299" r:id="rId4"/>
    <p:sldId id="479" r:id="rId5"/>
    <p:sldId id="480" r:id="rId6"/>
    <p:sldId id="303" r:id="rId7"/>
    <p:sldId id="481" r:id="rId8"/>
    <p:sldId id="419" r:id="rId9"/>
    <p:sldId id="459" r:id="rId10"/>
    <p:sldId id="460" r:id="rId11"/>
    <p:sldId id="439" r:id="rId12"/>
    <p:sldId id="438" r:id="rId13"/>
    <p:sldId id="482" r:id="rId14"/>
    <p:sldId id="392" r:id="rId15"/>
    <p:sldId id="468" r:id="rId16"/>
    <p:sldId id="475" r:id="rId17"/>
    <p:sldId id="469" r:id="rId18"/>
    <p:sldId id="470" r:id="rId19"/>
    <p:sldId id="473" r:id="rId20"/>
    <p:sldId id="474" r:id="rId21"/>
    <p:sldId id="471" r:id="rId22"/>
    <p:sldId id="461" r:id="rId23"/>
    <p:sldId id="476" r:id="rId24"/>
    <p:sldId id="457" r:id="rId25"/>
    <p:sldId id="458" r:id="rId26"/>
    <p:sldId id="462" r:id="rId27"/>
    <p:sldId id="477" r:id="rId28"/>
    <p:sldId id="464" r:id="rId29"/>
    <p:sldId id="463" r:id="rId30"/>
    <p:sldId id="465" r:id="rId31"/>
    <p:sldId id="466" r:id="rId32"/>
    <p:sldId id="456" r:id="rId33"/>
    <p:sldId id="38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405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5B0B603C-1A67-ED4E-9008-D4A39970B491}" type="presOf" srcId="{8A1426EB-7DE3-47DE-897B-C3F4E225F151}" destId="{D3F14193-5855-4C09-A68A-0623D31128DF}" srcOrd="0" destOrd="0" presId="urn:microsoft.com/office/officeart/2008/layout/VerticalCurvedList"/>
    <dgm:cxn modelId="{4D647C24-2162-B14D-9B4B-A184CA3DB260}" type="presOf" srcId="{7944E05A-E851-4FEB-8F65-54CF019D8607}" destId="{CC9EE4F8-9490-427F-B10E-0E9D697AC42E}" srcOrd="0" destOrd="0" presId="urn:microsoft.com/office/officeart/2008/layout/VerticalCurvedList"/>
    <dgm:cxn modelId="{78A19F78-25C0-9B40-9050-1CBF3DD1A721}" type="presOf" srcId="{AA26FAA2-A785-4E15-BA91-A671C9AEEFB8}" destId="{411AB55B-A6A8-48D0-B24D-1FE0443D1EDB}" srcOrd="0" destOrd="0" presId="urn:microsoft.com/office/officeart/2008/layout/VerticalCurvedList"/>
    <dgm:cxn modelId="{BF5D287E-DAAC-AF49-B83F-B58D2DF3537E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1B74203B-1298-5047-BFF2-D9655EE10C53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8BAB3A-88F1-3246-B4FE-C286DCBEDC78}" type="presOf" srcId="{89F17C84-8395-4E33-8F8A-878E46DB1974}" destId="{1B922EBE-B39C-4873-8CC5-9E93797307C1}" srcOrd="0" destOrd="0" presId="urn:microsoft.com/office/officeart/2008/layout/VerticalCurvedList"/>
    <dgm:cxn modelId="{A0A71F3E-A5F1-F147-A8A7-F85861F7031E}" type="presParOf" srcId="{1B922EBE-B39C-4873-8CC5-9E93797307C1}" destId="{7CDB5B95-D570-47D8-BCE0-E552F8830E24}" srcOrd="0" destOrd="0" presId="urn:microsoft.com/office/officeart/2008/layout/VerticalCurvedList"/>
    <dgm:cxn modelId="{A5968B4F-75F6-8645-A390-820350C2B49D}" type="presParOf" srcId="{7CDB5B95-D570-47D8-BCE0-E552F8830E24}" destId="{8C163561-368A-464B-8AC3-290847416772}" srcOrd="0" destOrd="0" presId="urn:microsoft.com/office/officeart/2008/layout/VerticalCurvedList"/>
    <dgm:cxn modelId="{A392E01D-DE87-8E43-B3DC-6D35188D1250}" type="presParOf" srcId="{8C163561-368A-464B-8AC3-290847416772}" destId="{239A010D-535F-44FF-8274-A74669569E25}" srcOrd="0" destOrd="0" presId="urn:microsoft.com/office/officeart/2008/layout/VerticalCurvedList"/>
    <dgm:cxn modelId="{DB68AB38-C1C2-5E41-9A78-549F4D4AF9CC}" type="presParOf" srcId="{8C163561-368A-464B-8AC3-290847416772}" destId="{7D320737-378C-4B8C-AEBD-51068216900B}" srcOrd="1" destOrd="0" presId="urn:microsoft.com/office/officeart/2008/layout/VerticalCurvedList"/>
    <dgm:cxn modelId="{A2323A5D-B8D6-B74E-A3B7-BC415219552A}" type="presParOf" srcId="{8C163561-368A-464B-8AC3-290847416772}" destId="{C626C0FB-4623-4A86-B194-30FC7A43F690}" srcOrd="2" destOrd="0" presId="urn:microsoft.com/office/officeart/2008/layout/VerticalCurvedList"/>
    <dgm:cxn modelId="{839ABE01-42B9-6745-B7C7-412B5391CC24}" type="presParOf" srcId="{8C163561-368A-464B-8AC3-290847416772}" destId="{0DB23378-0D9E-489E-B056-8FF32F56CCC3}" srcOrd="3" destOrd="0" presId="urn:microsoft.com/office/officeart/2008/layout/VerticalCurvedList"/>
    <dgm:cxn modelId="{A0E65871-3C35-8541-9E18-E839ACC166FB}" type="presParOf" srcId="{7CDB5B95-D570-47D8-BCE0-E552F8830E24}" destId="{411AB55B-A6A8-48D0-B24D-1FE0443D1EDB}" srcOrd="1" destOrd="0" presId="urn:microsoft.com/office/officeart/2008/layout/VerticalCurvedList"/>
    <dgm:cxn modelId="{79EC43C6-D167-A947-B89E-82831082C85F}" type="presParOf" srcId="{7CDB5B95-D570-47D8-BCE0-E552F8830E24}" destId="{62EFC6DF-9B9D-4498-9FCB-69AB4CF71398}" srcOrd="2" destOrd="0" presId="urn:microsoft.com/office/officeart/2008/layout/VerticalCurvedList"/>
    <dgm:cxn modelId="{A267BD5F-F13C-6D42-94A4-C1659016EC99}" type="presParOf" srcId="{62EFC6DF-9B9D-4498-9FCB-69AB4CF71398}" destId="{3A93CF4B-2409-4FAC-8ACE-009A6101783F}" srcOrd="0" destOrd="0" presId="urn:microsoft.com/office/officeart/2008/layout/VerticalCurvedList"/>
    <dgm:cxn modelId="{A97BBBE4-DBFD-154E-959B-82D0B28FDCA5}" type="presParOf" srcId="{7CDB5B95-D570-47D8-BCE0-E552F8830E24}" destId="{D3F14193-5855-4C09-A68A-0623D31128DF}" srcOrd="3" destOrd="0" presId="urn:microsoft.com/office/officeart/2008/layout/VerticalCurvedList"/>
    <dgm:cxn modelId="{0F004594-0E45-BC45-8A8F-C81F9FCC1551}" type="presParOf" srcId="{7CDB5B95-D570-47D8-BCE0-E552F8830E24}" destId="{BD8A115F-6910-49FF-9795-3847D8CBD453}" srcOrd="4" destOrd="0" presId="urn:microsoft.com/office/officeart/2008/layout/VerticalCurvedList"/>
    <dgm:cxn modelId="{77210A77-86DC-A946-883B-E0E5235918F5}" type="presParOf" srcId="{BD8A115F-6910-49FF-9795-3847D8CBD453}" destId="{BAAE23CF-93E1-4283-B216-8A16E8BF43B5}" srcOrd="0" destOrd="0" presId="urn:microsoft.com/office/officeart/2008/layout/VerticalCurvedList"/>
    <dgm:cxn modelId="{4A21B651-8FC7-B249-AD70-3E0517095647}" type="presParOf" srcId="{7CDB5B95-D570-47D8-BCE0-E552F8830E24}" destId="{CC9EE4F8-9490-427F-B10E-0E9D697AC42E}" srcOrd="5" destOrd="0" presId="urn:microsoft.com/office/officeart/2008/layout/VerticalCurvedList"/>
    <dgm:cxn modelId="{02815E6A-D321-BD4C-A6A4-111B1FB6DF6C}" type="presParOf" srcId="{7CDB5B95-D570-47D8-BCE0-E552F8830E24}" destId="{99854AA3-86D7-4DB5-AA36-6F45C724EA1C}" srcOrd="6" destOrd="0" presId="urn:microsoft.com/office/officeart/2008/layout/VerticalCurvedList"/>
    <dgm:cxn modelId="{B1E1554C-70CE-A446-B7C8-4D2191A32008}" type="presParOf" srcId="{99854AA3-86D7-4DB5-AA36-6F45C724EA1C}" destId="{CC93471B-25DF-4061-9EB5-45EAA8B6183F}" srcOrd="0" destOrd="0" presId="urn:microsoft.com/office/officeart/2008/layout/VerticalCurvedList"/>
    <dgm:cxn modelId="{7F809836-C0D1-6D40-A234-4362C4EE744E}" type="presParOf" srcId="{7CDB5B95-D570-47D8-BCE0-E552F8830E24}" destId="{596E06D9-740A-4EB7-99D6-26FD9CA88D40}" srcOrd="7" destOrd="0" presId="urn:microsoft.com/office/officeart/2008/layout/VerticalCurvedList"/>
    <dgm:cxn modelId="{1385C982-DA5D-444A-A690-8BD74680BC80}" type="presParOf" srcId="{7CDB5B95-D570-47D8-BCE0-E552F8830E24}" destId="{9031F968-0A05-4BA8-92EC-3061E9C2118F}" srcOrd="8" destOrd="0" presId="urn:microsoft.com/office/officeart/2008/layout/VerticalCurvedList"/>
    <dgm:cxn modelId="{24C0FFBD-197F-AA44-8606-E4529B54D781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D2856802-42B9-5A4F-96FD-D6F0C0E08282}" type="presOf" srcId="{F4E49FB6-BAEC-4D61-AE0D-5FA9F57F40D1}" destId="{7D320737-378C-4B8C-AEBD-51068216900B}" srcOrd="0" destOrd="0" presId="urn:microsoft.com/office/officeart/2008/layout/VerticalCurvedList"/>
    <dgm:cxn modelId="{BCD6D7C2-F751-DB4A-B605-5E123D7376AD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44366B1B-688B-FE44-8DC3-A77EDC466E94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C9ACF37-68B1-8E45-96DB-743F85D77757}" type="presOf" srcId="{AA26FAA2-A785-4E15-BA91-A671C9AEEFB8}" destId="{411AB55B-A6A8-48D0-B24D-1FE0443D1ED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F514B923-7268-334A-8C7A-EEAA2039A112}" type="presOf" srcId="{607E526C-60CD-4A98-A71B-78FCE2BC42A5}" destId="{596E06D9-740A-4EB7-99D6-26FD9CA88D40}" srcOrd="0" destOrd="0" presId="urn:microsoft.com/office/officeart/2008/layout/VerticalCurvedList"/>
    <dgm:cxn modelId="{E5A7C5A0-F39F-BB45-8622-BA44664C687C}" type="presOf" srcId="{89F17C84-8395-4E33-8F8A-878E46DB1974}" destId="{1B922EBE-B39C-4873-8CC5-9E93797307C1}" srcOrd="0" destOrd="0" presId="urn:microsoft.com/office/officeart/2008/layout/VerticalCurvedList"/>
    <dgm:cxn modelId="{2D59B10D-58E6-3948-993E-FBEB935EC4AF}" type="presParOf" srcId="{1B922EBE-B39C-4873-8CC5-9E93797307C1}" destId="{7CDB5B95-D570-47D8-BCE0-E552F8830E24}" srcOrd="0" destOrd="0" presId="urn:microsoft.com/office/officeart/2008/layout/VerticalCurvedList"/>
    <dgm:cxn modelId="{8F8A5751-53B8-5943-B081-EDCA54518565}" type="presParOf" srcId="{7CDB5B95-D570-47D8-BCE0-E552F8830E24}" destId="{8C163561-368A-464B-8AC3-290847416772}" srcOrd="0" destOrd="0" presId="urn:microsoft.com/office/officeart/2008/layout/VerticalCurvedList"/>
    <dgm:cxn modelId="{AA929835-E5CD-9A43-B582-9056EE390116}" type="presParOf" srcId="{8C163561-368A-464B-8AC3-290847416772}" destId="{239A010D-535F-44FF-8274-A74669569E25}" srcOrd="0" destOrd="0" presId="urn:microsoft.com/office/officeart/2008/layout/VerticalCurvedList"/>
    <dgm:cxn modelId="{9856ED20-5B4F-4D4C-8D32-496D9ED1EEB6}" type="presParOf" srcId="{8C163561-368A-464B-8AC3-290847416772}" destId="{7D320737-378C-4B8C-AEBD-51068216900B}" srcOrd="1" destOrd="0" presId="urn:microsoft.com/office/officeart/2008/layout/VerticalCurvedList"/>
    <dgm:cxn modelId="{786974C4-39A3-2245-AF9C-F5F2CB2FF258}" type="presParOf" srcId="{8C163561-368A-464B-8AC3-290847416772}" destId="{C626C0FB-4623-4A86-B194-30FC7A43F690}" srcOrd="2" destOrd="0" presId="urn:microsoft.com/office/officeart/2008/layout/VerticalCurvedList"/>
    <dgm:cxn modelId="{5553D4FC-D3AA-AF48-A9F1-8867E2E6A031}" type="presParOf" srcId="{8C163561-368A-464B-8AC3-290847416772}" destId="{0DB23378-0D9E-489E-B056-8FF32F56CCC3}" srcOrd="3" destOrd="0" presId="urn:microsoft.com/office/officeart/2008/layout/VerticalCurvedList"/>
    <dgm:cxn modelId="{6E8FB748-8B6A-344A-AD59-800050EBC223}" type="presParOf" srcId="{7CDB5B95-D570-47D8-BCE0-E552F8830E24}" destId="{411AB55B-A6A8-48D0-B24D-1FE0443D1EDB}" srcOrd="1" destOrd="0" presId="urn:microsoft.com/office/officeart/2008/layout/VerticalCurvedList"/>
    <dgm:cxn modelId="{11C243B7-F9CD-5B4A-9A09-85BE4C5FC9A0}" type="presParOf" srcId="{7CDB5B95-D570-47D8-BCE0-E552F8830E24}" destId="{62EFC6DF-9B9D-4498-9FCB-69AB4CF71398}" srcOrd="2" destOrd="0" presId="urn:microsoft.com/office/officeart/2008/layout/VerticalCurvedList"/>
    <dgm:cxn modelId="{362217D0-A8D3-A249-AC01-FD03603BC0D1}" type="presParOf" srcId="{62EFC6DF-9B9D-4498-9FCB-69AB4CF71398}" destId="{3A93CF4B-2409-4FAC-8ACE-009A6101783F}" srcOrd="0" destOrd="0" presId="urn:microsoft.com/office/officeart/2008/layout/VerticalCurvedList"/>
    <dgm:cxn modelId="{F1F1470F-84B2-FF44-851B-1B5D111EE311}" type="presParOf" srcId="{7CDB5B95-D570-47D8-BCE0-E552F8830E24}" destId="{D3F14193-5855-4C09-A68A-0623D31128DF}" srcOrd="3" destOrd="0" presId="urn:microsoft.com/office/officeart/2008/layout/VerticalCurvedList"/>
    <dgm:cxn modelId="{1A4C5601-F4E2-6F4C-A250-A8311E1F7110}" type="presParOf" srcId="{7CDB5B95-D570-47D8-BCE0-E552F8830E24}" destId="{BD8A115F-6910-49FF-9795-3847D8CBD453}" srcOrd="4" destOrd="0" presId="urn:microsoft.com/office/officeart/2008/layout/VerticalCurvedList"/>
    <dgm:cxn modelId="{2ABF4442-DCE9-584F-85C1-59996AE6F080}" type="presParOf" srcId="{BD8A115F-6910-49FF-9795-3847D8CBD453}" destId="{BAAE23CF-93E1-4283-B216-8A16E8BF43B5}" srcOrd="0" destOrd="0" presId="urn:microsoft.com/office/officeart/2008/layout/VerticalCurvedList"/>
    <dgm:cxn modelId="{D475204E-37F9-CD4B-A0C1-FC3EE451EB59}" type="presParOf" srcId="{7CDB5B95-D570-47D8-BCE0-E552F8830E24}" destId="{CC9EE4F8-9490-427F-B10E-0E9D697AC42E}" srcOrd="5" destOrd="0" presId="urn:microsoft.com/office/officeart/2008/layout/VerticalCurvedList"/>
    <dgm:cxn modelId="{BBC13A5C-93E1-B44B-9E5A-B5AAE79BAC70}" type="presParOf" srcId="{7CDB5B95-D570-47D8-BCE0-E552F8830E24}" destId="{99854AA3-86D7-4DB5-AA36-6F45C724EA1C}" srcOrd="6" destOrd="0" presId="urn:microsoft.com/office/officeart/2008/layout/VerticalCurvedList"/>
    <dgm:cxn modelId="{C84A2159-DF1D-3B43-8A13-2E8701FC80A4}" type="presParOf" srcId="{99854AA3-86D7-4DB5-AA36-6F45C724EA1C}" destId="{CC93471B-25DF-4061-9EB5-45EAA8B6183F}" srcOrd="0" destOrd="0" presId="urn:microsoft.com/office/officeart/2008/layout/VerticalCurvedList"/>
    <dgm:cxn modelId="{A4A6F4E9-86B0-F340-A5A2-725799A75817}" type="presParOf" srcId="{7CDB5B95-D570-47D8-BCE0-E552F8830E24}" destId="{596E06D9-740A-4EB7-99D6-26FD9CA88D40}" srcOrd="7" destOrd="0" presId="urn:microsoft.com/office/officeart/2008/layout/VerticalCurvedList"/>
    <dgm:cxn modelId="{140168CD-944A-F740-9DCA-74D7E7157E9E}" type="presParOf" srcId="{7CDB5B95-D570-47D8-BCE0-E552F8830E24}" destId="{9031F968-0A05-4BA8-92EC-3061E9C2118F}" srcOrd="8" destOrd="0" presId="urn:microsoft.com/office/officeart/2008/layout/VerticalCurvedList"/>
    <dgm:cxn modelId="{500001B0-1C06-A442-BE3F-B6967B473C19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A116FCD5-D2BF-214C-85F5-B214B3993C81}" type="presOf" srcId="{89F17C84-8395-4E33-8F8A-878E46DB1974}" destId="{1B922EBE-B39C-4873-8CC5-9E93797307C1}" srcOrd="0" destOrd="0" presId="urn:microsoft.com/office/officeart/2008/layout/VerticalCurvedList"/>
    <dgm:cxn modelId="{9626149F-A64C-E942-BBE9-7E83ED366690}" type="presOf" srcId="{AA26FAA2-A785-4E15-BA91-A671C9AEEFB8}" destId="{411AB55B-A6A8-48D0-B24D-1FE0443D1EDB}" srcOrd="0" destOrd="0" presId="urn:microsoft.com/office/officeart/2008/layout/VerticalCurvedList"/>
    <dgm:cxn modelId="{626C01A3-AC94-604C-9CB9-D1383DFCB85A}" type="presOf" srcId="{607E526C-60CD-4A98-A71B-78FCE2BC42A5}" destId="{596E06D9-740A-4EB7-99D6-26FD9CA88D40}" srcOrd="0" destOrd="0" presId="urn:microsoft.com/office/officeart/2008/layout/VerticalCurvedList"/>
    <dgm:cxn modelId="{69F6A2CC-BF9E-E147-9307-525F3F50B191}" type="presOf" srcId="{F4E49FB6-BAEC-4D61-AE0D-5FA9F57F40D1}" destId="{7D320737-378C-4B8C-AEBD-51068216900B}" srcOrd="0" destOrd="0" presId="urn:microsoft.com/office/officeart/2008/layout/VerticalCurvedList"/>
    <dgm:cxn modelId="{A0227675-3B5F-2041-9E09-53C81E0D5C6A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E89238E-FB1C-214D-AF72-BB33C27DB405}" type="presOf" srcId="{7944E05A-E851-4FEB-8F65-54CF019D8607}" destId="{CC9EE4F8-9490-427F-B10E-0E9D697AC42E}" srcOrd="0" destOrd="0" presId="urn:microsoft.com/office/officeart/2008/layout/VerticalCurvedList"/>
    <dgm:cxn modelId="{34FB67BE-258F-FF4B-BEAF-158ED99F7D28}" type="presParOf" srcId="{1B922EBE-B39C-4873-8CC5-9E93797307C1}" destId="{7CDB5B95-D570-47D8-BCE0-E552F8830E24}" srcOrd="0" destOrd="0" presId="urn:microsoft.com/office/officeart/2008/layout/VerticalCurvedList"/>
    <dgm:cxn modelId="{EFFE1DE2-8978-E74B-9FA0-81BF26BA2A9E}" type="presParOf" srcId="{7CDB5B95-D570-47D8-BCE0-E552F8830E24}" destId="{8C163561-368A-464B-8AC3-290847416772}" srcOrd="0" destOrd="0" presId="urn:microsoft.com/office/officeart/2008/layout/VerticalCurvedList"/>
    <dgm:cxn modelId="{08E0C4B5-209F-7244-8CA2-5B53F44085A2}" type="presParOf" srcId="{8C163561-368A-464B-8AC3-290847416772}" destId="{239A010D-535F-44FF-8274-A74669569E25}" srcOrd="0" destOrd="0" presId="urn:microsoft.com/office/officeart/2008/layout/VerticalCurvedList"/>
    <dgm:cxn modelId="{5F77BB9C-FA05-4A45-B71B-49AEC45C6DBA}" type="presParOf" srcId="{8C163561-368A-464B-8AC3-290847416772}" destId="{7D320737-378C-4B8C-AEBD-51068216900B}" srcOrd="1" destOrd="0" presId="urn:microsoft.com/office/officeart/2008/layout/VerticalCurvedList"/>
    <dgm:cxn modelId="{EB525FFC-06CB-C449-8C78-89C888CB76A0}" type="presParOf" srcId="{8C163561-368A-464B-8AC3-290847416772}" destId="{C626C0FB-4623-4A86-B194-30FC7A43F690}" srcOrd="2" destOrd="0" presId="urn:microsoft.com/office/officeart/2008/layout/VerticalCurvedList"/>
    <dgm:cxn modelId="{F138C09A-5972-9642-ACFF-64D2E84BC0B6}" type="presParOf" srcId="{8C163561-368A-464B-8AC3-290847416772}" destId="{0DB23378-0D9E-489E-B056-8FF32F56CCC3}" srcOrd="3" destOrd="0" presId="urn:microsoft.com/office/officeart/2008/layout/VerticalCurvedList"/>
    <dgm:cxn modelId="{16EC14B5-4CA5-104B-942B-D5A8E27BFBFF}" type="presParOf" srcId="{7CDB5B95-D570-47D8-BCE0-E552F8830E24}" destId="{411AB55B-A6A8-48D0-B24D-1FE0443D1EDB}" srcOrd="1" destOrd="0" presId="urn:microsoft.com/office/officeart/2008/layout/VerticalCurvedList"/>
    <dgm:cxn modelId="{39EEB9CF-6C26-E042-A87D-7E3AF9FFD8CC}" type="presParOf" srcId="{7CDB5B95-D570-47D8-BCE0-E552F8830E24}" destId="{62EFC6DF-9B9D-4498-9FCB-69AB4CF71398}" srcOrd="2" destOrd="0" presId="urn:microsoft.com/office/officeart/2008/layout/VerticalCurvedList"/>
    <dgm:cxn modelId="{94C44966-303F-A841-988A-3689B0281C6C}" type="presParOf" srcId="{62EFC6DF-9B9D-4498-9FCB-69AB4CF71398}" destId="{3A93CF4B-2409-4FAC-8ACE-009A6101783F}" srcOrd="0" destOrd="0" presId="urn:microsoft.com/office/officeart/2008/layout/VerticalCurvedList"/>
    <dgm:cxn modelId="{FC374E55-E957-4448-BE71-633863ABD077}" type="presParOf" srcId="{7CDB5B95-D570-47D8-BCE0-E552F8830E24}" destId="{D3F14193-5855-4C09-A68A-0623D31128DF}" srcOrd="3" destOrd="0" presId="urn:microsoft.com/office/officeart/2008/layout/VerticalCurvedList"/>
    <dgm:cxn modelId="{F0BF3059-3755-2F44-A69A-7FD81571F7CD}" type="presParOf" srcId="{7CDB5B95-D570-47D8-BCE0-E552F8830E24}" destId="{BD8A115F-6910-49FF-9795-3847D8CBD453}" srcOrd="4" destOrd="0" presId="urn:microsoft.com/office/officeart/2008/layout/VerticalCurvedList"/>
    <dgm:cxn modelId="{A222D1A0-EDA8-F348-A48A-57E936E84D31}" type="presParOf" srcId="{BD8A115F-6910-49FF-9795-3847D8CBD453}" destId="{BAAE23CF-93E1-4283-B216-8A16E8BF43B5}" srcOrd="0" destOrd="0" presId="urn:microsoft.com/office/officeart/2008/layout/VerticalCurvedList"/>
    <dgm:cxn modelId="{17BCE927-881C-F844-BB6C-9B969A2C489B}" type="presParOf" srcId="{7CDB5B95-D570-47D8-BCE0-E552F8830E24}" destId="{CC9EE4F8-9490-427F-B10E-0E9D697AC42E}" srcOrd="5" destOrd="0" presId="urn:microsoft.com/office/officeart/2008/layout/VerticalCurvedList"/>
    <dgm:cxn modelId="{DF753687-4765-974D-9D7A-09A91056FB10}" type="presParOf" srcId="{7CDB5B95-D570-47D8-BCE0-E552F8830E24}" destId="{99854AA3-86D7-4DB5-AA36-6F45C724EA1C}" srcOrd="6" destOrd="0" presId="urn:microsoft.com/office/officeart/2008/layout/VerticalCurvedList"/>
    <dgm:cxn modelId="{E3F2DAAD-02D3-2E4D-8FDC-220A2ADAAD08}" type="presParOf" srcId="{99854AA3-86D7-4DB5-AA36-6F45C724EA1C}" destId="{CC93471B-25DF-4061-9EB5-45EAA8B6183F}" srcOrd="0" destOrd="0" presId="urn:microsoft.com/office/officeart/2008/layout/VerticalCurvedList"/>
    <dgm:cxn modelId="{2688F778-8D02-4A48-BBAC-42286010AD98}" type="presParOf" srcId="{7CDB5B95-D570-47D8-BCE0-E552F8830E24}" destId="{596E06D9-740A-4EB7-99D6-26FD9CA88D40}" srcOrd="7" destOrd="0" presId="urn:microsoft.com/office/officeart/2008/layout/VerticalCurvedList"/>
    <dgm:cxn modelId="{14D2763F-24E2-544D-9963-A3755FF1C81F}" type="presParOf" srcId="{7CDB5B95-D570-47D8-BCE0-E552F8830E24}" destId="{9031F968-0A05-4BA8-92EC-3061E9C2118F}" srcOrd="8" destOrd="0" presId="urn:microsoft.com/office/officeart/2008/layout/VerticalCurvedList"/>
    <dgm:cxn modelId="{18930C93-156F-6C42-A2CD-B2C7FF818D93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36927F94-A01F-A847-A152-5D82B1EEF98A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EF93C50F-A93C-0943-B99E-E5C8ABB1ECFB}" type="presOf" srcId="{607E526C-60CD-4A98-A71B-78FCE2BC42A5}" destId="{596E06D9-740A-4EB7-99D6-26FD9CA88D40}" srcOrd="0" destOrd="0" presId="urn:microsoft.com/office/officeart/2008/layout/VerticalCurvedList"/>
    <dgm:cxn modelId="{6114AA17-CD87-E341-B960-B146A8516886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3E77BBA-9EFF-034C-A9D9-9DEF5A34701C}" type="presOf" srcId="{89F17C84-8395-4E33-8F8A-878E46DB1974}" destId="{1B922EBE-B39C-4873-8CC5-9E93797307C1}" srcOrd="0" destOrd="0" presId="urn:microsoft.com/office/officeart/2008/layout/VerticalCurvedList"/>
    <dgm:cxn modelId="{F2BBFCB8-1B56-6643-AABD-54CBF835B970}" type="presOf" srcId="{8A1426EB-7DE3-47DE-897B-C3F4E225F151}" destId="{D3F14193-5855-4C09-A68A-0623D31128DF}" srcOrd="0" destOrd="0" presId="urn:microsoft.com/office/officeart/2008/layout/VerticalCurvedList"/>
    <dgm:cxn modelId="{3FFC79A6-CDAD-B741-8080-319E170EC0FD}" type="presOf" srcId="{F4E49FB6-BAEC-4D61-AE0D-5FA9F57F40D1}" destId="{7D320737-378C-4B8C-AEBD-51068216900B}" srcOrd="0" destOrd="0" presId="urn:microsoft.com/office/officeart/2008/layout/VerticalCurvedList"/>
    <dgm:cxn modelId="{EA3A7F78-99C8-054B-9D0A-79251CD8D0AA}" type="presParOf" srcId="{1B922EBE-B39C-4873-8CC5-9E93797307C1}" destId="{7CDB5B95-D570-47D8-BCE0-E552F8830E24}" srcOrd="0" destOrd="0" presId="urn:microsoft.com/office/officeart/2008/layout/VerticalCurvedList"/>
    <dgm:cxn modelId="{2221C86E-EB1D-AD44-BE61-01E38A712463}" type="presParOf" srcId="{7CDB5B95-D570-47D8-BCE0-E552F8830E24}" destId="{8C163561-368A-464B-8AC3-290847416772}" srcOrd="0" destOrd="0" presId="urn:microsoft.com/office/officeart/2008/layout/VerticalCurvedList"/>
    <dgm:cxn modelId="{CA3FA42D-E4C9-9E40-A257-4F8B65D9EF4C}" type="presParOf" srcId="{8C163561-368A-464B-8AC3-290847416772}" destId="{239A010D-535F-44FF-8274-A74669569E25}" srcOrd="0" destOrd="0" presId="urn:microsoft.com/office/officeart/2008/layout/VerticalCurvedList"/>
    <dgm:cxn modelId="{D0AB501B-558E-974F-9B96-0B35875035B8}" type="presParOf" srcId="{8C163561-368A-464B-8AC3-290847416772}" destId="{7D320737-378C-4B8C-AEBD-51068216900B}" srcOrd="1" destOrd="0" presId="urn:microsoft.com/office/officeart/2008/layout/VerticalCurvedList"/>
    <dgm:cxn modelId="{E09FB065-436E-154C-8536-357A36BFD86B}" type="presParOf" srcId="{8C163561-368A-464B-8AC3-290847416772}" destId="{C626C0FB-4623-4A86-B194-30FC7A43F690}" srcOrd="2" destOrd="0" presId="urn:microsoft.com/office/officeart/2008/layout/VerticalCurvedList"/>
    <dgm:cxn modelId="{E97D047A-A4CF-6347-B22B-741FCBB8F1FE}" type="presParOf" srcId="{8C163561-368A-464B-8AC3-290847416772}" destId="{0DB23378-0D9E-489E-B056-8FF32F56CCC3}" srcOrd="3" destOrd="0" presId="urn:microsoft.com/office/officeart/2008/layout/VerticalCurvedList"/>
    <dgm:cxn modelId="{4A528049-33FB-144F-A409-5687A432A63D}" type="presParOf" srcId="{7CDB5B95-D570-47D8-BCE0-E552F8830E24}" destId="{411AB55B-A6A8-48D0-B24D-1FE0443D1EDB}" srcOrd="1" destOrd="0" presId="urn:microsoft.com/office/officeart/2008/layout/VerticalCurvedList"/>
    <dgm:cxn modelId="{D5A1E6AC-B057-7D40-B6DE-EE22A3C48F7B}" type="presParOf" srcId="{7CDB5B95-D570-47D8-BCE0-E552F8830E24}" destId="{62EFC6DF-9B9D-4498-9FCB-69AB4CF71398}" srcOrd="2" destOrd="0" presId="urn:microsoft.com/office/officeart/2008/layout/VerticalCurvedList"/>
    <dgm:cxn modelId="{EACE2A22-D7AC-3F4B-99ED-F0501078446F}" type="presParOf" srcId="{62EFC6DF-9B9D-4498-9FCB-69AB4CF71398}" destId="{3A93CF4B-2409-4FAC-8ACE-009A6101783F}" srcOrd="0" destOrd="0" presId="urn:microsoft.com/office/officeart/2008/layout/VerticalCurvedList"/>
    <dgm:cxn modelId="{FA38B42D-6CEF-F14B-AC0A-D60A20901693}" type="presParOf" srcId="{7CDB5B95-D570-47D8-BCE0-E552F8830E24}" destId="{D3F14193-5855-4C09-A68A-0623D31128DF}" srcOrd="3" destOrd="0" presId="urn:microsoft.com/office/officeart/2008/layout/VerticalCurvedList"/>
    <dgm:cxn modelId="{45DEEEB8-19F1-124D-9593-4EE839FD9D65}" type="presParOf" srcId="{7CDB5B95-D570-47D8-BCE0-E552F8830E24}" destId="{BD8A115F-6910-49FF-9795-3847D8CBD453}" srcOrd="4" destOrd="0" presId="urn:microsoft.com/office/officeart/2008/layout/VerticalCurvedList"/>
    <dgm:cxn modelId="{981C0531-D7F9-FC46-9E79-BDA9A06C5DDF}" type="presParOf" srcId="{BD8A115F-6910-49FF-9795-3847D8CBD453}" destId="{BAAE23CF-93E1-4283-B216-8A16E8BF43B5}" srcOrd="0" destOrd="0" presId="urn:microsoft.com/office/officeart/2008/layout/VerticalCurvedList"/>
    <dgm:cxn modelId="{1B86275D-1C1A-9C4E-9D5D-9A1B56941D84}" type="presParOf" srcId="{7CDB5B95-D570-47D8-BCE0-E552F8830E24}" destId="{CC9EE4F8-9490-427F-B10E-0E9D697AC42E}" srcOrd="5" destOrd="0" presId="urn:microsoft.com/office/officeart/2008/layout/VerticalCurvedList"/>
    <dgm:cxn modelId="{46EDFECD-D4D0-BE4C-9988-347756AF4B61}" type="presParOf" srcId="{7CDB5B95-D570-47D8-BCE0-E552F8830E24}" destId="{99854AA3-86D7-4DB5-AA36-6F45C724EA1C}" srcOrd="6" destOrd="0" presId="urn:microsoft.com/office/officeart/2008/layout/VerticalCurvedList"/>
    <dgm:cxn modelId="{7929684C-CBEE-494B-BB4C-55DE29BA99C8}" type="presParOf" srcId="{99854AA3-86D7-4DB5-AA36-6F45C724EA1C}" destId="{CC93471B-25DF-4061-9EB5-45EAA8B6183F}" srcOrd="0" destOrd="0" presId="urn:microsoft.com/office/officeart/2008/layout/VerticalCurvedList"/>
    <dgm:cxn modelId="{41A43A69-374B-3E46-AC70-27E9FCF3FA52}" type="presParOf" srcId="{7CDB5B95-D570-47D8-BCE0-E552F8830E24}" destId="{596E06D9-740A-4EB7-99D6-26FD9CA88D40}" srcOrd="7" destOrd="0" presId="urn:microsoft.com/office/officeart/2008/layout/VerticalCurvedList"/>
    <dgm:cxn modelId="{6138A9F2-4E5B-CB4B-A807-609C1E183D16}" type="presParOf" srcId="{7CDB5B95-D570-47D8-BCE0-E552F8830E24}" destId="{9031F968-0A05-4BA8-92EC-3061E9C2118F}" srcOrd="8" destOrd="0" presId="urn:microsoft.com/office/officeart/2008/layout/VerticalCurvedList"/>
    <dgm:cxn modelId="{98609B88-AE50-6D40-8539-53AF23A3582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0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1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lab5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design-data path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signals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57531"/>
              </p:ext>
            </p:extLst>
          </p:nvPr>
        </p:nvGraphicFramePr>
        <p:xfrm>
          <a:off x="395536" y="1124754"/>
          <a:ext cx="8462868" cy="5184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赋值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时动作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Choice for B port</a:t>
                      </a:r>
                      <a:r>
                        <a:rPr lang="en-US" sz="1800" kern="100" baseline="0" dirty="0" smtClean="0">
                          <a:effectLst/>
                        </a:rPr>
                        <a:t> of ALU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</a:rPr>
                        <a:t>choose register </a:t>
                      </a:r>
                      <a:r>
                        <a:rPr lang="en-US" sz="1800" kern="100" dirty="0" smtClean="0">
                          <a:effectLst/>
                        </a:rPr>
                        <a:t>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sz="18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32-bits immediate</a:t>
                      </a:r>
                      <a:r>
                        <a:rPr 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altLang="zh-CN" sz="18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  <a:r>
                        <a:rPr lang="zh-CN" sz="1800" kern="100" dirty="0" smtClean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Choice for write address for register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Choice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for register write-data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Choose</a:t>
                      </a:r>
                      <a:r>
                        <a:rPr lang="en-US" sz="1800" kern="100" baseline="0" dirty="0" smtClean="0">
                          <a:effectLst/>
                        </a:rPr>
                        <a:t> </a:t>
                      </a:r>
                      <a:r>
                        <a:rPr lang="en-US" sz="1800" kern="100" baseline="0" dirty="0" err="1" smtClean="0">
                          <a:effectLst/>
                        </a:rPr>
                        <a:t>beq</a:t>
                      </a:r>
                      <a:r>
                        <a:rPr lang="en-US" sz="1800" kern="100" baseline="0" dirty="0" smtClean="0">
                          <a:effectLst/>
                        </a:rPr>
                        <a:t> target address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Choose</a:t>
                      </a:r>
                      <a:r>
                        <a:rPr lang="en-US" altLang="zh-CN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jump target address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</a:rPr>
                        <a:t>Register</a:t>
                      </a:r>
                      <a:r>
                        <a:rPr lang="en-US" altLang="zh-CN" sz="1800" kern="100" baseline="0" dirty="0" smtClean="0">
                          <a:effectLst/>
                        </a:rPr>
                        <a:t> write 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write 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altLang="zh-CN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read 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3-bits</a:t>
                      </a:r>
                      <a:r>
                        <a:rPr lang="en-US" sz="1800" kern="100" baseline="0" dirty="0" smtClean="0">
                          <a:effectLst/>
                        </a:rPr>
                        <a:t> </a:t>
                      </a:r>
                      <a:r>
                        <a:rPr lang="en-US" sz="1800" kern="100" dirty="0" smtClean="0">
                          <a:effectLst/>
                        </a:rPr>
                        <a:t>ALU</a:t>
                      </a:r>
                      <a:r>
                        <a:rPr lang="en-US" sz="1800" kern="100" baseline="0" dirty="0" smtClean="0">
                          <a:effectLst/>
                        </a:rPr>
                        <a:t> 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292080" y="2564904"/>
            <a:ext cx="3591451" cy="3549802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Please fill in the corresponding operation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Main part of CPU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Object for register transfer control:				general data path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Function: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Arithmetic logic unit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GPR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Paths for general counting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interface-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Interface signals are as right figure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8111244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目的地址控制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端口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输入选择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写入数据源控制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//J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寄存器写信号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运算输出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960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 Path design for CPU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-call mux of lab1</a:t>
            </a: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-call basic operating modules of lab1</a:t>
            </a: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-call 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of lab4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OExp05-Datapath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data path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paths for 9+ instructions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test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Data_Path.ngc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Exp04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is the same as Exp04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Top_OExp05_DataPath.sch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testing program(MIPS assembly program) to test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I-format instructions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instructions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68" y="1988840"/>
            <a:ext cx="8686800" cy="3312368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Copy the following symbol files to current project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</a:t>
            </a: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mux2to1_32 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mux2to1_5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REG32</a:t>
            </a: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2400" b="0" dirty="0" smtClean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Implement 32-bits register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usage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address or instruction storage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Use behavioral description, refer to logic lab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Module name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REG32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Positive-edge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enabling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Synchronous reset 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=1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Data input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D(31:0)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Data output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Q(31:0)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Description reference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module</a:t>
            </a: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input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smtClean="0"/>
              <a:t>……</a:t>
            </a:r>
            <a:r>
              <a:rPr lang="en-US" altLang="zh-CN" sz="1800" dirty="0"/>
              <a:t>		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always</a:t>
            </a:r>
            <a:r>
              <a:rPr lang="en-US" altLang="zh-CN" sz="1800" dirty="0"/>
              <a:t> @(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or 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rst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</a:t>
            </a:r>
            <a:r>
              <a:rPr lang="en-US" altLang="zh-CN" sz="1800" dirty="0"/>
              <a:t>Q 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else if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 Q </a:t>
            </a:r>
            <a:r>
              <a:rPr lang="en-US" altLang="zh-CN" sz="1800" dirty="0"/>
              <a:t>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endmodule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2485528"/>
            <a:ext cx="1114528" cy="2761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48308" y="5409056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Module symbol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7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Create schematic input template for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Implement PC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Call REG32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add_32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AND2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MUX2T1_32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modules</a:t>
            </a:r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design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execute (PC+4)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PC of Jump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</a:t>
            </a:r>
            <a:r>
              <a:rPr lang="en-US" altLang="zh-CN" sz="2000" dirty="0" err="1" smtClean="0"/>
              <a:t>Beq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instructions in order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Calculation and paths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Notice that implementation of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immediates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 </a:t>
            </a:r>
            <a:r>
              <a:rPr lang="en-US" altLang="zh-CN" sz="2000" dirty="0" smtClean="0"/>
              <a:t>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Branch_offset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Jump_addr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55" y="2862819"/>
            <a:ext cx="1085280" cy="110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79" y="2648721"/>
            <a:ext cx="608527" cy="150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636912"/>
            <a:ext cx="834895" cy="1519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63610" y="2639166"/>
            <a:ext cx="990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Call ALU module of Exp04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312" y="21328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64" y="996933"/>
            <a:ext cx="1373312" cy="147221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 rot="2571995">
            <a:off x="7000910" y="1517543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808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20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640"/>
            <a:ext cx="6121375" cy="576064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4000" dirty="0">
                <a:solidFill>
                  <a:srgbClr val="0000FF"/>
                </a:solidFill>
              </a:rPr>
              <a:t>Call </a:t>
            </a:r>
            <a:r>
              <a:rPr lang="en-US" altLang="zh-CN" sz="4000" dirty="0" err="1" smtClean="0">
                <a:solidFill>
                  <a:srgbClr val="0000FF"/>
                </a:solidFill>
              </a:rPr>
              <a:t>Regs</a:t>
            </a:r>
            <a:r>
              <a:rPr lang="en-US" altLang="zh-CN" sz="4000" dirty="0" smtClean="0">
                <a:solidFill>
                  <a:srgbClr val="0000FF"/>
                </a:solidFill>
              </a:rPr>
              <a:t> module </a:t>
            </a:r>
            <a:r>
              <a:rPr lang="en-US" altLang="zh-CN" sz="4000" dirty="0">
                <a:solidFill>
                  <a:srgbClr val="0000FF"/>
                </a:solidFill>
              </a:rPr>
              <a:t>of Exp04</a:t>
            </a:r>
            <a:endParaRPr lang="en-US" altLang="zh-CN" sz="4000" b="1" dirty="0">
              <a:solidFill>
                <a:srgbClr val="0000FF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			 </a:t>
            </a:r>
            <a:r>
              <a:rPr lang="en-US" altLang="zh-CN" dirty="0" smtClean="0"/>
              <a:t>    	// </a:t>
            </a:r>
            <a:r>
              <a:rPr lang="en-US" altLang="zh-CN" dirty="0"/>
              <a:t>r1 - r31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414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There is BUG in this code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debug yourself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047498"/>
            <a:ext cx="1161678" cy="148266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571995">
            <a:off x="6046319" y="2096415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83552"/>
            <a:ext cx="8913168" cy="52257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</a:rPr>
              <a:t>Design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400" dirty="0" smtClean="0">
                <a:solidFill>
                  <a:schemeClr val="tx1"/>
                </a:solidFill>
              </a:rPr>
              <a:t> for R-format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and I-format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instructions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Choose MUX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400" dirty="0" smtClean="0">
                <a:solidFill>
                  <a:schemeClr val="tx1"/>
                </a:solidFill>
              </a:rPr>
              <a:t> design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en-US" altLang="zh-CN" sz="2000" dirty="0" smtClean="0"/>
              <a:t>format source addresses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R-format destination address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R-format destination data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form ALU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I-format source address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rs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I-format destination address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I-format destination data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from Memory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What is the source address of </a:t>
            </a: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ALU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design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What is the choice for input A of ALU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Input B of ALU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Call Ext_32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module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R-format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from </a:t>
            </a:r>
            <a:r>
              <a:rPr lang="en-US" altLang="zh-CN" sz="1800" dirty="0" err="1"/>
              <a:t>Regs</a:t>
            </a:r>
            <a:r>
              <a:rPr lang="en-US" altLang="zh-CN" sz="1800" dirty="0"/>
              <a:t> B </a:t>
            </a:r>
            <a:r>
              <a:rPr lang="en-US" altLang="zh-CN" sz="1800" dirty="0" smtClean="0"/>
              <a:t>input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I-format</a:t>
            </a:r>
            <a:r>
              <a:rPr lang="zh-CN" altLang="en-US" sz="1800" dirty="0" smtClean="0"/>
              <a:t>：</a:t>
            </a:r>
            <a:r>
              <a:rPr lang="en-US" altLang="zh-CN" sz="1800" dirty="0"/>
              <a:t>Where from 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300192" y="2459662"/>
            <a:ext cx="2404249" cy="432048"/>
          </a:xfrm>
          <a:prstGeom prst="cloudCallout">
            <a:avLst>
              <a:gd name="adj1" fmla="val -33959"/>
              <a:gd name="adj2" fmla="val 1662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mtClean="0"/>
              <a:t>What is address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5868144" y="3754536"/>
            <a:ext cx="3275856" cy="513284"/>
          </a:xfrm>
          <a:prstGeom prst="cloudCallout">
            <a:avLst>
              <a:gd name="adj1" fmla="val 14319"/>
              <a:gd name="adj2" fmla="val -10522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What is </a:t>
            </a:r>
            <a:r>
              <a:rPr lang="en-US" altLang="zh-CN" smtClean="0">
                <a:solidFill>
                  <a:schemeClr val="bg1"/>
                </a:solidFill>
              </a:rPr>
              <a:t>control signal</a:t>
            </a:r>
            <a:endParaRPr lang="zh-CN" altLang="en-US" dirty="0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4963644"/>
            <a:ext cx="1657549" cy="11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3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Schematic structure of data path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95813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67353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</a:rPr>
              <a:t>Not unique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7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052736"/>
            <a:ext cx="8805664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dirty="0" smtClean="0">
                <a:solidFill>
                  <a:schemeClr val="tx1"/>
                </a:solidFill>
              </a:rPr>
              <a:t> simulation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000" dirty="0" err="1" smtClean="0"/>
              <a:t>DataPath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simulation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Rules checking for schematic, do simulation if no Errors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warnings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Just function test, ignore performance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Datapath</a:t>
            </a:r>
            <a:r>
              <a:rPr lang="en-US" altLang="zh-CN" b="1" dirty="0" smtClean="0"/>
              <a:t> test</a:t>
            </a:r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design 9 instructions that include all data paths</a:t>
            </a:r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input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en-US" altLang="zh-CN" dirty="0" smtClean="0"/>
              <a:t>Calculate the corresponding control signal and data value</a:t>
            </a:r>
          </a:p>
          <a:p>
            <a:pPr lvl="5"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smtClean="0"/>
              <a:t>ALU function test</a:t>
            </a:r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design 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en-US" altLang="zh-CN" dirty="0"/>
              <a:t> </a:t>
            </a:r>
            <a:r>
              <a:rPr lang="en-US" altLang="zh-CN" dirty="0" smtClean="0"/>
              <a:t>instructions</a:t>
            </a:r>
          </a:p>
          <a:p>
            <a:pPr lvl="5">
              <a:spcBef>
                <a:spcPts val="0"/>
              </a:spcBef>
            </a:pPr>
            <a:r>
              <a:rPr lang="en-US" altLang="zh-CN" dirty="0"/>
              <a:t>Calculate the corresponding control signal and </a:t>
            </a:r>
            <a:r>
              <a:rPr lang="en-US" altLang="zh-CN" dirty="0" smtClean="0"/>
              <a:t>data value</a:t>
            </a:r>
            <a:endParaRPr lang="en-US" altLang="zh-CN" dirty="0"/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</a:t>
            </a:r>
            <a:r>
              <a:rPr lang="en-US" altLang="zh-CN" dirty="0"/>
              <a:t> </a:t>
            </a:r>
            <a:r>
              <a:rPr lang="en-US" altLang="zh-CN" dirty="0" smtClean="0"/>
              <a:t>and Store instructions to test address calculation</a:t>
            </a:r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Regs</a:t>
            </a:r>
            <a:r>
              <a:rPr lang="en-US" altLang="zh-CN" b="1" dirty="0"/>
              <a:t> </a:t>
            </a:r>
            <a:r>
              <a:rPr lang="en-US" altLang="zh-CN" b="1" dirty="0" smtClean="0"/>
              <a:t>function test</a:t>
            </a:r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Use add instruction to test each 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68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en-US" altLang="zh-CN" dirty="0"/>
              <a:t> </a:t>
            </a:r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301424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substitution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Substitute the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IP core of Exp04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	after simulation correctly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Clear Exp04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Remove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datapath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IP cores from project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Delete core files: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>
                <a:cs typeface="Times New Roman" panose="02020603050405020304" pitchFamily="18" charset="0"/>
              </a:rPr>
              <a:t>Data_path.ngc</a:t>
            </a:r>
            <a:r>
              <a:rPr lang="en-US" altLang="zh-CN" sz="1800" dirty="0"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and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cs typeface="Times New Roman" panose="02020603050405020304" pitchFamily="18" charset="0"/>
              </a:rPr>
              <a:t>Data_path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In Project menu, run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cs typeface="Times New Roman" panose="02020603050405020304" pitchFamily="18" charset="0"/>
              </a:rPr>
              <a:t/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Rebuild Exp04 project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cs typeface="Times New Roman" panose="02020603050405020304" pitchFamily="18" charset="0"/>
              </a:rPr>
              <a:t>without 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Data_path.ngc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core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373216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373216"/>
            <a:ext cx="2880320" cy="612648"/>
          </a:xfrm>
          <a:prstGeom prst="wedgeRoundRectCallout">
            <a:avLst>
              <a:gd name="adj1" fmla="val 128057"/>
              <a:gd name="adj2" fmla="val -2734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To be removed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37" y="1209453"/>
            <a:ext cx="3882123" cy="5087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899744" cy="4968552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 structure after substitute 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IP core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80124" y="1209452"/>
            <a:ext cx="3412356" cy="4176464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962024" y="2908606"/>
            <a:ext cx="2907204" cy="778155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Modules relation after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dirty="0" smtClean="0">
                <a:solidFill>
                  <a:schemeClr val="tx1"/>
                </a:solidFill>
              </a:rPr>
              <a:t> substitution for Exp05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6571" y="5724789"/>
            <a:ext cx="2818656" cy="216024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051720" y="5526477"/>
            <a:ext cx="2113892" cy="612648"/>
          </a:xfrm>
          <a:prstGeom prst="wedgeRoundRectCallout">
            <a:avLst>
              <a:gd name="adj1" fmla="val 118385"/>
              <a:gd name="adj2" fmla="val -53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Controller unchanged, still </a:t>
            </a:r>
            <a:r>
              <a:rPr lang="en-US" altLang="zh-CN" sz="2000" smtClean="0">
                <a:solidFill>
                  <a:schemeClr val="tx1"/>
                </a:solidFill>
              </a:rPr>
              <a:t>use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</a:rPr>
              <a:t>IP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</a:rPr>
              <a:t>core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2160" y="4509120"/>
            <a:ext cx="2808312" cy="21602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763688" y="3964178"/>
            <a:ext cx="1700245" cy="633236"/>
          </a:xfrm>
          <a:prstGeom prst="wedgeRoundRectCallout">
            <a:avLst>
              <a:gd name="adj1" fmla="val 191120"/>
              <a:gd name="adj2" fmla="val 59953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designed in this lab</a:t>
            </a:r>
          </a:p>
        </p:txBody>
      </p:sp>
    </p:spTree>
    <p:extLst>
      <p:ext uri="{BB962C8B-B14F-4D97-AF65-F5344CB8AC3E}">
        <p14:creationId xmlns:p14="http://schemas.microsoft.com/office/powerpoint/2010/main" val="41112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DEMO program to test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interface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SW[2]=0(high speed CPU clock)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SW[0]=0</a:t>
            </a:r>
            <a:r>
              <a:rPr lang="zh-CN" altLang="en-US" sz="1800" dirty="0" smtClean="0"/>
              <a:t>，点阵显示程序：跑马灯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SW[0]=0</a:t>
            </a:r>
            <a:r>
              <a:rPr lang="zh-CN" altLang="en-US" sz="1800" dirty="0" smtClean="0"/>
              <a:t>，点阵显示程序：矩形变幻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SW[0]=1</a:t>
            </a:r>
            <a:r>
              <a:rPr lang="zh-CN" altLang="en-US" sz="1800" dirty="0" smtClean="0"/>
              <a:t>，内存数据显示程序：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～</a:t>
            </a:r>
            <a:r>
              <a:rPr lang="en-US" altLang="zh-CN" sz="1800" dirty="0" smtClean="0"/>
              <a:t>F</a:t>
            </a:r>
          </a:p>
          <a:p>
            <a:pPr lvl="3">
              <a:spcBef>
                <a:spcPts val="0"/>
              </a:spcBef>
            </a:pPr>
            <a:r>
              <a:rPr lang="en-US" altLang="zh-CN" sz="1800" dirty="0" smtClean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SW[0]=1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 smtClean="0"/>
              <a:t>显示</a:t>
            </a:r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Use assembly program to test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ALU function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</a:t>
            </a:r>
            <a:r>
              <a:rPr lang="en-US" altLang="zh-CN" sz="2400" dirty="0" err="1" smtClean="0"/>
              <a:t>Regs</a:t>
            </a:r>
            <a:r>
              <a:rPr lang="en-US" altLang="zh-CN" sz="2400" dirty="0" smtClean="0"/>
              <a:t> addressing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Test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for I-format instruction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Test </a:t>
            </a:r>
            <a:r>
              <a:rPr lang="en-US" altLang="zh-CN" sz="2400" dirty="0" err="1"/>
              <a:t>datapath</a:t>
            </a:r>
            <a:r>
              <a:rPr lang="en-US" altLang="zh-CN" sz="2400" dirty="0"/>
              <a:t> for </a:t>
            </a:r>
            <a:r>
              <a:rPr lang="en-US" altLang="zh-CN" sz="2400" dirty="0" smtClean="0"/>
              <a:t>R-format </a:t>
            </a:r>
            <a:r>
              <a:rPr lang="en-US" altLang="zh-CN" sz="2400" dirty="0"/>
              <a:t>instruction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716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89" name="Rectangle 2"/>
          <p:cNvSpPr txBox="1">
            <a:spLocks noRot="1" noChangeArrowheads="1"/>
          </p:cNvSpPr>
          <p:nvPr/>
        </p:nvSpPr>
        <p:spPr bwMode="auto">
          <a:xfrm>
            <a:off x="111609" y="201669"/>
            <a:ext cx="85407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</a:rPr>
              <a:t>Verification-</a:t>
            </a:r>
            <a:r>
              <a:rPr lang="en-US" altLang="zh-CN" sz="440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en-US" altLang="zh-CN" sz="4400" smtClean="0">
                <a:latin typeface="黑体" panose="02010609060101010101" pitchFamily="49" charset="-122"/>
                <a:ea typeface="黑体" panose="02010609060101010101" pitchFamily="49" charset="-122"/>
              </a:rPr>
              <a:t> interface</a:t>
            </a:r>
            <a:endParaRPr lang="en-US" sz="4800" smtClean="0"/>
          </a:p>
        </p:txBody>
      </p:sp>
      <p:sp>
        <p:nvSpPr>
          <p:cNvPr id="105" name="Rectangle 3"/>
          <p:cNvSpPr txBox="1">
            <a:spLocks noRot="1" noChangeArrowheads="1"/>
          </p:cNvSpPr>
          <p:nvPr/>
        </p:nvSpPr>
        <p:spPr bwMode="auto">
          <a:xfrm>
            <a:off x="395536" y="1052736"/>
            <a:ext cx="6906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defRPr/>
            </a:pPr>
            <a:r>
              <a:rPr lang="en-US" altLang="zh-CN" sz="2800" smtClean="0">
                <a:solidFill>
                  <a:srgbClr val="000000"/>
                </a:solidFill>
                <a:cs typeface="Times New Roman" pitchFamily="18" charset="0"/>
              </a:rPr>
              <a:t>Same as lab3</a:t>
            </a: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en-US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80808"/>
                </a:solidFill>
              </a:rPr>
              <a:t>	</a:t>
            </a:r>
            <a:endParaRPr lang="en-US" sz="2400">
              <a:solidFill>
                <a:srgbClr val="080808"/>
              </a:solidFill>
            </a:endParaRPr>
          </a:p>
        </p:txBody>
      </p:sp>
      <p:sp>
        <p:nvSpPr>
          <p:cNvPr id="108" name="Rectangle 3"/>
          <p:cNvSpPr txBox="1">
            <a:spLocks noRot="1" noChangeArrowheads="1"/>
          </p:cNvSpPr>
          <p:nvPr/>
        </p:nvSpPr>
        <p:spPr bwMode="auto">
          <a:xfrm>
            <a:off x="395536" y="1844824"/>
            <a:ext cx="6906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en-US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80808"/>
                </a:solidFill>
              </a:rPr>
              <a:t>	</a:t>
            </a:r>
            <a:endParaRPr lang="en-US" sz="2400">
              <a:solidFill>
                <a:srgbClr val="080808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27583" y="4149080"/>
            <a:ext cx="3145413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SW[7:5]=choose </a:t>
            </a:r>
            <a:r>
              <a:rPr lang="en-US" altLang="zh-CN" sz="1600" dirty="0" err="1" smtClean="0"/>
              <a:t>datapath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output when CPU runs the program 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PC word address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instruction word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counter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RAM address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output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input</a:t>
            </a:r>
            <a:endParaRPr lang="zh-CN" altLang="en-US" sz="1600" dirty="0"/>
          </a:p>
        </p:txBody>
      </p:sp>
      <p:sp>
        <p:nvSpPr>
          <p:cNvPr id="110" name="矩形 109"/>
          <p:cNvSpPr/>
          <p:nvPr/>
        </p:nvSpPr>
        <p:spPr>
          <a:xfrm>
            <a:off x="5508104" y="4028812"/>
            <a:ext cx="188134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SW[0]=text/graphics</a:t>
            </a:r>
            <a:endParaRPr lang="zh-CN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5148064" y="4437112"/>
            <a:ext cx="2463623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SW[1]=upper/lower 16-bits</a:t>
            </a:r>
            <a:endParaRPr lang="zh-CN" altLang="en-US" sz="1600" dirty="0"/>
          </a:p>
        </p:txBody>
      </p:sp>
      <p:sp>
        <p:nvSpPr>
          <p:cNvPr id="112" name="矩形 111"/>
          <p:cNvSpPr/>
          <p:nvPr/>
        </p:nvSpPr>
        <p:spPr>
          <a:xfrm>
            <a:off x="4848274" y="4869160"/>
            <a:ext cx="1467261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</a:t>
            </a:r>
            <a:r>
              <a:rPr lang="en-US" altLang="zh-CN" sz="1600" dirty="0" err="1" smtClean="0"/>
              <a:t>CPU_clk</a:t>
            </a:r>
            <a:endParaRPr lang="zh-CN" altLang="en-US" sz="1600" dirty="0"/>
          </a:p>
        </p:txBody>
      </p:sp>
      <p:sp>
        <p:nvSpPr>
          <p:cNvPr id="113" name="矩形 112"/>
          <p:cNvSpPr/>
          <p:nvPr/>
        </p:nvSpPr>
        <p:spPr>
          <a:xfrm>
            <a:off x="4202179" y="5282768"/>
            <a:ext cx="4244303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marquee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matrix transform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memory data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current reg+1</a:t>
            </a:r>
            <a:endParaRPr lang="zh-CN" altLang="en-US" sz="1600" dirty="0"/>
          </a:p>
        </p:txBody>
      </p:sp>
      <p:cxnSp>
        <p:nvCxnSpPr>
          <p:cNvPr id="114" name="直接箭头连接符 31"/>
          <p:cNvCxnSpPr/>
          <p:nvPr/>
        </p:nvCxnSpPr>
        <p:spPr>
          <a:xfrm flipH="1" flipV="1">
            <a:off x="3599893" y="3961941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"/>
          <p:cNvCxnSpPr/>
          <p:nvPr/>
        </p:nvCxnSpPr>
        <p:spPr>
          <a:xfrm flipV="1">
            <a:off x="5580112" y="393305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23"/>
          <p:cNvCxnSpPr/>
          <p:nvPr/>
        </p:nvCxnSpPr>
        <p:spPr>
          <a:xfrm flipV="1">
            <a:off x="5260330" y="3994904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27"/>
          <p:cNvCxnSpPr/>
          <p:nvPr/>
        </p:nvCxnSpPr>
        <p:spPr>
          <a:xfrm flipV="1">
            <a:off x="4932040" y="3983820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43"/>
          <p:cNvCxnSpPr/>
          <p:nvPr/>
        </p:nvCxnSpPr>
        <p:spPr>
          <a:xfrm flipV="1">
            <a:off x="4276380" y="3972968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87"/>
          <p:cNvGrpSpPr/>
          <p:nvPr/>
        </p:nvGrpSpPr>
        <p:grpSpPr>
          <a:xfrm>
            <a:off x="555921" y="1538877"/>
            <a:ext cx="8192543" cy="2393748"/>
            <a:chOff x="555921" y="1250845"/>
            <a:chExt cx="8192543" cy="2393748"/>
          </a:xfrm>
        </p:grpSpPr>
        <p:grpSp>
          <p:nvGrpSpPr>
            <p:cNvPr id="120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137" name="图片 1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138" name="圆角矩形 137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圆角矩形 15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圆角矩形 15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圆角矩形 15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圆角矩形 15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圆角矩形 15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圆角矩形 16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圆角矩形 17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圆角矩形 17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椭圆 120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78" name="矩形 177"/>
          <p:cNvSpPr/>
          <p:nvPr/>
        </p:nvSpPr>
        <p:spPr>
          <a:xfrm>
            <a:off x="7913105" y="4481606"/>
            <a:ext cx="763351" cy="281103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smtClean="0"/>
              <a:t>No use</a:t>
            </a:r>
            <a:endParaRPr lang="zh-CN" altLang="en-US" sz="1200" dirty="0"/>
          </a:p>
        </p:txBody>
      </p:sp>
      <p:cxnSp>
        <p:nvCxnSpPr>
          <p:cNvPr id="179" name="直接箭头连接符 106"/>
          <p:cNvCxnSpPr/>
          <p:nvPr/>
        </p:nvCxnSpPr>
        <p:spPr>
          <a:xfrm flipH="1" flipV="1">
            <a:off x="8259758" y="3932625"/>
            <a:ext cx="35023" cy="54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8" y="116632"/>
            <a:ext cx="8172400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Test program reference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ALU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Use ALU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and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test files to substitute DEMO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Observe the testing result by CPU output step by step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output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=register B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output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</a:p>
          <a:p>
            <a:pPr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4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program 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980728"/>
            <a:ext cx="8466312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 smtClean="0">
                <a:solidFill>
                  <a:schemeClr val="tx1"/>
                </a:solidFill>
              </a:rPr>
              <a:t>Design test program to substitute DEMO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Observe the testing result </a:t>
            </a:r>
            <a:r>
              <a:rPr lang="en-US" altLang="zh-CN" sz="2000" dirty="0" smtClean="0"/>
              <a:t>by </a:t>
            </a:r>
            <a:r>
              <a:rPr lang="en-US" altLang="zh-CN" sz="2000" dirty="0"/>
              <a:t>CPU output step by </a:t>
            </a:r>
            <a:r>
              <a:rPr lang="en-US" altLang="zh-CN" sz="2000" dirty="0" smtClean="0"/>
              <a:t>step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Function of </a:t>
            </a:r>
            <a:r>
              <a:rPr lang="en-US" altLang="zh-CN" sz="2000" dirty="0" err="1" smtClean="0"/>
              <a:t>datapath</a:t>
            </a:r>
            <a:r>
              <a:rPr lang="en-US" altLang="zh-CN" sz="2000" dirty="0" smtClean="0"/>
              <a:t> is indicated by transferring data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e.g., immediate </a:t>
            </a:r>
            <a:r>
              <a:rPr lang="en-US" altLang="zh-CN" sz="2000" dirty="0" err="1" smtClean="0"/>
              <a:t>datapath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#</a:t>
            </a:r>
            <a:r>
              <a:rPr lang="en-US" altLang="zh-CN" sz="18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1800" b="0" dirty="0">
                <a:solidFill>
                  <a:schemeClr val="tx1"/>
                </a:solidFill>
              </a:rPr>
              <a:t> 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start: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//the result of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is observed by reading the operands of the following instruction 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>
                <a:solidFill>
                  <a:schemeClr val="tx1"/>
                </a:solidFill>
              </a:rPr>
              <a:t>lw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1800" b="0" dirty="0">
                <a:solidFill>
                  <a:schemeClr val="tx1"/>
                </a:solidFill>
              </a:rPr>
              <a:t>, 14($zero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//testing constant 55555555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memory_read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1800" b="0" dirty="0">
                <a:solidFill>
                  <a:schemeClr val="tx1"/>
                </a:solidFill>
              </a:rPr>
              <a:t>, r5, 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register_write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R5:register_read output A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1800" b="0" dirty="0">
                <a:solidFill>
                  <a:schemeClr val="tx1"/>
                </a:solidFill>
              </a:rPr>
              <a:t>, $zero, r1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		//r1: </a:t>
            </a:r>
            <a:r>
              <a:rPr lang="en-US" altLang="zh-CN" sz="1800" b="0" dirty="0">
                <a:solidFill>
                  <a:schemeClr val="tx1"/>
                </a:solidFill>
              </a:rPr>
              <a:t>R5:register_read output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output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1800" b="0" dirty="0">
                <a:solidFill>
                  <a:schemeClr val="tx1"/>
                </a:solidFill>
              </a:rPr>
              <a:t>, 48($zero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  //testing constant: AAAAAAAA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immediate:00000048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1800" b="0" dirty="0">
                <a:solidFill>
                  <a:schemeClr val="tx1"/>
                </a:solidFill>
              </a:rPr>
              <a:t>, r5 </a:t>
            </a:r>
            <a:r>
              <a:rPr lang="en-US" altLang="zh-CN" sz="18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1800" b="0" dirty="0">
                <a:solidFill>
                  <a:schemeClr val="tx1"/>
                </a:solidFill>
              </a:rPr>
              <a:t>;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//loop testing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1800" b="0" dirty="0">
                <a:solidFill>
                  <a:schemeClr val="tx1"/>
                </a:solidFill>
              </a:rPr>
              <a:t>; 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//loop testing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Immediate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00000014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Completeness of testing</a:t>
            </a:r>
          </a:p>
          <a:p>
            <a:pPr lvl="1">
              <a:spcBef>
                <a:spcPts val="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The above tests only demonstrate the correctness of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switch and bus transfer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Other tests are required to try all possibilities for completeness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1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黑体" panose="02010609060101010101" pitchFamily="49" charset="-122"/>
              </a:rPr>
              <a:t>Goal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0188" y="1196752"/>
            <a:ext cx="8556625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en-US" altLang="zh-CN" sz="2800" dirty="0" smtClean="0">
                <a:latin typeface="+mn-ea"/>
                <a:ea typeface="+mn-ea"/>
              </a:rPr>
              <a:t>Register transfer control usage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Master the key of CPU</a:t>
            </a:r>
            <a:r>
              <a:rPr lang="zh-CN" altLang="en-US" sz="2800" dirty="0" smtClean="0">
                <a:latin typeface="+mn-ea"/>
                <a:ea typeface="+mn-ea"/>
              </a:rPr>
              <a:t>：</a:t>
            </a:r>
            <a:r>
              <a:rPr lang="en-US" altLang="zh-CN" sz="2800" dirty="0" smtClean="0">
                <a:latin typeface="+mn-ea"/>
                <a:ea typeface="+mn-ea"/>
              </a:rPr>
              <a:t>data path principles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Design data path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Learn test case design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Learn test program design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Test data memory</a:t>
            </a:r>
            <a:r>
              <a:rPr lang="en-US" altLang="zh-CN" dirty="0"/>
              <a:t> 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Design data memory test file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Address of 7-seg display is E0000000/FFFFFFE0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Address of LED display is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F0000000/FFFFFF00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Please design test file for memory</a:t>
            </a:r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Testing results are shown on 7-seg display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RAM initialization is same asExp03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Design testing record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</a:rPr>
              <a:t>Learn how to do statistics for experimental data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testing results</a:t>
            </a:r>
          </a:p>
          <a:p>
            <a:pPr lvl="1"/>
            <a:r>
              <a:rPr lang="en-US" altLang="zh-CN" sz="2400" dirty="0" smtClean="0"/>
              <a:t>Design record form yourself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 testing results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/>
              <a:t>Design record form </a:t>
            </a:r>
            <a:r>
              <a:rPr lang="en-US" altLang="zh-CN" sz="2400" dirty="0" smtClean="0"/>
              <a:t>yourself</a:t>
            </a:r>
            <a:endParaRPr lang="en-US" altLang="zh-CN" sz="2400" dirty="0"/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Record data memory testing results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dirty="0"/>
              <a:t>Design record form </a:t>
            </a:r>
            <a:r>
              <a:rPr lang="en-US" altLang="zh-CN" sz="2400" dirty="0" smtClean="0"/>
              <a:t>yourself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46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How to modify the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if we want to support more instructions as follows: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 we need to modify the </a:t>
            </a:r>
            <a:r>
              <a:rPr lang="en-US" altLang="zh-CN" sz="2800" b="0" kern="1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datapath</a:t>
            </a:r>
            <a:r>
              <a:rPr lang="en-US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design if we want to support more I-Type arithmetic instructions</a:t>
            </a:r>
            <a:r>
              <a:rPr lang="zh-CN" altLang="zh-CN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Environment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Setup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Computer</a:t>
            </a:r>
            <a:r>
              <a:rPr sz="2400" dirty="0"/>
              <a:t>（</a:t>
            </a:r>
            <a:r>
              <a:rPr lang="en-US" altLang="zh-CN" sz="2400" dirty="0"/>
              <a:t>Intel Core i5</a:t>
            </a:r>
            <a:r>
              <a:rPr sz="2400" dirty="0"/>
              <a:t>，</a:t>
            </a:r>
            <a:r>
              <a:rPr lang="en-US" altLang="zh-CN" sz="2400" dirty="0"/>
              <a:t>4GB memory</a:t>
            </a:r>
            <a:r>
              <a:rPr sz="2400" dirty="0"/>
              <a:t>）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Spartan-3 Starter Kit Board/Sword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ISE14.4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132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0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Design data path supporting 9</a:t>
            </a:r>
            <a:r>
              <a:rPr lang="en-US" altLang="zh-CN" i="0" baseline="30000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en-US" altLang="zh-CN" dirty="0" smtClean="0">
                <a:solidFill>
                  <a:schemeClr val="tx1"/>
                </a:solidFill>
              </a:rPr>
              <a:t>instructions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Implement data path using schematic design</a:t>
            </a: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 use modules of Exp04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Substitute the 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core in Exp04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Implement based on</a:t>
            </a:r>
            <a:r>
              <a:rPr lang="en-US" altLang="zh-CN" dirty="0"/>
              <a:t> </a:t>
            </a:r>
            <a:r>
              <a:rPr lang="en-US" altLang="zh-CN" dirty="0" smtClean="0"/>
              <a:t>Exp04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en-US" altLang="zh-CN" dirty="0" smtClean="0">
                <a:solidFill>
                  <a:schemeClr val="tx1"/>
                </a:solidFill>
              </a:rPr>
              <a:t>Design tests for </a:t>
            </a:r>
            <a:r>
              <a:rPr lang="en-US" altLang="zh-CN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Unit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Register Files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test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I-format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R-format	</a:t>
            </a:r>
            <a:endParaRPr lang="zh-CN" altLang="en-US" sz="2400" dirty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53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946481" y="2708957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Datapath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Stucture</a:t>
            </a:r>
            <a:r>
              <a:rPr lang="en-US" altLang="zh-CN" dirty="0" smtClean="0"/>
              <a:t> for simple implementation</a:t>
            </a:r>
            <a:r>
              <a:rPr lang="en-US" altLang="zh-CN" dirty="0"/>
              <a:t> </a:t>
            </a:r>
            <a:r>
              <a:rPr lang="en-US" altLang="zh-CN" dirty="0" smtClean="0"/>
              <a:t>of 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</a:rPr>
              <a:t>Find paths for 9 instructions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 MUX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" y="1628800"/>
            <a:ext cx="8818210" cy="460851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19672" y="1916832"/>
            <a:ext cx="5976664" cy="40324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1374</Words>
  <Application>Microsoft Office PowerPoint</Application>
  <PresentationFormat>全屏显示(4:3)</PresentationFormat>
  <Paragraphs>474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Computer Organization &amp; Design         实验与课程设计</vt:lpstr>
      <vt:lpstr>Course Outline</vt:lpstr>
      <vt:lpstr>Goal</vt:lpstr>
      <vt:lpstr>Environment</vt:lpstr>
      <vt:lpstr>Course Outline</vt:lpstr>
      <vt:lpstr>Task</vt:lpstr>
      <vt:lpstr>Course Outline</vt:lpstr>
      <vt:lpstr>CPU organization </vt:lpstr>
      <vt:lpstr>Datapath Stucture for simple implementation of CPU</vt:lpstr>
      <vt:lpstr>Control signals</vt:lpstr>
      <vt:lpstr>Data_path</vt:lpstr>
      <vt:lpstr>Data_path.v</vt:lpstr>
      <vt:lpstr>Course Outline</vt:lpstr>
      <vt:lpstr>PowerPoint 演示文稿</vt:lpstr>
      <vt:lpstr>Project：OExp05-Datapath</vt:lpstr>
      <vt:lpstr>设计要点</vt:lpstr>
      <vt:lpstr>设计要点</vt:lpstr>
      <vt:lpstr>PowerPoint 演示文稿</vt:lpstr>
      <vt:lpstr>Call ALU module of Exp04</vt:lpstr>
      <vt:lpstr>PowerPoint 演示文稿</vt:lpstr>
      <vt:lpstr>PowerPoint 演示文稿</vt:lpstr>
      <vt:lpstr>Schematic structure of data path</vt:lpstr>
      <vt:lpstr>PowerPoint 演示文稿</vt:lpstr>
      <vt:lpstr>DataPath substitution</vt:lpstr>
      <vt:lpstr>PowerPoint 演示文稿</vt:lpstr>
      <vt:lpstr>Verification</vt:lpstr>
      <vt:lpstr>PowerPoint 演示文稿</vt:lpstr>
      <vt:lpstr>Test program reference：ALU and Regs</vt:lpstr>
      <vt:lpstr>Test program reference</vt:lpstr>
      <vt:lpstr>Test data memory module</vt:lpstr>
      <vt:lpstr>Design testing record form</vt:lpstr>
      <vt:lpstr>Thinking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haifeng</cp:lastModifiedBy>
  <cp:revision>439</cp:revision>
  <dcterms:created xsi:type="dcterms:W3CDTF">2013-04-10T02:56:54Z</dcterms:created>
  <dcterms:modified xsi:type="dcterms:W3CDTF">2020-02-26T06:55:11Z</dcterms:modified>
</cp:coreProperties>
</file>