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8"/>
  </p:notesMasterIdLst>
  <p:sldIdLst>
    <p:sldId id="297" r:id="rId2"/>
    <p:sldId id="492" r:id="rId3"/>
    <p:sldId id="497" r:id="rId4"/>
    <p:sldId id="493" r:id="rId5"/>
    <p:sldId id="494" r:id="rId6"/>
    <p:sldId id="303" r:id="rId7"/>
    <p:sldId id="495" r:id="rId8"/>
    <p:sldId id="419" r:id="rId9"/>
    <p:sldId id="459" r:id="rId10"/>
    <p:sldId id="498" r:id="rId11"/>
    <p:sldId id="467" r:id="rId12"/>
    <p:sldId id="474" r:id="rId13"/>
    <p:sldId id="475" r:id="rId14"/>
    <p:sldId id="439" r:id="rId15"/>
    <p:sldId id="438" r:id="rId16"/>
    <p:sldId id="496" r:id="rId17"/>
    <p:sldId id="392" r:id="rId18"/>
    <p:sldId id="480" r:id="rId19"/>
    <p:sldId id="479" r:id="rId20"/>
    <p:sldId id="481" r:id="rId21"/>
    <p:sldId id="482" r:id="rId22"/>
    <p:sldId id="489" r:id="rId23"/>
    <p:sldId id="490" r:id="rId24"/>
    <p:sldId id="491" r:id="rId25"/>
    <p:sldId id="483" r:id="rId26"/>
    <p:sldId id="484" r:id="rId27"/>
    <p:sldId id="457" r:id="rId28"/>
    <p:sldId id="486" r:id="rId29"/>
    <p:sldId id="487" r:id="rId30"/>
    <p:sldId id="488" r:id="rId31"/>
    <p:sldId id="464" r:id="rId32"/>
    <p:sldId id="463" r:id="rId33"/>
    <p:sldId id="465" r:id="rId34"/>
    <p:sldId id="466" r:id="rId35"/>
    <p:sldId id="456" r:id="rId36"/>
    <p:sldId id="386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505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405" autoAdjust="0"/>
  </p:normalViewPr>
  <p:slideViewPr>
    <p:cSldViewPr>
      <p:cViewPr varScale="1">
        <p:scale>
          <a:sx n="83" d="100"/>
          <a:sy n="83" d="100"/>
        </p:scale>
        <p:origin x="145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29F20ECF-1E53-C14A-8EF3-047BCABB1EA7}" type="presOf" srcId="{F4E49FB6-BAEC-4D61-AE0D-5FA9F57F40D1}" destId="{7D320737-378C-4B8C-AEBD-51068216900B}" srcOrd="0" destOrd="0" presId="urn:microsoft.com/office/officeart/2008/layout/VerticalCurvedList"/>
    <dgm:cxn modelId="{524F7B49-08D7-954C-B470-ADB7937CC154}" type="presOf" srcId="{7944E05A-E851-4FEB-8F65-54CF019D8607}" destId="{CC9EE4F8-9490-427F-B10E-0E9D697AC42E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17949FE2-E28D-694F-8EAB-4ADA42EDC16F}" type="presOf" srcId="{8A1426EB-7DE3-47DE-897B-C3F4E225F151}" destId="{D3F14193-5855-4C09-A68A-0623D31128DF}" srcOrd="0" destOrd="0" presId="urn:microsoft.com/office/officeart/2008/layout/VerticalCurvedList"/>
    <dgm:cxn modelId="{0054CC83-537C-1E45-A752-EB25675E6659}" type="presOf" srcId="{607E526C-60CD-4A98-A71B-78FCE2BC42A5}" destId="{596E06D9-740A-4EB7-99D6-26FD9CA88D40}" srcOrd="0" destOrd="0" presId="urn:microsoft.com/office/officeart/2008/layout/VerticalCurvedList"/>
    <dgm:cxn modelId="{B1F59D83-E645-A842-B7F1-9BA253406524}" type="presOf" srcId="{89F17C84-8395-4E33-8F8A-878E46DB1974}" destId="{1B922EBE-B39C-4873-8CC5-9E93797307C1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3377970C-6ECB-F145-88F2-A12D5B585639}" type="presOf" srcId="{AA26FAA2-A785-4E15-BA91-A671C9AEEFB8}" destId="{411AB55B-A6A8-48D0-B24D-1FE0443D1EDB}" srcOrd="0" destOrd="0" presId="urn:microsoft.com/office/officeart/2008/layout/VerticalCurvedList"/>
    <dgm:cxn modelId="{25D48BE7-1CAE-6642-9D31-4B2662329890}" type="presParOf" srcId="{1B922EBE-B39C-4873-8CC5-9E93797307C1}" destId="{7CDB5B95-D570-47D8-BCE0-E552F8830E24}" srcOrd="0" destOrd="0" presId="urn:microsoft.com/office/officeart/2008/layout/VerticalCurvedList"/>
    <dgm:cxn modelId="{664A3EBC-1499-3D41-8B71-A001CD2DD2FB}" type="presParOf" srcId="{7CDB5B95-D570-47D8-BCE0-E552F8830E24}" destId="{8C163561-368A-464B-8AC3-290847416772}" srcOrd="0" destOrd="0" presId="urn:microsoft.com/office/officeart/2008/layout/VerticalCurvedList"/>
    <dgm:cxn modelId="{844F8022-98B3-9F4E-AB6B-BE563FF509B6}" type="presParOf" srcId="{8C163561-368A-464B-8AC3-290847416772}" destId="{239A010D-535F-44FF-8274-A74669569E25}" srcOrd="0" destOrd="0" presId="urn:microsoft.com/office/officeart/2008/layout/VerticalCurvedList"/>
    <dgm:cxn modelId="{A8C746BB-BB75-EC4A-A938-504CD38742A9}" type="presParOf" srcId="{8C163561-368A-464B-8AC3-290847416772}" destId="{7D320737-378C-4B8C-AEBD-51068216900B}" srcOrd="1" destOrd="0" presId="urn:microsoft.com/office/officeart/2008/layout/VerticalCurvedList"/>
    <dgm:cxn modelId="{7B7FD8BA-66AA-7748-83B4-4B487A2A3286}" type="presParOf" srcId="{8C163561-368A-464B-8AC3-290847416772}" destId="{C626C0FB-4623-4A86-B194-30FC7A43F690}" srcOrd="2" destOrd="0" presId="urn:microsoft.com/office/officeart/2008/layout/VerticalCurvedList"/>
    <dgm:cxn modelId="{79FF5749-6E6C-DB41-B12E-F2850B186186}" type="presParOf" srcId="{8C163561-368A-464B-8AC3-290847416772}" destId="{0DB23378-0D9E-489E-B056-8FF32F56CCC3}" srcOrd="3" destOrd="0" presId="urn:microsoft.com/office/officeart/2008/layout/VerticalCurvedList"/>
    <dgm:cxn modelId="{C12E8890-6554-F649-AC6E-9214771ED1F6}" type="presParOf" srcId="{7CDB5B95-D570-47D8-BCE0-E552F8830E24}" destId="{411AB55B-A6A8-48D0-B24D-1FE0443D1EDB}" srcOrd="1" destOrd="0" presId="urn:microsoft.com/office/officeart/2008/layout/VerticalCurvedList"/>
    <dgm:cxn modelId="{E32DB227-BD3B-F443-8D94-852410C01F53}" type="presParOf" srcId="{7CDB5B95-D570-47D8-BCE0-E552F8830E24}" destId="{62EFC6DF-9B9D-4498-9FCB-69AB4CF71398}" srcOrd="2" destOrd="0" presId="urn:microsoft.com/office/officeart/2008/layout/VerticalCurvedList"/>
    <dgm:cxn modelId="{D33FA6D8-1F75-6148-8081-A89DD29AFA84}" type="presParOf" srcId="{62EFC6DF-9B9D-4498-9FCB-69AB4CF71398}" destId="{3A93CF4B-2409-4FAC-8ACE-009A6101783F}" srcOrd="0" destOrd="0" presId="urn:microsoft.com/office/officeart/2008/layout/VerticalCurvedList"/>
    <dgm:cxn modelId="{B3A4216B-86DB-5346-9233-58164211983E}" type="presParOf" srcId="{7CDB5B95-D570-47D8-BCE0-E552F8830E24}" destId="{D3F14193-5855-4C09-A68A-0623D31128DF}" srcOrd="3" destOrd="0" presId="urn:microsoft.com/office/officeart/2008/layout/VerticalCurvedList"/>
    <dgm:cxn modelId="{2CF8006F-6F03-CB4C-AA2C-BEB1259F4C1F}" type="presParOf" srcId="{7CDB5B95-D570-47D8-BCE0-E552F8830E24}" destId="{BD8A115F-6910-49FF-9795-3847D8CBD453}" srcOrd="4" destOrd="0" presId="urn:microsoft.com/office/officeart/2008/layout/VerticalCurvedList"/>
    <dgm:cxn modelId="{BF778B5B-EAC2-BB47-AF4D-85FA33C9C2A2}" type="presParOf" srcId="{BD8A115F-6910-49FF-9795-3847D8CBD453}" destId="{BAAE23CF-93E1-4283-B216-8A16E8BF43B5}" srcOrd="0" destOrd="0" presId="urn:microsoft.com/office/officeart/2008/layout/VerticalCurvedList"/>
    <dgm:cxn modelId="{B035FCF4-5512-5B4B-85DF-C00A72CC7615}" type="presParOf" srcId="{7CDB5B95-D570-47D8-BCE0-E552F8830E24}" destId="{CC9EE4F8-9490-427F-B10E-0E9D697AC42E}" srcOrd="5" destOrd="0" presId="urn:microsoft.com/office/officeart/2008/layout/VerticalCurvedList"/>
    <dgm:cxn modelId="{455D80AA-FB97-164C-BFD0-264B27E6FEEE}" type="presParOf" srcId="{7CDB5B95-D570-47D8-BCE0-E552F8830E24}" destId="{99854AA3-86D7-4DB5-AA36-6F45C724EA1C}" srcOrd="6" destOrd="0" presId="urn:microsoft.com/office/officeart/2008/layout/VerticalCurvedList"/>
    <dgm:cxn modelId="{CB67D588-9868-F341-912A-B1BE604162D2}" type="presParOf" srcId="{99854AA3-86D7-4DB5-AA36-6F45C724EA1C}" destId="{CC93471B-25DF-4061-9EB5-45EAA8B6183F}" srcOrd="0" destOrd="0" presId="urn:microsoft.com/office/officeart/2008/layout/VerticalCurvedList"/>
    <dgm:cxn modelId="{2CCC7F04-130D-B143-A158-5B7C3EF3D976}" type="presParOf" srcId="{7CDB5B95-D570-47D8-BCE0-E552F8830E24}" destId="{596E06D9-740A-4EB7-99D6-26FD9CA88D40}" srcOrd="7" destOrd="0" presId="urn:microsoft.com/office/officeart/2008/layout/VerticalCurvedList"/>
    <dgm:cxn modelId="{66092F60-1B22-FF45-BDE2-B439E86BDF0B}" type="presParOf" srcId="{7CDB5B95-D570-47D8-BCE0-E552F8830E24}" destId="{9031F968-0A05-4BA8-92EC-3061E9C2118F}" srcOrd="8" destOrd="0" presId="urn:microsoft.com/office/officeart/2008/layout/VerticalCurvedList"/>
    <dgm:cxn modelId="{1AE0C7A5-93F8-BB40-B9A6-9F66C9505FC2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B82B4D48-6868-D14A-A7C0-41ED965F11CF}" type="presOf" srcId="{89F17C84-8395-4E33-8F8A-878E46DB1974}" destId="{1B922EBE-B39C-4873-8CC5-9E93797307C1}" srcOrd="0" destOrd="0" presId="urn:microsoft.com/office/officeart/2008/layout/VerticalCurvedList"/>
    <dgm:cxn modelId="{779BCC97-3DC2-6140-A8CB-97B9A1D53742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8A611F97-FA34-E247-842E-82046FE18AEB}" type="presOf" srcId="{8A1426EB-7DE3-47DE-897B-C3F4E225F151}" destId="{D3F14193-5855-4C09-A68A-0623D31128DF}" srcOrd="0" destOrd="0" presId="urn:microsoft.com/office/officeart/2008/layout/VerticalCurvedList"/>
    <dgm:cxn modelId="{BFF10CF3-3985-0E48-86F5-0D79E8E44178}" type="presOf" srcId="{AA26FAA2-A785-4E15-BA91-A671C9AEEFB8}" destId="{411AB55B-A6A8-48D0-B24D-1FE0443D1EDB}" srcOrd="0" destOrd="0" presId="urn:microsoft.com/office/officeart/2008/layout/VerticalCurvedList"/>
    <dgm:cxn modelId="{AE76CD51-DEC9-9D44-8BFD-93168007FF57}" type="presOf" srcId="{607E526C-60CD-4A98-A71B-78FCE2BC42A5}" destId="{596E06D9-740A-4EB7-99D6-26FD9CA88D40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7BE27222-9C61-0A4B-8F8F-1BB7C82CB4B3}" type="presOf" srcId="{7944E05A-E851-4FEB-8F65-54CF019D8607}" destId="{CC9EE4F8-9490-427F-B10E-0E9D697AC42E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CC0A843C-3C9D-ED47-B179-27BD86446602}" type="presParOf" srcId="{1B922EBE-B39C-4873-8CC5-9E93797307C1}" destId="{7CDB5B95-D570-47D8-BCE0-E552F8830E24}" srcOrd="0" destOrd="0" presId="urn:microsoft.com/office/officeart/2008/layout/VerticalCurvedList"/>
    <dgm:cxn modelId="{E090829D-F0B4-CB47-A2AE-BFCB0023E6E0}" type="presParOf" srcId="{7CDB5B95-D570-47D8-BCE0-E552F8830E24}" destId="{8C163561-368A-464B-8AC3-290847416772}" srcOrd="0" destOrd="0" presId="urn:microsoft.com/office/officeart/2008/layout/VerticalCurvedList"/>
    <dgm:cxn modelId="{5CCBDA1C-BC44-4E4E-B8B0-84506F9B381C}" type="presParOf" srcId="{8C163561-368A-464B-8AC3-290847416772}" destId="{239A010D-535F-44FF-8274-A74669569E25}" srcOrd="0" destOrd="0" presId="urn:microsoft.com/office/officeart/2008/layout/VerticalCurvedList"/>
    <dgm:cxn modelId="{874ED8E4-4E7B-1046-9FC0-E3F3A31FE420}" type="presParOf" srcId="{8C163561-368A-464B-8AC3-290847416772}" destId="{7D320737-378C-4B8C-AEBD-51068216900B}" srcOrd="1" destOrd="0" presId="urn:microsoft.com/office/officeart/2008/layout/VerticalCurvedList"/>
    <dgm:cxn modelId="{E5FEC168-57E0-8B4B-BFF1-F066A3AE92C5}" type="presParOf" srcId="{8C163561-368A-464B-8AC3-290847416772}" destId="{C626C0FB-4623-4A86-B194-30FC7A43F690}" srcOrd="2" destOrd="0" presId="urn:microsoft.com/office/officeart/2008/layout/VerticalCurvedList"/>
    <dgm:cxn modelId="{64A45B7A-3DAB-B045-93E6-1D20A3ECDF02}" type="presParOf" srcId="{8C163561-368A-464B-8AC3-290847416772}" destId="{0DB23378-0D9E-489E-B056-8FF32F56CCC3}" srcOrd="3" destOrd="0" presId="urn:microsoft.com/office/officeart/2008/layout/VerticalCurvedList"/>
    <dgm:cxn modelId="{CCABA246-1146-D745-B7D5-99D0AE40C069}" type="presParOf" srcId="{7CDB5B95-D570-47D8-BCE0-E552F8830E24}" destId="{411AB55B-A6A8-48D0-B24D-1FE0443D1EDB}" srcOrd="1" destOrd="0" presId="urn:microsoft.com/office/officeart/2008/layout/VerticalCurvedList"/>
    <dgm:cxn modelId="{EA1B97ED-0876-964E-AF1B-2F728B8BFFEC}" type="presParOf" srcId="{7CDB5B95-D570-47D8-BCE0-E552F8830E24}" destId="{62EFC6DF-9B9D-4498-9FCB-69AB4CF71398}" srcOrd="2" destOrd="0" presId="urn:microsoft.com/office/officeart/2008/layout/VerticalCurvedList"/>
    <dgm:cxn modelId="{14F38113-AD35-3B4A-94AF-0EAFC116361A}" type="presParOf" srcId="{62EFC6DF-9B9D-4498-9FCB-69AB4CF71398}" destId="{3A93CF4B-2409-4FAC-8ACE-009A6101783F}" srcOrd="0" destOrd="0" presId="urn:microsoft.com/office/officeart/2008/layout/VerticalCurvedList"/>
    <dgm:cxn modelId="{70E6222A-9107-0343-9DBA-FB47CCF3D152}" type="presParOf" srcId="{7CDB5B95-D570-47D8-BCE0-E552F8830E24}" destId="{D3F14193-5855-4C09-A68A-0623D31128DF}" srcOrd="3" destOrd="0" presId="urn:microsoft.com/office/officeart/2008/layout/VerticalCurvedList"/>
    <dgm:cxn modelId="{C94C090A-2422-7D42-8E61-39E3AB32662A}" type="presParOf" srcId="{7CDB5B95-D570-47D8-BCE0-E552F8830E24}" destId="{BD8A115F-6910-49FF-9795-3847D8CBD453}" srcOrd="4" destOrd="0" presId="urn:microsoft.com/office/officeart/2008/layout/VerticalCurvedList"/>
    <dgm:cxn modelId="{A94DF97F-D257-CC4C-9998-3B756DAD602C}" type="presParOf" srcId="{BD8A115F-6910-49FF-9795-3847D8CBD453}" destId="{BAAE23CF-93E1-4283-B216-8A16E8BF43B5}" srcOrd="0" destOrd="0" presId="urn:microsoft.com/office/officeart/2008/layout/VerticalCurvedList"/>
    <dgm:cxn modelId="{367B8E20-7192-0440-97E8-7E37B53C640A}" type="presParOf" srcId="{7CDB5B95-D570-47D8-BCE0-E552F8830E24}" destId="{CC9EE4F8-9490-427F-B10E-0E9D697AC42E}" srcOrd="5" destOrd="0" presId="urn:microsoft.com/office/officeart/2008/layout/VerticalCurvedList"/>
    <dgm:cxn modelId="{B01E472E-A850-354F-9CCB-C6D376C14BB3}" type="presParOf" srcId="{7CDB5B95-D570-47D8-BCE0-E552F8830E24}" destId="{99854AA3-86D7-4DB5-AA36-6F45C724EA1C}" srcOrd="6" destOrd="0" presId="urn:microsoft.com/office/officeart/2008/layout/VerticalCurvedList"/>
    <dgm:cxn modelId="{C623591C-708C-0B48-B01D-AD61B6E33273}" type="presParOf" srcId="{99854AA3-86D7-4DB5-AA36-6F45C724EA1C}" destId="{CC93471B-25DF-4061-9EB5-45EAA8B6183F}" srcOrd="0" destOrd="0" presId="urn:microsoft.com/office/officeart/2008/layout/VerticalCurvedList"/>
    <dgm:cxn modelId="{475FE2A5-ACFB-0B44-88AE-07FC0335CB43}" type="presParOf" srcId="{7CDB5B95-D570-47D8-BCE0-E552F8830E24}" destId="{596E06D9-740A-4EB7-99D6-26FD9CA88D40}" srcOrd="7" destOrd="0" presId="urn:microsoft.com/office/officeart/2008/layout/VerticalCurvedList"/>
    <dgm:cxn modelId="{3CFD00B2-73FC-DC41-8962-C1624872A69F}" type="presParOf" srcId="{7CDB5B95-D570-47D8-BCE0-E552F8830E24}" destId="{9031F968-0A05-4BA8-92EC-3061E9C2118F}" srcOrd="8" destOrd="0" presId="urn:microsoft.com/office/officeart/2008/layout/VerticalCurvedList"/>
    <dgm:cxn modelId="{58D263D6-FED2-DC46-8524-8190A0FF01FF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51A42395-3318-1B49-B685-D88D1E9C4466}" type="presOf" srcId="{89F17C84-8395-4E33-8F8A-878E46DB1974}" destId="{1B922EBE-B39C-4873-8CC5-9E93797307C1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FBC522E0-B2BC-4B48-94C7-FC2171F73010}" type="presOf" srcId="{F4E49FB6-BAEC-4D61-AE0D-5FA9F57F40D1}" destId="{7D320737-378C-4B8C-AEBD-51068216900B}" srcOrd="0" destOrd="0" presId="urn:microsoft.com/office/officeart/2008/layout/VerticalCurvedList"/>
    <dgm:cxn modelId="{EB371423-E040-2E49-8D68-4B7EC9B8329B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F5D3C089-93AB-CA41-ABED-1E8658259939}" type="presOf" srcId="{7944E05A-E851-4FEB-8F65-54CF019D8607}" destId="{CC9EE4F8-9490-427F-B10E-0E9D697AC42E}" srcOrd="0" destOrd="0" presId="urn:microsoft.com/office/officeart/2008/layout/VerticalCurvedList"/>
    <dgm:cxn modelId="{DEEEB225-665E-7D42-BF9B-D20CAE8A4D5F}" type="presOf" srcId="{607E526C-60CD-4A98-A71B-78FCE2BC42A5}" destId="{596E06D9-740A-4EB7-99D6-26FD9CA88D40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8176725E-766F-F246-896A-5FE4BD66D41F}" type="presOf" srcId="{AA26FAA2-A785-4E15-BA91-A671C9AEEFB8}" destId="{411AB55B-A6A8-48D0-B24D-1FE0443D1EDB}" srcOrd="0" destOrd="0" presId="urn:microsoft.com/office/officeart/2008/layout/VerticalCurvedList"/>
    <dgm:cxn modelId="{69810777-B9F4-4C4B-980D-F329877C9FE5}" type="presParOf" srcId="{1B922EBE-B39C-4873-8CC5-9E93797307C1}" destId="{7CDB5B95-D570-47D8-BCE0-E552F8830E24}" srcOrd="0" destOrd="0" presId="urn:microsoft.com/office/officeart/2008/layout/VerticalCurvedList"/>
    <dgm:cxn modelId="{7ED8EDC2-443C-BF45-9BE0-F3BABB6AD28F}" type="presParOf" srcId="{7CDB5B95-D570-47D8-BCE0-E552F8830E24}" destId="{8C163561-368A-464B-8AC3-290847416772}" srcOrd="0" destOrd="0" presId="urn:microsoft.com/office/officeart/2008/layout/VerticalCurvedList"/>
    <dgm:cxn modelId="{2124E6DD-68EE-8748-AC96-E585B38797E2}" type="presParOf" srcId="{8C163561-368A-464B-8AC3-290847416772}" destId="{239A010D-535F-44FF-8274-A74669569E25}" srcOrd="0" destOrd="0" presId="urn:microsoft.com/office/officeart/2008/layout/VerticalCurvedList"/>
    <dgm:cxn modelId="{E0B0019F-249C-C043-BCFC-C01A119DF9F5}" type="presParOf" srcId="{8C163561-368A-464B-8AC3-290847416772}" destId="{7D320737-378C-4B8C-AEBD-51068216900B}" srcOrd="1" destOrd="0" presId="urn:microsoft.com/office/officeart/2008/layout/VerticalCurvedList"/>
    <dgm:cxn modelId="{5C90FCB1-523E-D140-8801-588FEC3C75FC}" type="presParOf" srcId="{8C163561-368A-464B-8AC3-290847416772}" destId="{C626C0FB-4623-4A86-B194-30FC7A43F690}" srcOrd="2" destOrd="0" presId="urn:microsoft.com/office/officeart/2008/layout/VerticalCurvedList"/>
    <dgm:cxn modelId="{87B3D601-A488-8644-9672-04F300D81548}" type="presParOf" srcId="{8C163561-368A-464B-8AC3-290847416772}" destId="{0DB23378-0D9E-489E-B056-8FF32F56CCC3}" srcOrd="3" destOrd="0" presId="urn:microsoft.com/office/officeart/2008/layout/VerticalCurvedList"/>
    <dgm:cxn modelId="{DEC7E502-182D-664F-86A1-47AB5809EBB6}" type="presParOf" srcId="{7CDB5B95-D570-47D8-BCE0-E552F8830E24}" destId="{411AB55B-A6A8-48D0-B24D-1FE0443D1EDB}" srcOrd="1" destOrd="0" presId="urn:microsoft.com/office/officeart/2008/layout/VerticalCurvedList"/>
    <dgm:cxn modelId="{6C89CEBA-7461-9B40-BF56-94EAF27D7DEB}" type="presParOf" srcId="{7CDB5B95-D570-47D8-BCE0-E552F8830E24}" destId="{62EFC6DF-9B9D-4498-9FCB-69AB4CF71398}" srcOrd="2" destOrd="0" presId="urn:microsoft.com/office/officeart/2008/layout/VerticalCurvedList"/>
    <dgm:cxn modelId="{1495331A-C064-DA4B-A4AC-D4F383031758}" type="presParOf" srcId="{62EFC6DF-9B9D-4498-9FCB-69AB4CF71398}" destId="{3A93CF4B-2409-4FAC-8ACE-009A6101783F}" srcOrd="0" destOrd="0" presId="urn:microsoft.com/office/officeart/2008/layout/VerticalCurvedList"/>
    <dgm:cxn modelId="{76570AC0-6176-FE46-BA47-8114D7904AF6}" type="presParOf" srcId="{7CDB5B95-D570-47D8-BCE0-E552F8830E24}" destId="{D3F14193-5855-4C09-A68A-0623D31128DF}" srcOrd="3" destOrd="0" presId="urn:microsoft.com/office/officeart/2008/layout/VerticalCurvedList"/>
    <dgm:cxn modelId="{E9BF0434-0313-524A-BEA6-EF3868F6E583}" type="presParOf" srcId="{7CDB5B95-D570-47D8-BCE0-E552F8830E24}" destId="{BD8A115F-6910-49FF-9795-3847D8CBD453}" srcOrd="4" destOrd="0" presId="urn:microsoft.com/office/officeart/2008/layout/VerticalCurvedList"/>
    <dgm:cxn modelId="{EB500418-7F71-904E-B945-58FB65DC626F}" type="presParOf" srcId="{BD8A115F-6910-49FF-9795-3847D8CBD453}" destId="{BAAE23CF-93E1-4283-B216-8A16E8BF43B5}" srcOrd="0" destOrd="0" presId="urn:microsoft.com/office/officeart/2008/layout/VerticalCurvedList"/>
    <dgm:cxn modelId="{967422E5-6FCD-0F4E-931A-22289AB3C400}" type="presParOf" srcId="{7CDB5B95-D570-47D8-BCE0-E552F8830E24}" destId="{CC9EE4F8-9490-427F-B10E-0E9D697AC42E}" srcOrd="5" destOrd="0" presId="urn:microsoft.com/office/officeart/2008/layout/VerticalCurvedList"/>
    <dgm:cxn modelId="{9E513489-FF5A-D64D-AE04-C35FBEF6F4C9}" type="presParOf" srcId="{7CDB5B95-D570-47D8-BCE0-E552F8830E24}" destId="{99854AA3-86D7-4DB5-AA36-6F45C724EA1C}" srcOrd="6" destOrd="0" presId="urn:microsoft.com/office/officeart/2008/layout/VerticalCurvedList"/>
    <dgm:cxn modelId="{48DFEE37-6934-2844-9102-AB2BB3BC6B2C}" type="presParOf" srcId="{99854AA3-86D7-4DB5-AA36-6F45C724EA1C}" destId="{CC93471B-25DF-4061-9EB5-45EAA8B6183F}" srcOrd="0" destOrd="0" presId="urn:microsoft.com/office/officeart/2008/layout/VerticalCurvedList"/>
    <dgm:cxn modelId="{2BF46A3C-CFAC-1C49-BC63-4A0409A3A17E}" type="presParOf" srcId="{7CDB5B95-D570-47D8-BCE0-E552F8830E24}" destId="{596E06D9-740A-4EB7-99D6-26FD9CA88D40}" srcOrd="7" destOrd="0" presId="urn:microsoft.com/office/officeart/2008/layout/VerticalCurvedList"/>
    <dgm:cxn modelId="{71EFE537-0168-AD4E-BB52-4D17E6D188D9}" type="presParOf" srcId="{7CDB5B95-D570-47D8-BCE0-E552F8830E24}" destId="{9031F968-0A05-4BA8-92EC-3061E9C2118F}" srcOrd="8" destOrd="0" presId="urn:microsoft.com/office/officeart/2008/layout/VerticalCurvedList"/>
    <dgm:cxn modelId="{84D0318F-C656-014A-8144-07ED922FA89E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4E134FC3-B2B2-0544-BE60-E8AA013D3F8D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272E015F-F971-C841-8843-AB0B0696DDEE}" type="presOf" srcId="{F4E49FB6-BAEC-4D61-AE0D-5FA9F57F40D1}" destId="{7D320737-378C-4B8C-AEBD-51068216900B}" srcOrd="0" destOrd="0" presId="urn:microsoft.com/office/officeart/2008/layout/VerticalCurvedList"/>
    <dgm:cxn modelId="{89593602-7B71-6C46-9960-7B5874B6CCB5}" type="presOf" srcId="{8A1426EB-7DE3-47DE-897B-C3F4E225F151}" destId="{D3F14193-5855-4C09-A68A-0623D31128DF}" srcOrd="0" destOrd="0" presId="urn:microsoft.com/office/officeart/2008/layout/VerticalCurvedList"/>
    <dgm:cxn modelId="{8C3A1CEA-9986-A846-9862-F79A18B44C30}" type="presOf" srcId="{607E526C-60CD-4A98-A71B-78FCE2BC42A5}" destId="{596E06D9-740A-4EB7-99D6-26FD9CA88D40}" srcOrd="0" destOrd="0" presId="urn:microsoft.com/office/officeart/2008/layout/VerticalCurvedList"/>
    <dgm:cxn modelId="{3882FAC5-5AB4-BC48-A2A1-D81E0EA4C1CF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08B69E83-5DD4-834C-B04C-27DB7979092A}" type="presOf" srcId="{7944E05A-E851-4FEB-8F65-54CF019D8607}" destId="{CC9EE4F8-9490-427F-B10E-0E9D697AC42E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BCA5078-EE4C-8640-B32F-9B030370E77C}" type="presParOf" srcId="{1B922EBE-B39C-4873-8CC5-9E93797307C1}" destId="{7CDB5B95-D570-47D8-BCE0-E552F8830E24}" srcOrd="0" destOrd="0" presId="urn:microsoft.com/office/officeart/2008/layout/VerticalCurvedList"/>
    <dgm:cxn modelId="{DD6B90D6-57C3-8F45-887A-52B3DD4138F4}" type="presParOf" srcId="{7CDB5B95-D570-47D8-BCE0-E552F8830E24}" destId="{8C163561-368A-464B-8AC3-290847416772}" srcOrd="0" destOrd="0" presId="urn:microsoft.com/office/officeart/2008/layout/VerticalCurvedList"/>
    <dgm:cxn modelId="{599EEB83-6506-5943-8284-662B923A0841}" type="presParOf" srcId="{8C163561-368A-464B-8AC3-290847416772}" destId="{239A010D-535F-44FF-8274-A74669569E25}" srcOrd="0" destOrd="0" presId="urn:microsoft.com/office/officeart/2008/layout/VerticalCurvedList"/>
    <dgm:cxn modelId="{BC3EDA87-CB51-184D-9BDA-D576D514722A}" type="presParOf" srcId="{8C163561-368A-464B-8AC3-290847416772}" destId="{7D320737-378C-4B8C-AEBD-51068216900B}" srcOrd="1" destOrd="0" presId="urn:microsoft.com/office/officeart/2008/layout/VerticalCurvedList"/>
    <dgm:cxn modelId="{C1584FC2-D7FB-6343-9B51-284484249314}" type="presParOf" srcId="{8C163561-368A-464B-8AC3-290847416772}" destId="{C626C0FB-4623-4A86-B194-30FC7A43F690}" srcOrd="2" destOrd="0" presId="urn:microsoft.com/office/officeart/2008/layout/VerticalCurvedList"/>
    <dgm:cxn modelId="{A6FFCF95-0968-7E45-AAE6-B19E19425DBE}" type="presParOf" srcId="{8C163561-368A-464B-8AC3-290847416772}" destId="{0DB23378-0D9E-489E-B056-8FF32F56CCC3}" srcOrd="3" destOrd="0" presId="urn:microsoft.com/office/officeart/2008/layout/VerticalCurvedList"/>
    <dgm:cxn modelId="{5EE579E7-AA3E-664A-909E-221BBD2B4237}" type="presParOf" srcId="{7CDB5B95-D570-47D8-BCE0-E552F8830E24}" destId="{411AB55B-A6A8-48D0-B24D-1FE0443D1EDB}" srcOrd="1" destOrd="0" presId="urn:microsoft.com/office/officeart/2008/layout/VerticalCurvedList"/>
    <dgm:cxn modelId="{93028E6E-9F11-1745-8D19-F2E051868E0B}" type="presParOf" srcId="{7CDB5B95-D570-47D8-BCE0-E552F8830E24}" destId="{62EFC6DF-9B9D-4498-9FCB-69AB4CF71398}" srcOrd="2" destOrd="0" presId="urn:microsoft.com/office/officeart/2008/layout/VerticalCurvedList"/>
    <dgm:cxn modelId="{B4F66653-5739-1D44-958F-F59B138F0A6E}" type="presParOf" srcId="{62EFC6DF-9B9D-4498-9FCB-69AB4CF71398}" destId="{3A93CF4B-2409-4FAC-8ACE-009A6101783F}" srcOrd="0" destOrd="0" presId="urn:microsoft.com/office/officeart/2008/layout/VerticalCurvedList"/>
    <dgm:cxn modelId="{A3CCA824-969A-F244-9FEB-2BD76331CACA}" type="presParOf" srcId="{7CDB5B95-D570-47D8-BCE0-E552F8830E24}" destId="{D3F14193-5855-4C09-A68A-0623D31128DF}" srcOrd="3" destOrd="0" presId="urn:microsoft.com/office/officeart/2008/layout/VerticalCurvedList"/>
    <dgm:cxn modelId="{1F314986-0FC2-4148-BF40-DA4C71469075}" type="presParOf" srcId="{7CDB5B95-D570-47D8-BCE0-E552F8830E24}" destId="{BD8A115F-6910-49FF-9795-3847D8CBD453}" srcOrd="4" destOrd="0" presId="urn:microsoft.com/office/officeart/2008/layout/VerticalCurvedList"/>
    <dgm:cxn modelId="{0940228F-35F5-954B-9B7C-CEE3319B8F47}" type="presParOf" srcId="{BD8A115F-6910-49FF-9795-3847D8CBD453}" destId="{BAAE23CF-93E1-4283-B216-8A16E8BF43B5}" srcOrd="0" destOrd="0" presId="urn:microsoft.com/office/officeart/2008/layout/VerticalCurvedList"/>
    <dgm:cxn modelId="{D42BDF5B-128B-7D4D-BEA5-485C64420D3C}" type="presParOf" srcId="{7CDB5B95-D570-47D8-BCE0-E552F8830E24}" destId="{CC9EE4F8-9490-427F-B10E-0E9D697AC42E}" srcOrd="5" destOrd="0" presId="urn:microsoft.com/office/officeart/2008/layout/VerticalCurvedList"/>
    <dgm:cxn modelId="{E44BAC86-D270-D143-AF43-94A5EFCBB74F}" type="presParOf" srcId="{7CDB5B95-D570-47D8-BCE0-E552F8830E24}" destId="{99854AA3-86D7-4DB5-AA36-6F45C724EA1C}" srcOrd="6" destOrd="0" presId="urn:microsoft.com/office/officeart/2008/layout/VerticalCurvedList"/>
    <dgm:cxn modelId="{F065A625-1012-584D-9017-156888876045}" type="presParOf" srcId="{99854AA3-86D7-4DB5-AA36-6F45C724EA1C}" destId="{CC93471B-25DF-4061-9EB5-45EAA8B6183F}" srcOrd="0" destOrd="0" presId="urn:microsoft.com/office/officeart/2008/layout/VerticalCurvedList"/>
    <dgm:cxn modelId="{843392D5-1341-1347-B625-B0CA26A89172}" type="presParOf" srcId="{7CDB5B95-D570-47D8-BCE0-E552F8830E24}" destId="{596E06D9-740A-4EB7-99D6-26FD9CA88D40}" srcOrd="7" destOrd="0" presId="urn:microsoft.com/office/officeart/2008/layout/VerticalCurvedList"/>
    <dgm:cxn modelId="{42BBC7BF-498E-CF4B-9808-C7F49239C04D}" type="presParOf" srcId="{7CDB5B95-D570-47D8-BCE0-E552F8830E24}" destId="{9031F968-0A05-4BA8-92EC-3061E9C2118F}" srcOrd="8" destOrd="0" presId="urn:microsoft.com/office/officeart/2008/layout/VerticalCurvedList"/>
    <dgm:cxn modelId="{AB38D935-55ED-8440-B99E-F99E720A2503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6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37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5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27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7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04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16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87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25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0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3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1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60020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/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>
              <a:latin typeface="Times New Roman" panose="02020603050405020304" pitchFamily="18" charset="0"/>
              <a:ea typeface="仿宋"/>
              <a:cs typeface="Times New Roman" panose="02020603050405020304" pitchFamily="18" charset="0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373856" y="2971800"/>
            <a:ext cx="861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lab6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design-controller </a:t>
            </a: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" name="Clip" r:id="rId3" imgW="4006850" imgH="2857500" progId="MS_ClipArt_Gallery.5">
                  <p:embed/>
                </p:oleObj>
              </mc:Choice>
              <mc:Fallback>
                <p:oleObj name="Clip" r:id="rId3" imgW="4006850" imgH="2857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2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Control signals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68421"/>
              </p:ext>
            </p:extLst>
          </p:nvPr>
        </p:nvGraphicFramePr>
        <p:xfrm>
          <a:off x="251520" y="1066458"/>
          <a:ext cx="8462868" cy="5458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2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赋值</a:t>
                      </a:r>
                      <a:r>
                        <a:rPr lang="en-US" sz="1800" kern="100" dirty="0">
                          <a:effectLst/>
                        </a:rPr>
                        <a:t>0</a:t>
                      </a:r>
                      <a:r>
                        <a:rPr lang="zh-CN" sz="1800" kern="100" dirty="0">
                          <a:effectLst/>
                        </a:rPr>
                        <a:t>时动作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赋值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时动作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1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ALUSrc_B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Choice for B port</a:t>
                      </a:r>
                      <a:r>
                        <a:rPr lang="en-US" sz="1600" kern="100" baseline="0" dirty="0" smtClean="0">
                          <a:effectLst/>
                        </a:rPr>
                        <a:t> of ALU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baseline="0" dirty="0" smtClean="0">
                          <a:effectLst/>
                        </a:rPr>
                        <a:t>choose register </a:t>
                      </a:r>
                      <a:r>
                        <a:rPr lang="en-US" sz="1600" kern="100" dirty="0" smtClean="0">
                          <a:effectLst/>
                        </a:rPr>
                        <a:t>B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</a:t>
                      </a:r>
                      <a:r>
                        <a:rPr lang="en-US" sz="16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32-bits immediate</a:t>
                      </a:r>
                      <a:r>
                        <a:rPr lang="zh-CN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en-US" altLang="zh-CN" sz="16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extension</a:t>
                      </a:r>
                      <a:r>
                        <a:rPr lang="zh-CN" sz="1600" kern="100" dirty="0" smtClean="0">
                          <a:effectLst/>
                        </a:rPr>
                        <a:t>）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RegDst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Choice for write address for register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Choose</a:t>
                      </a:r>
                      <a:r>
                        <a:rPr lang="en-US" sz="1600" kern="100" baseline="0" dirty="0" smtClean="0">
                          <a:effectLst/>
                        </a:rPr>
                        <a:t> </a:t>
                      </a:r>
                      <a:r>
                        <a:rPr lang="en-US" sz="1600" kern="100" dirty="0" err="1" smtClean="0">
                          <a:effectLst/>
                        </a:rPr>
                        <a:t>rt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Choose</a:t>
                      </a:r>
                      <a:r>
                        <a:rPr lang="en-US" sz="1600" kern="100" baseline="0" dirty="0" smtClean="0">
                          <a:effectLst/>
                        </a:rPr>
                        <a:t> </a:t>
                      </a:r>
                      <a:r>
                        <a:rPr lang="en-US" sz="1600" kern="100" dirty="0" err="1" smtClean="0">
                          <a:effectLst/>
                        </a:rPr>
                        <a:t>rs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MemtoReg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Choice</a:t>
                      </a:r>
                      <a:r>
                        <a:rPr lang="en-US" altLang="zh-CN" sz="1600" kern="100" baseline="0" dirty="0" smtClean="0">
                          <a:effectLst/>
                        </a:rPr>
                        <a:t> for register write-data 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Choose</a:t>
                      </a:r>
                      <a:r>
                        <a:rPr lang="en-US" altLang="zh-CN" sz="16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data for memory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Choose</a:t>
                      </a:r>
                      <a:r>
                        <a:rPr lang="en-US" sz="1600" kern="100" baseline="0" dirty="0" smtClean="0">
                          <a:effectLst/>
                        </a:rPr>
                        <a:t> </a:t>
                      </a:r>
                      <a:r>
                        <a:rPr lang="en-US" sz="1600" kern="100" dirty="0" smtClean="0">
                          <a:effectLst/>
                        </a:rPr>
                        <a:t>ALU</a:t>
                      </a:r>
                      <a:r>
                        <a:rPr lang="en-US" sz="1600" kern="100" baseline="0" dirty="0" smtClean="0">
                          <a:effectLst/>
                        </a:rPr>
                        <a:t> output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Branch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Choose</a:t>
                      </a:r>
                      <a:r>
                        <a:rPr lang="en-US" sz="1600" kern="100" baseline="0" dirty="0" smtClean="0">
                          <a:effectLst/>
                        </a:rPr>
                        <a:t> </a:t>
                      </a:r>
                      <a:r>
                        <a:rPr lang="en-US" sz="1600" kern="100" baseline="0" dirty="0" err="1" smtClean="0">
                          <a:effectLst/>
                        </a:rPr>
                        <a:t>beq</a:t>
                      </a:r>
                      <a:r>
                        <a:rPr lang="en-US" sz="1600" kern="100" baseline="0" dirty="0" smtClean="0">
                          <a:effectLst/>
                        </a:rPr>
                        <a:t> target address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PC+4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Branch</a:t>
                      </a:r>
                      <a:r>
                        <a:rPr lang="en-US" altLang="zh-CN" sz="1600" kern="100" baseline="0" dirty="0" smtClean="0">
                          <a:effectLst/>
                        </a:rPr>
                        <a:t> address</a:t>
                      </a:r>
                      <a:r>
                        <a:rPr lang="zh-CN" sz="1600" kern="100" dirty="0" smtClean="0">
                          <a:effectLst/>
                        </a:rPr>
                        <a:t>（</a:t>
                      </a:r>
                      <a:r>
                        <a:rPr lang="en-US" sz="1600" kern="100" dirty="0">
                          <a:effectLst/>
                        </a:rPr>
                        <a:t>Zero=1</a:t>
                      </a:r>
                      <a:r>
                        <a:rPr lang="zh-CN" sz="1600" kern="100" dirty="0">
                          <a:effectLst/>
                        </a:rPr>
                        <a:t>）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Jump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Choose</a:t>
                      </a:r>
                      <a:r>
                        <a:rPr lang="en-US" altLang="zh-CN" sz="16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jump target address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J target address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Output is decided by Branch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RegWrite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Register</a:t>
                      </a:r>
                      <a:r>
                        <a:rPr lang="en-US" altLang="zh-CN" sz="1600" kern="100" baseline="0" dirty="0" smtClean="0">
                          <a:effectLst/>
                        </a:rPr>
                        <a:t> write control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en-US" altLang="zh-CN" sz="16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write disabled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en-US" altLang="zh-CN" sz="16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write enabled</a:t>
                      </a:r>
                      <a:endParaRPr lang="zh-CN" altLang="zh-CN" sz="16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MemWrite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en-US" altLang="zh-CN" sz="16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write control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memory write disabled</a:t>
                      </a:r>
                      <a:endParaRPr lang="zh-CN" altLang="zh-CN" sz="16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memory write enabled</a:t>
                      </a:r>
                      <a:endParaRPr lang="zh-CN" altLang="zh-CN" sz="16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MemRead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en-US" altLang="zh-CN" sz="16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read control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memory read disabled</a:t>
                      </a:r>
                      <a:endParaRPr lang="zh-CN" altLang="zh-CN" sz="16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memory read enabled</a:t>
                      </a:r>
                      <a:endParaRPr lang="zh-CN" altLang="zh-CN" sz="16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ALU_Control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</a:rPr>
                        <a:t>000-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 smtClean="0">
                          <a:effectLst/>
                        </a:rPr>
                        <a:t>    </a:t>
                      </a:r>
                      <a:r>
                        <a:rPr lang="en-US" sz="1600" b="1" kern="100" dirty="0" smtClean="0">
                          <a:effectLst/>
                        </a:rPr>
                        <a:t>   111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3-bits</a:t>
                      </a:r>
                      <a:r>
                        <a:rPr lang="en-US" sz="1600" kern="100" baseline="0" dirty="0" smtClean="0">
                          <a:effectLst/>
                        </a:rPr>
                        <a:t> </a:t>
                      </a:r>
                      <a:r>
                        <a:rPr lang="en-US" sz="1600" kern="100" dirty="0" smtClean="0">
                          <a:effectLst/>
                        </a:rPr>
                        <a:t>ALU</a:t>
                      </a:r>
                      <a:r>
                        <a:rPr lang="en-US" sz="1600" kern="100" baseline="0" dirty="0" smtClean="0">
                          <a:effectLst/>
                        </a:rPr>
                        <a:t> control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Refer</a:t>
                      </a:r>
                      <a:r>
                        <a:rPr lang="en-US" altLang="zh-CN" sz="1600" kern="100" baseline="0" dirty="0" smtClean="0">
                          <a:effectLst/>
                        </a:rPr>
                        <a:t> to</a:t>
                      </a:r>
                      <a:r>
                        <a:rPr lang="zh-CN" sz="1600" kern="100" dirty="0" smtClean="0">
                          <a:effectLst/>
                        </a:rPr>
                        <a:t> </a:t>
                      </a:r>
                      <a:r>
                        <a:rPr lang="en-US" altLang="zh-CN" sz="1600" kern="100" dirty="0" smtClean="0">
                          <a:effectLst/>
                        </a:rPr>
                        <a:t>Lab4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Lab4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69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Truth table of main controller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0" dirty="0" smtClean="0">
                <a:solidFill>
                  <a:schemeClr val="tx1"/>
                </a:solidFill>
              </a:rPr>
              <a:t>Analyze and complete the following truth table 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447507"/>
              </p:ext>
            </p:extLst>
          </p:nvPr>
        </p:nvGraphicFramePr>
        <p:xfrm>
          <a:off x="230832" y="1700808"/>
          <a:ext cx="8784975" cy="4176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2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01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3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8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7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2750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kern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Dst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Src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toReg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Write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Read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Write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Branch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Jump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-25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op1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-25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op0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R-</a:t>
                      </a:r>
                      <a:r>
                        <a:rPr 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LW</a:t>
                      </a: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SW</a:t>
                      </a: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beq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J-</a:t>
                      </a:r>
                      <a:r>
                        <a:rPr 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8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97260"/>
            <a:ext cx="7869560" cy="801724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/>
              <a:t>ALU</a:t>
            </a:r>
            <a:r>
              <a:rPr lang="zh-CN" altLang="en-US" dirty="0"/>
              <a:t> </a:t>
            </a:r>
            <a:r>
              <a:rPr lang="en-US" altLang="zh-CN" dirty="0" smtClean="0"/>
              <a:t>operation decoder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	      </a:t>
            </a:r>
            <a:r>
              <a:rPr lang="en-US" altLang="zh-CN" dirty="0" smtClean="0">
                <a:solidFill>
                  <a:srgbClr val="FF0000"/>
                </a:solidFill>
              </a:rPr>
              <a:t>Second level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70992"/>
            <a:ext cx="8229600" cy="485800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参考实验四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5" name="Group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31071"/>
              </p:ext>
            </p:extLst>
          </p:nvPr>
        </p:nvGraphicFramePr>
        <p:xfrm>
          <a:off x="230832" y="1628800"/>
          <a:ext cx="8778875" cy="4526192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0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Instruction opcode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ALUop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operation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Funct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field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Desired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ALU action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</a:rPr>
                        <a:t>ALU_Control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LW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Load word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xxxxxx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Load word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SW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Store word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xxxxxx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Store word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Beq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branch equal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xxxxxx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branch equal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0000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subtract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0010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subtract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AND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0100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AND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OR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0101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OR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Set on less than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1010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Set on less than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111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</a:rPr>
                        <a:t>R-type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NOR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10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0111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NOR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圆角矩形 3"/>
          <p:cNvSpPr/>
          <p:nvPr/>
        </p:nvSpPr>
        <p:spPr>
          <a:xfrm>
            <a:off x="4509136" y="3645024"/>
            <a:ext cx="373760" cy="2448272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3000"/>
            </a:schemeClr>
          </a:solidFill>
          <a:ln>
            <a:solidFill>
              <a:srgbClr val="FF5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96296" y="3645024"/>
            <a:ext cx="144016" cy="2448272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3000"/>
            </a:schemeClr>
          </a:solidFill>
          <a:ln>
            <a:solidFill>
              <a:srgbClr val="FF5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57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57413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ALU</a:t>
            </a:r>
            <a:r>
              <a:rPr lang="en-US" altLang="zh-CN" dirty="0"/>
              <a:t> </a:t>
            </a:r>
            <a:r>
              <a:rPr lang="en-US" altLang="zh-CN" dirty="0" smtClean="0"/>
              <a:t>OP optimization</a:t>
            </a:r>
            <a:endParaRPr lang="zh-CN" alt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085547"/>
              </p:ext>
            </p:extLst>
          </p:nvPr>
        </p:nvGraphicFramePr>
        <p:xfrm>
          <a:off x="1577178" y="2510872"/>
          <a:ext cx="4109219" cy="105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公式" r:id="rId3" imgW="2514600" imgH="672840" progId="Equation.3">
                  <p:embed/>
                </p:oleObj>
              </mc:Choice>
              <mc:Fallback>
                <p:oleObj name="公式" r:id="rId3" imgW="251460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178" y="2510872"/>
                        <a:ext cx="4109219" cy="105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4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84816"/>
              </p:ext>
            </p:extLst>
          </p:nvPr>
        </p:nvGraphicFramePr>
        <p:xfrm>
          <a:off x="1055743" y="4214917"/>
          <a:ext cx="1370012" cy="1584960"/>
        </p:xfrm>
        <a:graphic>
          <a:graphicData uri="http://schemas.openxmlformats.org/drawingml/2006/table">
            <a:tbl>
              <a:tblPr/>
              <a:tblGrid>
                <a:gridCol w="3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1705030" y="4143479"/>
            <a:ext cx="792163" cy="17272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Text Box 393"/>
          <p:cNvSpPr txBox="1">
            <a:spLocks noChangeArrowheads="1"/>
          </p:cNvSpPr>
          <p:nvPr/>
        </p:nvSpPr>
        <p:spPr bwMode="auto">
          <a:xfrm>
            <a:off x="265168" y="3778354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       F</a:t>
            </a:r>
            <a:r>
              <a:rPr lang="en-US" altLang="zh-CN" b="0" baseline="-25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3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" name="Line 394"/>
          <p:cNvSpPr>
            <a:spLocks noChangeShapeType="1"/>
          </p:cNvSpPr>
          <p:nvPr/>
        </p:nvSpPr>
        <p:spPr bwMode="auto">
          <a:xfrm>
            <a:off x="696968" y="3999017"/>
            <a:ext cx="287337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395"/>
          <p:cNvSpPr txBox="1">
            <a:spLocks noChangeArrowheads="1"/>
          </p:cNvSpPr>
          <p:nvPr/>
        </p:nvSpPr>
        <p:spPr bwMode="auto">
          <a:xfrm>
            <a:off x="2569363" y="3945041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13" name="Line 396"/>
          <p:cNvSpPr>
            <a:spLocks noChangeShapeType="1"/>
          </p:cNvSpPr>
          <p:nvPr/>
        </p:nvSpPr>
        <p:spPr bwMode="auto">
          <a:xfrm flipV="1">
            <a:off x="2569387" y="4333245"/>
            <a:ext cx="215900" cy="431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" name="Group 4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33796"/>
              </p:ext>
            </p:extLst>
          </p:nvPr>
        </p:nvGraphicFramePr>
        <p:xfrm>
          <a:off x="4086845" y="4249986"/>
          <a:ext cx="1370012" cy="1584960"/>
        </p:xfrm>
        <a:graphic>
          <a:graphicData uri="http://schemas.openxmlformats.org/drawingml/2006/table">
            <a:tbl>
              <a:tblPr/>
              <a:tblGrid>
                <a:gridCol w="3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val 426"/>
          <p:cNvSpPr>
            <a:spLocks noChangeArrowheads="1"/>
          </p:cNvSpPr>
          <p:nvPr/>
        </p:nvSpPr>
        <p:spPr bwMode="auto">
          <a:xfrm>
            <a:off x="3943970" y="4610349"/>
            <a:ext cx="1655762" cy="792162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Text Box 427"/>
          <p:cNvSpPr txBox="1">
            <a:spLocks noChangeArrowheads="1"/>
          </p:cNvSpPr>
          <p:nvPr/>
        </p:nvSpPr>
        <p:spPr bwMode="auto">
          <a:xfrm>
            <a:off x="3296270" y="3813424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       F</a:t>
            </a:r>
            <a:r>
              <a:rPr lang="en-US" altLang="zh-CN" b="0" baseline="-25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3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" name="Line 428"/>
          <p:cNvSpPr>
            <a:spLocks noChangeShapeType="1"/>
          </p:cNvSpPr>
          <p:nvPr/>
        </p:nvSpPr>
        <p:spPr bwMode="auto">
          <a:xfrm>
            <a:off x="3728070" y="4034086"/>
            <a:ext cx="287337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429"/>
          <p:cNvSpPr txBox="1">
            <a:spLocks noChangeArrowheads="1"/>
          </p:cNvSpPr>
          <p:nvPr/>
        </p:nvSpPr>
        <p:spPr bwMode="auto">
          <a:xfrm>
            <a:off x="5634938" y="4088423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19" name="Line 430"/>
          <p:cNvSpPr>
            <a:spLocks noChangeShapeType="1"/>
          </p:cNvSpPr>
          <p:nvPr/>
        </p:nvSpPr>
        <p:spPr bwMode="auto">
          <a:xfrm flipV="1">
            <a:off x="5528219" y="4485298"/>
            <a:ext cx="249593" cy="30047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Group 4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22377"/>
              </p:ext>
            </p:extLst>
          </p:nvPr>
        </p:nvGraphicFramePr>
        <p:xfrm>
          <a:off x="7022539" y="4389714"/>
          <a:ext cx="1370013" cy="1584960"/>
        </p:xfrm>
        <a:graphic>
          <a:graphicData uri="http://schemas.openxmlformats.org/drawingml/2006/table">
            <a:tbl>
              <a:tblPr/>
              <a:tblGrid>
                <a:gridCol w="35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Oval 471"/>
          <p:cNvSpPr>
            <a:spLocks noChangeArrowheads="1"/>
          </p:cNvSpPr>
          <p:nvPr/>
        </p:nvSpPr>
        <p:spPr bwMode="auto">
          <a:xfrm>
            <a:off x="7384489" y="4389714"/>
            <a:ext cx="359569" cy="1557337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Text Box 472"/>
          <p:cNvSpPr txBox="1">
            <a:spLocks noChangeArrowheads="1"/>
          </p:cNvSpPr>
          <p:nvPr/>
        </p:nvSpPr>
        <p:spPr bwMode="auto">
          <a:xfrm>
            <a:off x="6231964" y="3953151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0000"/>
                </a:solidFill>
              </a:rPr>
              <a:t>       F</a:t>
            </a:r>
            <a:r>
              <a:rPr lang="en-US" altLang="zh-CN" b="0" baseline="-25000" dirty="0">
                <a:solidFill>
                  <a:srgbClr val="000000"/>
                </a:solidFill>
              </a:rPr>
              <a:t>1</a:t>
            </a:r>
            <a:r>
              <a:rPr lang="en-US" altLang="zh-CN" b="0" dirty="0">
                <a:solidFill>
                  <a:srgbClr val="000000"/>
                </a:solidFill>
              </a:rPr>
              <a:t>F</a:t>
            </a:r>
            <a:r>
              <a:rPr lang="en-US" altLang="zh-CN" b="0" baseline="-25000" dirty="0">
                <a:solidFill>
                  <a:srgbClr val="000000"/>
                </a:solidFill>
              </a:rPr>
              <a:t>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0000"/>
                </a:solidFill>
              </a:rPr>
              <a:t>F</a:t>
            </a:r>
            <a:r>
              <a:rPr lang="en-US" altLang="zh-CN" b="0" baseline="-25000" dirty="0">
                <a:solidFill>
                  <a:srgbClr val="000000"/>
                </a:solidFill>
              </a:rPr>
              <a:t>3</a:t>
            </a:r>
            <a:r>
              <a:rPr lang="en-US" altLang="zh-CN" b="0" dirty="0">
                <a:solidFill>
                  <a:srgbClr val="000000"/>
                </a:solidFill>
              </a:rPr>
              <a:t>F</a:t>
            </a:r>
            <a:r>
              <a:rPr lang="en-US" altLang="zh-CN" b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" name="Line 473"/>
          <p:cNvSpPr>
            <a:spLocks noChangeShapeType="1"/>
          </p:cNvSpPr>
          <p:nvPr/>
        </p:nvSpPr>
        <p:spPr bwMode="auto">
          <a:xfrm>
            <a:off x="6663764" y="4173814"/>
            <a:ext cx="287338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474"/>
          <p:cNvSpPr txBox="1">
            <a:spLocks noChangeArrowheads="1"/>
          </p:cNvSpPr>
          <p:nvPr/>
        </p:nvSpPr>
        <p:spPr bwMode="auto">
          <a:xfrm>
            <a:off x="7889314" y="3814807"/>
            <a:ext cx="698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26" name="Line 475"/>
          <p:cNvSpPr>
            <a:spLocks noChangeShapeType="1"/>
          </p:cNvSpPr>
          <p:nvPr/>
        </p:nvSpPr>
        <p:spPr bwMode="auto">
          <a:xfrm flipV="1">
            <a:off x="7816289" y="4102376"/>
            <a:ext cx="215900" cy="431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477"/>
          <p:cNvSpPr>
            <a:spLocks noChangeArrowheads="1"/>
          </p:cNvSpPr>
          <p:nvPr/>
        </p:nvSpPr>
        <p:spPr bwMode="auto">
          <a:xfrm>
            <a:off x="6736789" y="5110439"/>
            <a:ext cx="1943100" cy="836612"/>
          </a:xfrm>
          <a:prstGeom prst="ellipse">
            <a:avLst/>
          </a:prstGeom>
          <a:noFill/>
          <a:ln w="12700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Text Box 478"/>
          <p:cNvSpPr txBox="1">
            <a:spLocks noChangeArrowheads="1"/>
          </p:cNvSpPr>
          <p:nvPr/>
        </p:nvSpPr>
        <p:spPr bwMode="auto">
          <a:xfrm>
            <a:off x="8426243" y="4444224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29" name="Line 479"/>
          <p:cNvSpPr>
            <a:spLocks noChangeShapeType="1"/>
          </p:cNvSpPr>
          <p:nvPr/>
        </p:nvSpPr>
        <p:spPr bwMode="auto">
          <a:xfrm flipV="1">
            <a:off x="8537014" y="4823101"/>
            <a:ext cx="142875" cy="431800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420121" y="2407410"/>
            <a:ext cx="4680271" cy="1165606"/>
          </a:xfrm>
          <a:prstGeom prst="roundRect">
            <a:avLst/>
          </a:prstGeom>
          <a:solidFill>
            <a:schemeClr val="accent1">
              <a:alpha val="9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???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339028" y="1051135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Optimization for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Funct</a:t>
            </a:r>
            <a:r>
              <a:rPr lang="en-US" altLang="zh-CN" sz="2800" dirty="0" smtClean="0">
                <a:solidFill>
                  <a:schemeClr val="tx1"/>
                </a:solidFill>
              </a:rPr>
              <a:t> variables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err="1" smtClean="0">
                <a:solidFill>
                  <a:schemeClr val="tx1"/>
                </a:solidFill>
              </a:rPr>
              <a:t>ALUop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/>
              <a:t>will be considered separately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optimization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9952" y="5877272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反函数简单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0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085584" cy="954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CPU</a:t>
            </a:r>
            <a:r>
              <a:rPr lang="en-US" altLang="zh-CN" dirty="0"/>
              <a:t> 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SCPU_ctrl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err="1" smtClean="0">
                <a:solidFill>
                  <a:schemeClr val="tx1"/>
                </a:solidFill>
              </a:rPr>
              <a:t>SCPU_ctrl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Main part of CPU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To control register transfer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</a:rPr>
              <a:t>code convert to command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Function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microcontrol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Datapath</a:t>
            </a:r>
            <a:r>
              <a:rPr lang="en-US" altLang="zh-CN" sz="2400" dirty="0" smtClean="0">
                <a:solidFill>
                  <a:prstClr val="black"/>
                </a:solidFill>
              </a:rPr>
              <a:t> control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Timing control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</a:rPr>
              <a:t>where is timing for 				simple implementation of CPU</a:t>
            </a:r>
            <a:r>
              <a:rPr lang="zh-CN" altLang="en-US" sz="2400" dirty="0" smtClean="0">
                <a:solidFill>
                  <a:prstClr val="black"/>
                </a:solidFill>
              </a:rPr>
              <a:t>？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interface-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SCPU_ctrl</a:t>
            </a:r>
            <a:endParaRPr lang="en-US" altLang="zh-CN" sz="28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Interface signals are as in right figure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Symbol file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SCPU_ctrl.sym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772" y="2564904"/>
            <a:ext cx="2552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9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SCPU_ctrl.v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484783"/>
            <a:ext cx="7488832" cy="458304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module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SCPU_ctrl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 </a:t>
            </a:r>
            <a:r>
              <a:rPr lang="en-US" altLang="zh-CN" sz="1800" dirty="0" smtClean="0">
                <a:solidFill>
                  <a:srgbClr val="3333FF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[5:0]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OPcode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 err="1">
                <a:solidFill>
                  <a:schemeClr val="tx1"/>
                </a:solidFill>
              </a:rPr>
              <a:t>OPcode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[5:0]Fun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>
                <a:solidFill>
                  <a:schemeClr val="tx1"/>
                </a:solidFill>
              </a:rPr>
              <a:t>Function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>
                <a:solidFill>
                  <a:schemeClr val="tx1"/>
                </a:solidFill>
              </a:rPr>
              <a:t>CPU Wait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RegDst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ALUSrc_B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Jump,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Branch,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mem_w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[2:0]</a:t>
            </a:r>
            <a:r>
              <a:rPr lang="en-US" altLang="zh-CN" sz="20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CPU_MIO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); </a:t>
            </a: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3333FF"/>
                </a:solidFill>
              </a:rPr>
              <a:t>endmodule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173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730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 controller design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-to control the </a:t>
            </a:r>
            <a:r>
              <a:rPr lang="en-US" altLang="zh-CN" sz="280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datapath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in Exp05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2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Project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OExp06-OwnSCPU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Design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controller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controller to control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Exp05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either schematic or HDL description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use function expression structure description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Substitute core using your own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replace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SCPU_ctrl.ngc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in Exp05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is same as Exp05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Top_OExp06_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OwnSCPU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.sch</a:t>
            </a: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 test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MIPS assembler code to test: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 decoding test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R-format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memory-reference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jump instructions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Operation control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Function decoding test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97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968552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Design main controller</a:t>
            </a:r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</a:rPr>
              <a:t>Write down the function expression</a:t>
            </a:r>
          </a:p>
          <a:p>
            <a:pPr lvl="1"/>
            <a:r>
              <a:rPr lang="en-US" altLang="zh-CN" sz="2400" dirty="0" smtClean="0"/>
              <a:t>Implement using structure description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Design ALU decoder</a:t>
            </a:r>
          </a:p>
          <a:p>
            <a:pPr lvl="1"/>
            <a:r>
              <a:rPr lang="en-US" altLang="zh-CN" sz="2400" dirty="0" smtClean="0"/>
              <a:t>Write down the function expression for ALU decoder</a:t>
            </a:r>
          </a:p>
          <a:p>
            <a:pPr lvl="1"/>
            <a:r>
              <a:rPr lang="en-US" altLang="zh-CN" sz="2400" dirty="0"/>
              <a:t>Implement using structure description</a:t>
            </a:r>
          </a:p>
          <a:p>
            <a:pPr lvl="1"/>
            <a:r>
              <a:rPr lang="en-US" altLang="zh-CN" sz="2400" dirty="0" smtClean="0"/>
              <a:t>Use DEMO for initial debug</a:t>
            </a:r>
          </a:p>
          <a:p>
            <a:pPr lvl="2"/>
            <a:r>
              <a:rPr lang="en-US" altLang="zh-CN" sz="2000" dirty="0" smtClean="0"/>
              <a:t>ALU must include 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nor</a:t>
            </a:r>
            <a:r>
              <a:rPr lang="zh-CN" altLang="en-US" sz="2000" dirty="0" smtClean="0"/>
              <a:t>”</a:t>
            </a:r>
            <a:r>
              <a:rPr lang="en-US" altLang="zh-CN" sz="2000" dirty="0" smtClean="0"/>
              <a:t>operation</a:t>
            </a:r>
          </a:p>
          <a:p>
            <a:pPr lvl="2"/>
            <a:r>
              <a:rPr lang="en-US" altLang="zh-CN" sz="2000" dirty="0" smtClean="0">
                <a:solidFill>
                  <a:schemeClr val="tx1"/>
                </a:solidFill>
              </a:rPr>
              <a:t>Otherwise modification is required</a:t>
            </a: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Simulation for the above two modules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</a:rPr>
              <a:t>Simulation can be separate or be combined together. Two modules must be combined into one module at end.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2406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Instruction decoder-main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24" y="1242463"/>
            <a:ext cx="8107216" cy="501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76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HDL</a:t>
            </a:r>
            <a:r>
              <a:rPr lang="en-US" altLang="zh-CN" dirty="0"/>
              <a:t> </a:t>
            </a:r>
            <a:r>
              <a:rPr lang="en-US" altLang="zh-CN" dirty="0" smtClean="0"/>
              <a:t>description for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568952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`</a:t>
            </a:r>
            <a:r>
              <a:rPr lang="en-US" altLang="zh-CN" sz="1800" dirty="0">
                <a:solidFill>
                  <a:srgbClr val="3333FF"/>
                </a:solidFill>
              </a:rPr>
              <a:t>define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{RegDst,ALUSrc_B,MemtoReg,RegWrite,MemRead,MemWrite,Branch,Jump,ALUop}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assign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MemWrite</a:t>
            </a:r>
            <a:r>
              <a:rPr lang="en-US" altLang="zh-CN" sz="1800" b="0" dirty="0">
                <a:solidFill>
                  <a:schemeClr val="tx1"/>
                </a:solidFill>
              </a:rPr>
              <a:t>&amp;&amp;(~</a:t>
            </a:r>
            <a:r>
              <a:rPr lang="en-US" altLang="zh-CN" sz="18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800" b="0" dirty="0">
                <a:solidFill>
                  <a:schemeClr val="tx1"/>
                </a:solidFill>
              </a:rPr>
              <a:t>);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always </a:t>
            </a:r>
            <a:r>
              <a:rPr lang="en-US" altLang="zh-CN" sz="1800" b="0" dirty="0">
                <a:solidFill>
                  <a:schemeClr val="tx1"/>
                </a:solidFill>
              </a:rPr>
              <a:t>@* </a:t>
            </a:r>
            <a:r>
              <a:rPr lang="en-US" altLang="zh-CN" sz="1800" dirty="0">
                <a:solidFill>
                  <a:srgbClr val="3333FF"/>
                </a:solidFill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OPcode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6‘b000000</a:t>
            </a:r>
            <a:r>
              <a:rPr lang="en-US" altLang="zh-CN" sz="1800" b="0" dirty="0">
                <a:solidFill>
                  <a:schemeClr val="tx1"/>
                </a:solidFill>
              </a:rPr>
              <a:t>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end	//</a:t>
            </a:r>
            <a:r>
              <a:rPr lang="en-US" altLang="zh-CN" sz="1800" b="0" dirty="0">
                <a:solidFill>
                  <a:schemeClr val="tx1"/>
                </a:solidFill>
              </a:rPr>
              <a:t>ALU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6'b100011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begin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	//</a:t>
            </a:r>
            <a:r>
              <a:rPr lang="en-US" altLang="zh-CN" sz="1800" b="0" dirty="0">
                <a:solidFill>
                  <a:schemeClr val="tx1"/>
                </a:solidFill>
              </a:rPr>
              <a:t>load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6'b101011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	//</a:t>
            </a:r>
            <a:r>
              <a:rPr lang="en-US" altLang="zh-CN" sz="1800" b="0" dirty="0">
                <a:solidFill>
                  <a:schemeClr val="tx1"/>
                </a:solidFill>
              </a:rPr>
              <a:t>store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6'b000100</a:t>
            </a:r>
            <a:r>
              <a:rPr lang="en-US" altLang="zh-CN" sz="1800" b="0" dirty="0">
                <a:solidFill>
                  <a:schemeClr val="tx1"/>
                </a:solidFill>
              </a:rPr>
              <a:t>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</a:t>
            </a:r>
            <a:r>
              <a:rPr lang="en-US" altLang="zh-CN" sz="1800" dirty="0" smtClean="0">
                <a:solidFill>
                  <a:srgbClr val="FF0000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end	//</a:t>
            </a:r>
            <a:r>
              <a:rPr lang="en-US" altLang="zh-CN" sz="1800" b="0" dirty="0" err="1">
                <a:solidFill>
                  <a:schemeClr val="tx1"/>
                </a:solidFill>
              </a:rPr>
              <a:t>beq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6'b000010: </a:t>
            </a:r>
            <a:r>
              <a:rPr lang="en-US" altLang="zh-CN" sz="1800" b="0" dirty="0">
                <a:solidFill>
                  <a:schemeClr val="tx1"/>
                </a:solidFill>
              </a:rPr>
              <a:t>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</a:t>
            </a: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end 	//</a:t>
            </a:r>
            <a:r>
              <a:rPr lang="en-US" altLang="zh-CN" sz="1800" b="0" dirty="0">
                <a:solidFill>
                  <a:schemeClr val="tx1"/>
                </a:solidFill>
              </a:rPr>
              <a:t>jump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6'h24</a:t>
            </a:r>
            <a:r>
              <a:rPr lang="en-US" altLang="zh-CN" sz="1800" b="0" dirty="0">
                <a:solidFill>
                  <a:schemeClr val="tx1"/>
                </a:solidFill>
              </a:rPr>
              <a:t>: 	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begin 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end	//</a:t>
            </a:r>
            <a:r>
              <a:rPr lang="en-US" altLang="zh-CN" sz="1800" b="0" dirty="0" err="1">
                <a:solidFill>
                  <a:schemeClr val="tx1"/>
                </a:solidFill>
              </a:rPr>
              <a:t>slti</a:t>
            </a:r>
            <a:r>
              <a:rPr lang="zh-CN" altLang="en-US" sz="1800" b="0" dirty="0">
                <a:solidFill>
                  <a:schemeClr val="tx1"/>
                </a:solidFill>
              </a:rPr>
              <a:t>，</a:t>
            </a:r>
            <a:r>
              <a:rPr lang="zh-CN" altLang="en-US" sz="1400" b="0" dirty="0">
                <a:solidFill>
                  <a:schemeClr val="tx1"/>
                </a:solidFill>
              </a:rPr>
              <a:t>增加</a:t>
            </a:r>
            <a:r>
              <a:rPr lang="en-US" altLang="zh-CN" sz="1400" b="0" dirty="0" err="1">
                <a:solidFill>
                  <a:schemeClr val="tx1"/>
                </a:solidFill>
              </a:rPr>
              <a:t>ALUop</a:t>
            </a:r>
            <a:r>
              <a:rPr lang="zh-CN" altLang="en-US" sz="1400" b="0" dirty="0" smtClean="0">
                <a:solidFill>
                  <a:schemeClr val="tx1"/>
                </a:solidFill>
              </a:rPr>
              <a:t>编码</a:t>
            </a:r>
            <a:endParaRPr lang="en-US" altLang="zh-CN" sz="14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			</a:t>
            </a:r>
            <a:r>
              <a:rPr lang="en-US" altLang="zh-CN" sz="2400" dirty="0" smtClean="0">
                <a:solidFill>
                  <a:schemeClr val="tx1"/>
                </a:solidFill>
              </a:rPr>
              <a:t>……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begin 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end 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68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Controller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0992"/>
            <a:ext cx="8229600" cy="4968552"/>
          </a:xfrm>
        </p:spPr>
        <p:txBody>
          <a:bodyPr/>
          <a:lstStyle/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initial begin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// Initialize Inputs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MIO_ready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#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40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	</a:t>
            </a: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// Wait 40 ns for global reset to finish</a:t>
            </a:r>
            <a:r>
              <a:rPr lang="zh-CN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。以上是测试模板代码。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// Add stimulus </a:t>
            </a:r>
            <a:r>
              <a:rPr lang="en-US" altLang="zh-CN" sz="1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here</a:t>
            </a: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检查输出信号和关键信号输出是否满足</a:t>
            </a:r>
            <a:r>
              <a:rPr lang="zh-CN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真值表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0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 </a:t>
            </a:r>
            <a:r>
              <a:rPr lang="en-US" altLang="zh-CN" sz="16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//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ALU</a:t>
            </a:r>
            <a:r>
              <a:rPr lang="zh-CN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=2'b10; </a:t>
            </a:r>
            <a:r>
              <a:rPr lang="en-US" altLang="zh-CN" sz="16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RegDst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=1; </a:t>
            </a:r>
            <a:r>
              <a:rPr lang="en-US" altLang="zh-CN" sz="16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RegWrite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6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6'b100000;	//add,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=3'b010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6'b100010;	//sub,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=3'b110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6'b100100;	//and,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=3'b000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6'b100101;	//or,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=3'b001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6'b101010;	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=3'b111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6'b100111;	//nor,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=3'b100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550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0992"/>
            <a:ext cx="8229600" cy="4968552"/>
          </a:xfrm>
        </p:spPr>
        <p:txBody>
          <a:bodyPr/>
          <a:lstStyle/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#20;</a:t>
            </a:r>
            <a:endParaRPr lang="zh-CN" altLang="zh-CN" sz="1800" b="0" kern="1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6'b000010;	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srl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=3'b101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6'b010110;	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xor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=3'b011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6'b111111;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间隔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#1;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6'b100011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;//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load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=2'b00,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RegDst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=0,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		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//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ALUSrc_B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MemtoReg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RegWrite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6'b101011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//store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=2'b00,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mem_w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ALUSrc_B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6'b000100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beq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=2'b01, Branch=1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6'b000010;	//jump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Jump=1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6'h24; 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slti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=2'b11,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RegDst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=0, </a:t>
            </a:r>
            <a:endParaRPr lang="en-US" altLang="zh-CN" sz="1800" b="0" i="1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20;	            //</a:t>
            </a:r>
            <a:r>
              <a:rPr lang="en-US" altLang="zh-CN" sz="1800" b="0" i="1" kern="1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ALUSrc_B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RegWrite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6'h3f;	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间隔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6'b000000;	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间隔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end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21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 simulation 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7604" y="1268760"/>
            <a:ext cx="8246368" cy="2448272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7068" y="3777223"/>
            <a:ext cx="8136904" cy="23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86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ALU op decoder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92896"/>
            <a:ext cx="762028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38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HDL</a:t>
            </a:r>
            <a:r>
              <a:rPr lang="en-US" altLang="zh-CN" dirty="0"/>
              <a:t> </a:t>
            </a:r>
            <a:r>
              <a:rPr lang="en-US" altLang="zh-CN" dirty="0" smtClean="0"/>
              <a:t>description for ALU 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2383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dirty="0" smtClean="0">
                <a:solidFill>
                  <a:schemeClr val="tx1"/>
                </a:solidFill>
              </a:rPr>
              <a:t>控制器</a:t>
            </a:r>
            <a:r>
              <a:rPr lang="zh-CN" altLang="en-US" sz="2800" dirty="0">
                <a:solidFill>
                  <a:schemeClr val="tx1"/>
                </a:solidFill>
              </a:rPr>
              <a:t>参考</a:t>
            </a:r>
            <a:r>
              <a:rPr lang="zh-CN" altLang="en-US" sz="2800" dirty="0" smtClean="0">
                <a:solidFill>
                  <a:schemeClr val="tx1"/>
                </a:solidFill>
              </a:rPr>
              <a:t>描述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000" dirty="0">
                <a:solidFill>
                  <a:schemeClr val="tx1"/>
                </a:solidFill>
              </a:rPr>
              <a:t>	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@* </a:t>
            </a:r>
            <a:r>
              <a:rPr lang="en-US" altLang="zh-CN" sz="1800" dirty="0">
                <a:solidFill>
                  <a:srgbClr val="3333FF"/>
                </a:solidFill>
              </a:rPr>
              <a:t>begin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ALUop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2'b00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ALU_Control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? 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//</a:t>
            </a:r>
            <a:r>
              <a:rPr lang="en-US" altLang="zh-CN" sz="1800" b="0" dirty="0">
                <a:solidFill>
                  <a:schemeClr val="tx1"/>
                </a:solidFill>
              </a:rPr>
              <a:t>add</a:t>
            </a:r>
            <a:r>
              <a:rPr lang="zh-CN" altLang="en-US" sz="1800" b="0" dirty="0">
                <a:solidFill>
                  <a:schemeClr val="tx1"/>
                </a:solidFill>
              </a:rPr>
              <a:t>计算地址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2'b01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>
                <a:solidFill>
                  <a:schemeClr val="tx1"/>
                </a:solidFill>
              </a:rPr>
              <a:t>sub</a:t>
            </a:r>
            <a:r>
              <a:rPr lang="zh-CN" altLang="en-US" sz="1800" b="0" dirty="0">
                <a:solidFill>
                  <a:schemeClr val="tx1"/>
                </a:solidFill>
              </a:rPr>
              <a:t>比较条件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2'b10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(Fun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6'b100000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3'b010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	//</a:t>
            </a:r>
            <a:r>
              <a:rPr lang="en-US" altLang="zh-CN" sz="1800" b="0" dirty="0">
                <a:solidFill>
                  <a:schemeClr val="tx1"/>
                </a:solidFill>
              </a:rPr>
              <a:t>add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//sub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6'b100100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//and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6'b100101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//or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6'b101010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>
                <a:solidFill>
                  <a:schemeClr val="tx1"/>
                </a:solidFill>
              </a:rPr>
              <a:t>slt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6'b100111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//nor:~(A | B)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6'b000010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>
                <a:solidFill>
                  <a:schemeClr val="tx1"/>
                </a:solidFill>
              </a:rPr>
              <a:t>srl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6'b010110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xor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1800" dirty="0" smtClean="0">
                <a:solidFill>
                  <a:schemeClr val="tx1"/>
                </a:solidFill>
              </a:rPr>
              <a:t>……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 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=3'bx;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2'b11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>
                <a:solidFill>
                  <a:schemeClr val="tx1"/>
                </a:solidFill>
              </a:rPr>
              <a:t>slti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18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Controller substitution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052736"/>
            <a:ext cx="5853336" cy="353098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substitution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Substitute IP core of Exp05 after correct simulation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Remove core from project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cs typeface="Times New Roman" panose="02020603050405020304" pitchFamily="18" charset="0"/>
              </a:rPr>
              <a:t>Remove core associated files from project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Remove core file from project</a:t>
            </a: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>
                <a:cs typeface="Times New Roman" panose="02020603050405020304" pitchFamily="18" charset="0"/>
              </a:rPr>
              <a:t>SCPU_ctrl.ngc</a:t>
            </a:r>
            <a:endParaRPr lang="en-US" altLang="zh-CN" sz="1800" dirty="0" smtClean="0">
              <a:cs typeface="Times New Roman" panose="02020603050405020304" pitchFamily="18" charset="0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cs typeface="Times New Roman" panose="02020603050405020304" pitchFamily="18" charset="0"/>
              </a:rPr>
              <a:t>In the Project menu, run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cs typeface="Times New Roman" panose="02020603050405020304" pitchFamily="18" charset="0"/>
              </a:rPr>
              <a:t/>
            </a:r>
            <a:br>
              <a:rPr lang="en-US" altLang="zh-CN" sz="2000" dirty="0" smtClean="0">
                <a:cs typeface="Times New Roman" panose="02020603050405020304" pitchFamily="18" charset="0"/>
              </a:rPr>
            </a:br>
            <a:r>
              <a:rPr lang="en-US" altLang="zh-CN" sz="1800" b="1" dirty="0" smtClean="0">
                <a:cs typeface="Times New Roman" panose="02020603050405020304" pitchFamily="18" charset="0"/>
              </a:rPr>
              <a:t>Cleanup Project Files …</a:t>
            </a: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Suggest to rebuild project</a:t>
            </a: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cs typeface="Times New Roman" panose="02020603050405020304" pitchFamily="18" charset="0"/>
              </a:rPr>
              <a:t>Exclude 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SCPU_ctrl.ngc</a:t>
            </a:r>
            <a:r>
              <a:rPr lang="zh-CN" altLang="en-US" sz="2000" dirty="0">
                <a:cs typeface="Times New Roman" panose="02020603050405020304" pitchFamily="18" charset="0"/>
              </a:rPr>
              <a:t> 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30" y="1052736"/>
            <a:ext cx="3465374" cy="484094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796136" y="5301208"/>
            <a:ext cx="3312368" cy="4364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1001698" y="5644100"/>
            <a:ext cx="2880320" cy="612648"/>
          </a:xfrm>
          <a:prstGeom prst="wedgeRoundRectCallout">
            <a:avLst>
              <a:gd name="adj1" fmla="val 107863"/>
              <a:gd name="adj2" fmla="val -51394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Exp05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core files to be removed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532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124" y="1244752"/>
            <a:ext cx="3182622" cy="48943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5022924" cy="4968552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Module Structure after substitute </a:t>
            </a:r>
            <a:r>
              <a:rPr lang="en-US" altLang="zh-CN" sz="28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SCPU_ctrl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core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480124" y="1209451"/>
            <a:ext cx="3412356" cy="4929673"/>
          </a:xfrm>
          <a:prstGeom prst="roundRect">
            <a:avLst>
              <a:gd name="adj" fmla="val 9515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1016724" y="2586394"/>
            <a:ext cx="3123228" cy="770597"/>
          </a:xfrm>
          <a:prstGeom prst="wedgeRoundRectCallout">
            <a:avLst>
              <a:gd name="adj1" fmla="val 122440"/>
              <a:gd name="adj2" fmla="val -220280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Exp06 module calling relation after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sz="2000" dirty="0" smtClean="0">
                <a:solidFill>
                  <a:schemeClr val="tx1"/>
                </a:solidFill>
              </a:rPr>
              <a:t> substitution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5106397"/>
            <a:ext cx="2671846" cy="612648"/>
          </a:xfrm>
          <a:prstGeom prst="wedgeRoundRectCallout">
            <a:avLst>
              <a:gd name="adj1" fmla="val 138592"/>
              <a:gd name="adj2" fmla="val 61782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Controller after substitution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Physical verification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Use DEMO program to observe the function of controller( same as Exp05)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DEMO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interface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SW[7:5</a:t>
            </a:r>
            <a:r>
              <a:rPr lang="en-US" altLang="zh-CN" sz="2000" dirty="0" smtClean="0"/>
              <a:t>]=000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SW[2]=0(</a:t>
            </a:r>
            <a:r>
              <a:rPr lang="zh-CN" altLang="en-US" sz="2000" dirty="0" smtClean="0"/>
              <a:t>全速运行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SW[0]=0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显示程序：跑马灯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SW[0]=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显示程序：矩形变幻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SW[4:3]=01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，内存</a:t>
            </a:r>
            <a:r>
              <a:rPr lang="zh-CN" altLang="en-US" sz="1800" dirty="0"/>
              <a:t>数据显示程序：</a:t>
            </a:r>
            <a:r>
              <a:rPr lang="en-US" altLang="zh-CN" sz="1800" dirty="0"/>
              <a:t>0</a:t>
            </a:r>
            <a:r>
              <a:rPr lang="zh-CN" altLang="en-US" sz="1800" dirty="0"/>
              <a:t>～</a:t>
            </a:r>
            <a:r>
              <a:rPr lang="en-US" altLang="zh-CN" sz="1800" dirty="0"/>
              <a:t>F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SW[4:3]=10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，当前寄存器</a:t>
            </a:r>
            <a:r>
              <a:rPr lang="en-US" altLang="zh-CN" sz="1800" dirty="0" smtClean="0"/>
              <a:t>R9+1</a:t>
            </a:r>
            <a:r>
              <a:rPr lang="zh-CN" altLang="en-US" sz="1800" dirty="0"/>
              <a:t>显示</a:t>
            </a:r>
          </a:p>
          <a:p>
            <a:pPr lvl="2"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Use assembler language to design test program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Test ALU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instruction(R-format decoding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Function decoding)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Test LW/SW instruction (I-format decoding)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Test branch </a:t>
            </a:r>
            <a:r>
              <a:rPr lang="en-US" altLang="zh-CN" sz="2400" dirty="0"/>
              <a:t>instruction (I-format decoding)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Test jump instruction (J-format </a:t>
            </a:r>
            <a:r>
              <a:rPr lang="en-US" altLang="zh-CN" sz="2400" dirty="0"/>
              <a:t>decoding)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000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黑体" panose="02010609060101010101" pitchFamily="49" charset="-122"/>
              </a:rPr>
              <a:t>Goal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30188" y="1196752"/>
            <a:ext cx="8556625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</a:rPr>
              <a:t>1.	</a:t>
            </a:r>
            <a:r>
              <a:rPr lang="en-US" altLang="zh-CN" sz="2800" dirty="0" smtClean="0">
                <a:latin typeface="+mn-ea"/>
                <a:ea typeface="+mn-ea"/>
              </a:rPr>
              <a:t>Register transfer control usage</a:t>
            </a:r>
            <a:endParaRPr lang="en-US" altLang="zh-CN" sz="2800" dirty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2.	Master the key of CPU</a:t>
            </a:r>
            <a:r>
              <a:rPr lang="zh-CN" altLang="en-US" sz="2800" dirty="0" smtClean="0">
                <a:latin typeface="+mn-ea"/>
                <a:ea typeface="+mn-ea"/>
              </a:rPr>
              <a:t>：</a:t>
            </a:r>
            <a:r>
              <a:rPr lang="en-US" altLang="zh-CN" sz="2800" dirty="0" smtClean="0">
                <a:latin typeface="+mn-ea"/>
                <a:ea typeface="+mn-ea"/>
              </a:rPr>
              <a:t>instruction execution and data flow</a:t>
            </a: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3. Design controller</a:t>
            </a: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4. Learn test case design</a:t>
            </a:r>
            <a:endParaRPr lang="en-US" altLang="zh-CN" sz="2800" dirty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5. Learn test program design</a:t>
            </a: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52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interface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3861048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4994736"/>
            <a:ext cx="4211409" cy="1323439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DEMO</a:t>
            </a:r>
            <a:r>
              <a:rPr lang="zh-CN" altLang="en-US" sz="1600" dirty="0" smtClean="0"/>
              <a:t>功能，测试程序可以替换成自己的功能</a:t>
            </a:r>
            <a:endParaRPr lang="en-US" altLang="zh-CN" sz="1600" dirty="0" smtClean="0"/>
          </a:p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673909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684936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193574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557070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49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program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ALU</a:t>
            </a:r>
            <a:r>
              <a:rPr lang="zh-CN" altLang="en-US" dirty="0"/>
              <a:t> </a:t>
            </a:r>
            <a:r>
              <a:rPr lang="en-US" altLang="zh-CN" dirty="0" smtClean="0"/>
              <a:t>instructions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984" y="1052736"/>
            <a:ext cx="8229600" cy="19145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800" b="0" dirty="0" smtClean="0">
                <a:solidFill>
                  <a:schemeClr val="tx1"/>
                </a:solidFill>
              </a:rPr>
              <a:t>Design ALU instruction test program to substitute DEMO program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ALU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Regs</a:t>
            </a:r>
            <a:r>
              <a:rPr lang="en-US" altLang="zh-CN" sz="2000" dirty="0" smtClean="0"/>
              <a:t> test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test result can be observed by CPU output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SW[7:5]=100,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Addr_out</a:t>
            </a:r>
            <a:r>
              <a:rPr lang="en-US" altLang="zh-CN" sz="2000" dirty="0" smtClean="0"/>
              <a:t> = ALU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output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SW[7:5]=101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Data_out</a:t>
            </a:r>
            <a:r>
              <a:rPr lang="en-US" altLang="zh-CN" sz="2000" dirty="0" smtClean="0"/>
              <a:t>= register B output</a:t>
            </a:r>
            <a:endParaRPr lang="en-US" altLang="zh-CN" sz="2000" dirty="0"/>
          </a:p>
          <a:p>
            <a:pPr>
              <a:lnSpc>
                <a:spcPts val="2400"/>
              </a:lnSpc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03648" y="2757925"/>
            <a:ext cx="5904656" cy="347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#baseAddr 0000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loop:	nor r1,r0,r0;      	//r1=FFFFFFFF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slt   r2,r0,r1;       	//r2=00000001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r3,r2,r2;     	//r3=00000002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r4,r3,r3;    	//r4=00000004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r5,r4,r2;     	//r5=00000005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r6,r5,r5;     	//r6=0000000A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nor r7,r5,r5;     	//r7=FFFFFFFA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sub r8,r7,r5;     	//r8=FFFFFFF5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and r9,r8,r5;    	//r9=00000005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and r10,r8,r6;           //r10=00000000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or    r11,r5,r6;           //r11=0000000F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or    r12,r11,r7;        //r12=0000000A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slt    r13,r5,r7;          //r13=00000000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lang="en-US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……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j loop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;		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dirty="0" smtClean="0"/>
              <a:t>	</a:t>
            </a:r>
            <a:endParaRPr lang="pt-BR" sz="1800" b="0" dirty="0"/>
          </a:p>
        </p:txBody>
      </p:sp>
    </p:spTree>
    <p:extLst>
      <p:ext uri="{BB962C8B-B14F-4D97-AF65-F5344CB8AC3E}">
        <p14:creationId xmlns:p14="http://schemas.microsoft.com/office/powerpoint/2010/main" val="3019149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 LW/SW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b="0" dirty="0" smtClean="0">
                <a:solidFill>
                  <a:schemeClr val="tx1"/>
                </a:solidFill>
              </a:rPr>
              <a:t>Design LW/SW test program to substitute DEMO program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Refer to Lab5 </a:t>
            </a:r>
            <a:r>
              <a:rPr lang="en-US" altLang="zh-CN" sz="2000" dirty="0" err="1" smtClean="0"/>
              <a:t>datapath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test,t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est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results can be observed by </a:t>
            </a:r>
            <a:r>
              <a:rPr lang="en-US" altLang="zh-CN" sz="2000" dirty="0" smtClean="0"/>
              <a:t>CPU output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Memory address can be observed by </a:t>
            </a:r>
            <a:r>
              <a:rPr lang="en-US" altLang="zh-CN" sz="2000" dirty="0" err="1" smtClean="0"/>
              <a:t>Addr_out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datapath</a:t>
            </a:r>
            <a:r>
              <a:rPr lang="en-US" altLang="zh-CN" sz="2000" dirty="0" smtClean="0"/>
              <a:t> 4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14+$zero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800" b="0" dirty="0" err="1">
                <a:solidFill>
                  <a:schemeClr val="tx1"/>
                </a:solidFill>
              </a:rPr>
              <a:t>baseAddr</a:t>
            </a:r>
            <a:r>
              <a:rPr lang="en-US" altLang="zh-CN" sz="1800" b="0" dirty="0">
                <a:solidFill>
                  <a:schemeClr val="tx1"/>
                </a:solidFill>
              </a:rPr>
              <a:t> 0000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start: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1800" b="0" dirty="0">
                <a:solidFill>
                  <a:schemeClr val="tx1"/>
                </a:solidFill>
              </a:rPr>
              <a:t>通道结果由后一条指令读操作数观察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>
                <a:solidFill>
                  <a:schemeClr val="tx1"/>
                </a:solidFill>
              </a:rPr>
              <a:t>lw</a:t>
            </a:r>
            <a:r>
              <a:rPr lang="en-US" altLang="zh-CN" sz="1800" b="0" dirty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r5</a:t>
            </a:r>
            <a:r>
              <a:rPr lang="en-US" altLang="zh-CN" sz="1800" b="0" dirty="0">
                <a:solidFill>
                  <a:schemeClr val="tx1"/>
                </a:solidFill>
              </a:rPr>
              <a:t>, 14($zero);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18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1800" b="0" dirty="0">
                <a:solidFill>
                  <a:schemeClr val="tx1"/>
                </a:solidFill>
              </a:rPr>
              <a:t>55555555</a:t>
            </a:r>
            <a:r>
              <a:rPr lang="zh-CN" altLang="en-US" sz="1800" b="0" dirty="0">
                <a:solidFill>
                  <a:schemeClr val="tx1"/>
                </a:solidFill>
              </a:rPr>
              <a:t>。存储器读通道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start_A</a:t>
            </a:r>
            <a:r>
              <a:rPr lang="en-US" altLang="zh-CN" sz="1800" b="0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add r1</a:t>
            </a:r>
            <a:r>
              <a:rPr lang="en-US" altLang="zh-CN" sz="1800" b="0" dirty="0">
                <a:solidFill>
                  <a:schemeClr val="tx1"/>
                </a:solidFill>
              </a:rPr>
              <a:t>, r5, $zero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		//r1: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写通道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R5: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A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nor r2</a:t>
            </a:r>
            <a:r>
              <a:rPr lang="en-US" altLang="zh-CN" sz="1800" b="0" dirty="0">
                <a:solidFill>
                  <a:schemeClr val="tx1"/>
                </a:solidFill>
              </a:rPr>
              <a:t>, $zero, r1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		//r1: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B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R2:ALU</a:t>
            </a:r>
            <a:r>
              <a:rPr lang="zh-CN" altLang="en-US" sz="1800" b="0" dirty="0">
                <a:solidFill>
                  <a:schemeClr val="tx1"/>
                </a:solidFill>
              </a:rPr>
              <a:t>输出通道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lw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r5</a:t>
            </a:r>
            <a:r>
              <a:rPr lang="en-US" altLang="zh-CN" sz="1800" b="0" dirty="0">
                <a:solidFill>
                  <a:schemeClr val="tx1"/>
                </a:solidFill>
              </a:rPr>
              <a:t>, 48($zero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);  	//</a:t>
            </a:r>
            <a:r>
              <a:rPr lang="zh-CN" altLang="en-US" sz="18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1800" b="0" dirty="0">
                <a:solidFill>
                  <a:schemeClr val="tx1"/>
                </a:solidFill>
              </a:rPr>
              <a:t>AAAAAAAA</a:t>
            </a:r>
            <a:r>
              <a:rPr lang="zh-CN" altLang="en-US" sz="1800" b="0" dirty="0">
                <a:solidFill>
                  <a:schemeClr val="tx1"/>
                </a:solidFill>
              </a:rPr>
              <a:t>。立即数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通道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:00000048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beq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r2</a:t>
            </a:r>
            <a:r>
              <a:rPr lang="en-US" altLang="zh-CN" sz="1800" b="0" dirty="0">
                <a:solidFill>
                  <a:schemeClr val="tx1"/>
                </a:solidFill>
              </a:rPr>
              <a:t>, r5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test_sw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1800" b="0" dirty="0">
                <a:solidFill>
                  <a:schemeClr val="tx1"/>
                </a:solidFill>
              </a:rPr>
              <a:t>循环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测试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>
                <a:solidFill>
                  <a:schemeClr val="tx1"/>
                </a:solidFill>
              </a:rPr>
              <a:t>j      start; 		//</a:t>
            </a:r>
            <a:r>
              <a:rPr lang="zh-CN" altLang="en-US" sz="1800" b="0" dirty="0">
                <a:solidFill>
                  <a:schemeClr val="tx1"/>
                </a:solidFill>
              </a:rPr>
              <a:t>循环测试。立即数通道：</a:t>
            </a:r>
            <a:r>
              <a:rPr lang="en-US" altLang="zh-CN" sz="1800" b="0" dirty="0">
                <a:solidFill>
                  <a:schemeClr val="tx1"/>
                </a:solidFill>
              </a:rPr>
              <a:t>00000014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test_sw</a:t>
            </a:r>
            <a:r>
              <a:rPr lang="en-US" altLang="zh-CN" sz="1800" dirty="0" smtClean="0">
                <a:solidFill>
                  <a:srgbClr val="FF0000"/>
                </a:solidFill>
              </a:rPr>
              <a:t>: </a:t>
            </a:r>
            <a:r>
              <a:rPr lang="en-US" altLang="zh-CN" sz="1800" dirty="0">
                <a:solidFill>
                  <a:srgbClr val="FF0000"/>
                </a:solidFill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</a:rPr>
              <a:t>……			//</a:t>
            </a:r>
            <a:r>
              <a:rPr lang="zh-CN" altLang="en-US" sz="1800" dirty="0" smtClean="0">
                <a:solidFill>
                  <a:srgbClr val="FF0000"/>
                </a:solidFill>
              </a:rPr>
              <a:t>增加写</a:t>
            </a:r>
            <a:r>
              <a:rPr lang="en-US" altLang="zh-CN" sz="1800" dirty="0" smtClean="0">
                <a:solidFill>
                  <a:srgbClr val="FF0000"/>
                </a:solidFill>
              </a:rPr>
              <a:t>SW</a:t>
            </a:r>
            <a:r>
              <a:rPr lang="zh-CN" altLang="en-US" sz="1800" dirty="0" smtClean="0">
                <a:solidFill>
                  <a:srgbClr val="FF0000"/>
                </a:solidFill>
              </a:rPr>
              <a:t>测试，如</a:t>
            </a:r>
            <a:r>
              <a:rPr lang="en-US" altLang="zh-CN" sz="1800" dirty="0" smtClean="0">
                <a:solidFill>
                  <a:srgbClr val="FF0000"/>
                </a:solidFill>
              </a:rPr>
              <a:t>14</a:t>
            </a:r>
            <a:r>
              <a:rPr lang="zh-CN" altLang="en-US" sz="1800" dirty="0" smtClean="0">
                <a:solidFill>
                  <a:srgbClr val="FF0000"/>
                </a:solidFill>
              </a:rPr>
              <a:t>和</a:t>
            </a:r>
            <a:r>
              <a:rPr lang="en-US" altLang="zh-CN" sz="1800" dirty="0" smtClean="0">
                <a:solidFill>
                  <a:srgbClr val="FF0000"/>
                </a:solidFill>
              </a:rPr>
              <a:t>48</a:t>
            </a:r>
            <a:r>
              <a:rPr lang="zh-CN" altLang="en-US" sz="1800" dirty="0" smtClean="0">
                <a:solidFill>
                  <a:srgbClr val="FF0000"/>
                </a:solidFill>
              </a:rPr>
              <a:t>单元交换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j      start; 		//</a:t>
            </a:r>
            <a:r>
              <a:rPr lang="zh-CN" altLang="en-US" sz="1800" b="0" dirty="0">
                <a:solidFill>
                  <a:schemeClr val="tx1"/>
                </a:solidFill>
              </a:rPr>
              <a:t>循环测试。立即数通道：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00000014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400" b="0" dirty="0" smtClean="0">
                <a:solidFill>
                  <a:schemeClr val="tx1"/>
                </a:solidFill>
              </a:rPr>
              <a:t>Test completeness</a:t>
            </a:r>
          </a:p>
          <a:p>
            <a:pPr lvl="1">
              <a:spcBef>
                <a:spcPts val="0"/>
              </a:spcBef>
            </a:pPr>
            <a:r>
              <a:rPr lang="en-US" altLang="zh-CN" sz="2000" b="0" dirty="0" smtClean="0">
                <a:solidFill>
                  <a:schemeClr val="tx1"/>
                </a:solidFill>
              </a:rPr>
              <a:t>The above test can only demonstrate the correctness of address computing, memory transmission and bus transmission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For completeness test, must try every possible case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16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Dynamic LW/SW</a:t>
            </a:r>
            <a:r>
              <a:rPr lang="zh-CN" altLang="en-US" dirty="0"/>
              <a:t> </a:t>
            </a:r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Use 7-seg display to design dynamic test program</a:t>
            </a:r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The address of 7-seg display is E0000000/FFFFFFE0</a:t>
            </a:r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LED</a:t>
            </a:r>
            <a:r>
              <a:rPr lang="zh-CN" altLang="en-US" sz="2200" dirty="0"/>
              <a:t> </a:t>
            </a:r>
            <a:r>
              <a:rPr lang="en-US" altLang="zh-CN" sz="2200" dirty="0" smtClean="0"/>
              <a:t>display address: F0000000/FFFFFF00</a:t>
            </a:r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The output of SW instruction test</a:t>
            </a:r>
            <a:r>
              <a:rPr lang="zh-CN" altLang="en-US" sz="2200" dirty="0" smtClean="0"/>
              <a:t>：</a:t>
            </a:r>
            <a:r>
              <a:rPr lang="en-US" altLang="zh-CN" sz="2200" dirty="0" err="1" smtClean="0"/>
              <a:t>sw</a:t>
            </a:r>
            <a:r>
              <a:rPr lang="en-US" altLang="zh-CN" sz="2200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Design test program for memory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Test result is shown on 7-seg display</a:t>
            </a: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RAM initialization is the same as Lab5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 smtClean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F0000000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000002AB, 80000000, 0000003F, 00000001, FFF70000, 0000FFFF, 80000000, 00000000, 11111111, 22222222, 33333333, 44444444, 55555555, 66666666, 77777777, 88888888, 99999999,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aaaaaaaa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bbbbbbbb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cccccccc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dddddddd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eeeeeeee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FFFFFFFF, </a:t>
            </a:r>
            <a:r>
              <a:rPr lang="en-US" altLang="zh-CN" sz="2000" b="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557EF7E0, D7BDFBD9, D7DBFDB9, DFCFFCFB, DFCFBFFF, F7F3DFFF, FFFFDF3D, FFFF9DB9, FFFFBCFB, DFCFFCFB, DFCFBFFF, D7DB9FFF, D7DBFDB9, D7BDFBD9, FFFF07E0, 007E0FFF, 03bdf020, 03def820, 08002300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b="0" dirty="0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83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Test record 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Design the test record form by yourself</a:t>
            </a:r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</a:rPr>
              <a:t>ALU instruction test result</a:t>
            </a:r>
            <a:endParaRPr lang="en-US" altLang="zh-CN" sz="2400" b="0" dirty="0" smtClean="0"/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</a:rPr>
              <a:t>LW/SW </a:t>
            </a:r>
            <a:r>
              <a:rPr lang="en-US" altLang="zh-CN" sz="2400" dirty="0" smtClean="0"/>
              <a:t>instruction test result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</a:rPr>
              <a:t>Dynamic memory test </a:t>
            </a:r>
            <a:r>
              <a:rPr lang="en-US" altLang="zh-CN" sz="2400" dirty="0" smtClean="0"/>
              <a:t>result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346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Thinking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68552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How about timing in the simple implementation of CPU?</a:t>
            </a:r>
          </a:p>
          <a:p>
            <a:pPr algn="just">
              <a:spcAft>
                <a:spcPts val="0"/>
              </a:spcAft>
            </a:pP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Do we need to add more control signals for </a:t>
            </a:r>
            <a:r>
              <a:rPr lang="en-US" altLang="zh-CN" sz="2800" b="0" kern="1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0" kern="1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insturction</a:t>
            </a: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？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How to modify the controller if we want to add the following instructions</a:t>
            </a:r>
            <a:r>
              <a:rPr lang="zh-CN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srl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jalr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eret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addi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xori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J-Type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Jal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</a:p>
          <a:p>
            <a:pPr lvl="1" algn="just">
              <a:spcAft>
                <a:spcPts val="0"/>
              </a:spcAft>
            </a:pPr>
            <a:r>
              <a:rPr lang="en-US" altLang="zh-CN" sz="2400" kern="100" dirty="0" smtClean="0">
                <a:cs typeface="Times New Roman" panose="02020603050405020304" pitchFamily="18" charset="0"/>
              </a:rPr>
              <a:t>Is there any advantage for two level decoding in this case? </a:t>
            </a:r>
            <a:endParaRPr lang="en-US" altLang="zh-CN" sz="24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What’s the problem for 7-seg display when testing dynamic memory?</a:t>
            </a:r>
            <a:endParaRPr lang="zh-CN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74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</a:rPr>
              <a:t>Environment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schemeClr val="tx1"/>
                </a:solidFill>
              </a:rPr>
              <a:t>Setup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1. Computer</a:t>
            </a:r>
            <a:r>
              <a:rPr sz="2400" dirty="0"/>
              <a:t>（</a:t>
            </a:r>
            <a:r>
              <a:rPr lang="en-US" altLang="zh-CN" sz="2400" dirty="0"/>
              <a:t>Intel Core i5</a:t>
            </a:r>
            <a:r>
              <a:rPr sz="2400" dirty="0"/>
              <a:t>，</a:t>
            </a:r>
            <a:r>
              <a:rPr lang="en-US" altLang="zh-CN" sz="2400" dirty="0"/>
              <a:t>4GB memory</a:t>
            </a:r>
            <a:r>
              <a:rPr sz="2400" dirty="0"/>
              <a:t>）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2. Spartan-3 Starter Kit Board/Sword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3. Xilinx ISE14.4</a:t>
            </a:r>
            <a:endParaRPr sz="2400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2257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863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en-US" sz="4800" dirty="0" smtClean="0">
                <a:ea typeface="黑体" panose="02010609060101010101" pitchFamily="49" charset="-122"/>
              </a:rPr>
              <a:t>Task 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353425" cy="4824413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1. Design controller to support 9</a:t>
            </a:r>
            <a:r>
              <a:rPr lang="en-US" altLang="zh-CN" sz="2800" i="0" baseline="30000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instructions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Implement controller using HDL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/>
              <a:t>Complete truth table for control signal based on </a:t>
            </a:r>
            <a:r>
              <a:rPr lang="en-US" altLang="zh-CN" sz="2200" dirty="0" err="1" smtClean="0"/>
              <a:t>datapath</a:t>
            </a:r>
            <a:r>
              <a:rPr lang="en-US" altLang="zh-CN" sz="2200" dirty="0" smtClean="0"/>
              <a:t> of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Exp05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and instruction encoding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Substitute the controller core of Exp05</a:t>
            </a:r>
            <a:endParaRPr lang="zh-CN" altLang="en-US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Finish this lab based on Exp05</a:t>
            </a:r>
            <a:endParaRPr lang="en-US" altLang="zh-CN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2. </a:t>
            </a:r>
            <a:r>
              <a:rPr lang="en-US" altLang="zh-CN" sz="2800" dirty="0" smtClean="0">
                <a:solidFill>
                  <a:schemeClr val="tx1"/>
                </a:solidFill>
              </a:rPr>
              <a:t>Design test for controller</a:t>
            </a:r>
            <a:r>
              <a:rPr lang="zh-CN" altLang="en-US" sz="2800" dirty="0" smtClean="0">
                <a:solidFill>
                  <a:schemeClr val="tx1"/>
                </a:solidFill>
              </a:rPr>
              <a:t>：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OP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decoding test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R-format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lw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sw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branches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jump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Operation control test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Function decoding test</a:t>
            </a:r>
            <a:r>
              <a:rPr lang="en-US" altLang="zh-CN" sz="2400"/>
              <a:t>	</a:t>
            </a:r>
            <a:endParaRPr lang="zh-CN" altLang="en-US" sz="2400" dirty="0"/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036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089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CPU organization 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>
              <a:spLocks/>
            </p:cNvSpPr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>
              <a:spLocks/>
            </p:cNvSpPr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1524934" y="2661060"/>
            <a:ext cx="2097307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7638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object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data 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en-US" altLang="zh-CN" sz="2800" b="0" dirty="0" smtClean="0">
                <a:solidFill>
                  <a:schemeClr val="tx1"/>
                </a:solidFill>
              </a:rPr>
              <a:t>Write down the truth table for the control signals 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32" y="3533936"/>
            <a:ext cx="8733655" cy="3207432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1691680" y="3677952"/>
            <a:ext cx="5904656" cy="2865648"/>
          </a:xfrm>
          <a:prstGeom prst="roundRect">
            <a:avLst/>
          </a:prstGeom>
          <a:solidFill>
            <a:schemeClr val="tx2">
              <a:lumMod val="40000"/>
              <a:lumOff val="6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42815" y="1772816"/>
            <a:ext cx="572269" cy="1799101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controller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547664" y="2675670"/>
            <a:ext cx="771103" cy="1833078"/>
          </a:xfrm>
          <a:custGeom>
            <a:avLst/>
            <a:gdLst>
              <a:gd name="connsiteX0" fmla="*/ 790575 w 1028700"/>
              <a:gd name="connsiteY0" fmla="*/ 1619250 h 1628775"/>
              <a:gd name="connsiteX1" fmla="*/ 1028700 w 1028700"/>
              <a:gd name="connsiteY1" fmla="*/ 1628775 h 1628775"/>
              <a:gd name="connsiteX2" fmla="*/ 638175 w 1028700"/>
              <a:gd name="connsiteY2" fmla="*/ 1476375 h 1628775"/>
              <a:gd name="connsiteX3" fmla="*/ 0 w 1028700"/>
              <a:gd name="connsiteY3" fmla="*/ 1476375 h 1628775"/>
              <a:gd name="connsiteX4" fmla="*/ 9525 w 1028700"/>
              <a:gd name="connsiteY4" fmla="*/ 0 h 1628775"/>
              <a:gd name="connsiteX5" fmla="*/ 571500 w 1028700"/>
              <a:gd name="connsiteY5" fmla="*/ 0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8700" h="1628775">
                <a:moveTo>
                  <a:pt x="790575" y="1619250"/>
                </a:moveTo>
                <a:lnTo>
                  <a:pt x="1028700" y="1628775"/>
                </a:lnTo>
                <a:lnTo>
                  <a:pt x="638175" y="1476375"/>
                </a:lnTo>
                <a:lnTo>
                  <a:pt x="0" y="1476375"/>
                </a:lnTo>
                <a:lnTo>
                  <a:pt x="9525" y="0"/>
                </a:lnTo>
                <a:lnTo>
                  <a:pt x="57150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08285" y="2365345"/>
            <a:ext cx="1670708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Instruction[31:26]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542015" y="1719352"/>
            <a:ext cx="1088467" cy="1552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ALU OP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40152" y="1556792"/>
            <a:ext cx="1042506" cy="55913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600"/>
              </a:lnSpc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ALU Control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320515" y="1871004"/>
            <a:ext cx="1572657" cy="1694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600" b="0" dirty="0" err="1" smtClean="0">
                <a:solidFill>
                  <a:schemeClr val="tx1"/>
                </a:solidFill>
              </a:rPr>
              <a:t>Instroction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[5:0]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6444208" y="2115927"/>
            <a:ext cx="13865" cy="1455991"/>
          </a:xfrm>
          <a:prstGeom prst="straightConnector1">
            <a:avLst/>
          </a:prstGeom>
          <a:ln w="28575">
            <a:solidFill>
              <a:srgbClr val="00009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2552700" y="2375683"/>
            <a:ext cx="5657850" cy="1132197"/>
          </a:xfrm>
          <a:custGeom>
            <a:avLst/>
            <a:gdLst>
              <a:gd name="connsiteX0" fmla="*/ 0 w 5657850"/>
              <a:gd name="connsiteY0" fmla="*/ 0 h 942975"/>
              <a:gd name="connsiteX1" fmla="*/ 5657850 w 5657850"/>
              <a:gd name="connsiteY1" fmla="*/ 28575 h 942975"/>
              <a:gd name="connsiteX2" fmla="*/ 5657850 w 5657850"/>
              <a:gd name="connsiteY2" fmla="*/ 94297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7850" h="942975">
                <a:moveTo>
                  <a:pt x="0" y="0"/>
                </a:moveTo>
                <a:lnTo>
                  <a:pt x="5657850" y="28575"/>
                </a:lnTo>
                <a:lnTo>
                  <a:pt x="5657850" y="942975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542015" y="1988840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b="0" dirty="0" err="1" smtClean="0">
                <a:solidFill>
                  <a:schemeClr val="tx1"/>
                </a:solidFill>
              </a:rPr>
              <a:t>MemRead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2562225" y="2141983"/>
            <a:ext cx="6438900" cy="4319391"/>
          </a:xfrm>
          <a:custGeom>
            <a:avLst/>
            <a:gdLst>
              <a:gd name="connsiteX0" fmla="*/ 0 w 6438900"/>
              <a:gd name="connsiteY0" fmla="*/ 0 h 3667125"/>
              <a:gd name="connsiteX1" fmla="*/ 0 w 6438900"/>
              <a:gd name="connsiteY1" fmla="*/ 0 h 3667125"/>
              <a:gd name="connsiteX2" fmla="*/ 6438900 w 6438900"/>
              <a:gd name="connsiteY2" fmla="*/ 28575 h 3667125"/>
              <a:gd name="connsiteX3" fmla="*/ 6438900 w 6438900"/>
              <a:gd name="connsiteY3" fmla="*/ 3295650 h 3667125"/>
              <a:gd name="connsiteX4" fmla="*/ 6438900 w 6438900"/>
              <a:gd name="connsiteY4" fmla="*/ 3657600 h 3667125"/>
              <a:gd name="connsiteX5" fmla="*/ 5657850 w 6438900"/>
              <a:gd name="connsiteY5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8900" h="3667125">
                <a:moveTo>
                  <a:pt x="0" y="0"/>
                </a:moveTo>
                <a:lnTo>
                  <a:pt x="0" y="0"/>
                </a:lnTo>
                <a:lnTo>
                  <a:pt x="6438900" y="28575"/>
                </a:lnTo>
                <a:lnTo>
                  <a:pt x="6438900" y="3295650"/>
                </a:lnTo>
                <a:lnTo>
                  <a:pt x="6438900" y="3657600"/>
                </a:lnTo>
                <a:lnTo>
                  <a:pt x="5657850" y="3667125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542015" y="2204864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b="0" dirty="0" err="1" smtClean="0">
                <a:solidFill>
                  <a:schemeClr val="tx1"/>
                </a:solidFill>
              </a:rPr>
              <a:t>MemWrite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505651" y="2545036"/>
            <a:ext cx="5234701" cy="2249202"/>
          </a:xfrm>
          <a:custGeom>
            <a:avLst/>
            <a:gdLst>
              <a:gd name="connsiteX0" fmla="*/ 0 w 5657850"/>
              <a:gd name="connsiteY0" fmla="*/ 0 h 942975"/>
              <a:gd name="connsiteX1" fmla="*/ 5657850 w 5657850"/>
              <a:gd name="connsiteY1" fmla="*/ 28575 h 942975"/>
              <a:gd name="connsiteX2" fmla="*/ 5657850 w 5657850"/>
              <a:gd name="connsiteY2" fmla="*/ 94297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7850" h="942975">
                <a:moveTo>
                  <a:pt x="0" y="0"/>
                </a:moveTo>
                <a:lnTo>
                  <a:pt x="5657850" y="28575"/>
                </a:lnTo>
                <a:lnTo>
                  <a:pt x="5657850" y="942975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542015" y="2396508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Branch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542015" y="2571439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Jump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2603500" y="2719967"/>
            <a:ext cx="4597400" cy="810881"/>
          </a:xfrm>
          <a:custGeom>
            <a:avLst/>
            <a:gdLst>
              <a:gd name="connsiteX0" fmla="*/ 0 w 4597400"/>
              <a:gd name="connsiteY0" fmla="*/ 0 h 254000"/>
              <a:gd name="connsiteX1" fmla="*/ 4597400 w 4597400"/>
              <a:gd name="connsiteY1" fmla="*/ 12700 h 254000"/>
              <a:gd name="connsiteX2" fmla="*/ 4597400 w 4597400"/>
              <a:gd name="connsiteY2" fmla="*/ 254000 h 254000"/>
              <a:gd name="connsiteX3" fmla="*/ 4597400 w 4597400"/>
              <a:gd name="connsiteY3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7400" h="254000">
                <a:moveTo>
                  <a:pt x="0" y="0"/>
                </a:moveTo>
                <a:lnTo>
                  <a:pt x="4597400" y="12700"/>
                </a:lnTo>
                <a:lnTo>
                  <a:pt x="4597400" y="254000"/>
                </a:lnTo>
                <a:lnTo>
                  <a:pt x="4597400" y="2540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2565400" y="2906337"/>
            <a:ext cx="4152900" cy="3570912"/>
          </a:xfrm>
          <a:custGeom>
            <a:avLst/>
            <a:gdLst>
              <a:gd name="connsiteX0" fmla="*/ 0 w 4152900"/>
              <a:gd name="connsiteY0" fmla="*/ 0 h 3187700"/>
              <a:gd name="connsiteX1" fmla="*/ 4140200 w 4152900"/>
              <a:gd name="connsiteY1" fmla="*/ 25400 h 3187700"/>
              <a:gd name="connsiteX2" fmla="*/ 4152900 w 4152900"/>
              <a:gd name="connsiteY2" fmla="*/ 3187700 h 3187700"/>
              <a:gd name="connsiteX3" fmla="*/ 3987800 w 4152900"/>
              <a:gd name="connsiteY3" fmla="*/ 3187700 h 318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2900" h="3187700">
                <a:moveTo>
                  <a:pt x="0" y="0"/>
                </a:moveTo>
                <a:lnTo>
                  <a:pt x="4140200" y="25400"/>
                </a:lnTo>
                <a:cubicBezTo>
                  <a:pt x="4144433" y="1079500"/>
                  <a:pt x="4148667" y="2133600"/>
                  <a:pt x="4152900" y="3187700"/>
                </a:cubicBezTo>
                <a:lnTo>
                  <a:pt x="3987800" y="31877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2542015" y="2761036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MemtoReg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2578100" y="3283841"/>
            <a:ext cx="1587500" cy="232349"/>
          </a:xfrm>
          <a:custGeom>
            <a:avLst/>
            <a:gdLst>
              <a:gd name="connsiteX0" fmla="*/ 0 w 1587500"/>
              <a:gd name="connsiteY0" fmla="*/ 0 h 266700"/>
              <a:gd name="connsiteX1" fmla="*/ 1587500 w 1587500"/>
              <a:gd name="connsiteY1" fmla="*/ 12700 h 266700"/>
              <a:gd name="connsiteX2" fmla="*/ 1574800 w 1587500"/>
              <a:gd name="connsiteY2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7500" h="266700">
                <a:moveTo>
                  <a:pt x="0" y="0"/>
                </a:moveTo>
                <a:lnTo>
                  <a:pt x="1587500" y="12700"/>
                </a:lnTo>
                <a:lnTo>
                  <a:pt x="1574800" y="2667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2400300" y="1948072"/>
            <a:ext cx="3556000" cy="3856076"/>
          </a:xfrm>
          <a:custGeom>
            <a:avLst/>
            <a:gdLst>
              <a:gd name="connsiteX0" fmla="*/ 0 w 3556000"/>
              <a:gd name="connsiteY0" fmla="*/ 3644900 h 3644900"/>
              <a:gd name="connsiteX1" fmla="*/ 25400 w 3556000"/>
              <a:gd name="connsiteY1" fmla="*/ 1638300 h 3644900"/>
              <a:gd name="connsiteX2" fmla="*/ 3352800 w 3556000"/>
              <a:gd name="connsiteY2" fmla="*/ 1625600 h 3644900"/>
              <a:gd name="connsiteX3" fmla="*/ 3365500 w 3556000"/>
              <a:gd name="connsiteY3" fmla="*/ 0 h 3644900"/>
              <a:gd name="connsiteX4" fmla="*/ 3556000 w 3556000"/>
              <a:gd name="connsiteY4" fmla="*/ 0 h 364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000" h="3644900">
                <a:moveTo>
                  <a:pt x="0" y="3644900"/>
                </a:moveTo>
                <a:lnTo>
                  <a:pt x="25400" y="1638300"/>
                </a:lnTo>
                <a:lnTo>
                  <a:pt x="3352800" y="1625600"/>
                </a:lnTo>
                <a:cubicBezTo>
                  <a:pt x="3357033" y="1083733"/>
                  <a:pt x="3361267" y="541867"/>
                  <a:pt x="3365500" y="0"/>
                </a:cubicBezTo>
                <a:lnTo>
                  <a:pt x="35560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2565400" y="3121990"/>
            <a:ext cx="3022600" cy="3232325"/>
          </a:xfrm>
          <a:custGeom>
            <a:avLst/>
            <a:gdLst>
              <a:gd name="connsiteX0" fmla="*/ 0 w 3022600"/>
              <a:gd name="connsiteY0" fmla="*/ 0 h 3124200"/>
              <a:gd name="connsiteX1" fmla="*/ 2616200 w 3022600"/>
              <a:gd name="connsiteY1" fmla="*/ 12700 h 3124200"/>
              <a:gd name="connsiteX2" fmla="*/ 2628900 w 3022600"/>
              <a:gd name="connsiteY2" fmla="*/ 3124200 h 3124200"/>
              <a:gd name="connsiteX3" fmla="*/ 3022600 w 3022600"/>
              <a:gd name="connsiteY3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600" h="3124200">
                <a:moveTo>
                  <a:pt x="0" y="0"/>
                </a:moveTo>
                <a:lnTo>
                  <a:pt x="2616200" y="12700"/>
                </a:lnTo>
                <a:cubicBezTo>
                  <a:pt x="2620433" y="1049867"/>
                  <a:pt x="2624667" y="2087033"/>
                  <a:pt x="2628900" y="3124200"/>
                </a:cubicBezTo>
                <a:lnTo>
                  <a:pt x="3022600" y="31242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2542015" y="2964316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ALUScr_B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542015" y="3153554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RegWrite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2578100" y="3473438"/>
            <a:ext cx="609600" cy="2652278"/>
          </a:xfrm>
          <a:custGeom>
            <a:avLst/>
            <a:gdLst>
              <a:gd name="connsiteX0" fmla="*/ 0 w 609600"/>
              <a:gd name="connsiteY0" fmla="*/ 0 h 2527300"/>
              <a:gd name="connsiteX1" fmla="*/ 609600 w 609600"/>
              <a:gd name="connsiteY1" fmla="*/ 12700 h 2527300"/>
              <a:gd name="connsiteX2" fmla="*/ 596900 w 609600"/>
              <a:gd name="connsiteY2" fmla="*/ 2514600 h 2527300"/>
              <a:gd name="connsiteX3" fmla="*/ 444500 w 609600"/>
              <a:gd name="connsiteY3" fmla="*/ 2527300 h 252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2527300">
                <a:moveTo>
                  <a:pt x="0" y="0"/>
                </a:moveTo>
                <a:lnTo>
                  <a:pt x="609600" y="12700"/>
                </a:lnTo>
                <a:cubicBezTo>
                  <a:pt x="605367" y="846667"/>
                  <a:pt x="601133" y="1680633"/>
                  <a:pt x="596900" y="2514600"/>
                </a:cubicBezTo>
                <a:lnTo>
                  <a:pt x="444500" y="25273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2542015" y="3331436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RegDst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2578100" y="1718816"/>
            <a:ext cx="3340100" cy="203200"/>
          </a:xfrm>
          <a:custGeom>
            <a:avLst/>
            <a:gdLst>
              <a:gd name="connsiteX0" fmla="*/ 0 w 3340100"/>
              <a:gd name="connsiteY0" fmla="*/ 203200 h 203200"/>
              <a:gd name="connsiteX1" fmla="*/ 1828800 w 3340100"/>
              <a:gd name="connsiteY1" fmla="*/ 203200 h 203200"/>
              <a:gd name="connsiteX2" fmla="*/ 2159000 w 3340100"/>
              <a:gd name="connsiteY2" fmla="*/ 0 h 203200"/>
              <a:gd name="connsiteX3" fmla="*/ 3340100 w 33401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100" h="203200">
                <a:moveTo>
                  <a:pt x="0" y="203200"/>
                </a:moveTo>
                <a:lnTo>
                  <a:pt x="1828800" y="203200"/>
                </a:lnTo>
                <a:lnTo>
                  <a:pt x="2159000" y="0"/>
                </a:lnTo>
                <a:lnTo>
                  <a:pt x="334010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3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4662</TotalTime>
  <Words>1461</Words>
  <Application>Microsoft Office PowerPoint</Application>
  <PresentationFormat>全屏显示(4:3)</PresentationFormat>
  <Paragraphs>661</Paragraphs>
  <Slides>36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仿宋</vt:lpstr>
      <vt:lpstr>黑体</vt:lpstr>
      <vt:lpstr>华文行楷</vt:lpstr>
      <vt:lpstr>华文隶书</vt:lpstr>
      <vt:lpstr>隶书</vt:lpstr>
      <vt:lpstr>宋体</vt:lpstr>
      <vt:lpstr>微软雅黑</vt:lpstr>
      <vt:lpstr>Algerian</vt:lpstr>
      <vt:lpstr>Arial</vt:lpstr>
      <vt:lpstr>Calibri</vt:lpstr>
      <vt:lpstr>Times New Roman</vt:lpstr>
      <vt:lpstr>Wingdings</vt:lpstr>
      <vt:lpstr>Office 主题</vt:lpstr>
      <vt:lpstr>Clip</vt:lpstr>
      <vt:lpstr>公式</vt:lpstr>
      <vt:lpstr>Computer Organization &amp; Design         实验与课程设计</vt:lpstr>
      <vt:lpstr>Course Outline</vt:lpstr>
      <vt:lpstr>Goal</vt:lpstr>
      <vt:lpstr>Environment</vt:lpstr>
      <vt:lpstr>Course Outline</vt:lpstr>
      <vt:lpstr>Task </vt:lpstr>
      <vt:lpstr>Course Outline</vt:lpstr>
      <vt:lpstr>CPU organization </vt:lpstr>
      <vt:lpstr>Control object：data path</vt:lpstr>
      <vt:lpstr>Control signals</vt:lpstr>
      <vt:lpstr>Truth table of main controller</vt:lpstr>
      <vt:lpstr>ALU operation decoder            Second level</vt:lpstr>
      <vt:lpstr>ALU OP optimization</vt:lpstr>
      <vt:lpstr>CPU part：SCPU_ctrl</vt:lpstr>
      <vt:lpstr>SCPU_ctrl.v</vt:lpstr>
      <vt:lpstr>Course Outline</vt:lpstr>
      <vt:lpstr>PowerPoint 演示文稿</vt:lpstr>
      <vt:lpstr>Project：OExp06-OwnSCPU</vt:lpstr>
      <vt:lpstr>设计要点</vt:lpstr>
      <vt:lpstr>Instruction decoder-main controller</vt:lpstr>
      <vt:lpstr>HDL description for controller</vt:lpstr>
      <vt:lpstr>Controller simulation</vt:lpstr>
      <vt:lpstr>Controller simulation</vt:lpstr>
      <vt:lpstr>Controller simulation result</vt:lpstr>
      <vt:lpstr>ALU op decoder</vt:lpstr>
      <vt:lpstr>HDL description for ALU op</vt:lpstr>
      <vt:lpstr>Controller substitution</vt:lpstr>
      <vt:lpstr>PowerPoint 演示文稿</vt:lpstr>
      <vt:lpstr>Physical verification</vt:lpstr>
      <vt:lpstr>DEMO interface</vt:lpstr>
      <vt:lpstr>Test program：ALU instructions</vt:lpstr>
      <vt:lpstr>Test  LW/SW</vt:lpstr>
      <vt:lpstr>Dynamic LW/SW test</vt:lpstr>
      <vt:lpstr>Test record form</vt:lpstr>
      <vt:lpstr>Thinking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haifeng</cp:lastModifiedBy>
  <cp:revision>473</cp:revision>
  <dcterms:created xsi:type="dcterms:W3CDTF">2013-04-10T02:56:54Z</dcterms:created>
  <dcterms:modified xsi:type="dcterms:W3CDTF">2020-02-26T06:55:24Z</dcterms:modified>
</cp:coreProperties>
</file>