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70"/>
  </p:notesMasterIdLst>
  <p:sldIdLst>
    <p:sldId id="297" r:id="rId2"/>
    <p:sldId id="530" r:id="rId3"/>
    <p:sldId id="531" r:id="rId4"/>
    <p:sldId id="303" r:id="rId5"/>
    <p:sldId id="304" r:id="rId6"/>
    <p:sldId id="419" r:id="rId7"/>
    <p:sldId id="509" r:id="rId8"/>
    <p:sldId id="421" r:id="rId9"/>
    <p:sldId id="422" r:id="rId10"/>
    <p:sldId id="423" r:id="rId11"/>
    <p:sldId id="424" r:id="rId12"/>
    <p:sldId id="524" r:id="rId13"/>
    <p:sldId id="521" r:id="rId14"/>
    <p:sldId id="526" r:id="rId15"/>
    <p:sldId id="523" r:id="rId16"/>
    <p:sldId id="425" r:id="rId17"/>
    <p:sldId id="426" r:id="rId18"/>
    <p:sldId id="427" r:id="rId19"/>
    <p:sldId id="429" r:id="rId20"/>
    <p:sldId id="483" r:id="rId21"/>
    <p:sldId id="484" r:id="rId22"/>
    <p:sldId id="485" r:id="rId23"/>
    <p:sldId id="532" r:id="rId24"/>
    <p:sldId id="487" r:id="rId25"/>
    <p:sldId id="435" r:id="rId26"/>
    <p:sldId id="533" r:id="rId27"/>
    <p:sldId id="490" r:id="rId28"/>
    <p:sldId id="534" r:id="rId29"/>
    <p:sldId id="535" r:id="rId30"/>
    <p:sldId id="536" r:id="rId31"/>
    <p:sldId id="537" r:id="rId32"/>
    <p:sldId id="538" r:id="rId33"/>
    <p:sldId id="539" r:id="rId34"/>
    <p:sldId id="540" r:id="rId35"/>
    <p:sldId id="541" r:id="rId36"/>
    <p:sldId id="542" r:id="rId37"/>
    <p:sldId id="493" r:id="rId38"/>
    <p:sldId id="448" r:id="rId39"/>
    <p:sldId id="503" r:id="rId40"/>
    <p:sldId id="449" r:id="rId41"/>
    <p:sldId id="450" r:id="rId42"/>
    <p:sldId id="451" r:id="rId43"/>
    <p:sldId id="452" r:id="rId44"/>
    <p:sldId id="518" r:id="rId45"/>
    <p:sldId id="527" r:id="rId46"/>
    <p:sldId id="528" r:id="rId47"/>
    <p:sldId id="453" r:id="rId48"/>
    <p:sldId id="454" r:id="rId49"/>
    <p:sldId id="455" r:id="rId50"/>
    <p:sldId id="456" r:id="rId51"/>
    <p:sldId id="460" r:id="rId52"/>
    <p:sldId id="461" r:id="rId53"/>
    <p:sldId id="510" r:id="rId54"/>
    <p:sldId id="475" r:id="rId55"/>
    <p:sldId id="476" r:id="rId56"/>
    <p:sldId id="477" r:id="rId57"/>
    <p:sldId id="478" r:id="rId58"/>
    <p:sldId id="479" r:id="rId59"/>
    <p:sldId id="480" r:id="rId60"/>
    <p:sldId id="481" r:id="rId61"/>
    <p:sldId id="529" r:id="rId62"/>
    <p:sldId id="512" r:id="rId63"/>
    <p:sldId id="513" r:id="rId64"/>
    <p:sldId id="514" r:id="rId65"/>
    <p:sldId id="515" r:id="rId66"/>
    <p:sldId id="516" r:id="rId67"/>
    <p:sldId id="517" r:id="rId68"/>
    <p:sldId id="386" r:id="rId6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5050"/>
    <a:srgbClr val="0033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2629" autoAdjust="0"/>
  </p:normalViewPr>
  <p:slideViewPr>
    <p:cSldViewPr>
      <p:cViewPr varScale="1">
        <p:scale>
          <a:sx n="81" d="100"/>
          <a:sy n="81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rgbClr val="FFC000"/>
        </a:solidFill>
      </dgm:spPr>
      <dgm:t>
        <a:bodyPr/>
        <a:lstStyle/>
        <a:p>
          <a:r>
            <a:rPr lang="en-US" altLang="zh-CN" sz="3000" b="1" dirty="0" smtClean="0">
              <a:latin typeface="宋体" pitchFamily="2" charset="-122"/>
              <a:ea typeface="宋体" pitchFamily="2" charset="-122"/>
            </a:rPr>
            <a:t>Environment</a:t>
          </a:r>
          <a:endParaRPr lang="zh-CN" altLang="en-US" sz="3000" b="1" dirty="0">
            <a:latin typeface="宋体" pitchFamily="2" charset="-122"/>
            <a:ea typeface="宋体" pitchFamily="2" charset="-122"/>
          </a:endParaRPr>
        </a:p>
      </dgm:t>
    </dgm:pt>
    <dgm:pt modelId="{DC5A5485-2017-4B8A-A025-F8EB1C144AE7}" type="parTrans" cxnId="{0921E3B3-CFF1-44F4-AE28-E5AF08652D93}">
      <dgm:prSet/>
      <dgm:spPr/>
      <dgm:t>
        <a:bodyPr/>
        <a:lstStyle/>
        <a:p>
          <a:endParaRPr lang="zh-CN" altLang="en-US"/>
        </a:p>
      </dgm:t>
    </dgm:pt>
    <dgm:pt modelId="{F4E49FB6-BAEC-4D61-AE0D-5FA9F57F40D1}" type="sibTrans" cxnId="{0921E3B3-CFF1-44F4-AE28-E5AF08652D93}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chemeClr val="accent1"/>
        </a:solidFill>
      </dgm:spPr>
      <dgm:t>
        <a:bodyPr/>
        <a:lstStyle/>
        <a:p>
          <a:r>
            <a:rPr lang="en-US" altLang="zh-CN" sz="3000" b="1" dirty="0">
              <a:ea typeface="黑体" panose="02010609060101010101" pitchFamily="49" charset="-122"/>
            </a:rPr>
            <a:t>Task</a:t>
          </a:r>
          <a:endParaRPr lang="en-US" altLang="zh-CN" sz="3000" b="1" dirty="0">
            <a:ea typeface="宋体" pitchFamily="2" charset="-122"/>
          </a:endParaRPr>
        </a:p>
      </dgm:t>
    </dgm:pt>
    <dgm:pt modelId="{5E1DE535-F758-4E5A-A596-F658C82B99AA}" type="parTrans" cxnId="{C6FB9924-1262-4FE8-987A-7EEEC5066D76}">
      <dgm:prSet/>
      <dgm:spPr/>
      <dgm:t>
        <a:bodyPr/>
        <a:lstStyle/>
        <a:p>
          <a:endParaRPr lang="zh-CN" altLang="en-US"/>
        </a:p>
      </dgm:t>
    </dgm:pt>
    <dgm:pt modelId="{48CD5674-3BA7-467A-B1BC-0E209553F8F5}" type="sibTrans" cxnId="{C6FB9924-1262-4FE8-987A-7EEEC5066D76}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chemeClr val="accent1"/>
        </a:solidFill>
      </dgm:spPr>
      <dgm:t>
        <a:bodyPr/>
        <a:lstStyle/>
        <a:p>
          <a:r>
            <a:rPr lang="en-US" altLang="zh-CN" sz="3000" b="1" dirty="0">
              <a:ea typeface="黑体" panose="02010609060101010101" pitchFamily="49" charset="-122"/>
            </a:rPr>
            <a:t>Principles</a:t>
          </a:r>
          <a:endParaRPr lang="en-US" altLang="zh-CN" sz="3000" b="1" dirty="0">
            <a:ea typeface="宋体" pitchFamily="2" charset="-122"/>
          </a:endParaRPr>
        </a:p>
      </dgm:t>
    </dgm:pt>
    <dgm:pt modelId="{0F3C0A4D-422E-4D5C-84BF-B52F1F9563BD}" type="parTrans" cxnId="{320F9200-9DA5-4C03-8762-402CDDF34FD6}">
      <dgm:prSet/>
      <dgm:spPr/>
      <dgm:t>
        <a:bodyPr/>
        <a:lstStyle/>
        <a:p>
          <a:endParaRPr lang="zh-CN" altLang="en-US"/>
        </a:p>
      </dgm:t>
    </dgm:pt>
    <dgm:pt modelId="{8CEBE258-FF7B-4FD6-B0A3-996FD24690A1}" type="sibTrans" cxnId="{320F9200-9DA5-4C03-8762-402CDDF34FD6}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chemeClr val="accent1"/>
        </a:solidFill>
      </dgm:spPr>
      <dgm:t>
        <a:bodyPr/>
        <a:lstStyle/>
        <a:p>
          <a:pPr algn="l"/>
          <a:r>
            <a:rPr lang="en-US" altLang="zh-CN" sz="3000" b="1" dirty="0">
              <a:ea typeface="黑体" panose="02010609060101010101" pitchFamily="49" charset="-122"/>
            </a:rPr>
            <a:t>Implementation</a:t>
          </a:r>
          <a:endParaRPr lang="en-US" altLang="zh-CN" sz="3000" b="1" dirty="0">
            <a:ea typeface="宋体" pitchFamily="2" charset="-122"/>
          </a:endParaRPr>
        </a:p>
      </dgm:t>
    </dgm:pt>
    <dgm:pt modelId="{38642E36-63AA-4DAC-B37E-80BEE3388E34}" type="parTrans" cxnId="{D408B828-1DF1-441D-8A87-A60851E723F9}">
      <dgm:prSet/>
      <dgm:spPr/>
      <dgm:t>
        <a:bodyPr/>
        <a:lstStyle/>
        <a:p>
          <a:endParaRPr lang="zh-CN" altLang="en-US"/>
        </a:p>
      </dgm:t>
    </dgm:pt>
    <dgm:pt modelId="{D8248EBF-9B89-4041-B322-22ED41F058DA}" type="sibTrans" cxnId="{D408B828-1DF1-441D-8A87-A60851E723F9}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E3594866-6DC3-EA46-9A53-4E9BDC309521}" type="presOf" srcId="{7944E05A-E851-4FEB-8F65-54CF019D8607}" destId="{CC9EE4F8-9490-427F-B10E-0E9D697AC42E}" srcOrd="0" destOrd="0" presId="urn:microsoft.com/office/officeart/2008/layout/VerticalCurvedList"/>
    <dgm:cxn modelId="{73FA9FCD-D07A-5748-A491-108704E4948E}" type="presOf" srcId="{8A1426EB-7DE3-47DE-897B-C3F4E225F151}" destId="{D3F14193-5855-4C09-A68A-0623D31128DF}" srcOrd="0" destOrd="0" presId="urn:microsoft.com/office/officeart/2008/layout/VerticalCurvedList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D31DE5C0-BBDC-6C4E-8746-4B0F73BDCB66}" type="presOf" srcId="{89F17C84-8395-4E33-8F8A-878E46DB1974}" destId="{1B922EBE-B39C-4873-8CC5-9E93797307C1}" srcOrd="0" destOrd="0" presId="urn:microsoft.com/office/officeart/2008/layout/VerticalCurvedList"/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D365EE0B-1AB9-6147-98D1-4AE0634E1469}" type="presOf" srcId="{AA26FAA2-A785-4E15-BA91-A671C9AEEFB8}" destId="{411AB55B-A6A8-48D0-B24D-1FE0443D1EDB}" srcOrd="0" destOrd="0" presId="urn:microsoft.com/office/officeart/2008/layout/VerticalCurvedList"/>
    <dgm:cxn modelId="{B6C92891-FAB7-904D-A7A4-7C99AC76DDB1}" type="presOf" srcId="{F4E49FB6-BAEC-4D61-AE0D-5FA9F57F40D1}" destId="{7D320737-378C-4B8C-AEBD-51068216900B}" srcOrd="0" destOrd="0" presId="urn:microsoft.com/office/officeart/2008/layout/VerticalCurvedList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CF00DD42-18E9-2A41-AA12-112E15336CC4}" type="presOf" srcId="{607E526C-60CD-4A98-A71B-78FCE2BC42A5}" destId="{596E06D9-740A-4EB7-99D6-26FD9CA88D40}" srcOrd="0" destOrd="0" presId="urn:microsoft.com/office/officeart/2008/layout/VerticalCurvedList"/>
    <dgm:cxn modelId="{780EC3B1-A16D-F04C-AA24-A617A8F38DFE}" type="presParOf" srcId="{1B922EBE-B39C-4873-8CC5-9E93797307C1}" destId="{7CDB5B95-D570-47D8-BCE0-E552F8830E24}" srcOrd="0" destOrd="0" presId="urn:microsoft.com/office/officeart/2008/layout/VerticalCurvedList"/>
    <dgm:cxn modelId="{9D6EA3A3-BF37-A24B-95CE-E224DF866795}" type="presParOf" srcId="{7CDB5B95-D570-47D8-BCE0-E552F8830E24}" destId="{8C163561-368A-464B-8AC3-290847416772}" srcOrd="0" destOrd="0" presId="urn:microsoft.com/office/officeart/2008/layout/VerticalCurvedList"/>
    <dgm:cxn modelId="{0ABB8E13-FDFA-E246-871A-E59667A23568}" type="presParOf" srcId="{8C163561-368A-464B-8AC3-290847416772}" destId="{239A010D-535F-44FF-8274-A74669569E25}" srcOrd="0" destOrd="0" presId="urn:microsoft.com/office/officeart/2008/layout/VerticalCurvedList"/>
    <dgm:cxn modelId="{E9251408-E3A3-114F-8947-200107C2E589}" type="presParOf" srcId="{8C163561-368A-464B-8AC3-290847416772}" destId="{7D320737-378C-4B8C-AEBD-51068216900B}" srcOrd="1" destOrd="0" presId="urn:microsoft.com/office/officeart/2008/layout/VerticalCurvedList"/>
    <dgm:cxn modelId="{06456BEB-AF66-D64D-AB0E-CA2320D03050}" type="presParOf" srcId="{8C163561-368A-464B-8AC3-290847416772}" destId="{C626C0FB-4623-4A86-B194-30FC7A43F690}" srcOrd="2" destOrd="0" presId="urn:microsoft.com/office/officeart/2008/layout/VerticalCurvedList"/>
    <dgm:cxn modelId="{288BD757-3729-B14F-A3B1-A3ED7C63111D}" type="presParOf" srcId="{8C163561-368A-464B-8AC3-290847416772}" destId="{0DB23378-0D9E-489E-B056-8FF32F56CCC3}" srcOrd="3" destOrd="0" presId="urn:microsoft.com/office/officeart/2008/layout/VerticalCurvedList"/>
    <dgm:cxn modelId="{B20FEA17-B253-6348-BB12-C68E575E0A22}" type="presParOf" srcId="{7CDB5B95-D570-47D8-BCE0-E552F8830E24}" destId="{411AB55B-A6A8-48D0-B24D-1FE0443D1EDB}" srcOrd="1" destOrd="0" presId="urn:microsoft.com/office/officeart/2008/layout/VerticalCurvedList"/>
    <dgm:cxn modelId="{F50D85EB-E3DB-9848-ADF9-A7D4D5B2FC4B}" type="presParOf" srcId="{7CDB5B95-D570-47D8-BCE0-E552F8830E24}" destId="{62EFC6DF-9B9D-4498-9FCB-69AB4CF71398}" srcOrd="2" destOrd="0" presId="urn:microsoft.com/office/officeart/2008/layout/VerticalCurvedList"/>
    <dgm:cxn modelId="{008F9233-B752-FC40-B752-BA6B3857164F}" type="presParOf" srcId="{62EFC6DF-9B9D-4498-9FCB-69AB4CF71398}" destId="{3A93CF4B-2409-4FAC-8ACE-009A6101783F}" srcOrd="0" destOrd="0" presId="urn:microsoft.com/office/officeart/2008/layout/VerticalCurvedList"/>
    <dgm:cxn modelId="{E5CF7A74-ECF2-DC4D-A3C8-E5AEFA85C7A2}" type="presParOf" srcId="{7CDB5B95-D570-47D8-BCE0-E552F8830E24}" destId="{D3F14193-5855-4C09-A68A-0623D31128DF}" srcOrd="3" destOrd="0" presId="urn:microsoft.com/office/officeart/2008/layout/VerticalCurvedList"/>
    <dgm:cxn modelId="{5DF793DF-885C-F74C-B6B2-FA357676977E}" type="presParOf" srcId="{7CDB5B95-D570-47D8-BCE0-E552F8830E24}" destId="{BD8A115F-6910-49FF-9795-3847D8CBD453}" srcOrd="4" destOrd="0" presId="urn:microsoft.com/office/officeart/2008/layout/VerticalCurvedList"/>
    <dgm:cxn modelId="{1D30F626-B7D3-FC44-9251-939FAF1A55A9}" type="presParOf" srcId="{BD8A115F-6910-49FF-9795-3847D8CBD453}" destId="{BAAE23CF-93E1-4283-B216-8A16E8BF43B5}" srcOrd="0" destOrd="0" presId="urn:microsoft.com/office/officeart/2008/layout/VerticalCurvedList"/>
    <dgm:cxn modelId="{CB012F8F-085C-7644-A678-6E05DAAFDC62}" type="presParOf" srcId="{7CDB5B95-D570-47D8-BCE0-E552F8830E24}" destId="{CC9EE4F8-9490-427F-B10E-0E9D697AC42E}" srcOrd="5" destOrd="0" presId="urn:microsoft.com/office/officeart/2008/layout/VerticalCurvedList"/>
    <dgm:cxn modelId="{838F666B-6AFC-8844-A82B-EF2004BA6E75}" type="presParOf" srcId="{7CDB5B95-D570-47D8-BCE0-E552F8830E24}" destId="{99854AA3-86D7-4DB5-AA36-6F45C724EA1C}" srcOrd="6" destOrd="0" presId="urn:microsoft.com/office/officeart/2008/layout/VerticalCurvedList"/>
    <dgm:cxn modelId="{5A5E50D6-956F-5344-9626-B03F71499693}" type="presParOf" srcId="{99854AA3-86D7-4DB5-AA36-6F45C724EA1C}" destId="{CC93471B-25DF-4061-9EB5-45EAA8B6183F}" srcOrd="0" destOrd="0" presId="urn:microsoft.com/office/officeart/2008/layout/VerticalCurvedList"/>
    <dgm:cxn modelId="{50B19EE0-A038-9D49-9890-88DF228AFA65}" type="presParOf" srcId="{7CDB5B95-D570-47D8-BCE0-E552F8830E24}" destId="{596E06D9-740A-4EB7-99D6-26FD9CA88D40}" srcOrd="7" destOrd="0" presId="urn:microsoft.com/office/officeart/2008/layout/VerticalCurvedList"/>
    <dgm:cxn modelId="{AA8B6A3B-A50F-3042-81C2-74627D8FC76D}" type="presParOf" srcId="{7CDB5B95-D570-47D8-BCE0-E552F8830E24}" destId="{9031F968-0A05-4BA8-92EC-3061E9C2118F}" srcOrd="8" destOrd="0" presId="urn:microsoft.com/office/officeart/2008/layout/VerticalCurvedList"/>
    <dgm:cxn modelId="{131D3773-9407-4E44-8817-668A7B2D3200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accent1"/>
        </a:solidFill>
      </dgm:spPr>
      <dgm:t>
        <a:bodyPr/>
        <a:lstStyle/>
        <a:p>
          <a:r>
            <a:rPr lang="en-US" altLang="zh-CN" sz="3000" b="1" dirty="0" smtClean="0">
              <a:latin typeface="宋体" pitchFamily="2" charset="-122"/>
              <a:ea typeface="宋体" pitchFamily="2" charset="-122"/>
            </a:rPr>
            <a:t>Environment</a:t>
          </a:r>
          <a:endParaRPr lang="zh-CN" altLang="en-US" sz="3000" b="1" dirty="0">
            <a:latin typeface="宋体" pitchFamily="2" charset="-122"/>
            <a:ea typeface="宋体" pitchFamily="2" charset="-122"/>
          </a:endParaRPr>
        </a:p>
      </dgm:t>
    </dgm:pt>
    <dgm:pt modelId="{DC5A5485-2017-4B8A-A025-F8EB1C144AE7}" type="parTrans" cxnId="{0921E3B3-CFF1-44F4-AE28-E5AF08652D93}">
      <dgm:prSet/>
      <dgm:spPr/>
      <dgm:t>
        <a:bodyPr/>
        <a:lstStyle/>
        <a:p>
          <a:endParaRPr lang="zh-CN" altLang="en-US"/>
        </a:p>
      </dgm:t>
    </dgm:pt>
    <dgm:pt modelId="{F4E49FB6-BAEC-4D61-AE0D-5FA9F57F40D1}" type="sibTrans" cxnId="{0921E3B3-CFF1-44F4-AE28-E5AF08652D93}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rgbClr val="FFC000"/>
        </a:solidFill>
      </dgm:spPr>
      <dgm:t>
        <a:bodyPr/>
        <a:lstStyle/>
        <a:p>
          <a:r>
            <a:rPr lang="en-US" altLang="zh-CN" sz="3000" b="1" dirty="0">
              <a:ea typeface="黑体" panose="02010609060101010101" pitchFamily="49" charset="-122"/>
            </a:rPr>
            <a:t>Task</a:t>
          </a:r>
          <a:endParaRPr lang="en-US" altLang="zh-CN" sz="3000" b="1" dirty="0">
            <a:ea typeface="宋体" pitchFamily="2" charset="-122"/>
          </a:endParaRPr>
        </a:p>
      </dgm:t>
    </dgm:pt>
    <dgm:pt modelId="{5E1DE535-F758-4E5A-A596-F658C82B99AA}" type="parTrans" cxnId="{C6FB9924-1262-4FE8-987A-7EEEC5066D76}">
      <dgm:prSet/>
      <dgm:spPr/>
      <dgm:t>
        <a:bodyPr/>
        <a:lstStyle/>
        <a:p>
          <a:endParaRPr lang="zh-CN" altLang="en-US"/>
        </a:p>
      </dgm:t>
    </dgm:pt>
    <dgm:pt modelId="{48CD5674-3BA7-467A-B1BC-0E209553F8F5}" type="sibTrans" cxnId="{C6FB9924-1262-4FE8-987A-7EEEC5066D76}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chemeClr val="accent1"/>
        </a:solidFill>
      </dgm:spPr>
      <dgm:t>
        <a:bodyPr/>
        <a:lstStyle/>
        <a:p>
          <a:r>
            <a:rPr lang="en-US" altLang="zh-CN" sz="3000" b="1" dirty="0">
              <a:ea typeface="黑体" panose="02010609060101010101" pitchFamily="49" charset="-122"/>
            </a:rPr>
            <a:t>Principles</a:t>
          </a:r>
          <a:endParaRPr lang="en-US" altLang="zh-CN" sz="3000" b="1" dirty="0">
            <a:ea typeface="宋体" pitchFamily="2" charset="-122"/>
          </a:endParaRPr>
        </a:p>
      </dgm:t>
    </dgm:pt>
    <dgm:pt modelId="{0F3C0A4D-422E-4D5C-84BF-B52F1F9563BD}" type="parTrans" cxnId="{320F9200-9DA5-4C03-8762-402CDDF34FD6}">
      <dgm:prSet/>
      <dgm:spPr/>
      <dgm:t>
        <a:bodyPr/>
        <a:lstStyle/>
        <a:p>
          <a:endParaRPr lang="zh-CN" altLang="en-US"/>
        </a:p>
      </dgm:t>
    </dgm:pt>
    <dgm:pt modelId="{8CEBE258-FF7B-4FD6-B0A3-996FD24690A1}" type="sibTrans" cxnId="{320F9200-9DA5-4C03-8762-402CDDF34FD6}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chemeClr val="accent1"/>
        </a:solidFill>
      </dgm:spPr>
      <dgm:t>
        <a:bodyPr/>
        <a:lstStyle/>
        <a:p>
          <a:pPr algn="l"/>
          <a:r>
            <a:rPr lang="en-US" altLang="zh-CN" sz="3000" b="1" dirty="0">
              <a:ea typeface="黑体" panose="02010609060101010101" pitchFamily="49" charset="-122"/>
            </a:rPr>
            <a:t>Implementation</a:t>
          </a:r>
          <a:endParaRPr lang="en-US" altLang="zh-CN" sz="3000" b="1" dirty="0">
            <a:ea typeface="宋体" pitchFamily="2" charset="-122"/>
          </a:endParaRPr>
        </a:p>
      </dgm:t>
    </dgm:pt>
    <dgm:pt modelId="{38642E36-63AA-4DAC-B37E-80BEE3388E34}" type="parTrans" cxnId="{D408B828-1DF1-441D-8A87-A60851E723F9}">
      <dgm:prSet/>
      <dgm:spPr/>
      <dgm:t>
        <a:bodyPr/>
        <a:lstStyle/>
        <a:p>
          <a:endParaRPr lang="zh-CN" altLang="en-US"/>
        </a:p>
      </dgm:t>
    </dgm:pt>
    <dgm:pt modelId="{D8248EBF-9B89-4041-B322-22ED41F058DA}" type="sibTrans" cxnId="{D408B828-1DF1-441D-8A87-A60851E723F9}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186B064E-88BA-644B-92A4-8E83585CBFD5}" type="presOf" srcId="{F4E49FB6-BAEC-4D61-AE0D-5FA9F57F40D1}" destId="{7D320737-378C-4B8C-AEBD-51068216900B}" srcOrd="0" destOrd="0" presId="urn:microsoft.com/office/officeart/2008/layout/VerticalCurvedList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F4B4DA08-8C4A-3347-8E12-5E1664DB251C}" type="presOf" srcId="{7944E05A-E851-4FEB-8F65-54CF019D8607}" destId="{CC9EE4F8-9490-427F-B10E-0E9D697AC42E}" srcOrd="0" destOrd="0" presId="urn:microsoft.com/office/officeart/2008/layout/VerticalCurvedList"/>
    <dgm:cxn modelId="{66344350-884A-C249-B5AC-ADB2AD5ACA9D}" type="presOf" srcId="{AA26FAA2-A785-4E15-BA91-A671C9AEEFB8}" destId="{411AB55B-A6A8-48D0-B24D-1FE0443D1EDB}" srcOrd="0" destOrd="0" presId="urn:microsoft.com/office/officeart/2008/layout/VerticalCurvedList"/>
    <dgm:cxn modelId="{D84E6537-0F2B-034B-864F-F19EDFA7226F}" type="presOf" srcId="{8A1426EB-7DE3-47DE-897B-C3F4E225F151}" destId="{D3F14193-5855-4C09-A68A-0623D31128DF}" srcOrd="0" destOrd="0" presId="urn:microsoft.com/office/officeart/2008/layout/VerticalCurvedList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1D985859-505C-204E-8ABB-F92E043A85AC}" type="presOf" srcId="{89F17C84-8395-4E33-8F8A-878E46DB1974}" destId="{1B922EBE-B39C-4873-8CC5-9E93797307C1}" srcOrd="0" destOrd="0" presId="urn:microsoft.com/office/officeart/2008/layout/VerticalCurvedList"/>
    <dgm:cxn modelId="{B21998F2-F89F-0C48-AA46-761F9C4BE9D9}" type="presOf" srcId="{607E526C-60CD-4A98-A71B-78FCE2BC42A5}" destId="{596E06D9-740A-4EB7-99D6-26FD9CA88D40}" srcOrd="0" destOrd="0" presId="urn:microsoft.com/office/officeart/2008/layout/VerticalCurvedList"/>
    <dgm:cxn modelId="{FF6200E1-5091-AD4A-82A8-B72C35D7264D}" type="presParOf" srcId="{1B922EBE-B39C-4873-8CC5-9E93797307C1}" destId="{7CDB5B95-D570-47D8-BCE0-E552F8830E24}" srcOrd="0" destOrd="0" presId="urn:microsoft.com/office/officeart/2008/layout/VerticalCurvedList"/>
    <dgm:cxn modelId="{E23AD8DB-C546-684B-82AB-83CF47A39027}" type="presParOf" srcId="{7CDB5B95-D570-47D8-BCE0-E552F8830E24}" destId="{8C163561-368A-464B-8AC3-290847416772}" srcOrd="0" destOrd="0" presId="urn:microsoft.com/office/officeart/2008/layout/VerticalCurvedList"/>
    <dgm:cxn modelId="{371F2ABE-3D2C-8A42-AB65-AE252EA12D0F}" type="presParOf" srcId="{8C163561-368A-464B-8AC3-290847416772}" destId="{239A010D-535F-44FF-8274-A74669569E25}" srcOrd="0" destOrd="0" presId="urn:microsoft.com/office/officeart/2008/layout/VerticalCurvedList"/>
    <dgm:cxn modelId="{2BB50CE4-B085-C34B-B760-2403D7596247}" type="presParOf" srcId="{8C163561-368A-464B-8AC3-290847416772}" destId="{7D320737-378C-4B8C-AEBD-51068216900B}" srcOrd="1" destOrd="0" presId="urn:microsoft.com/office/officeart/2008/layout/VerticalCurvedList"/>
    <dgm:cxn modelId="{88B0CEA9-9D3C-0949-8379-94C8DC00E211}" type="presParOf" srcId="{8C163561-368A-464B-8AC3-290847416772}" destId="{C626C0FB-4623-4A86-B194-30FC7A43F690}" srcOrd="2" destOrd="0" presId="urn:microsoft.com/office/officeart/2008/layout/VerticalCurvedList"/>
    <dgm:cxn modelId="{E88134DA-E26B-E64D-A2FD-3BC46BC73D05}" type="presParOf" srcId="{8C163561-368A-464B-8AC3-290847416772}" destId="{0DB23378-0D9E-489E-B056-8FF32F56CCC3}" srcOrd="3" destOrd="0" presId="urn:microsoft.com/office/officeart/2008/layout/VerticalCurvedList"/>
    <dgm:cxn modelId="{04BF1317-2C1D-B941-9DE0-07023CCA3986}" type="presParOf" srcId="{7CDB5B95-D570-47D8-BCE0-E552F8830E24}" destId="{411AB55B-A6A8-48D0-B24D-1FE0443D1EDB}" srcOrd="1" destOrd="0" presId="urn:microsoft.com/office/officeart/2008/layout/VerticalCurvedList"/>
    <dgm:cxn modelId="{82F0C219-1914-4C4E-910B-3B235B6A0B0D}" type="presParOf" srcId="{7CDB5B95-D570-47D8-BCE0-E552F8830E24}" destId="{62EFC6DF-9B9D-4498-9FCB-69AB4CF71398}" srcOrd="2" destOrd="0" presId="urn:microsoft.com/office/officeart/2008/layout/VerticalCurvedList"/>
    <dgm:cxn modelId="{BDD11538-00F6-9645-A777-EDC594EB5EB3}" type="presParOf" srcId="{62EFC6DF-9B9D-4498-9FCB-69AB4CF71398}" destId="{3A93CF4B-2409-4FAC-8ACE-009A6101783F}" srcOrd="0" destOrd="0" presId="urn:microsoft.com/office/officeart/2008/layout/VerticalCurvedList"/>
    <dgm:cxn modelId="{ADD7CDB0-B5BC-8446-AD77-77CD76EE1FB1}" type="presParOf" srcId="{7CDB5B95-D570-47D8-BCE0-E552F8830E24}" destId="{D3F14193-5855-4C09-A68A-0623D31128DF}" srcOrd="3" destOrd="0" presId="urn:microsoft.com/office/officeart/2008/layout/VerticalCurvedList"/>
    <dgm:cxn modelId="{BA35CD1C-3BF7-C546-9B69-3F3A7EF70595}" type="presParOf" srcId="{7CDB5B95-D570-47D8-BCE0-E552F8830E24}" destId="{BD8A115F-6910-49FF-9795-3847D8CBD453}" srcOrd="4" destOrd="0" presId="urn:microsoft.com/office/officeart/2008/layout/VerticalCurvedList"/>
    <dgm:cxn modelId="{872AE7F6-37E6-A949-90C0-B4E82ACDE655}" type="presParOf" srcId="{BD8A115F-6910-49FF-9795-3847D8CBD453}" destId="{BAAE23CF-93E1-4283-B216-8A16E8BF43B5}" srcOrd="0" destOrd="0" presId="urn:microsoft.com/office/officeart/2008/layout/VerticalCurvedList"/>
    <dgm:cxn modelId="{5AB6E340-2662-3D44-BFCE-7F1C50A3FF8F}" type="presParOf" srcId="{7CDB5B95-D570-47D8-BCE0-E552F8830E24}" destId="{CC9EE4F8-9490-427F-B10E-0E9D697AC42E}" srcOrd="5" destOrd="0" presId="urn:microsoft.com/office/officeart/2008/layout/VerticalCurvedList"/>
    <dgm:cxn modelId="{795EE4D5-F727-764D-9BAB-61A3805FA9B8}" type="presParOf" srcId="{7CDB5B95-D570-47D8-BCE0-E552F8830E24}" destId="{99854AA3-86D7-4DB5-AA36-6F45C724EA1C}" srcOrd="6" destOrd="0" presId="urn:microsoft.com/office/officeart/2008/layout/VerticalCurvedList"/>
    <dgm:cxn modelId="{5423EEA8-C1C4-7E4A-A76D-C90EC8E50A95}" type="presParOf" srcId="{99854AA3-86D7-4DB5-AA36-6F45C724EA1C}" destId="{CC93471B-25DF-4061-9EB5-45EAA8B6183F}" srcOrd="0" destOrd="0" presId="urn:microsoft.com/office/officeart/2008/layout/VerticalCurvedList"/>
    <dgm:cxn modelId="{D4FCAC1A-E0E4-C943-9F44-B2C6115A226F}" type="presParOf" srcId="{7CDB5B95-D570-47D8-BCE0-E552F8830E24}" destId="{596E06D9-740A-4EB7-99D6-26FD9CA88D40}" srcOrd="7" destOrd="0" presId="urn:microsoft.com/office/officeart/2008/layout/VerticalCurvedList"/>
    <dgm:cxn modelId="{82A532CF-1C78-8041-8823-A7A4FB5871BC}" type="presParOf" srcId="{7CDB5B95-D570-47D8-BCE0-E552F8830E24}" destId="{9031F968-0A05-4BA8-92EC-3061E9C2118F}" srcOrd="8" destOrd="0" presId="urn:microsoft.com/office/officeart/2008/layout/VerticalCurvedList"/>
    <dgm:cxn modelId="{20E65F18-3505-0C4B-8674-55515E0644E3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altLang="zh-CN" sz="3000" b="1" dirty="0" smtClean="0">
              <a:latin typeface="宋体" pitchFamily="2" charset="-122"/>
              <a:ea typeface="宋体" pitchFamily="2" charset="-122"/>
            </a:rPr>
            <a:t>Environment</a:t>
          </a:r>
          <a:endParaRPr lang="zh-CN" altLang="en-US" sz="3000" b="1" dirty="0">
            <a:latin typeface="宋体" pitchFamily="2" charset="-122"/>
            <a:ea typeface="宋体" pitchFamily="2" charset="-122"/>
          </a:endParaRPr>
        </a:p>
      </dgm:t>
    </dgm:pt>
    <dgm:pt modelId="{DC5A5485-2017-4B8A-A025-F8EB1C144AE7}" type="parTrans" cxnId="{0921E3B3-CFF1-44F4-AE28-E5AF08652D93}">
      <dgm:prSet/>
      <dgm:spPr/>
      <dgm:t>
        <a:bodyPr/>
        <a:lstStyle/>
        <a:p>
          <a:endParaRPr lang="zh-CN" altLang="en-US"/>
        </a:p>
      </dgm:t>
    </dgm:pt>
    <dgm:pt modelId="{F4E49FB6-BAEC-4D61-AE0D-5FA9F57F40D1}" type="sibTrans" cxnId="{0921E3B3-CFF1-44F4-AE28-E5AF08652D93}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altLang="zh-CN" sz="3000" b="1" dirty="0" smtClean="0">
              <a:ea typeface="宋体" pitchFamily="2" charset="-122"/>
            </a:rPr>
            <a:t>Task</a:t>
          </a:r>
        </a:p>
      </dgm:t>
    </dgm:pt>
    <dgm:pt modelId="{5E1DE535-F758-4E5A-A596-F658C82B99AA}" type="parTrans" cxnId="{C6FB9924-1262-4FE8-987A-7EEEC5066D76}">
      <dgm:prSet/>
      <dgm:spPr/>
      <dgm:t>
        <a:bodyPr/>
        <a:lstStyle/>
        <a:p>
          <a:endParaRPr lang="zh-CN" altLang="en-US"/>
        </a:p>
      </dgm:t>
    </dgm:pt>
    <dgm:pt modelId="{48CD5674-3BA7-467A-B1BC-0E209553F8F5}" type="sibTrans" cxnId="{C6FB9924-1262-4FE8-987A-7EEEC5066D76}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rgbClr val="FFC000"/>
        </a:solidFill>
      </dgm:spPr>
      <dgm:t>
        <a:bodyPr/>
        <a:lstStyle/>
        <a:p>
          <a:r>
            <a:rPr lang="en-US" altLang="zh-CN" sz="3000" b="1" dirty="0" smtClean="0">
              <a:ea typeface="宋体" pitchFamily="2" charset="-122"/>
            </a:rPr>
            <a:t>Principal</a:t>
          </a:r>
        </a:p>
      </dgm:t>
    </dgm:pt>
    <dgm:pt modelId="{0F3C0A4D-422E-4D5C-84BF-B52F1F9563BD}" type="parTrans" cxnId="{320F9200-9DA5-4C03-8762-402CDDF34FD6}">
      <dgm:prSet/>
      <dgm:spPr/>
      <dgm:t>
        <a:bodyPr/>
        <a:lstStyle/>
        <a:p>
          <a:endParaRPr lang="zh-CN" altLang="en-US"/>
        </a:p>
      </dgm:t>
    </dgm:pt>
    <dgm:pt modelId="{8CEBE258-FF7B-4FD6-B0A3-996FD24690A1}" type="sibTrans" cxnId="{320F9200-9DA5-4C03-8762-402CDDF34FD6}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chemeClr val="accent1"/>
        </a:solidFill>
      </dgm:spPr>
      <dgm:t>
        <a:bodyPr/>
        <a:lstStyle/>
        <a:p>
          <a:pPr algn="l"/>
          <a:r>
            <a:rPr lang="en-US" altLang="zh-CN" sz="3000" b="1" dirty="0" smtClean="0">
              <a:ea typeface="宋体" pitchFamily="2" charset="-122"/>
            </a:rPr>
            <a:t>Implementation</a:t>
          </a:r>
        </a:p>
      </dgm:t>
    </dgm:pt>
    <dgm:pt modelId="{38642E36-63AA-4DAC-B37E-80BEE3388E34}" type="parTrans" cxnId="{D408B828-1DF1-441D-8A87-A60851E723F9}">
      <dgm:prSet/>
      <dgm:spPr/>
      <dgm:t>
        <a:bodyPr/>
        <a:lstStyle/>
        <a:p>
          <a:endParaRPr lang="zh-CN" altLang="en-US"/>
        </a:p>
      </dgm:t>
    </dgm:pt>
    <dgm:pt modelId="{D8248EBF-9B89-4041-B322-22ED41F058DA}" type="sibTrans" cxnId="{D408B828-1DF1-441D-8A87-A60851E723F9}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/>
        </a:p>
      </dgm:t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013BA5FA-3A19-49BE-B5C4-974BE698E36B}" type="presOf" srcId="{7944E05A-E851-4FEB-8F65-54CF019D8607}" destId="{CC9EE4F8-9490-427F-B10E-0E9D697AC42E}" srcOrd="0" destOrd="0" presId="urn:microsoft.com/office/officeart/2008/layout/VerticalCurvedList"/>
    <dgm:cxn modelId="{D2AAEC78-5DDC-4E3F-B21D-A683BEEC7683}" type="presOf" srcId="{AA26FAA2-A785-4E15-BA91-A671C9AEEFB8}" destId="{411AB55B-A6A8-48D0-B24D-1FE0443D1EDB}" srcOrd="0" destOrd="0" presId="urn:microsoft.com/office/officeart/2008/layout/VerticalCurvedList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6F584E4E-5E0C-4D57-9077-27B44A7FB48D}" type="presOf" srcId="{607E526C-60CD-4A98-A71B-78FCE2BC42A5}" destId="{596E06D9-740A-4EB7-99D6-26FD9CA88D40}" srcOrd="0" destOrd="0" presId="urn:microsoft.com/office/officeart/2008/layout/VerticalCurvedList"/>
    <dgm:cxn modelId="{014670C8-AAAB-4AD9-B88F-767F51843368}" type="presOf" srcId="{F4E49FB6-BAEC-4D61-AE0D-5FA9F57F40D1}" destId="{7D320737-378C-4B8C-AEBD-51068216900B}" srcOrd="0" destOrd="0" presId="urn:microsoft.com/office/officeart/2008/layout/VerticalCurvedList"/>
    <dgm:cxn modelId="{5D8B7922-55F6-4059-AD14-C5E7C966114C}" type="presOf" srcId="{8A1426EB-7DE3-47DE-897B-C3F4E225F151}" destId="{D3F14193-5855-4C09-A68A-0623D31128DF}" srcOrd="0" destOrd="0" presId="urn:microsoft.com/office/officeart/2008/layout/VerticalCurvedList"/>
    <dgm:cxn modelId="{B24F3506-BE68-4950-B0B0-599FA154997C}" type="presOf" srcId="{89F17C84-8395-4E33-8F8A-878E46DB1974}" destId="{1B922EBE-B39C-4873-8CC5-9E93797307C1}" srcOrd="0" destOrd="0" presId="urn:microsoft.com/office/officeart/2008/layout/VerticalCurvedList"/>
    <dgm:cxn modelId="{8AC6BD5C-D925-401C-BBA6-12826178B19F}" type="presParOf" srcId="{1B922EBE-B39C-4873-8CC5-9E93797307C1}" destId="{7CDB5B95-D570-47D8-BCE0-E552F8830E24}" srcOrd="0" destOrd="0" presId="urn:microsoft.com/office/officeart/2008/layout/VerticalCurvedList"/>
    <dgm:cxn modelId="{81564B2D-2795-457B-B3F2-E1F3F940BF12}" type="presParOf" srcId="{7CDB5B95-D570-47D8-BCE0-E552F8830E24}" destId="{8C163561-368A-464B-8AC3-290847416772}" srcOrd="0" destOrd="0" presId="urn:microsoft.com/office/officeart/2008/layout/VerticalCurvedList"/>
    <dgm:cxn modelId="{F5B898E2-DF6E-41CF-8BC3-3309F19BA696}" type="presParOf" srcId="{8C163561-368A-464B-8AC3-290847416772}" destId="{239A010D-535F-44FF-8274-A74669569E25}" srcOrd="0" destOrd="0" presId="urn:microsoft.com/office/officeart/2008/layout/VerticalCurvedList"/>
    <dgm:cxn modelId="{27A390D3-30F7-4D97-A19D-9CAA6EADA720}" type="presParOf" srcId="{8C163561-368A-464B-8AC3-290847416772}" destId="{7D320737-378C-4B8C-AEBD-51068216900B}" srcOrd="1" destOrd="0" presId="urn:microsoft.com/office/officeart/2008/layout/VerticalCurvedList"/>
    <dgm:cxn modelId="{03ABD6F9-3FB0-47C5-AE69-38E8AB9880C9}" type="presParOf" srcId="{8C163561-368A-464B-8AC3-290847416772}" destId="{C626C0FB-4623-4A86-B194-30FC7A43F690}" srcOrd="2" destOrd="0" presId="urn:microsoft.com/office/officeart/2008/layout/VerticalCurvedList"/>
    <dgm:cxn modelId="{26D63EA3-DA14-471A-923A-A54D7570C8B8}" type="presParOf" srcId="{8C163561-368A-464B-8AC3-290847416772}" destId="{0DB23378-0D9E-489E-B056-8FF32F56CCC3}" srcOrd="3" destOrd="0" presId="urn:microsoft.com/office/officeart/2008/layout/VerticalCurvedList"/>
    <dgm:cxn modelId="{C6A8EC15-1130-45A9-A4F1-DE7FD4E981D1}" type="presParOf" srcId="{7CDB5B95-D570-47D8-BCE0-E552F8830E24}" destId="{411AB55B-A6A8-48D0-B24D-1FE0443D1EDB}" srcOrd="1" destOrd="0" presId="urn:microsoft.com/office/officeart/2008/layout/VerticalCurvedList"/>
    <dgm:cxn modelId="{03BDD657-92ED-481E-B060-6274014D0F91}" type="presParOf" srcId="{7CDB5B95-D570-47D8-BCE0-E552F8830E24}" destId="{62EFC6DF-9B9D-4498-9FCB-69AB4CF71398}" srcOrd="2" destOrd="0" presId="urn:microsoft.com/office/officeart/2008/layout/VerticalCurvedList"/>
    <dgm:cxn modelId="{547D5CC1-0C29-4C2F-A6F9-5DAF0B567EF6}" type="presParOf" srcId="{62EFC6DF-9B9D-4498-9FCB-69AB4CF71398}" destId="{3A93CF4B-2409-4FAC-8ACE-009A6101783F}" srcOrd="0" destOrd="0" presId="urn:microsoft.com/office/officeart/2008/layout/VerticalCurvedList"/>
    <dgm:cxn modelId="{9E95E886-EFA1-4E2D-BD30-EB55546A7843}" type="presParOf" srcId="{7CDB5B95-D570-47D8-BCE0-E552F8830E24}" destId="{D3F14193-5855-4C09-A68A-0623D31128DF}" srcOrd="3" destOrd="0" presId="urn:microsoft.com/office/officeart/2008/layout/VerticalCurvedList"/>
    <dgm:cxn modelId="{E76932FD-83B7-4239-83B1-224569F92452}" type="presParOf" srcId="{7CDB5B95-D570-47D8-BCE0-E552F8830E24}" destId="{BD8A115F-6910-49FF-9795-3847D8CBD453}" srcOrd="4" destOrd="0" presId="urn:microsoft.com/office/officeart/2008/layout/VerticalCurvedList"/>
    <dgm:cxn modelId="{C2557B8F-2CFD-4FDC-A1E7-5F3D357BC1A4}" type="presParOf" srcId="{BD8A115F-6910-49FF-9795-3847D8CBD453}" destId="{BAAE23CF-93E1-4283-B216-8A16E8BF43B5}" srcOrd="0" destOrd="0" presId="urn:microsoft.com/office/officeart/2008/layout/VerticalCurvedList"/>
    <dgm:cxn modelId="{DA112FF2-3BAF-4F2B-A65C-41576757013F}" type="presParOf" srcId="{7CDB5B95-D570-47D8-BCE0-E552F8830E24}" destId="{CC9EE4F8-9490-427F-B10E-0E9D697AC42E}" srcOrd="5" destOrd="0" presId="urn:microsoft.com/office/officeart/2008/layout/VerticalCurvedList"/>
    <dgm:cxn modelId="{A90888F7-C3A5-4E74-B187-F9A681FCAC75}" type="presParOf" srcId="{7CDB5B95-D570-47D8-BCE0-E552F8830E24}" destId="{99854AA3-86D7-4DB5-AA36-6F45C724EA1C}" srcOrd="6" destOrd="0" presId="urn:microsoft.com/office/officeart/2008/layout/VerticalCurvedList"/>
    <dgm:cxn modelId="{07783666-53A6-4A1D-8646-897573F495C8}" type="presParOf" srcId="{99854AA3-86D7-4DB5-AA36-6F45C724EA1C}" destId="{CC93471B-25DF-4061-9EB5-45EAA8B6183F}" srcOrd="0" destOrd="0" presId="urn:microsoft.com/office/officeart/2008/layout/VerticalCurvedList"/>
    <dgm:cxn modelId="{9D4D60B0-A5E0-442B-A02C-3BDE0D607E03}" type="presParOf" srcId="{7CDB5B95-D570-47D8-BCE0-E552F8830E24}" destId="{596E06D9-740A-4EB7-99D6-26FD9CA88D40}" srcOrd="7" destOrd="0" presId="urn:microsoft.com/office/officeart/2008/layout/VerticalCurvedList"/>
    <dgm:cxn modelId="{5FF8D2EE-9A95-4F15-8E1F-1B23F255D10D}" type="presParOf" srcId="{7CDB5B95-D570-47D8-BCE0-E552F8830E24}" destId="{9031F968-0A05-4BA8-92EC-3061E9C2118F}" srcOrd="8" destOrd="0" presId="urn:microsoft.com/office/officeart/2008/layout/VerticalCurvedList"/>
    <dgm:cxn modelId="{E539F9F0-FBD1-43F0-946D-8544DC26C95B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altLang="zh-CN" sz="3000" b="1" dirty="0" smtClean="0">
              <a:latin typeface="宋体" pitchFamily="2" charset="-122"/>
              <a:ea typeface="宋体" pitchFamily="2" charset="-122"/>
            </a:rPr>
            <a:t>Environment</a:t>
          </a:r>
          <a:endParaRPr lang="zh-CN" altLang="en-US" sz="3000" b="1" dirty="0">
            <a:latin typeface="宋体" pitchFamily="2" charset="-122"/>
            <a:ea typeface="宋体" pitchFamily="2" charset="-122"/>
          </a:endParaRPr>
        </a:p>
      </dgm:t>
    </dgm:pt>
    <dgm:pt modelId="{DC5A5485-2017-4B8A-A025-F8EB1C144AE7}" type="parTrans" cxnId="{0921E3B3-CFF1-44F4-AE28-E5AF08652D93}">
      <dgm:prSet/>
      <dgm:spPr/>
      <dgm:t>
        <a:bodyPr/>
        <a:lstStyle/>
        <a:p>
          <a:endParaRPr lang="zh-CN" altLang="en-US"/>
        </a:p>
      </dgm:t>
    </dgm:pt>
    <dgm:pt modelId="{F4E49FB6-BAEC-4D61-AE0D-5FA9F57F40D1}" type="sibTrans" cxnId="{0921E3B3-CFF1-44F4-AE28-E5AF08652D93}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altLang="zh-CN" sz="3000" b="1" dirty="0" smtClean="0">
              <a:ea typeface="宋体" pitchFamily="2" charset="-122"/>
            </a:rPr>
            <a:t>Task</a:t>
          </a:r>
        </a:p>
      </dgm:t>
    </dgm:pt>
    <dgm:pt modelId="{5E1DE535-F758-4E5A-A596-F658C82B99AA}" type="parTrans" cxnId="{C6FB9924-1262-4FE8-987A-7EEEC5066D76}">
      <dgm:prSet/>
      <dgm:spPr/>
      <dgm:t>
        <a:bodyPr/>
        <a:lstStyle/>
        <a:p>
          <a:endParaRPr lang="zh-CN" altLang="en-US"/>
        </a:p>
      </dgm:t>
    </dgm:pt>
    <dgm:pt modelId="{48CD5674-3BA7-467A-B1BC-0E209553F8F5}" type="sibTrans" cxnId="{C6FB9924-1262-4FE8-987A-7EEEC5066D76}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altLang="zh-CN" sz="3000" b="1" dirty="0" smtClean="0">
              <a:ea typeface="宋体" pitchFamily="2" charset="-122"/>
            </a:rPr>
            <a:t>Principle</a:t>
          </a:r>
        </a:p>
      </dgm:t>
    </dgm:pt>
    <dgm:pt modelId="{0F3C0A4D-422E-4D5C-84BF-B52F1F9563BD}" type="parTrans" cxnId="{320F9200-9DA5-4C03-8762-402CDDF34FD6}">
      <dgm:prSet/>
      <dgm:spPr/>
      <dgm:t>
        <a:bodyPr/>
        <a:lstStyle/>
        <a:p>
          <a:endParaRPr lang="zh-CN" altLang="en-US"/>
        </a:p>
      </dgm:t>
    </dgm:pt>
    <dgm:pt modelId="{8CEBE258-FF7B-4FD6-B0A3-996FD24690A1}" type="sibTrans" cxnId="{320F9200-9DA5-4C03-8762-402CDDF34FD6}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rgbClr val="FFC000"/>
        </a:solidFill>
      </dgm:spPr>
      <dgm:t>
        <a:bodyPr/>
        <a:lstStyle/>
        <a:p>
          <a:pPr algn="l"/>
          <a:r>
            <a:rPr lang="en-US" altLang="zh-CN" sz="3000" b="1" dirty="0" smtClean="0">
              <a:ea typeface="宋体" pitchFamily="2" charset="-122"/>
            </a:rPr>
            <a:t>Implementation</a:t>
          </a:r>
        </a:p>
      </dgm:t>
    </dgm:pt>
    <dgm:pt modelId="{38642E36-63AA-4DAC-B37E-80BEE3388E34}" type="parTrans" cxnId="{D408B828-1DF1-441D-8A87-A60851E723F9}">
      <dgm:prSet/>
      <dgm:spPr/>
      <dgm:t>
        <a:bodyPr/>
        <a:lstStyle/>
        <a:p>
          <a:endParaRPr lang="zh-CN" altLang="en-US"/>
        </a:p>
      </dgm:t>
    </dgm:pt>
    <dgm:pt modelId="{D8248EBF-9B89-4041-B322-22ED41F058DA}" type="sibTrans" cxnId="{D408B828-1DF1-441D-8A87-A60851E723F9}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/>
        </a:p>
      </dgm:t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1FF7C681-B2D6-4347-9046-85D30F8214D1}" type="presOf" srcId="{F4E49FB6-BAEC-4D61-AE0D-5FA9F57F40D1}" destId="{7D320737-378C-4B8C-AEBD-51068216900B}" srcOrd="0" destOrd="0" presId="urn:microsoft.com/office/officeart/2008/layout/VerticalCurvedList"/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81552E19-8251-465B-90DB-7505C9FBD5A9}" type="presOf" srcId="{8A1426EB-7DE3-47DE-897B-C3F4E225F151}" destId="{D3F14193-5855-4C09-A68A-0623D31128DF}" srcOrd="0" destOrd="0" presId="urn:microsoft.com/office/officeart/2008/layout/VerticalCurvedList"/>
    <dgm:cxn modelId="{3A90885A-DAFB-4DC6-A436-9EEB819A717F}" type="presOf" srcId="{7944E05A-E851-4FEB-8F65-54CF019D8607}" destId="{CC9EE4F8-9490-427F-B10E-0E9D697AC42E}" srcOrd="0" destOrd="0" presId="urn:microsoft.com/office/officeart/2008/layout/VerticalCurvedList"/>
    <dgm:cxn modelId="{BBB947BF-7771-404A-8529-082B9D1D80D4}" type="presOf" srcId="{89F17C84-8395-4E33-8F8A-878E46DB1974}" destId="{1B922EBE-B39C-4873-8CC5-9E93797307C1}" srcOrd="0" destOrd="0" presId="urn:microsoft.com/office/officeart/2008/layout/VerticalCurvedList"/>
    <dgm:cxn modelId="{B0B5D91C-9327-4259-B007-07163C37E7BB}" type="presOf" srcId="{AA26FAA2-A785-4E15-BA91-A671C9AEEFB8}" destId="{411AB55B-A6A8-48D0-B24D-1FE0443D1EDB}" srcOrd="0" destOrd="0" presId="urn:microsoft.com/office/officeart/2008/layout/VerticalCurvedList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180BA900-D3FF-4048-A19F-6F2C4E225233}" type="presOf" srcId="{607E526C-60CD-4A98-A71B-78FCE2BC42A5}" destId="{596E06D9-740A-4EB7-99D6-26FD9CA88D40}" srcOrd="0" destOrd="0" presId="urn:microsoft.com/office/officeart/2008/layout/VerticalCurvedList"/>
    <dgm:cxn modelId="{28A9EE82-53E3-4F9A-AC3A-253B5BF0C807}" type="presParOf" srcId="{1B922EBE-B39C-4873-8CC5-9E93797307C1}" destId="{7CDB5B95-D570-47D8-BCE0-E552F8830E24}" srcOrd="0" destOrd="0" presId="urn:microsoft.com/office/officeart/2008/layout/VerticalCurvedList"/>
    <dgm:cxn modelId="{E0C36FA8-8B6C-443D-ADE0-1E58B911EE18}" type="presParOf" srcId="{7CDB5B95-D570-47D8-BCE0-E552F8830E24}" destId="{8C163561-368A-464B-8AC3-290847416772}" srcOrd="0" destOrd="0" presId="urn:microsoft.com/office/officeart/2008/layout/VerticalCurvedList"/>
    <dgm:cxn modelId="{865FA9B6-1F76-4395-86B9-B13524885279}" type="presParOf" srcId="{8C163561-368A-464B-8AC3-290847416772}" destId="{239A010D-535F-44FF-8274-A74669569E25}" srcOrd="0" destOrd="0" presId="urn:microsoft.com/office/officeart/2008/layout/VerticalCurvedList"/>
    <dgm:cxn modelId="{DEC73A89-A5D3-49C5-BF04-CBD98C51C6DA}" type="presParOf" srcId="{8C163561-368A-464B-8AC3-290847416772}" destId="{7D320737-378C-4B8C-AEBD-51068216900B}" srcOrd="1" destOrd="0" presId="urn:microsoft.com/office/officeart/2008/layout/VerticalCurvedList"/>
    <dgm:cxn modelId="{AFEFAE45-BFB7-45AA-A37B-FDF723691AD6}" type="presParOf" srcId="{8C163561-368A-464B-8AC3-290847416772}" destId="{C626C0FB-4623-4A86-B194-30FC7A43F690}" srcOrd="2" destOrd="0" presId="urn:microsoft.com/office/officeart/2008/layout/VerticalCurvedList"/>
    <dgm:cxn modelId="{73287888-0124-4C4D-B53D-9DFA04A3F8A6}" type="presParOf" srcId="{8C163561-368A-464B-8AC3-290847416772}" destId="{0DB23378-0D9E-489E-B056-8FF32F56CCC3}" srcOrd="3" destOrd="0" presId="urn:microsoft.com/office/officeart/2008/layout/VerticalCurvedList"/>
    <dgm:cxn modelId="{671AA7D6-0825-410E-AA15-DBBC4E247F9A}" type="presParOf" srcId="{7CDB5B95-D570-47D8-BCE0-E552F8830E24}" destId="{411AB55B-A6A8-48D0-B24D-1FE0443D1EDB}" srcOrd="1" destOrd="0" presId="urn:microsoft.com/office/officeart/2008/layout/VerticalCurvedList"/>
    <dgm:cxn modelId="{57694FAC-EF14-4F06-A617-07B91B564D5D}" type="presParOf" srcId="{7CDB5B95-D570-47D8-BCE0-E552F8830E24}" destId="{62EFC6DF-9B9D-4498-9FCB-69AB4CF71398}" srcOrd="2" destOrd="0" presId="urn:microsoft.com/office/officeart/2008/layout/VerticalCurvedList"/>
    <dgm:cxn modelId="{91D83891-7FBB-4FA4-A7F5-A4B7993CEF2A}" type="presParOf" srcId="{62EFC6DF-9B9D-4498-9FCB-69AB4CF71398}" destId="{3A93CF4B-2409-4FAC-8ACE-009A6101783F}" srcOrd="0" destOrd="0" presId="urn:microsoft.com/office/officeart/2008/layout/VerticalCurvedList"/>
    <dgm:cxn modelId="{A1F4B143-3162-4906-806E-39C2E66E9357}" type="presParOf" srcId="{7CDB5B95-D570-47D8-BCE0-E552F8830E24}" destId="{D3F14193-5855-4C09-A68A-0623D31128DF}" srcOrd="3" destOrd="0" presId="urn:microsoft.com/office/officeart/2008/layout/VerticalCurvedList"/>
    <dgm:cxn modelId="{FDBFEC1D-8DC3-4983-B24D-49FC95D63E0C}" type="presParOf" srcId="{7CDB5B95-D570-47D8-BCE0-E552F8830E24}" destId="{BD8A115F-6910-49FF-9795-3847D8CBD453}" srcOrd="4" destOrd="0" presId="urn:microsoft.com/office/officeart/2008/layout/VerticalCurvedList"/>
    <dgm:cxn modelId="{65FFF683-C7B9-4005-BE22-A92B8B9F6C9A}" type="presParOf" srcId="{BD8A115F-6910-49FF-9795-3847D8CBD453}" destId="{BAAE23CF-93E1-4283-B216-8A16E8BF43B5}" srcOrd="0" destOrd="0" presId="urn:microsoft.com/office/officeart/2008/layout/VerticalCurvedList"/>
    <dgm:cxn modelId="{9556D3BA-0059-4D98-BAEB-843D73B8DB47}" type="presParOf" srcId="{7CDB5B95-D570-47D8-BCE0-E552F8830E24}" destId="{CC9EE4F8-9490-427F-B10E-0E9D697AC42E}" srcOrd="5" destOrd="0" presId="urn:microsoft.com/office/officeart/2008/layout/VerticalCurvedList"/>
    <dgm:cxn modelId="{636469E5-7B77-4BFE-870C-FA34F7013A60}" type="presParOf" srcId="{7CDB5B95-D570-47D8-BCE0-E552F8830E24}" destId="{99854AA3-86D7-4DB5-AA36-6F45C724EA1C}" srcOrd="6" destOrd="0" presId="urn:microsoft.com/office/officeart/2008/layout/VerticalCurvedList"/>
    <dgm:cxn modelId="{AE74472C-803E-41B5-A83C-25B32D513FBC}" type="presParOf" srcId="{99854AA3-86D7-4DB5-AA36-6F45C724EA1C}" destId="{CC93471B-25DF-4061-9EB5-45EAA8B6183F}" srcOrd="0" destOrd="0" presId="urn:microsoft.com/office/officeart/2008/layout/VerticalCurvedList"/>
    <dgm:cxn modelId="{EAB36F79-DC9A-4B55-A844-7A1CB3DB3B40}" type="presParOf" srcId="{7CDB5B95-D570-47D8-BCE0-E552F8830E24}" destId="{596E06D9-740A-4EB7-99D6-26FD9CA88D40}" srcOrd="7" destOrd="0" presId="urn:microsoft.com/office/officeart/2008/layout/VerticalCurvedList"/>
    <dgm:cxn modelId="{C20E8116-096F-4318-A167-EC9578D42636}" type="presParOf" srcId="{7CDB5B95-D570-47D8-BCE0-E552F8830E24}" destId="{9031F968-0A05-4BA8-92EC-3061E9C2118F}" srcOrd="8" destOrd="0" presId="urn:microsoft.com/office/officeart/2008/layout/VerticalCurvedList"/>
    <dgm:cxn modelId="{7F8A3297-6104-419B-BC6F-1BA26BAD73F4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320737-378C-4B8C-AEBD-51068216900B}">
      <dsp:nvSpPr>
        <dsp:cNvPr id="0" name=""/>
        <dsp:cNvSpPr/>
      </dsp:nvSpPr>
      <dsp:spPr>
        <a:xfrm>
          <a:off x="-5427711" y="-831103"/>
          <a:ext cx="6462806" cy="6462806"/>
        </a:xfrm>
        <a:prstGeom prst="blockArc">
          <a:avLst>
            <a:gd name="adj1" fmla="val 18900000"/>
            <a:gd name="adj2" fmla="val 2700000"/>
            <a:gd name="adj3" fmla="val 334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AB55B-A6A8-48D0-B24D-1FE0443D1EDB}">
      <dsp:nvSpPr>
        <dsp:cNvPr id="0" name=""/>
        <dsp:cNvSpPr/>
      </dsp:nvSpPr>
      <dsp:spPr>
        <a:xfrm>
          <a:off x="541895" y="369070"/>
          <a:ext cx="6598235" cy="738524"/>
        </a:xfrm>
        <a:prstGeom prst="rect">
          <a:avLst/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 smtClean="0">
              <a:latin typeface="宋体" pitchFamily="2" charset="-122"/>
              <a:ea typeface="宋体" pitchFamily="2" charset="-122"/>
            </a:rPr>
            <a:t>Environment</a:t>
          </a:r>
          <a:endParaRPr lang="zh-CN" altLang="en-US" sz="3000" b="1" kern="1200" dirty="0">
            <a:latin typeface="宋体" pitchFamily="2" charset="-122"/>
            <a:ea typeface="宋体" pitchFamily="2" charset="-122"/>
          </a:endParaRPr>
        </a:p>
      </dsp:txBody>
      <dsp:txXfrm>
        <a:off x="541895" y="369070"/>
        <a:ext cx="6598235" cy="738524"/>
      </dsp:txXfrm>
    </dsp:sp>
    <dsp:sp modelId="{3A93CF4B-2409-4FAC-8ACE-009A6101783F}">
      <dsp:nvSpPr>
        <dsp:cNvPr id="0" name=""/>
        <dsp:cNvSpPr/>
      </dsp:nvSpPr>
      <dsp:spPr>
        <a:xfrm>
          <a:off x="80318" y="276754"/>
          <a:ext cx="923155" cy="923155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D3F14193-5855-4C09-A68A-0623D31128DF}">
      <dsp:nvSpPr>
        <dsp:cNvPr id="0" name=""/>
        <dsp:cNvSpPr/>
      </dsp:nvSpPr>
      <dsp:spPr>
        <a:xfrm>
          <a:off x="965308" y="1477048"/>
          <a:ext cx="6174822" cy="738524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>
              <a:ea typeface="黑体" panose="02010609060101010101" pitchFamily="49" charset="-122"/>
            </a:rPr>
            <a:t>Task</a:t>
          </a:r>
          <a:endParaRPr lang="en-US" altLang="zh-CN" sz="3000" b="1" kern="1200" dirty="0">
            <a:ea typeface="宋体" pitchFamily="2" charset="-122"/>
          </a:endParaRPr>
        </a:p>
      </dsp:txBody>
      <dsp:txXfrm>
        <a:off x="965308" y="1477048"/>
        <a:ext cx="6174822" cy="738524"/>
      </dsp:txXfrm>
    </dsp:sp>
    <dsp:sp modelId="{BAAE23CF-93E1-4283-B216-8A16E8BF43B5}">
      <dsp:nvSpPr>
        <dsp:cNvPr id="0" name=""/>
        <dsp:cNvSpPr/>
      </dsp:nvSpPr>
      <dsp:spPr>
        <a:xfrm>
          <a:off x="503730" y="1384733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C9EE4F8-9490-427F-B10E-0E9D697AC42E}">
      <dsp:nvSpPr>
        <dsp:cNvPr id="0" name=""/>
        <dsp:cNvSpPr/>
      </dsp:nvSpPr>
      <dsp:spPr>
        <a:xfrm>
          <a:off x="965308" y="2585027"/>
          <a:ext cx="6174822" cy="738524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>
              <a:ea typeface="黑体" panose="02010609060101010101" pitchFamily="49" charset="-122"/>
            </a:rPr>
            <a:t>Principles</a:t>
          </a:r>
          <a:endParaRPr lang="en-US" altLang="zh-CN" sz="3000" b="1" kern="1200" dirty="0">
            <a:ea typeface="宋体" pitchFamily="2" charset="-122"/>
          </a:endParaRPr>
        </a:p>
      </dsp:txBody>
      <dsp:txXfrm>
        <a:off x="965308" y="2585027"/>
        <a:ext cx="6174822" cy="738524"/>
      </dsp:txXfrm>
    </dsp:sp>
    <dsp:sp modelId="{CC93471B-25DF-4061-9EB5-45EAA8B6183F}">
      <dsp:nvSpPr>
        <dsp:cNvPr id="0" name=""/>
        <dsp:cNvSpPr/>
      </dsp:nvSpPr>
      <dsp:spPr>
        <a:xfrm>
          <a:off x="503730" y="2492711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96E06D9-740A-4EB7-99D6-26FD9CA88D40}">
      <dsp:nvSpPr>
        <dsp:cNvPr id="0" name=""/>
        <dsp:cNvSpPr/>
      </dsp:nvSpPr>
      <dsp:spPr>
        <a:xfrm>
          <a:off x="541895" y="3693005"/>
          <a:ext cx="6598235" cy="738524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>
              <a:ea typeface="黑体" panose="02010609060101010101" pitchFamily="49" charset="-122"/>
            </a:rPr>
            <a:t>Implementation</a:t>
          </a:r>
          <a:endParaRPr lang="en-US" altLang="zh-CN" sz="3000" b="1" kern="1200" dirty="0">
            <a:ea typeface="宋体" pitchFamily="2" charset="-122"/>
          </a:endParaRPr>
        </a:p>
      </dsp:txBody>
      <dsp:txXfrm>
        <a:off x="541895" y="3693005"/>
        <a:ext cx="6598235" cy="738524"/>
      </dsp:txXfrm>
    </dsp:sp>
    <dsp:sp modelId="{DD20F751-607D-41DA-9959-BD7BBF1B3E8D}">
      <dsp:nvSpPr>
        <dsp:cNvPr id="0" name=""/>
        <dsp:cNvSpPr/>
      </dsp:nvSpPr>
      <dsp:spPr>
        <a:xfrm>
          <a:off x="80318" y="3600690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320737-378C-4B8C-AEBD-51068216900B}">
      <dsp:nvSpPr>
        <dsp:cNvPr id="0" name=""/>
        <dsp:cNvSpPr/>
      </dsp:nvSpPr>
      <dsp:spPr>
        <a:xfrm>
          <a:off x="-5427711" y="-831103"/>
          <a:ext cx="6462806" cy="6462806"/>
        </a:xfrm>
        <a:prstGeom prst="blockArc">
          <a:avLst>
            <a:gd name="adj1" fmla="val 18900000"/>
            <a:gd name="adj2" fmla="val 2700000"/>
            <a:gd name="adj3" fmla="val 334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AB55B-A6A8-48D0-B24D-1FE0443D1EDB}">
      <dsp:nvSpPr>
        <dsp:cNvPr id="0" name=""/>
        <dsp:cNvSpPr/>
      </dsp:nvSpPr>
      <dsp:spPr>
        <a:xfrm>
          <a:off x="541895" y="369070"/>
          <a:ext cx="6598235" cy="738524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 smtClean="0">
              <a:latin typeface="宋体" pitchFamily="2" charset="-122"/>
              <a:ea typeface="宋体" pitchFamily="2" charset="-122"/>
            </a:rPr>
            <a:t>Environment</a:t>
          </a:r>
          <a:endParaRPr lang="zh-CN" altLang="en-US" sz="3000" b="1" kern="1200" dirty="0">
            <a:latin typeface="宋体" pitchFamily="2" charset="-122"/>
            <a:ea typeface="宋体" pitchFamily="2" charset="-122"/>
          </a:endParaRPr>
        </a:p>
      </dsp:txBody>
      <dsp:txXfrm>
        <a:off x="541895" y="369070"/>
        <a:ext cx="6598235" cy="738524"/>
      </dsp:txXfrm>
    </dsp:sp>
    <dsp:sp modelId="{3A93CF4B-2409-4FAC-8ACE-009A6101783F}">
      <dsp:nvSpPr>
        <dsp:cNvPr id="0" name=""/>
        <dsp:cNvSpPr/>
      </dsp:nvSpPr>
      <dsp:spPr>
        <a:xfrm>
          <a:off x="80318" y="276754"/>
          <a:ext cx="923155" cy="923155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D3F14193-5855-4C09-A68A-0623D31128DF}">
      <dsp:nvSpPr>
        <dsp:cNvPr id="0" name=""/>
        <dsp:cNvSpPr/>
      </dsp:nvSpPr>
      <dsp:spPr>
        <a:xfrm>
          <a:off x="965308" y="1477048"/>
          <a:ext cx="6174822" cy="738524"/>
        </a:xfrm>
        <a:prstGeom prst="rect">
          <a:avLst/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>
              <a:ea typeface="黑体" panose="02010609060101010101" pitchFamily="49" charset="-122"/>
            </a:rPr>
            <a:t>Task</a:t>
          </a:r>
          <a:endParaRPr lang="en-US" altLang="zh-CN" sz="3000" b="1" kern="1200" dirty="0">
            <a:ea typeface="宋体" pitchFamily="2" charset="-122"/>
          </a:endParaRPr>
        </a:p>
      </dsp:txBody>
      <dsp:txXfrm>
        <a:off x="965308" y="1477048"/>
        <a:ext cx="6174822" cy="738524"/>
      </dsp:txXfrm>
    </dsp:sp>
    <dsp:sp modelId="{BAAE23CF-93E1-4283-B216-8A16E8BF43B5}">
      <dsp:nvSpPr>
        <dsp:cNvPr id="0" name=""/>
        <dsp:cNvSpPr/>
      </dsp:nvSpPr>
      <dsp:spPr>
        <a:xfrm>
          <a:off x="503730" y="1384733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C9EE4F8-9490-427F-B10E-0E9D697AC42E}">
      <dsp:nvSpPr>
        <dsp:cNvPr id="0" name=""/>
        <dsp:cNvSpPr/>
      </dsp:nvSpPr>
      <dsp:spPr>
        <a:xfrm>
          <a:off x="965308" y="2585027"/>
          <a:ext cx="6174822" cy="738524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>
              <a:ea typeface="黑体" panose="02010609060101010101" pitchFamily="49" charset="-122"/>
            </a:rPr>
            <a:t>Principles</a:t>
          </a:r>
          <a:endParaRPr lang="en-US" altLang="zh-CN" sz="3000" b="1" kern="1200" dirty="0">
            <a:ea typeface="宋体" pitchFamily="2" charset="-122"/>
          </a:endParaRPr>
        </a:p>
      </dsp:txBody>
      <dsp:txXfrm>
        <a:off x="965308" y="2585027"/>
        <a:ext cx="6174822" cy="738524"/>
      </dsp:txXfrm>
    </dsp:sp>
    <dsp:sp modelId="{CC93471B-25DF-4061-9EB5-45EAA8B6183F}">
      <dsp:nvSpPr>
        <dsp:cNvPr id="0" name=""/>
        <dsp:cNvSpPr/>
      </dsp:nvSpPr>
      <dsp:spPr>
        <a:xfrm>
          <a:off x="503730" y="2492711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96E06D9-740A-4EB7-99D6-26FD9CA88D40}">
      <dsp:nvSpPr>
        <dsp:cNvPr id="0" name=""/>
        <dsp:cNvSpPr/>
      </dsp:nvSpPr>
      <dsp:spPr>
        <a:xfrm>
          <a:off x="541895" y="3693005"/>
          <a:ext cx="6598235" cy="738524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>
              <a:ea typeface="黑体" panose="02010609060101010101" pitchFamily="49" charset="-122"/>
            </a:rPr>
            <a:t>Implementation</a:t>
          </a:r>
          <a:endParaRPr lang="en-US" altLang="zh-CN" sz="3000" b="1" kern="1200" dirty="0">
            <a:ea typeface="宋体" pitchFamily="2" charset="-122"/>
          </a:endParaRPr>
        </a:p>
      </dsp:txBody>
      <dsp:txXfrm>
        <a:off x="541895" y="3693005"/>
        <a:ext cx="6598235" cy="738524"/>
      </dsp:txXfrm>
    </dsp:sp>
    <dsp:sp modelId="{DD20F751-607D-41DA-9959-BD7BBF1B3E8D}">
      <dsp:nvSpPr>
        <dsp:cNvPr id="0" name=""/>
        <dsp:cNvSpPr/>
      </dsp:nvSpPr>
      <dsp:spPr>
        <a:xfrm>
          <a:off x="80318" y="3600690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320737-378C-4B8C-AEBD-51068216900B}">
      <dsp:nvSpPr>
        <dsp:cNvPr id="0" name=""/>
        <dsp:cNvSpPr/>
      </dsp:nvSpPr>
      <dsp:spPr>
        <a:xfrm>
          <a:off x="-5427711" y="-831103"/>
          <a:ext cx="6462806" cy="6462806"/>
        </a:xfrm>
        <a:prstGeom prst="blockArc">
          <a:avLst>
            <a:gd name="adj1" fmla="val 18900000"/>
            <a:gd name="adj2" fmla="val 2700000"/>
            <a:gd name="adj3" fmla="val 334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AB55B-A6A8-48D0-B24D-1FE0443D1EDB}">
      <dsp:nvSpPr>
        <dsp:cNvPr id="0" name=""/>
        <dsp:cNvSpPr/>
      </dsp:nvSpPr>
      <dsp:spPr>
        <a:xfrm>
          <a:off x="541895" y="369070"/>
          <a:ext cx="6598235" cy="73852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 smtClean="0">
              <a:latin typeface="宋体" pitchFamily="2" charset="-122"/>
              <a:ea typeface="宋体" pitchFamily="2" charset="-122"/>
            </a:rPr>
            <a:t>Environment</a:t>
          </a:r>
          <a:endParaRPr lang="zh-CN" altLang="en-US" sz="3000" b="1" kern="1200" dirty="0">
            <a:latin typeface="宋体" pitchFamily="2" charset="-122"/>
            <a:ea typeface="宋体" pitchFamily="2" charset="-122"/>
          </a:endParaRPr>
        </a:p>
      </dsp:txBody>
      <dsp:txXfrm>
        <a:off x="541895" y="369070"/>
        <a:ext cx="6598235" cy="738524"/>
      </dsp:txXfrm>
    </dsp:sp>
    <dsp:sp modelId="{3A93CF4B-2409-4FAC-8ACE-009A6101783F}">
      <dsp:nvSpPr>
        <dsp:cNvPr id="0" name=""/>
        <dsp:cNvSpPr/>
      </dsp:nvSpPr>
      <dsp:spPr>
        <a:xfrm>
          <a:off x="80318" y="276754"/>
          <a:ext cx="923155" cy="923155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D3F14193-5855-4C09-A68A-0623D31128DF}">
      <dsp:nvSpPr>
        <dsp:cNvPr id="0" name=""/>
        <dsp:cNvSpPr/>
      </dsp:nvSpPr>
      <dsp:spPr>
        <a:xfrm>
          <a:off x="965308" y="1477048"/>
          <a:ext cx="6174822" cy="73852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 smtClean="0">
              <a:ea typeface="宋体" pitchFamily="2" charset="-122"/>
            </a:rPr>
            <a:t>Task</a:t>
          </a:r>
        </a:p>
      </dsp:txBody>
      <dsp:txXfrm>
        <a:off x="965308" y="1477048"/>
        <a:ext cx="6174822" cy="738524"/>
      </dsp:txXfrm>
    </dsp:sp>
    <dsp:sp modelId="{BAAE23CF-93E1-4283-B216-8A16E8BF43B5}">
      <dsp:nvSpPr>
        <dsp:cNvPr id="0" name=""/>
        <dsp:cNvSpPr/>
      </dsp:nvSpPr>
      <dsp:spPr>
        <a:xfrm>
          <a:off x="503730" y="1384733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C9EE4F8-9490-427F-B10E-0E9D697AC42E}">
      <dsp:nvSpPr>
        <dsp:cNvPr id="0" name=""/>
        <dsp:cNvSpPr/>
      </dsp:nvSpPr>
      <dsp:spPr>
        <a:xfrm>
          <a:off x="965308" y="2585027"/>
          <a:ext cx="6174822" cy="738524"/>
        </a:xfrm>
        <a:prstGeom prst="rect">
          <a:avLst/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 smtClean="0">
              <a:ea typeface="宋体" pitchFamily="2" charset="-122"/>
            </a:rPr>
            <a:t>Principal</a:t>
          </a:r>
        </a:p>
      </dsp:txBody>
      <dsp:txXfrm>
        <a:off x="965308" y="2585027"/>
        <a:ext cx="6174822" cy="738524"/>
      </dsp:txXfrm>
    </dsp:sp>
    <dsp:sp modelId="{CC93471B-25DF-4061-9EB5-45EAA8B6183F}">
      <dsp:nvSpPr>
        <dsp:cNvPr id="0" name=""/>
        <dsp:cNvSpPr/>
      </dsp:nvSpPr>
      <dsp:spPr>
        <a:xfrm>
          <a:off x="503730" y="2492711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96E06D9-740A-4EB7-99D6-26FD9CA88D40}">
      <dsp:nvSpPr>
        <dsp:cNvPr id="0" name=""/>
        <dsp:cNvSpPr/>
      </dsp:nvSpPr>
      <dsp:spPr>
        <a:xfrm>
          <a:off x="541895" y="3693005"/>
          <a:ext cx="6598235" cy="738524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 smtClean="0">
              <a:ea typeface="宋体" pitchFamily="2" charset="-122"/>
            </a:rPr>
            <a:t>Implementation</a:t>
          </a:r>
        </a:p>
      </dsp:txBody>
      <dsp:txXfrm>
        <a:off x="541895" y="3693005"/>
        <a:ext cx="6598235" cy="738524"/>
      </dsp:txXfrm>
    </dsp:sp>
    <dsp:sp modelId="{DD20F751-607D-41DA-9959-BD7BBF1B3E8D}">
      <dsp:nvSpPr>
        <dsp:cNvPr id="0" name=""/>
        <dsp:cNvSpPr/>
      </dsp:nvSpPr>
      <dsp:spPr>
        <a:xfrm>
          <a:off x="80318" y="3600690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320737-378C-4B8C-AEBD-51068216900B}">
      <dsp:nvSpPr>
        <dsp:cNvPr id="0" name=""/>
        <dsp:cNvSpPr/>
      </dsp:nvSpPr>
      <dsp:spPr>
        <a:xfrm>
          <a:off x="-5427711" y="-831103"/>
          <a:ext cx="6462806" cy="6462806"/>
        </a:xfrm>
        <a:prstGeom prst="blockArc">
          <a:avLst>
            <a:gd name="adj1" fmla="val 18900000"/>
            <a:gd name="adj2" fmla="val 2700000"/>
            <a:gd name="adj3" fmla="val 334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AB55B-A6A8-48D0-B24D-1FE0443D1EDB}">
      <dsp:nvSpPr>
        <dsp:cNvPr id="0" name=""/>
        <dsp:cNvSpPr/>
      </dsp:nvSpPr>
      <dsp:spPr>
        <a:xfrm>
          <a:off x="541895" y="369070"/>
          <a:ext cx="6598235" cy="73852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 smtClean="0">
              <a:latin typeface="宋体" pitchFamily="2" charset="-122"/>
              <a:ea typeface="宋体" pitchFamily="2" charset="-122"/>
            </a:rPr>
            <a:t>Environment</a:t>
          </a:r>
          <a:endParaRPr lang="zh-CN" altLang="en-US" sz="3000" b="1" kern="1200" dirty="0">
            <a:latin typeface="宋体" pitchFamily="2" charset="-122"/>
            <a:ea typeface="宋体" pitchFamily="2" charset="-122"/>
          </a:endParaRPr>
        </a:p>
      </dsp:txBody>
      <dsp:txXfrm>
        <a:off x="541895" y="369070"/>
        <a:ext cx="6598235" cy="738524"/>
      </dsp:txXfrm>
    </dsp:sp>
    <dsp:sp modelId="{3A93CF4B-2409-4FAC-8ACE-009A6101783F}">
      <dsp:nvSpPr>
        <dsp:cNvPr id="0" name=""/>
        <dsp:cNvSpPr/>
      </dsp:nvSpPr>
      <dsp:spPr>
        <a:xfrm>
          <a:off x="80318" y="276754"/>
          <a:ext cx="923155" cy="923155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D3F14193-5855-4C09-A68A-0623D31128DF}">
      <dsp:nvSpPr>
        <dsp:cNvPr id="0" name=""/>
        <dsp:cNvSpPr/>
      </dsp:nvSpPr>
      <dsp:spPr>
        <a:xfrm>
          <a:off x="965308" y="1477048"/>
          <a:ext cx="6174822" cy="73852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 smtClean="0">
              <a:ea typeface="宋体" pitchFamily="2" charset="-122"/>
            </a:rPr>
            <a:t>Task</a:t>
          </a:r>
        </a:p>
      </dsp:txBody>
      <dsp:txXfrm>
        <a:off x="965308" y="1477048"/>
        <a:ext cx="6174822" cy="738524"/>
      </dsp:txXfrm>
    </dsp:sp>
    <dsp:sp modelId="{BAAE23CF-93E1-4283-B216-8A16E8BF43B5}">
      <dsp:nvSpPr>
        <dsp:cNvPr id="0" name=""/>
        <dsp:cNvSpPr/>
      </dsp:nvSpPr>
      <dsp:spPr>
        <a:xfrm>
          <a:off x="503730" y="1384733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C9EE4F8-9490-427F-B10E-0E9D697AC42E}">
      <dsp:nvSpPr>
        <dsp:cNvPr id="0" name=""/>
        <dsp:cNvSpPr/>
      </dsp:nvSpPr>
      <dsp:spPr>
        <a:xfrm>
          <a:off x="965308" y="2585027"/>
          <a:ext cx="6174822" cy="73852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 smtClean="0">
              <a:ea typeface="宋体" pitchFamily="2" charset="-122"/>
            </a:rPr>
            <a:t>Principle</a:t>
          </a:r>
        </a:p>
      </dsp:txBody>
      <dsp:txXfrm>
        <a:off x="965308" y="2585027"/>
        <a:ext cx="6174822" cy="738524"/>
      </dsp:txXfrm>
    </dsp:sp>
    <dsp:sp modelId="{CC93471B-25DF-4061-9EB5-45EAA8B6183F}">
      <dsp:nvSpPr>
        <dsp:cNvPr id="0" name=""/>
        <dsp:cNvSpPr/>
      </dsp:nvSpPr>
      <dsp:spPr>
        <a:xfrm>
          <a:off x="503730" y="2492711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96E06D9-740A-4EB7-99D6-26FD9CA88D40}">
      <dsp:nvSpPr>
        <dsp:cNvPr id="0" name=""/>
        <dsp:cNvSpPr/>
      </dsp:nvSpPr>
      <dsp:spPr>
        <a:xfrm>
          <a:off x="541895" y="3693005"/>
          <a:ext cx="6598235" cy="738524"/>
        </a:xfrm>
        <a:prstGeom prst="rect">
          <a:avLst/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 smtClean="0">
              <a:ea typeface="宋体" pitchFamily="2" charset="-122"/>
            </a:rPr>
            <a:t>Implementation</a:t>
          </a:r>
        </a:p>
      </dsp:txBody>
      <dsp:txXfrm>
        <a:off x="541895" y="3693005"/>
        <a:ext cx="6598235" cy="738524"/>
      </dsp:txXfrm>
    </dsp:sp>
    <dsp:sp modelId="{DD20F751-607D-41DA-9959-BD7BBF1B3E8D}">
      <dsp:nvSpPr>
        <dsp:cNvPr id="0" name=""/>
        <dsp:cNvSpPr/>
      </dsp:nvSpPr>
      <dsp:spPr>
        <a:xfrm>
          <a:off x="80318" y="3600690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95162-E531-4353-9095-5E7962AFF708}" type="datetimeFigureOut">
              <a:rPr lang="zh-CN" altLang="en-US" smtClean="0"/>
              <a:pPr/>
              <a:t>2020/5/20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7845D-4CC6-46FE-B2F1-454F0828D0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768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en-US" altLang="zh-CN" sz="2600"/>
              <a:t>Rudimentary logic functions=</a:t>
            </a:r>
            <a:r>
              <a:rPr lang="zh-CN" altLang="zh-CN"/>
              <a:t>基本的逻辑函数</a:t>
            </a: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55343CD-D9F7-415D-AF47-D27DBA89B7DD}" type="slidenum">
              <a:rPr lang="zh-CN" altLang="en-US" sz="1200">
                <a:solidFill>
                  <a:srgbClr val="000000"/>
                </a:solidFill>
              </a:rPr>
              <a:pPr/>
              <a:t>2</a:t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552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en-US" altLang="zh-CN" sz="2600"/>
              <a:t>Rudimentary logic functions=</a:t>
            </a:r>
            <a:r>
              <a:rPr lang="zh-CN" altLang="zh-CN"/>
              <a:t>基本的逻辑函数</a:t>
            </a: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55343CD-D9F7-415D-AF47-D27DBA89B7DD}" type="slidenum">
              <a:rPr lang="zh-CN" altLang="en-US" sz="1200">
                <a:solidFill>
                  <a:srgbClr val="000000"/>
                </a:solidFill>
              </a:rPr>
              <a:pPr/>
              <a:t>3</a:t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578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D927482-C94B-439A-8A31-D1018631538F}" type="slidenum">
              <a:rPr lang="zh-CN" altLang="en-US" sz="1200">
                <a:solidFill>
                  <a:srgbClr val="000000"/>
                </a:solidFill>
              </a:rPr>
              <a:pPr/>
              <a:t>5</a:t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213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							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7845D-4CC6-46FE-B2F1-454F0828D0E8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204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D927482-C94B-439A-8A31-D1018631538F}" type="slidenum">
              <a:rPr lang="zh-CN" altLang="en-US" sz="1200">
                <a:solidFill>
                  <a:srgbClr val="000000"/>
                </a:solidFill>
              </a:rPr>
              <a:pPr/>
              <a:t>38</a:t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071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00050" lvl="1" indent="0">
              <a:spcBef>
                <a:spcPts val="0"/>
              </a:spcBef>
              <a:buNone/>
            </a:pPr>
            <a:r>
              <a:rPr lang="en-US" altLang="zh-CN" sz="2000" dirty="0" smtClean="0"/>
              <a:t>(</a:t>
            </a:r>
            <a:r>
              <a:rPr lang="en-US" altLang="zh-CN" sz="2000" b="1" dirty="0" smtClean="0">
                <a:solidFill>
                  <a:srgbClr val="3333FF"/>
                </a:solidFill>
              </a:rPr>
              <a:t>input wire </a:t>
            </a:r>
            <a:r>
              <a:rPr lang="en-US" altLang="zh-CN" sz="2000" dirty="0" smtClean="0"/>
              <a:t>[31:0] </a:t>
            </a:r>
            <a:r>
              <a:rPr lang="en-US" altLang="zh-CN" sz="2000" dirty="0" err="1" smtClean="0"/>
              <a:t>disp_num</a:t>
            </a:r>
            <a:r>
              <a:rPr lang="en-US" altLang="zh-CN" sz="2000" dirty="0" smtClean="0"/>
              <a:t>,  	//</a:t>
            </a:r>
            <a:r>
              <a:rPr lang="zh-CN" altLang="en-US" sz="2000" dirty="0" smtClean="0"/>
              <a:t>来自</a:t>
            </a:r>
            <a:r>
              <a:rPr lang="en-US" altLang="zh-CN" sz="2000" dirty="0" smtClean="0"/>
              <a:t>U5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2000" dirty="0" smtClean="0"/>
              <a:t>			  </a:t>
            </a:r>
            <a:r>
              <a:rPr lang="en-US" altLang="zh-CN" sz="2000" b="1" dirty="0" smtClean="0">
                <a:solidFill>
                  <a:srgbClr val="3333FF"/>
                </a:solidFill>
              </a:rPr>
              <a:t>input wire </a:t>
            </a:r>
            <a:r>
              <a:rPr lang="en-US" altLang="zh-CN" sz="2000" dirty="0" smtClean="0"/>
              <a:t>[1:0]SW,		//</a:t>
            </a:r>
            <a:r>
              <a:rPr lang="zh-CN" altLang="en-US" sz="2000" dirty="0" smtClean="0"/>
              <a:t>来自</a:t>
            </a:r>
            <a:r>
              <a:rPr lang="en-US" altLang="zh-CN" sz="2000" dirty="0" smtClean="0"/>
              <a:t>U9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2000" dirty="0" smtClean="0"/>
              <a:t>			  </a:t>
            </a:r>
            <a:r>
              <a:rPr lang="en-US" altLang="zh-CN" sz="2000" b="1" dirty="0" smtClean="0">
                <a:solidFill>
                  <a:srgbClr val="3333FF"/>
                </a:solidFill>
              </a:rPr>
              <a:t>input wire </a:t>
            </a:r>
            <a:r>
              <a:rPr lang="en-US" altLang="zh-CN" sz="2000" dirty="0" err="1" smtClean="0"/>
              <a:t>flash_clk</a:t>
            </a:r>
            <a:r>
              <a:rPr lang="en-US" altLang="zh-CN" sz="2000" dirty="0" smtClean="0"/>
              <a:t>,	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7845D-4CC6-46FE-B2F1-454F0828D0E8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305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8" y="0"/>
            <a:ext cx="91027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188913"/>
            <a:ext cx="1225550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581025"/>
            <a:ext cx="1368425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6308725"/>
            <a:ext cx="7888288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C95B7174-C2C3-425A-8BBE-C78D5E286300}" type="datetimeFigureOut">
              <a:rPr lang="zh-CN" altLang="en-US"/>
              <a:pPr>
                <a:defRPr/>
              </a:pPr>
              <a:t>2020/5/20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525D64D-F604-4DCF-B2A4-DAB4CDF715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993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6E44264C-6E92-4E38-AA7A-D2A0FFE725DC}" type="datetimeFigureOut">
              <a:rPr lang="zh-CN" altLang="en-US"/>
              <a:pPr>
                <a:defRPr/>
              </a:pPr>
              <a:t>2020/5/20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A2EDA18-D56D-46DB-971E-97CB433528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0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EC3858BE-BE71-4A47-83E7-8D781710CB1D}" type="datetimeFigureOut">
              <a:rPr lang="zh-CN" altLang="en-US"/>
              <a:pPr>
                <a:defRPr/>
              </a:pPr>
              <a:t>2020/5/20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23028CA-A9AB-4212-B5AE-F28E321DCAB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3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1D731559-8C4D-4705-B982-F5F17EE69F86}" type="datetimeFigureOut">
              <a:rPr lang="zh-CN" altLang="en-US"/>
              <a:pPr>
                <a:defRPr/>
              </a:pPr>
              <a:t>2020/5/20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F13FB90-42D3-43D3-B324-4F13B94078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009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body" sz="quarter" idx="14"/>
          </p:nvPr>
        </p:nvSpPr>
        <p:spPr>
          <a:xfrm>
            <a:off x="461254" y="857244"/>
            <a:ext cx="8225546" cy="1142996"/>
          </a:xfrm>
        </p:spPr>
        <p:txBody>
          <a:bodyPr/>
          <a:lstStyle>
            <a:lvl1pPr>
              <a:buNone/>
              <a:defRPr sz="24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标题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灯片编号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79B3DD-6428-4485-86A6-4EACA275AD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5" name="日期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338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body" sz="quarter" idx="14"/>
          </p:nvPr>
        </p:nvSpPr>
        <p:spPr>
          <a:xfrm>
            <a:off x="461254" y="857244"/>
            <a:ext cx="8225546" cy="1142996"/>
          </a:xfrm>
        </p:spPr>
        <p:txBody>
          <a:bodyPr/>
          <a:lstStyle>
            <a:lvl1pPr>
              <a:buNone/>
              <a:defRPr sz="24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标题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灯片编号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BE811-ED2D-4C45-AF2B-25BED6BD4E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5" name="日期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328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0"/>
            <a:ext cx="90582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7"/>
          <p:cNvSpPr txBox="1"/>
          <p:nvPr userDrawn="1"/>
        </p:nvSpPr>
        <p:spPr>
          <a:xfrm>
            <a:off x="1476375" y="6207125"/>
            <a:ext cx="4824413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隶书"/>
                <a:ea typeface="华文隶书"/>
                <a:cs typeface="华文隶书"/>
              </a:rPr>
              <a:t>系统结构与系统软件实验室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16632"/>
            <a:ext cx="7005464" cy="954360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rgbClr val="3E3EFC"/>
                </a:solidFill>
                <a:effectLst/>
                <a:latin typeface="黑体"/>
                <a:ea typeface="黑体"/>
                <a:cs typeface="黑体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896544"/>
          </a:xfrm>
        </p:spPr>
        <p:txBody>
          <a:bodyPr/>
          <a:lstStyle>
            <a:lvl1pPr marL="342900" indent="-342900">
              <a:buClr>
                <a:srgbClr val="FF1515"/>
              </a:buClr>
              <a:buSzPct val="80000"/>
              <a:buFont typeface="黑体" panose="02010609060101010101" pitchFamily="49" charset="-122"/>
              <a:buChar char="◎"/>
              <a:defRPr b="1">
                <a:solidFill>
                  <a:srgbClr val="242790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rgbClr val="002060"/>
              </a:buClr>
              <a:buSzPct val="100000"/>
              <a:buFont typeface="Times New Roman" panose="02020603050405020304" pitchFamily="18" charset="0"/>
              <a:buChar char="₠"/>
              <a:defRPr b="0">
                <a:solidFill>
                  <a:schemeClr val="tx1"/>
                </a:solidFill>
                <a:latin typeface="+mn-ea"/>
                <a:ea typeface="+mn-ea"/>
              </a:defRPr>
            </a:lvl2pPr>
            <a:lvl3pPr marL="1143000" indent="-228600">
              <a:buClr>
                <a:srgbClr val="DE0000"/>
              </a:buClr>
              <a:buSzPct val="80000"/>
              <a:buFont typeface="黑体" panose="02010609060101010101" pitchFamily="49" charset="-122"/>
              <a:buChar char="☉"/>
              <a:defRPr>
                <a:latin typeface="+mn-ea"/>
                <a:ea typeface="+mn-ea"/>
              </a:defRPr>
            </a:lvl3pPr>
            <a:lvl4pPr marL="1600200" indent="-228600">
              <a:buClr>
                <a:srgbClr val="002060"/>
              </a:buClr>
              <a:buSzPct val="60000"/>
              <a:buFont typeface="黑体" panose="02010609060101010101" pitchFamily="49" charset="-122"/>
              <a:buChar char="◆"/>
              <a:defRPr>
                <a:latin typeface="+mn-ea"/>
                <a:ea typeface="+mn-ea"/>
              </a:defRPr>
            </a:lvl4pPr>
            <a:lvl5pPr marL="2057400" indent="-228600">
              <a:buClr>
                <a:srgbClr val="FF0000"/>
              </a:buClr>
              <a:buFont typeface="Arial" panose="020B0604020202020204" pitchFamily="34" charset="0"/>
              <a:buChar char="●"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FE127B1C-F677-4156-B9A0-3802DFC44158}" type="datetimeFigureOut">
              <a:rPr lang="zh-CN" altLang="en-US"/>
              <a:pPr>
                <a:defRPr/>
              </a:pPr>
              <a:t>2020/5/20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EFF9C44-2717-445B-8E50-0551D6089AA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109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0"/>
            <a:ext cx="90582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7"/>
          <p:cNvSpPr txBox="1">
            <a:spLocks noChangeArrowheads="1"/>
          </p:cNvSpPr>
          <p:nvPr userDrawn="1"/>
        </p:nvSpPr>
        <p:spPr bwMode="auto">
          <a:xfrm>
            <a:off x="1619250" y="6237288"/>
            <a:ext cx="66246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smtClean="0">
                <a:solidFill>
                  <a:srgbClr val="31859C"/>
                </a:solidFill>
                <a:latin typeface="华文行楷" pitchFamily="2" charset="-122"/>
                <a:ea typeface="华文行楷" pitchFamily="2" charset="-122"/>
              </a:rPr>
              <a:t>计算机学院</a:t>
            </a:r>
            <a:r>
              <a:rPr lang="en-US" altLang="zh-CN" sz="2000" b="1" smtClean="0">
                <a:solidFill>
                  <a:srgbClr val="31859C"/>
                </a:solidFill>
                <a:latin typeface="华文行楷" pitchFamily="2" charset="-122"/>
                <a:ea typeface="华文行楷" pitchFamily="2" charset="-122"/>
              </a:rPr>
              <a:t>    </a:t>
            </a:r>
            <a:r>
              <a:rPr lang="zh-CN" altLang="en-US" sz="2000" b="1" smtClean="0">
                <a:solidFill>
                  <a:srgbClr val="31859C"/>
                </a:solidFill>
                <a:latin typeface="华文行楷" pitchFamily="2" charset="-122"/>
                <a:ea typeface="华文行楷" pitchFamily="2" charset="-122"/>
              </a:rPr>
              <a:t>系统结构与系统软件实验室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16632"/>
            <a:ext cx="7869560" cy="954360"/>
          </a:xfrm>
        </p:spPr>
        <p:txBody>
          <a:bodyPr>
            <a:normAutofit/>
          </a:bodyPr>
          <a:lstStyle>
            <a:lvl1pPr algn="l">
              <a:defRPr lang="zh-CN" altLang="en-US" sz="4000" b="1" kern="1200" baseline="0" dirty="0">
                <a:solidFill>
                  <a:srgbClr val="3E3EFC"/>
                </a:solidFill>
                <a:effectLst/>
                <a:latin typeface="Times New Roman" panose="02020603050405020304" pitchFamily="18" charset="0"/>
                <a:ea typeface="黑体"/>
                <a:cs typeface="黑体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68552"/>
          </a:xfrm>
        </p:spPr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87933568-9B2B-4F5B-9575-79B4EB456856}" type="datetimeFigureOut">
              <a:rPr lang="zh-CN" altLang="en-US"/>
              <a:pPr>
                <a:defRPr/>
              </a:pPr>
              <a:t>2020/5/20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33EF05B-8639-4FE9-B5BA-9F53661235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33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1EB6C86C-9A94-421E-A700-EF97EC6CF820}" type="datetimeFigureOut">
              <a:rPr lang="zh-CN" altLang="en-US"/>
              <a:pPr>
                <a:defRPr/>
              </a:pPr>
              <a:t>2020/5/20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9E140FB-141A-4CCF-8507-3792122C80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119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E2B29AD8-397B-4D78-B3E2-755FF16CCDF4}" type="datetimeFigureOut">
              <a:rPr lang="zh-CN" altLang="en-US"/>
              <a:pPr>
                <a:defRPr/>
              </a:pPr>
              <a:t>2020/5/20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D89AEDC-D3D3-4DBB-BBA2-8B7161F7C3A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910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3594DD80-F762-4403-A010-DC74C13F4B1B}" type="datetimeFigureOut">
              <a:rPr lang="zh-CN" altLang="en-US"/>
              <a:pPr>
                <a:defRPr/>
              </a:pPr>
              <a:t>2020/5/20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54C5F8C-6E3D-467D-9FC2-E7CCF036B3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600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37E3E95-D537-41A5-AB7D-37C3F996CA06}" type="datetimeFigureOut">
              <a:rPr lang="zh-CN" altLang="en-US"/>
              <a:pPr>
                <a:defRPr/>
              </a:pPr>
              <a:t>2020/5/20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2283D02-5253-467D-850F-BA9A4F4D52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170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C13927FA-659A-4DAE-BCA9-E0832D0B9DBA}" type="datetimeFigureOut">
              <a:rPr lang="zh-CN" altLang="en-US"/>
              <a:pPr>
                <a:defRPr/>
              </a:pPr>
              <a:t>2020/5/20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738DDFB-04FB-44F8-9165-C53C3A10B5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856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8279F629-1CF4-4608-A3B4-D45C037A9B7C}" type="datetimeFigureOut">
              <a:rPr lang="zh-CN" altLang="en-US"/>
              <a:pPr>
                <a:defRPr/>
              </a:pPr>
              <a:t>2020/5/20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A54D8FB-A35A-41F9-AA00-5C5913D1CB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467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fld id="{E5334FB8-C6FC-4FA5-9E0F-BE49D337F7AC}" type="datetimeFigureOut">
              <a:rPr lang="zh-CN" altLang="en-US"/>
              <a:pPr>
                <a:defRPr/>
              </a:pPr>
              <a:t>2020/5/20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4618060-C51E-443B-A932-64B79725C7E3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885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ctrTitle"/>
          </p:nvPr>
        </p:nvSpPr>
        <p:spPr>
          <a:xfrm>
            <a:off x="265113" y="1600200"/>
            <a:ext cx="8828087" cy="13716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4000" b="1" dirty="0">
                <a:solidFill>
                  <a:schemeClr val="tx1"/>
                </a:solidFill>
                <a:ea typeface="黑体" panose="02010609060101010101" pitchFamily="49" charset="-122"/>
              </a:rPr>
              <a:t>Computer </a:t>
            </a:r>
            <a:r>
              <a:rPr lang="en-US" altLang="zh-CN" sz="4000" b="1" dirty="0" smtClean="0">
                <a:solidFill>
                  <a:schemeClr val="tx1"/>
                </a:solidFill>
                <a:ea typeface="黑体" panose="02010609060101010101" pitchFamily="49" charset="-122"/>
              </a:rPr>
              <a:t>Organization </a:t>
            </a:r>
            <a:r>
              <a:rPr lang="en-US" altLang="zh-CN" sz="4000" b="1" dirty="0">
                <a:solidFill>
                  <a:schemeClr val="tx1"/>
                </a:solidFill>
                <a:ea typeface="黑体" panose="02010609060101010101" pitchFamily="49" charset="-122"/>
              </a:rPr>
              <a:t>&amp; Design</a:t>
            </a:r>
            <a:r>
              <a:rPr lang="zh-CN" altLang="en-US" sz="4000" b="1" dirty="0">
                <a:solidFill>
                  <a:schemeClr val="tx1"/>
                </a:solidFill>
                <a:ea typeface="黑体" panose="02010609060101010101" pitchFamily="49" charset="-122"/>
              </a:rPr>
              <a:t/>
            </a:r>
            <a:br>
              <a:rPr lang="zh-CN" altLang="en-US" sz="4000" b="1" dirty="0">
                <a:solidFill>
                  <a:schemeClr val="tx1"/>
                </a:solidFill>
                <a:ea typeface="黑体" panose="02010609060101010101" pitchFamily="49" charset="-122"/>
              </a:rPr>
            </a:br>
            <a:r>
              <a:rPr lang="en-US" altLang="zh-CN" sz="4000" b="1" dirty="0" smtClean="0">
                <a:solidFill>
                  <a:schemeClr val="tx1"/>
                </a:solidFill>
                <a:ea typeface="黑体" panose="02010609060101010101" pitchFamily="49" charset="-122"/>
              </a:rPr>
              <a:t>					   </a:t>
            </a:r>
            <a:r>
              <a:rPr lang="zh-CN" altLang="en-US" sz="4000" b="1" dirty="0" smtClean="0">
                <a:solidFill>
                  <a:schemeClr val="tx1"/>
                </a:solidFill>
                <a:ea typeface="黑体" panose="02010609060101010101" pitchFamily="49" charset="-122"/>
              </a:rPr>
              <a:t>实验与</a:t>
            </a:r>
            <a:r>
              <a:rPr lang="zh-CN" altLang="en-US" sz="4000" b="1" dirty="0">
                <a:solidFill>
                  <a:schemeClr val="tx1"/>
                </a:solidFill>
                <a:ea typeface="黑体" panose="02010609060101010101" pitchFamily="49" charset="-122"/>
              </a:rPr>
              <a:t>课程设计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4519" y="5285165"/>
            <a:ext cx="7924800" cy="1371600"/>
          </a:xfrm>
        </p:spPr>
        <p:txBody>
          <a:bodyPr rtlCol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err="1" smtClean="0">
                <a:latin typeface="Times New Roman" panose="02020603050405020304" pitchFamily="18" charset="0"/>
                <a:ea typeface="仿宋"/>
                <a:cs typeface="Times New Roman" panose="02020603050405020304" pitchFamily="18" charset="0"/>
              </a:rPr>
              <a:t>Asso</a:t>
            </a:r>
            <a:r>
              <a:rPr lang="en-US" altLang="zh-CN" sz="2000" b="1" dirty="0">
                <a:latin typeface="Times New Roman" panose="02020603050405020304" pitchFamily="18" charset="0"/>
                <a:ea typeface="仿宋"/>
                <a:cs typeface="Times New Roman" panose="02020603050405020304" pitchFamily="18" charset="0"/>
              </a:rPr>
              <a:t>. Prof.  Shi </a:t>
            </a:r>
            <a:r>
              <a:rPr lang="en-US" altLang="zh-CN" sz="2000" b="1" dirty="0" err="1" smtClean="0">
                <a:latin typeface="Times New Roman" panose="02020603050405020304" pitchFamily="18" charset="0"/>
                <a:ea typeface="仿宋"/>
                <a:cs typeface="Times New Roman" panose="02020603050405020304" pitchFamily="18" charset="0"/>
              </a:rPr>
              <a:t>Qingsong</a:t>
            </a:r>
            <a:r>
              <a:rPr lang="en-US" altLang="zh-CN" sz="2000" b="1" dirty="0" smtClean="0">
                <a:latin typeface="Times New Roman" panose="02020603050405020304" pitchFamily="18" charset="0"/>
                <a:ea typeface="仿宋"/>
                <a:cs typeface="Times New Roman" panose="02020603050405020304" pitchFamily="18" charset="0"/>
              </a:rPr>
              <a:t>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smtClean="0">
                <a:latin typeface="Times New Roman" panose="02020603050405020304" pitchFamily="18" charset="0"/>
                <a:ea typeface="仿宋"/>
                <a:cs typeface="Times New Roman" panose="02020603050405020304" pitchFamily="18" charset="0"/>
              </a:rPr>
              <a:t>College </a:t>
            </a:r>
            <a:r>
              <a:rPr lang="en-US" altLang="zh-CN" sz="2000" b="1" dirty="0">
                <a:latin typeface="Times New Roman" panose="02020603050405020304" pitchFamily="18" charset="0"/>
                <a:ea typeface="仿宋"/>
                <a:cs typeface="Times New Roman" panose="02020603050405020304" pitchFamily="18" charset="0"/>
              </a:rPr>
              <a:t>of Computer Science and Technology, Zhejiang University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仿宋"/>
                <a:cs typeface="Times New Roman" panose="02020603050405020304" pitchFamily="18" charset="0"/>
              </a:rPr>
              <a:t>zjsqs@zju.edu.cn</a:t>
            </a:r>
          </a:p>
        </p:txBody>
      </p:sp>
      <p:sp>
        <p:nvSpPr>
          <p:cNvPr id="18436" name="TextBox 9"/>
          <p:cNvSpPr txBox="1">
            <a:spLocks noChangeArrowheads="1"/>
          </p:cNvSpPr>
          <p:nvPr/>
        </p:nvSpPr>
        <p:spPr bwMode="auto">
          <a:xfrm>
            <a:off x="3116263" y="379029"/>
            <a:ext cx="59769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 dirty="0">
                <a:ea typeface="黑体" panose="02010609060101010101" pitchFamily="49" charset="-122"/>
              </a:rPr>
              <a:t>Computer Organization &amp; Design</a:t>
            </a:r>
            <a:endParaRPr lang="zh-CN" altLang="en-US" sz="2000" b="1" dirty="0" smtClean="0">
              <a:solidFill>
                <a:srgbClr val="0070C0"/>
              </a:solidFill>
            </a:endParaRPr>
          </a:p>
        </p:txBody>
      </p:sp>
      <p:sp>
        <p:nvSpPr>
          <p:cNvPr id="5" name="Rectangle 8" descr="棕色大理石"/>
          <p:cNvSpPr>
            <a:spLocks noChangeArrowheads="1"/>
          </p:cNvSpPr>
          <p:nvPr/>
        </p:nvSpPr>
        <p:spPr bwMode="auto">
          <a:xfrm>
            <a:off x="179512" y="2564904"/>
            <a:ext cx="8856984" cy="3406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6000" b="1" dirty="0" smtClean="0">
                <a:solidFill>
                  <a:srgbClr val="0000CC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Lab 9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4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Multi-cycle IP core integrated CPU</a:t>
            </a:r>
          </a:p>
          <a:p>
            <a:pPr lvl="0" algn="r" fontAlgn="base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--build multi-cycle </a:t>
            </a:r>
            <a:r>
              <a:rPr lang="en-US" altLang="zh-CN" sz="2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CPU</a:t>
            </a:r>
            <a:r>
              <a:rPr lang="zh-CN" altLang="en-US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2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debugging</a:t>
            </a:r>
            <a:r>
              <a:rPr lang="zh-CN" altLang="en-US" sz="2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2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test and application environment</a:t>
            </a:r>
            <a:endParaRPr lang="en-US" altLang="zh-CN" sz="28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4800" b="1" dirty="0" smtClean="0">
              <a:solidFill>
                <a:srgbClr val="FF0000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8438" name="对象 3">
            <a:hlinkClick r:id="" action="ppaction://hlinkshowjump?jump=nextslide" highlightClick="1"/>
          </p:cNvPr>
          <p:cNvGraphicFramePr>
            <a:graphicFrameLocks noChangeAspect="1"/>
          </p:cNvGraphicFramePr>
          <p:nvPr/>
        </p:nvGraphicFramePr>
        <p:xfrm>
          <a:off x="2868613" y="171450"/>
          <a:ext cx="3376612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4" name="Clip" r:id="rId3" imgW="4006850" imgH="2857500" progId="MS_ClipArt_Gallery.5">
                  <p:embed/>
                </p:oleObj>
              </mc:Choice>
              <mc:Fallback>
                <p:oleObj name="Clip" r:id="rId3" imgW="4006850" imgH="2857500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8613" y="171450"/>
                        <a:ext cx="3376612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225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U1-</a:t>
            </a:r>
            <a:r>
              <a:rPr lang="en-US" altLang="zh-CN" dirty="0" smtClean="0"/>
              <a:t>CPU</a:t>
            </a:r>
            <a:r>
              <a:rPr lang="zh-CN" altLang="en-US" dirty="0"/>
              <a:t> </a:t>
            </a:r>
            <a:r>
              <a:rPr lang="en-US" altLang="zh-CN" dirty="0" smtClean="0"/>
              <a:t>module</a:t>
            </a:r>
            <a:r>
              <a:rPr lang="zh-CN" altLang="en-US" dirty="0" smtClean="0"/>
              <a:t>：</a:t>
            </a:r>
            <a:r>
              <a:rPr lang="en-US" altLang="zh-CN" dirty="0">
                <a:solidFill>
                  <a:srgbClr val="FF0000"/>
                </a:solidFill>
              </a:rPr>
              <a:t>Multi-</a:t>
            </a:r>
            <a:r>
              <a:rPr lang="en-US" altLang="zh-CN" dirty="0" smtClean="0">
                <a:solidFill>
                  <a:srgbClr val="FF0000"/>
                </a:solidFill>
              </a:rPr>
              <a:t>CPU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6076"/>
            <a:ext cx="5832648" cy="4968552"/>
          </a:xfrm>
        </p:spPr>
        <p:txBody>
          <a:bodyPr/>
          <a:lstStyle/>
          <a:p>
            <a:r>
              <a:rPr lang="en-US" altLang="zh-CN" sz="2800" dirty="0">
                <a:solidFill>
                  <a:schemeClr val="tx1"/>
                </a:solidFill>
              </a:rPr>
              <a:t>MIPS </a:t>
            </a:r>
            <a:r>
              <a:rPr lang="en-US" altLang="zh-CN" sz="2800" dirty="0" smtClean="0">
                <a:solidFill>
                  <a:schemeClr val="tx1"/>
                </a:solidFill>
              </a:rPr>
              <a:t>ISA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marL="800100" lvl="1" indent="-342900">
              <a:buClr>
                <a:srgbClr val="FF3300"/>
              </a:buClr>
              <a:buSzPct val="90000"/>
              <a:buFont typeface="Wingdings" pitchFamily="2" charset="2"/>
              <a:buChar char="¤"/>
            </a:pPr>
            <a:r>
              <a:rPr lang="en-US" altLang="zh-CN" sz="2200" kern="0" dirty="0" smtClean="0">
                <a:solidFill>
                  <a:srgbClr val="000000"/>
                </a:solidFill>
                <a:latin typeface="Arial"/>
                <a:ea typeface="Arial Unicode MS"/>
                <a:cs typeface="Arial Unicode MS"/>
              </a:rPr>
              <a:t>RISC</a:t>
            </a:r>
            <a:r>
              <a:rPr lang="zh-CN" altLang="en-US" sz="2200" kern="0" dirty="0">
                <a:solidFill>
                  <a:srgbClr val="000000"/>
                </a:solidFill>
                <a:latin typeface="Arial"/>
                <a:ea typeface="Arial Unicode MS"/>
                <a:cs typeface="Arial Unicode MS"/>
              </a:rPr>
              <a:t> </a:t>
            </a:r>
            <a:endParaRPr lang="en-US" altLang="zh-CN" sz="2200" kern="0" dirty="0" smtClean="0">
              <a:solidFill>
                <a:srgbClr val="000000"/>
              </a:solidFill>
              <a:latin typeface="Arial"/>
              <a:ea typeface="Arial Unicode MS"/>
              <a:cs typeface="Arial Unicode MS"/>
            </a:endParaRPr>
          </a:p>
          <a:p>
            <a:pPr marL="800100" lvl="1" indent="-342900">
              <a:buClr>
                <a:srgbClr val="FF3300"/>
              </a:buClr>
              <a:buSzPct val="90000"/>
              <a:buFont typeface="Wingdings" pitchFamily="2" charset="2"/>
              <a:buChar char="¤"/>
            </a:pPr>
            <a:r>
              <a:rPr lang="en-US" altLang="zh-CN" sz="2200" kern="0" dirty="0" smtClean="0">
                <a:solidFill>
                  <a:srgbClr val="000000"/>
                </a:solidFill>
                <a:latin typeface="Arial"/>
                <a:ea typeface="Arial Unicode MS"/>
                <a:cs typeface="Arial Unicode MS"/>
              </a:rPr>
              <a:t>Three instruction formats</a:t>
            </a:r>
          </a:p>
          <a:p>
            <a:r>
              <a:rPr lang="en-US" altLang="zh-CN" sz="2800" dirty="0" smtClean="0">
                <a:solidFill>
                  <a:schemeClr val="tx1"/>
                </a:solidFill>
              </a:rPr>
              <a:t>SOC test module</a:t>
            </a:r>
          </a:p>
          <a:p>
            <a:pPr lvl="1"/>
            <a:r>
              <a:rPr lang="en-US" altLang="zh-CN" sz="2400" dirty="0" smtClean="0"/>
              <a:t>Consists of two IP cores: </a:t>
            </a:r>
            <a:r>
              <a:rPr lang="en-US" altLang="zh-CN" sz="2400" dirty="0" err="1" smtClean="0"/>
              <a:t>datapath</a:t>
            </a:r>
            <a:r>
              <a:rPr lang="en-US" altLang="zh-CN" sz="2400" dirty="0" smtClean="0"/>
              <a:t> and controller</a:t>
            </a:r>
          </a:p>
          <a:p>
            <a:pPr lvl="2"/>
            <a:r>
              <a:rPr lang="en-US" altLang="zh-CN" sz="2000" dirty="0" smtClean="0"/>
              <a:t>Can be integrated directly with 2 IP cores</a:t>
            </a:r>
          </a:p>
          <a:p>
            <a:pPr lvl="2"/>
            <a:r>
              <a:rPr lang="en-US" altLang="zh-CN" sz="2000" dirty="0" smtClean="0"/>
              <a:t>Or first use CPU IP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core</a:t>
            </a:r>
          </a:p>
          <a:p>
            <a:pPr lvl="3"/>
            <a:r>
              <a:rPr lang="en-US" altLang="zh-CN" sz="1800" dirty="0" smtClean="0"/>
              <a:t>Then use 2</a:t>
            </a:r>
            <a:r>
              <a:rPr lang="zh-CN" altLang="en-US" sz="1800" dirty="0"/>
              <a:t> </a:t>
            </a:r>
            <a:r>
              <a:rPr lang="en-US" altLang="zh-CN" sz="1800" dirty="0" smtClean="0"/>
              <a:t>IP cores after debugging </a:t>
            </a:r>
            <a:endParaRPr lang="en-US" altLang="zh-CN" sz="1800" dirty="0"/>
          </a:p>
          <a:p>
            <a:pPr lvl="1"/>
            <a:r>
              <a:rPr lang="en-US" altLang="zh-CN" sz="2400" dirty="0" smtClean="0"/>
              <a:t>This lab can use IP Core-</a:t>
            </a:r>
            <a:r>
              <a:rPr lang="en-US" altLang="zh-CN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 U1</a:t>
            </a:r>
            <a:endParaRPr lang="en-US" altLang="zh-CN" sz="2400" dirty="0" smtClean="0"/>
          </a:p>
          <a:p>
            <a:pPr lvl="2">
              <a:spcBef>
                <a:spcPts val="0"/>
              </a:spcBef>
            </a:pPr>
            <a:r>
              <a:rPr lang="en-US" altLang="zh-CN" sz="2200" dirty="0" smtClean="0"/>
              <a:t>Core module: </a:t>
            </a:r>
            <a:r>
              <a:rPr lang="en-US" altLang="zh-CN" sz="2200" dirty="0" err="1" smtClean="0"/>
              <a:t>Multi_CPU.ngc</a:t>
            </a:r>
            <a:endParaRPr lang="en-US" altLang="zh-CN" sz="2200" dirty="0" smtClean="0"/>
          </a:p>
          <a:p>
            <a:pPr lvl="2">
              <a:spcBef>
                <a:spcPts val="0"/>
              </a:spcBef>
            </a:pPr>
            <a:r>
              <a:rPr lang="en-US" altLang="zh-CN" sz="2200" dirty="0" smtClean="0"/>
              <a:t>interface</a:t>
            </a:r>
            <a:r>
              <a:rPr lang="zh-CN" altLang="en-US" sz="2200" dirty="0" smtClean="0"/>
              <a:t>：</a:t>
            </a:r>
            <a:r>
              <a:rPr lang="en-US" altLang="zh-CN" sz="2200" dirty="0" err="1"/>
              <a:t>Multi_CPU.v</a:t>
            </a:r>
            <a:endParaRPr lang="en-US" altLang="zh-CN" sz="2200" dirty="0" smtClean="0"/>
          </a:p>
          <a:p>
            <a:pPr lvl="2">
              <a:spcBef>
                <a:spcPts val="0"/>
              </a:spcBef>
            </a:pPr>
            <a:r>
              <a:rPr lang="en-US" altLang="zh-CN" sz="2200" dirty="0" smtClean="0"/>
              <a:t>symbol</a:t>
            </a:r>
            <a:r>
              <a:rPr lang="zh-CN" altLang="en-US" sz="2200" dirty="0" smtClean="0"/>
              <a:t>：</a:t>
            </a:r>
            <a:r>
              <a:rPr lang="en-US" altLang="zh-CN" sz="2200" dirty="0" err="1"/>
              <a:t>Multi_SCPU.sym</a:t>
            </a:r>
            <a:endParaRPr lang="en-US" altLang="zh-CN" sz="2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1340768"/>
            <a:ext cx="2423107" cy="269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782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16632"/>
            <a:ext cx="8394304" cy="954360"/>
          </a:xfrm>
        </p:spPr>
        <p:txBody>
          <a:bodyPr>
            <a:normAutofit/>
          </a:bodyPr>
          <a:lstStyle/>
          <a:p>
            <a:pPr lvl="1" algn="l"/>
            <a:r>
              <a:rPr lang="en-US" altLang="zh-CN" sz="4000" b="1" kern="1200" dirty="0" smtClean="0">
                <a:solidFill>
                  <a:srgbClr val="3E3EFC"/>
                </a:solidFill>
                <a:latin typeface="Times New Roman" panose="02020603050405020304" pitchFamily="18" charset="0"/>
                <a:ea typeface="黑体"/>
                <a:cs typeface="黑体"/>
              </a:rPr>
              <a:t>CPU</a:t>
            </a:r>
            <a:r>
              <a:rPr lang="zh-CN" altLang="en-US" sz="4000" b="1" kern="1200" dirty="0">
                <a:solidFill>
                  <a:srgbClr val="3E3EFC"/>
                </a:solidFill>
                <a:latin typeface="Times New Roman" panose="02020603050405020304" pitchFamily="18" charset="0"/>
                <a:ea typeface="黑体"/>
                <a:cs typeface="黑体"/>
              </a:rPr>
              <a:t> </a:t>
            </a:r>
            <a:r>
              <a:rPr lang="en-US" altLang="zh-CN" sz="4000" b="1" kern="1200" dirty="0" smtClean="0">
                <a:solidFill>
                  <a:srgbClr val="3E3EFC"/>
                </a:solidFill>
                <a:latin typeface="Times New Roman" panose="02020603050405020304" pitchFamily="18" charset="0"/>
                <a:ea typeface="黑体"/>
                <a:cs typeface="黑体"/>
              </a:rPr>
              <a:t>core interface-</a:t>
            </a:r>
            <a:r>
              <a:rPr lang="en-US" altLang="zh-CN" sz="4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Multi_CPU.v</a:t>
            </a:r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5308746"/>
          </a:xfrm>
        </p:spPr>
        <p:txBody>
          <a:bodyPr/>
          <a:lstStyle/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>
                <a:solidFill>
                  <a:srgbClr val="0033CC"/>
                </a:solidFill>
              </a:rPr>
              <a:t>module 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 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Muliti_CPU</a:t>
            </a:r>
            <a:r>
              <a:rPr lang="en-US" altLang="zh-CN" sz="2000" dirty="0" smtClean="0"/>
              <a:t> 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( </a:t>
            </a:r>
            <a:r>
              <a:rPr lang="en-US" altLang="zh-CN" sz="2000" dirty="0">
                <a:solidFill>
                  <a:srgbClr val="0033CC"/>
                </a:solidFill>
              </a:rPr>
              <a:t>input wire </a:t>
            </a:r>
            <a:r>
              <a:rPr lang="en-US" altLang="zh-CN" sz="2000" b="0" dirty="0" err="1">
                <a:solidFill>
                  <a:schemeClr val="tx1"/>
                </a:solidFill>
              </a:rPr>
              <a:t>clk</a:t>
            </a:r>
            <a:r>
              <a:rPr lang="en-US" altLang="zh-CN" sz="2000" b="0" dirty="0">
                <a:solidFill>
                  <a:schemeClr val="tx1"/>
                </a:solidFill>
              </a:rPr>
              <a:t>,</a:t>
            </a: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	</a:t>
            </a:r>
            <a:r>
              <a:rPr lang="en-US" altLang="zh-CN" sz="2000" dirty="0">
                <a:solidFill>
                  <a:srgbClr val="0033CC"/>
                </a:solidFill>
              </a:rPr>
              <a:t>input wire </a:t>
            </a:r>
            <a:r>
              <a:rPr lang="en-US" altLang="zh-CN" sz="2000" b="0" dirty="0">
                <a:solidFill>
                  <a:schemeClr val="tx1"/>
                </a:solidFill>
              </a:rPr>
              <a:t>reset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b="0" dirty="0" smtClean="0">
                <a:solidFill>
                  <a:schemeClr val="tx1"/>
                </a:solidFill>
              </a:rPr>
              <a:t>			</a:t>
            </a:r>
            <a:r>
              <a:rPr lang="zh-CN" altLang="en-US" sz="2000" dirty="0">
                <a:solidFill>
                  <a:srgbClr val="0033CC"/>
                </a:solidFill>
              </a:rPr>
              <a:t>input </a:t>
            </a:r>
            <a:r>
              <a:rPr lang="en-US" altLang="zh-CN" sz="2000" dirty="0">
                <a:solidFill>
                  <a:srgbClr val="0033CC"/>
                </a:solidFill>
              </a:rPr>
              <a:t>wire 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MIO</a:t>
            </a:r>
            <a:r>
              <a:rPr lang="zh-CN" altLang="en-US" sz="2000" b="0" dirty="0">
                <a:solidFill>
                  <a:schemeClr val="tx1"/>
                </a:solidFill>
              </a:rPr>
              <a:t>_ready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,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	// be used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：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=1</a:t>
            </a:r>
          </a:p>
          <a:p>
            <a:pPr mar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endParaRPr lang="en-US" altLang="zh-CN" sz="10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	</a:t>
            </a:r>
            <a:r>
              <a:rPr lang="zh-CN" altLang="en-US" sz="2000" dirty="0">
                <a:solidFill>
                  <a:srgbClr val="0033CC"/>
                </a:solidFill>
              </a:rPr>
              <a:t>output </a:t>
            </a:r>
            <a:r>
              <a:rPr lang="en-US" altLang="zh-CN" sz="2000" dirty="0">
                <a:solidFill>
                  <a:srgbClr val="0033CC"/>
                </a:solidFill>
              </a:rPr>
              <a:t>wire</a:t>
            </a:r>
            <a:r>
              <a:rPr lang="zh-CN" altLang="en-US" sz="2000" b="0" dirty="0">
                <a:solidFill>
                  <a:schemeClr val="tx1"/>
                </a:solidFill>
              </a:rPr>
              <a:t>[31:0]PC_out,</a:t>
            </a:r>
            <a:r>
              <a:rPr lang="en-US" altLang="zh-CN" sz="2000" b="0" dirty="0">
                <a:solidFill>
                  <a:schemeClr val="tx1"/>
                </a:solidFill>
              </a:rPr>
              <a:t>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//Test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	</a:t>
            </a:r>
            <a:r>
              <a:rPr lang="en-US" altLang="zh-CN" sz="2000" dirty="0">
                <a:solidFill>
                  <a:srgbClr val="0033CC"/>
                </a:solidFill>
              </a:rPr>
              <a:t>output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[31:0</a:t>
            </a:r>
            <a:r>
              <a:rPr lang="en-US" altLang="zh-CN" sz="2000" b="0" dirty="0">
                <a:solidFill>
                  <a:schemeClr val="tx1"/>
                </a:solidFill>
              </a:rPr>
              <a:t>] </a:t>
            </a:r>
            <a:r>
              <a:rPr lang="en-US" altLang="zh-CN" sz="2000" b="0" dirty="0" err="1">
                <a:solidFill>
                  <a:schemeClr val="tx1"/>
                </a:solidFill>
              </a:rPr>
              <a:t>inst_out</a:t>
            </a:r>
            <a:r>
              <a:rPr lang="en-US" altLang="zh-CN" sz="2000" b="0" dirty="0">
                <a:solidFill>
                  <a:schemeClr val="tx1"/>
                </a:solidFill>
              </a:rPr>
              <a:t>,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//</a:t>
            </a:r>
            <a:r>
              <a:rPr lang="en-US" altLang="zh-CN" sz="2000" b="0" dirty="0">
                <a:solidFill>
                  <a:schemeClr val="tx1"/>
                </a:solidFill>
              </a:rPr>
              <a:t>TEST</a:t>
            </a:r>
          </a:p>
          <a:p>
            <a:pPr mar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b="0" dirty="0" smtClean="0">
                <a:solidFill>
                  <a:schemeClr val="tx1"/>
                </a:solidFill>
              </a:rPr>
              <a:t>			</a:t>
            </a:r>
            <a:r>
              <a:rPr lang="zh-CN" altLang="en-US" sz="2000" dirty="0">
                <a:solidFill>
                  <a:srgbClr val="0033CC"/>
                </a:solidFill>
              </a:rPr>
              <a:t>output </a:t>
            </a:r>
            <a:r>
              <a:rPr lang="en-US" altLang="zh-CN" sz="2000" dirty="0">
                <a:solidFill>
                  <a:srgbClr val="0033CC"/>
                </a:solidFill>
              </a:rPr>
              <a:t>wire </a:t>
            </a:r>
            <a:r>
              <a:rPr lang="zh-CN" altLang="en-US" sz="2000" b="0" dirty="0">
                <a:solidFill>
                  <a:schemeClr val="tx1"/>
                </a:solidFill>
              </a:rPr>
              <a:t>mem_w,</a:t>
            </a:r>
            <a:r>
              <a:rPr lang="en-US" altLang="zh-CN" sz="2000" b="0" dirty="0">
                <a:solidFill>
                  <a:schemeClr val="tx1"/>
                </a:solidFill>
              </a:rPr>
              <a:t>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//</a:t>
            </a:r>
            <a:r>
              <a:rPr lang="zh-CN" altLang="en-US" sz="2000" b="0" dirty="0">
                <a:solidFill>
                  <a:schemeClr val="tx1"/>
                </a:solidFill>
              </a:rPr>
              <a:t>存储器读写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控制</a:t>
            </a:r>
            <a:endParaRPr lang="en-US" altLang="zh-CN" sz="20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	</a:t>
            </a:r>
            <a:r>
              <a:rPr lang="zh-CN" altLang="en-US" sz="2000" dirty="0">
                <a:solidFill>
                  <a:srgbClr val="0033CC"/>
                </a:solidFill>
              </a:rPr>
              <a:t>output </a:t>
            </a:r>
            <a:r>
              <a:rPr lang="en-US" altLang="zh-CN" sz="2000" dirty="0">
                <a:solidFill>
                  <a:srgbClr val="0033CC"/>
                </a:solidFill>
              </a:rPr>
              <a:t>wire</a:t>
            </a:r>
            <a:r>
              <a:rPr lang="zh-CN" altLang="en-US" sz="2000" b="0" dirty="0">
                <a:solidFill>
                  <a:schemeClr val="tx1"/>
                </a:solidFill>
              </a:rPr>
              <a:t>[31:0]Addr_out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,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//</a:t>
            </a:r>
            <a:r>
              <a:rPr lang="zh-CN" altLang="en-US" sz="2000" b="0" dirty="0">
                <a:solidFill>
                  <a:schemeClr val="tx1"/>
                </a:solidFill>
              </a:rPr>
              <a:t>数据空间访问地址</a:t>
            </a:r>
          </a:p>
          <a:p>
            <a:pPr mar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b="0" dirty="0" smtClean="0">
                <a:solidFill>
                  <a:schemeClr val="tx1"/>
                </a:solidFill>
              </a:rPr>
              <a:t>			</a:t>
            </a:r>
            <a:r>
              <a:rPr lang="zh-CN" altLang="en-US" sz="2000" dirty="0">
                <a:solidFill>
                  <a:srgbClr val="0033CC"/>
                </a:solidFill>
              </a:rPr>
              <a:t>output </a:t>
            </a:r>
            <a:r>
              <a:rPr lang="en-US" altLang="zh-CN" sz="2000" dirty="0">
                <a:solidFill>
                  <a:srgbClr val="0033CC"/>
                </a:solidFill>
              </a:rPr>
              <a:t>wire</a:t>
            </a:r>
            <a:r>
              <a:rPr lang="zh-CN" altLang="en-US" sz="2000" b="0" dirty="0">
                <a:solidFill>
                  <a:schemeClr val="tx1"/>
                </a:solidFill>
              </a:rPr>
              <a:t>[31:0]Data_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out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//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数据输出总线</a:t>
            </a:r>
            <a:endParaRPr lang="en-US" altLang="zh-CN" sz="20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		</a:t>
            </a:r>
            <a:r>
              <a:rPr lang="zh-CN" altLang="en-US" sz="2000" dirty="0">
                <a:solidFill>
                  <a:srgbClr val="0033CC"/>
                </a:solidFill>
              </a:rPr>
              <a:t>input </a:t>
            </a:r>
            <a:r>
              <a:rPr lang="en-US" altLang="zh-CN" sz="2000" dirty="0">
                <a:solidFill>
                  <a:srgbClr val="0033CC"/>
                </a:solidFill>
              </a:rPr>
              <a:t>wire 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[</a:t>
            </a:r>
            <a:r>
              <a:rPr lang="zh-CN" altLang="en-US" sz="2000" b="0" dirty="0">
                <a:solidFill>
                  <a:schemeClr val="tx1"/>
                </a:solidFill>
              </a:rPr>
              <a:t>31:0]Data_in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,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	//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数据输入总线</a:t>
            </a:r>
            <a:endParaRPr lang="en-US" altLang="zh-CN" sz="10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		</a:t>
            </a:r>
            <a:r>
              <a:rPr lang="zh-CN" altLang="en-US" sz="2000" dirty="0">
                <a:solidFill>
                  <a:srgbClr val="0033CC"/>
                </a:solidFill>
              </a:rPr>
              <a:t>output </a:t>
            </a:r>
            <a:r>
              <a:rPr lang="en-US" altLang="zh-CN" sz="2000" dirty="0">
                <a:solidFill>
                  <a:srgbClr val="0033CC"/>
                </a:solidFill>
              </a:rPr>
              <a:t>wire 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CPU</a:t>
            </a:r>
            <a:r>
              <a:rPr lang="zh-CN" altLang="en-US" sz="2000" b="0" dirty="0">
                <a:solidFill>
                  <a:schemeClr val="tx1"/>
                </a:solidFill>
              </a:rPr>
              <a:t>_MIO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,</a:t>
            </a:r>
            <a:r>
              <a:rPr lang="en-US" altLang="zh-CN" sz="2000" b="0" dirty="0">
                <a:solidFill>
                  <a:schemeClr val="tx1"/>
                </a:solidFill>
              </a:rPr>
              <a:t>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// Be </a:t>
            </a:r>
            <a:r>
              <a:rPr lang="en-US" altLang="zh-CN" sz="2000" b="0" dirty="0">
                <a:solidFill>
                  <a:schemeClr val="tx1"/>
                </a:solidFill>
              </a:rPr>
              <a:t>used 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		</a:t>
            </a:r>
            <a:r>
              <a:rPr lang="en-US" altLang="zh-CN" sz="2000" dirty="0">
                <a:solidFill>
                  <a:srgbClr val="0033CC"/>
                </a:solidFill>
              </a:rPr>
              <a:t>input wire  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INT		//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中断</a:t>
            </a:r>
            <a:endParaRPr lang="en-US" altLang="zh-CN" sz="20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	</a:t>
            </a:r>
            <a:r>
              <a:rPr lang="en-US" altLang="zh-CN" sz="2000" dirty="0">
                <a:solidFill>
                  <a:srgbClr val="0033CC"/>
                </a:solidFill>
              </a:rPr>
              <a:t>output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[4:0]state</a:t>
            </a: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//</a:t>
            </a:r>
            <a:r>
              <a:rPr lang="en-US" altLang="zh-CN" sz="2000" b="0" dirty="0">
                <a:solidFill>
                  <a:schemeClr val="tx1"/>
                </a:solidFill>
              </a:rPr>
              <a:t>Test</a:t>
            </a:r>
          </a:p>
          <a:p>
            <a:pPr mar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	);</a:t>
            </a:r>
          </a:p>
          <a:p>
            <a:pPr mar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 err="1">
                <a:solidFill>
                  <a:srgbClr val="0033CC"/>
                </a:solidFill>
              </a:rPr>
              <a:t>endmodule</a:t>
            </a:r>
            <a:endParaRPr lang="en-US" altLang="zh-CN" sz="2000" dirty="0">
              <a:solidFill>
                <a:srgbClr val="0033CC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444208" y="1268760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注意与单周期区别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112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280920" cy="95436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CPU</a:t>
            </a:r>
            <a:r>
              <a:rPr lang="zh-CN" altLang="en-US" dirty="0"/>
              <a:t> </a:t>
            </a:r>
            <a:r>
              <a:rPr lang="en-US" altLang="zh-CN" dirty="0" smtClean="0"/>
              <a:t>unit 1-- </a:t>
            </a:r>
            <a:r>
              <a:rPr lang="en-US" altLang="zh-CN" dirty="0" err="1" smtClean="0"/>
              <a:t>datapath</a:t>
            </a:r>
            <a:r>
              <a:rPr lang="zh-CN" altLang="en-US" dirty="0" smtClean="0"/>
              <a:t>：</a:t>
            </a:r>
            <a:r>
              <a:rPr lang="en-US" altLang="zh-CN" dirty="0" err="1" smtClean="0">
                <a:solidFill>
                  <a:srgbClr val="FF0000"/>
                </a:solidFill>
              </a:rPr>
              <a:t>M_datapath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800" dirty="0" smtClean="0">
                <a:solidFill>
                  <a:schemeClr val="tx1"/>
                </a:solidFill>
              </a:rPr>
              <a:t>This lab use IP soft core-</a:t>
            </a:r>
            <a:r>
              <a:rPr lang="en-US" altLang="zh-CN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M_datapath</a:t>
            </a:r>
            <a:endParaRPr lang="en-US" altLang="zh-CN" sz="2800" dirty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 smtClean="0">
                <a:solidFill>
                  <a:prstClr val="black"/>
                </a:solidFill>
              </a:rPr>
              <a:t>Core module: </a:t>
            </a:r>
            <a:r>
              <a:rPr lang="en-US" altLang="zh-CN" sz="2400" dirty="0" err="1" smtClean="0">
                <a:solidFill>
                  <a:prstClr val="black"/>
                </a:solidFill>
              </a:rPr>
              <a:t>M_atapath.ngc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 smtClean="0">
                <a:solidFill>
                  <a:prstClr val="black"/>
                </a:solidFill>
              </a:rPr>
              <a:t>interface</a:t>
            </a:r>
            <a:r>
              <a:rPr lang="zh-CN" altLang="en-US" sz="2400" dirty="0" smtClean="0">
                <a:solidFill>
                  <a:prstClr val="black"/>
                </a:solidFill>
              </a:rPr>
              <a:t>：</a:t>
            </a:r>
            <a:r>
              <a:rPr lang="en-US" altLang="zh-CN" sz="2400" dirty="0" err="1" smtClean="0">
                <a:solidFill>
                  <a:prstClr val="black"/>
                </a:solidFill>
              </a:rPr>
              <a:t>M_datapath.v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 smtClean="0">
                <a:solidFill>
                  <a:prstClr val="black"/>
                </a:solidFill>
              </a:rPr>
              <a:t>symbol</a:t>
            </a:r>
            <a:r>
              <a:rPr lang="zh-CN" altLang="en-US" sz="2400" dirty="0" smtClean="0">
                <a:solidFill>
                  <a:prstClr val="black"/>
                </a:solidFill>
              </a:rPr>
              <a:t>：</a:t>
            </a:r>
            <a:r>
              <a:rPr lang="en-US" altLang="zh-CN" sz="2400" dirty="0" err="1" smtClean="0">
                <a:solidFill>
                  <a:prstClr val="black"/>
                </a:solidFill>
              </a:rPr>
              <a:t>M_datapath.sym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800" dirty="0" smtClean="0">
                <a:solidFill>
                  <a:prstClr val="black"/>
                </a:solidFill>
              </a:rPr>
              <a:t>Important signals:</a:t>
            </a: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 err="1" smtClean="0">
                <a:solidFill>
                  <a:prstClr val="black"/>
                </a:solidFill>
              </a:rPr>
              <a:t>Inst</a:t>
            </a:r>
            <a:r>
              <a:rPr lang="zh-CN" altLang="en-US" sz="2400" dirty="0" smtClean="0">
                <a:solidFill>
                  <a:prstClr val="black"/>
                </a:solidFill>
              </a:rPr>
              <a:t>：</a:t>
            </a:r>
            <a:r>
              <a:rPr lang="en-US" altLang="zh-CN" sz="2400" dirty="0" smtClean="0">
                <a:solidFill>
                  <a:prstClr val="black"/>
                </a:solidFill>
              </a:rPr>
              <a:t>output of instruction register</a:t>
            </a: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 err="1" smtClean="0">
                <a:solidFill>
                  <a:prstClr val="black"/>
                </a:solidFill>
              </a:rPr>
              <a:t>PC_Current</a:t>
            </a:r>
            <a:r>
              <a:rPr lang="zh-CN" altLang="en-US" sz="2400" dirty="0" smtClean="0">
                <a:solidFill>
                  <a:prstClr val="black"/>
                </a:solidFill>
              </a:rPr>
              <a:t>：</a:t>
            </a:r>
            <a:r>
              <a:rPr lang="en-US" altLang="zh-CN" sz="2400" dirty="0" smtClean="0">
                <a:solidFill>
                  <a:prstClr val="black"/>
                </a:solidFill>
              </a:rPr>
              <a:t>current PC(PC+4)</a:t>
            </a: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 err="1" smtClean="0">
                <a:solidFill>
                  <a:prstClr val="black"/>
                </a:solidFill>
              </a:rPr>
              <a:t>M_addr</a:t>
            </a:r>
            <a:r>
              <a:rPr lang="zh-CN" altLang="en-US" sz="2400" dirty="0" smtClean="0">
                <a:solidFill>
                  <a:prstClr val="black"/>
                </a:solidFill>
              </a:rPr>
              <a:t>：</a:t>
            </a:r>
            <a:r>
              <a:rPr lang="en-US" altLang="zh-CN" sz="2400" dirty="0" smtClean="0">
                <a:solidFill>
                  <a:prstClr val="black"/>
                </a:solidFill>
              </a:rPr>
              <a:t>memory address</a:t>
            </a: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 smtClean="0">
                <a:solidFill>
                  <a:prstClr val="black"/>
                </a:solidFill>
              </a:rPr>
              <a:t>Branch(</a:t>
            </a:r>
            <a:r>
              <a:rPr lang="en-US" altLang="zh-CN" sz="2400" dirty="0" err="1" smtClean="0">
                <a:solidFill>
                  <a:prstClr val="black"/>
                </a:solidFill>
              </a:rPr>
              <a:t>beq</a:t>
            </a:r>
            <a:r>
              <a:rPr lang="en-US" altLang="zh-CN" sz="2400" dirty="0" smtClean="0">
                <a:solidFill>
                  <a:prstClr val="black"/>
                </a:solidFill>
              </a:rPr>
              <a:t> in textbook)</a:t>
            </a:r>
            <a:r>
              <a:rPr lang="zh-CN" altLang="en-US" sz="2400" dirty="0" smtClean="0">
                <a:solidFill>
                  <a:prstClr val="black"/>
                </a:solidFill>
              </a:rPr>
              <a:t>：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dirty="0" smtClean="0">
                <a:solidFill>
                  <a:prstClr val="black"/>
                </a:solidFill>
              </a:rPr>
              <a:t>=1</a:t>
            </a:r>
            <a:r>
              <a:rPr lang="zh-CN" altLang="en-US" dirty="0" smtClean="0">
                <a:solidFill>
                  <a:prstClr val="black"/>
                </a:solidFill>
              </a:rPr>
              <a:t>：</a:t>
            </a:r>
            <a:r>
              <a:rPr lang="en-US" altLang="zh-CN" dirty="0" err="1" smtClean="0">
                <a:solidFill>
                  <a:prstClr val="black"/>
                </a:solidFill>
              </a:rPr>
              <a:t>beq</a:t>
            </a:r>
            <a:endParaRPr lang="en-US" altLang="zh-CN" dirty="0">
              <a:solidFill>
                <a:prstClr val="black"/>
              </a:solidFill>
            </a:endParaRP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dirty="0" smtClean="0">
                <a:solidFill>
                  <a:prstClr val="black"/>
                </a:solidFill>
              </a:rPr>
              <a:t>=0</a:t>
            </a:r>
            <a:r>
              <a:rPr lang="zh-CN" altLang="en-US" dirty="0" smtClean="0">
                <a:solidFill>
                  <a:prstClr val="black"/>
                </a:solidFill>
              </a:rPr>
              <a:t>：</a:t>
            </a:r>
            <a:r>
              <a:rPr lang="en-US" altLang="zh-CN" dirty="0" err="1" smtClean="0">
                <a:solidFill>
                  <a:prstClr val="black"/>
                </a:solidFill>
              </a:rPr>
              <a:t>bne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 err="1" smtClean="0">
                <a:solidFill>
                  <a:prstClr val="black"/>
                </a:solidFill>
              </a:rPr>
              <a:t>PCWriteCond</a:t>
            </a:r>
            <a:r>
              <a:rPr lang="zh-CN" altLang="en-US" sz="2400" dirty="0" smtClean="0">
                <a:solidFill>
                  <a:prstClr val="black"/>
                </a:solidFill>
              </a:rPr>
              <a:t>：</a:t>
            </a:r>
            <a:r>
              <a:rPr lang="en-US" altLang="zh-CN" sz="2400" dirty="0" smtClean="0">
                <a:solidFill>
                  <a:prstClr val="black"/>
                </a:solidFill>
              </a:rPr>
              <a:t>Branch</a:t>
            </a:r>
            <a:r>
              <a:rPr lang="zh-CN" altLang="en-US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 smtClean="0">
                <a:solidFill>
                  <a:prstClr val="black"/>
                </a:solidFill>
              </a:rPr>
              <a:t>instruction</a:t>
            </a: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endParaRPr lang="en-US" altLang="zh-CN" dirty="0">
              <a:solidFill>
                <a:prstClr val="black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216" y="1713073"/>
            <a:ext cx="2434213" cy="472200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364088" y="985210"/>
            <a:ext cx="3243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MUX</a:t>
            </a:r>
            <a:r>
              <a:rPr lang="zh-CN" altLang="en-US" b="1" dirty="0" smtClean="0">
                <a:solidFill>
                  <a:srgbClr val="FF0000"/>
                </a:solidFill>
              </a:rPr>
              <a:t>选择更多输入以兼容扩展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29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M_datapath.v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196" y="1099276"/>
            <a:ext cx="7488832" cy="5354059"/>
          </a:xfrm>
        </p:spPr>
        <p:txBody>
          <a:bodyPr/>
          <a:lstStyle/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FF"/>
                </a:solidFill>
              </a:rPr>
              <a:t>module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	   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M_datapath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(</a:t>
            </a:r>
            <a:r>
              <a:rPr lang="en-US" altLang="zh-CN" sz="1600" dirty="0">
                <a:solidFill>
                  <a:srgbClr val="0000FF"/>
                </a:solidFill>
              </a:rPr>
              <a:t>input </a:t>
            </a:r>
            <a:r>
              <a:rPr lang="en-US" altLang="zh-CN" sz="1600" b="0" dirty="0" err="1">
                <a:solidFill>
                  <a:schemeClr val="tx1"/>
                </a:solidFill>
              </a:rPr>
              <a:t>clk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dirty="0">
                <a:solidFill>
                  <a:srgbClr val="0000FF"/>
                </a:solidFill>
              </a:rPr>
              <a:t>      input </a:t>
            </a:r>
            <a:r>
              <a:rPr lang="en-US" altLang="zh-CN" sz="1600" b="0" dirty="0">
                <a:solidFill>
                  <a:schemeClr val="tx1"/>
                </a:solidFill>
              </a:rPr>
              <a:t>reset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,</a:t>
            </a:r>
            <a:r>
              <a:rPr lang="en-US" altLang="zh-CN" sz="1600" b="0" dirty="0">
                <a:solidFill>
                  <a:schemeClr val="tx1"/>
                </a:solidFill>
              </a:rPr>
              <a:t>		  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</a:rPr>
              <a:t>input </a:t>
            </a:r>
            <a:r>
              <a:rPr lang="en-US" altLang="zh-CN" sz="1600" b="0" dirty="0" err="1">
                <a:solidFill>
                  <a:schemeClr val="tx1"/>
                </a:solidFill>
              </a:rPr>
              <a:t>MIO_ready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,		//=1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</a:rPr>
              <a:t>input </a:t>
            </a:r>
            <a:r>
              <a:rPr lang="en-US" altLang="zh-CN" sz="1600" b="0" dirty="0" err="1">
                <a:solidFill>
                  <a:schemeClr val="tx1"/>
                </a:solidFill>
              </a:rPr>
              <a:t>IorD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</a:rPr>
              <a:t>input </a:t>
            </a:r>
            <a:r>
              <a:rPr lang="en-US" altLang="zh-CN" sz="1600" b="0" dirty="0" err="1">
                <a:solidFill>
                  <a:schemeClr val="tx1"/>
                </a:solidFill>
              </a:rPr>
              <a:t>IRWrite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</a:rPr>
              <a:t>input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[1:0</a:t>
            </a:r>
            <a:r>
              <a:rPr lang="en-US" altLang="zh-CN" sz="1600" b="0" dirty="0">
                <a:solidFill>
                  <a:schemeClr val="tx1"/>
                </a:solidFill>
              </a:rPr>
              <a:t>] </a:t>
            </a:r>
            <a:r>
              <a:rPr lang="en-US" altLang="zh-CN" sz="1600" b="0" dirty="0" err="1">
                <a:solidFill>
                  <a:schemeClr val="tx1"/>
                </a:solidFill>
              </a:rPr>
              <a:t>RegDst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,	//</a:t>
            </a:r>
            <a:r>
              <a:rPr lang="zh-CN" altLang="en-US" sz="1600" b="0" dirty="0" smtClean="0">
                <a:solidFill>
                  <a:schemeClr val="tx1"/>
                </a:solidFill>
              </a:rPr>
              <a:t>预留到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2</a:t>
            </a:r>
            <a:r>
              <a:rPr lang="zh-CN" altLang="en-US" sz="1600" b="0" dirty="0" smtClean="0">
                <a:solidFill>
                  <a:schemeClr val="tx1"/>
                </a:solidFill>
              </a:rPr>
              <a:t>位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dirty="0">
                <a:solidFill>
                  <a:srgbClr val="0000FF"/>
                </a:solidFill>
              </a:rPr>
              <a:t>      input </a:t>
            </a:r>
            <a:r>
              <a:rPr lang="en-US" altLang="zh-CN" sz="1600" b="0" dirty="0" err="1">
                <a:solidFill>
                  <a:schemeClr val="tx1"/>
                </a:solidFill>
              </a:rPr>
              <a:t>RegWrite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</a:rPr>
              <a:t>input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[1:0]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MemtoReg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,	//</a:t>
            </a:r>
            <a:r>
              <a:rPr lang="zh-CN" altLang="en-US" sz="1600" b="0" dirty="0" smtClean="0">
                <a:solidFill>
                  <a:schemeClr val="tx1"/>
                </a:solidFill>
              </a:rPr>
              <a:t>预留到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2</a:t>
            </a:r>
            <a:r>
              <a:rPr lang="zh-CN" altLang="en-US" sz="1600" b="0" dirty="0" smtClean="0">
                <a:solidFill>
                  <a:schemeClr val="tx1"/>
                </a:solidFill>
              </a:rPr>
              <a:t>位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</a:rPr>
              <a:t>input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</a:rPr>
              <a:t>ALUSrcA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</a:rPr>
              <a:t>input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[1:0]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ALUSrcB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</a:t>
            </a:r>
            <a:r>
              <a:rPr lang="en-US" altLang="zh-CN" sz="1600" dirty="0">
                <a:solidFill>
                  <a:srgbClr val="0000FF"/>
                </a:solidFill>
              </a:rPr>
              <a:t> input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[1:0]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PCSource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,	//4</a:t>
            </a:r>
            <a:r>
              <a:rPr lang="zh-CN" altLang="en-US" sz="1600" b="0" dirty="0" smtClean="0">
                <a:solidFill>
                  <a:schemeClr val="tx1"/>
                </a:solidFill>
              </a:rPr>
              <a:t>选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1</a:t>
            </a:r>
            <a:r>
              <a:rPr lang="zh-CN" altLang="en-US" sz="1600" b="0" dirty="0">
                <a:solidFill>
                  <a:schemeClr val="tx1"/>
                </a:solidFill>
              </a:rPr>
              <a:t>控制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</a:rPr>
              <a:t>input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</a:rPr>
              <a:t>PCWrite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</a:t>
            </a:r>
            <a:r>
              <a:rPr lang="en-US" altLang="zh-CN" sz="1600" dirty="0">
                <a:solidFill>
                  <a:srgbClr val="0000FF"/>
                </a:solidFill>
              </a:rPr>
              <a:t> input </a:t>
            </a:r>
            <a:r>
              <a:rPr lang="en-US" altLang="zh-CN" sz="1600" b="0" dirty="0" err="1">
                <a:solidFill>
                  <a:schemeClr val="tx1"/>
                </a:solidFill>
              </a:rPr>
              <a:t>PCWriteCond</a:t>
            </a:r>
            <a:r>
              <a:rPr lang="en-US" altLang="zh-CN" sz="1600" b="0" dirty="0">
                <a:solidFill>
                  <a:schemeClr val="tx1"/>
                </a:solidFill>
              </a:rPr>
              <a:t>,	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</a:t>
            </a:r>
            <a:r>
              <a:rPr lang="en-US" altLang="zh-CN" sz="1600" dirty="0">
                <a:solidFill>
                  <a:srgbClr val="0000FF"/>
                </a:solidFill>
              </a:rPr>
              <a:t> input </a:t>
            </a:r>
            <a:r>
              <a:rPr lang="en-US" altLang="zh-CN" sz="1600" b="0" dirty="0">
                <a:solidFill>
                  <a:schemeClr val="tx1"/>
                </a:solidFill>
              </a:rPr>
              <a:t>Branch,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</a:rPr>
              <a:t>input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[2:0]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ALU_operation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			  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</a:rPr>
              <a:t> output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[31:0]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PC_Current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</a:t>
            </a:r>
            <a:r>
              <a:rPr lang="en-US" altLang="zh-CN" sz="1600" dirty="0">
                <a:solidFill>
                  <a:srgbClr val="0000FF"/>
                </a:solidFill>
              </a:rPr>
              <a:t>input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[31:0]data2CPU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</a:rPr>
              <a:t> output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[31:0]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Inst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</a:t>
            </a:r>
            <a:r>
              <a:rPr lang="en-US" altLang="zh-CN" sz="1600" dirty="0">
                <a:solidFill>
                  <a:srgbClr val="0000FF"/>
                </a:solidFill>
              </a:rPr>
              <a:t>output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[31:0]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data_out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</a:t>
            </a:r>
            <a:r>
              <a:rPr lang="en-US" altLang="zh-CN" sz="1600" dirty="0">
                <a:solidFill>
                  <a:srgbClr val="0000FF"/>
                </a:solidFill>
              </a:rPr>
              <a:t>output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[31:0]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M_addr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</a:t>
            </a:r>
            <a:r>
              <a:rPr lang="en-US" altLang="zh-CN" sz="1600" dirty="0">
                <a:solidFill>
                  <a:srgbClr val="0000FF"/>
                </a:solidFill>
              </a:rPr>
              <a:t>output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zero,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</a:t>
            </a:r>
            <a:r>
              <a:rPr lang="en-US" altLang="zh-CN" sz="1600" dirty="0">
                <a:solidFill>
                  <a:srgbClr val="0000FF"/>
                </a:solidFill>
              </a:rPr>
              <a:t>output </a:t>
            </a:r>
            <a:r>
              <a:rPr lang="en-US" altLang="zh-CN" sz="1600" b="0" dirty="0">
                <a:solidFill>
                  <a:schemeClr val="tx1"/>
                </a:solidFill>
              </a:rPr>
              <a:t>overflow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);</a:t>
            </a:r>
            <a:r>
              <a:rPr lang="en-US" altLang="zh-CN" sz="1600" b="0" dirty="0">
                <a:solidFill>
                  <a:schemeClr val="tx1"/>
                </a:solidFill>
              </a:rPr>
              <a:t>				  	 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dirty="0" err="1">
                <a:solidFill>
                  <a:srgbClr val="0000FF"/>
                </a:solidFill>
              </a:rPr>
              <a:t>endmodule</a:t>
            </a:r>
            <a:endParaRPr lang="zh-CN" altLang="en-US" sz="1600" dirty="0">
              <a:solidFill>
                <a:srgbClr val="0000FF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184" y="1099276"/>
            <a:ext cx="2664296" cy="516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086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CPU</a:t>
            </a:r>
            <a:r>
              <a:rPr lang="zh-CN" altLang="en-US" dirty="0"/>
              <a:t> </a:t>
            </a:r>
            <a:r>
              <a:rPr lang="en-US" altLang="zh-CN" dirty="0" smtClean="0"/>
              <a:t>unit 2-- controller</a:t>
            </a:r>
            <a:r>
              <a:rPr lang="zh-CN" altLang="en-US" dirty="0" smtClean="0"/>
              <a:t>：</a:t>
            </a:r>
            <a:r>
              <a:rPr lang="en-US" altLang="zh-CN" dirty="0" smtClean="0">
                <a:solidFill>
                  <a:srgbClr val="FF0000"/>
                </a:solidFill>
              </a:rPr>
              <a:t>ctrl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5554960" cy="4968552"/>
          </a:xfrm>
        </p:spPr>
        <p:txBody>
          <a:bodyPr/>
          <a:lstStyle/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800" dirty="0" smtClean="0">
                <a:solidFill>
                  <a:schemeClr val="tx1"/>
                </a:solidFill>
              </a:rPr>
              <a:t>This lab use IP soft core-</a:t>
            </a:r>
            <a:r>
              <a:rPr lang="en-US" altLang="zh-CN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</a:rPr>
              <a:t>ctrl</a:t>
            </a:r>
            <a:endParaRPr lang="en-US" altLang="zh-CN" sz="2800" dirty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 smtClean="0">
                <a:solidFill>
                  <a:prstClr val="black"/>
                </a:solidFill>
              </a:rPr>
              <a:t>Core module: </a:t>
            </a:r>
            <a:r>
              <a:rPr lang="en-US" altLang="zh-CN" sz="2400" dirty="0" err="1" smtClean="0">
                <a:solidFill>
                  <a:prstClr val="black"/>
                </a:solidFill>
              </a:rPr>
              <a:t>ctrl.ngc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 smtClean="0">
                <a:solidFill>
                  <a:prstClr val="black"/>
                </a:solidFill>
              </a:rPr>
              <a:t>Interface file</a:t>
            </a:r>
            <a:r>
              <a:rPr lang="zh-CN" altLang="en-US" sz="2400" dirty="0" smtClean="0">
                <a:solidFill>
                  <a:prstClr val="black"/>
                </a:solidFill>
              </a:rPr>
              <a:t>：</a:t>
            </a:r>
            <a:r>
              <a:rPr lang="en-US" altLang="zh-CN" sz="2400" dirty="0" err="1" smtClean="0">
                <a:solidFill>
                  <a:prstClr val="black"/>
                </a:solidFill>
              </a:rPr>
              <a:t>ctrl.v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 smtClean="0">
                <a:solidFill>
                  <a:prstClr val="black"/>
                </a:solidFill>
              </a:rPr>
              <a:t>symbol</a:t>
            </a:r>
            <a:r>
              <a:rPr lang="zh-CN" altLang="en-US" sz="2400" dirty="0" smtClean="0">
                <a:solidFill>
                  <a:prstClr val="black"/>
                </a:solidFill>
              </a:rPr>
              <a:t>：</a:t>
            </a:r>
            <a:r>
              <a:rPr lang="en-US" altLang="zh-CN" sz="2400" dirty="0" err="1" smtClean="0">
                <a:solidFill>
                  <a:prstClr val="black"/>
                </a:solidFill>
              </a:rPr>
              <a:t>ctrl.sym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800" dirty="0" smtClean="0">
                <a:solidFill>
                  <a:prstClr val="black"/>
                </a:solidFill>
              </a:rPr>
              <a:t>Important signals:</a:t>
            </a: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 err="1" smtClean="0">
                <a:solidFill>
                  <a:prstClr val="black"/>
                </a:solidFill>
              </a:rPr>
              <a:t>MIO_ready</a:t>
            </a:r>
            <a:r>
              <a:rPr lang="zh-CN" altLang="en-US" sz="2400" dirty="0" smtClean="0">
                <a:solidFill>
                  <a:prstClr val="black"/>
                </a:solidFill>
              </a:rPr>
              <a:t>：</a:t>
            </a:r>
            <a:r>
              <a:rPr lang="en-US" altLang="zh-CN" sz="2400" dirty="0" smtClean="0">
                <a:solidFill>
                  <a:prstClr val="black"/>
                </a:solidFill>
              </a:rPr>
              <a:t>I/O is ready</a:t>
            </a: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dirty="0" smtClean="0">
                <a:solidFill>
                  <a:prstClr val="black"/>
                </a:solidFill>
              </a:rPr>
              <a:t>=0 CPU</a:t>
            </a:r>
            <a:r>
              <a:rPr lang="zh-CN" altLang="en-US" dirty="0">
                <a:solidFill>
                  <a:prstClr val="black"/>
                </a:solidFill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</a:rPr>
              <a:t>wait</a:t>
            </a: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dirty="0" smtClean="0">
                <a:solidFill>
                  <a:prstClr val="black"/>
                </a:solidFill>
              </a:rPr>
              <a:t>=1 CPU</a:t>
            </a:r>
            <a:r>
              <a:rPr lang="zh-CN" altLang="en-US" dirty="0">
                <a:solidFill>
                  <a:prstClr val="black"/>
                </a:solidFill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</a:rPr>
              <a:t>execute</a:t>
            </a: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dirty="0" smtClean="0">
                <a:solidFill>
                  <a:prstClr val="black"/>
                </a:solidFill>
              </a:rPr>
              <a:t>Always be 1 in this lab</a:t>
            </a: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 err="1" smtClean="0">
                <a:solidFill>
                  <a:prstClr val="black"/>
                </a:solidFill>
              </a:rPr>
              <a:t>Inst_in</a:t>
            </a:r>
            <a:r>
              <a:rPr lang="zh-CN" altLang="en-US" sz="2400" dirty="0" smtClean="0">
                <a:solidFill>
                  <a:prstClr val="black"/>
                </a:solidFill>
              </a:rPr>
              <a:t>：</a:t>
            </a:r>
            <a:r>
              <a:rPr lang="en-US" altLang="zh-CN" sz="2400" dirty="0" smtClean="0">
                <a:solidFill>
                  <a:prstClr val="black"/>
                </a:solidFill>
              </a:rPr>
              <a:t>instruction input</a:t>
            </a:r>
            <a:r>
              <a:rPr lang="zh-CN" altLang="en-US" sz="2400" dirty="0" smtClean="0">
                <a:solidFill>
                  <a:prstClr val="black"/>
                </a:solidFill>
              </a:rPr>
              <a:t>，</a:t>
            </a:r>
            <a:r>
              <a:rPr lang="en-US" altLang="zh-CN" sz="2400" dirty="0" smtClean="0">
                <a:solidFill>
                  <a:prstClr val="black"/>
                </a:solidFill>
              </a:rPr>
              <a:t>coming from IR output</a:t>
            </a: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 err="1" smtClean="0">
                <a:solidFill>
                  <a:prstClr val="black"/>
                </a:solidFill>
              </a:rPr>
              <a:t>State_out</a:t>
            </a:r>
            <a:r>
              <a:rPr lang="zh-CN" altLang="en-US" sz="2400" dirty="0" smtClean="0">
                <a:solidFill>
                  <a:prstClr val="black"/>
                </a:solidFill>
              </a:rPr>
              <a:t>：</a:t>
            </a:r>
            <a:r>
              <a:rPr lang="en-US" altLang="zh-CN" sz="2400" dirty="0" smtClean="0">
                <a:solidFill>
                  <a:prstClr val="black"/>
                </a:solidFill>
              </a:rPr>
              <a:t>state codes</a:t>
            </a:r>
            <a:r>
              <a:rPr lang="zh-CN" altLang="en-US" sz="2400" dirty="0" smtClean="0">
                <a:solidFill>
                  <a:prstClr val="black"/>
                </a:solidFill>
              </a:rPr>
              <a:t>，</a:t>
            </a:r>
            <a:r>
              <a:rPr lang="en-US" altLang="zh-CN" sz="2400" dirty="0" smtClean="0">
                <a:solidFill>
                  <a:prstClr val="black"/>
                </a:solidFill>
              </a:rPr>
              <a:t>for test</a:t>
            </a:r>
            <a:endParaRPr lang="en-US" altLang="zh-CN" sz="2400" dirty="0">
              <a:solidFill>
                <a:prstClr val="black"/>
              </a:solidFill>
            </a:endParaRP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184" y="1092236"/>
            <a:ext cx="2378805" cy="514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123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Controller interface- </a:t>
            </a:r>
            <a:r>
              <a:rPr lang="en-US" altLang="zh-CN" dirty="0" err="1" smtClean="0">
                <a:solidFill>
                  <a:srgbClr val="FF0000"/>
                </a:solidFill>
              </a:rPr>
              <a:t>ctrl.v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184576"/>
          </a:xfrm>
        </p:spPr>
        <p:txBody>
          <a:bodyPr/>
          <a:lstStyle/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FF"/>
                </a:solidFill>
              </a:rPr>
              <a:t>module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	ctrl(</a:t>
            </a:r>
            <a:r>
              <a:rPr lang="en-US" altLang="zh-CN" sz="1600" dirty="0">
                <a:solidFill>
                  <a:srgbClr val="0000FF"/>
                </a:solidFill>
              </a:rPr>
              <a:t>input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</a:rPr>
              <a:t>clk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dirty="0">
                <a:solidFill>
                  <a:srgbClr val="0000FF"/>
                </a:solidFill>
              </a:rPr>
              <a:t>       input  </a:t>
            </a:r>
            <a:r>
              <a:rPr lang="en-US" altLang="zh-CN" sz="1600" b="0" dirty="0">
                <a:solidFill>
                  <a:schemeClr val="tx1"/>
                </a:solidFill>
              </a:rPr>
              <a:t>reset,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input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</a:t>
            </a:r>
            <a:r>
              <a:rPr lang="en-US" altLang="zh-CN" sz="1600" b="0" dirty="0">
                <a:solidFill>
                  <a:schemeClr val="tx1"/>
                </a:solidFill>
              </a:rPr>
              <a:t>[31:0] </a:t>
            </a:r>
            <a:r>
              <a:rPr lang="en-US" altLang="zh-CN" sz="1600" b="0" dirty="0" err="1">
                <a:solidFill>
                  <a:schemeClr val="tx1"/>
                </a:solidFill>
              </a:rPr>
              <a:t>Inst_in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input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</a:t>
            </a:r>
            <a:r>
              <a:rPr lang="en-US" altLang="zh-CN" sz="1600" b="0" dirty="0">
                <a:solidFill>
                  <a:schemeClr val="tx1"/>
                </a:solidFill>
              </a:rPr>
              <a:t>zero,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input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overflow,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input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</a:rPr>
              <a:t>MIO_ready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dirty="0">
                <a:solidFill>
                  <a:srgbClr val="0000FF"/>
                </a:solidFill>
              </a:rPr>
              <a:t>       output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</a:rPr>
              <a:t>MemRead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output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</a:rPr>
              <a:t>MemWrite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output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b="0" dirty="0">
                <a:solidFill>
                  <a:schemeClr val="tx1"/>
                </a:solidFill>
              </a:rPr>
              <a:t>[2:0]</a:t>
            </a:r>
            <a:r>
              <a:rPr lang="en-US" altLang="zh-CN" sz="1600" b="0" dirty="0" err="1">
                <a:solidFill>
                  <a:schemeClr val="tx1"/>
                </a:solidFill>
              </a:rPr>
              <a:t>ALU_operation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output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[4:0]</a:t>
            </a:r>
            <a:r>
              <a:rPr lang="en-US" altLang="zh-CN" sz="1600" b="0" dirty="0" err="1">
                <a:solidFill>
                  <a:schemeClr val="tx1"/>
                </a:solidFill>
              </a:rPr>
              <a:t>state_out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		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output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CPU_MIO,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output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</a:rPr>
              <a:t>IorD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output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</a:rPr>
              <a:t>IRWrite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output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[1:0]</a:t>
            </a:r>
            <a:r>
              <a:rPr lang="en-US" altLang="zh-CN" sz="1600" b="0" dirty="0" err="1">
                <a:solidFill>
                  <a:schemeClr val="tx1"/>
                </a:solidFill>
              </a:rPr>
              <a:t>RegDst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output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</a:rPr>
              <a:t>RegWrite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output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[1:0]</a:t>
            </a:r>
            <a:r>
              <a:rPr lang="en-US" altLang="zh-CN" sz="1600" b="0" dirty="0" err="1">
                <a:solidFill>
                  <a:schemeClr val="tx1"/>
                </a:solidFill>
              </a:rPr>
              <a:t>MemtoReg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output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</a:rPr>
              <a:t>ALUSrcA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output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[1:0]</a:t>
            </a:r>
            <a:r>
              <a:rPr lang="en-US" altLang="zh-CN" sz="1600" b="0" dirty="0" err="1">
                <a:solidFill>
                  <a:schemeClr val="tx1"/>
                </a:solidFill>
              </a:rPr>
              <a:t>ALUSrcB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output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[1:0]</a:t>
            </a:r>
            <a:r>
              <a:rPr lang="en-US" altLang="zh-CN" sz="1600" b="0" dirty="0" err="1">
                <a:solidFill>
                  <a:schemeClr val="tx1"/>
                </a:solidFill>
              </a:rPr>
              <a:t>PCSource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output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</a:rPr>
              <a:t>PCWrite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output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</a:rPr>
              <a:t>PCWriteCond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 smtClean="0">
                <a:solidFill>
                  <a:srgbClr val="0000FF"/>
                </a:solidFill>
              </a:rPr>
              <a:t>output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Branch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); </a:t>
            </a:r>
            <a:r>
              <a:rPr lang="en-US" altLang="zh-CN" sz="1600" b="0" dirty="0">
                <a:solidFill>
                  <a:schemeClr val="tx1"/>
                </a:solidFill>
              </a:rPr>
              <a:t>			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dirty="0" err="1">
                <a:solidFill>
                  <a:srgbClr val="0000FF"/>
                </a:solidFill>
              </a:rPr>
              <a:t>endmodule</a:t>
            </a:r>
            <a:endParaRPr lang="zh-CN" altLang="en-US" sz="1600" dirty="0">
              <a:solidFill>
                <a:srgbClr val="0000FF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6" y="1124744"/>
            <a:ext cx="2378805" cy="514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81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024" y="3278490"/>
            <a:ext cx="2548464" cy="14409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U3-</a:t>
            </a:r>
            <a:r>
              <a:rPr lang="en-US" altLang="zh-CN" dirty="0" smtClean="0">
                <a:cs typeface="Times New Roman" panose="02020603050405020304" pitchFamily="18" charset="0"/>
              </a:rPr>
              <a:t>Instructions storage</a:t>
            </a:r>
            <a:r>
              <a:rPr lang="zh-CN" altLang="en-US" dirty="0" smtClean="0"/>
              <a:t>：</a:t>
            </a:r>
            <a:r>
              <a:rPr lang="en-US" altLang="zh-CN" dirty="0" smtClean="0">
                <a:solidFill>
                  <a:srgbClr val="FF0000"/>
                </a:solidFill>
              </a:rPr>
              <a:t>RAM_B</a:t>
            </a:r>
            <a:endParaRPr lang="zh-CN" altLang="en-US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24744"/>
            <a:ext cx="8496944" cy="5112568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zh-CN" dirty="0" smtClean="0">
                <a:solidFill>
                  <a:schemeClr val="tx1"/>
                </a:solidFill>
              </a:rPr>
              <a:t>RAM_B</a:t>
            </a:r>
          </a:p>
          <a:p>
            <a:pPr lvl="1">
              <a:spcBef>
                <a:spcPts val="200"/>
              </a:spcBef>
            </a:pPr>
            <a:r>
              <a:rPr lang="en-US" altLang="zh-CN" sz="2200" dirty="0" smtClean="0"/>
              <a:t>Combine ROM and RAM of Lab3</a:t>
            </a:r>
          </a:p>
          <a:p>
            <a:pPr lvl="2">
              <a:spcBef>
                <a:spcPts val="200"/>
              </a:spcBef>
            </a:pPr>
            <a:r>
              <a:rPr lang="en-US" altLang="zh-CN" sz="1800" dirty="0" smtClean="0"/>
              <a:t>Instruction and data share the same RAM</a:t>
            </a:r>
          </a:p>
          <a:p>
            <a:pPr lvl="1">
              <a:spcBef>
                <a:spcPts val="200"/>
              </a:spcBef>
            </a:pPr>
            <a:r>
              <a:rPr lang="en-US" altLang="zh-CN" sz="2200" dirty="0" smtClean="0"/>
              <a:t>FPGA</a:t>
            </a:r>
            <a:r>
              <a:rPr lang="zh-CN" altLang="en-US" sz="2200" dirty="0"/>
              <a:t> </a:t>
            </a:r>
            <a:r>
              <a:rPr lang="en-US" altLang="zh-CN" sz="2200" dirty="0" smtClean="0"/>
              <a:t>internal memory</a:t>
            </a:r>
          </a:p>
          <a:p>
            <a:pPr lvl="2">
              <a:spcBef>
                <a:spcPts val="200"/>
              </a:spcBef>
            </a:pPr>
            <a:r>
              <a:rPr lang="en-US" altLang="zh-CN" sz="2200" dirty="0" smtClean="0"/>
              <a:t>Block Memory Generator</a:t>
            </a:r>
            <a:r>
              <a:rPr lang="zh-CN" altLang="en-US" sz="2200" dirty="0"/>
              <a:t> </a:t>
            </a:r>
            <a:r>
              <a:rPr lang="en-US" altLang="zh-CN" sz="2200" dirty="0" smtClean="0"/>
              <a:t>or Distributed Memory Generator</a:t>
            </a:r>
          </a:p>
          <a:p>
            <a:pPr lvl="1">
              <a:spcBef>
                <a:spcPts val="200"/>
              </a:spcBef>
            </a:pPr>
            <a:r>
              <a:rPr lang="en-US" altLang="zh-CN" sz="2200" dirty="0" smtClean="0"/>
              <a:t>Same Capacity with RAM_B of lab 3</a:t>
            </a:r>
          </a:p>
          <a:p>
            <a:pPr lvl="2">
              <a:spcBef>
                <a:spcPts val="200"/>
              </a:spcBef>
            </a:pPr>
            <a:r>
              <a:rPr lang="en-US" altLang="zh-CN" sz="2200" dirty="0" smtClean="0"/>
              <a:t>1024×32bit</a:t>
            </a:r>
          </a:p>
          <a:p>
            <a:pPr lvl="1">
              <a:spcBef>
                <a:spcPts val="200"/>
              </a:spcBef>
            </a:pPr>
            <a:r>
              <a:rPr lang="en-US" altLang="zh-CN" sz="2200" dirty="0" smtClean="0"/>
              <a:t>symbol</a:t>
            </a:r>
            <a:r>
              <a:rPr lang="zh-CN" altLang="en-US" sz="2200" dirty="0" smtClean="0"/>
              <a:t>：</a:t>
            </a:r>
            <a:r>
              <a:rPr lang="en-US" altLang="zh-CN" sz="2200" dirty="0" err="1" smtClean="0"/>
              <a:t>RAM_B.sym</a:t>
            </a:r>
            <a:endParaRPr lang="en-US" altLang="zh-CN" sz="2200" dirty="0" smtClean="0"/>
          </a:p>
          <a:p>
            <a:pPr lvl="2">
              <a:spcBef>
                <a:spcPts val="200"/>
              </a:spcBef>
            </a:pPr>
            <a:r>
              <a:rPr lang="en-US" altLang="zh-CN" sz="1800" dirty="0" smtClean="0"/>
              <a:t>Automatically generated one needs to be adjusted</a:t>
            </a:r>
          </a:p>
          <a:p>
            <a:pPr>
              <a:spcBef>
                <a:spcPts val="200"/>
              </a:spcBef>
            </a:pPr>
            <a:r>
              <a:rPr lang="en-US" altLang="zh-CN" dirty="0" smtClean="0">
                <a:solidFill>
                  <a:schemeClr val="tx1"/>
                </a:solidFill>
              </a:rPr>
              <a:t>In this lab, IP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core should be generated again</a:t>
            </a:r>
          </a:p>
          <a:p>
            <a:pPr lvl="1">
              <a:spcBef>
                <a:spcPts val="200"/>
              </a:spcBef>
            </a:pPr>
            <a:r>
              <a:rPr lang="en-US" altLang="zh-CN" sz="2200" dirty="0" smtClean="0"/>
              <a:t>RAM</a:t>
            </a:r>
            <a:r>
              <a:rPr lang="zh-CN" altLang="en-US" sz="2200" dirty="0"/>
              <a:t> </a:t>
            </a:r>
            <a:r>
              <a:rPr lang="en-US" altLang="zh-CN" sz="2200" dirty="0" smtClean="0"/>
              <a:t>initialization file</a:t>
            </a:r>
            <a:r>
              <a:rPr lang="zh-CN" altLang="en-US" sz="2200" dirty="0" smtClean="0"/>
              <a:t>：</a:t>
            </a:r>
            <a:r>
              <a:rPr lang="en-US" altLang="zh-CN" sz="2200" b="1" dirty="0" err="1" smtClean="0">
                <a:solidFill>
                  <a:srgbClr val="FF0000"/>
                </a:solidFill>
              </a:rPr>
              <a:t>mem.coe</a:t>
            </a:r>
            <a:endParaRPr lang="en-US" altLang="zh-CN" sz="2200" b="1" dirty="0" smtClean="0">
              <a:solidFill>
                <a:srgbClr val="FF0000"/>
              </a:solidFill>
            </a:endParaRPr>
          </a:p>
          <a:p>
            <a:pPr lvl="2">
              <a:spcBef>
                <a:spcPts val="200"/>
              </a:spcBef>
            </a:pPr>
            <a:r>
              <a:rPr lang="en-US" altLang="zh-CN" sz="1800" b="1" dirty="0" smtClean="0">
                <a:solidFill>
                  <a:srgbClr val="FF0000"/>
                </a:solidFill>
              </a:rPr>
              <a:t>Instructions and data are in the same memory</a:t>
            </a:r>
          </a:p>
          <a:p>
            <a:pPr lvl="1">
              <a:spcBef>
                <a:spcPts val="200"/>
              </a:spcBef>
            </a:pPr>
            <a:r>
              <a:rPr lang="en-US" altLang="zh-CN" sz="2200" dirty="0" smtClean="0"/>
              <a:t>Core module: </a:t>
            </a:r>
            <a:r>
              <a:rPr lang="en-US" altLang="zh-CN" sz="2200" dirty="0" err="1" smtClean="0"/>
              <a:t>RAM_B.xco</a:t>
            </a:r>
            <a:endParaRPr lang="en-US" altLang="zh-CN" sz="2200" dirty="0" smtClean="0"/>
          </a:p>
          <a:p>
            <a:pPr lvl="2">
              <a:spcBef>
                <a:spcPts val="200"/>
              </a:spcBef>
            </a:pPr>
            <a:r>
              <a:rPr lang="en-US" altLang="zh-CN" sz="2200" dirty="0" smtClean="0"/>
              <a:t>Automated connected after generated</a:t>
            </a:r>
            <a:r>
              <a:rPr lang="zh-CN" altLang="en-US" sz="2200" dirty="0" smtClean="0"/>
              <a:t>，</a:t>
            </a:r>
            <a:r>
              <a:rPr lang="en-US" altLang="zh-CN" sz="2200" dirty="0" smtClean="0"/>
              <a:t>empty file is not needed</a:t>
            </a:r>
          </a:p>
          <a:p>
            <a:pPr lvl="1">
              <a:spcBef>
                <a:spcPts val="200"/>
              </a:spcBef>
            </a:pPr>
            <a:endParaRPr lang="en-US" altLang="zh-CN" dirty="0" smtClean="0"/>
          </a:p>
          <a:p>
            <a:pPr lvl="1">
              <a:spcBef>
                <a:spcPts val="200"/>
              </a:spcBef>
            </a:pP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047131" y="1052736"/>
            <a:ext cx="49952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用</a:t>
            </a:r>
            <a:r>
              <a:rPr lang="en-US" altLang="zh-CN" sz="2000" dirty="0" smtClean="0">
                <a:solidFill>
                  <a:srgbClr val="FF0000"/>
                </a:solidFill>
              </a:rPr>
              <a:t>Distributed </a:t>
            </a:r>
            <a:r>
              <a:rPr lang="en-US" altLang="zh-CN" sz="2000" dirty="0">
                <a:solidFill>
                  <a:srgbClr val="FF0000"/>
                </a:solidFill>
              </a:rPr>
              <a:t>Memory </a:t>
            </a:r>
            <a:r>
              <a:rPr lang="en-US" altLang="zh-CN" sz="2000" dirty="0" smtClean="0">
                <a:solidFill>
                  <a:srgbClr val="FF0000"/>
                </a:solidFill>
              </a:rPr>
              <a:t>Generator</a:t>
            </a:r>
            <a:r>
              <a:rPr lang="zh-CN" altLang="en-US" sz="2000" dirty="0" smtClean="0">
                <a:solidFill>
                  <a:srgbClr val="FF0000"/>
                </a:solidFill>
              </a:rPr>
              <a:t>没有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clk</a:t>
            </a:r>
            <a:r>
              <a:rPr lang="zh-CN" altLang="en-US" sz="2000" dirty="0" smtClean="0">
                <a:solidFill>
                  <a:srgbClr val="FF0000"/>
                </a:solidFill>
              </a:rPr>
              <a:t>信号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请编辑删除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clka</a:t>
            </a:r>
            <a:r>
              <a:rPr lang="zh-CN" altLang="en-US" sz="2000" dirty="0" smtClean="0">
                <a:solidFill>
                  <a:srgbClr val="FF0000"/>
                </a:solidFill>
              </a:rPr>
              <a:t>引脚。</a:t>
            </a:r>
            <a:r>
              <a:rPr lang="en-US" altLang="zh-CN" sz="2000" dirty="0" smtClean="0">
                <a:solidFill>
                  <a:srgbClr val="FF0000"/>
                </a:solidFill>
              </a:rPr>
              <a:t>SP3</a:t>
            </a:r>
            <a:r>
              <a:rPr lang="zh-CN" altLang="en-US" sz="2000" dirty="0" smtClean="0">
                <a:solidFill>
                  <a:srgbClr val="FF0000"/>
                </a:solidFill>
              </a:rPr>
              <a:t>平台用不用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6444208" y="4221088"/>
            <a:ext cx="484362" cy="288032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763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265" y="118222"/>
            <a:ext cx="8394304" cy="954360"/>
          </a:xfrm>
        </p:spPr>
        <p:txBody>
          <a:bodyPr>
            <a:normAutofit fontScale="90000"/>
          </a:bodyPr>
          <a:lstStyle/>
          <a:p>
            <a:pPr lvl="1" algn="l"/>
            <a:r>
              <a:rPr lang="en-US" altLang="zh-CN" sz="4000" b="1" kern="1200" dirty="0" smtClean="0">
                <a:solidFill>
                  <a:srgbClr val="3E3EFC"/>
                </a:solidFill>
                <a:latin typeface="Times New Roman" panose="02020603050405020304" pitchFamily="18" charset="0"/>
                <a:ea typeface="黑体"/>
                <a:cs typeface="黑体"/>
              </a:rPr>
              <a:t>RAM_B</a:t>
            </a:r>
            <a:r>
              <a:rPr lang="zh-CN" altLang="en-US" sz="4000" b="1" kern="1200" dirty="0">
                <a:solidFill>
                  <a:srgbClr val="3E3EFC"/>
                </a:solidFill>
                <a:latin typeface="Times New Roman" panose="02020603050405020304" pitchFamily="18" charset="0"/>
                <a:ea typeface="黑体"/>
                <a:cs typeface="黑体"/>
              </a:rPr>
              <a:t> </a:t>
            </a:r>
            <a:r>
              <a:rPr lang="en-US" altLang="zh-CN" sz="4000" b="1" kern="1200" dirty="0" smtClean="0">
                <a:solidFill>
                  <a:srgbClr val="3E3EFC"/>
                </a:solidFill>
                <a:latin typeface="Times New Roman" panose="02020603050405020304" pitchFamily="18" charset="0"/>
                <a:ea typeface="黑体"/>
                <a:cs typeface="黑体"/>
              </a:rPr>
              <a:t>is called in the same way as</a:t>
            </a:r>
            <a:r>
              <a:rPr lang="zh-CN" altLang="en-US" sz="4000" b="1" kern="1200" dirty="0">
                <a:solidFill>
                  <a:srgbClr val="3E3EFC"/>
                </a:solidFill>
                <a:latin typeface="Times New Roman" panose="02020603050405020304" pitchFamily="18" charset="0"/>
                <a:ea typeface="黑体"/>
                <a:cs typeface="黑体"/>
              </a:rPr>
              <a:t> </a:t>
            </a:r>
            <a:r>
              <a:rPr lang="en-US" altLang="zh-CN" sz="4000" b="1" kern="1200" dirty="0" smtClean="0">
                <a:solidFill>
                  <a:srgbClr val="3E3EFC"/>
                </a:solidFill>
                <a:latin typeface="Times New Roman" panose="02020603050405020304" pitchFamily="18" charset="0"/>
                <a:ea typeface="黑体"/>
                <a:cs typeface="黑体"/>
              </a:rPr>
              <a:t>Lab3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072582"/>
            <a:ext cx="8352928" cy="4968552"/>
          </a:xfrm>
        </p:spPr>
        <p:txBody>
          <a:bodyPr/>
          <a:lstStyle/>
          <a:p>
            <a:pPr>
              <a:buClr>
                <a:srgbClr val="4BACC6">
                  <a:lumMod val="75000"/>
                </a:srgbClr>
              </a:buClr>
            </a:pPr>
            <a:r>
              <a:rPr lang="en-US" altLang="zh-CN" sz="2800" dirty="0" smtClean="0">
                <a:solidFill>
                  <a:schemeClr val="tx1"/>
                </a:solidFill>
              </a:rPr>
              <a:t>ROM</a:t>
            </a:r>
            <a:r>
              <a:rPr lang="zh-CN" altLang="en-US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</a:rPr>
              <a:t>interface</a:t>
            </a:r>
          </a:p>
          <a:p>
            <a:pPr marL="0" indent="0"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RAM_B </a:t>
            </a:r>
            <a:r>
              <a:rPr lang="en-US" altLang="zh-CN" sz="2000" dirty="0" smtClean="0"/>
              <a:t>     </a:t>
            </a:r>
            <a:r>
              <a:rPr lang="en-US" altLang="zh-CN" sz="2000" dirty="0" smtClean="0">
                <a:solidFill>
                  <a:srgbClr val="FF0000"/>
                </a:solidFill>
              </a:rPr>
              <a:t>U3</a:t>
            </a:r>
            <a:r>
              <a:rPr lang="en-US" altLang="zh-CN" sz="2000" dirty="0" smtClean="0"/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( .</a:t>
            </a:r>
            <a:r>
              <a:rPr lang="en-US" altLang="zh-CN" sz="2000" dirty="0" err="1">
                <a:solidFill>
                  <a:schemeClr val="tx1"/>
                </a:solidFill>
              </a:rPr>
              <a:t>clka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en-US" altLang="zh-CN" sz="2000" dirty="0" err="1">
                <a:solidFill>
                  <a:schemeClr val="tx1"/>
                </a:solidFill>
              </a:rPr>
              <a:t>clk_m</a:t>
            </a:r>
            <a:r>
              <a:rPr lang="en-US" altLang="zh-CN" sz="2000" dirty="0">
                <a:solidFill>
                  <a:schemeClr val="tx1"/>
                </a:solidFill>
              </a:rPr>
              <a:t>), </a:t>
            </a:r>
            <a:r>
              <a:rPr lang="en-US" altLang="zh-CN" sz="2000" dirty="0" smtClean="0"/>
              <a:t>		</a:t>
            </a:r>
            <a:r>
              <a:rPr lang="en-US" altLang="zh-CN" sz="2000" dirty="0" smtClean="0">
                <a:solidFill>
                  <a:schemeClr val="tx1"/>
                </a:solidFill>
              </a:rPr>
              <a:t>//</a:t>
            </a:r>
            <a:r>
              <a:rPr lang="zh-CN" altLang="en-US" sz="2000" dirty="0" smtClean="0">
                <a:solidFill>
                  <a:schemeClr val="tx1"/>
                </a:solidFill>
              </a:rPr>
              <a:t>存储器</a:t>
            </a:r>
            <a:r>
              <a:rPr lang="zh-CN" altLang="en-US" sz="2000" dirty="0">
                <a:solidFill>
                  <a:schemeClr val="tx1"/>
                </a:solidFill>
              </a:rPr>
              <a:t>时钟，与</a:t>
            </a:r>
            <a:r>
              <a:rPr lang="en-US" altLang="zh-CN" sz="2000" dirty="0">
                <a:solidFill>
                  <a:schemeClr val="tx1"/>
                </a:solidFill>
              </a:rPr>
              <a:t>CPU</a:t>
            </a:r>
            <a:r>
              <a:rPr lang="zh-CN" altLang="en-US" sz="2000" dirty="0" smtClean="0">
                <a:solidFill>
                  <a:schemeClr val="tx1"/>
                </a:solidFill>
              </a:rPr>
              <a:t>反向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0" lvl="0" indent="0"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/>
              <a:t>  </a:t>
            </a:r>
            <a:r>
              <a:rPr lang="en-US" altLang="zh-CN" sz="2000" dirty="0" smtClean="0"/>
              <a:t>		</a:t>
            </a:r>
            <a:r>
              <a:rPr lang="en-US" altLang="zh-CN" sz="2000" dirty="0">
                <a:solidFill>
                  <a:schemeClr val="tx1"/>
                </a:solidFill>
              </a:rPr>
              <a:t>.</a:t>
            </a:r>
            <a:r>
              <a:rPr lang="en-US" altLang="zh-CN" sz="2000" dirty="0" err="1">
                <a:solidFill>
                  <a:schemeClr val="tx1"/>
                </a:solidFill>
              </a:rPr>
              <a:t>addra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ram_addr</a:t>
            </a:r>
            <a:r>
              <a:rPr lang="en-US" altLang="zh-CN" sz="2000" dirty="0" smtClean="0">
                <a:solidFill>
                  <a:srgbClr val="FF0000"/>
                </a:solidFill>
              </a:rPr>
              <a:t>[9:0]</a:t>
            </a:r>
            <a:r>
              <a:rPr lang="en-US" altLang="zh-CN" sz="2000" dirty="0" smtClean="0"/>
              <a:t>), 	</a:t>
            </a:r>
            <a:r>
              <a:rPr lang="en-US" altLang="zh-CN" sz="2000" dirty="0" smtClean="0">
                <a:solidFill>
                  <a:schemeClr val="tx1"/>
                </a:solidFill>
              </a:rPr>
              <a:t>// RAM</a:t>
            </a:r>
            <a:r>
              <a:rPr lang="zh-CN" altLang="en-US" sz="2000" dirty="0" smtClean="0">
                <a:solidFill>
                  <a:schemeClr val="tx1"/>
                </a:solidFill>
              </a:rPr>
              <a:t>地址指针</a:t>
            </a:r>
            <a:r>
              <a:rPr lang="en-US" altLang="zh-CN" sz="2000" dirty="0" smtClean="0">
                <a:solidFill>
                  <a:schemeClr val="tx1"/>
                </a:solidFill>
              </a:rPr>
              <a:t>,</a:t>
            </a:r>
            <a:r>
              <a:rPr lang="zh-CN" altLang="en-US" sz="2000" dirty="0" smtClean="0">
                <a:solidFill>
                  <a:schemeClr val="tx1"/>
                </a:solidFill>
              </a:rPr>
              <a:t>来自</a:t>
            </a:r>
            <a:r>
              <a:rPr lang="en-US" altLang="zh-CN" sz="2000" dirty="0" smtClean="0">
                <a:solidFill>
                  <a:schemeClr val="tx1"/>
                </a:solidFill>
              </a:rPr>
              <a:t>MIO_BUS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0" lvl="0" indent="0"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		</a:t>
            </a:r>
            <a:r>
              <a:rPr lang="en-US" altLang="zh-CN" sz="2000" dirty="0">
                <a:solidFill>
                  <a:schemeClr val="tx1"/>
                </a:solidFill>
              </a:rPr>
              <a:t>.</a:t>
            </a:r>
            <a:r>
              <a:rPr lang="en-US" altLang="zh-CN" sz="2000" dirty="0" err="1">
                <a:solidFill>
                  <a:schemeClr val="tx1"/>
                </a:solidFill>
              </a:rPr>
              <a:t>d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outa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ram_data_out</a:t>
            </a:r>
            <a:r>
              <a:rPr lang="en-US" altLang="zh-CN" sz="2000" dirty="0" smtClean="0"/>
              <a:t>) 	</a:t>
            </a:r>
            <a:r>
              <a:rPr lang="en-US" altLang="zh-CN" sz="2000" dirty="0" smtClean="0">
                <a:solidFill>
                  <a:schemeClr val="tx1"/>
                </a:solidFill>
              </a:rPr>
              <a:t>// RAM</a:t>
            </a:r>
            <a:r>
              <a:rPr lang="zh-CN" altLang="en-US" sz="2000" dirty="0" smtClean="0">
                <a:solidFill>
                  <a:schemeClr val="tx1"/>
                </a:solidFill>
              </a:rPr>
              <a:t>输出</a:t>
            </a:r>
            <a:r>
              <a:rPr lang="en-US" altLang="zh-CN" sz="2000" dirty="0" smtClean="0">
                <a:solidFill>
                  <a:schemeClr val="tx1"/>
                </a:solidFill>
              </a:rPr>
              <a:t>,</a:t>
            </a:r>
            <a:r>
              <a:rPr lang="zh-CN" altLang="en-US" sz="2000" dirty="0" smtClean="0">
                <a:solidFill>
                  <a:schemeClr val="tx1"/>
                </a:solidFill>
              </a:rPr>
              <a:t>代码或数据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0" lvl="0" indent="0"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>
                <a:solidFill>
                  <a:schemeClr val="tx1"/>
                </a:solidFill>
              </a:rPr>
              <a:t>             );</a:t>
            </a:r>
          </a:p>
          <a:p>
            <a:pPr marL="0" lvl="0" indent="0">
              <a:buClr>
                <a:srgbClr val="4BACC6">
                  <a:lumMod val="75000"/>
                </a:srgbClr>
              </a:buClr>
              <a:buNone/>
            </a:pPr>
            <a:endParaRPr lang="en-US" altLang="zh-CN" sz="2000" dirty="0" smtClean="0"/>
          </a:p>
          <a:p>
            <a:pPr>
              <a:buClr>
                <a:srgbClr val="4BACC6">
                  <a:lumMod val="75000"/>
                </a:srgbClr>
              </a:buClr>
            </a:pPr>
            <a:r>
              <a:rPr lang="en-US" altLang="zh-CN" sz="2800" dirty="0" smtClean="0">
                <a:solidFill>
                  <a:schemeClr val="tx1"/>
                </a:solidFill>
              </a:rPr>
              <a:t>Graphical symbol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buClr>
                <a:srgbClr val="4BACC6">
                  <a:lumMod val="75000"/>
                </a:srgbClr>
              </a:buClr>
            </a:pPr>
            <a:r>
              <a:rPr lang="en-US" altLang="zh-CN" sz="2400" dirty="0" err="1" smtClean="0"/>
              <a:t>RAM_B.sym</a:t>
            </a:r>
            <a:endParaRPr lang="en-US" altLang="zh-CN" sz="2400" dirty="0" smtClean="0"/>
          </a:p>
          <a:p>
            <a:pPr lvl="1">
              <a:buClr>
                <a:srgbClr val="4BACC6">
                  <a:lumMod val="75000"/>
                </a:srgbClr>
              </a:buClr>
            </a:pPr>
            <a:endParaRPr lang="en-US" altLang="zh-CN" sz="2400" dirty="0"/>
          </a:p>
          <a:p>
            <a:pPr>
              <a:buClr>
                <a:srgbClr val="4BACC6">
                  <a:lumMod val="75000"/>
                </a:srgbClr>
              </a:buClr>
            </a:pPr>
            <a:r>
              <a:rPr lang="en-US" altLang="zh-CN" sz="2800" dirty="0" smtClean="0">
                <a:solidFill>
                  <a:schemeClr val="tx1"/>
                </a:solidFill>
              </a:rPr>
              <a:t>Empty file is not required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31841" y="3015770"/>
            <a:ext cx="5781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红色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与单周期不同均通过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MIO_BUS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343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52806" y="1268760"/>
            <a:ext cx="8711682" cy="46898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ts val="1400"/>
              </a:lnSpc>
              <a:defRPr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575" y="380251"/>
            <a:ext cx="8085584" cy="954360"/>
          </a:xfrm>
        </p:spPr>
        <p:txBody>
          <a:bodyPr>
            <a:normAutofit fontScale="90000"/>
          </a:bodyPr>
          <a:lstStyle/>
          <a:p>
            <a:pPr>
              <a:lnSpc>
                <a:spcPts val="3800"/>
              </a:lnSpc>
            </a:pPr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U3-</a:t>
            </a:r>
            <a:r>
              <a:rPr lang="en-US" altLang="zh-CN" dirty="0" smtClean="0">
                <a:cs typeface="Times New Roman" panose="02020603050405020304" pitchFamily="18" charset="0"/>
              </a:rPr>
              <a:t>memory initialization file</a:t>
            </a:r>
            <a:r>
              <a:rPr lang="zh-CN" altLang="en-US" dirty="0" smtClean="0"/>
              <a:t>：</a:t>
            </a:r>
            <a:r>
              <a:rPr lang="en-US" altLang="zh-CN" dirty="0" err="1" smtClean="0">
                <a:solidFill>
                  <a:srgbClr val="FF0000"/>
                </a:solidFill>
              </a:rPr>
              <a:t>mem.coe</a:t>
            </a:r>
            <a:r>
              <a:rPr lang="en-US" altLang="zh-CN" dirty="0"/>
              <a:t>	</a:t>
            </a:r>
            <a:endParaRPr lang="zh-CN" altLang="en-US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268760"/>
            <a:ext cx="8568952" cy="496855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b="0" dirty="0" err="1">
                <a:solidFill>
                  <a:schemeClr val="tx1"/>
                </a:solidFill>
              </a:rPr>
              <a:t>memory_initialization_radix</a:t>
            </a:r>
            <a:r>
              <a:rPr lang="en-US" altLang="zh-CN" sz="1800" b="0" dirty="0">
                <a:solidFill>
                  <a:schemeClr val="tx1"/>
                </a:solidFill>
              </a:rPr>
              <a:t>=16;</a:t>
            </a:r>
          </a:p>
          <a:p>
            <a:pPr marL="0" indent="0">
              <a:buNone/>
            </a:pPr>
            <a:r>
              <a:rPr lang="en-US" altLang="zh-CN" sz="1800" b="0" dirty="0" err="1">
                <a:solidFill>
                  <a:schemeClr val="tx1"/>
                </a:solidFill>
              </a:rPr>
              <a:t>memory_initialization_vector</a:t>
            </a:r>
            <a:r>
              <a:rPr lang="en-US" altLang="zh-CN" sz="1800" b="0" dirty="0">
                <a:solidFill>
                  <a:schemeClr val="tx1"/>
                </a:solidFill>
              </a:rPr>
              <a:t>=</a:t>
            </a:r>
          </a:p>
          <a:p>
            <a:pPr marL="0" indent="0">
              <a:buNone/>
            </a:pPr>
            <a:r>
              <a:rPr lang="en-US" altLang="zh-CN" sz="12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3c03f000</a:t>
            </a: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2014003f, 3c088000, 00632020, 20020001, 00000827, 00205020, 20070003, 00e73827, 20067fff, </a:t>
            </a:r>
          </a:p>
          <a:p>
            <a:pPr marL="0" indent="0">
              <a:buNone/>
            </a:pP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00008820, 200502ab, ac650000, 20120002, ac600004, 8c650000, 00a52820, 00a52820, ac650000, ac660004, </a:t>
            </a:r>
          </a:p>
          <a:p>
            <a:pPr marL="0" indent="0">
              <a:buNone/>
            </a:pP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3c0dffff, 8c650000, 00a52820, 00a52820, ac650000, 8c650000, 00a85824, 21ad0001, 11680015, 8c650000, </a:t>
            </a:r>
          </a:p>
          <a:p>
            <a:pPr marL="0" indent="0">
              <a:buNone/>
            </a:pP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20120018, 00b25824, 11600005, 1172000a, 20120008, 1172000b, ac890000, 08000015, 11410001, 0800002a, </a:t>
            </a:r>
          </a:p>
          <a:p>
            <a:pPr marL="0" indent="0">
              <a:buNone/>
            </a:pP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00005027, 014a5020, ac8a0000, 08000015, 8e2902a0, ac890000, 08000015, 8e290260, ac890000, 08000015, </a:t>
            </a:r>
          </a:p>
          <a:p>
            <a:pPr marL="0" indent="0">
              <a:buNone/>
            </a:pP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3c0dffff, 014a5020, 01425025, 22310004, 02348824, 21290001, 11210001, 0800003b, 21290005, 8c650000, </a:t>
            </a:r>
          </a:p>
          <a:p>
            <a:pPr marL="0" indent="0">
              <a:buNone/>
            </a:pP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00a55820, 016b5820, ac6b0000, ac660004, 8c650000, 00a85824, 1168fffd, 0800001d, 00000000, 00000000,</a:t>
            </a:r>
          </a:p>
          <a:p>
            <a:pPr marL="0" indent="0">
              <a:buNone/>
            </a:pP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00000000, 00000000, 00000000, 00000000, 00000000, 00000000, 00000000, 00000000, 00000000, 00000000</a:t>
            </a:r>
            <a:r>
              <a:rPr lang="en-US" altLang="zh-CN" sz="12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zh-CN" sz="12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………………</a:t>
            </a:r>
          </a:p>
          <a:p>
            <a:pPr marL="0" indent="0">
              <a:buNone/>
            </a:pPr>
            <a:r>
              <a:rPr lang="en-US" altLang="zh-CN" sz="12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……………… </a:t>
            </a:r>
          </a:p>
          <a:p>
            <a:pPr marL="0" indent="0">
              <a:buNone/>
            </a:pPr>
            <a:endParaRPr lang="en-US" altLang="zh-CN" sz="1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f0000000, 000002AB, 80000000, 0000003F, 00000001, FFFF0000, 0000FFFF, 80000000</a:t>
            </a:r>
            <a:r>
              <a:rPr lang="en-US" altLang="zh-CN" sz="12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00000000</a:t>
            </a: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11111111, 22222222, 33333333, 44444444, 55555555, 66666666, 77777777, </a:t>
            </a:r>
            <a:r>
              <a:rPr lang="en-US" altLang="zh-CN" sz="12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88888888</a:t>
            </a: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99999999, </a:t>
            </a:r>
            <a:r>
              <a:rPr lang="en-US" altLang="zh-CN" sz="1200" b="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aaaaaaaa</a:t>
            </a: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1200" b="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bbbbbbbb</a:t>
            </a: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1200" b="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cccccccc</a:t>
            </a: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1200" b="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dddddddd</a:t>
            </a: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1200" b="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eeeeeeee</a:t>
            </a: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1200" b="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ffffffff</a:t>
            </a: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12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557EF7E0</a:t>
            </a: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D7BDFBD9, D7DBFDB9, DFCFFCFB, DFCFBFFF, F7F3DFFF, FFFFDF3D, FFFF9DB9, </a:t>
            </a:r>
            <a:r>
              <a:rPr lang="en-US" altLang="zh-CN" sz="12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FFFFBCFB</a:t>
            </a: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DFCFFCFB, DFCFBFFF, D7DB9FFF, D7DBFDB9, D7BDFBD9, FFFF07E0, 007E0FFF,</a:t>
            </a:r>
          </a:p>
          <a:p>
            <a:pPr marL="0" indent="0">
              <a:buNone/>
            </a:pP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03bdf020, 03def820, 08002300;</a:t>
            </a:r>
          </a:p>
          <a:p>
            <a:pPr marL="457200" lvl="1" indent="0">
              <a:buNone/>
            </a:pPr>
            <a:endParaRPr lang="zh-CN" altLang="en-US" sz="1400" dirty="0"/>
          </a:p>
        </p:txBody>
      </p:sp>
      <p:sp>
        <p:nvSpPr>
          <p:cNvPr id="5" name="圆角矩形 4"/>
          <p:cNvSpPr/>
          <p:nvPr/>
        </p:nvSpPr>
        <p:spPr>
          <a:xfrm>
            <a:off x="395536" y="4293096"/>
            <a:ext cx="8568952" cy="16654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395536" y="1916832"/>
            <a:ext cx="8568952" cy="2232248"/>
          </a:xfrm>
          <a:prstGeom prst="roundRect">
            <a:avLst>
              <a:gd name="adj" fmla="val 549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716016" y="3729346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code</a:t>
            </a:r>
            <a:r>
              <a:rPr lang="zh-CN" altLang="en-US" b="1" dirty="0" smtClean="0">
                <a:solidFill>
                  <a:srgbClr val="FF0000"/>
                </a:solidFill>
              </a:rPr>
              <a:t>：</a:t>
            </a:r>
            <a:r>
              <a:rPr lang="en-US" altLang="zh-CN" b="1" dirty="0" smtClean="0">
                <a:solidFill>
                  <a:srgbClr val="FF0000"/>
                </a:solidFill>
              </a:rPr>
              <a:t>address start from 00000000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824028" y="5325836"/>
            <a:ext cx="3996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data</a:t>
            </a:r>
            <a:r>
              <a:rPr lang="zh-CN" altLang="en-US" b="1" dirty="0" smtClean="0">
                <a:solidFill>
                  <a:srgbClr val="FF0000"/>
                </a:solidFill>
              </a:rPr>
              <a:t>：</a:t>
            </a:r>
            <a:r>
              <a:rPr lang="en-US" altLang="zh-CN" b="1" dirty="0" smtClean="0">
                <a:solidFill>
                  <a:srgbClr val="FF0000"/>
                </a:solidFill>
              </a:rPr>
              <a:t>start address should be assigned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10" name="直接箭头连接符 9"/>
          <p:cNvCxnSpPr>
            <a:stCxn id="7" idx="1"/>
          </p:cNvCxnSpPr>
          <p:nvPr/>
        </p:nvCxnSpPr>
        <p:spPr>
          <a:xfrm flipH="1" flipV="1">
            <a:off x="539552" y="2132856"/>
            <a:ext cx="4176464" cy="1781156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 flipV="1">
            <a:off x="573088" y="4564676"/>
            <a:ext cx="4320480" cy="854574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524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U4-</a:t>
            </a:r>
            <a:r>
              <a:rPr lang="en-US" altLang="zh-CN" dirty="0" smtClean="0">
                <a:cs typeface="Times New Roman" panose="02020603050405020304" pitchFamily="18" charset="0"/>
              </a:rPr>
              <a:t>bus interface</a:t>
            </a:r>
            <a:r>
              <a:rPr lang="zh-CN" altLang="en-US" dirty="0" smtClean="0"/>
              <a:t>：</a:t>
            </a:r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MIO_BUS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832" y="1070992"/>
            <a:ext cx="6501408" cy="511569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800" dirty="0">
                <a:solidFill>
                  <a:srgbClr val="FF0000"/>
                </a:solidFill>
              </a:rPr>
              <a:t>MIO_BUS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000" dirty="0" smtClean="0"/>
              <a:t>Module for CPU to exchange data with external</a:t>
            </a:r>
          </a:p>
          <a:p>
            <a:pPr lvl="1">
              <a:spcBef>
                <a:spcPts val="0"/>
              </a:spcBef>
            </a:pPr>
            <a:r>
              <a:rPr lang="en-US" altLang="zh-CN" sz="2000" dirty="0" smtClean="0"/>
              <a:t>This lab combine all data exchange circuit into one module</a:t>
            </a:r>
          </a:p>
          <a:p>
            <a:pPr lvl="2">
              <a:spcBef>
                <a:spcPts val="0"/>
              </a:spcBef>
            </a:pPr>
            <a:r>
              <a:rPr lang="en-US" altLang="zh-CN" sz="2000" dirty="0" smtClean="0"/>
              <a:t>simple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but not standard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hard for extension </a:t>
            </a:r>
          </a:p>
          <a:p>
            <a:pPr lvl="2">
              <a:spcBef>
                <a:spcPts val="0"/>
              </a:spcBef>
            </a:pPr>
            <a:r>
              <a:rPr lang="en-US" altLang="zh-CN" sz="2000" dirty="0" smtClean="0"/>
              <a:t>Will use standard bus in follow-up courses</a:t>
            </a:r>
          </a:p>
          <a:p>
            <a:pPr lvl="3">
              <a:spcBef>
                <a:spcPts val="0"/>
              </a:spcBef>
            </a:pPr>
            <a:r>
              <a:rPr lang="en-US" altLang="zh-CN" dirty="0" smtClean="0"/>
              <a:t>Wishbone</a:t>
            </a:r>
            <a:r>
              <a:rPr lang="zh-CN" altLang="en-US" dirty="0"/>
              <a:t> </a:t>
            </a:r>
            <a:r>
              <a:rPr lang="en-US" altLang="zh-CN" dirty="0" smtClean="0"/>
              <a:t>bus</a:t>
            </a:r>
          </a:p>
          <a:p>
            <a:pPr>
              <a:spcBef>
                <a:spcPts val="0"/>
              </a:spcBef>
            </a:pPr>
            <a:r>
              <a:rPr lang="en-US" altLang="zh-CN" sz="2800" dirty="0" smtClean="0">
                <a:solidFill>
                  <a:schemeClr val="tx1"/>
                </a:solidFill>
              </a:rPr>
              <a:t>Basic function</a:t>
            </a:r>
          </a:p>
          <a:p>
            <a:pPr lvl="1">
              <a:spcBef>
                <a:spcPts val="0"/>
              </a:spcBef>
            </a:pPr>
            <a:r>
              <a:rPr lang="en-US" altLang="zh-CN" sz="2000" dirty="0" smtClean="0"/>
              <a:t>Data storage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interface for Seg7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SW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BTN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and LED</a:t>
            </a:r>
          </a:p>
          <a:p>
            <a:pPr>
              <a:spcBef>
                <a:spcPts val="0"/>
              </a:spcBef>
            </a:pPr>
            <a:r>
              <a:rPr lang="en-US" altLang="zh-CN" sz="2800" dirty="0" smtClean="0">
                <a:solidFill>
                  <a:schemeClr val="tx1"/>
                </a:solidFill>
              </a:rPr>
              <a:t>This lab use IP soft core -- </a:t>
            </a:r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U4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en-US" altLang="zh-CN" sz="2000" dirty="0" smtClean="0"/>
              <a:t>Core file: </a:t>
            </a:r>
            <a:r>
              <a:rPr lang="en-US" altLang="zh-CN" sz="2000" dirty="0" err="1" smtClean="0"/>
              <a:t>MIO_BUS.ngc</a:t>
            </a:r>
            <a:endParaRPr lang="en-US" altLang="zh-CN" sz="2000" dirty="0"/>
          </a:p>
          <a:p>
            <a:pPr lvl="1">
              <a:spcBef>
                <a:spcPts val="0"/>
              </a:spcBef>
            </a:pPr>
            <a:r>
              <a:rPr lang="en-US" altLang="zh-CN" sz="2000" dirty="0" smtClean="0"/>
              <a:t>Interface file (empty)</a:t>
            </a:r>
            <a:r>
              <a:rPr lang="zh-CN" altLang="en-US" sz="2000" dirty="0" smtClean="0"/>
              <a:t>：</a:t>
            </a:r>
            <a:r>
              <a:rPr lang="en-US" altLang="zh-CN" sz="2000" dirty="0" err="1"/>
              <a:t>MIO_BUS.v</a:t>
            </a:r>
            <a:endParaRPr lang="en-US" altLang="zh-CN" sz="2000" dirty="0"/>
          </a:p>
          <a:p>
            <a:pPr lvl="1">
              <a:spcBef>
                <a:spcPts val="0"/>
              </a:spcBef>
            </a:pPr>
            <a:r>
              <a:rPr lang="en-US" altLang="zh-CN" sz="2000" dirty="0" smtClean="0"/>
              <a:t>Symbol file</a:t>
            </a:r>
            <a:r>
              <a:rPr lang="zh-CN" altLang="en-US" sz="2000" dirty="0" smtClean="0"/>
              <a:t>：</a:t>
            </a:r>
            <a:r>
              <a:rPr lang="en-US" altLang="zh-CN" sz="2000" dirty="0" err="1"/>
              <a:t>MIO_BUS.sym</a:t>
            </a:r>
            <a:endParaRPr lang="en-US" altLang="zh-CN" sz="2000" dirty="0"/>
          </a:p>
          <a:p>
            <a:pPr>
              <a:spcBef>
                <a:spcPts val="0"/>
              </a:spcBef>
            </a:pPr>
            <a:endParaRPr lang="en-US" altLang="zh-CN" dirty="0" smtClean="0"/>
          </a:p>
          <a:p>
            <a:pPr lvl="1">
              <a:spcBef>
                <a:spcPts val="0"/>
              </a:spcBef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1268760"/>
            <a:ext cx="2333648" cy="421129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30832" y="5805264"/>
            <a:ext cx="8913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note</a:t>
            </a:r>
            <a:r>
              <a:rPr lang="zh-CN" altLang="en-US" sz="2400" dirty="0" smtClean="0">
                <a:solidFill>
                  <a:srgbClr val="FF0000"/>
                </a:solidFill>
              </a:rPr>
              <a:t>：</a:t>
            </a:r>
            <a:r>
              <a:rPr lang="en-US" altLang="zh-CN" sz="2400" dirty="0" smtClean="0">
                <a:solidFill>
                  <a:srgbClr val="FF0000"/>
                </a:solidFill>
              </a:rPr>
              <a:t>if increase RAM capacity, address decoder should be modified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283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Course Outline</a:t>
            </a:r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459250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IO</a:t>
            </a:r>
            <a:r>
              <a:rPr lang="zh-CN" altLang="en-US" dirty="0"/>
              <a:t> </a:t>
            </a:r>
            <a:r>
              <a:rPr lang="en-US" altLang="zh-CN" dirty="0" smtClean="0"/>
              <a:t>interface empty file-</a:t>
            </a:r>
            <a:r>
              <a:rPr lang="en-US" altLang="zh-CN" dirty="0" err="1" smtClean="0">
                <a:solidFill>
                  <a:srgbClr val="FF0000"/>
                </a:solidFill>
              </a:rPr>
              <a:t>MIO_BUS.v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2012" y="1080120"/>
            <a:ext cx="8491746" cy="5589240"/>
          </a:xfrm>
          <a:solidFill>
            <a:schemeClr val="bg1"/>
          </a:solidFill>
        </p:spPr>
        <p:txBody>
          <a:bodyPr/>
          <a:lstStyle/>
          <a:p>
            <a:pPr marL="0" lvl="0" indent="0">
              <a:lnSpc>
                <a:spcPts val="1800"/>
              </a:lnSpc>
              <a:spcBef>
                <a:spcPts val="2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>
                <a:solidFill>
                  <a:srgbClr val="3333FF"/>
                </a:solidFill>
              </a:rPr>
              <a:t>module</a:t>
            </a:r>
            <a:r>
              <a:rPr lang="en-US" altLang="zh-CN" sz="1600" dirty="0"/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MIO_BUS</a:t>
            </a:r>
            <a:r>
              <a:rPr lang="en-US" altLang="zh-CN" sz="1600" dirty="0"/>
              <a:t>( 	</a:t>
            </a:r>
            <a:r>
              <a:rPr lang="en-US" altLang="zh-CN" sz="1600" dirty="0">
                <a:solidFill>
                  <a:srgbClr val="3333FF"/>
                </a:solidFill>
              </a:rPr>
              <a:t>input </a:t>
            </a:r>
            <a:r>
              <a:rPr lang="en-US" altLang="zh-CN" sz="1600" b="0" dirty="0">
                <a:solidFill>
                  <a:schemeClr val="tx1"/>
                </a:solidFill>
              </a:rPr>
              <a:t>wire </a:t>
            </a:r>
            <a:r>
              <a:rPr lang="en-US" altLang="zh-CN" sz="1600" b="0" dirty="0" err="1">
                <a:solidFill>
                  <a:schemeClr val="tx1"/>
                </a:solidFill>
              </a:rPr>
              <a:t>clk</a:t>
            </a:r>
            <a:r>
              <a:rPr lang="en-US" altLang="zh-CN" sz="1600" b="0" dirty="0">
                <a:solidFill>
                  <a:schemeClr val="tx1"/>
                </a:solidFill>
              </a:rPr>
              <a:t>, input wire </a:t>
            </a:r>
            <a:r>
              <a:rPr lang="en-US" altLang="zh-CN" sz="1600" b="0" dirty="0" err="1">
                <a:solidFill>
                  <a:schemeClr val="tx1"/>
                </a:solidFill>
              </a:rPr>
              <a:t>rst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</a:p>
          <a:p>
            <a:pPr marL="0" lvl="0" indent="0">
              <a:lnSpc>
                <a:spcPts val="1800"/>
              </a:lnSpc>
              <a:spcBef>
                <a:spcPts val="2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/>
              <a:t>	               	</a:t>
            </a:r>
            <a:r>
              <a:rPr lang="en-US" altLang="zh-CN" sz="1600" dirty="0">
                <a:solidFill>
                  <a:srgbClr val="3333FF"/>
                </a:solidFill>
              </a:rPr>
              <a:t>input wire </a:t>
            </a:r>
            <a:r>
              <a:rPr lang="en-US" altLang="zh-CN" sz="1600" b="0" dirty="0">
                <a:solidFill>
                  <a:schemeClr val="tx1"/>
                </a:solidFill>
              </a:rPr>
              <a:t>[3:0] BTN,  input wire 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[15:0]SW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</a:p>
          <a:p>
            <a:pPr marL="0" lvl="0" indent="0">
              <a:lnSpc>
                <a:spcPts val="1800"/>
              </a:lnSpc>
              <a:spcBef>
                <a:spcPts val="2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/>
              <a:t>	               	</a:t>
            </a:r>
            <a:r>
              <a:rPr lang="en-US" altLang="zh-CN" sz="1600" dirty="0">
                <a:solidFill>
                  <a:srgbClr val="3333FF"/>
                </a:solidFill>
              </a:rPr>
              <a:t>input wire </a:t>
            </a:r>
            <a:r>
              <a:rPr lang="en-US" altLang="zh-CN" sz="1600" b="0" dirty="0" err="1">
                <a:solidFill>
                  <a:schemeClr val="tx1"/>
                </a:solidFill>
              </a:rPr>
              <a:t>mem_w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</a:p>
          <a:p>
            <a:pPr marL="0" lvl="0" indent="0">
              <a:lnSpc>
                <a:spcPts val="1800"/>
              </a:lnSpc>
              <a:spcBef>
                <a:spcPts val="2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 smtClean="0"/>
              <a:t>	               	</a:t>
            </a:r>
            <a:r>
              <a:rPr lang="en-US" altLang="zh-CN" sz="1600" dirty="0">
                <a:solidFill>
                  <a:srgbClr val="3333FF"/>
                </a:solidFill>
              </a:rPr>
              <a:t>input wire </a:t>
            </a:r>
            <a:r>
              <a:rPr lang="en-US" altLang="zh-CN" sz="1600" dirty="0" smtClean="0"/>
              <a:t>[</a:t>
            </a:r>
            <a:r>
              <a:rPr lang="en-US" altLang="zh-CN" sz="1600" b="0" dirty="0">
                <a:solidFill>
                  <a:schemeClr val="tx1"/>
                </a:solidFill>
              </a:rPr>
              <a:t>31:0] Cpu_data2bus,</a:t>
            </a:r>
            <a:r>
              <a:rPr lang="en-US" altLang="zh-CN" sz="1600" dirty="0" smtClean="0"/>
              <a:t>	 	</a:t>
            </a:r>
            <a:r>
              <a:rPr lang="en-US" altLang="zh-CN" sz="1600" b="0" dirty="0">
                <a:solidFill>
                  <a:schemeClr val="tx1"/>
                </a:solidFill>
              </a:rPr>
              <a:t>//data from CPU</a:t>
            </a:r>
          </a:p>
          <a:p>
            <a:pPr marL="0" indent="0">
              <a:lnSpc>
                <a:spcPts val="1800"/>
              </a:lnSpc>
              <a:spcBef>
                <a:spcPts val="2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/>
              <a:t>		</a:t>
            </a:r>
            <a:r>
              <a:rPr lang="en-US" altLang="zh-CN" sz="1600" dirty="0">
                <a:solidFill>
                  <a:srgbClr val="3333FF"/>
                </a:solidFill>
              </a:rPr>
              <a:t>input wire </a:t>
            </a:r>
            <a:r>
              <a:rPr lang="en-US" altLang="zh-CN" sz="1600" b="0" dirty="0">
                <a:solidFill>
                  <a:schemeClr val="tx1"/>
                </a:solidFill>
              </a:rPr>
              <a:t>[31:0] </a:t>
            </a:r>
            <a:r>
              <a:rPr lang="en-US" altLang="zh-CN" sz="1600" b="0" dirty="0" err="1">
                <a:solidFill>
                  <a:schemeClr val="tx1"/>
                </a:solidFill>
              </a:rPr>
              <a:t>addr_bus</a:t>
            </a:r>
            <a:r>
              <a:rPr lang="en-US" altLang="zh-CN" sz="1600" b="0" dirty="0">
                <a:solidFill>
                  <a:schemeClr val="tx1"/>
                </a:solidFill>
              </a:rPr>
              <a:t>,	</a:t>
            </a:r>
            <a:r>
              <a:rPr lang="en-US" altLang="zh-CN" sz="1600" dirty="0" smtClean="0"/>
              <a:t>	</a:t>
            </a:r>
            <a:r>
              <a:rPr lang="en-US" altLang="zh-CN" sz="1600" b="0" dirty="0">
                <a:solidFill>
                  <a:schemeClr val="tx1"/>
                </a:solidFill>
              </a:rPr>
              <a:t>//</a:t>
            </a:r>
            <a:r>
              <a:rPr lang="en-US" altLang="zh-CN" sz="1600" b="0" dirty="0" err="1">
                <a:solidFill>
                  <a:schemeClr val="tx1"/>
                </a:solidFill>
              </a:rPr>
              <a:t>addr</a:t>
            </a:r>
            <a:r>
              <a:rPr lang="en-US" altLang="zh-CN" sz="1600" b="0" dirty="0">
                <a:solidFill>
                  <a:schemeClr val="tx1"/>
                </a:solidFill>
              </a:rPr>
              <a:t>  from CPU	</a:t>
            </a:r>
            <a:r>
              <a:rPr lang="en-US" altLang="zh-CN" sz="1600" dirty="0"/>
              <a:t>	</a:t>
            </a:r>
            <a:endParaRPr lang="en-US" altLang="zh-CN" sz="1600" dirty="0" smtClean="0"/>
          </a:p>
          <a:p>
            <a:pPr marL="0" lvl="0" indent="0">
              <a:lnSpc>
                <a:spcPts val="1800"/>
              </a:lnSpc>
              <a:spcBef>
                <a:spcPts val="2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 smtClean="0"/>
              <a:t>	               	</a:t>
            </a:r>
            <a:r>
              <a:rPr lang="en-US" altLang="zh-CN" sz="1600" dirty="0">
                <a:solidFill>
                  <a:srgbClr val="3333FF"/>
                </a:solidFill>
              </a:rPr>
              <a:t>input wire </a:t>
            </a:r>
            <a:r>
              <a:rPr lang="en-US" altLang="zh-CN" sz="1600" b="0" dirty="0">
                <a:solidFill>
                  <a:schemeClr val="tx1"/>
                </a:solidFill>
              </a:rPr>
              <a:t>[31:0] </a:t>
            </a:r>
            <a:r>
              <a:rPr lang="en-US" altLang="zh-CN" sz="1600" b="0" dirty="0" err="1">
                <a:solidFill>
                  <a:schemeClr val="tx1"/>
                </a:solidFill>
              </a:rPr>
              <a:t>ram_data_out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</a:p>
          <a:p>
            <a:pPr marL="0" lvl="0" indent="0">
              <a:lnSpc>
                <a:spcPts val="1800"/>
              </a:lnSpc>
              <a:spcBef>
                <a:spcPts val="2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/>
              <a:t>	                </a:t>
            </a:r>
            <a:r>
              <a:rPr lang="en-US" altLang="zh-CN" sz="1600" dirty="0">
                <a:solidFill>
                  <a:srgbClr val="3333FF"/>
                </a:solidFill>
              </a:rPr>
              <a:t>	input wire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[15:0</a:t>
            </a:r>
            <a:r>
              <a:rPr lang="en-US" altLang="zh-CN" sz="1600" b="0" dirty="0">
                <a:solidFill>
                  <a:schemeClr val="tx1"/>
                </a:solidFill>
              </a:rPr>
              <a:t>]  </a:t>
            </a:r>
            <a:r>
              <a:rPr lang="en-US" altLang="zh-CN" sz="1600" b="0" dirty="0" err="1">
                <a:solidFill>
                  <a:schemeClr val="tx1"/>
                </a:solidFill>
              </a:rPr>
              <a:t>led_out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</a:p>
          <a:p>
            <a:pPr marL="0" lvl="0" indent="0">
              <a:lnSpc>
                <a:spcPts val="1800"/>
              </a:lnSpc>
              <a:spcBef>
                <a:spcPts val="2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/>
              <a:t>	 	</a:t>
            </a:r>
            <a:r>
              <a:rPr lang="en-US" altLang="zh-CN" sz="1600" dirty="0">
                <a:solidFill>
                  <a:srgbClr val="3333FF"/>
                </a:solidFill>
              </a:rPr>
              <a:t>input wire </a:t>
            </a:r>
            <a:r>
              <a:rPr lang="en-US" altLang="zh-CN" sz="1600" b="0" dirty="0">
                <a:solidFill>
                  <a:schemeClr val="tx1"/>
                </a:solidFill>
              </a:rPr>
              <a:t>[31:0] </a:t>
            </a:r>
            <a:r>
              <a:rPr lang="en-US" altLang="zh-CN" sz="1600" b="0" dirty="0" err="1">
                <a:solidFill>
                  <a:schemeClr val="tx1"/>
                </a:solidFill>
              </a:rPr>
              <a:t>counter_out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</a:p>
          <a:p>
            <a:pPr marL="0" lvl="0" indent="0">
              <a:lnSpc>
                <a:spcPts val="1800"/>
              </a:lnSpc>
              <a:spcBef>
                <a:spcPts val="2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/>
              <a:t>		</a:t>
            </a:r>
            <a:r>
              <a:rPr lang="en-US" altLang="zh-CN" sz="1600" dirty="0">
                <a:solidFill>
                  <a:srgbClr val="3333FF"/>
                </a:solidFill>
              </a:rPr>
              <a:t>input wire </a:t>
            </a:r>
            <a:r>
              <a:rPr lang="en-US" altLang="zh-CN" sz="1600" b="0" dirty="0">
                <a:solidFill>
                  <a:schemeClr val="tx1"/>
                </a:solidFill>
              </a:rPr>
              <a:t>counter0_out,</a:t>
            </a:r>
          </a:p>
          <a:p>
            <a:pPr marL="0" lvl="0" indent="0">
              <a:lnSpc>
                <a:spcPts val="1800"/>
              </a:lnSpc>
              <a:spcBef>
                <a:spcPts val="2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/>
              <a:t>		</a:t>
            </a:r>
            <a:r>
              <a:rPr lang="en-US" altLang="zh-CN" sz="1600" dirty="0">
                <a:solidFill>
                  <a:srgbClr val="3333FF"/>
                </a:solidFill>
              </a:rPr>
              <a:t>input wire </a:t>
            </a:r>
            <a:r>
              <a:rPr lang="en-US" altLang="zh-CN" sz="1600" b="0" dirty="0">
                <a:solidFill>
                  <a:schemeClr val="tx1"/>
                </a:solidFill>
              </a:rPr>
              <a:t>counter1_out,</a:t>
            </a: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/>
              <a:t>		</a:t>
            </a:r>
            <a:r>
              <a:rPr lang="en-US" altLang="zh-CN" sz="1600" dirty="0">
                <a:solidFill>
                  <a:srgbClr val="3333FF"/>
                </a:solidFill>
              </a:rPr>
              <a:t>input wire </a:t>
            </a:r>
            <a:r>
              <a:rPr lang="en-US" altLang="zh-CN" sz="1600" b="0" dirty="0">
                <a:solidFill>
                  <a:schemeClr val="tx1"/>
                </a:solidFill>
              </a:rPr>
              <a:t>counter2_out,</a:t>
            </a: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800" dirty="0"/>
              <a:t>					</a:t>
            </a:r>
          </a:p>
          <a:p>
            <a:pPr marL="0" lvl="0" indent="0">
              <a:lnSpc>
                <a:spcPts val="1800"/>
              </a:lnSpc>
              <a:spcBef>
                <a:spcPts val="2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/>
              <a:t>		</a:t>
            </a:r>
            <a:r>
              <a:rPr lang="en-US" altLang="zh-CN" sz="1600" dirty="0">
                <a:solidFill>
                  <a:srgbClr val="3333FF"/>
                </a:solidFill>
              </a:rPr>
              <a:t> output wire </a:t>
            </a:r>
            <a:r>
              <a:rPr lang="en-US" altLang="zh-CN" sz="1600" b="0" dirty="0">
                <a:solidFill>
                  <a:schemeClr val="tx1"/>
                </a:solidFill>
              </a:rPr>
              <a:t>[31:0] Cpu_data4bus,	//write to CPU</a:t>
            </a:r>
          </a:p>
          <a:p>
            <a:pPr marL="0" lvl="0" indent="0">
              <a:lnSpc>
                <a:spcPts val="1800"/>
              </a:lnSpc>
              <a:spcBef>
                <a:spcPts val="2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/>
              <a:t>		</a:t>
            </a:r>
            <a:r>
              <a:rPr lang="en-US" altLang="zh-CN" sz="1600" dirty="0" smtClean="0"/>
              <a:t> </a:t>
            </a:r>
            <a:r>
              <a:rPr lang="en-US" altLang="zh-CN" sz="1600" dirty="0">
                <a:solidFill>
                  <a:srgbClr val="3333FF"/>
                </a:solidFill>
              </a:rPr>
              <a:t>output wire </a:t>
            </a:r>
            <a:r>
              <a:rPr lang="en-US" altLang="zh-CN" sz="1600" b="0" dirty="0">
                <a:solidFill>
                  <a:schemeClr val="tx1"/>
                </a:solidFill>
              </a:rPr>
              <a:t>[31:0]  </a:t>
            </a:r>
            <a:r>
              <a:rPr lang="en-US" altLang="zh-CN" sz="1600" b="0" dirty="0" err="1">
                <a:solidFill>
                  <a:schemeClr val="tx1"/>
                </a:solidFill>
              </a:rPr>
              <a:t>ram_data_in</a:t>
            </a:r>
            <a:r>
              <a:rPr lang="en-US" altLang="zh-CN" sz="1600" b="0" dirty="0">
                <a:solidFill>
                  <a:schemeClr val="tx1"/>
                </a:solidFill>
              </a:rPr>
              <a:t>,  	//from CPU write to Memory</a:t>
            </a:r>
          </a:p>
          <a:p>
            <a:pPr marL="0" lvl="0" indent="0">
              <a:lnSpc>
                <a:spcPts val="1800"/>
              </a:lnSpc>
              <a:spcBef>
                <a:spcPts val="2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/>
              <a:t>		</a:t>
            </a:r>
            <a:r>
              <a:rPr lang="en-US" altLang="zh-CN" sz="1600" dirty="0">
                <a:solidFill>
                  <a:srgbClr val="3333FF"/>
                </a:solidFill>
              </a:rPr>
              <a:t> output wire </a:t>
            </a:r>
            <a:r>
              <a:rPr lang="en-US" altLang="zh-CN" sz="1600" b="0" dirty="0">
                <a:solidFill>
                  <a:schemeClr val="tx1"/>
                </a:solidFill>
              </a:rPr>
              <a:t>[9:  0]  </a:t>
            </a:r>
            <a:r>
              <a:rPr lang="en-US" altLang="zh-CN" sz="1600" b="0" dirty="0" err="1">
                <a:solidFill>
                  <a:schemeClr val="tx1"/>
                </a:solidFill>
              </a:rPr>
              <a:t>ram_addr</a:t>
            </a:r>
            <a:r>
              <a:rPr lang="en-US" altLang="zh-CN" sz="1600" b="0" dirty="0">
                <a:solidFill>
                  <a:schemeClr val="tx1"/>
                </a:solidFill>
              </a:rPr>
              <a:t>,	    	 //Memory Address signals</a:t>
            </a:r>
          </a:p>
          <a:p>
            <a:pPr marL="0" lvl="0" indent="0">
              <a:lnSpc>
                <a:spcPts val="1800"/>
              </a:lnSpc>
              <a:spcBef>
                <a:spcPts val="2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/>
              <a:t>		</a:t>
            </a:r>
            <a:r>
              <a:rPr lang="en-US" altLang="zh-CN" sz="1600" dirty="0" smtClean="0"/>
              <a:t> </a:t>
            </a:r>
            <a:r>
              <a:rPr lang="en-US" altLang="zh-CN" sz="1600" dirty="0">
                <a:solidFill>
                  <a:srgbClr val="3333FF"/>
                </a:solidFill>
              </a:rPr>
              <a:t>output wire </a:t>
            </a:r>
            <a:r>
              <a:rPr lang="en-US" altLang="zh-CN" sz="1600" b="0" dirty="0" err="1">
                <a:solidFill>
                  <a:schemeClr val="tx1"/>
                </a:solidFill>
              </a:rPr>
              <a:t>data_ram_we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lnSpc>
                <a:spcPts val="1800"/>
              </a:lnSpc>
              <a:spcBef>
                <a:spcPts val="2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/>
              <a:t>		</a:t>
            </a:r>
            <a:r>
              <a:rPr lang="en-US" altLang="zh-CN" sz="1600" dirty="0" smtClean="0"/>
              <a:t> </a:t>
            </a:r>
            <a:r>
              <a:rPr lang="en-US" altLang="zh-CN" sz="1600" dirty="0">
                <a:solidFill>
                  <a:srgbClr val="3333FF"/>
                </a:solidFill>
              </a:rPr>
              <a:t>output wire </a:t>
            </a:r>
            <a:r>
              <a:rPr lang="zh-CN" altLang="en-US" sz="1600" b="0" dirty="0">
                <a:solidFill>
                  <a:schemeClr val="tx1"/>
                </a:solidFill>
              </a:rPr>
              <a:t>GPIOf0000000_w</a:t>
            </a:r>
            <a:r>
              <a:rPr lang="en-US" altLang="zh-CN" sz="1600" b="0" dirty="0">
                <a:solidFill>
                  <a:schemeClr val="tx1"/>
                </a:solidFill>
              </a:rPr>
              <a:t>,		//</a:t>
            </a:r>
            <a:r>
              <a:rPr lang="zh-CN" altLang="en-US" sz="1600" b="0" dirty="0">
                <a:solidFill>
                  <a:schemeClr val="tx1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GPIOffffff00_we</a:t>
            </a:r>
          </a:p>
          <a:p>
            <a:pPr marL="0" lvl="0" indent="0">
              <a:lnSpc>
                <a:spcPts val="1800"/>
              </a:lnSpc>
              <a:spcBef>
                <a:spcPts val="2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/>
              <a:t>		</a:t>
            </a:r>
            <a:r>
              <a:rPr lang="en-US" altLang="zh-CN" sz="1600" dirty="0" smtClean="0"/>
              <a:t> </a:t>
            </a:r>
            <a:r>
              <a:rPr lang="en-US" altLang="zh-CN" sz="1600" dirty="0">
                <a:solidFill>
                  <a:srgbClr val="3333FF"/>
                </a:solidFill>
              </a:rPr>
              <a:t>output wire </a:t>
            </a:r>
            <a:r>
              <a:rPr lang="zh-CN" altLang="en-US" sz="1600" b="0" dirty="0">
                <a:solidFill>
                  <a:schemeClr val="tx1"/>
                </a:solidFill>
              </a:rPr>
              <a:t>GPIO</a:t>
            </a:r>
            <a:r>
              <a:rPr lang="en-US" altLang="zh-CN" sz="1600" b="0" dirty="0">
                <a:solidFill>
                  <a:schemeClr val="tx1"/>
                </a:solidFill>
              </a:rPr>
              <a:t>e</a:t>
            </a:r>
            <a:r>
              <a:rPr lang="zh-CN" altLang="en-US" sz="1600" b="0" dirty="0">
                <a:solidFill>
                  <a:schemeClr val="tx1"/>
                </a:solidFill>
              </a:rPr>
              <a:t>0000000_we</a:t>
            </a:r>
            <a:r>
              <a:rPr lang="en-US" altLang="zh-CN" sz="1600" b="0" dirty="0">
                <a:solidFill>
                  <a:schemeClr val="tx1"/>
                </a:solidFill>
              </a:rPr>
              <a:t>,	// GPIOfffffe00_we</a:t>
            </a:r>
          </a:p>
          <a:p>
            <a:pPr marL="0" lvl="0" indent="0">
              <a:lnSpc>
                <a:spcPts val="1800"/>
              </a:lnSpc>
              <a:spcBef>
                <a:spcPts val="2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 smtClean="0"/>
              <a:t>		 </a:t>
            </a:r>
            <a:r>
              <a:rPr lang="en-US" altLang="zh-CN" sz="1600" dirty="0">
                <a:solidFill>
                  <a:srgbClr val="3333FF"/>
                </a:solidFill>
              </a:rPr>
              <a:t>output wire </a:t>
            </a:r>
            <a:r>
              <a:rPr lang="en-US" altLang="zh-CN" sz="1600" b="0" dirty="0" err="1">
                <a:solidFill>
                  <a:schemeClr val="tx1"/>
                </a:solidFill>
              </a:rPr>
              <a:t>counter_we</a:t>
            </a:r>
            <a:r>
              <a:rPr lang="en-US" altLang="zh-CN" sz="1600" b="0" dirty="0">
                <a:solidFill>
                  <a:schemeClr val="tx1"/>
                </a:solidFill>
              </a:rPr>
              <a:t>,		//</a:t>
            </a:r>
            <a:r>
              <a:rPr lang="zh-CN" altLang="en-US" sz="1600" b="0" dirty="0">
                <a:solidFill>
                  <a:schemeClr val="tx1"/>
                </a:solidFill>
              </a:rPr>
              <a:t>记数器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2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/>
              <a:t>		</a:t>
            </a:r>
            <a:r>
              <a:rPr lang="en-US" altLang="zh-CN" sz="1600" dirty="0" smtClean="0"/>
              <a:t> </a:t>
            </a:r>
            <a:r>
              <a:rPr lang="en-US" altLang="zh-CN" sz="1600" dirty="0">
                <a:solidFill>
                  <a:srgbClr val="3333FF"/>
                </a:solidFill>
              </a:rPr>
              <a:t>output wire </a:t>
            </a:r>
            <a:r>
              <a:rPr lang="en-US" altLang="zh-CN" sz="1600" b="0" dirty="0">
                <a:solidFill>
                  <a:schemeClr val="tx1"/>
                </a:solidFill>
              </a:rPr>
              <a:t>[31:0] </a:t>
            </a:r>
            <a:r>
              <a:rPr lang="en-US" altLang="zh-CN" sz="1600" b="0" dirty="0" err="1">
                <a:solidFill>
                  <a:schemeClr val="tx1"/>
                </a:solidFill>
              </a:rPr>
              <a:t>Peripheral_in</a:t>
            </a:r>
            <a:r>
              <a:rPr lang="en-US" altLang="zh-CN" sz="1600" b="0" dirty="0">
                <a:solidFill>
                  <a:schemeClr val="tx1"/>
                </a:solidFill>
              </a:rPr>
              <a:t>	//</a:t>
            </a:r>
            <a:r>
              <a:rPr lang="zh-CN" altLang="en-US" sz="1600" b="0" dirty="0">
                <a:solidFill>
                  <a:schemeClr val="tx1"/>
                </a:solidFill>
              </a:rPr>
              <a:t>送外部设备总线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2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/>
              <a:t>		</a:t>
            </a:r>
            <a:r>
              <a:rPr lang="en-US" altLang="zh-CN" sz="1600" dirty="0" smtClean="0"/>
              <a:t>);</a:t>
            </a:r>
          </a:p>
          <a:p>
            <a:pPr marL="0" lvl="0" indent="0">
              <a:lnSpc>
                <a:spcPts val="1800"/>
              </a:lnSpc>
              <a:spcBef>
                <a:spcPts val="2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 err="1">
                <a:solidFill>
                  <a:srgbClr val="3333FF"/>
                </a:solidFill>
              </a:rPr>
              <a:t>endmodule</a:t>
            </a:r>
            <a:endParaRPr lang="zh-CN" altLang="en-US" sz="1600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2134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130" y="-38190"/>
            <a:ext cx="7869560" cy="95436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Signals of MIO_BUS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4710" y="1052736"/>
            <a:ext cx="8491746" cy="5400600"/>
          </a:xfrm>
          <a:solidFill>
            <a:schemeClr val="bg1"/>
          </a:solidFill>
        </p:spPr>
        <p:txBody>
          <a:bodyPr/>
          <a:lstStyle/>
          <a:p>
            <a:pPr marL="0" lv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 smtClean="0">
                <a:solidFill>
                  <a:srgbClr val="FF0000"/>
                </a:solidFill>
              </a:rPr>
              <a:t>MIO_BUS          U4</a:t>
            </a:r>
            <a:r>
              <a:rPr lang="en-US" altLang="zh-CN" sz="1600" dirty="0" smtClean="0">
                <a:solidFill>
                  <a:schemeClr val="tx1"/>
                </a:solidFill>
              </a:rPr>
              <a:t>( </a:t>
            </a:r>
            <a:r>
              <a:rPr lang="en-US" altLang="zh-CN" sz="1600" dirty="0">
                <a:solidFill>
                  <a:schemeClr val="tx1"/>
                </a:solidFill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</a:rPr>
              <a:t>clk_100HzM,		//clock on board</a:t>
            </a:r>
          </a:p>
          <a:p>
            <a:pPr marL="0" lv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	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rst</a:t>
            </a:r>
            <a:r>
              <a:rPr lang="en-US" altLang="zh-CN" sz="1600" dirty="0" smtClean="0">
                <a:solidFill>
                  <a:schemeClr val="tx1"/>
                </a:solidFill>
              </a:rPr>
              <a:t>,			//reset</a:t>
            </a:r>
            <a:r>
              <a:rPr lang="zh-CN" altLang="en-US" sz="1600" dirty="0" smtClean="0">
                <a:solidFill>
                  <a:schemeClr val="tx1"/>
                </a:solidFill>
              </a:rPr>
              <a:t>，</a:t>
            </a:r>
            <a:r>
              <a:rPr lang="en-US" altLang="zh-CN" sz="1600" dirty="0" smtClean="0">
                <a:solidFill>
                  <a:schemeClr val="tx1"/>
                </a:solidFill>
              </a:rPr>
              <a:t>button BTN3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</a:rPr>
              <a:t>	BTN [3:0</a:t>
            </a:r>
            <a:r>
              <a:rPr lang="en-US" altLang="zh-CN" sz="1600" dirty="0">
                <a:solidFill>
                  <a:schemeClr val="tx1"/>
                </a:solidFill>
              </a:rPr>
              <a:t>] , </a:t>
            </a:r>
            <a:r>
              <a:rPr lang="en-US" altLang="zh-CN" sz="1600" dirty="0" smtClean="0">
                <a:solidFill>
                  <a:schemeClr val="tx1"/>
                </a:solidFill>
              </a:rPr>
              <a:t>		//4 bits original button input</a:t>
            </a:r>
          </a:p>
          <a:p>
            <a:pPr marL="0" lv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</a:rPr>
              <a:t>	SW [15:0],		//8 bits original switch input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               	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mem_w</a:t>
            </a:r>
            <a:r>
              <a:rPr lang="en-US" altLang="zh-CN" sz="1600" dirty="0" smtClean="0">
                <a:solidFill>
                  <a:schemeClr val="tx1"/>
                </a:solidFill>
              </a:rPr>
              <a:t>,			//memory read/write signal</a:t>
            </a:r>
            <a:r>
              <a:rPr lang="zh-CN" altLang="en-US" sz="1600" dirty="0" smtClean="0">
                <a:solidFill>
                  <a:schemeClr val="tx1"/>
                </a:solidFill>
              </a:rPr>
              <a:t>，</a:t>
            </a:r>
            <a:r>
              <a:rPr lang="en-US" altLang="zh-CN" sz="1600" dirty="0" smtClean="0">
                <a:solidFill>
                  <a:schemeClr val="tx1"/>
                </a:solidFill>
              </a:rPr>
              <a:t>from CPU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               	</a:t>
            </a:r>
            <a:r>
              <a:rPr lang="en-US" altLang="zh-CN" sz="1600" dirty="0" smtClean="0">
                <a:solidFill>
                  <a:schemeClr val="tx1"/>
                </a:solidFill>
              </a:rPr>
              <a:t>Cpu_data2bus [31:0</a:t>
            </a:r>
            <a:r>
              <a:rPr lang="en-US" altLang="zh-CN" sz="1600" dirty="0">
                <a:solidFill>
                  <a:schemeClr val="tx1"/>
                </a:solidFill>
              </a:rPr>
              <a:t>] </a:t>
            </a:r>
            <a:r>
              <a:rPr lang="en-US" altLang="zh-CN" sz="1600" dirty="0" smtClean="0">
                <a:solidFill>
                  <a:schemeClr val="tx1"/>
                </a:solidFill>
              </a:rPr>
              <a:t>,	//CPU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 smtClean="0">
                <a:solidFill>
                  <a:schemeClr val="tx1"/>
                </a:solidFill>
              </a:rPr>
              <a:t>data output bus	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	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addr_bus</a:t>
            </a:r>
            <a:r>
              <a:rPr lang="en-US" altLang="zh-CN" sz="1600" dirty="0" smtClean="0">
                <a:solidFill>
                  <a:schemeClr val="tx1"/>
                </a:solidFill>
              </a:rPr>
              <a:t> [31:0</a:t>
            </a:r>
            <a:r>
              <a:rPr lang="en-US" altLang="zh-CN" sz="1600" dirty="0">
                <a:solidFill>
                  <a:schemeClr val="tx1"/>
                </a:solidFill>
              </a:rPr>
              <a:t>] , 		</a:t>
            </a:r>
            <a:r>
              <a:rPr lang="en-US" altLang="zh-CN" sz="1600" dirty="0" smtClean="0">
                <a:solidFill>
                  <a:schemeClr val="tx1"/>
                </a:solidFill>
              </a:rPr>
              <a:t>//address bus</a:t>
            </a:r>
            <a:r>
              <a:rPr lang="zh-CN" altLang="en-US" sz="1600" dirty="0" smtClean="0">
                <a:solidFill>
                  <a:schemeClr val="tx1"/>
                </a:solidFill>
              </a:rPr>
              <a:t>，</a:t>
            </a:r>
            <a:r>
              <a:rPr lang="en-US" altLang="zh-CN" sz="1600" dirty="0" smtClean="0">
                <a:solidFill>
                  <a:schemeClr val="tx1"/>
                </a:solidFill>
              </a:rPr>
              <a:t>from CPU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               	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ram_data_out</a:t>
            </a:r>
            <a:r>
              <a:rPr lang="en-US" altLang="zh-CN" sz="1600" dirty="0" smtClean="0">
                <a:solidFill>
                  <a:schemeClr val="tx1"/>
                </a:solidFill>
              </a:rPr>
              <a:t> [31:0</a:t>
            </a:r>
            <a:r>
              <a:rPr lang="en-US" altLang="zh-CN" sz="1600" dirty="0">
                <a:solidFill>
                  <a:schemeClr val="tx1"/>
                </a:solidFill>
              </a:rPr>
              <a:t>] </a:t>
            </a:r>
            <a:r>
              <a:rPr lang="en-US" altLang="zh-CN" sz="1600" dirty="0" smtClean="0">
                <a:solidFill>
                  <a:schemeClr val="tx1"/>
                </a:solidFill>
              </a:rPr>
              <a:t>,	//from RAM data output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                	</a:t>
            </a:r>
            <a:r>
              <a:rPr lang="en-US" altLang="zh-CN" sz="1600" dirty="0" err="1">
                <a:solidFill>
                  <a:schemeClr val="tx1"/>
                </a:solidFill>
              </a:rPr>
              <a:t>led_out</a:t>
            </a:r>
            <a:r>
              <a:rPr lang="en-US" altLang="zh-CN" sz="1600" dirty="0">
                <a:solidFill>
                  <a:schemeClr val="tx1"/>
                </a:solidFill>
              </a:rPr>
              <a:t> [7:0</a:t>
            </a:r>
            <a:r>
              <a:rPr lang="en-US" altLang="zh-CN" sz="1600" dirty="0" smtClean="0">
                <a:solidFill>
                  <a:schemeClr val="tx1"/>
                </a:solidFill>
              </a:rPr>
              <a:t>],		//from LED output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 	</a:t>
            </a:r>
            <a:r>
              <a:rPr lang="en-US" altLang="zh-CN" sz="1600" dirty="0" err="1">
                <a:solidFill>
                  <a:schemeClr val="tx1"/>
                </a:solidFill>
              </a:rPr>
              <a:t>counter_out</a:t>
            </a:r>
            <a:r>
              <a:rPr lang="en-US" altLang="zh-CN" sz="1600" dirty="0">
                <a:solidFill>
                  <a:schemeClr val="tx1"/>
                </a:solidFill>
              </a:rPr>
              <a:t> [31:0] </a:t>
            </a:r>
            <a:r>
              <a:rPr lang="en-US" altLang="zh-CN" sz="1600" dirty="0" smtClean="0">
                <a:solidFill>
                  <a:schemeClr val="tx1"/>
                </a:solidFill>
              </a:rPr>
              <a:t>,		//</a:t>
            </a:r>
            <a:r>
              <a:rPr lang="zh-CN" altLang="en-US" sz="1600" dirty="0" smtClean="0">
                <a:solidFill>
                  <a:schemeClr val="tx1"/>
                </a:solidFill>
              </a:rPr>
              <a:t>当前通道计数输出，来自计数器外设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	</a:t>
            </a:r>
            <a:r>
              <a:rPr lang="en-US" altLang="zh-CN" sz="1600" dirty="0" smtClean="0">
                <a:solidFill>
                  <a:schemeClr val="tx1"/>
                </a:solidFill>
              </a:rPr>
              <a:t>counter0_out,	</a:t>
            </a:r>
            <a:r>
              <a:rPr lang="en-US" altLang="zh-CN" sz="1600" dirty="0">
                <a:solidFill>
                  <a:schemeClr val="tx1"/>
                </a:solidFill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</a:rPr>
              <a:t>//</a:t>
            </a:r>
            <a:r>
              <a:rPr lang="zh-CN" altLang="en-US" sz="1600" dirty="0" smtClean="0">
                <a:solidFill>
                  <a:schemeClr val="tx1"/>
                </a:solidFill>
              </a:rPr>
              <a:t>通道</a:t>
            </a:r>
            <a:r>
              <a:rPr lang="en-US" altLang="zh-CN" sz="1600" dirty="0" smtClean="0">
                <a:solidFill>
                  <a:schemeClr val="tx1"/>
                </a:solidFill>
              </a:rPr>
              <a:t>0</a:t>
            </a:r>
            <a:r>
              <a:rPr lang="zh-CN" altLang="en-US" sz="1600" dirty="0" smtClean="0">
                <a:solidFill>
                  <a:schemeClr val="tx1"/>
                </a:solidFill>
              </a:rPr>
              <a:t>计数结束输出，</a:t>
            </a:r>
            <a:r>
              <a:rPr lang="zh-CN" altLang="en-US" sz="1600" dirty="0">
                <a:solidFill>
                  <a:schemeClr val="tx1"/>
                </a:solidFill>
              </a:rPr>
              <a:t>来自计数器外设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	counter1_out,		</a:t>
            </a:r>
            <a:r>
              <a:rPr lang="en-US" altLang="zh-CN" sz="1600" dirty="0" smtClean="0">
                <a:solidFill>
                  <a:schemeClr val="tx1"/>
                </a:solidFill>
              </a:rPr>
              <a:t>//</a:t>
            </a:r>
            <a:r>
              <a:rPr lang="zh-CN" altLang="en-US" sz="1600" dirty="0" smtClean="0">
                <a:solidFill>
                  <a:schemeClr val="tx1"/>
                </a:solidFill>
              </a:rPr>
              <a:t>通道</a:t>
            </a:r>
            <a:r>
              <a:rPr lang="en-US" altLang="zh-CN" sz="1600" dirty="0" smtClean="0">
                <a:solidFill>
                  <a:schemeClr val="tx1"/>
                </a:solidFill>
              </a:rPr>
              <a:t>1</a:t>
            </a:r>
            <a:r>
              <a:rPr lang="zh-CN" altLang="en-US" sz="1600" dirty="0" smtClean="0">
                <a:solidFill>
                  <a:schemeClr val="tx1"/>
                </a:solidFill>
              </a:rPr>
              <a:t>计数</a:t>
            </a:r>
            <a:r>
              <a:rPr lang="zh-CN" altLang="en-US" sz="1600" dirty="0">
                <a:solidFill>
                  <a:schemeClr val="tx1"/>
                </a:solidFill>
              </a:rPr>
              <a:t>结束输出，来自计数器外设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	counter2_out,		//</a:t>
            </a:r>
            <a:r>
              <a:rPr lang="zh-CN" altLang="en-US" sz="1600" dirty="0" smtClean="0">
                <a:solidFill>
                  <a:schemeClr val="tx1"/>
                </a:solidFill>
              </a:rPr>
              <a:t>通道</a:t>
            </a:r>
            <a:r>
              <a:rPr lang="en-US" altLang="zh-CN" sz="1600" dirty="0" smtClean="0">
                <a:solidFill>
                  <a:schemeClr val="tx1"/>
                </a:solidFill>
              </a:rPr>
              <a:t>2</a:t>
            </a:r>
            <a:r>
              <a:rPr lang="zh-CN" altLang="en-US" sz="1600" dirty="0" smtClean="0">
                <a:solidFill>
                  <a:schemeClr val="tx1"/>
                </a:solidFill>
              </a:rPr>
              <a:t>计数</a:t>
            </a:r>
            <a:r>
              <a:rPr lang="zh-CN" altLang="en-US" sz="1600" dirty="0">
                <a:solidFill>
                  <a:schemeClr val="tx1"/>
                </a:solidFill>
              </a:rPr>
              <a:t>结束输出，来自计数器</a:t>
            </a:r>
            <a:r>
              <a:rPr lang="zh-CN" altLang="en-US" sz="1600" dirty="0" smtClean="0">
                <a:solidFill>
                  <a:schemeClr val="tx1"/>
                </a:solidFill>
              </a:rPr>
              <a:t>外设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800" dirty="0">
                <a:solidFill>
                  <a:schemeClr val="tx1"/>
                </a:solidFill>
              </a:rPr>
              <a:t>	</a:t>
            </a:r>
          </a:p>
          <a:p>
            <a:pPr marL="0" lv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	</a:t>
            </a:r>
            <a:r>
              <a:rPr lang="en-US" altLang="zh-CN" sz="1600" dirty="0" smtClean="0">
                <a:solidFill>
                  <a:schemeClr val="tx1"/>
                </a:solidFill>
              </a:rPr>
              <a:t> Cpu_data4bus </a:t>
            </a:r>
            <a:r>
              <a:rPr lang="en-US" altLang="zh-CN" sz="1600" dirty="0">
                <a:solidFill>
                  <a:schemeClr val="tx1"/>
                </a:solidFill>
              </a:rPr>
              <a:t>[31:0] ,	</a:t>
            </a:r>
            <a:r>
              <a:rPr lang="en-US" altLang="zh-CN" sz="1600" dirty="0" smtClean="0">
                <a:solidFill>
                  <a:schemeClr val="tx1"/>
                </a:solidFill>
              </a:rPr>
              <a:t>//CPU</a:t>
            </a:r>
            <a:r>
              <a:rPr lang="zh-CN" altLang="en-US" sz="1600" dirty="0" smtClean="0">
                <a:solidFill>
                  <a:schemeClr val="tx1"/>
                </a:solidFill>
              </a:rPr>
              <a:t>写入数据总线，连接到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CPU</a:t>
            </a:r>
          </a:p>
          <a:p>
            <a:pPr marL="0" lv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	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ram_data_in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[31:0] ,  </a:t>
            </a:r>
            <a:r>
              <a:rPr lang="en-US" altLang="zh-CN" sz="1600" dirty="0" smtClean="0">
                <a:solidFill>
                  <a:schemeClr val="tx1"/>
                </a:solidFill>
              </a:rPr>
              <a:t>	//RAM </a:t>
            </a:r>
            <a:r>
              <a:rPr lang="zh-CN" altLang="en-US" sz="1600" dirty="0" smtClean="0">
                <a:solidFill>
                  <a:schemeClr val="tx1"/>
                </a:solidFill>
              </a:rPr>
              <a:t>写入数据总线，连接到</a:t>
            </a:r>
            <a:r>
              <a:rPr lang="en-US" altLang="zh-CN" sz="1600" dirty="0" smtClean="0">
                <a:solidFill>
                  <a:schemeClr val="tx1"/>
                </a:solidFill>
              </a:rPr>
              <a:t>RAM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	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ram_addr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[9:  0] ,	    </a:t>
            </a:r>
            <a:r>
              <a:rPr lang="en-US" altLang="zh-CN" sz="1600" dirty="0" smtClean="0">
                <a:solidFill>
                  <a:schemeClr val="tx1"/>
                </a:solidFill>
              </a:rPr>
              <a:t>	 //RAM</a:t>
            </a:r>
            <a:r>
              <a:rPr lang="zh-CN" altLang="en-US" sz="1600" dirty="0" smtClean="0">
                <a:solidFill>
                  <a:schemeClr val="tx1"/>
                </a:solidFill>
              </a:rPr>
              <a:t>访问地址，连接到</a:t>
            </a:r>
            <a:r>
              <a:rPr lang="en-US" altLang="zh-CN" sz="1600" dirty="0" smtClean="0">
                <a:solidFill>
                  <a:schemeClr val="tx1"/>
                </a:solidFill>
              </a:rPr>
              <a:t>RAM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	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data_ram_we</a:t>
            </a:r>
            <a:r>
              <a:rPr lang="en-US" altLang="zh-CN" sz="1600" dirty="0" smtClean="0">
                <a:solidFill>
                  <a:schemeClr val="tx1"/>
                </a:solidFill>
              </a:rPr>
              <a:t>,		//RAM</a:t>
            </a:r>
            <a:r>
              <a:rPr lang="zh-CN" altLang="en-US" sz="1600" dirty="0" smtClean="0">
                <a:solidFill>
                  <a:schemeClr val="tx1"/>
                </a:solidFill>
              </a:rPr>
              <a:t>读写控制， 连接</a:t>
            </a:r>
            <a:r>
              <a:rPr lang="zh-CN" altLang="en-US" sz="1600" dirty="0">
                <a:solidFill>
                  <a:schemeClr val="tx1"/>
                </a:solidFill>
              </a:rPr>
              <a:t>到</a:t>
            </a:r>
            <a:r>
              <a:rPr lang="en-US" altLang="zh-CN" sz="1600" dirty="0">
                <a:solidFill>
                  <a:schemeClr val="tx1"/>
                </a:solidFill>
              </a:rPr>
              <a:t>RAM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	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zh-CN" altLang="en-US" sz="1600" dirty="0" smtClean="0">
                <a:solidFill>
                  <a:schemeClr val="tx1"/>
                </a:solidFill>
              </a:rPr>
              <a:t>GPIOf</a:t>
            </a:r>
            <a:r>
              <a:rPr lang="zh-CN" altLang="en-US" sz="1600" dirty="0">
                <a:solidFill>
                  <a:schemeClr val="tx1"/>
                </a:solidFill>
              </a:rPr>
              <a:t>0000000_</a:t>
            </a:r>
            <a:r>
              <a:rPr lang="zh-CN" altLang="en-US" sz="1600" dirty="0" smtClean="0">
                <a:solidFill>
                  <a:schemeClr val="tx1"/>
                </a:solidFill>
              </a:rPr>
              <a:t>w</a:t>
            </a:r>
            <a:r>
              <a:rPr lang="en-US" altLang="zh-CN" sz="1600" dirty="0" smtClean="0">
                <a:solidFill>
                  <a:schemeClr val="tx1"/>
                </a:solidFill>
              </a:rPr>
              <a:t>,		//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zh-CN" altLang="en-US" sz="1600" dirty="0" smtClean="0">
                <a:solidFill>
                  <a:schemeClr val="tx1"/>
                </a:solidFill>
              </a:rPr>
              <a:t>设备</a:t>
            </a:r>
            <a:r>
              <a:rPr lang="zh-CN" altLang="en-US" sz="1600" dirty="0">
                <a:solidFill>
                  <a:schemeClr val="tx1"/>
                </a:solidFill>
              </a:rPr>
              <a:t>一</a:t>
            </a:r>
            <a:r>
              <a:rPr lang="en-US" altLang="zh-CN" sz="1600" dirty="0" smtClean="0">
                <a:solidFill>
                  <a:schemeClr val="tx1"/>
                </a:solidFill>
              </a:rPr>
              <a:t>LED</a:t>
            </a:r>
            <a:r>
              <a:rPr lang="zh-CN" altLang="en-US" sz="1600" dirty="0" smtClean="0">
                <a:solidFill>
                  <a:schemeClr val="tx1"/>
                </a:solidFill>
              </a:rPr>
              <a:t>写信号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	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zh-CN" altLang="en-US" sz="1600" dirty="0" smtClean="0">
                <a:solidFill>
                  <a:schemeClr val="tx1"/>
                </a:solidFill>
              </a:rPr>
              <a:t>GPIO</a:t>
            </a:r>
            <a:r>
              <a:rPr lang="en-US" altLang="zh-CN" sz="1600" dirty="0" smtClean="0">
                <a:solidFill>
                  <a:schemeClr val="tx1"/>
                </a:solidFill>
              </a:rPr>
              <a:t>e</a:t>
            </a:r>
            <a:r>
              <a:rPr lang="zh-CN" altLang="en-US" sz="1600" dirty="0" smtClean="0">
                <a:solidFill>
                  <a:schemeClr val="tx1"/>
                </a:solidFill>
              </a:rPr>
              <a:t>0000000</a:t>
            </a:r>
            <a:r>
              <a:rPr lang="zh-CN" altLang="en-US" sz="1600" dirty="0">
                <a:solidFill>
                  <a:schemeClr val="tx1"/>
                </a:solidFill>
              </a:rPr>
              <a:t>_</a:t>
            </a:r>
            <a:r>
              <a:rPr lang="zh-CN" altLang="en-US" sz="1600" dirty="0" smtClean="0">
                <a:solidFill>
                  <a:schemeClr val="tx1"/>
                </a:solidFill>
              </a:rPr>
              <a:t>we</a:t>
            </a:r>
            <a:r>
              <a:rPr lang="en-US" altLang="zh-CN" sz="1600" dirty="0" smtClean="0">
                <a:solidFill>
                  <a:schemeClr val="tx1"/>
                </a:solidFill>
              </a:rPr>
              <a:t>,		// </a:t>
            </a:r>
            <a:r>
              <a:rPr lang="zh-CN" altLang="en-US" sz="1600" dirty="0" smtClean="0">
                <a:solidFill>
                  <a:schemeClr val="tx1"/>
                </a:solidFill>
              </a:rPr>
              <a:t>设备二</a:t>
            </a:r>
            <a:r>
              <a:rPr lang="en-US" altLang="zh-CN" sz="1600" dirty="0" smtClean="0">
                <a:solidFill>
                  <a:schemeClr val="tx1"/>
                </a:solidFill>
              </a:rPr>
              <a:t>7</a:t>
            </a:r>
            <a:r>
              <a:rPr lang="zh-CN" altLang="en-US" sz="1600" dirty="0" smtClean="0">
                <a:solidFill>
                  <a:schemeClr val="tx1"/>
                </a:solidFill>
              </a:rPr>
              <a:t>段写信号，连接到</a:t>
            </a:r>
            <a:r>
              <a:rPr lang="en-US" altLang="zh-CN" sz="1600" dirty="0" smtClean="0">
                <a:solidFill>
                  <a:schemeClr val="tx1"/>
                </a:solidFill>
              </a:rPr>
              <a:t>U5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 smtClean="0">
                <a:solidFill>
                  <a:schemeClr val="tx1"/>
                </a:solidFill>
              </a:rPr>
              <a:t>		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counter_we</a:t>
            </a:r>
            <a:r>
              <a:rPr lang="en-US" altLang="zh-CN" sz="1600" dirty="0" smtClean="0">
                <a:solidFill>
                  <a:schemeClr val="tx1"/>
                </a:solidFill>
              </a:rPr>
              <a:t>,		//</a:t>
            </a:r>
            <a:r>
              <a:rPr lang="zh-CN" altLang="en-US" sz="1600" dirty="0" smtClean="0">
                <a:solidFill>
                  <a:schemeClr val="tx1"/>
                </a:solidFill>
              </a:rPr>
              <a:t>记数器写信号，</a:t>
            </a:r>
            <a:r>
              <a:rPr lang="zh-CN" altLang="en-US" sz="1600" dirty="0">
                <a:solidFill>
                  <a:schemeClr val="tx1"/>
                </a:solidFill>
              </a:rPr>
              <a:t>连接到</a:t>
            </a:r>
            <a:r>
              <a:rPr lang="en-US" altLang="zh-CN" sz="1600" dirty="0" smtClean="0">
                <a:solidFill>
                  <a:schemeClr val="tx1"/>
                </a:solidFill>
              </a:rPr>
              <a:t>U10</a:t>
            </a:r>
          </a:p>
          <a:p>
            <a:pPr marL="0" lv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	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Peripheral_in</a:t>
            </a:r>
            <a:r>
              <a:rPr lang="en-US" altLang="zh-CN" sz="1600" dirty="0">
                <a:solidFill>
                  <a:schemeClr val="tx1"/>
                </a:solidFill>
              </a:rPr>
              <a:t> [31:0] </a:t>
            </a:r>
            <a:r>
              <a:rPr lang="en-US" altLang="zh-CN" sz="1600" dirty="0" smtClean="0">
                <a:solidFill>
                  <a:schemeClr val="tx1"/>
                </a:solidFill>
              </a:rPr>
              <a:t>	//</a:t>
            </a:r>
            <a:r>
              <a:rPr lang="zh-CN" altLang="en-US" sz="1600" dirty="0" smtClean="0">
                <a:solidFill>
                  <a:schemeClr val="tx1"/>
                </a:solidFill>
              </a:rPr>
              <a:t>外部设备写数据总线，连接所有写设备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	</a:t>
            </a:r>
            <a:r>
              <a:rPr lang="en-US" altLang="zh-CN" sz="1600" dirty="0" smtClean="0">
                <a:solidFill>
                  <a:schemeClr val="tx1"/>
                </a:solidFill>
              </a:rPr>
              <a:t>);</a:t>
            </a:r>
          </a:p>
          <a:p>
            <a:pPr marL="0" lv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 err="1">
                <a:solidFill>
                  <a:schemeClr val="tx1"/>
                </a:solidFill>
              </a:rPr>
              <a:t>endmodule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1132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2564904"/>
            <a:ext cx="8229600" cy="108012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66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GPIO interface module</a:t>
            </a:r>
            <a:endParaRPr lang="en-US" altLang="zh-CN" sz="66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r">
              <a:buNone/>
            </a:pPr>
            <a:r>
              <a:rPr lang="en-US" altLang="zh-CN" sz="3400" dirty="0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--same with lab 3</a:t>
            </a:r>
          </a:p>
          <a:p>
            <a:pPr marL="0" indent="0" algn="r">
              <a:buNone/>
            </a:pPr>
            <a:endParaRPr lang="zh-CN" altLang="en-US" sz="2800" dirty="0">
              <a:solidFill>
                <a:srgbClr val="0000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4957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909153" y="2420888"/>
            <a:ext cx="4186895" cy="3168352"/>
            <a:chOff x="395536" y="3096344"/>
            <a:chExt cx="4445149" cy="3284984"/>
          </a:xfrm>
        </p:grpSpPr>
        <p:sp>
          <p:nvSpPr>
            <p:cNvPr id="5" name="圆角矩形 4"/>
            <p:cNvSpPr/>
            <p:nvPr/>
          </p:nvSpPr>
          <p:spPr bwMode="auto">
            <a:xfrm>
              <a:off x="459862" y="3096344"/>
              <a:ext cx="4270641" cy="3284984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3333CD"/>
                </a:solidFill>
                <a:ea typeface="宋体" pitchFamily="2" charset="-122"/>
              </a:endParaRPr>
            </a:p>
          </p:txBody>
        </p:sp>
        <p:sp>
          <p:nvSpPr>
            <p:cNvPr id="6" name="圆角矩形 5"/>
            <p:cNvSpPr/>
            <p:nvPr/>
          </p:nvSpPr>
          <p:spPr bwMode="auto">
            <a:xfrm>
              <a:off x="2483768" y="3501008"/>
              <a:ext cx="648072" cy="2232248"/>
            </a:xfrm>
            <a:prstGeom prst="roundRect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 smtClean="0">
                  <a:solidFill>
                    <a:srgbClr val="007A77"/>
                  </a:solidFill>
                </a:rPr>
                <a:t>Device GPIO</a:t>
              </a:r>
            </a:p>
            <a:p>
              <a:pPr algn="ctr" eaLnBrk="0" fontAlgn="base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dirty="0" smtClean="0">
                  <a:solidFill>
                    <a:srgbClr val="FF0000"/>
                  </a:solidFill>
                  <a:ea typeface="宋体" pitchFamily="2" charset="-122"/>
                </a:rPr>
                <a:t>&amp; LED</a:t>
              </a:r>
              <a:endParaRPr kumimoji="1" lang="zh-CN" altLang="en-US" sz="2000" b="1" dirty="0" smtClean="0">
                <a:solidFill>
                  <a:srgbClr val="FF0000"/>
                </a:solidFill>
                <a:ea typeface="宋体" pitchFamily="2" charset="-122"/>
              </a:endParaRPr>
            </a:p>
          </p:txBody>
        </p:sp>
        <p:cxnSp>
          <p:nvCxnSpPr>
            <p:cNvPr id="7" name="直接箭头连接符 6"/>
            <p:cNvCxnSpPr/>
            <p:nvPr/>
          </p:nvCxnSpPr>
          <p:spPr bwMode="auto">
            <a:xfrm>
              <a:off x="1547664" y="5373216"/>
              <a:ext cx="1008112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  <p:sp>
          <p:nvSpPr>
            <p:cNvPr id="8" name="任意多边形 7"/>
            <p:cNvSpPr/>
            <p:nvPr/>
          </p:nvSpPr>
          <p:spPr bwMode="auto">
            <a:xfrm>
              <a:off x="1645990" y="5730428"/>
              <a:ext cx="1125810" cy="362867"/>
            </a:xfrm>
            <a:custGeom>
              <a:avLst/>
              <a:gdLst>
                <a:gd name="connsiteX0" fmla="*/ 0 w 1200150"/>
                <a:gd name="connsiteY0" fmla="*/ 328612 h 328612"/>
                <a:gd name="connsiteX1" fmla="*/ 1200150 w 1200150"/>
                <a:gd name="connsiteY1" fmla="*/ 328612 h 328612"/>
                <a:gd name="connsiteX2" fmla="*/ 1200150 w 1200150"/>
                <a:gd name="connsiteY2" fmla="*/ 0 h 328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0150" h="328612">
                  <a:moveTo>
                    <a:pt x="0" y="328612"/>
                  </a:moveTo>
                  <a:lnTo>
                    <a:pt x="1200150" y="328612"/>
                  </a:lnTo>
                  <a:lnTo>
                    <a:pt x="1200150" y="0"/>
                  </a:lnTo>
                </a:path>
              </a:pathLst>
            </a:custGeom>
            <a:noFill/>
            <a:ln w="1270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3333CD"/>
                </a:solidFill>
                <a:ea typeface="宋体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403648" y="5762400"/>
              <a:ext cx="8386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err="1" smtClean="0">
                  <a:solidFill>
                    <a:srgbClr val="002060"/>
                  </a:solidFill>
                </a:rPr>
                <a:t>clk_io</a:t>
              </a:r>
              <a:endParaRPr lang="zh-CN" altLang="en-US" b="1" dirty="0">
                <a:solidFill>
                  <a:srgbClr val="002060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95536" y="4941168"/>
              <a:ext cx="19654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GPIOf0000000_we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右箭头 10"/>
            <p:cNvSpPr/>
            <p:nvPr/>
          </p:nvSpPr>
          <p:spPr bwMode="auto">
            <a:xfrm>
              <a:off x="1331640" y="4365104"/>
              <a:ext cx="1152128" cy="432048"/>
            </a:xfrm>
            <a:prstGeom prst="rightArrow">
              <a:avLst/>
            </a:prstGeom>
            <a:solidFill>
              <a:srgbClr val="00B05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3333CD"/>
                </a:solidFill>
                <a:ea typeface="宋体" pitchFamily="2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77123" y="4139788"/>
              <a:ext cx="16466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err="1" smtClean="0">
                  <a:solidFill>
                    <a:srgbClr val="006765">
                      <a:lumMod val="50000"/>
                    </a:srgbClr>
                  </a:solidFill>
                </a:rPr>
                <a:t>Peripheral_in</a:t>
              </a:r>
              <a:endParaRPr lang="zh-CN" altLang="en-US" b="1" dirty="0">
                <a:solidFill>
                  <a:srgbClr val="006765">
                    <a:lumMod val="50000"/>
                  </a:srgbClr>
                </a:solidFill>
              </a:endParaRPr>
            </a:p>
          </p:txBody>
        </p:sp>
        <p:sp>
          <p:nvSpPr>
            <p:cNvPr id="13" name="圆角矩形 12"/>
            <p:cNvSpPr/>
            <p:nvPr/>
          </p:nvSpPr>
          <p:spPr bwMode="auto">
            <a:xfrm>
              <a:off x="3491880" y="4653136"/>
              <a:ext cx="432048" cy="1296144"/>
            </a:xfrm>
            <a:prstGeom prst="roundRect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 smtClean="0">
                  <a:solidFill>
                    <a:srgbClr val="FF0000"/>
                  </a:solidFill>
                </a:rPr>
                <a:t>8-LED</a:t>
              </a:r>
              <a:endParaRPr kumimoji="1" lang="zh-CN" altLang="en-US" sz="2000" b="1" dirty="0" smtClean="0">
                <a:solidFill>
                  <a:srgbClr val="FF0000"/>
                </a:solidFill>
                <a:ea typeface="宋体" pitchFamily="2" charset="-122"/>
              </a:endParaRPr>
            </a:p>
          </p:txBody>
        </p:sp>
        <p:sp>
          <p:nvSpPr>
            <p:cNvPr id="14" name="右箭头 13"/>
            <p:cNvSpPr/>
            <p:nvPr/>
          </p:nvSpPr>
          <p:spPr bwMode="auto">
            <a:xfrm>
              <a:off x="3203848" y="5229200"/>
              <a:ext cx="288032" cy="144016"/>
            </a:xfrm>
            <a:prstGeom prst="rightArrow">
              <a:avLst/>
            </a:prstGeom>
            <a:solidFill>
              <a:srgbClr val="00B05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3333CD"/>
                </a:solidFill>
                <a:ea typeface="宋体" pitchFamily="2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rot="16200000">
              <a:off x="2812520" y="5594359"/>
              <a:ext cx="9412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err="1" smtClean="0">
                  <a:solidFill>
                    <a:srgbClr val="002060"/>
                  </a:solidFill>
                </a:rPr>
                <a:t>led_out</a:t>
              </a:r>
              <a:endParaRPr lang="zh-CN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6" name="右箭头 15"/>
            <p:cNvSpPr/>
            <p:nvPr/>
          </p:nvSpPr>
          <p:spPr bwMode="auto">
            <a:xfrm>
              <a:off x="3131840" y="4365104"/>
              <a:ext cx="288032" cy="144016"/>
            </a:xfrm>
            <a:prstGeom prst="rightArrow">
              <a:avLst/>
            </a:prstGeom>
            <a:solidFill>
              <a:srgbClr val="00B05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3333CD"/>
                </a:solidFill>
                <a:ea typeface="宋体" pitchFamily="2" charset="-122"/>
              </a:endParaRPr>
            </a:p>
          </p:txBody>
        </p:sp>
        <p:sp>
          <p:nvSpPr>
            <p:cNvPr id="17" name="右箭头 16"/>
            <p:cNvSpPr/>
            <p:nvPr/>
          </p:nvSpPr>
          <p:spPr bwMode="auto">
            <a:xfrm>
              <a:off x="3131840" y="3789040"/>
              <a:ext cx="432048" cy="288032"/>
            </a:xfrm>
            <a:prstGeom prst="rightArrow">
              <a:avLst/>
            </a:prstGeom>
            <a:solidFill>
              <a:srgbClr val="00B05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3333CD"/>
                </a:solidFill>
                <a:ea typeface="宋体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399265" y="4192267"/>
              <a:ext cx="14414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err="1" smtClean="0">
                  <a:solidFill>
                    <a:srgbClr val="002060"/>
                  </a:solidFill>
                </a:rPr>
                <a:t>Counter_set</a:t>
              </a:r>
              <a:endParaRPr lang="zh-CN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528441" y="3768273"/>
              <a:ext cx="103746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kern="0" dirty="0">
                  <a:solidFill>
                    <a:srgbClr val="000000"/>
                  </a:solidFill>
                </a:rPr>
                <a:t>GPIOf0</a:t>
              </a:r>
              <a:endParaRPr lang="zh-CN" altLang="en-US" dirty="0">
                <a:solidFill>
                  <a:srgbClr val="007A77"/>
                </a:solidFill>
              </a:endParaRPr>
            </a:p>
          </p:txBody>
        </p:sp>
        <p:cxnSp>
          <p:nvCxnSpPr>
            <p:cNvPr id="20" name="直接箭头连接符 19"/>
            <p:cNvCxnSpPr/>
            <p:nvPr/>
          </p:nvCxnSpPr>
          <p:spPr bwMode="auto">
            <a:xfrm>
              <a:off x="1475656" y="3717032"/>
              <a:ext cx="1008112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  <p:sp>
          <p:nvSpPr>
            <p:cNvPr id="21" name="矩形 20"/>
            <p:cNvSpPr/>
            <p:nvPr/>
          </p:nvSpPr>
          <p:spPr>
            <a:xfrm>
              <a:off x="1079266" y="3501008"/>
              <a:ext cx="46839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kern="0" dirty="0" err="1">
                  <a:solidFill>
                    <a:srgbClr val="000000"/>
                  </a:solidFill>
                </a:rPr>
                <a:t>rst</a:t>
              </a:r>
              <a:endParaRPr lang="zh-CN" altLang="en-US" dirty="0">
                <a:solidFill>
                  <a:srgbClr val="007A77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707904" y="3573016"/>
              <a:ext cx="61747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kern="0" dirty="0" smtClean="0">
                  <a:solidFill>
                    <a:srgbClr val="FF0000"/>
                  </a:solidFill>
                </a:rPr>
                <a:t>22</a:t>
              </a:r>
              <a:r>
                <a:rPr lang="zh-CN" altLang="en-US" sz="1600" b="1" kern="0" dirty="0" smtClean="0">
                  <a:solidFill>
                    <a:srgbClr val="FF0000"/>
                  </a:solidFill>
                </a:rPr>
                <a:t>位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44624"/>
            <a:ext cx="7869560" cy="954360"/>
          </a:xfrm>
        </p:spPr>
        <p:txBody>
          <a:bodyPr>
            <a:normAutofit/>
          </a:bodyPr>
          <a:lstStyle/>
          <a:p>
            <a:pPr>
              <a:lnSpc>
                <a:spcPts val="3600"/>
              </a:lnSpc>
            </a:pPr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U7-</a:t>
            </a:r>
            <a:r>
              <a:rPr lang="en-US" altLang="zh-CN" sz="3600" dirty="0" smtClean="0"/>
              <a:t>GPIO device interface 1-- </a:t>
            </a:r>
            <a:r>
              <a:rPr lang="en-US" altLang="zh-CN" dirty="0" smtClean="0">
                <a:solidFill>
                  <a:srgbClr val="FF0000"/>
                </a:solidFill>
              </a:rPr>
              <a:t>SPIO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616624"/>
          </a:xfrm>
        </p:spPr>
        <p:txBody>
          <a:bodyPr/>
          <a:lstStyle/>
          <a:p>
            <a:pPr lvl="0">
              <a:buClr>
                <a:srgbClr val="4BACC6">
                  <a:lumMod val="75000"/>
                </a:srgbClr>
              </a:buClr>
            </a:pPr>
            <a:r>
              <a:rPr lang="en-US" altLang="zh-CN" sz="2800" dirty="0" smtClean="0">
                <a:solidFill>
                  <a:schemeClr val="tx1"/>
                </a:solidFill>
              </a:rPr>
              <a:t>GPIO</a:t>
            </a: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</a:rPr>
              <a:t>output device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000" dirty="0" smtClean="0">
                <a:solidFill>
                  <a:prstClr val="black"/>
                </a:solidFill>
              </a:rPr>
              <a:t>address=f0000000 </a:t>
            </a:r>
            <a:r>
              <a:rPr lang="en-US" altLang="zh-CN" sz="2000" dirty="0">
                <a:solidFill>
                  <a:prstClr val="black"/>
                </a:solidFill>
              </a:rPr>
              <a:t>- ffffffff0 (</a:t>
            </a:r>
            <a:r>
              <a:rPr lang="en-US" altLang="zh-CN" sz="2000" dirty="0" smtClean="0">
                <a:solidFill>
                  <a:prstClr val="black"/>
                </a:solidFill>
              </a:rPr>
              <a:t>ffffff00-ffffffff0) 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000" dirty="0" smtClean="0">
                <a:solidFill>
                  <a:prstClr val="black"/>
                </a:solidFill>
              </a:rPr>
              <a:t>Read/write control signal</a:t>
            </a:r>
            <a:r>
              <a:rPr lang="zh-CN" altLang="en-US" sz="2000" dirty="0" smtClean="0">
                <a:solidFill>
                  <a:prstClr val="black"/>
                </a:solidFill>
              </a:rPr>
              <a:t>：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GPIOf0000000_we(GPIOffffff00_we)</a:t>
            </a: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000" dirty="0"/>
              <a:t>{GPIOf0[21:0],</a:t>
            </a:r>
            <a:r>
              <a:rPr lang="en-US" altLang="zh-CN" sz="2000" dirty="0">
                <a:solidFill>
                  <a:srgbClr val="FF0000"/>
                </a:solidFill>
              </a:rPr>
              <a:t>LED</a:t>
            </a:r>
            <a:r>
              <a:rPr lang="en-US" altLang="zh-CN" sz="2000" dirty="0"/>
              <a:t>,counter_set} 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pPr lvl="0">
              <a:buClr>
                <a:srgbClr val="4BACC6">
                  <a:lumMod val="75000"/>
                </a:srgbClr>
              </a:buClr>
            </a:pPr>
            <a:r>
              <a:rPr lang="en-US" altLang="zh-CN" dirty="0" smtClean="0">
                <a:solidFill>
                  <a:schemeClr val="tx1"/>
                </a:solidFill>
              </a:rPr>
              <a:t>Function 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200" dirty="0" smtClean="0">
                <a:solidFill>
                  <a:prstClr val="black"/>
                </a:solidFill>
              </a:rPr>
              <a:t>LEDs</a:t>
            </a:r>
            <a:r>
              <a:rPr lang="en-US" altLang="zh-CN" sz="2200" dirty="0">
                <a:solidFill>
                  <a:prstClr val="black"/>
                </a:solidFill>
              </a:rPr>
              <a:t> </a:t>
            </a:r>
            <a:r>
              <a:rPr lang="en-US" altLang="zh-CN" sz="2200" dirty="0" smtClean="0">
                <a:solidFill>
                  <a:prstClr val="black"/>
                </a:solidFill>
              </a:rPr>
              <a:t>and counter </a:t>
            </a:r>
            <a:r>
              <a:rPr lang="zh-CN" altLang="en-US" sz="2200" dirty="0" smtClean="0">
                <a:solidFill>
                  <a:prstClr val="black"/>
                </a:solidFill>
              </a:rPr>
              <a:t>控制器读写</a:t>
            </a:r>
            <a:endParaRPr lang="en-US" altLang="zh-CN" sz="2200" dirty="0" smtClean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 smtClean="0">
                <a:solidFill>
                  <a:prstClr val="black"/>
                </a:solidFill>
              </a:rPr>
              <a:t>可回读，检测状态</a:t>
            </a:r>
            <a:endParaRPr lang="en-US" altLang="zh-CN" sz="2200" dirty="0" smtClean="0">
              <a:solidFill>
                <a:prstClr val="black"/>
              </a:solidFill>
            </a:endParaRPr>
          </a:p>
          <a:p>
            <a:pPr marL="457200" lvl="1" indent="0">
              <a:buClr>
                <a:srgbClr val="4BACC6">
                  <a:lumMod val="75000"/>
                </a:srgbClr>
              </a:buClr>
              <a:buNone/>
            </a:pPr>
            <a:endParaRPr lang="en-US" altLang="zh-CN" sz="2200" dirty="0">
              <a:solidFill>
                <a:prstClr val="black"/>
              </a:solidFill>
            </a:endParaRPr>
          </a:p>
          <a:p>
            <a:pPr lvl="0">
              <a:buClr>
                <a:srgbClr val="4BACC6">
                  <a:lumMod val="75000"/>
                </a:srgbClr>
              </a:buClr>
            </a:pPr>
            <a:r>
              <a:rPr lang="en-US" altLang="zh-CN" sz="2800" dirty="0" smtClean="0">
                <a:solidFill>
                  <a:schemeClr val="tx1"/>
                </a:solidFill>
              </a:rPr>
              <a:t>In this lab, we use soft 					IP core</a:t>
            </a:r>
            <a:r>
              <a:rPr lang="en-US" altLang="zh-CN" sz="2800" dirty="0" smtClean="0"/>
              <a:t>-</a:t>
            </a:r>
            <a:r>
              <a:rPr lang="en-US" altLang="zh-CN" sz="28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U7</a:t>
            </a:r>
            <a:endParaRPr lang="en-US" altLang="zh-CN" dirty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200" dirty="0" smtClean="0">
                <a:solidFill>
                  <a:prstClr val="black"/>
                </a:solidFill>
              </a:rPr>
              <a:t>Core calling: </a:t>
            </a:r>
            <a:r>
              <a:rPr lang="en-US" altLang="zh-CN" sz="2200" dirty="0" err="1" smtClean="0">
                <a:solidFill>
                  <a:prstClr val="black"/>
                </a:solidFill>
              </a:rPr>
              <a:t>SPIO.ngc</a:t>
            </a:r>
            <a:endParaRPr lang="en-US" altLang="zh-CN" sz="22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200" dirty="0" smtClean="0">
                <a:solidFill>
                  <a:prstClr val="black"/>
                </a:solidFill>
              </a:rPr>
              <a:t>interface file</a:t>
            </a:r>
            <a:r>
              <a:rPr lang="zh-CN" altLang="en-US" sz="2200" dirty="0" smtClean="0">
                <a:solidFill>
                  <a:prstClr val="black"/>
                </a:solidFill>
              </a:rPr>
              <a:t>：</a:t>
            </a:r>
            <a:r>
              <a:rPr lang="en-US" altLang="zh-CN" sz="2200" dirty="0" err="1" smtClean="0">
                <a:solidFill>
                  <a:prstClr val="black"/>
                </a:solidFill>
              </a:rPr>
              <a:t>SPIO_IO.v</a:t>
            </a:r>
            <a:endParaRPr lang="en-US" altLang="zh-CN" sz="22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200" dirty="0" smtClean="0">
                <a:solidFill>
                  <a:prstClr val="black"/>
                </a:solidFill>
              </a:rPr>
              <a:t>symbol</a:t>
            </a:r>
            <a:r>
              <a:rPr lang="zh-CN" altLang="en-US" sz="2200" dirty="0" smtClean="0">
                <a:solidFill>
                  <a:prstClr val="black"/>
                </a:solidFill>
              </a:rPr>
              <a:t>：</a:t>
            </a:r>
            <a:r>
              <a:rPr lang="en-US" altLang="zh-CN" sz="2200" dirty="0" err="1" smtClean="0">
                <a:solidFill>
                  <a:prstClr val="black"/>
                </a:solidFill>
              </a:rPr>
              <a:t>SPIO.sym</a:t>
            </a:r>
            <a:endParaRPr lang="en-US" altLang="zh-CN" sz="2200" dirty="0">
              <a:solidFill>
                <a:prstClr val="black"/>
              </a:solidFill>
            </a:endParaRPr>
          </a:p>
          <a:p>
            <a:pPr>
              <a:buClr>
                <a:srgbClr val="4BACC6">
                  <a:lumMod val="75000"/>
                </a:srgbClr>
              </a:buClr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67383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44624"/>
            <a:ext cx="7869560" cy="954360"/>
          </a:xfrm>
        </p:spPr>
        <p:txBody>
          <a:bodyPr>
            <a:normAutofit fontScale="90000"/>
          </a:bodyPr>
          <a:lstStyle/>
          <a:p>
            <a:pPr>
              <a:lnSpc>
                <a:spcPts val="3600"/>
              </a:lnSpc>
            </a:pPr>
            <a:r>
              <a:rPr lang="en-US" altLang="zh-CN" dirty="0" smtClean="0"/>
              <a:t>IP core call empty module      -</a:t>
            </a:r>
            <a:r>
              <a:rPr lang="en-US" altLang="zh-CN" dirty="0" err="1" smtClean="0">
                <a:solidFill>
                  <a:srgbClr val="FF0000"/>
                </a:solidFill>
              </a:rPr>
              <a:t>PIO.v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832" y="1124744"/>
            <a:ext cx="8733656" cy="4824536"/>
          </a:xfrm>
          <a:solidFill>
            <a:schemeClr val="bg1"/>
          </a:solidFill>
        </p:spPr>
        <p:txBody>
          <a:bodyPr/>
          <a:lstStyle/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b="1" dirty="0">
                <a:solidFill>
                  <a:srgbClr val="3333FF"/>
                </a:solidFill>
              </a:rPr>
              <a:t>module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               </a:t>
            </a:r>
            <a:r>
              <a:rPr lang="en-US" altLang="zh-CN" sz="2000" dirty="0" smtClean="0">
                <a:solidFill>
                  <a:srgbClr val="FF0000"/>
                </a:solidFill>
              </a:rPr>
              <a:t>PIO</a:t>
            </a:r>
            <a:r>
              <a:rPr lang="en-US" altLang="zh-CN" sz="2000" dirty="0" smtClean="0"/>
              <a:t>(</a:t>
            </a:r>
            <a:r>
              <a:rPr lang="en-US" altLang="zh-CN" sz="2000" b="1" dirty="0" smtClean="0">
                <a:solidFill>
                  <a:srgbClr val="3333FF"/>
                </a:solidFill>
              </a:rPr>
              <a:t>input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clk</a:t>
            </a:r>
            <a:r>
              <a:rPr lang="en-US" altLang="zh-CN" sz="2000" dirty="0" smtClean="0"/>
              <a:t>,		//</a:t>
            </a:r>
            <a:r>
              <a:rPr lang="en-US" altLang="zh-CN" sz="2000" dirty="0" err="1" smtClean="0"/>
              <a:t>io_clk</a:t>
            </a:r>
            <a:r>
              <a:rPr lang="zh-CN" altLang="en-US" sz="2000" dirty="0" smtClean="0"/>
              <a:t>，与</a:t>
            </a:r>
            <a:r>
              <a:rPr lang="en-US" altLang="zh-CN" sz="2000" dirty="0" smtClean="0"/>
              <a:t>CPU</a:t>
            </a:r>
            <a:r>
              <a:rPr lang="zh-CN" altLang="en-US" sz="2000" dirty="0" smtClean="0"/>
              <a:t>反向</a:t>
            </a:r>
            <a:endParaRPr lang="en-US" altLang="zh-CN" sz="2000" dirty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/>
              <a:t>			</a:t>
            </a:r>
            <a:r>
              <a:rPr lang="en-US" altLang="zh-CN" sz="2000" b="1" dirty="0">
                <a:solidFill>
                  <a:srgbClr val="3333FF"/>
                </a:solidFill>
              </a:rPr>
              <a:t>input </a:t>
            </a:r>
            <a:r>
              <a:rPr lang="en-US" altLang="zh-CN" sz="2000" dirty="0" err="1"/>
              <a:t>rst</a:t>
            </a:r>
            <a:r>
              <a:rPr lang="en-US" altLang="zh-CN" sz="2000" dirty="0"/>
              <a:t>,</a:t>
            </a: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/>
              <a:t>			</a:t>
            </a:r>
            <a:r>
              <a:rPr lang="en-US" altLang="zh-CN" sz="2000" b="1" dirty="0">
                <a:solidFill>
                  <a:srgbClr val="3333FF"/>
                </a:solidFill>
              </a:rPr>
              <a:t>input</a:t>
            </a:r>
            <a:r>
              <a:rPr lang="en-US" altLang="zh-CN" sz="2000" dirty="0" smtClean="0"/>
              <a:t> EN,		//</a:t>
            </a:r>
            <a:r>
              <a:rPr lang="zh-CN" altLang="en-US" sz="2000" dirty="0" smtClean="0"/>
              <a:t>来自</a:t>
            </a:r>
            <a:r>
              <a:rPr lang="en-US" altLang="zh-CN" sz="2000" dirty="0" smtClean="0"/>
              <a:t>U4</a:t>
            </a:r>
            <a:endParaRPr lang="en-US" altLang="zh-CN" sz="2000" dirty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/>
              <a:t>			</a:t>
            </a:r>
            <a:r>
              <a:rPr lang="en-US" altLang="zh-CN" sz="2000" b="1" dirty="0">
                <a:solidFill>
                  <a:srgbClr val="3333FF"/>
                </a:solidFill>
              </a:rPr>
              <a:t>input </a:t>
            </a:r>
            <a:r>
              <a:rPr lang="en-US" altLang="zh-CN" sz="2000" dirty="0"/>
              <a:t>[31:0] </a:t>
            </a:r>
            <a:r>
              <a:rPr lang="en-US" altLang="zh-CN" sz="2000" dirty="0" err="1" smtClean="0"/>
              <a:t>P_Data</a:t>
            </a:r>
            <a:r>
              <a:rPr lang="en-US" altLang="zh-CN" sz="2000" dirty="0" smtClean="0"/>
              <a:t>,</a:t>
            </a:r>
            <a:r>
              <a:rPr lang="en-US" altLang="zh-CN" sz="2000" dirty="0"/>
              <a:t>	 //</a:t>
            </a:r>
            <a:r>
              <a:rPr lang="zh-CN" altLang="en-US" sz="2000" dirty="0"/>
              <a:t>来自</a:t>
            </a:r>
            <a:r>
              <a:rPr lang="en-US" altLang="zh-CN" sz="2000" dirty="0" smtClean="0"/>
              <a:t>U4</a:t>
            </a: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	</a:t>
            </a:r>
            <a:r>
              <a:rPr lang="en-US" altLang="zh-CN" sz="2000" b="1" dirty="0">
                <a:solidFill>
                  <a:srgbClr val="3333FF"/>
                </a:solidFill>
              </a:rPr>
              <a:t>input </a:t>
            </a:r>
            <a:r>
              <a:rPr lang="en-US" altLang="zh-CN" sz="2000" dirty="0" smtClean="0"/>
              <a:t>Start		//</a:t>
            </a:r>
            <a:r>
              <a:rPr lang="zh-CN" altLang="en-US" sz="2000" dirty="0" smtClean="0"/>
              <a:t>串行输出启动</a:t>
            </a:r>
            <a:endParaRPr lang="en-US" altLang="zh-CN" sz="2000" dirty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/>
              <a:t>			</a:t>
            </a:r>
            <a:r>
              <a:rPr lang="en-US" altLang="zh-CN" sz="2000" b="1" dirty="0">
                <a:solidFill>
                  <a:srgbClr val="3333FF"/>
                </a:solidFill>
              </a:rPr>
              <a:t>output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[1:0] </a:t>
            </a:r>
            <a:r>
              <a:rPr lang="en-US" altLang="zh-CN" sz="2000" dirty="0" err="1"/>
              <a:t>counter_set</a:t>
            </a:r>
            <a:r>
              <a:rPr lang="en-US" altLang="zh-CN" sz="2000" dirty="0" smtClean="0"/>
              <a:t>,	//</a:t>
            </a:r>
            <a:r>
              <a:rPr lang="zh-CN" altLang="en-US" sz="2000" dirty="0" smtClean="0"/>
              <a:t>来自</a:t>
            </a:r>
            <a:r>
              <a:rPr lang="en-US" altLang="zh-CN" sz="2000" dirty="0" smtClean="0"/>
              <a:t>U7</a:t>
            </a:r>
            <a:r>
              <a:rPr lang="zh-CN" altLang="en-US" sz="2000" dirty="0" smtClean="0"/>
              <a:t>，后继用</a:t>
            </a:r>
            <a:endParaRPr lang="en-US" altLang="zh-CN" sz="2000" dirty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/>
              <a:t>			</a:t>
            </a:r>
            <a:r>
              <a:rPr lang="en-US" altLang="zh-CN" sz="2000" b="1" dirty="0">
                <a:solidFill>
                  <a:srgbClr val="3333FF"/>
                </a:solidFill>
              </a:rPr>
              <a:t>output </a:t>
            </a:r>
            <a:r>
              <a:rPr lang="en-US" altLang="zh-CN" sz="2000" dirty="0" smtClean="0"/>
              <a:t>[15:0</a:t>
            </a:r>
            <a:r>
              <a:rPr lang="en-US" altLang="zh-CN" sz="2000" dirty="0"/>
              <a:t>] </a:t>
            </a:r>
            <a:r>
              <a:rPr lang="en-US" altLang="zh-CN" sz="2000" dirty="0" err="1"/>
              <a:t>led_out</a:t>
            </a:r>
            <a:r>
              <a:rPr lang="en-US" altLang="zh-CN" sz="2000" dirty="0" smtClean="0"/>
              <a:t>,    	//</a:t>
            </a:r>
            <a:r>
              <a:rPr lang="zh-CN" altLang="en-US" sz="2000" dirty="0" smtClean="0"/>
              <a:t>输出到</a:t>
            </a:r>
            <a:r>
              <a:rPr lang="en-US" altLang="zh-CN" sz="2000" dirty="0" smtClean="0"/>
              <a:t>LED,</a:t>
            </a:r>
            <a:r>
              <a:rPr lang="zh-CN" altLang="en-US" sz="2000" dirty="0" smtClean="0"/>
              <a:t>回读到</a:t>
            </a:r>
            <a:r>
              <a:rPr lang="en-US" altLang="zh-CN" sz="2000" dirty="0" smtClean="0"/>
              <a:t>U4</a:t>
            </a:r>
            <a:endParaRPr lang="en-US" altLang="zh-CN" sz="2000" dirty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/>
              <a:t>			</a:t>
            </a:r>
            <a:r>
              <a:rPr lang="en-US" altLang="zh-CN" sz="2000" b="1" dirty="0">
                <a:solidFill>
                  <a:srgbClr val="3333FF"/>
                </a:solidFill>
              </a:rPr>
              <a:t>output</a:t>
            </a:r>
            <a:r>
              <a:rPr lang="en-US" altLang="zh-CN" sz="2000" dirty="0" smtClean="0"/>
              <a:t> [13:0</a:t>
            </a:r>
            <a:r>
              <a:rPr lang="en-US" altLang="zh-CN" sz="2000" dirty="0"/>
              <a:t>] </a:t>
            </a:r>
            <a:r>
              <a:rPr lang="en-US" altLang="zh-CN" sz="2000" dirty="0" smtClean="0"/>
              <a:t>GPIOf0	//</a:t>
            </a:r>
            <a:r>
              <a:rPr lang="zh-CN" altLang="en-US" sz="2000" dirty="0" smtClean="0"/>
              <a:t>备用</a:t>
            </a:r>
            <a:r>
              <a:rPr lang="en-US" altLang="zh-CN" sz="2000" dirty="0"/>
              <a:t>	</a:t>
            </a:r>
            <a:endParaRPr lang="en-US" altLang="zh-CN" sz="2000" dirty="0" smtClean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	</a:t>
            </a:r>
            <a:r>
              <a:rPr lang="en-US" altLang="zh-CN" sz="2000" b="1" dirty="0">
                <a:solidFill>
                  <a:srgbClr val="3333FF"/>
                </a:solidFill>
              </a:rPr>
              <a:t>output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led_clk</a:t>
            </a:r>
            <a:r>
              <a:rPr lang="en-US" altLang="zh-CN" sz="2000" dirty="0" smtClean="0"/>
              <a:t>,		//</a:t>
            </a:r>
            <a:r>
              <a:rPr lang="zh-CN" altLang="en-US" sz="2000" dirty="0" smtClean="0"/>
              <a:t>串行时钟</a:t>
            </a:r>
            <a:endParaRPr lang="en-US" altLang="zh-CN" sz="2000" dirty="0" smtClean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	</a:t>
            </a:r>
            <a:r>
              <a:rPr lang="en-US" altLang="zh-CN" sz="2000" b="1" dirty="0">
                <a:solidFill>
                  <a:srgbClr val="3333FF"/>
                </a:solidFill>
              </a:rPr>
              <a:t>output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led_sout</a:t>
            </a:r>
            <a:r>
              <a:rPr lang="en-US" altLang="zh-CN" sz="2000" dirty="0" smtClean="0"/>
              <a:t>,		//</a:t>
            </a:r>
            <a:r>
              <a:rPr lang="zh-CN" altLang="en-US" sz="2000" dirty="0" smtClean="0"/>
              <a:t>串行</a:t>
            </a:r>
            <a:r>
              <a:rPr lang="en-US" altLang="zh-CN" sz="2000" dirty="0" smtClean="0"/>
              <a:t>LEDE</a:t>
            </a:r>
            <a:r>
              <a:rPr lang="zh-CN" altLang="en-US" sz="2000" dirty="0" smtClean="0"/>
              <a:t>值</a:t>
            </a:r>
            <a:endParaRPr lang="en-US" altLang="zh-CN" sz="2000" dirty="0" smtClean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	</a:t>
            </a:r>
            <a:r>
              <a:rPr lang="en-US" altLang="zh-CN" sz="2000" b="1" dirty="0">
                <a:solidFill>
                  <a:srgbClr val="3333FF"/>
                </a:solidFill>
              </a:rPr>
              <a:t>output </a:t>
            </a:r>
            <a:r>
              <a:rPr lang="en-US" altLang="zh-CN" sz="2000" dirty="0" smtClean="0"/>
              <a:t>LED_PED,	//LED</a:t>
            </a:r>
            <a:r>
              <a:rPr lang="zh-CN" altLang="en-US" sz="2000" dirty="0" smtClean="0"/>
              <a:t>使能</a:t>
            </a:r>
            <a:endParaRPr lang="en-US" altLang="zh-CN" sz="2000" dirty="0" smtClean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	</a:t>
            </a:r>
            <a:r>
              <a:rPr lang="en-US" altLang="zh-CN" sz="2000" b="1" dirty="0">
                <a:solidFill>
                  <a:srgbClr val="3333FF"/>
                </a:solidFill>
              </a:rPr>
              <a:t>output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led_clrn</a:t>
            </a:r>
            <a:r>
              <a:rPr lang="en-US" altLang="zh-CN" sz="2000" dirty="0" smtClean="0"/>
              <a:t>		//LED</a:t>
            </a:r>
            <a:r>
              <a:rPr lang="zh-CN" altLang="en-US" sz="2000" dirty="0" smtClean="0"/>
              <a:t>清零</a:t>
            </a:r>
            <a:endParaRPr lang="en-US" altLang="zh-CN" sz="2000" dirty="0" smtClean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/>
              <a:t>			</a:t>
            </a:r>
            <a:r>
              <a:rPr lang="en-US" altLang="zh-CN" sz="2000" dirty="0" smtClean="0"/>
              <a:t>);</a:t>
            </a:r>
            <a:r>
              <a:rPr lang="en-US" altLang="zh-CN" sz="2000" dirty="0"/>
              <a:t>						</a:t>
            </a: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b="1" dirty="0" err="1">
                <a:solidFill>
                  <a:srgbClr val="3333FF"/>
                </a:solidFill>
              </a:rPr>
              <a:t>endmodule</a:t>
            </a:r>
            <a:endParaRPr lang="zh-CN" altLang="en-US" sz="2000" b="1" dirty="0">
              <a:solidFill>
                <a:srgbClr val="3333FF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31" y="2601953"/>
            <a:ext cx="2784084" cy="187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4190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44624"/>
            <a:ext cx="7869560" cy="954360"/>
          </a:xfrm>
        </p:spPr>
        <p:txBody>
          <a:bodyPr>
            <a:normAutofit/>
          </a:bodyPr>
          <a:lstStyle/>
          <a:p>
            <a:pPr>
              <a:lnSpc>
                <a:spcPts val="3600"/>
              </a:lnSpc>
            </a:pPr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U6-</a:t>
            </a:r>
            <a:r>
              <a:rPr lang="en-US" altLang="zh-CN" sz="3600" dirty="0" smtClean="0"/>
              <a:t>GPIO device 2:</a:t>
            </a:r>
            <a:r>
              <a:rPr lang="en-US" altLang="zh-CN" sz="2800" dirty="0" smtClean="0"/>
              <a:t>  	</a:t>
            </a:r>
            <a:r>
              <a:rPr lang="en-US" altLang="zh-CN" dirty="0" err="1" smtClean="0">
                <a:solidFill>
                  <a:srgbClr val="FF0000"/>
                </a:solidFill>
              </a:rPr>
              <a:t>SSeg_Dev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616624"/>
          </a:xfrm>
        </p:spPr>
        <p:txBody>
          <a:bodyPr/>
          <a:lstStyle/>
          <a:p>
            <a:pPr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800" b="0" dirty="0">
                <a:solidFill>
                  <a:schemeClr val="tx1"/>
                </a:solidFill>
              </a:rPr>
              <a:t>7-seg display module</a:t>
            </a: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000" dirty="0">
                <a:solidFill>
                  <a:prstClr val="black"/>
                </a:solidFill>
              </a:rPr>
              <a:t>Connect to CPU through </a:t>
            </a:r>
            <a:r>
              <a:rPr lang="en-US" altLang="zh-CN" sz="2200" b="1" dirty="0">
                <a:solidFill>
                  <a:srgbClr val="FF0000"/>
                </a:solidFill>
              </a:rPr>
              <a:t>Multi_8CH32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000" dirty="0">
                <a:solidFill>
                  <a:prstClr val="black"/>
                </a:solidFill>
              </a:rPr>
              <a:t>address=</a:t>
            </a:r>
            <a:r>
              <a:rPr lang="en-US" altLang="zh-CN" sz="2000" dirty="0"/>
              <a:t>E0000000 - EFFFFFFF </a:t>
            </a:r>
            <a:r>
              <a:rPr lang="en-US" altLang="zh-CN" sz="2000" dirty="0">
                <a:solidFill>
                  <a:prstClr val="black"/>
                </a:solidFill>
              </a:rPr>
              <a:t>(</a:t>
            </a:r>
            <a:r>
              <a:rPr lang="en-US" altLang="zh-CN" sz="2000" dirty="0"/>
              <a:t>FFFFFE00-FFFFFEFF</a:t>
            </a:r>
            <a:r>
              <a:rPr lang="en-US" altLang="zh-CN" sz="2000" dirty="0">
                <a:solidFill>
                  <a:prstClr val="black"/>
                </a:solidFill>
              </a:rPr>
              <a:t>) </a:t>
            </a:r>
          </a:p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800" b="0" dirty="0">
                <a:solidFill>
                  <a:schemeClr val="tx1"/>
                </a:solidFill>
              </a:rPr>
              <a:t>Function (refer to lab2)</a:t>
            </a:r>
          </a:p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800" b="0" dirty="0">
                <a:solidFill>
                  <a:schemeClr val="tx1"/>
                </a:solidFill>
              </a:rPr>
              <a:t>Use soft IP core - </a:t>
            </a:r>
            <a:r>
              <a:rPr lang="en-US" altLang="zh-CN" dirty="0">
                <a:solidFill>
                  <a:srgbClr val="FF0000"/>
                </a:solidFill>
                <a:cs typeface="Times New Roman" panose="02020603050405020304" pitchFamily="18" charset="0"/>
              </a:rPr>
              <a:t>U5</a:t>
            </a:r>
            <a:endParaRPr lang="en-US" altLang="zh-CN" dirty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200" dirty="0">
                <a:solidFill>
                  <a:prstClr val="black"/>
                </a:solidFill>
              </a:rPr>
              <a:t>SSeg7_Dev.ngc</a:t>
            </a: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200" dirty="0">
                <a:solidFill>
                  <a:prstClr val="black"/>
                </a:solidFill>
              </a:rPr>
              <a:t>SSeg7_Dev.v</a:t>
            </a: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200" dirty="0">
                <a:solidFill>
                  <a:prstClr val="black"/>
                </a:solidFill>
              </a:rPr>
              <a:t>SSeg7_Dev.sym</a:t>
            </a:r>
          </a:p>
        </p:txBody>
      </p:sp>
    </p:spTree>
    <p:extLst>
      <p:ext uri="{BB962C8B-B14F-4D97-AF65-F5344CB8AC3E}">
        <p14:creationId xmlns:p14="http://schemas.microsoft.com/office/powerpoint/2010/main" val="3609738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44624"/>
            <a:ext cx="7869560" cy="954360"/>
          </a:xfrm>
        </p:spPr>
        <p:txBody>
          <a:bodyPr>
            <a:normAutofit fontScale="90000"/>
          </a:bodyPr>
          <a:lstStyle/>
          <a:p>
            <a:pPr>
              <a:lnSpc>
                <a:spcPts val="3600"/>
              </a:lnSpc>
            </a:pPr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U6-</a:t>
            </a:r>
            <a:r>
              <a:rPr lang="en-US" altLang="zh-CN" dirty="0" smtClean="0"/>
              <a:t>GPIO device 2</a:t>
            </a:r>
            <a:r>
              <a:rPr lang="zh-CN" altLang="en-US" dirty="0" smtClean="0"/>
              <a:t>：</a:t>
            </a:r>
            <a:r>
              <a:rPr lang="zh-CN" altLang="en-US" sz="2800" dirty="0" smtClean="0"/>
              <a:t>    </a:t>
            </a:r>
            <a:r>
              <a:rPr lang="en-US" altLang="zh-CN" sz="2800" dirty="0" smtClean="0"/>
              <a:t>	 	</a:t>
            </a:r>
            <a:r>
              <a:rPr lang="en-US" altLang="zh-CN" dirty="0" smtClean="0">
                <a:solidFill>
                  <a:srgbClr val="FF0000"/>
                </a:solidFill>
              </a:rPr>
              <a:t>Seg7_Dev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84576"/>
          </a:xfrm>
        </p:spPr>
        <p:txBody>
          <a:bodyPr/>
          <a:lstStyle/>
          <a:p>
            <a:pPr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800" b="0" dirty="0" smtClean="0">
                <a:solidFill>
                  <a:schemeClr val="tx1"/>
                </a:solidFill>
              </a:rPr>
              <a:t>7-seg display module</a:t>
            </a:r>
            <a:endParaRPr lang="en-US" altLang="zh-CN" sz="2800" b="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000" dirty="0" smtClean="0">
                <a:solidFill>
                  <a:prstClr val="black"/>
                </a:solidFill>
              </a:rPr>
              <a:t>Connect to CPU through 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Multi_8CH32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000" dirty="0" smtClean="0">
                <a:solidFill>
                  <a:prstClr val="black"/>
                </a:solidFill>
              </a:rPr>
              <a:t>address=</a:t>
            </a:r>
            <a:r>
              <a:rPr lang="en-US" altLang="zh-CN" sz="2000" dirty="0" smtClean="0"/>
              <a:t>E0000000 </a:t>
            </a:r>
            <a:r>
              <a:rPr lang="en-US" altLang="zh-CN" sz="2000" dirty="0"/>
              <a:t>- </a:t>
            </a:r>
            <a:r>
              <a:rPr lang="en-US" altLang="zh-CN" sz="2000" dirty="0" smtClean="0"/>
              <a:t>EFFFFFFF </a:t>
            </a:r>
            <a:r>
              <a:rPr lang="en-US" altLang="zh-CN" sz="2000" dirty="0" smtClean="0">
                <a:solidFill>
                  <a:prstClr val="black"/>
                </a:solidFill>
              </a:rPr>
              <a:t>(</a:t>
            </a:r>
            <a:r>
              <a:rPr lang="en-US" altLang="zh-CN" sz="2000" dirty="0" smtClean="0"/>
              <a:t>FFFFFE00-FFFFFEFF</a:t>
            </a:r>
            <a:r>
              <a:rPr lang="en-US" altLang="zh-CN" sz="2000" dirty="0" smtClean="0">
                <a:solidFill>
                  <a:prstClr val="black"/>
                </a:solidFill>
              </a:rPr>
              <a:t>) 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800" b="0" dirty="0" smtClean="0">
                <a:solidFill>
                  <a:schemeClr val="tx1"/>
                </a:solidFill>
              </a:rPr>
              <a:t>Function (refer to lab2)</a:t>
            </a:r>
            <a:endParaRPr lang="en-US" altLang="zh-CN" sz="2800" b="0" dirty="0">
              <a:solidFill>
                <a:schemeClr val="tx1"/>
              </a:solidFill>
            </a:endParaRPr>
          </a:p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800" b="0" dirty="0" smtClean="0">
                <a:solidFill>
                  <a:schemeClr val="tx1"/>
                </a:solidFill>
              </a:rPr>
              <a:t>Use soft IP core - </a:t>
            </a:r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U5</a:t>
            </a:r>
            <a:endParaRPr lang="en-US" altLang="zh-CN" dirty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200" dirty="0" smtClean="0">
                <a:solidFill>
                  <a:prstClr val="black"/>
                </a:solidFill>
              </a:rPr>
              <a:t>SSeg7_Dev.ngc</a:t>
            </a:r>
            <a:endParaRPr lang="en-US" altLang="zh-CN" sz="22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200" dirty="0" smtClean="0">
                <a:solidFill>
                  <a:prstClr val="black"/>
                </a:solidFill>
              </a:rPr>
              <a:t>SSeg7_Dev.v</a:t>
            </a:r>
            <a:endParaRPr lang="en-US" altLang="zh-CN" sz="22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200" dirty="0" smtClean="0">
                <a:solidFill>
                  <a:prstClr val="black"/>
                </a:solidFill>
              </a:rPr>
              <a:t>SSeg7_Dev.sym</a:t>
            </a:r>
            <a:endParaRPr lang="en-US" altLang="zh-CN" sz="2200" dirty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652120" y="81431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SP3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is compatible with </a:t>
            </a:r>
            <a:r>
              <a:rPr lang="en-US" altLang="zh-CN" dirty="0" err="1" smtClean="0">
                <a:solidFill>
                  <a:srgbClr val="FF0000"/>
                </a:solidFill>
              </a:rPr>
              <a:t>adurino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8932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44624"/>
            <a:ext cx="7869560" cy="954360"/>
          </a:xfrm>
        </p:spPr>
        <p:txBody>
          <a:bodyPr>
            <a:normAutofit/>
          </a:bodyPr>
          <a:lstStyle/>
          <a:p>
            <a:pPr>
              <a:lnSpc>
                <a:spcPts val="3600"/>
              </a:lnSpc>
            </a:pPr>
            <a:r>
              <a:rPr lang="en-US" altLang="zh-CN" sz="3600" dirty="0" smtClean="0"/>
              <a:t>Interface file:         </a:t>
            </a:r>
            <a:r>
              <a:rPr lang="en-US" altLang="zh-CN" sz="3600" dirty="0" smtClean="0">
                <a:solidFill>
                  <a:srgbClr val="FF0000"/>
                </a:solidFill>
              </a:rPr>
              <a:t>SSeg7_Dev.v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04400"/>
            <a:ext cx="8229600" cy="4968552"/>
          </a:xfrm>
        </p:spPr>
        <p:txBody>
          <a:bodyPr/>
          <a:lstStyle/>
          <a:p>
            <a:pPr marL="400050" lvl="1" indent="0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3333FF"/>
                </a:solidFill>
              </a:rPr>
              <a:t>module</a:t>
            </a:r>
            <a:r>
              <a:rPr lang="en-US" altLang="zh-CN" sz="1800" dirty="0"/>
              <a:t>      </a:t>
            </a:r>
            <a:r>
              <a:rPr lang="en-US" altLang="zh-CN" sz="1800" b="1" dirty="0">
                <a:solidFill>
                  <a:srgbClr val="FF0000"/>
                </a:solidFill>
              </a:rPr>
              <a:t>SSeg7_Dev</a:t>
            </a:r>
            <a:r>
              <a:rPr lang="en-US" altLang="zh-CN" sz="1800" dirty="0"/>
              <a:t>(</a:t>
            </a:r>
            <a:r>
              <a:rPr lang="en-US" altLang="zh-CN" sz="1800" b="1" dirty="0">
                <a:solidFill>
                  <a:srgbClr val="3333FF"/>
                </a:solidFill>
              </a:rPr>
              <a:t>input wire </a:t>
            </a:r>
            <a:r>
              <a:rPr lang="en-US" altLang="zh-CN" sz="1800" dirty="0"/>
              <a:t>[31:0] </a:t>
            </a:r>
            <a:r>
              <a:rPr lang="en-US" altLang="zh-CN" sz="1800" dirty="0" err="1"/>
              <a:t>disp_num</a:t>
            </a:r>
            <a:r>
              <a:rPr lang="en-US" altLang="zh-CN" sz="1800" dirty="0"/>
              <a:t>,  	//</a:t>
            </a:r>
            <a:r>
              <a:rPr lang="zh-CN" altLang="en-US" sz="1800" dirty="0"/>
              <a:t>来自</a:t>
            </a:r>
            <a:r>
              <a:rPr lang="en-US" altLang="zh-CN" sz="1800" dirty="0"/>
              <a:t>U5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800" dirty="0"/>
              <a:t>			  </a:t>
            </a:r>
            <a:r>
              <a:rPr lang="en-US" altLang="zh-CN" sz="1800" b="1" dirty="0">
                <a:solidFill>
                  <a:srgbClr val="3333FF"/>
                </a:solidFill>
              </a:rPr>
              <a:t>input wire </a:t>
            </a:r>
            <a:r>
              <a:rPr lang="en-US" altLang="zh-CN" sz="1800" dirty="0"/>
              <a:t>[1:0]SW,		//</a:t>
            </a:r>
            <a:r>
              <a:rPr lang="zh-CN" altLang="en-US" sz="1800" dirty="0"/>
              <a:t>来自</a:t>
            </a:r>
            <a:r>
              <a:rPr lang="en-US" altLang="zh-CN" sz="1800" dirty="0"/>
              <a:t>U9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800" dirty="0"/>
              <a:t>			  </a:t>
            </a:r>
            <a:r>
              <a:rPr lang="en-US" altLang="zh-CN" sz="1800" b="1" dirty="0">
                <a:solidFill>
                  <a:srgbClr val="3333FF"/>
                </a:solidFill>
              </a:rPr>
              <a:t>input wire </a:t>
            </a:r>
            <a:r>
              <a:rPr lang="en-US" altLang="zh-CN" sz="1800" dirty="0" err="1"/>
              <a:t>flash_clk</a:t>
            </a:r>
            <a:r>
              <a:rPr lang="en-US" altLang="zh-CN" sz="1800" dirty="0"/>
              <a:t>,	     	//</a:t>
            </a:r>
            <a:r>
              <a:rPr lang="zh-CN" altLang="en-US" sz="1800" dirty="0"/>
              <a:t>通用分频器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zh-CN" altLang="en-US" sz="1800" dirty="0"/>
              <a:t>			  </a:t>
            </a:r>
            <a:r>
              <a:rPr lang="en-US" altLang="zh-CN" sz="1800" b="1" dirty="0">
                <a:solidFill>
                  <a:srgbClr val="3333FF"/>
                </a:solidFill>
              </a:rPr>
              <a:t>input wire </a:t>
            </a:r>
            <a:r>
              <a:rPr lang="en-US" altLang="zh-CN" sz="1800" dirty="0"/>
              <a:t>[1:0] Scanning,	//</a:t>
            </a:r>
            <a:r>
              <a:rPr lang="zh-CN" altLang="en-US" sz="1800" dirty="0"/>
              <a:t>来自</a:t>
            </a:r>
            <a:r>
              <a:rPr lang="en-US" altLang="zh-CN" sz="1800" dirty="0"/>
              <a:t>U8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800" dirty="0"/>
              <a:t>			</a:t>
            </a:r>
            <a:r>
              <a:rPr lang="en-US" altLang="zh-CN" sz="1800" b="1" dirty="0">
                <a:solidFill>
                  <a:srgbClr val="3333FF"/>
                </a:solidFill>
              </a:rPr>
              <a:t>  input wire </a:t>
            </a:r>
            <a:r>
              <a:rPr lang="en-US" altLang="zh-CN" sz="1800" dirty="0"/>
              <a:t>[3:0] pointing,	 //</a:t>
            </a:r>
            <a:r>
              <a:rPr lang="zh-CN" altLang="en-US" sz="1800" dirty="0"/>
              <a:t>来自</a:t>
            </a:r>
            <a:r>
              <a:rPr lang="en-US" altLang="zh-CN" sz="1800" dirty="0"/>
              <a:t>U5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800" dirty="0"/>
              <a:t>			</a:t>
            </a:r>
            <a:r>
              <a:rPr lang="en-US" altLang="zh-CN" sz="1800" b="1" dirty="0">
                <a:solidFill>
                  <a:srgbClr val="3333FF"/>
                </a:solidFill>
              </a:rPr>
              <a:t> input wire </a:t>
            </a:r>
            <a:r>
              <a:rPr lang="en-US" altLang="zh-CN" sz="1800" dirty="0"/>
              <a:t>[3:0] blinking,	 	//</a:t>
            </a:r>
            <a:r>
              <a:rPr lang="zh-CN" altLang="en-US" sz="1800" dirty="0"/>
              <a:t>来自</a:t>
            </a:r>
            <a:r>
              <a:rPr lang="en-US" altLang="zh-CN" sz="1800" dirty="0"/>
              <a:t>U5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800" dirty="0"/>
              <a:t>			</a:t>
            </a:r>
            <a:r>
              <a:rPr lang="en-US" altLang="zh-CN" sz="1800" b="1" dirty="0">
                <a:solidFill>
                  <a:srgbClr val="3333FF"/>
                </a:solidFill>
              </a:rPr>
              <a:t> output wire </a:t>
            </a:r>
            <a:r>
              <a:rPr lang="en-US" altLang="zh-CN" sz="1800" dirty="0"/>
              <a:t>[3:0] AN,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800" dirty="0"/>
              <a:t>			</a:t>
            </a:r>
            <a:r>
              <a:rPr lang="en-US" altLang="zh-CN" sz="1800" b="1" dirty="0">
                <a:solidFill>
                  <a:srgbClr val="3333FF"/>
                </a:solidFill>
              </a:rPr>
              <a:t> output </a:t>
            </a:r>
            <a:r>
              <a:rPr lang="en-US" altLang="zh-CN" sz="1800" b="1" dirty="0" err="1">
                <a:solidFill>
                  <a:srgbClr val="3333FF"/>
                </a:solidFill>
              </a:rPr>
              <a:t>reg</a:t>
            </a:r>
            <a:r>
              <a:rPr lang="en-US" altLang="zh-CN" sz="1800" b="1" dirty="0">
                <a:solidFill>
                  <a:srgbClr val="3333FF"/>
                </a:solidFill>
              </a:rPr>
              <a:t> </a:t>
            </a:r>
            <a:r>
              <a:rPr lang="en-US" altLang="zh-CN" sz="1800" dirty="0"/>
              <a:t>[7:0] SEGMENT	 //</a:t>
            </a:r>
            <a:r>
              <a:rPr lang="zh-CN" altLang="en-US" sz="1800" dirty="0"/>
              <a:t>来自</a:t>
            </a:r>
            <a:r>
              <a:rPr lang="en-US" altLang="zh-CN" sz="1800" dirty="0"/>
              <a:t>U5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800" dirty="0"/>
              <a:t>			   );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800" b="1" dirty="0" err="1">
                <a:solidFill>
                  <a:srgbClr val="3333FF"/>
                </a:solidFill>
              </a:rPr>
              <a:t>endmodule</a:t>
            </a:r>
            <a:endParaRPr lang="en-US" altLang="zh-CN" sz="1800" b="1" dirty="0">
              <a:solidFill>
                <a:srgbClr val="3333FF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3406503"/>
            <a:ext cx="2581123" cy="274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9601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230832" y="6165304"/>
            <a:ext cx="8455968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44624"/>
            <a:ext cx="7869560" cy="954360"/>
          </a:xfrm>
        </p:spPr>
        <p:txBody>
          <a:bodyPr>
            <a:normAutofit fontScale="90000"/>
          </a:bodyPr>
          <a:lstStyle/>
          <a:p>
            <a:pPr>
              <a:lnSpc>
                <a:spcPts val="3600"/>
              </a:lnSpc>
            </a:pPr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U5- Interface module</a:t>
            </a:r>
            <a:r>
              <a:rPr lang="zh-CN" altLang="en-US" sz="2800" dirty="0"/>
              <a:t>			</a:t>
            </a:r>
            <a:r>
              <a:rPr lang="zh-CN" altLang="en-US" sz="2800" dirty="0" smtClean="0"/>
              <a:t>    </a:t>
            </a:r>
            <a:r>
              <a:rPr lang="en-US" altLang="zh-CN" sz="2800" dirty="0" smtClean="0"/>
              <a:t>	   			 		  </a:t>
            </a:r>
            <a:r>
              <a:rPr lang="en-US" altLang="zh-CN" sz="2800" dirty="0" smtClean="0">
                <a:solidFill>
                  <a:srgbClr val="FF0000"/>
                </a:solidFill>
              </a:rPr>
              <a:t>Multi_8CH32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5220072" y="1935120"/>
            <a:ext cx="3600400" cy="3077643"/>
            <a:chOff x="-36512" y="3140968"/>
            <a:chExt cx="3600400" cy="3077643"/>
          </a:xfrm>
        </p:grpSpPr>
        <p:sp>
          <p:nvSpPr>
            <p:cNvPr id="25" name="圆角矩形 24"/>
            <p:cNvSpPr/>
            <p:nvPr/>
          </p:nvSpPr>
          <p:spPr bwMode="auto">
            <a:xfrm>
              <a:off x="35496" y="3240272"/>
              <a:ext cx="2880320" cy="2978339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rgbClr val="3333CD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6" name="圆角矩形 25"/>
            <p:cNvSpPr/>
            <p:nvPr/>
          </p:nvSpPr>
          <p:spPr bwMode="auto">
            <a:xfrm>
              <a:off x="1871192" y="3573016"/>
              <a:ext cx="648072" cy="2232248"/>
            </a:xfrm>
            <a:prstGeom prst="roundRect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 smtClean="0"/>
                <a:t>GPIO</a:t>
              </a:r>
            </a:p>
            <a:p>
              <a:pPr algn="ctr" eaLnBrk="0" fontAlgn="base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dirty="0">
                  <a:solidFill>
                    <a:srgbClr val="FF0000"/>
                  </a:solidFill>
                  <a:latin typeface="Arial" pitchFamily="34" charset="0"/>
                </a:rPr>
                <a:t>Multi_8CH32</a:t>
              </a:r>
              <a:endParaRPr kumimoji="1" lang="en-US" altLang="zh-CN" sz="2000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cxnSp>
          <p:nvCxnSpPr>
            <p:cNvPr id="27" name="直接箭头连接符 26"/>
            <p:cNvCxnSpPr/>
            <p:nvPr/>
          </p:nvCxnSpPr>
          <p:spPr bwMode="auto">
            <a:xfrm>
              <a:off x="899592" y="5279722"/>
              <a:ext cx="1008112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  <p:sp>
          <p:nvSpPr>
            <p:cNvPr id="28" name="任意多边形 27"/>
            <p:cNvSpPr/>
            <p:nvPr/>
          </p:nvSpPr>
          <p:spPr bwMode="auto">
            <a:xfrm>
              <a:off x="1033414" y="5802436"/>
              <a:ext cx="1125810" cy="362867"/>
            </a:xfrm>
            <a:custGeom>
              <a:avLst/>
              <a:gdLst>
                <a:gd name="connsiteX0" fmla="*/ 0 w 1200150"/>
                <a:gd name="connsiteY0" fmla="*/ 328612 h 328612"/>
                <a:gd name="connsiteX1" fmla="*/ 1200150 w 1200150"/>
                <a:gd name="connsiteY1" fmla="*/ 328612 h 328612"/>
                <a:gd name="connsiteX2" fmla="*/ 1200150 w 1200150"/>
                <a:gd name="connsiteY2" fmla="*/ 0 h 328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0150" h="328612">
                  <a:moveTo>
                    <a:pt x="0" y="328612"/>
                  </a:moveTo>
                  <a:lnTo>
                    <a:pt x="1200150" y="328612"/>
                  </a:lnTo>
                  <a:lnTo>
                    <a:pt x="1200150" y="0"/>
                  </a:lnTo>
                </a:path>
              </a:pathLst>
            </a:custGeom>
            <a:noFill/>
            <a:ln w="1270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rgbClr val="3333CD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791072" y="5834408"/>
              <a:ext cx="8386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err="1" smtClean="0">
                  <a:solidFill>
                    <a:srgbClr val="002060"/>
                  </a:solidFill>
                </a:rPr>
                <a:t>clk_io</a:t>
              </a:r>
              <a:endParaRPr lang="zh-CN" altLang="en-US" b="1" dirty="0">
                <a:solidFill>
                  <a:srgbClr val="002060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-36512" y="4962654"/>
              <a:ext cx="180690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solidFill>
                    <a:srgbClr val="FF0000"/>
                  </a:solidFill>
                </a:rPr>
                <a:t>GPIOe0000000_we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31" name="右箭头 30"/>
            <p:cNvSpPr/>
            <p:nvPr/>
          </p:nvSpPr>
          <p:spPr bwMode="auto">
            <a:xfrm>
              <a:off x="1259632" y="4559642"/>
              <a:ext cx="611560" cy="432048"/>
            </a:xfrm>
            <a:prstGeom prst="rightArrow">
              <a:avLst/>
            </a:prstGeom>
            <a:solidFill>
              <a:srgbClr val="00B05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rgbClr val="3333CD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98513" y="4336528"/>
              <a:ext cx="16466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err="1" smtClean="0">
                  <a:solidFill>
                    <a:schemeClr val="accent4">
                      <a:lumMod val="50000"/>
                    </a:schemeClr>
                  </a:solidFill>
                </a:rPr>
                <a:t>Peripheral_in</a:t>
              </a:r>
              <a:endParaRPr lang="zh-CN" altLang="en-US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33" name="圆角矩形 32"/>
            <p:cNvSpPr/>
            <p:nvPr/>
          </p:nvSpPr>
          <p:spPr bwMode="auto">
            <a:xfrm>
              <a:off x="3167336" y="3645024"/>
              <a:ext cx="396552" cy="1944216"/>
            </a:xfrm>
            <a:prstGeom prst="roundRect">
              <a:avLst/>
            </a:prstGeom>
            <a:solidFill>
              <a:srgbClr val="92D050"/>
            </a:solidFill>
            <a:ln w="127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rgbClr val="FF0000"/>
                  </a:solidFill>
                </a:rPr>
                <a:t>S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eg7 </a:t>
              </a:r>
              <a:r>
                <a:rPr lang="en-US" altLang="zh-CN" sz="2000" dirty="0">
                  <a:solidFill>
                    <a:srgbClr val="FF0000"/>
                  </a:solidFill>
                </a:rPr>
                <a:t>Device</a:t>
              </a:r>
              <a:endParaRPr kumimoji="1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 rot="16200000">
              <a:off x="2011069" y="4828511"/>
              <a:ext cx="144016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b="1" dirty="0" err="1" smtClean="0">
                  <a:solidFill>
                    <a:srgbClr val="002060"/>
                  </a:solidFill>
                </a:rPr>
                <a:t>disp_num</a:t>
              </a:r>
              <a:endParaRPr lang="zh-CN" altLang="en-US" b="1" dirty="0">
                <a:solidFill>
                  <a:srgbClr val="002060"/>
                </a:solidFill>
              </a:endParaRPr>
            </a:p>
          </p:txBody>
        </p:sp>
        <p:sp>
          <p:nvSpPr>
            <p:cNvPr id="35" name="右箭头 34"/>
            <p:cNvSpPr/>
            <p:nvPr/>
          </p:nvSpPr>
          <p:spPr bwMode="auto">
            <a:xfrm>
              <a:off x="2554761" y="4437112"/>
              <a:ext cx="649088" cy="288032"/>
            </a:xfrm>
            <a:prstGeom prst="rightArrow">
              <a:avLst/>
            </a:prstGeom>
            <a:solidFill>
              <a:srgbClr val="00B05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rgbClr val="3333CD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610706" y="3140968"/>
              <a:ext cx="46839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kern="0" dirty="0" err="1">
                  <a:solidFill>
                    <a:srgbClr val="000000"/>
                  </a:solidFill>
                </a:rPr>
                <a:t>rst</a:t>
              </a:r>
              <a:endParaRPr lang="zh-CN" altLang="en-US" dirty="0"/>
            </a:p>
          </p:txBody>
        </p:sp>
        <p:sp>
          <p:nvSpPr>
            <p:cNvPr id="37" name="任意多边形 36"/>
            <p:cNvSpPr/>
            <p:nvPr/>
          </p:nvSpPr>
          <p:spPr bwMode="auto">
            <a:xfrm flipV="1">
              <a:off x="1079104" y="3356991"/>
              <a:ext cx="1125810" cy="213197"/>
            </a:xfrm>
            <a:custGeom>
              <a:avLst/>
              <a:gdLst>
                <a:gd name="connsiteX0" fmla="*/ 0 w 1200150"/>
                <a:gd name="connsiteY0" fmla="*/ 328612 h 328612"/>
                <a:gd name="connsiteX1" fmla="*/ 1200150 w 1200150"/>
                <a:gd name="connsiteY1" fmla="*/ 328612 h 328612"/>
                <a:gd name="connsiteX2" fmla="*/ 1200150 w 1200150"/>
                <a:gd name="connsiteY2" fmla="*/ 0 h 328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0150" h="328612">
                  <a:moveTo>
                    <a:pt x="0" y="328612"/>
                  </a:moveTo>
                  <a:lnTo>
                    <a:pt x="1200150" y="328612"/>
                  </a:lnTo>
                  <a:lnTo>
                    <a:pt x="1200150" y="0"/>
                  </a:lnTo>
                </a:path>
              </a:pathLst>
            </a:custGeom>
            <a:noFill/>
            <a:ln w="1270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rgbClr val="3333CD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8" name="右箭头 37"/>
            <p:cNvSpPr/>
            <p:nvPr/>
          </p:nvSpPr>
          <p:spPr bwMode="auto">
            <a:xfrm>
              <a:off x="1259632" y="3623538"/>
              <a:ext cx="648072" cy="237510"/>
            </a:xfrm>
            <a:prstGeom prst="rightArrow">
              <a:avLst/>
            </a:prstGeom>
            <a:solidFill>
              <a:srgbClr val="FF0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rgbClr val="3333CD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9" name="右箭头 38"/>
            <p:cNvSpPr/>
            <p:nvPr/>
          </p:nvSpPr>
          <p:spPr bwMode="auto">
            <a:xfrm>
              <a:off x="1246932" y="4127594"/>
              <a:ext cx="648072" cy="237510"/>
            </a:xfrm>
            <a:prstGeom prst="rightArrow">
              <a:avLst/>
            </a:prstGeom>
            <a:solidFill>
              <a:srgbClr val="FF0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rgbClr val="3333CD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120770" y="3839562"/>
              <a:ext cx="461665" cy="323165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</a:rPr>
                <a:t>…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70992" y="3573016"/>
              <a:ext cx="126064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 smtClean="0">
                  <a:solidFill>
                    <a:schemeClr val="accent4">
                      <a:lumMod val="50000"/>
                    </a:schemeClr>
                  </a:solidFill>
                </a:rPr>
                <a:t>Test_data0</a:t>
              </a:r>
              <a:endParaRPr lang="zh-CN" altLang="en-US" sz="16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49784" y="4068286"/>
              <a:ext cx="126064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 smtClean="0">
                  <a:solidFill>
                    <a:schemeClr val="accent4">
                      <a:lumMod val="50000"/>
                    </a:schemeClr>
                  </a:solidFill>
                </a:rPr>
                <a:t>Test_data7</a:t>
              </a:r>
              <a:endParaRPr lang="zh-CN" altLang="en-US" sz="16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545431" y="3839562"/>
              <a:ext cx="461665" cy="323165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en-US" altLang="zh-CN" b="1" dirty="0" smtClean="0">
                  <a:solidFill>
                    <a:schemeClr val="accent4">
                      <a:lumMod val="50000"/>
                    </a:schemeClr>
                  </a:solidFill>
                </a:rPr>
                <a:t>…</a:t>
              </a:r>
              <a:endParaRPr lang="zh-CN" altLang="en-US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44" name="右箭头 43"/>
            <p:cNvSpPr/>
            <p:nvPr/>
          </p:nvSpPr>
          <p:spPr bwMode="auto">
            <a:xfrm>
              <a:off x="683568" y="5445224"/>
              <a:ext cx="1152128" cy="144016"/>
            </a:xfrm>
            <a:prstGeom prst="rightArrow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rgbClr val="3333CD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35496" y="5488656"/>
              <a:ext cx="16466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err="1" smtClean="0">
                  <a:solidFill>
                    <a:schemeClr val="accent4">
                      <a:lumMod val="50000"/>
                    </a:schemeClr>
                  </a:solidFill>
                </a:rPr>
                <a:t>Peripheral_in</a:t>
              </a:r>
              <a:endParaRPr lang="zh-CN" altLang="en-US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616624"/>
          </a:xfrm>
        </p:spPr>
        <p:txBody>
          <a:bodyPr/>
          <a:lstStyle/>
          <a:p>
            <a:pPr>
              <a:buClr>
                <a:srgbClr val="4BACC6">
                  <a:lumMod val="75000"/>
                </a:srgbClr>
              </a:buClr>
            </a:pPr>
            <a:r>
              <a:rPr lang="en-US" altLang="zh-CN" sz="2800" dirty="0" smtClean="0">
                <a:solidFill>
                  <a:schemeClr val="tx1"/>
                </a:solidFill>
              </a:rPr>
              <a:t>GPIO output interface module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000" dirty="0" smtClean="0">
                <a:solidFill>
                  <a:prstClr val="black"/>
                </a:solidFill>
              </a:rPr>
              <a:t>address=</a:t>
            </a:r>
            <a:r>
              <a:rPr lang="en-US" altLang="zh-CN" sz="2000" dirty="0" smtClean="0"/>
              <a:t>E0000000 </a:t>
            </a:r>
            <a:r>
              <a:rPr lang="en-US" altLang="zh-CN" sz="2000" dirty="0"/>
              <a:t>- </a:t>
            </a:r>
            <a:r>
              <a:rPr lang="en-US" altLang="zh-CN" sz="2000" dirty="0" smtClean="0"/>
              <a:t>EFFFFFFF </a:t>
            </a:r>
            <a:r>
              <a:rPr lang="en-US" altLang="zh-CN" sz="2000" dirty="0" smtClean="0">
                <a:solidFill>
                  <a:prstClr val="black"/>
                </a:solidFill>
              </a:rPr>
              <a:t>(</a:t>
            </a:r>
            <a:r>
              <a:rPr lang="en-US" altLang="zh-CN" sz="2000" dirty="0" smtClean="0"/>
              <a:t>FFFFFE00-FFFFFEFF</a:t>
            </a:r>
            <a:r>
              <a:rPr lang="en-US" altLang="zh-CN" sz="2000" dirty="0" smtClean="0">
                <a:solidFill>
                  <a:prstClr val="black"/>
                </a:solidFill>
              </a:rPr>
              <a:t>) 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000" dirty="0" smtClean="0">
                <a:solidFill>
                  <a:prstClr val="black"/>
                </a:solidFill>
              </a:rPr>
              <a:t>Read/write control signal</a:t>
            </a:r>
            <a:r>
              <a:rPr lang="zh-CN" altLang="en-US" sz="2000" dirty="0" smtClean="0">
                <a:solidFill>
                  <a:prstClr val="black"/>
                </a:solidFill>
              </a:rPr>
              <a:t>：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GPIOe0000000_we(GPIOfffffe00_we)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pPr lvl="0">
              <a:buClr>
                <a:srgbClr val="4BACC6">
                  <a:lumMod val="75000"/>
                </a:srgbClr>
              </a:buClr>
            </a:pPr>
            <a:r>
              <a:rPr lang="en-US" altLang="zh-CN" sz="2800" dirty="0" smtClean="0">
                <a:solidFill>
                  <a:schemeClr val="tx1"/>
                </a:solidFill>
              </a:rPr>
              <a:t>Function (refer to Exp02)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buClr>
                <a:srgbClr val="4BACC6">
                  <a:lumMod val="75000"/>
                </a:srgbClr>
              </a:buClr>
            </a:pPr>
            <a:r>
              <a:rPr lang="en-US" altLang="zh-CN" sz="2200" dirty="0" smtClean="0">
                <a:solidFill>
                  <a:prstClr val="black"/>
                </a:solidFill>
              </a:rPr>
              <a:t>Data0 as the display interface</a:t>
            </a:r>
          </a:p>
          <a:p>
            <a:pPr lvl="2">
              <a:buClr>
                <a:srgbClr val="4BACC6">
                  <a:lumMod val="75000"/>
                </a:srgbClr>
              </a:buClr>
            </a:pPr>
            <a:r>
              <a:rPr lang="en-US" altLang="zh-CN" sz="2000" b="1" dirty="0" smtClean="0">
                <a:solidFill>
                  <a:srgbClr val="FF0000"/>
                </a:solidFill>
              </a:rPr>
              <a:t>GPIOe0000000_we=1</a:t>
            </a:r>
          </a:p>
          <a:p>
            <a:pPr lvl="2">
              <a:buClr>
                <a:srgbClr val="4BACC6">
                  <a:lumMod val="75000"/>
                </a:srgbClr>
              </a:buClr>
            </a:pPr>
            <a:r>
              <a:rPr lang="en-US" altLang="zh-CN" sz="2000" b="1" dirty="0" smtClean="0">
                <a:solidFill>
                  <a:srgbClr val="FF0000"/>
                </a:solidFill>
              </a:rPr>
              <a:t>CLK positive edge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lvl="1">
              <a:buClr>
                <a:srgbClr val="4BACC6">
                  <a:lumMod val="75000"/>
                </a:srgbClr>
              </a:buClr>
            </a:pPr>
            <a:r>
              <a:rPr lang="en-US" altLang="zh-CN" sz="2200" dirty="0" smtClean="0">
                <a:solidFill>
                  <a:prstClr val="black"/>
                </a:solidFill>
              </a:rPr>
              <a:t>Data1-data7: debug signal</a:t>
            </a:r>
            <a:endParaRPr lang="en-US" altLang="zh-CN" sz="2200" dirty="0">
              <a:solidFill>
                <a:prstClr val="black"/>
              </a:solidFill>
            </a:endParaRPr>
          </a:p>
          <a:p>
            <a:pPr lvl="0">
              <a:buClr>
                <a:srgbClr val="4BACC6">
                  <a:lumMod val="75000"/>
                </a:srgbClr>
              </a:buClr>
            </a:pPr>
            <a:r>
              <a:rPr lang="en-US" altLang="zh-CN" sz="2800" dirty="0" smtClean="0">
                <a:solidFill>
                  <a:schemeClr val="tx1"/>
                </a:solidFill>
              </a:rPr>
              <a:t>Use soft IP core</a:t>
            </a: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U6</a:t>
            </a:r>
            <a:endParaRPr lang="en-US" altLang="zh-CN" dirty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>
                <a:solidFill>
                  <a:prstClr val="black"/>
                </a:solidFill>
              </a:rPr>
              <a:t>核调用</a:t>
            </a:r>
            <a:r>
              <a:rPr lang="zh-CN" altLang="en-US" sz="2200" dirty="0" smtClean="0">
                <a:solidFill>
                  <a:prstClr val="black"/>
                </a:solidFill>
              </a:rPr>
              <a:t>模块</a:t>
            </a:r>
            <a:r>
              <a:rPr lang="en-US" altLang="zh-CN" sz="2200" dirty="0">
                <a:solidFill>
                  <a:prstClr val="black"/>
                </a:solidFill>
              </a:rPr>
              <a:t>Multi_8CH32.ngc</a:t>
            </a: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>
                <a:solidFill>
                  <a:prstClr val="black"/>
                </a:solidFill>
              </a:rPr>
              <a:t>核接口信号模块</a:t>
            </a:r>
            <a:r>
              <a:rPr lang="en-US" altLang="zh-CN" sz="2200" dirty="0">
                <a:solidFill>
                  <a:prstClr val="black"/>
                </a:solidFill>
              </a:rPr>
              <a:t>(</a:t>
            </a:r>
            <a:r>
              <a:rPr lang="zh-CN" altLang="en-US" sz="2200" dirty="0">
                <a:solidFill>
                  <a:prstClr val="black"/>
                </a:solidFill>
              </a:rPr>
              <a:t>空文档</a:t>
            </a:r>
            <a:r>
              <a:rPr lang="en-US" altLang="zh-CN" sz="2200" dirty="0">
                <a:solidFill>
                  <a:prstClr val="black"/>
                </a:solidFill>
              </a:rPr>
              <a:t>)</a:t>
            </a:r>
            <a:r>
              <a:rPr lang="zh-CN" altLang="en-US" sz="2200" dirty="0" smtClean="0">
                <a:solidFill>
                  <a:prstClr val="black"/>
                </a:solidFill>
              </a:rPr>
              <a:t>：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 Multi_8CH32_IO.v</a:t>
            </a:r>
            <a:endParaRPr lang="en-US" altLang="zh-CN" sz="2200" b="1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>
                <a:solidFill>
                  <a:prstClr val="black"/>
                </a:solidFill>
              </a:rPr>
              <a:t>核模块符号文档</a:t>
            </a:r>
            <a:r>
              <a:rPr lang="zh-CN" altLang="en-US" sz="2200" dirty="0" smtClean="0">
                <a:solidFill>
                  <a:prstClr val="black"/>
                </a:solidFill>
              </a:rPr>
              <a:t>：</a:t>
            </a:r>
            <a:r>
              <a:rPr lang="en-US" altLang="zh-CN" sz="2200" dirty="0">
                <a:solidFill>
                  <a:prstClr val="black"/>
                </a:solidFill>
              </a:rPr>
              <a:t>Multi_8CH32.sym</a:t>
            </a:r>
          </a:p>
          <a:p>
            <a:pPr>
              <a:buClr>
                <a:srgbClr val="4BACC6">
                  <a:lumMod val="75000"/>
                </a:srgbClr>
              </a:buClr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61096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44624"/>
            <a:ext cx="7869560" cy="954360"/>
          </a:xfrm>
        </p:spPr>
        <p:txBody>
          <a:bodyPr>
            <a:normAutofit fontScale="90000"/>
          </a:bodyPr>
          <a:lstStyle/>
          <a:p>
            <a:pPr>
              <a:lnSpc>
                <a:spcPts val="3600"/>
              </a:lnSpc>
            </a:pPr>
            <a:r>
              <a:rPr lang="en-US" altLang="zh-CN" dirty="0" smtClean="0"/>
              <a:t>Interface file</a:t>
            </a:r>
            <a:br>
              <a:rPr lang="en-US" altLang="zh-CN" dirty="0" smtClean="0"/>
            </a:br>
            <a:r>
              <a:rPr lang="en-US" altLang="zh-CN" dirty="0" smtClean="0"/>
              <a:t>			      -</a:t>
            </a:r>
            <a:r>
              <a:rPr lang="en-US" altLang="zh-CN" dirty="0">
                <a:solidFill>
                  <a:srgbClr val="FF0000"/>
                </a:solidFill>
              </a:rPr>
              <a:t>Multi_8CH32_IO</a:t>
            </a:r>
            <a:r>
              <a:rPr lang="en-US" altLang="zh-CN" dirty="0" smtClean="0">
                <a:solidFill>
                  <a:srgbClr val="FF0000"/>
                </a:solidFill>
              </a:rPr>
              <a:t>.v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052736"/>
            <a:ext cx="8491746" cy="5733256"/>
          </a:xfrm>
          <a:solidFill>
            <a:schemeClr val="bg1"/>
          </a:solidFill>
        </p:spPr>
        <p:txBody>
          <a:bodyPr/>
          <a:lstStyle/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b="1" dirty="0">
                <a:solidFill>
                  <a:srgbClr val="3333FF"/>
                </a:solidFill>
              </a:rPr>
              <a:t>module </a:t>
            </a:r>
            <a:r>
              <a:rPr lang="en-US" altLang="zh-CN" sz="1800" dirty="0" smtClean="0"/>
              <a:t>    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    	    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Multi_8CH32  </a:t>
            </a:r>
            <a:r>
              <a:rPr lang="en-US" altLang="zh-CN" sz="1800" dirty="0" smtClean="0"/>
              <a:t>( </a:t>
            </a:r>
            <a:r>
              <a:rPr lang="en-US" altLang="zh-CN" sz="1800" b="1" dirty="0">
                <a:solidFill>
                  <a:srgbClr val="3333FF"/>
                </a:solidFill>
              </a:rPr>
              <a:t>input </a:t>
            </a:r>
            <a:r>
              <a:rPr lang="en-US" altLang="zh-CN" sz="1800" dirty="0" err="1"/>
              <a:t>clk</a:t>
            </a:r>
            <a:r>
              <a:rPr lang="en-US" altLang="zh-CN" sz="1800" dirty="0" smtClean="0"/>
              <a:t>,	        		//</a:t>
            </a:r>
            <a:r>
              <a:rPr lang="en-US" altLang="zh-CN" sz="1800" dirty="0" err="1" smtClean="0"/>
              <a:t>io_clk</a:t>
            </a:r>
            <a:r>
              <a:rPr lang="zh-CN" altLang="en-US" sz="1800" dirty="0" smtClean="0"/>
              <a:t>，同步</a:t>
            </a:r>
            <a:r>
              <a:rPr lang="en-US" altLang="zh-CN" sz="1800" dirty="0" smtClean="0"/>
              <a:t>CPU</a:t>
            </a:r>
            <a:endParaRPr lang="en-US" altLang="zh-CN" sz="1800" dirty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dirty="0"/>
              <a:t>				</a:t>
            </a:r>
            <a:r>
              <a:rPr lang="en-US" altLang="zh-CN" sz="1800" b="1" dirty="0">
                <a:solidFill>
                  <a:srgbClr val="3333FF"/>
                </a:solidFill>
              </a:rPr>
              <a:t>input </a:t>
            </a:r>
            <a:r>
              <a:rPr lang="en-US" altLang="zh-CN" sz="1800" dirty="0" err="1"/>
              <a:t>rst</a:t>
            </a:r>
            <a:r>
              <a:rPr lang="en-US" altLang="zh-CN" sz="1800" dirty="0"/>
              <a:t>,</a:t>
            </a: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/>
              <a:t>				</a:t>
            </a:r>
            <a:r>
              <a:rPr lang="en-US" altLang="zh-CN" sz="1800" b="1" dirty="0">
                <a:solidFill>
                  <a:srgbClr val="3333FF"/>
                </a:solidFill>
              </a:rPr>
              <a:t>input </a:t>
            </a:r>
            <a:r>
              <a:rPr lang="en-US" altLang="zh-CN" sz="1800" dirty="0" smtClean="0"/>
              <a:t>EN, 		//=1, </a:t>
            </a:r>
            <a:r>
              <a:rPr lang="zh-CN" altLang="en-US" sz="1800" dirty="0" smtClean="0"/>
              <a:t>通道</a:t>
            </a:r>
            <a:r>
              <a:rPr lang="en-US" altLang="zh-CN" sz="1800" dirty="0" smtClean="0"/>
              <a:t>0</a:t>
            </a:r>
            <a:r>
              <a:rPr lang="zh-CN" altLang="en-US" sz="1800" dirty="0" smtClean="0"/>
              <a:t>显示</a:t>
            </a:r>
            <a:endParaRPr lang="en-US" altLang="zh-CN" sz="1800" dirty="0" smtClean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/>
              <a:t>				</a:t>
            </a:r>
            <a:r>
              <a:rPr lang="en-US" altLang="zh-CN" sz="1800" b="1" dirty="0" smtClean="0">
                <a:solidFill>
                  <a:srgbClr val="3333FF"/>
                </a:solidFill>
              </a:rPr>
              <a:t>input</a:t>
            </a:r>
            <a:r>
              <a:rPr lang="en-US" altLang="zh-CN" sz="1800" dirty="0" smtClean="0"/>
              <a:t>[63:0]</a:t>
            </a:r>
            <a:r>
              <a:rPr lang="en-US" altLang="zh-CN" sz="1800" dirty="0" err="1" smtClean="0"/>
              <a:t>point_in</a:t>
            </a:r>
            <a:r>
              <a:rPr lang="en-US" altLang="zh-CN" sz="1800" dirty="0" smtClean="0"/>
              <a:t>,</a:t>
            </a:r>
            <a:r>
              <a:rPr lang="en-US" altLang="zh-CN" sz="2000" dirty="0" smtClean="0"/>
              <a:t> //</a:t>
            </a:r>
            <a:r>
              <a:rPr lang="zh-CN" altLang="en-US" sz="1400" dirty="0"/>
              <a:t>针对</a:t>
            </a:r>
            <a:r>
              <a:rPr lang="en-US" altLang="zh-CN" sz="1400" dirty="0"/>
              <a:t>8</a:t>
            </a:r>
            <a:r>
              <a:rPr lang="zh-CN" altLang="en-US" sz="1400" dirty="0"/>
              <a:t>个</a:t>
            </a:r>
            <a:r>
              <a:rPr lang="zh-CN" altLang="en-US" sz="1400" dirty="0" smtClean="0"/>
              <a:t>显示通道各</a:t>
            </a:r>
            <a:r>
              <a:rPr lang="en-US" altLang="zh-CN" sz="1400" dirty="0"/>
              <a:t>8</a:t>
            </a:r>
            <a:r>
              <a:rPr lang="zh-CN" altLang="en-US" sz="1400" dirty="0" smtClean="0"/>
              <a:t>个小数点</a:t>
            </a:r>
            <a:endParaRPr lang="en-US" altLang="zh-CN" sz="1400" dirty="0" smtClean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zh-CN" altLang="en-US" sz="2000" dirty="0"/>
              <a:t>				</a:t>
            </a:r>
            <a:r>
              <a:rPr lang="en-US" altLang="zh-CN" sz="1800" b="1" dirty="0" smtClean="0">
                <a:solidFill>
                  <a:srgbClr val="3333FF"/>
                </a:solidFill>
              </a:rPr>
              <a:t>input</a:t>
            </a:r>
            <a:r>
              <a:rPr lang="en-US" altLang="zh-CN" sz="1800" dirty="0" smtClean="0"/>
              <a:t>[63:0]</a:t>
            </a:r>
            <a:r>
              <a:rPr lang="en-US" altLang="zh-CN" sz="1800" dirty="0" err="1" smtClean="0"/>
              <a:t>blink_in</a:t>
            </a:r>
            <a:r>
              <a:rPr lang="en-US" altLang="zh-CN" sz="1800" dirty="0" smtClean="0"/>
              <a:t>,     </a:t>
            </a:r>
            <a:r>
              <a:rPr lang="en-US" altLang="zh-CN" sz="1600" dirty="0" smtClean="0"/>
              <a:t>//</a:t>
            </a:r>
            <a:r>
              <a:rPr lang="zh-CN" altLang="en-US" sz="1400" dirty="0"/>
              <a:t>针对</a:t>
            </a:r>
            <a:r>
              <a:rPr lang="en-US" altLang="zh-CN" sz="1400" dirty="0"/>
              <a:t>8</a:t>
            </a:r>
            <a:r>
              <a:rPr lang="zh-CN" altLang="en-US" sz="1400" dirty="0" smtClean="0"/>
              <a:t>个通道各</a:t>
            </a:r>
            <a:r>
              <a:rPr lang="en-US" altLang="zh-CN" sz="1400" dirty="0"/>
              <a:t>8</a:t>
            </a:r>
            <a:r>
              <a:rPr lang="zh-CN" altLang="en-US" sz="1400" dirty="0" smtClean="0"/>
              <a:t>位闪烁控制</a:t>
            </a:r>
            <a:endParaRPr lang="en-US" altLang="zh-CN" sz="1400" dirty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/>
              <a:t>				</a:t>
            </a:r>
            <a:r>
              <a:rPr lang="en-US" altLang="zh-CN" sz="1800" b="1" dirty="0">
                <a:solidFill>
                  <a:srgbClr val="3333FF"/>
                </a:solidFill>
              </a:rPr>
              <a:t>input </a:t>
            </a:r>
            <a:r>
              <a:rPr lang="en-US" altLang="zh-CN" sz="1800" dirty="0"/>
              <a:t>[2:0] Test</a:t>
            </a:r>
            <a:r>
              <a:rPr lang="en-US" altLang="zh-CN" sz="1800" dirty="0" smtClean="0"/>
              <a:t>,	         	//</a:t>
            </a:r>
            <a:r>
              <a:rPr lang="zh-CN" altLang="en-US" sz="1800" dirty="0" smtClean="0"/>
              <a:t>通道选择</a:t>
            </a:r>
            <a:r>
              <a:rPr lang="en-US" altLang="zh-CN" sz="1800" dirty="0" smtClean="0"/>
              <a:t>SW[7:5]</a:t>
            </a:r>
            <a:endParaRPr lang="en-US" altLang="zh-CN" sz="1800" dirty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/>
              <a:t>				</a:t>
            </a:r>
            <a:r>
              <a:rPr lang="en-US" altLang="zh-CN" sz="1800" b="1" dirty="0">
                <a:solidFill>
                  <a:srgbClr val="3333FF"/>
                </a:solidFill>
              </a:rPr>
              <a:t>input </a:t>
            </a:r>
            <a:r>
              <a:rPr lang="en-US" altLang="zh-CN" sz="1800" dirty="0"/>
              <a:t>[31:0] </a:t>
            </a:r>
            <a:r>
              <a:rPr lang="en-US" altLang="zh-CN" sz="1800" dirty="0" smtClean="0"/>
              <a:t>Data0, 	//</a:t>
            </a:r>
            <a:r>
              <a:rPr lang="zh-CN" altLang="en-US" sz="1800" dirty="0" smtClean="0"/>
              <a:t>通道</a:t>
            </a:r>
            <a:r>
              <a:rPr lang="en-US" altLang="zh-CN" sz="1800" dirty="0" smtClean="0"/>
              <a:t>0</a:t>
            </a:r>
            <a:endParaRPr lang="en-US" altLang="zh-CN" sz="1800" dirty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dirty="0"/>
              <a:t>				</a:t>
            </a:r>
            <a:r>
              <a:rPr lang="en-US" altLang="zh-CN" sz="1800" b="1" dirty="0">
                <a:solidFill>
                  <a:srgbClr val="3333FF"/>
                </a:solidFill>
              </a:rPr>
              <a:t>input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[31:0] </a:t>
            </a:r>
            <a:r>
              <a:rPr lang="en-US" altLang="zh-CN" sz="1800" dirty="0" smtClean="0"/>
              <a:t>data0,	   	//</a:t>
            </a:r>
            <a:r>
              <a:rPr lang="zh-CN" altLang="en-US" sz="1800" dirty="0" smtClean="0"/>
              <a:t>通道</a:t>
            </a:r>
            <a:r>
              <a:rPr lang="en-US" altLang="zh-CN" sz="1800" dirty="0"/>
              <a:t>1</a:t>
            </a: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dirty="0"/>
              <a:t>				</a:t>
            </a:r>
            <a:r>
              <a:rPr lang="en-US" altLang="zh-CN" sz="1800" b="1" dirty="0">
                <a:solidFill>
                  <a:srgbClr val="3333FF"/>
                </a:solidFill>
              </a:rPr>
              <a:t>inpu</a:t>
            </a:r>
            <a:r>
              <a:rPr lang="en-US" altLang="zh-CN" sz="1800" dirty="0" smtClean="0"/>
              <a:t>t </a:t>
            </a:r>
            <a:r>
              <a:rPr lang="en-US" altLang="zh-CN" sz="1800" dirty="0"/>
              <a:t>[31:0] </a:t>
            </a:r>
            <a:r>
              <a:rPr lang="en-US" altLang="zh-CN" sz="1800" dirty="0" smtClean="0"/>
              <a:t>data1,      	//</a:t>
            </a:r>
            <a:r>
              <a:rPr lang="zh-CN" altLang="en-US" sz="1800" dirty="0" smtClean="0"/>
              <a:t>通道</a:t>
            </a:r>
            <a:r>
              <a:rPr lang="en-US" altLang="zh-CN" sz="1800" dirty="0" smtClean="0"/>
              <a:t>2</a:t>
            </a:r>
            <a:endParaRPr lang="en-US" altLang="zh-CN" sz="1800" dirty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dirty="0"/>
              <a:t>				</a:t>
            </a:r>
            <a:r>
              <a:rPr lang="en-US" altLang="zh-CN" sz="1800" b="1" dirty="0">
                <a:solidFill>
                  <a:srgbClr val="3333FF"/>
                </a:solidFill>
              </a:rPr>
              <a:t>input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[31:0] </a:t>
            </a:r>
            <a:r>
              <a:rPr lang="en-US" altLang="zh-CN" sz="1800" dirty="0" smtClean="0"/>
              <a:t>data2,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     	//</a:t>
            </a:r>
            <a:r>
              <a:rPr lang="zh-CN" altLang="en-US" sz="1800" dirty="0" smtClean="0"/>
              <a:t>通道</a:t>
            </a:r>
            <a:r>
              <a:rPr lang="en-US" altLang="zh-CN" sz="1800" dirty="0" smtClean="0"/>
              <a:t>3</a:t>
            </a:r>
            <a:endParaRPr lang="en-US" altLang="zh-CN" sz="1800" dirty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dirty="0"/>
              <a:t>				</a:t>
            </a:r>
            <a:r>
              <a:rPr lang="en-US" altLang="zh-CN" sz="1800" b="1" dirty="0">
                <a:solidFill>
                  <a:srgbClr val="3333FF"/>
                </a:solidFill>
              </a:rPr>
              <a:t>input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[31:0] </a:t>
            </a:r>
            <a:r>
              <a:rPr lang="en-US" altLang="zh-CN" sz="1800" dirty="0" smtClean="0"/>
              <a:t> data3,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     	//</a:t>
            </a:r>
            <a:r>
              <a:rPr lang="zh-CN" altLang="en-US" sz="1800" dirty="0" smtClean="0"/>
              <a:t>通道</a:t>
            </a:r>
            <a:r>
              <a:rPr lang="en-US" altLang="zh-CN" sz="1800" dirty="0" smtClean="0"/>
              <a:t>4</a:t>
            </a:r>
            <a:endParaRPr lang="en-US" altLang="zh-CN" sz="1800" dirty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dirty="0"/>
              <a:t>				</a:t>
            </a:r>
            <a:r>
              <a:rPr lang="en-US" altLang="zh-CN" sz="1800" b="1" dirty="0">
                <a:solidFill>
                  <a:srgbClr val="3333FF"/>
                </a:solidFill>
              </a:rPr>
              <a:t>input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[31:0] </a:t>
            </a:r>
            <a:r>
              <a:rPr lang="en-US" altLang="zh-CN" sz="1800" dirty="0" smtClean="0"/>
              <a:t> data4,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     	//</a:t>
            </a:r>
            <a:r>
              <a:rPr lang="zh-CN" altLang="en-US" sz="1800" dirty="0" smtClean="0"/>
              <a:t>通道</a:t>
            </a:r>
            <a:r>
              <a:rPr lang="en-US" altLang="zh-CN" sz="1800" dirty="0" smtClean="0"/>
              <a:t>5</a:t>
            </a:r>
            <a:endParaRPr lang="en-US" altLang="zh-CN" sz="1800" dirty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dirty="0"/>
              <a:t>				</a:t>
            </a:r>
            <a:r>
              <a:rPr lang="en-US" altLang="zh-CN" sz="1800" b="1" dirty="0">
                <a:solidFill>
                  <a:srgbClr val="3333FF"/>
                </a:solidFill>
              </a:rPr>
              <a:t>input </a:t>
            </a:r>
            <a:r>
              <a:rPr lang="en-US" altLang="zh-CN" sz="1800" dirty="0"/>
              <a:t>[31:0] </a:t>
            </a:r>
            <a:r>
              <a:rPr lang="en-US" altLang="zh-CN" sz="1800" dirty="0" smtClean="0"/>
              <a:t> data5,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     	//</a:t>
            </a:r>
            <a:r>
              <a:rPr lang="zh-CN" altLang="en-US" sz="1800" dirty="0" smtClean="0"/>
              <a:t>通道</a:t>
            </a:r>
            <a:r>
              <a:rPr lang="en-US" altLang="zh-CN" sz="1800" dirty="0" smtClean="0"/>
              <a:t>6</a:t>
            </a:r>
            <a:endParaRPr lang="en-US" altLang="zh-CN" sz="1800" dirty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dirty="0"/>
              <a:t>				</a:t>
            </a:r>
            <a:r>
              <a:rPr lang="en-US" altLang="zh-CN" sz="1800" b="1" dirty="0">
                <a:solidFill>
                  <a:srgbClr val="3333FF"/>
                </a:solidFill>
              </a:rPr>
              <a:t>input </a:t>
            </a:r>
            <a:r>
              <a:rPr lang="en-US" altLang="zh-CN" sz="1800" dirty="0"/>
              <a:t>[31:0] </a:t>
            </a:r>
            <a:r>
              <a:rPr lang="en-US" altLang="zh-CN" sz="1800" dirty="0" smtClean="0"/>
              <a:t> data6,      	//</a:t>
            </a:r>
            <a:r>
              <a:rPr lang="zh-CN" altLang="en-US" sz="1800" dirty="0" smtClean="0"/>
              <a:t>通道</a:t>
            </a:r>
            <a:r>
              <a:rPr lang="en-US" altLang="zh-CN" sz="1800" dirty="0" smtClean="0"/>
              <a:t>7</a:t>
            </a: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endParaRPr lang="en-US" altLang="zh-CN" sz="1800" dirty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dirty="0"/>
              <a:t>				</a:t>
            </a:r>
            <a:r>
              <a:rPr lang="en-US" altLang="zh-CN" sz="1800" b="1" dirty="0">
                <a:solidFill>
                  <a:srgbClr val="3333FF"/>
                </a:solidFill>
              </a:rPr>
              <a:t>output </a:t>
            </a:r>
            <a:r>
              <a:rPr lang="en-US" altLang="zh-CN" sz="1800" b="1" dirty="0" err="1">
                <a:solidFill>
                  <a:srgbClr val="3333FF"/>
                </a:solidFill>
              </a:rPr>
              <a:t>reg</a:t>
            </a:r>
            <a:r>
              <a:rPr lang="en-US" altLang="zh-CN" sz="1800" dirty="0"/>
              <a:t>[3:0] </a:t>
            </a:r>
            <a:r>
              <a:rPr lang="en-US" altLang="zh-CN" sz="1800" dirty="0" err="1"/>
              <a:t>point_out</a:t>
            </a:r>
            <a:r>
              <a:rPr lang="en-US" altLang="zh-CN" sz="1800" dirty="0" smtClean="0"/>
              <a:t>,	//</a:t>
            </a:r>
            <a:r>
              <a:rPr lang="zh-CN" altLang="en-US" sz="1800" dirty="0" smtClean="0"/>
              <a:t>小数点输出</a:t>
            </a:r>
            <a:endParaRPr lang="en-US" altLang="zh-CN" sz="1800" dirty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dirty="0"/>
              <a:t>				</a:t>
            </a:r>
            <a:r>
              <a:rPr lang="en-US" altLang="zh-CN" sz="1800" b="1" dirty="0">
                <a:solidFill>
                  <a:srgbClr val="3333FF"/>
                </a:solidFill>
              </a:rPr>
              <a:t>output </a:t>
            </a:r>
            <a:r>
              <a:rPr lang="en-US" altLang="zh-CN" sz="1800" b="1" dirty="0" err="1">
                <a:solidFill>
                  <a:srgbClr val="3333FF"/>
                </a:solidFill>
              </a:rPr>
              <a:t>reg</a:t>
            </a:r>
            <a:r>
              <a:rPr lang="en-US" altLang="zh-CN" sz="1800" dirty="0"/>
              <a:t>[3:0] </a:t>
            </a:r>
            <a:r>
              <a:rPr lang="en-US" altLang="zh-CN" sz="1800" dirty="0" err="1"/>
              <a:t>blink_out</a:t>
            </a:r>
            <a:r>
              <a:rPr lang="en-US" altLang="zh-CN" sz="1800" dirty="0"/>
              <a:t>, </a:t>
            </a:r>
            <a:r>
              <a:rPr lang="en-US" altLang="zh-CN" sz="1800" dirty="0" smtClean="0"/>
              <a:t>   	//</a:t>
            </a:r>
            <a:r>
              <a:rPr lang="zh-CN" altLang="en-US" sz="1800" dirty="0"/>
              <a:t>闪烁</a:t>
            </a:r>
            <a:r>
              <a:rPr lang="zh-CN" altLang="en-US" sz="1800" dirty="0" smtClean="0"/>
              <a:t>控制输出</a:t>
            </a:r>
            <a:endParaRPr lang="en-US" altLang="zh-CN" sz="1800" dirty="0" smtClean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			</a:t>
            </a:r>
            <a:r>
              <a:rPr lang="en-US" altLang="zh-CN" sz="1800" b="1" dirty="0">
                <a:solidFill>
                  <a:srgbClr val="3333FF"/>
                </a:solidFill>
              </a:rPr>
              <a:t>output</a:t>
            </a:r>
            <a:r>
              <a:rPr lang="en-US" altLang="zh-CN" sz="1800" dirty="0" smtClean="0"/>
              <a:t> [31:0</a:t>
            </a:r>
            <a:r>
              <a:rPr lang="en-US" altLang="zh-CN" sz="1800" dirty="0"/>
              <a:t>] </a:t>
            </a:r>
            <a:r>
              <a:rPr lang="en-US" altLang="zh-CN" sz="1800" dirty="0" smtClean="0"/>
              <a:t>   </a:t>
            </a:r>
            <a:r>
              <a:rPr lang="en-US" altLang="zh-CN" sz="1800" dirty="0" err="1" smtClean="0"/>
              <a:t>disp_num</a:t>
            </a:r>
            <a:r>
              <a:rPr lang="en-US" altLang="zh-CN" sz="1800" dirty="0" smtClean="0"/>
              <a:t>      //</a:t>
            </a:r>
            <a:r>
              <a:rPr lang="zh-CN" altLang="en-US" sz="1800" dirty="0" smtClean="0"/>
              <a:t>接入</a:t>
            </a:r>
            <a:r>
              <a:rPr lang="en-US" altLang="zh-CN" sz="1800" dirty="0" smtClean="0"/>
              <a:t>7</a:t>
            </a:r>
            <a:r>
              <a:rPr lang="zh-CN" altLang="en-US" sz="1800" dirty="0" smtClean="0"/>
              <a:t>段显示</a:t>
            </a:r>
            <a:r>
              <a:rPr lang="zh-CN" altLang="en-US" sz="1800" dirty="0"/>
              <a:t>器</a:t>
            </a:r>
            <a:endParaRPr lang="en-US" altLang="zh-CN" sz="1800" dirty="0" smtClean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		             );</a:t>
            </a:r>
            <a:endParaRPr lang="en-US" altLang="zh-CN" sz="1800" b="1" dirty="0">
              <a:solidFill>
                <a:srgbClr val="3333FF"/>
              </a:solidFill>
            </a:endParaRP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b="1" dirty="0">
                <a:solidFill>
                  <a:srgbClr val="3333FF"/>
                </a:solidFill>
              </a:rPr>
              <a:t> </a:t>
            </a:r>
            <a:r>
              <a:rPr lang="en-US" altLang="zh-CN" sz="1800" b="1" dirty="0" err="1">
                <a:solidFill>
                  <a:srgbClr val="3333FF"/>
                </a:solidFill>
              </a:rPr>
              <a:t>endmodule</a:t>
            </a:r>
            <a:endParaRPr lang="zh-CN" altLang="en-US" sz="1800" b="1" dirty="0">
              <a:solidFill>
                <a:srgbClr val="3333FF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628800"/>
            <a:ext cx="2232248" cy="462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607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Course Outline</a:t>
            </a:r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114627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标题 1"/>
          <p:cNvSpPr>
            <a:spLocks noGrp="1"/>
          </p:cNvSpPr>
          <p:nvPr>
            <p:ph type="title"/>
          </p:nvPr>
        </p:nvSpPr>
        <p:spPr>
          <a:xfrm>
            <a:off x="301625" y="-27384"/>
            <a:ext cx="8540750" cy="1143001"/>
          </a:xfrm>
        </p:spPr>
        <p:txBody>
          <a:bodyPr>
            <a:normAutofit/>
          </a:bodyPr>
          <a:lstStyle/>
          <a:p>
            <a:pPr>
              <a:lnSpc>
                <a:spcPts val="3000"/>
              </a:lnSpc>
            </a:pPr>
            <a:r>
              <a:rPr lang="en-US" altLang="zh-CN" sz="3600" dirty="0" smtClean="0">
                <a:solidFill>
                  <a:srgbClr val="FF0000"/>
                </a:solidFill>
              </a:rPr>
              <a:t>Signals of Multi_8CH32</a:t>
            </a:r>
            <a:endParaRPr lang="zh-CN" altLang="en-US" sz="3200" dirty="0" smtClean="0"/>
          </a:p>
        </p:txBody>
      </p:sp>
      <p:sp>
        <p:nvSpPr>
          <p:cNvPr id="183299" name="内容占位符 2"/>
          <p:cNvSpPr>
            <a:spLocks noGrp="1"/>
          </p:cNvSpPr>
          <p:nvPr>
            <p:ph idx="1"/>
          </p:nvPr>
        </p:nvSpPr>
        <p:spPr>
          <a:xfrm>
            <a:off x="269131" y="1129178"/>
            <a:ext cx="8540750" cy="5468173"/>
          </a:xfrm>
          <a:solidFill>
            <a:schemeClr val="bg1"/>
          </a:solidFill>
        </p:spPr>
        <p:txBody>
          <a:bodyPr/>
          <a:lstStyle/>
          <a:p>
            <a:pPr lvl="1"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Multi_8CH32</a:t>
            </a:r>
            <a:r>
              <a:rPr lang="en-US" altLang="zh-CN" sz="2000" dirty="0" smtClean="0"/>
              <a:t>     </a:t>
            </a:r>
            <a:r>
              <a:rPr lang="en-US" altLang="zh-CN" sz="2000" dirty="0" smtClean="0">
                <a:solidFill>
                  <a:srgbClr val="FF0000"/>
                </a:solidFill>
              </a:rPr>
              <a:t>U5</a:t>
            </a:r>
            <a:r>
              <a:rPr lang="en-US" altLang="zh-CN" sz="2000" dirty="0" smtClean="0"/>
              <a:t>( .</a:t>
            </a:r>
            <a:r>
              <a:rPr lang="en-US" altLang="zh-CN" sz="2000" dirty="0" err="1" smtClean="0"/>
              <a:t>clk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clk_io</a:t>
            </a:r>
            <a:r>
              <a:rPr lang="en-US" altLang="zh-CN" sz="2000" dirty="0" smtClean="0"/>
              <a:t>),  .</a:t>
            </a:r>
            <a:r>
              <a:rPr lang="en-US" altLang="zh-CN" sz="2000" dirty="0" err="1" smtClean="0"/>
              <a:t>rst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rst</a:t>
            </a:r>
            <a:r>
              <a:rPr lang="en-US" altLang="zh-CN" sz="2000" dirty="0" smtClean="0"/>
              <a:t>), 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CN" sz="2000" dirty="0" smtClean="0"/>
              <a:t>				</a:t>
            </a:r>
            <a:r>
              <a:rPr lang="en-US" altLang="zh-CN" sz="2000" dirty="0"/>
              <a:t>. </a:t>
            </a:r>
            <a:r>
              <a:rPr lang="en-US" altLang="zh-CN" sz="2000" dirty="0" smtClean="0"/>
              <a:t>EN(GPIOe0000000_we),		//</a:t>
            </a:r>
            <a:r>
              <a:rPr lang="zh-CN" altLang="en-US" sz="2000" dirty="0" smtClean="0"/>
              <a:t>来自</a:t>
            </a:r>
            <a:r>
              <a:rPr lang="en-US" altLang="zh-CN" sz="2000" dirty="0" smtClean="0"/>
              <a:t>U4</a:t>
            </a: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	. </a:t>
            </a:r>
            <a:r>
              <a:rPr lang="en-US" altLang="zh-CN" sz="2000" dirty="0" err="1" smtClean="0"/>
              <a:t>point_in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point_in</a:t>
            </a:r>
            <a:r>
              <a:rPr lang="en-US" altLang="zh-CN" sz="2000" dirty="0" smtClean="0"/>
              <a:t>),</a:t>
            </a:r>
            <a:r>
              <a:rPr lang="en-US" altLang="zh-CN" sz="2000" dirty="0" smtClean="0">
                <a:solidFill>
                  <a:prstClr val="black"/>
                </a:solidFill>
              </a:rPr>
              <a:t>	</a:t>
            </a:r>
            <a:r>
              <a:rPr lang="en-US" altLang="zh-CN" sz="2000" dirty="0">
                <a:solidFill>
                  <a:prstClr val="black"/>
                </a:solidFill>
              </a:rPr>
              <a:t>	</a:t>
            </a:r>
            <a:r>
              <a:rPr lang="en-US" altLang="zh-CN" sz="2000" dirty="0" smtClean="0">
                <a:solidFill>
                  <a:prstClr val="black"/>
                </a:solidFill>
              </a:rPr>
              <a:t>//</a:t>
            </a:r>
            <a:r>
              <a:rPr lang="zh-CN" altLang="en-US" sz="2000" dirty="0" smtClean="0">
                <a:solidFill>
                  <a:prstClr val="black"/>
                </a:solidFill>
              </a:rPr>
              <a:t>外部输入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zh-CN" altLang="en-US" sz="2000" dirty="0">
                <a:solidFill>
                  <a:prstClr val="black"/>
                </a:solidFill>
              </a:rPr>
              <a:t>			</a:t>
            </a:r>
            <a:r>
              <a:rPr lang="zh-CN" altLang="en-US" sz="2000" dirty="0" smtClean="0">
                <a:solidFill>
                  <a:prstClr val="black"/>
                </a:solidFill>
              </a:rPr>
              <a:t> </a:t>
            </a:r>
            <a:r>
              <a:rPr lang="en-US" altLang="zh-CN" sz="2000" dirty="0" smtClean="0">
                <a:solidFill>
                  <a:prstClr val="black"/>
                </a:solidFill>
              </a:rPr>
              <a:t>.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blink_in</a:t>
            </a:r>
            <a:r>
              <a:rPr lang="en-US" altLang="zh-CN" sz="2000" dirty="0" smtClean="0">
                <a:solidFill>
                  <a:prstClr val="black"/>
                </a:solidFill>
              </a:rPr>
              <a:t>(</a:t>
            </a:r>
            <a:r>
              <a:rPr lang="en-US" altLang="zh-CN" sz="2000" dirty="0" err="1">
                <a:solidFill>
                  <a:prstClr val="black"/>
                </a:solidFill>
              </a:rPr>
              <a:t>blink_in</a:t>
            </a:r>
            <a:r>
              <a:rPr lang="en-US" altLang="zh-CN" sz="2000" dirty="0" smtClean="0">
                <a:solidFill>
                  <a:prstClr val="black"/>
                </a:solidFill>
              </a:rPr>
              <a:t>), 		//</a:t>
            </a:r>
            <a:r>
              <a:rPr lang="zh-CN" altLang="en-US" sz="2000" dirty="0" smtClean="0">
                <a:solidFill>
                  <a:prstClr val="black"/>
                </a:solidFill>
              </a:rPr>
              <a:t>外部输入</a:t>
            </a:r>
            <a:endParaRPr lang="en-US" altLang="zh-CN" sz="2000" dirty="0" smtClean="0"/>
          </a:p>
          <a:p>
            <a:pPr lvl="1">
              <a:spcBef>
                <a:spcPts val="0"/>
              </a:spcBef>
              <a:buNone/>
            </a:pPr>
            <a:r>
              <a:rPr lang="en-US" altLang="zh-CN" sz="2000" dirty="0" smtClean="0"/>
              <a:t>				.Test(SW_OK[7:5]), 		//</a:t>
            </a:r>
            <a:r>
              <a:rPr lang="zh-CN" altLang="en-US" sz="2000" dirty="0"/>
              <a:t>来自</a:t>
            </a:r>
            <a:r>
              <a:rPr lang="en-US" altLang="zh-CN" sz="2000" dirty="0" smtClean="0"/>
              <a:t>U9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CN" sz="2000" dirty="0" smtClean="0"/>
              <a:t>				.Data0(</a:t>
            </a:r>
            <a:r>
              <a:rPr lang="en-US" altLang="zh-CN" sz="2000" dirty="0" err="1" smtClean="0"/>
              <a:t>Peripheral_in</a:t>
            </a:r>
            <a:r>
              <a:rPr lang="en-US" altLang="zh-CN" sz="2000" dirty="0" smtClean="0"/>
              <a:t>),   		//</a:t>
            </a:r>
            <a:r>
              <a:rPr lang="zh-CN" altLang="en-US" sz="2000" dirty="0"/>
              <a:t>来自</a:t>
            </a:r>
            <a:r>
              <a:rPr lang="en-US" altLang="zh-CN" sz="2000" dirty="0" smtClean="0"/>
              <a:t>U4</a:t>
            </a:r>
            <a:endParaRPr lang="zh-CN" altLang="zh-CN" sz="2000" dirty="0" smtClean="0"/>
          </a:p>
          <a:p>
            <a:pPr lvl="1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dirty="0" smtClean="0"/>
              <a:t>				.data1({2‘b00,PC_out[31:2]}),   	/</a:t>
            </a:r>
            <a:r>
              <a:rPr lang="en-US" altLang="zh-CN" sz="2000" dirty="0"/>
              <a:t>/</a:t>
            </a:r>
            <a:r>
              <a:rPr lang="zh-CN" altLang="en-US" sz="2000" dirty="0" smtClean="0"/>
              <a:t>来自</a:t>
            </a:r>
            <a:r>
              <a:rPr lang="en-US" altLang="zh-CN" sz="2000" dirty="0" smtClean="0"/>
              <a:t>U1</a:t>
            </a:r>
            <a:endParaRPr lang="zh-CN" altLang="zh-CN" sz="2000" dirty="0" smtClean="0"/>
          </a:p>
          <a:p>
            <a:pPr lvl="1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dirty="0" smtClean="0"/>
              <a:t>				.data2(</a:t>
            </a:r>
            <a:r>
              <a:rPr lang="en-US" altLang="zh-CN" sz="2000" dirty="0" err="1" smtClean="0"/>
              <a:t>counter_out</a:t>
            </a:r>
            <a:r>
              <a:rPr lang="en-US" altLang="zh-CN" sz="2000" dirty="0" smtClean="0"/>
              <a:t>),         		//</a:t>
            </a:r>
            <a:r>
              <a:rPr lang="zh-CN" altLang="en-US" sz="2000" dirty="0" smtClean="0"/>
              <a:t>来自</a:t>
            </a:r>
            <a:r>
              <a:rPr lang="en-US" altLang="zh-CN" sz="2000" dirty="0" smtClean="0"/>
              <a:t>U10</a:t>
            </a:r>
            <a:endParaRPr lang="zh-CN" altLang="zh-CN" sz="2000" dirty="0" smtClean="0"/>
          </a:p>
          <a:p>
            <a:pPr lvl="1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dirty="0" smtClean="0"/>
              <a:t>				.data3(</a:t>
            </a:r>
            <a:r>
              <a:rPr lang="en-US" altLang="zh-CN" sz="2000" dirty="0" err="1" smtClean="0"/>
              <a:t>Inst</a:t>
            </a:r>
            <a:r>
              <a:rPr lang="en-US" altLang="zh-CN" sz="2000" dirty="0" smtClean="0"/>
              <a:t>),	           		//</a:t>
            </a:r>
            <a:r>
              <a:rPr lang="en-US" altLang="zh-CN" sz="2000" dirty="0" err="1" smtClean="0"/>
              <a:t>Inst</a:t>
            </a:r>
            <a:r>
              <a:rPr lang="zh-CN" altLang="en-US" sz="2000" dirty="0" smtClean="0"/>
              <a:t>，来自</a:t>
            </a:r>
            <a:r>
              <a:rPr lang="en-US" altLang="zh-CN" sz="2000" dirty="0" smtClean="0"/>
              <a:t>CPU</a:t>
            </a:r>
            <a:endParaRPr lang="zh-CN" altLang="zh-CN" sz="2000" dirty="0" smtClean="0"/>
          </a:p>
          <a:p>
            <a:pPr lvl="1">
              <a:spcBef>
                <a:spcPts val="0"/>
              </a:spcBef>
              <a:buNone/>
            </a:pPr>
            <a:r>
              <a:rPr lang="en-US" altLang="zh-CN" sz="2000" dirty="0" smtClean="0"/>
              <a:t>				.data4(</a:t>
            </a:r>
            <a:r>
              <a:rPr lang="en-US" altLang="zh-CN" sz="2000" dirty="0" err="1" smtClean="0"/>
              <a:t>addr_bus</a:t>
            </a:r>
            <a:r>
              <a:rPr lang="en-US" altLang="zh-CN" sz="2000" dirty="0" smtClean="0"/>
              <a:t>),	          		 //</a:t>
            </a:r>
            <a:r>
              <a:rPr lang="zh-CN" altLang="en-US" sz="2000" dirty="0"/>
              <a:t>来自</a:t>
            </a:r>
            <a:r>
              <a:rPr lang="en-US" altLang="zh-CN" sz="2000" dirty="0"/>
              <a:t>CPU</a:t>
            </a:r>
            <a:endParaRPr lang="zh-CN" altLang="zh-CN" sz="2000" dirty="0" smtClean="0"/>
          </a:p>
          <a:p>
            <a:pPr lvl="1">
              <a:spcBef>
                <a:spcPts val="0"/>
              </a:spcBef>
              <a:buNone/>
            </a:pPr>
            <a:r>
              <a:rPr lang="en-US" altLang="zh-CN" sz="2000" dirty="0" smtClean="0"/>
              <a:t>				.data5(Cpu_data2bus),		//</a:t>
            </a:r>
            <a:r>
              <a:rPr lang="zh-CN" altLang="en-US" sz="2000" dirty="0"/>
              <a:t>来自</a:t>
            </a:r>
            <a:r>
              <a:rPr lang="en-US" altLang="zh-CN" sz="2000" dirty="0"/>
              <a:t>CPU</a:t>
            </a:r>
            <a:endParaRPr lang="zh-CN" altLang="zh-CN" sz="2000" dirty="0" smtClean="0"/>
          </a:p>
          <a:p>
            <a:pPr lvl="1">
              <a:spcBef>
                <a:spcPts val="0"/>
              </a:spcBef>
              <a:buNone/>
            </a:pPr>
            <a:r>
              <a:rPr lang="en-US" altLang="zh-CN" sz="2000" dirty="0" smtClean="0"/>
              <a:t>				.data6(Cpu_data4bus),   	 	//</a:t>
            </a:r>
            <a:r>
              <a:rPr lang="zh-CN" altLang="en-US" sz="2000" dirty="0"/>
              <a:t>来自</a:t>
            </a:r>
            <a:r>
              <a:rPr lang="en-US" altLang="zh-CN" sz="2000" dirty="0"/>
              <a:t>CPU</a:t>
            </a:r>
            <a:endParaRPr lang="zh-CN" altLang="zh-CN" sz="2000" dirty="0" smtClean="0"/>
          </a:p>
          <a:p>
            <a:pPr lvl="1">
              <a:spcBef>
                <a:spcPts val="0"/>
              </a:spcBef>
              <a:buNone/>
            </a:pPr>
            <a:r>
              <a:rPr lang="en-US" altLang="zh-CN" sz="2000" dirty="0" smtClean="0"/>
              <a:t>				.data7(</a:t>
            </a:r>
            <a:r>
              <a:rPr lang="en-US" altLang="zh-CN" sz="2000" dirty="0" err="1" smtClean="0"/>
              <a:t>PC_out</a:t>
            </a:r>
            <a:r>
              <a:rPr lang="en-US" altLang="zh-CN" sz="2000" dirty="0" smtClean="0"/>
              <a:t>),	         		//</a:t>
            </a:r>
            <a:r>
              <a:rPr lang="zh-CN" altLang="en-US" sz="2000" dirty="0"/>
              <a:t>来自</a:t>
            </a:r>
            <a:r>
              <a:rPr lang="en-US" altLang="zh-CN" sz="2000" dirty="0"/>
              <a:t>CPU; </a:t>
            </a:r>
            <a:endParaRPr lang="en-US" altLang="zh-CN" sz="2000" dirty="0" smtClean="0"/>
          </a:p>
          <a:p>
            <a:pPr lvl="1">
              <a:spcBef>
                <a:spcPts val="0"/>
              </a:spcBef>
              <a:buNone/>
            </a:pPr>
            <a:endParaRPr lang="en-US" altLang="zh-CN" sz="1000" dirty="0" smtClean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 smtClean="0"/>
              <a:t>			.</a:t>
            </a:r>
            <a:r>
              <a:rPr lang="en-US" altLang="zh-CN" sz="2000" dirty="0" err="1" smtClean="0"/>
              <a:t>point_out</a:t>
            </a:r>
            <a:r>
              <a:rPr lang="en-US" altLang="zh-CN" sz="2000" dirty="0" smtClean="0"/>
              <a:t>(</a:t>
            </a:r>
            <a:r>
              <a:rPr lang="en-US" altLang="zh-CN" sz="2000" dirty="0" err="1"/>
              <a:t>point_out</a:t>
            </a:r>
            <a:r>
              <a:rPr lang="en-US" altLang="zh-CN" sz="2000" dirty="0" smtClean="0"/>
              <a:t>),</a:t>
            </a:r>
            <a:r>
              <a:rPr lang="en-US" altLang="zh-CN" sz="2000" dirty="0"/>
              <a:t>	      </a:t>
            </a:r>
            <a:r>
              <a:rPr lang="en-US" altLang="zh-CN" sz="2000" dirty="0" smtClean="0"/>
              <a:t>	//</a:t>
            </a:r>
            <a:r>
              <a:rPr lang="zh-CN" altLang="en-US" sz="2000" dirty="0"/>
              <a:t>输出到</a:t>
            </a:r>
            <a:r>
              <a:rPr lang="en-US" altLang="zh-CN" sz="2000" dirty="0" smtClean="0"/>
              <a:t>U6</a:t>
            </a:r>
            <a:endParaRPr lang="en-US" altLang="zh-CN" sz="2000" dirty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/>
              <a:t>			</a:t>
            </a:r>
            <a:r>
              <a:rPr lang="en-US" altLang="zh-CN" sz="2000" dirty="0" smtClean="0"/>
              <a:t>.</a:t>
            </a:r>
            <a:r>
              <a:rPr lang="en-US" altLang="zh-CN" sz="2000" dirty="0" err="1" smtClean="0"/>
              <a:t>blink_out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blink_out</a:t>
            </a:r>
            <a:r>
              <a:rPr lang="en-US" altLang="zh-CN" sz="2000" dirty="0" smtClean="0"/>
              <a:t>),    		//</a:t>
            </a:r>
            <a:r>
              <a:rPr lang="zh-CN" altLang="en-US" sz="2000" dirty="0"/>
              <a:t>输出到</a:t>
            </a:r>
            <a:r>
              <a:rPr lang="en-US" altLang="zh-CN" sz="2000" dirty="0" smtClean="0"/>
              <a:t>U6</a:t>
            </a:r>
            <a:endParaRPr lang="en-US" altLang="zh-CN" sz="2000" dirty="0"/>
          </a:p>
          <a:p>
            <a:pPr lvl="1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		.</a:t>
            </a:r>
            <a:r>
              <a:rPr lang="en-US" altLang="zh-CN" sz="2000" dirty="0" err="1" smtClean="0"/>
              <a:t>disp_num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disp_num</a:t>
            </a:r>
            <a:r>
              <a:rPr lang="en-US" altLang="zh-CN" sz="2000" dirty="0" smtClean="0"/>
              <a:t>)		//</a:t>
            </a:r>
            <a:r>
              <a:rPr lang="zh-CN" altLang="en-US" sz="2000" dirty="0" smtClean="0"/>
              <a:t>输出到</a:t>
            </a:r>
            <a:r>
              <a:rPr lang="en-US" altLang="zh-CN" sz="2000" dirty="0" smtClean="0"/>
              <a:t>U6</a:t>
            </a:r>
          </a:p>
          <a:p>
            <a:pPr lvl="1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dirty="0" smtClean="0"/>
              <a:t>				);</a:t>
            </a:r>
            <a:endParaRPr lang="zh-CN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77669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44624"/>
            <a:ext cx="7869560" cy="95436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GPIO device interface 3,4:</a:t>
            </a:r>
            <a:r>
              <a:rPr lang="en-US" altLang="zh-CN" sz="2800" dirty="0">
                <a:solidFill>
                  <a:srgbClr val="003399"/>
                </a:solidFill>
              </a:rPr>
              <a:t>	</a:t>
            </a:r>
            <a:r>
              <a:rPr lang="en-US" altLang="zh-CN" sz="2800" dirty="0" smtClean="0">
                <a:solidFill>
                  <a:srgbClr val="003399"/>
                </a:solidFill>
              </a:rPr>
              <a:t> </a:t>
            </a:r>
            <a:r>
              <a:rPr lang="en-US" altLang="zh-CN" sz="2800" dirty="0" err="1">
                <a:solidFill>
                  <a:srgbClr val="FF0000"/>
                </a:solidFill>
              </a:rPr>
              <a:t>Device_GPIO_SW_BTN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3907" y="1052736"/>
            <a:ext cx="8568857" cy="4968552"/>
          </a:xfrm>
        </p:spPr>
        <p:txBody>
          <a:bodyPr/>
          <a:lstStyle/>
          <a:p>
            <a:pPr lvl="0">
              <a:buClr>
                <a:srgbClr val="4BACC6">
                  <a:lumMod val="75000"/>
                </a:srgbClr>
              </a:buClr>
            </a:pPr>
            <a:r>
              <a:rPr lang="en-US" altLang="zh-CN" sz="2800" dirty="0" smtClean="0">
                <a:solidFill>
                  <a:schemeClr val="tx1"/>
                </a:solidFill>
              </a:rPr>
              <a:t>8-bits Switch</a:t>
            </a: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</a:rPr>
              <a:t>and 4-bits Button</a:t>
            </a: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</a:rPr>
              <a:t>input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000" dirty="0" smtClean="0">
                <a:solidFill>
                  <a:prstClr val="black"/>
                </a:solidFill>
              </a:rPr>
              <a:t>address= f0000000-ffffffff0</a:t>
            </a:r>
            <a:r>
              <a:rPr lang="zh-CN" altLang="en-US" sz="2000" dirty="0" smtClean="0">
                <a:solidFill>
                  <a:prstClr val="black"/>
                </a:solidFill>
              </a:rPr>
              <a:t>，</a:t>
            </a:r>
            <a:r>
              <a:rPr lang="en-US" altLang="zh-CN" sz="2000" dirty="0" smtClean="0">
                <a:solidFill>
                  <a:prstClr val="black"/>
                </a:solidFill>
              </a:rPr>
              <a:t>A[2</a:t>
            </a:r>
            <a:r>
              <a:rPr lang="en-US" altLang="zh-CN" sz="2000" dirty="0">
                <a:solidFill>
                  <a:prstClr val="black"/>
                </a:solidFill>
              </a:rPr>
              <a:t>]=0</a:t>
            </a: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000" dirty="0" smtClean="0">
                <a:solidFill>
                  <a:prstClr val="black"/>
                </a:solidFill>
              </a:rPr>
              <a:t>These two devices are included in </a:t>
            </a:r>
            <a:r>
              <a:rPr lang="en-US" altLang="zh-CN" sz="2000" dirty="0" smtClean="0">
                <a:solidFill>
                  <a:srgbClr val="FF0000"/>
                </a:solidFill>
              </a:rPr>
              <a:t>U4</a:t>
            </a:r>
            <a:r>
              <a:rPr lang="zh-CN" altLang="en-US" sz="2000" dirty="0" smtClean="0">
                <a:solidFill>
                  <a:srgbClr val="FF0000"/>
                </a:solidFill>
              </a:rPr>
              <a:t>，</a:t>
            </a:r>
            <a:r>
              <a:rPr lang="en-US" altLang="zh-CN" sz="2000" dirty="0" smtClean="0">
                <a:solidFill>
                  <a:srgbClr val="FF0000"/>
                </a:solidFill>
              </a:rPr>
              <a:t>MIO_BUS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000" dirty="0" smtClean="0">
                <a:solidFill>
                  <a:prstClr val="black"/>
                </a:solidFill>
              </a:rPr>
              <a:t>Relation with CPU data bus</a:t>
            </a:r>
            <a:r>
              <a:rPr lang="zh-CN" altLang="en-US" sz="2000" dirty="0" smtClean="0">
                <a:solidFill>
                  <a:prstClr val="black"/>
                </a:solidFill>
              </a:rPr>
              <a:t>（</a:t>
            </a:r>
            <a:r>
              <a:rPr lang="en-US" altLang="zh-CN" sz="2000" dirty="0" smtClean="0">
                <a:solidFill>
                  <a:prstClr val="black"/>
                </a:solidFill>
              </a:rPr>
              <a:t>when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addre_bus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=f0000000</a:t>
            </a:r>
            <a:r>
              <a:rPr lang="zh-CN" altLang="en-US" sz="2000" dirty="0" smtClean="0">
                <a:solidFill>
                  <a:prstClr val="black"/>
                </a:solidFill>
              </a:rPr>
              <a:t>）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marL="57150" indent="0"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Cpu_data4bus = </a:t>
            </a:r>
            <a:r>
              <a:rPr lang="en-US" altLang="zh-CN" sz="2000" b="1" dirty="0" smtClean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{counter0_out, counter1_out, 			    counter2_out, 1'h000,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BTN,SW</a:t>
            </a:r>
            <a:r>
              <a:rPr lang="en-US" altLang="zh-CN" sz="2000" b="1" dirty="0" smtClean="0">
                <a:solidFill>
                  <a:srgbClr val="242790"/>
                </a:solidFill>
                <a:latin typeface="Courier New" pitchFamily="49" charset="0"/>
                <a:ea typeface="宋体" charset="-122"/>
              </a:rPr>
              <a:t>};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lvl="1">
              <a:buClr>
                <a:srgbClr val="4BACC6">
                  <a:lumMod val="75000"/>
                </a:srgbClr>
              </a:buClr>
            </a:pPr>
            <a:endParaRPr lang="en-US" altLang="zh-CN" sz="2000" dirty="0">
              <a:solidFill>
                <a:prstClr val="black"/>
              </a:solidFill>
            </a:endParaRPr>
          </a:p>
          <a:p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5004048" y="3227389"/>
            <a:ext cx="3680685" cy="3284984"/>
            <a:chOff x="1611395" y="3140968"/>
            <a:chExt cx="3680685" cy="3284984"/>
          </a:xfrm>
        </p:grpSpPr>
        <p:sp>
          <p:nvSpPr>
            <p:cNvPr id="6" name="圆角矩形 5"/>
            <p:cNvSpPr/>
            <p:nvPr/>
          </p:nvSpPr>
          <p:spPr bwMode="auto">
            <a:xfrm>
              <a:off x="1656184" y="3140968"/>
              <a:ext cx="3635896" cy="3284984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rgbClr val="3333CD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" name="圆角矩形 6"/>
            <p:cNvSpPr/>
            <p:nvPr/>
          </p:nvSpPr>
          <p:spPr bwMode="auto">
            <a:xfrm>
              <a:off x="4032448" y="3573016"/>
              <a:ext cx="755576" cy="2376264"/>
            </a:xfrm>
            <a:prstGeom prst="roundRect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dirty="0" smtClean="0">
                  <a:solidFill>
                    <a:schemeClr val="bg1"/>
                  </a:solidFill>
                </a:rPr>
                <a:t>CPU</a:t>
              </a:r>
              <a:endParaRPr kumimoji="1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8" name="任意多边形 7"/>
            <p:cNvSpPr/>
            <p:nvPr/>
          </p:nvSpPr>
          <p:spPr bwMode="auto">
            <a:xfrm>
              <a:off x="3185377" y="5946452"/>
              <a:ext cx="1125810" cy="362867"/>
            </a:xfrm>
            <a:custGeom>
              <a:avLst/>
              <a:gdLst>
                <a:gd name="connsiteX0" fmla="*/ 0 w 1200150"/>
                <a:gd name="connsiteY0" fmla="*/ 328612 h 328612"/>
                <a:gd name="connsiteX1" fmla="*/ 1200150 w 1200150"/>
                <a:gd name="connsiteY1" fmla="*/ 328612 h 328612"/>
                <a:gd name="connsiteX2" fmla="*/ 1200150 w 1200150"/>
                <a:gd name="connsiteY2" fmla="*/ 0 h 328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0150" h="328612">
                  <a:moveTo>
                    <a:pt x="0" y="328612"/>
                  </a:moveTo>
                  <a:lnTo>
                    <a:pt x="1200150" y="328612"/>
                  </a:lnTo>
                  <a:lnTo>
                    <a:pt x="1200150" y="0"/>
                  </a:lnTo>
                </a:path>
              </a:pathLst>
            </a:custGeom>
            <a:noFill/>
            <a:ln w="1270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rgbClr val="3333CD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871027" y="5978424"/>
              <a:ext cx="8386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err="1" smtClean="0">
                  <a:solidFill>
                    <a:srgbClr val="002060"/>
                  </a:solidFill>
                </a:rPr>
                <a:t>clk_io</a:t>
              </a:r>
              <a:endParaRPr lang="zh-CN" altLang="en-US" b="1" dirty="0">
                <a:solidFill>
                  <a:srgbClr val="002060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 rot="16200000">
              <a:off x="3367559" y="4622308"/>
              <a:ext cx="159530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FF0000"/>
                  </a:solidFill>
                </a:rPr>
                <a:t>Cpu_data4bus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611395" y="3477428"/>
              <a:ext cx="24481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err="1" smtClean="0">
                  <a:solidFill>
                    <a:srgbClr val="FF0000"/>
                  </a:solidFill>
                </a:rPr>
                <a:t>addre_bus</a:t>
              </a:r>
              <a:r>
                <a:rPr lang="en-US" altLang="zh-CN" b="1" dirty="0" smtClean="0">
                  <a:solidFill>
                    <a:srgbClr val="FF0000"/>
                  </a:solidFill>
                </a:rPr>
                <a:t>=f0000000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直接箭头连接符 11"/>
            <p:cNvCxnSpPr/>
            <p:nvPr/>
          </p:nvCxnSpPr>
          <p:spPr bwMode="auto">
            <a:xfrm>
              <a:off x="2403483" y="3789040"/>
              <a:ext cx="1584176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  <p:sp>
          <p:nvSpPr>
            <p:cNvPr id="13" name="圆角矩形 12"/>
            <p:cNvSpPr/>
            <p:nvPr/>
          </p:nvSpPr>
          <p:spPr bwMode="auto">
            <a:xfrm>
              <a:off x="2763523" y="3933056"/>
              <a:ext cx="576064" cy="576064"/>
            </a:xfrm>
            <a:prstGeom prst="roundRect">
              <a:avLst/>
            </a:prstGeom>
            <a:solidFill>
              <a:srgbClr val="92D050"/>
            </a:solidFill>
            <a:ln w="127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 smtClean="0">
                  <a:solidFill>
                    <a:srgbClr val="FF0000"/>
                  </a:solidFill>
                </a:rPr>
                <a:t>Led out</a:t>
              </a:r>
              <a:endParaRPr kumimoji="1" lang="zh-CN" alt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4" name="圆角矩形 13"/>
            <p:cNvSpPr/>
            <p:nvPr/>
          </p:nvSpPr>
          <p:spPr bwMode="auto">
            <a:xfrm>
              <a:off x="2835531" y="4653137"/>
              <a:ext cx="396552" cy="648071"/>
            </a:xfrm>
            <a:prstGeom prst="roundRect">
              <a:avLst/>
            </a:prstGeom>
            <a:solidFill>
              <a:srgbClr val="92D050"/>
            </a:solidFill>
            <a:ln w="127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 smtClean="0">
                  <a:solidFill>
                    <a:srgbClr val="FF0000"/>
                  </a:solidFill>
                </a:rPr>
                <a:t>BTN</a:t>
              </a:r>
              <a:endParaRPr kumimoji="1" lang="zh-CN" alt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5" name="圆角矩形 14"/>
            <p:cNvSpPr/>
            <p:nvPr/>
          </p:nvSpPr>
          <p:spPr bwMode="auto">
            <a:xfrm>
              <a:off x="2842451" y="5373216"/>
              <a:ext cx="396552" cy="504056"/>
            </a:xfrm>
            <a:prstGeom prst="roundRect">
              <a:avLst/>
            </a:prstGeom>
            <a:solidFill>
              <a:srgbClr val="92D050"/>
            </a:solidFill>
            <a:ln w="127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ea typeface="宋体" pitchFamily="2" charset="-122"/>
                </a:rPr>
                <a:t>SW</a:t>
              </a:r>
              <a:endParaRPr kumimoji="1" lang="zh-CN" alt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6" name="右箭头 15"/>
            <p:cNvSpPr/>
            <p:nvPr/>
          </p:nvSpPr>
          <p:spPr bwMode="auto">
            <a:xfrm>
              <a:off x="3411595" y="4005064"/>
              <a:ext cx="576064" cy="288032"/>
            </a:xfrm>
            <a:prstGeom prst="rightArrow">
              <a:avLst/>
            </a:prstGeom>
            <a:solidFill>
              <a:srgbClr val="00B05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rgbClr val="3333CD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7" name="右箭头 16"/>
            <p:cNvSpPr/>
            <p:nvPr/>
          </p:nvSpPr>
          <p:spPr bwMode="auto">
            <a:xfrm>
              <a:off x="3339587" y="4797152"/>
              <a:ext cx="576064" cy="288032"/>
            </a:xfrm>
            <a:prstGeom prst="rightArrow">
              <a:avLst/>
            </a:prstGeom>
            <a:solidFill>
              <a:srgbClr val="00B05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rgbClr val="3333CD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8" name="右箭头 17"/>
            <p:cNvSpPr/>
            <p:nvPr/>
          </p:nvSpPr>
          <p:spPr bwMode="auto">
            <a:xfrm>
              <a:off x="3339587" y="5589240"/>
              <a:ext cx="576064" cy="288032"/>
            </a:xfrm>
            <a:prstGeom prst="rightArrow">
              <a:avLst/>
            </a:prstGeom>
            <a:solidFill>
              <a:srgbClr val="00B05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rgbClr val="3333CD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9" name="任意多边形 18"/>
            <p:cNvSpPr/>
            <p:nvPr/>
          </p:nvSpPr>
          <p:spPr bwMode="auto">
            <a:xfrm flipV="1">
              <a:off x="3194670" y="3359819"/>
              <a:ext cx="1125810" cy="213197"/>
            </a:xfrm>
            <a:custGeom>
              <a:avLst/>
              <a:gdLst>
                <a:gd name="connsiteX0" fmla="*/ 0 w 1200150"/>
                <a:gd name="connsiteY0" fmla="*/ 328612 h 328612"/>
                <a:gd name="connsiteX1" fmla="*/ 1200150 w 1200150"/>
                <a:gd name="connsiteY1" fmla="*/ 328612 h 328612"/>
                <a:gd name="connsiteX2" fmla="*/ 1200150 w 1200150"/>
                <a:gd name="connsiteY2" fmla="*/ 0 h 328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0150" h="328612">
                  <a:moveTo>
                    <a:pt x="0" y="328612"/>
                  </a:moveTo>
                  <a:lnTo>
                    <a:pt x="1200150" y="328612"/>
                  </a:lnTo>
                  <a:lnTo>
                    <a:pt x="1200150" y="0"/>
                  </a:lnTo>
                </a:path>
              </a:pathLst>
            </a:custGeom>
            <a:noFill/>
            <a:ln w="1270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rgbClr val="3333CD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915072" y="3155256"/>
              <a:ext cx="12939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err="1" smtClean="0">
                  <a:solidFill>
                    <a:srgbClr val="FF0000"/>
                  </a:solidFill>
                </a:rPr>
                <a:t>mem_w</a:t>
              </a:r>
              <a:r>
                <a:rPr lang="en-US" altLang="zh-CN" b="1" dirty="0" smtClean="0">
                  <a:solidFill>
                    <a:srgbClr val="FF0000"/>
                  </a:solidFill>
                </a:rPr>
                <a:t>=0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5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872" y="3206938"/>
            <a:ext cx="1664788" cy="2930866"/>
          </a:xfrm>
          <a:prstGeom prst="rect">
            <a:avLst/>
          </a:prstGeom>
        </p:spPr>
      </p:pic>
      <p:sp>
        <p:nvSpPr>
          <p:cNvPr id="24" name="圆角矩形 23"/>
          <p:cNvSpPr/>
          <p:nvPr/>
        </p:nvSpPr>
        <p:spPr>
          <a:xfrm>
            <a:off x="1578864" y="3694858"/>
            <a:ext cx="704190" cy="385494"/>
          </a:xfrm>
          <a:prstGeom prst="roundRect">
            <a:avLst/>
          </a:prstGeom>
          <a:noFill/>
          <a:ln>
            <a:solidFill>
              <a:srgbClr val="0000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2627784" y="4725144"/>
            <a:ext cx="993058" cy="216024"/>
          </a:xfrm>
          <a:prstGeom prst="roundRect">
            <a:avLst/>
          </a:prstGeom>
          <a:noFill/>
          <a:ln>
            <a:solidFill>
              <a:srgbClr val="0000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2483768" y="5387629"/>
            <a:ext cx="1008112" cy="489643"/>
          </a:xfrm>
          <a:prstGeom prst="roundRect">
            <a:avLst/>
          </a:prstGeom>
          <a:noFill/>
          <a:ln>
            <a:solidFill>
              <a:srgbClr val="0000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5973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ts val="3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U10-</a:t>
            </a:r>
            <a:r>
              <a:rPr lang="en-US" altLang="zh-CN" dirty="0" smtClean="0"/>
              <a:t>peripheral device 5:</a:t>
            </a:r>
            <a:r>
              <a:rPr lang="en-US" altLang="zh-CN" sz="2500" dirty="0">
                <a:solidFill>
                  <a:srgbClr val="003399"/>
                </a:solidFill>
              </a:rPr>
              <a:t>	</a:t>
            </a:r>
            <a:r>
              <a:rPr lang="en-US" altLang="zh-CN" sz="2500" dirty="0" smtClean="0">
                <a:solidFill>
                  <a:srgbClr val="003399"/>
                </a:solidFill>
              </a:rPr>
              <a:t>       					            </a:t>
            </a:r>
            <a:r>
              <a:rPr lang="en-US" altLang="zh-CN" sz="3600" dirty="0" err="1" smtClean="0">
                <a:solidFill>
                  <a:srgbClr val="FF0000"/>
                </a:solidFill>
              </a:rPr>
              <a:t>Counter_x.v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4968552"/>
          </a:xfrm>
        </p:spPr>
        <p:txBody>
          <a:bodyPr/>
          <a:lstStyle/>
          <a:p>
            <a:pPr lvl="0">
              <a:buClr>
                <a:srgbClr val="4BACC6">
                  <a:lumMod val="75000"/>
                </a:srgbClr>
              </a:buClr>
            </a:pPr>
            <a:r>
              <a:rPr lang="en-US" altLang="zh-CN" dirty="0" smtClean="0">
                <a:solidFill>
                  <a:schemeClr val="tx1"/>
                </a:solidFill>
              </a:rPr>
              <a:t>General counter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000" dirty="0" smtClean="0">
                <a:solidFill>
                  <a:prstClr val="black"/>
                </a:solidFill>
              </a:rPr>
              <a:t>address=F0000004 – FFFFFFF4 </a:t>
            </a:r>
            <a:r>
              <a:rPr lang="en-US" altLang="zh-CN" sz="2000" dirty="0">
                <a:solidFill>
                  <a:prstClr val="black"/>
                </a:solidFill>
              </a:rPr>
              <a:t>(</a:t>
            </a:r>
            <a:r>
              <a:rPr lang="en-US" altLang="zh-CN" sz="2000" dirty="0" smtClean="0">
                <a:solidFill>
                  <a:prstClr val="black"/>
                </a:solidFill>
              </a:rPr>
              <a:t>FFFFFF04-FFFFFFF4) 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000" dirty="0" smtClean="0">
                <a:solidFill>
                  <a:prstClr val="black"/>
                </a:solidFill>
              </a:rPr>
              <a:t>r/w control</a:t>
            </a:r>
            <a:r>
              <a:rPr lang="zh-CN" altLang="en-US" sz="2000" dirty="0" smtClean="0">
                <a:solidFill>
                  <a:prstClr val="black"/>
                </a:solidFill>
              </a:rPr>
              <a:t>：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counter_we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pPr lvl="0">
              <a:buClr>
                <a:srgbClr val="4BACC6">
                  <a:lumMod val="75000"/>
                </a:srgbClr>
              </a:buClr>
            </a:pPr>
            <a:r>
              <a:rPr lang="en-US" altLang="zh-CN" dirty="0" smtClean="0">
                <a:solidFill>
                  <a:schemeClr val="tx1"/>
                </a:solidFill>
              </a:rPr>
              <a:t>Function 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200" dirty="0" smtClean="0">
                <a:solidFill>
                  <a:prstClr val="black"/>
                </a:solidFill>
              </a:rPr>
              <a:t>3 paths independent counter</a:t>
            </a:r>
            <a:endParaRPr lang="en-US" altLang="zh-CN" sz="2200" dirty="0">
              <a:solidFill>
                <a:prstClr val="black"/>
              </a:solidFill>
            </a:endParaRPr>
          </a:p>
          <a:p>
            <a:pPr lvl="1">
              <a:buClr>
                <a:srgbClr val="4BACC6">
                  <a:lumMod val="75000"/>
                </a:srgbClr>
              </a:buClr>
            </a:pPr>
            <a:r>
              <a:rPr lang="en-US" altLang="zh-CN" sz="2200" dirty="0" smtClean="0">
                <a:solidFill>
                  <a:prstClr val="black"/>
                </a:solidFill>
              </a:rPr>
              <a:t>Output for choose path or initialization</a:t>
            </a:r>
          </a:p>
          <a:p>
            <a:pPr lvl="2">
              <a:buClr>
                <a:srgbClr val="4BACC6">
                  <a:lumMod val="75000"/>
                </a:srgbClr>
              </a:buClr>
            </a:pPr>
            <a:r>
              <a:rPr lang="en-US" altLang="zh-CN" sz="1800" dirty="0" err="1" smtClean="0"/>
              <a:t>counter_set</a:t>
            </a:r>
            <a:r>
              <a:rPr lang="en-US" altLang="zh-CN" sz="1800" dirty="0" smtClean="0"/>
              <a:t>=00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01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10 for path0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2</a:t>
            </a:r>
          </a:p>
          <a:p>
            <a:pPr lvl="2">
              <a:buClr>
                <a:srgbClr val="4BACC6">
                  <a:lumMod val="75000"/>
                </a:srgbClr>
              </a:buClr>
            </a:pPr>
            <a:r>
              <a:rPr lang="en-US" altLang="zh-CN" sz="1800" dirty="0" err="1" smtClean="0"/>
              <a:t>counter_set</a:t>
            </a:r>
            <a:r>
              <a:rPr lang="en-US" altLang="zh-CN" sz="1800" dirty="0" smtClean="0"/>
              <a:t>=11</a:t>
            </a:r>
            <a:r>
              <a:rPr lang="zh-CN" altLang="en-US" sz="1800" dirty="0" smtClean="0"/>
              <a:t>对应计数通道工作设置</a:t>
            </a:r>
            <a:endParaRPr lang="en-US" altLang="zh-CN" sz="2200" dirty="0">
              <a:solidFill>
                <a:prstClr val="black"/>
              </a:solidFill>
            </a:endParaRPr>
          </a:p>
          <a:p>
            <a:pPr lvl="0">
              <a:buClr>
                <a:srgbClr val="4BACC6">
                  <a:lumMod val="75000"/>
                </a:srgbClr>
              </a:buClr>
            </a:pPr>
            <a:r>
              <a:rPr lang="en-US" altLang="zh-CN" dirty="0" smtClean="0">
                <a:solidFill>
                  <a:schemeClr val="tx1"/>
                </a:solidFill>
              </a:rPr>
              <a:t>Use soft IP core</a:t>
            </a:r>
            <a:r>
              <a:rPr lang="en-US" altLang="zh-CN" dirty="0" smtClean="0"/>
              <a:t>-</a:t>
            </a:r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 U10</a:t>
            </a:r>
            <a:endParaRPr lang="en-US" altLang="zh-CN" dirty="0" smtClean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 smtClean="0">
                <a:solidFill>
                  <a:prstClr val="black"/>
                </a:solidFill>
              </a:rPr>
              <a:t>核调用模块</a:t>
            </a:r>
            <a:r>
              <a:rPr lang="en-US" altLang="zh-CN" sz="2200" dirty="0" err="1">
                <a:solidFill>
                  <a:prstClr val="black"/>
                </a:solidFill>
              </a:rPr>
              <a:t>Counter_x.ngc</a:t>
            </a:r>
            <a:endParaRPr lang="en-US" altLang="zh-CN" sz="2200" dirty="0" smtClean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 smtClean="0">
                <a:solidFill>
                  <a:prstClr val="black"/>
                </a:solidFill>
              </a:rPr>
              <a:t>核</a:t>
            </a:r>
            <a:r>
              <a:rPr lang="zh-CN" altLang="en-US" sz="2200" dirty="0">
                <a:solidFill>
                  <a:prstClr val="black"/>
                </a:solidFill>
              </a:rPr>
              <a:t>接口信号模块</a:t>
            </a:r>
            <a:r>
              <a:rPr lang="en-US" altLang="zh-CN" sz="2200" dirty="0">
                <a:solidFill>
                  <a:prstClr val="black"/>
                </a:solidFill>
              </a:rPr>
              <a:t>(</a:t>
            </a:r>
            <a:r>
              <a:rPr lang="zh-CN" altLang="en-US" sz="2200" dirty="0">
                <a:solidFill>
                  <a:prstClr val="black"/>
                </a:solidFill>
              </a:rPr>
              <a:t>空文档</a:t>
            </a:r>
            <a:r>
              <a:rPr lang="en-US" altLang="zh-CN" sz="2200" dirty="0">
                <a:solidFill>
                  <a:prstClr val="black"/>
                </a:solidFill>
              </a:rPr>
              <a:t>)</a:t>
            </a:r>
            <a:r>
              <a:rPr lang="zh-CN" altLang="en-US" sz="2200" dirty="0" smtClean="0">
                <a:solidFill>
                  <a:prstClr val="black"/>
                </a:solidFill>
              </a:rPr>
              <a:t>：</a:t>
            </a:r>
            <a:r>
              <a:rPr lang="en-US" altLang="zh-CN" sz="2200" dirty="0" err="1">
                <a:solidFill>
                  <a:prstClr val="black"/>
                </a:solidFill>
              </a:rPr>
              <a:t>Counter_x.v</a:t>
            </a:r>
            <a:endParaRPr lang="en-US" altLang="zh-CN" sz="22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>
                <a:solidFill>
                  <a:prstClr val="black"/>
                </a:solidFill>
              </a:rPr>
              <a:t>核模块符号文档</a:t>
            </a:r>
            <a:r>
              <a:rPr lang="zh-CN" altLang="en-US" sz="2200" dirty="0" smtClean="0">
                <a:solidFill>
                  <a:prstClr val="black"/>
                </a:solidFill>
              </a:rPr>
              <a:t>：</a:t>
            </a:r>
            <a:r>
              <a:rPr lang="en-US" altLang="zh-CN" sz="2200" dirty="0" err="1">
                <a:solidFill>
                  <a:prstClr val="black"/>
                </a:solidFill>
              </a:rPr>
              <a:t>Counter_x.sym</a:t>
            </a:r>
            <a:endParaRPr lang="en-US" altLang="zh-CN" sz="2200" dirty="0">
              <a:solidFill>
                <a:prstClr val="black"/>
              </a:solidFill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184" y="2636912"/>
            <a:ext cx="2915816" cy="306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1091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标题 1"/>
          <p:cNvSpPr>
            <a:spLocks noGrp="1"/>
          </p:cNvSpPr>
          <p:nvPr>
            <p:ph type="title"/>
          </p:nvPr>
        </p:nvSpPr>
        <p:spPr>
          <a:xfrm>
            <a:off x="301625" y="-27384"/>
            <a:ext cx="8540750" cy="1143001"/>
          </a:xfrm>
        </p:spPr>
        <p:txBody>
          <a:bodyPr>
            <a:normAutofit/>
          </a:bodyPr>
          <a:lstStyle/>
          <a:p>
            <a:pPr>
              <a:lnSpc>
                <a:spcPts val="3000"/>
              </a:lnSpc>
            </a:pPr>
            <a:r>
              <a:rPr lang="en-US" altLang="zh-CN" sz="3600" dirty="0" smtClean="0"/>
              <a:t>Interface file</a:t>
            </a:r>
            <a:r>
              <a:rPr lang="en-US" altLang="zh-CN" sz="3600" dirty="0"/>
              <a:t/>
            </a:r>
            <a:br>
              <a:rPr lang="en-US" altLang="zh-CN" sz="3600" dirty="0"/>
            </a:br>
            <a:r>
              <a:rPr lang="en-US" altLang="zh-CN" sz="3600" dirty="0"/>
              <a:t>			      </a:t>
            </a:r>
            <a:r>
              <a:rPr lang="en-US" altLang="zh-CN" sz="3600" dirty="0" smtClean="0"/>
              <a:t>	</a:t>
            </a:r>
            <a:r>
              <a:rPr lang="en-US" altLang="zh-CN" sz="3200" dirty="0" smtClean="0"/>
              <a:t>    	       -</a:t>
            </a:r>
            <a:r>
              <a:rPr lang="en-US" altLang="zh-CN" sz="3200" dirty="0" err="1">
                <a:solidFill>
                  <a:srgbClr val="FF0000"/>
                </a:solidFill>
              </a:rPr>
              <a:t>Counter_x.v</a:t>
            </a:r>
            <a:endParaRPr lang="zh-CN" altLang="en-US" sz="3200" dirty="0" smtClean="0"/>
          </a:p>
        </p:txBody>
      </p:sp>
      <p:sp>
        <p:nvSpPr>
          <p:cNvPr id="183299" name="内容占位符 2"/>
          <p:cNvSpPr>
            <a:spLocks noGrp="1"/>
          </p:cNvSpPr>
          <p:nvPr>
            <p:ph idx="1"/>
          </p:nvPr>
        </p:nvSpPr>
        <p:spPr>
          <a:xfrm>
            <a:off x="269131" y="1129179"/>
            <a:ext cx="8540750" cy="498599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3333FF"/>
                </a:solidFill>
              </a:rPr>
              <a:t>module</a:t>
            </a:r>
            <a:r>
              <a:rPr lang="en-US" altLang="zh-CN" sz="2000" dirty="0"/>
              <a:t> </a:t>
            </a:r>
            <a:r>
              <a:rPr lang="en-US" altLang="zh-CN" sz="2000" dirty="0" err="1">
                <a:solidFill>
                  <a:srgbClr val="FF0000"/>
                </a:solidFill>
              </a:rPr>
              <a:t>Counter_x</a:t>
            </a:r>
            <a:r>
              <a:rPr lang="en-US" altLang="zh-CN" sz="2000" dirty="0"/>
              <a:t>(</a:t>
            </a:r>
            <a:r>
              <a:rPr lang="en-US" altLang="zh-CN" sz="2000" dirty="0">
                <a:solidFill>
                  <a:srgbClr val="3333FF"/>
                </a:solidFill>
              </a:rPr>
              <a:t>input </a:t>
            </a:r>
            <a:r>
              <a:rPr lang="en-US" altLang="zh-CN" sz="2000" b="0" dirty="0" err="1">
                <a:solidFill>
                  <a:schemeClr val="tx1"/>
                </a:solidFill>
              </a:rPr>
              <a:t>clk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,			//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io_clk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	 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</a:t>
            </a:r>
            <a:r>
              <a:rPr lang="en-US" altLang="zh-CN" sz="2000" dirty="0">
                <a:solidFill>
                  <a:srgbClr val="3333FF"/>
                </a:solidFill>
              </a:rPr>
              <a:t>input </a:t>
            </a:r>
            <a:r>
              <a:rPr lang="en-US" altLang="zh-CN" sz="2000" b="0" dirty="0" err="1">
                <a:solidFill>
                  <a:schemeClr val="tx1"/>
                </a:solidFill>
              </a:rPr>
              <a:t>rst</a:t>
            </a:r>
            <a:r>
              <a:rPr lang="en-US" altLang="zh-CN" sz="2000" b="0" dirty="0">
                <a:solidFill>
                  <a:schemeClr val="tx1"/>
                </a:solidFill>
              </a:rPr>
              <a:t>,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</a:t>
            </a:r>
            <a:r>
              <a:rPr lang="en-US" altLang="zh-CN" sz="2000" dirty="0">
                <a:solidFill>
                  <a:srgbClr val="3333FF"/>
                </a:solidFill>
              </a:rPr>
              <a:t> input </a:t>
            </a:r>
            <a:r>
              <a:rPr lang="en-US" altLang="zh-CN" sz="2000" b="0" dirty="0">
                <a:solidFill>
                  <a:schemeClr val="tx1"/>
                </a:solidFill>
              </a:rPr>
              <a:t>clk0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,			//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clk_div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[7]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，来自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U8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</a:t>
            </a:r>
            <a:r>
              <a:rPr lang="en-US" altLang="zh-CN" sz="2000" dirty="0">
                <a:solidFill>
                  <a:srgbClr val="3333FF"/>
                </a:solidFill>
              </a:rPr>
              <a:t> input </a:t>
            </a:r>
            <a:r>
              <a:rPr lang="en-US" altLang="zh-CN" sz="2000" b="0" dirty="0">
                <a:solidFill>
                  <a:schemeClr val="tx1"/>
                </a:solidFill>
              </a:rPr>
              <a:t>clk1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,			//</a:t>
            </a:r>
            <a:r>
              <a:rPr lang="en-US" altLang="zh-CN" sz="2000" b="0" dirty="0">
                <a:solidFill>
                  <a:schemeClr val="tx1"/>
                </a:solidFill>
              </a:rPr>
              <a:t> 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clk_div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[10]</a:t>
            </a:r>
            <a:r>
              <a:rPr lang="zh-CN" altLang="en-US" sz="2000" b="0" dirty="0">
                <a:solidFill>
                  <a:schemeClr val="tx1"/>
                </a:solidFill>
              </a:rPr>
              <a:t>，来自</a:t>
            </a:r>
            <a:r>
              <a:rPr lang="en-US" altLang="zh-CN" sz="2000" b="0" dirty="0">
                <a:solidFill>
                  <a:schemeClr val="tx1"/>
                </a:solidFill>
              </a:rPr>
              <a:t>U8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	</a:t>
            </a:r>
            <a:r>
              <a:rPr lang="en-US" altLang="zh-CN" sz="2000" dirty="0">
                <a:solidFill>
                  <a:srgbClr val="3333FF"/>
                </a:solidFill>
              </a:rPr>
              <a:t>    input </a:t>
            </a:r>
            <a:r>
              <a:rPr lang="en-US" altLang="zh-CN" sz="2000" b="0" dirty="0">
                <a:solidFill>
                  <a:schemeClr val="tx1"/>
                </a:solidFill>
              </a:rPr>
              <a:t>clk2,	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//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clk_div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[10]</a:t>
            </a:r>
            <a:r>
              <a:rPr lang="zh-CN" altLang="en-US" sz="2000" b="0" dirty="0">
                <a:solidFill>
                  <a:schemeClr val="tx1"/>
                </a:solidFill>
              </a:rPr>
              <a:t>，来自</a:t>
            </a:r>
            <a:r>
              <a:rPr lang="en-US" altLang="zh-CN" sz="2000" b="0" dirty="0">
                <a:solidFill>
                  <a:schemeClr val="tx1"/>
                </a:solidFill>
              </a:rPr>
              <a:t>U8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	</a:t>
            </a:r>
            <a:r>
              <a:rPr lang="en-US" altLang="zh-CN" sz="2000" dirty="0">
                <a:solidFill>
                  <a:srgbClr val="3333FF"/>
                </a:solidFill>
              </a:rPr>
              <a:t>    input </a:t>
            </a:r>
            <a:r>
              <a:rPr lang="en-US" altLang="zh-CN" sz="2000" b="0" dirty="0" err="1">
                <a:solidFill>
                  <a:schemeClr val="tx1"/>
                </a:solidFill>
              </a:rPr>
              <a:t>counter_we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,		//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计数器写控制，</a:t>
            </a:r>
            <a:r>
              <a:rPr lang="zh-CN" altLang="en-US" sz="2000" b="0" dirty="0">
                <a:solidFill>
                  <a:schemeClr val="tx1"/>
                </a:solidFill>
              </a:rPr>
              <a:t>来自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U4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	</a:t>
            </a:r>
            <a:r>
              <a:rPr lang="en-US" altLang="zh-CN" sz="2000" dirty="0">
                <a:solidFill>
                  <a:srgbClr val="3333FF"/>
                </a:solidFill>
              </a:rPr>
              <a:t>    input </a:t>
            </a:r>
            <a:r>
              <a:rPr lang="en-US" altLang="zh-CN" sz="2000" b="0" dirty="0">
                <a:solidFill>
                  <a:schemeClr val="tx1"/>
                </a:solidFill>
              </a:rPr>
              <a:t>[31:0] </a:t>
            </a:r>
            <a:r>
              <a:rPr lang="en-US" altLang="zh-CN" sz="2000" b="0" dirty="0" err="1">
                <a:solidFill>
                  <a:schemeClr val="tx1"/>
                </a:solidFill>
              </a:rPr>
              <a:t>counter_val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,        //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计数器输入数据，</a:t>
            </a:r>
            <a:r>
              <a:rPr lang="zh-CN" altLang="en-US" sz="2000" b="0" dirty="0">
                <a:solidFill>
                  <a:schemeClr val="tx1"/>
                </a:solidFill>
              </a:rPr>
              <a:t>来自</a:t>
            </a:r>
            <a:r>
              <a:rPr lang="en-US" altLang="zh-CN" sz="2000" b="0" dirty="0">
                <a:solidFill>
                  <a:schemeClr val="tx1"/>
                </a:solidFill>
              </a:rPr>
              <a:t>U4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	</a:t>
            </a:r>
            <a:r>
              <a:rPr lang="en-US" altLang="zh-CN" sz="2000" dirty="0">
                <a:solidFill>
                  <a:srgbClr val="3333FF"/>
                </a:solidFill>
              </a:rPr>
              <a:t>    input </a:t>
            </a:r>
            <a:r>
              <a:rPr lang="en-US" altLang="zh-CN" sz="2000" b="0" dirty="0">
                <a:solidFill>
                  <a:schemeClr val="tx1"/>
                </a:solidFill>
              </a:rPr>
              <a:t>[1:0] </a:t>
            </a:r>
            <a:r>
              <a:rPr lang="en-US" altLang="zh-CN" sz="2000" b="0" dirty="0" err="1">
                <a:solidFill>
                  <a:schemeClr val="tx1"/>
                </a:solidFill>
              </a:rPr>
              <a:t>counter_ch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,	           //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计数器通道控制，</a:t>
            </a:r>
            <a:r>
              <a:rPr lang="zh-CN" altLang="en-US" sz="2000" b="0" dirty="0">
                <a:solidFill>
                  <a:schemeClr val="tx1"/>
                </a:solidFill>
              </a:rPr>
              <a:t>来自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U7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			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</a:t>
            </a:r>
            <a:r>
              <a:rPr lang="en-US" altLang="zh-CN" sz="2000" dirty="0">
                <a:solidFill>
                  <a:srgbClr val="3333FF"/>
                </a:solidFill>
              </a:rPr>
              <a:t> output </a:t>
            </a:r>
            <a:r>
              <a:rPr lang="en-US" altLang="zh-CN" sz="2000" b="0" dirty="0">
                <a:solidFill>
                  <a:schemeClr val="tx1"/>
                </a:solidFill>
              </a:rPr>
              <a:t>counter0_OUT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,		//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输出到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U4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	</a:t>
            </a:r>
            <a:r>
              <a:rPr lang="en-US" altLang="zh-CN" sz="2000" dirty="0">
                <a:solidFill>
                  <a:srgbClr val="3333FF"/>
                </a:solidFill>
              </a:rPr>
              <a:t>    output </a:t>
            </a:r>
            <a:r>
              <a:rPr lang="en-US" altLang="zh-CN" sz="2000" b="0" dirty="0">
                <a:solidFill>
                  <a:schemeClr val="tx1"/>
                </a:solidFill>
              </a:rPr>
              <a:t>counter1_OUT,		 //</a:t>
            </a:r>
            <a:r>
              <a:rPr lang="zh-CN" altLang="en-US" sz="2000" b="0" dirty="0">
                <a:solidFill>
                  <a:schemeClr val="tx1"/>
                </a:solidFill>
              </a:rPr>
              <a:t>输出到</a:t>
            </a:r>
            <a:r>
              <a:rPr lang="en-US" altLang="zh-CN" sz="2000" b="0" dirty="0">
                <a:solidFill>
                  <a:schemeClr val="tx1"/>
                </a:solidFill>
              </a:rPr>
              <a:t>U4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</a:t>
            </a:r>
            <a:r>
              <a:rPr lang="en-US" altLang="zh-CN" sz="2000" dirty="0">
                <a:solidFill>
                  <a:srgbClr val="3333FF"/>
                </a:solidFill>
              </a:rPr>
              <a:t> output </a:t>
            </a:r>
            <a:r>
              <a:rPr lang="en-US" altLang="zh-CN" sz="2000" b="0" dirty="0">
                <a:solidFill>
                  <a:schemeClr val="tx1"/>
                </a:solidFill>
              </a:rPr>
              <a:t>counter2_OUT,		 //</a:t>
            </a:r>
            <a:r>
              <a:rPr lang="zh-CN" altLang="en-US" sz="2000" b="0" dirty="0">
                <a:solidFill>
                  <a:schemeClr val="tx1"/>
                </a:solidFill>
              </a:rPr>
              <a:t>输出到</a:t>
            </a:r>
            <a:r>
              <a:rPr lang="en-US" altLang="zh-CN" sz="2000" b="0" dirty="0">
                <a:solidFill>
                  <a:schemeClr val="tx1"/>
                </a:solidFill>
              </a:rPr>
              <a:t>U4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	</a:t>
            </a:r>
            <a:r>
              <a:rPr lang="en-US" altLang="zh-CN" sz="2000" dirty="0">
                <a:solidFill>
                  <a:srgbClr val="3333FF"/>
                </a:solidFill>
              </a:rPr>
              <a:t>    output </a:t>
            </a:r>
            <a:r>
              <a:rPr lang="en-US" altLang="zh-CN" sz="2000" b="0" dirty="0">
                <a:solidFill>
                  <a:schemeClr val="tx1"/>
                </a:solidFill>
              </a:rPr>
              <a:t>[31:0] 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counter_out</a:t>
            </a:r>
            <a:r>
              <a:rPr lang="en-US" altLang="zh-CN" sz="2000" b="0" dirty="0">
                <a:solidFill>
                  <a:schemeClr val="tx1"/>
                </a:solidFill>
              </a:rPr>
              <a:t>	 //</a:t>
            </a:r>
            <a:r>
              <a:rPr lang="zh-CN" altLang="en-US" sz="2000" b="0" dirty="0">
                <a:solidFill>
                  <a:schemeClr val="tx1"/>
                </a:solidFill>
              </a:rPr>
              <a:t>输出到</a:t>
            </a:r>
            <a:r>
              <a:rPr lang="en-US" altLang="zh-CN" sz="2000" b="0" dirty="0">
                <a:solidFill>
                  <a:schemeClr val="tx1"/>
                </a:solidFill>
              </a:rPr>
              <a:t>U4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);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dirty="0" err="1">
                <a:solidFill>
                  <a:srgbClr val="3333FF"/>
                </a:solidFill>
              </a:rPr>
              <a:t>endmodule</a:t>
            </a:r>
            <a:endParaRPr lang="zh-CN" altLang="en-US" sz="2000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58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2564904"/>
            <a:ext cx="8229600" cy="108012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60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SOC</a:t>
            </a:r>
            <a:r>
              <a:rPr lang="en-US" altLang="zh-CN" sz="600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60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auxiliary modules </a:t>
            </a:r>
            <a:endParaRPr lang="en-US" altLang="zh-CN" sz="60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r">
              <a:spcBef>
                <a:spcPts val="0"/>
              </a:spcBef>
              <a:buNone/>
            </a:pPr>
            <a:r>
              <a:rPr lang="en-US" altLang="zh-CN" sz="28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U8</a:t>
            </a:r>
            <a:r>
              <a:rPr lang="zh-CN" altLang="en-US" sz="2800" dirty="0" smtClean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800" dirty="0" err="1" smtClean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clk_div</a:t>
            </a:r>
            <a:endParaRPr lang="en-US" altLang="zh-CN" sz="2800" dirty="0" smtClean="0">
              <a:solidFill>
                <a:srgbClr val="3333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r">
              <a:spcBef>
                <a:spcPts val="0"/>
              </a:spcBef>
              <a:buNone/>
            </a:pPr>
            <a:r>
              <a:rPr lang="en-US" altLang="zh-CN" sz="280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U9</a:t>
            </a:r>
            <a:r>
              <a:rPr lang="zh-CN" altLang="en-US" sz="2800" dirty="0" smtClean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800" dirty="0" smtClean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anti-jitter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en-US" altLang="zh-CN" sz="2800" dirty="0" smtClean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Refer to previous lab</a:t>
            </a:r>
            <a:endParaRPr lang="zh-CN" altLang="en-US" sz="2800" dirty="0">
              <a:solidFill>
                <a:srgbClr val="3333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8733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71080"/>
            <a:ext cx="7869560" cy="954360"/>
          </a:xfrm>
        </p:spPr>
        <p:txBody>
          <a:bodyPr>
            <a:normAutofit/>
          </a:bodyPr>
          <a:lstStyle/>
          <a:p>
            <a:pPr>
              <a:lnSpc>
                <a:spcPts val="2800"/>
              </a:lnSpc>
            </a:pPr>
            <a:r>
              <a:rPr lang="en-US" altLang="zh-CN" dirty="0" err="1" smtClean="0">
                <a:solidFill>
                  <a:srgbClr val="FF0000"/>
                </a:solidFill>
              </a:rPr>
              <a:t>clk_div.v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3333FF"/>
                </a:solidFill>
              </a:rPr>
              <a:t>module</a:t>
            </a:r>
            <a:r>
              <a:rPr lang="en-US" altLang="zh-CN" sz="2400" dirty="0"/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clk_div</a:t>
            </a:r>
            <a:r>
              <a:rPr lang="en-US" altLang="zh-CN" sz="2400" dirty="0"/>
              <a:t>(</a:t>
            </a:r>
            <a:r>
              <a:rPr lang="en-US" altLang="zh-CN" sz="2400" dirty="0">
                <a:solidFill>
                  <a:srgbClr val="3333FF"/>
                </a:solidFill>
              </a:rPr>
              <a:t>input</a:t>
            </a:r>
            <a:r>
              <a:rPr lang="en-US" altLang="zh-CN" sz="2400" dirty="0"/>
              <a:t> </a:t>
            </a:r>
            <a:r>
              <a:rPr lang="en-US" altLang="zh-CN" sz="2400" b="0" dirty="0" err="1">
                <a:solidFill>
                  <a:schemeClr val="tx1"/>
                </a:solidFill>
              </a:rPr>
              <a:t>clk</a:t>
            </a:r>
            <a:r>
              <a:rPr lang="en-US" altLang="zh-CN" sz="24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b="0" dirty="0">
                <a:solidFill>
                  <a:schemeClr val="tx1"/>
                </a:solidFill>
              </a:rPr>
              <a:t>		</a:t>
            </a:r>
            <a:r>
              <a:rPr lang="en-US" altLang="zh-CN" sz="2400" dirty="0">
                <a:solidFill>
                  <a:srgbClr val="3333FF"/>
                </a:solidFill>
              </a:rPr>
              <a:t>    input </a:t>
            </a:r>
            <a:r>
              <a:rPr lang="en-US" altLang="zh-CN" sz="2400" b="0" dirty="0" err="1">
                <a:solidFill>
                  <a:schemeClr val="tx1"/>
                </a:solidFill>
              </a:rPr>
              <a:t>rst</a:t>
            </a:r>
            <a:r>
              <a:rPr lang="en-US" altLang="zh-CN" sz="24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b="0" dirty="0">
                <a:solidFill>
                  <a:schemeClr val="tx1"/>
                </a:solidFill>
              </a:rPr>
              <a:t>		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    </a:t>
            </a:r>
            <a:r>
              <a:rPr lang="en-US" altLang="zh-CN" sz="2400" dirty="0">
                <a:solidFill>
                  <a:srgbClr val="3333FF"/>
                </a:solidFill>
              </a:rPr>
              <a:t>input </a:t>
            </a:r>
            <a:r>
              <a:rPr lang="en-US" altLang="zh-CN" sz="2400" b="0" dirty="0">
                <a:solidFill>
                  <a:schemeClr val="tx1"/>
                </a:solidFill>
              </a:rPr>
              <a:t>SW2,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b="0" dirty="0">
                <a:solidFill>
                  <a:schemeClr val="tx1"/>
                </a:solidFill>
              </a:rPr>
              <a:t>		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   </a:t>
            </a:r>
            <a:r>
              <a:rPr lang="en-US" altLang="zh-CN" sz="2400" dirty="0">
                <a:solidFill>
                  <a:srgbClr val="3333FF"/>
                </a:solidFill>
              </a:rPr>
              <a:t> output </a:t>
            </a:r>
            <a:r>
              <a:rPr lang="en-US" altLang="zh-CN" sz="2400" b="0" dirty="0">
                <a:solidFill>
                  <a:schemeClr val="tx1"/>
                </a:solidFill>
              </a:rPr>
              <a:t>[31:0]</a:t>
            </a:r>
            <a:r>
              <a:rPr lang="en-US" altLang="zh-CN" sz="2400" b="0" dirty="0" err="1">
                <a:solidFill>
                  <a:schemeClr val="tx1"/>
                </a:solidFill>
              </a:rPr>
              <a:t>clkdiv</a:t>
            </a:r>
            <a:r>
              <a:rPr lang="en-US" altLang="zh-CN" sz="24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b="0" dirty="0">
                <a:solidFill>
                  <a:schemeClr val="tx1"/>
                </a:solidFill>
              </a:rPr>
              <a:t>		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    </a:t>
            </a:r>
            <a:r>
              <a:rPr lang="en-US" altLang="zh-CN" sz="2400" dirty="0">
                <a:solidFill>
                  <a:srgbClr val="3333FF"/>
                </a:solidFill>
              </a:rPr>
              <a:t>output </a:t>
            </a:r>
            <a:r>
              <a:rPr lang="en-US" altLang="zh-CN" sz="2400" b="0" dirty="0" err="1">
                <a:solidFill>
                  <a:schemeClr val="tx1"/>
                </a:solidFill>
              </a:rPr>
              <a:t>Clk_CPU</a:t>
            </a:r>
            <a:endParaRPr lang="en-US" altLang="zh-CN" sz="24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b="0" dirty="0">
                <a:solidFill>
                  <a:schemeClr val="tx1"/>
                </a:solidFill>
              </a:rPr>
              <a:t>		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   );</a:t>
            </a:r>
            <a:endParaRPr lang="en-US" altLang="zh-CN" sz="24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 err="1">
                <a:solidFill>
                  <a:srgbClr val="3333FF"/>
                </a:solidFill>
              </a:rPr>
              <a:t>endmodule</a:t>
            </a:r>
            <a:endParaRPr lang="zh-CN" altLang="en-US" sz="2400" dirty="0">
              <a:solidFill>
                <a:srgbClr val="3333FF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3573016"/>
            <a:ext cx="385762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006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ts val="3000"/>
              </a:lnSpc>
            </a:pPr>
            <a:r>
              <a:rPr lang="en-US" altLang="zh-CN" dirty="0" err="1" smtClean="0">
                <a:solidFill>
                  <a:srgbClr val="FF0000"/>
                </a:solidFill>
              </a:rPr>
              <a:t>Anti_jitter.v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340768"/>
            <a:ext cx="8229600" cy="4968552"/>
          </a:xfrm>
        </p:spPr>
        <p:txBody>
          <a:bodyPr/>
          <a:lstStyle/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b="1" dirty="0">
                <a:solidFill>
                  <a:srgbClr val="0000FF"/>
                </a:solidFill>
              </a:rPr>
              <a:t>module </a:t>
            </a:r>
            <a:r>
              <a:rPr lang="en-US" altLang="zh-CN" sz="2000" dirty="0">
                <a:solidFill>
                  <a:prstClr val="black"/>
                </a:solidFill>
              </a:rPr>
              <a:t>       </a:t>
            </a:r>
            <a:r>
              <a:rPr lang="en-US" altLang="zh-CN" sz="2000" b="1" dirty="0" err="1">
                <a:solidFill>
                  <a:srgbClr val="FF0000"/>
                </a:solidFill>
              </a:rPr>
              <a:t>SAnti_jitter</a:t>
            </a:r>
            <a:r>
              <a:rPr lang="en-US" altLang="zh-CN" sz="2000" dirty="0">
                <a:solidFill>
                  <a:prstClr val="black"/>
                </a:solidFill>
              </a:rPr>
              <a:t>(</a:t>
            </a:r>
            <a:r>
              <a:rPr lang="en-US" altLang="zh-CN" sz="2000" b="1" dirty="0">
                <a:solidFill>
                  <a:srgbClr val="0000FF"/>
                </a:solidFill>
              </a:rPr>
              <a:t>input 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 err="1">
                <a:solidFill>
                  <a:prstClr val="black"/>
                </a:solidFill>
              </a:rPr>
              <a:t>clk</a:t>
            </a:r>
            <a:r>
              <a:rPr lang="en-US" altLang="zh-CN" sz="2000" dirty="0">
                <a:solidFill>
                  <a:prstClr val="black"/>
                </a:solidFill>
              </a:rPr>
              <a:t>, 		//</a:t>
            </a:r>
            <a:r>
              <a:rPr lang="zh-CN" altLang="en-US" sz="2000" dirty="0">
                <a:solidFill>
                  <a:prstClr val="black"/>
                </a:solidFill>
              </a:rPr>
              <a:t>主板时钟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>
                <a:solidFill>
                  <a:prstClr val="black"/>
                </a:solidFill>
              </a:rPr>
              <a:t>			  </a:t>
            </a:r>
            <a:r>
              <a:rPr lang="en-US" altLang="zh-CN" sz="2000" b="1" dirty="0">
                <a:solidFill>
                  <a:srgbClr val="0000FF"/>
                </a:solidFill>
              </a:rPr>
              <a:t> input </a:t>
            </a:r>
            <a:r>
              <a:rPr lang="en-US" altLang="zh-CN" sz="2000" dirty="0">
                <a:solidFill>
                  <a:prstClr val="black"/>
                </a:solidFill>
              </a:rPr>
              <a:t>RSTN</a:t>
            </a: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>
                <a:solidFill>
                  <a:prstClr val="black"/>
                </a:solidFill>
              </a:rPr>
              <a:t>			  </a:t>
            </a:r>
            <a:r>
              <a:rPr lang="en-US" altLang="zh-CN" sz="2000" b="1" dirty="0">
                <a:solidFill>
                  <a:srgbClr val="0000FF"/>
                </a:solidFill>
              </a:rPr>
              <a:t> input </a:t>
            </a:r>
            <a:r>
              <a:rPr lang="en-US" altLang="zh-CN" sz="2000" dirty="0" err="1">
                <a:solidFill>
                  <a:prstClr val="black"/>
                </a:solidFill>
              </a:rPr>
              <a:t>readn</a:t>
            </a:r>
            <a:r>
              <a:rPr lang="en-US" altLang="zh-CN" sz="2000" dirty="0">
                <a:solidFill>
                  <a:prstClr val="black"/>
                </a:solidFill>
              </a:rPr>
              <a:t>		//</a:t>
            </a:r>
            <a:r>
              <a:rPr lang="zh-CN" altLang="en-US" sz="2000" dirty="0">
                <a:solidFill>
                  <a:prstClr val="black"/>
                </a:solidFill>
              </a:rPr>
              <a:t>阵列式键盘读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>
                <a:solidFill>
                  <a:prstClr val="black"/>
                </a:solidFill>
              </a:rPr>
              <a:t>			   </a:t>
            </a:r>
            <a:r>
              <a:rPr lang="en-US" altLang="zh-CN" sz="2000" b="1" dirty="0">
                <a:solidFill>
                  <a:srgbClr val="0000FF"/>
                </a:solidFill>
              </a:rPr>
              <a:t>input </a:t>
            </a:r>
            <a:r>
              <a:rPr lang="en-US" altLang="zh-CN" sz="2000" dirty="0">
                <a:solidFill>
                  <a:prstClr val="black"/>
                </a:solidFill>
              </a:rPr>
              <a:t>[3:0]</a:t>
            </a:r>
            <a:r>
              <a:rPr lang="en-US" altLang="zh-CN" sz="2000" dirty="0" err="1">
                <a:solidFill>
                  <a:prstClr val="black"/>
                </a:solidFill>
              </a:rPr>
              <a:t>Key_y</a:t>
            </a:r>
            <a:r>
              <a:rPr lang="en-US" altLang="zh-CN" sz="2000" dirty="0">
                <a:solidFill>
                  <a:prstClr val="black"/>
                </a:solidFill>
              </a:rPr>
              <a:t>,	//</a:t>
            </a:r>
            <a:r>
              <a:rPr lang="zh-CN" altLang="en-US" sz="2000" dirty="0">
                <a:solidFill>
                  <a:prstClr val="black"/>
                </a:solidFill>
              </a:rPr>
              <a:t>阵列式键盘列输入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>
                <a:solidFill>
                  <a:prstClr val="black"/>
                </a:solidFill>
              </a:rPr>
              <a:t>			   </a:t>
            </a:r>
            <a:r>
              <a:rPr lang="en-US" altLang="zh-CN" sz="2000" b="1" dirty="0">
                <a:solidFill>
                  <a:srgbClr val="0000FF"/>
                </a:solidFill>
              </a:rPr>
              <a:t>output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b="1" dirty="0" err="1">
                <a:solidFill>
                  <a:srgbClr val="0000FF"/>
                </a:solidFill>
              </a:rPr>
              <a:t>reg</a:t>
            </a:r>
            <a:r>
              <a:rPr lang="en-US" altLang="zh-CN" sz="2000" dirty="0">
                <a:solidFill>
                  <a:prstClr val="black"/>
                </a:solidFill>
              </a:rPr>
              <a:t>[4:0] </a:t>
            </a:r>
            <a:r>
              <a:rPr lang="en-US" altLang="zh-CN" sz="2000" dirty="0" err="1">
                <a:solidFill>
                  <a:prstClr val="black"/>
                </a:solidFill>
              </a:rPr>
              <a:t>Key_x</a:t>
            </a:r>
            <a:r>
              <a:rPr lang="en-US" altLang="zh-CN" sz="2000" dirty="0">
                <a:solidFill>
                  <a:prstClr val="black"/>
                </a:solidFill>
              </a:rPr>
              <a:t>,	//</a:t>
            </a:r>
            <a:r>
              <a:rPr lang="zh-CN" altLang="en-US" sz="2000" dirty="0">
                <a:solidFill>
                  <a:prstClr val="black"/>
                </a:solidFill>
              </a:rPr>
              <a:t>阵列式键盘行输出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>
                <a:solidFill>
                  <a:prstClr val="black"/>
                </a:solidFill>
              </a:rPr>
              <a:t>			   </a:t>
            </a:r>
            <a:r>
              <a:rPr lang="en-US" altLang="zh-CN" sz="2000" b="1" dirty="0">
                <a:solidFill>
                  <a:srgbClr val="0000FF"/>
                </a:solidFill>
              </a:rPr>
              <a:t>output </a:t>
            </a:r>
            <a:r>
              <a:rPr lang="en-US" altLang="zh-CN" sz="2000" b="1" dirty="0" err="1">
                <a:solidFill>
                  <a:srgbClr val="0000FF"/>
                </a:solidFill>
              </a:rPr>
              <a:t>reg</a:t>
            </a:r>
            <a:r>
              <a:rPr lang="en-US" altLang="zh-CN" sz="2000" dirty="0">
                <a:solidFill>
                  <a:prstClr val="black"/>
                </a:solidFill>
              </a:rPr>
              <a:t>[4:0] </a:t>
            </a:r>
            <a:r>
              <a:rPr lang="en-US" altLang="zh-CN" sz="2000" dirty="0" err="1">
                <a:solidFill>
                  <a:prstClr val="black"/>
                </a:solidFill>
              </a:rPr>
              <a:t>Key_out</a:t>
            </a:r>
            <a:r>
              <a:rPr lang="en-US" altLang="zh-CN" sz="2000" dirty="0">
                <a:solidFill>
                  <a:prstClr val="black"/>
                </a:solidFill>
              </a:rPr>
              <a:t>,//</a:t>
            </a:r>
            <a:r>
              <a:rPr lang="zh-CN" altLang="en-US" sz="2000" dirty="0">
                <a:solidFill>
                  <a:prstClr val="black"/>
                </a:solidFill>
              </a:rPr>
              <a:t>阵列式键盘扫描码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>
                <a:solidFill>
                  <a:prstClr val="black"/>
                </a:solidFill>
              </a:rPr>
              <a:t>			   </a:t>
            </a:r>
            <a:r>
              <a:rPr lang="en-US" altLang="zh-CN" sz="2000" b="1" dirty="0">
                <a:solidFill>
                  <a:srgbClr val="0000FF"/>
                </a:solidFill>
              </a:rPr>
              <a:t>output </a:t>
            </a:r>
            <a:r>
              <a:rPr lang="en-US" altLang="zh-CN" sz="2000" b="1" dirty="0" err="1">
                <a:solidFill>
                  <a:srgbClr val="0000FF"/>
                </a:solidFill>
              </a:rPr>
              <a:t>reg</a:t>
            </a:r>
            <a:r>
              <a:rPr lang="en-US" altLang="zh-CN" sz="2000" b="1" dirty="0">
                <a:solidFill>
                  <a:srgbClr val="0000FF"/>
                </a:solidFill>
              </a:rPr>
              <a:t>  </a:t>
            </a:r>
            <a:r>
              <a:rPr lang="en-US" altLang="zh-CN" sz="2000" dirty="0" err="1">
                <a:solidFill>
                  <a:prstClr val="black"/>
                </a:solidFill>
              </a:rPr>
              <a:t>Key_ready</a:t>
            </a:r>
            <a:r>
              <a:rPr lang="en-US" altLang="zh-CN" sz="2000" dirty="0">
                <a:solidFill>
                  <a:prstClr val="black"/>
                </a:solidFill>
              </a:rPr>
              <a:t>,	//</a:t>
            </a:r>
            <a:r>
              <a:rPr lang="zh-CN" altLang="en-US" sz="2000" dirty="0">
                <a:solidFill>
                  <a:prstClr val="black"/>
                </a:solidFill>
              </a:rPr>
              <a:t>阵列式键盘有效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>
                <a:solidFill>
                  <a:prstClr val="black"/>
                </a:solidFill>
              </a:rPr>
              <a:t>			   </a:t>
            </a:r>
            <a:r>
              <a:rPr lang="en-US" altLang="zh-CN" sz="2000" b="1" dirty="0">
                <a:solidFill>
                  <a:srgbClr val="0000FF"/>
                </a:solidFill>
              </a:rPr>
              <a:t>input </a:t>
            </a:r>
            <a:r>
              <a:rPr lang="en-US" altLang="zh-CN" sz="2000" dirty="0">
                <a:solidFill>
                  <a:prstClr val="black"/>
                </a:solidFill>
              </a:rPr>
              <a:t> [15:0] SW, 	//</a:t>
            </a:r>
            <a:r>
              <a:rPr lang="zh-CN" altLang="en-US" sz="2000" dirty="0">
                <a:solidFill>
                  <a:prstClr val="black"/>
                </a:solidFill>
              </a:rPr>
              <a:t>开关输入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>
                <a:solidFill>
                  <a:prstClr val="black"/>
                </a:solidFill>
              </a:rPr>
              <a:t>			  </a:t>
            </a:r>
            <a:r>
              <a:rPr lang="en-US" altLang="zh-CN" sz="2000" b="1" dirty="0">
                <a:solidFill>
                  <a:srgbClr val="0000FF"/>
                </a:solidFill>
              </a:rPr>
              <a:t>output </a:t>
            </a:r>
            <a:r>
              <a:rPr lang="en-US" altLang="zh-CN" sz="2000" b="1" dirty="0" err="1">
                <a:solidFill>
                  <a:srgbClr val="0000FF"/>
                </a:solidFill>
              </a:rPr>
              <a:t>reg</a:t>
            </a:r>
            <a:r>
              <a:rPr lang="en-US" altLang="zh-CN" sz="2000" b="1" dirty="0">
                <a:solidFill>
                  <a:srgbClr val="0000FF"/>
                </a:solidFill>
              </a:rPr>
              <a:t> </a:t>
            </a:r>
            <a:r>
              <a:rPr lang="en-US" altLang="zh-CN" sz="2000" dirty="0">
                <a:solidFill>
                  <a:prstClr val="black"/>
                </a:solidFill>
              </a:rPr>
              <a:t>[3:0] ] BTN_OK,//</a:t>
            </a:r>
            <a:r>
              <a:rPr lang="zh-CN" altLang="en-US" sz="2000" dirty="0">
                <a:solidFill>
                  <a:prstClr val="black"/>
                </a:solidFill>
              </a:rPr>
              <a:t>列按键输出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>
                <a:solidFill>
                  <a:prstClr val="black"/>
                </a:solidFill>
              </a:rPr>
              <a:t>			  </a:t>
            </a:r>
            <a:r>
              <a:rPr lang="en-US" altLang="zh-CN" sz="2000" b="1" dirty="0">
                <a:solidFill>
                  <a:srgbClr val="0000FF"/>
                </a:solidFill>
              </a:rPr>
              <a:t>output </a:t>
            </a:r>
            <a:r>
              <a:rPr lang="en-US" altLang="zh-CN" sz="2000" b="1" dirty="0" err="1">
                <a:solidFill>
                  <a:srgbClr val="0000FF"/>
                </a:solidFill>
              </a:rPr>
              <a:t>reg</a:t>
            </a:r>
            <a:r>
              <a:rPr lang="en-US" altLang="zh-CN" sz="2000" b="1" dirty="0">
                <a:solidFill>
                  <a:srgbClr val="0000FF"/>
                </a:solidFill>
              </a:rPr>
              <a:t> </a:t>
            </a:r>
            <a:r>
              <a:rPr lang="en-US" altLang="zh-CN" sz="2000" dirty="0">
                <a:solidFill>
                  <a:prstClr val="black"/>
                </a:solidFill>
              </a:rPr>
              <a:t>[3:0] pulse,	//</a:t>
            </a:r>
            <a:r>
              <a:rPr lang="zh-CN" altLang="en-US" sz="2000" dirty="0">
                <a:solidFill>
                  <a:prstClr val="black"/>
                </a:solidFill>
              </a:rPr>
              <a:t>列按键脉冲输出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>
                <a:solidFill>
                  <a:prstClr val="black"/>
                </a:solidFill>
              </a:rPr>
              <a:t>			  </a:t>
            </a:r>
            <a:r>
              <a:rPr lang="en-US" altLang="zh-CN" sz="2000" b="1" dirty="0">
                <a:solidFill>
                  <a:srgbClr val="0000FF"/>
                </a:solidFill>
              </a:rPr>
              <a:t>output </a:t>
            </a:r>
            <a:r>
              <a:rPr lang="en-US" altLang="zh-CN" sz="2000" b="1" dirty="0" err="1">
                <a:solidFill>
                  <a:srgbClr val="0000FF"/>
                </a:solidFill>
              </a:rPr>
              <a:t>reg</a:t>
            </a:r>
            <a:r>
              <a:rPr lang="en-US" altLang="zh-CN" sz="2000" b="1" dirty="0">
                <a:solidFill>
                  <a:srgbClr val="0000FF"/>
                </a:solidFill>
              </a:rPr>
              <a:t> </a:t>
            </a:r>
            <a:r>
              <a:rPr lang="en-US" altLang="zh-CN" sz="2000" dirty="0">
                <a:solidFill>
                  <a:prstClr val="black"/>
                </a:solidFill>
              </a:rPr>
              <a:t>[15:0] SW_OK, //</a:t>
            </a:r>
            <a:r>
              <a:rPr lang="zh-CN" altLang="en-US" sz="2000" dirty="0">
                <a:solidFill>
                  <a:prstClr val="black"/>
                </a:solidFill>
              </a:rPr>
              <a:t>开关输出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>
                <a:solidFill>
                  <a:prstClr val="black"/>
                </a:solidFill>
              </a:rPr>
              <a:t>			  </a:t>
            </a:r>
            <a:r>
              <a:rPr lang="en-US" altLang="zh-CN" sz="2000" b="1" dirty="0">
                <a:solidFill>
                  <a:srgbClr val="0000FF"/>
                </a:solidFill>
              </a:rPr>
              <a:t>output </a:t>
            </a:r>
            <a:r>
              <a:rPr lang="en-US" altLang="zh-CN" sz="2000" b="1" dirty="0" err="1">
                <a:solidFill>
                  <a:srgbClr val="0000FF"/>
                </a:solidFill>
              </a:rPr>
              <a:t>reg</a:t>
            </a:r>
            <a:r>
              <a:rPr lang="en-US" altLang="zh-CN" sz="2000" b="1" dirty="0">
                <a:solidFill>
                  <a:srgbClr val="0000FF"/>
                </a:solidFill>
              </a:rPr>
              <a:t>    </a:t>
            </a:r>
            <a:r>
              <a:rPr lang="en-US" altLang="zh-CN" sz="2000" dirty="0">
                <a:solidFill>
                  <a:prstClr val="black"/>
                </a:solidFill>
              </a:rPr>
              <a:t>CR,	//RSTN</a:t>
            </a:r>
            <a:r>
              <a:rPr lang="zh-CN" altLang="en-US" sz="2000" dirty="0">
                <a:solidFill>
                  <a:prstClr val="black"/>
                </a:solidFill>
              </a:rPr>
              <a:t>短按输出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>
                <a:solidFill>
                  <a:prstClr val="black"/>
                </a:solidFill>
              </a:rPr>
              <a:t>			  </a:t>
            </a:r>
            <a:r>
              <a:rPr lang="en-US" altLang="zh-CN" sz="2000" b="1" dirty="0">
                <a:solidFill>
                  <a:srgbClr val="0000FF"/>
                </a:solidFill>
              </a:rPr>
              <a:t>output </a:t>
            </a:r>
            <a:r>
              <a:rPr lang="en-US" altLang="zh-CN" sz="2000" b="1" dirty="0" err="1">
                <a:solidFill>
                  <a:srgbClr val="0000FF"/>
                </a:solidFill>
              </a:rPr>
              <a:t>reg</a:t>
            </a:r>
            <a:r>
              <a:rPr lang="en-US" altLang="zh-CN" sz="2000" b="1" dirty="0">
                <a:solidFill>
                  <a:srgbClr val="0000FF"/>
                </a:solidFill>
              </a:rPr>
              <a:t>  </a:t>
            </a:r>
            <a:r>
              <a:rPr lang="en-US" altLang="zh-CN" sz="2000" dirty="0" err="1">
                <a:solidFill>
                  <a:prstClr val="black"/>
                </a:solidFill>
              </a:rPr>
              <a:t>rst</a:t>
            </a:r>
            <a:r>
              <a:rPr lang="en-US" altLang="zh-CN" sz="2000" dirty="0">
                <a:solidFill>
                  <a:prstClr val="black"/>
                </a:solidFill>
              </a:rPr>
              <a:t>	  //</a:t>
            </a:r>
            <a:r>
              <a:rPr lang="zh-CN" altLang="en-US" sz="2000" dirty="0">
                <a:solidFill>
                  <a:prstClr val="black"/>
                </a:solidFill>
              </a:rPr>
              <a:t>复位，</a:t>
            </a:r>
            <a:r>
              <a:rPr lang="en-US" altLang="zh-CN" sz="2000" dirty="0">
                <a:solidFill>
                  <a:prstClr val="black"/>
                </a:solidFill>
              </a:rPr>
              <a:t> RSTN</a:t>
            </a:r>
            <a:r>
              <a:rPr lang="zh-CN" altLang="en-US" sz="2000" dirty="0">
                <a:solidFill>
                  <a:prstClr val="black"/>
                </a:solidFill>
              </a:rPr>
              <a:t>长按输出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>
                <a:solidFill>
                  <a:prstClr val="black"/>
                </a:solidFill>
              </a:rPr>
              <a:t>			 );</a:t>
            </a: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b="1" dirty="0" err="1">
                <a:solidFill>
                  <a:srgbClr val="0000FF"/>
                </a:solidFill>
              </a:rPr>
              <a:t>endmodule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32" y="2420888"/>
            <a:ext cx="2942136" cy="228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738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标题 1"/>
          <p:cNvSpPr>
            <a:spLocks noGrp="1"/>
          </p:cNvSpPr>
          <p:nvPr>
            <p:ph type="title"/>
          </p:nvPr>
        </p:nvSpPr>
        <p:spPr>
          <a:xfrm>
            <a:off x="301625" y="-27384"/>
            <a:ext cx="8540750" cy="1143001"/>
          </a:xfrm>
        </p:spPr>
        <p:txBody>
          <a:bodyPr>
            <a:normAutofit/>
          </a:bodyPr>
          <a:lstStyle/>
          <a:p>
            <a:pPr>
              <a:lnSpc>
                <a:spcPts val="3000"/>
              </a:lnSpc>
            </a:pPr>
            <a:r>
              <a:rPr lang="en-US" altLang="zh-CN" sz="3600" dirty="0" smtClean="0">
                <a:solidFill>
                  <a:srgbClr val="FF0000"/>
                </a:solidFill>
              </a:rPr>
              <a:t>Multi_8CH32</a:t>
            </a:r>
            <a:r>
              <a:rPr lang="zh-CN" altLang="en-US" sz="3600" dirty="0"/>
              <a:t> </a:t>
            </a:r>
            <a:r>
              <a:rPr lang="en-US" altLang="zh-CN" sz="3600" dirty="0" smtClean="0"/>
              <a:t>signals</a:t>
            </a:r>
            <a:endParaRPr lang="zh-CN" altLang="en-US" sz="3200" dirty="0" smtClean="0"/>
          </a:p>
        </p:txBody>
      </p:sp>
      <p:sp>
        <p:nvSpPr>
          <p:cNvPr id="183299" name="内容占位符 2"/>
          <p:cNvSpPr>
            <a:spLocks noGrp="1"/>
          </p:cNvSpPr>
          <p:nvPr>
            <p:ph idx="1"/>
          </p:nvPr>
        </p:nvSpPr>
        <p:spPr>
          <a:xfrm>
            <a:off x="269131" y="1129178"/>
            <a:ext cx="8540750" cy="5468173"/>
          </a:xfrm>
          <a:solidFill>
            <a:schemeClr val="bg1"/>
          </a:solidFill>
        </p:spPr>
        <p:txBody>
          <a:bodyPr/>
          <a:lstStyle/>
          <a:p>
            <a:pPr lvl="1"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Multi_8CH32</a:t>
            </a:r>
            <a:r>
              <a:rPr lang="en-US" altLang="zh-CN" sz="2000" dirty="0" smtClean="0"/>
              <a:t>     </a:t>
            </a:r>
            <a:r>
              <a:rPr lang="en-US" altLang="zh-CN" sz="2000" dirty="0" smtClean="0">
                <a:solidFill>
                  <a:srgbClr val="FF0000"/>
                </a:solidFill>
              </a:rPr>
              <a:t>U5</a:t>
            </a:r>
            <a:r>
              <a:rPr lang="en-US" altLang="zh-CN" sz="2000" dirty="0" smtClean="0"/>
              <a:t>( .</a:t>
            </a:r>
            <a:r>
              <a:rPr lang="en-US" altLang="zh-CN" sz="2000" dirty="0" err="1" smtClean="0"/>
              <a:t>clk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clk_io</a:t>
            </a:r>
            <a:r>
              <a:rPr lang="en-US" altLang="zh-CN" sz="2000" dirty="0" smtClean="0"/>
              <a:t>),  .</a:t>
            </a:r>
            <a:r>
              <a:rPr lang="en-US" altLang="zh-CN" sz="2000" dirty="0" err="1" smtClean="0"/>
              <a:t>rst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rst</a:t>
            </a:r>
            <a:r>
              <a:rPr lang="en-US" altLang="zh-CN" sz="2000" dirty="0" smtClean="0"/>
              <a:t>), 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CN" sz="2000" dirty="0" smtClean="0"/>
              <a:t>				</a:t>
            </a:r>
            <a:r>
              <a:rPr lang="en-US" altLang="zh-CN" sz="2000" dirty="0"/>
              <a:t>. </a:t>
            </a:r>
            <a:r>
              <a:rPr lang="en-US" altLang="zh-CN" sz="2000" dirty="0" smtClean="0"/>
              <a:t>EN(GPIOe0000000_we),		//</a:t>
            </a:r>
            <a:r>
              <a:rPr lang="zh-CN" altLang="en-US" sz="2000" dirty="0" smtClean="0"/>
              <a:t>来自</a:t>
            </a:r>
            <a:r>
              <a:rPr lang="en-US" altLang="zh-CN" sz="2000" dirty="0" smtClean="0"/>
              <a:t>U4</a:t>
            </a: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	. </a:t>
            </a:r>
            <a:r>
              <a:rPr lang="en-US" altLang="zh-CN" sz="2000" dirty="0" err="1" smtClean="0"/>
              <a:t>point_in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point_in</a:t>
            </a:r>
            <a:r>
              <a:rPr lang="en-US" altLang="zh-CN" sz="2000" dirty="0" smtClean="0"/>
              <a:t>),</a:t>
            </a:r>
            <a:r>
              <a:rPr lang="en-US" altLang="zh-CN" sz="2000" dirty="0" smtClean="0">
                <a:solidFill>
                  <a:prstClr val="black"/>
                </a:solidFill>
              </a:rPr>
              <a:t>	</a:t>
            </a:r>
            <a:r>
              <a:rPr lang="en-US" altLang="zh-CN" sz="2000" dirty="0">
                <a:solidFill>
                  <a:prstClr val="black"/>
                </a:solidFill>
              </a:rPr>
              <a:t>	</a:t>
            </a:r>
            <a:r>
              <a:rPr lang="en-US" altLang="zh-CN" sz="2000" dirty="0" smtClean="0">
                <a:solidFill>
                  <a:prstClr val="black"/>
                </a:solidFill>
              </a:rPr>
              <a:t>//</a:t>
            </a:r>
            <a:r>
              <a:rPr lang="zh-CN" altLang="en-US" sz="2000" dirty="0" smtClean="0">
                <a:solidFill>
                  <a:prstClr val="black"/>
                </a:solidFill>
              </a:rPr>
              <a:t>外部输入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zh-CN" altLang="en-US" sz="2000" dirty="0">
                <a:solidFill>
                  <a:prstClr val="black"/>
                </a:solidFill>
              </a:rPr>
              <a:t>			</a:t>
            </a:r>
            <a:r>
              <a:rPr lang="zh-CN" altLang="en-US" sz="2000" dirty="0" smtClean="0">
                <a:solidFill>
                  <a:prstClr val="black"/>
                </a:solidFill>
              </a:rPr>
              <a:t> </a:t>
            </a:r>
            <a:r>
              <a:rPr lang="en-US" altLang="zh-CN" sz="2000" dirty="0" smtClean="0">
                <a:solidFill>
                  <a:prstClr val="black"/>
                </a:solidFill>
              </a:rPr>
              <a:t>.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blink_in</a:t>
            </a:r>
            <a:r>
              <a:rPr lang="en-US" altLang="zh-CN" sz="2000" dirty="0" smtClean="0">
                <a:solidFill>
                  <a:prstClr val="black"/>
                </a:solidFill>
              </a:rPr>
              <a:t>(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LE_in</a:t>
            </a:r>
            <a:r>
              <a:rPr lang="en-US" altLang="zh-CN" sz="2000" dirty="0" smtClean="0">
                <a:solidFill>
                  <a:prstClr val="black"/>
                </a:solidFill>
              </a:rPr>
              <a:t>), 		//</a:t>
            </a:r>
            <a:r>
              <a:rPr lang="zh-CN" altLang="en-US" sz="2000" dirty="0" smtClean="0">
                <a:solidFill>
                  <a:prstClr val="black"/>
                </a:solidFill>
              </a:rPr>
              <a:t>外部输入</a:t>
            </a:r>
            <a:endParaRPr lang="en-US" altLang="zh-CN" sz="2000" dirty="0" smtClean="0"/>
          </a:p>
          <a:p>
            <a:pPr lvl="1">
              <a:spcBef>
                <a:spcPts val="0"/>
              </a:spcBef>
              <a:buNone/>
            </a:pPr>
            <a:r>
              <a:rPr lang="en-US" altLang="zh-CN" sz="2000" dirty="0" smtClean="0"/>
              <a:t>				.Test(SW_OK[7:5]), 		//</a:t>
            </a:r>
            <a:r>
              <a:rPr lang="zh-CN" altLang="en-US" sz="2000" dirty="0"/>
              <a:t>来自</a:t>
            </a:r>
            <a:r>
              <a:rPr lang="en-US" altLang="zh-CN" sz="2000" dirty="0" smtClean="0"/>
              <a:t>U9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CN" sz="2000" dirty="0" smtClean="0"/>
              <a:t>				.Data0(</a:t>
            </a:r>
            <a:r>
              <a:rPr lang="en-US" altLang="zh-CN" sz="2000" dirty="0" err="1" smtClean="0"/>
              <a:t>Peripheral_in</a:t>
            </a:r>
            <a:r>
              <a:rPr lang="en-US" altLang="zh-CN" sz="2000" dirty="0" smtClean="0"/>
              <a:t>),   		//</a:t>
            </a:r>
            <a:r>
              <a:rPr lang="zh-CN" altLang="en-US" sz="2000" dirty="0"/>
              <a:t>来自</a:t>
            </a:r>
            <a:r>
              <a:rPr lang="en-US" altLang="zh-CN" sz="2000" dirty="0" smtClean="0"/>
              <a:t>U4</a:t>
            </a:r>
            <a:endParaRPr lang="zh-CN" altLang="zh-CN" sz="2000" dirty="0" smtClean="0"/>
          </a:p>
          <a:p>
            <a:pPr lvl="1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dirty="0" smtClean="0"/>
              <a:t>				.data1({2‘b00,PC_out[31:2]}),   	/</a:t>
            </a:r>
            <a:r>
              <a:rPr lang="en-US" altLang="zh-CN" sz="2000" dirty="0"/>
              <a:t>/</a:t>
            </a:r>
            <a:r>
              <a:rPr lang="zh-CN" altLang="en-US" sz="2000" dirty="0" smtClean="0"/>
              <a:t>来自</a:t>
            </a:r>
            <a:r>
              <a:rPr lang="en-US" altLang="zh-CN" sz="2000" dirty="0" smtClean="0"/>
              <a:t>U1</a:t>
            </a:r>
            <a:endParaRPr lang="zh-CN" altLang="zh-CN" sz="2000" dirty="0" smtClean="0"/>
          </a:p>
          <a:p>
            <a:pPr lvl="1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dirty="0" smtClean="0"/>
              <a:t>				.data2(</a:t>
            </a:r>
            <a:r>
              <a:rPr lang="en-US" altLang="zh-CN" sz="2000" dirty="0" err="1" smtClean="0"/>
              <a:t>counter_out</a:t>
            </a:r>
            <a:r>
              <a:rPr lang="en-US" altLang="zh-CN" sz="2000" dirty="0" smtClean="0"/>
              <a:t>),         		//</a:t>
            </a:r>
            <a:r>
              <a:rPr lang="zh-CN" altLang="en-US" sz="2000" dirty="0" smtClean="0"/>
              <a:t>来自</a:t>
            </a:r>
            <a:r>
              <a:rPr lang="en-US" altLang="zh-CN" sz="2000" dirty="0" smtClean="0"/>
              <a:t>U10</a:t>
            </a:r>
            <a:endParaRPr lang="zh-CN" altLang="zh-CN" sz="2000" dirty="0" smtClean="0"/>
          </a:p>
          <a:p>
            <a:pPr lvl="1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dirty="0" smtClean="0"/>
              <a:t>				.data3(</a:t>
            </a:r>
            <a:r>
              <a:rPr lang="en-US" altLang="zh-CN" sz="2000" dirty="0" err="1" smtClean="0"/>
              <a:t>Inst</a:t>
            </a:r>
            <a:r>
              <a:rPr lang="en-US" altLang="zh-CN" sz="2000" dirty="0" smtClean="0"/>
              <a:t>),	           		//</a:t>
            </a:r>
            <a:r>
              <a:rPr lang="en-US" altLang="zh-CN" sz="2000" dirty="0" err="1" smtClean="0"/>
              <a:t>Inst</a:t>
            </a:r>
            <a:r>
              <a:rPr lang="zh-CN" altLang="en-US" sz="2000" dirty="0" smtClean="0"/>
              <a:t>，来自</a:t>
            </a:r>
            <a:r>
              <a:rPr lang="en-US" altLang="zh-CN" sz="2000" dirty="0" smtClean="0"/>
              <a:t>CPU</a:t>
            </a:r>
            <a:endParaRPr lang="zh-CN" altLang="zh-CN" sz="2000" dirty="0" smtClean="0"/>
          </a:p>
          <a:p>
            <a:pPr lvl="1">
              <a:spcBef>
                <a:spcPts val="0"/>
              </a:spcBef>
              <a:buNone/>
            </a:pPr>
            <a:r>
              <a:rPr lang="en-US" altLang="zh-CN" sz="2000" dirty="0" smtClean="0"/>
              <a:t>				.data4(</a:t>
            </a:r>
            <a:r>
              <a:rPr lang="en-US" altLang="zh-CN" sz="2000" dirty="0" err="1" smtClean="0"/>
              <a:t>addr_bus</a:t>
            </a:r>
            <a:r>
              <a:rPr lang="en-US" altLang="zh-CN" sz="2000" dirty="0" smtClean="0"/>
              <a:t>),	          		 //</a:t>
            </a:r>
            <a:r>
              <a:rPr lang="zh-CN" altLang="en-US" sz="2000" dirty="0"/>
              <a:t>来自</a:t>
            </a:r>
            <a:r>
              <a:rPr lang="en-US" altLang="zh-CN" sz="2000" dirty="0"/>
              <a:t>CPU</a:t>
            </a:r>
            <a:endParaRPr lang="zh-CN" altLang="zh-CN" sz="2000" dirty="0" smtClean="0"/>
          </a:p>
          <a:p>
            <a:pPr lvl="1">
              <a:spcBef>
                <a:spcPts val="0"/>
              </a:spcBef>
              <a:buNone/>
            </a:pPr>
            <a:r>
              <a:rPr lang="en-US" altLang="zh-CN" sz="2000" dirty="0" smtClean="0"/>
              <a:t>				.data5(Cpu_data2bus),		//</a:t>
            </a:r>
            <a:r>
              <a:rPr lang="zh-CN" altLang="en-US" sz="2000" dirty="0"/>
              <a:t>来自</a:t>
            </a:r>
            <a:r>
              <a:rPr lang="en-US" altLang="zh-CN" sz="2000" dirty="0"/>
              <a:t>CPU</a:t>
            </a:r>
            <a:endParaRPr lang="zh-CN" altLang="zh-CN" sz="2000" dirty="0" smtClean="0"/>
          </a:p>
          <a:p>
            <a:pPr lvl="1">
              <a:spcBef>
                <a:spcPts val="0"/>
              </a:spcBef>
              <a:buNone/>
            </a:pPr>
            <a:r>
              <a:rPr lang="en-US" altLang="zh-CN" sz="2000" dirty="0" smtClean="0"/>
              <a:t>				.data6(Cpu_data4bus),   	 	//</a:t>
            </a:r>
            <a:r>
              <a:rPr lang="zh-CN" altLang="en-US" sz="2000" dirty="0"/>
              <a:t>来自</a:t>
            </a:r>
            <a:r>
              <a:rPr lang="en-US" altLang="zh-CN" sz="2000" dirty="0"/>
              <a:t>CPU</a:t>
            </a:r>
            <a:endParaRPr lang="zh-CN" altLang="zh-CN" sz="2000" dirty="0" smtClean="0"/>
          </a:p>
          <a:p>
            <a:pPr lvl="1">
              <a:spcBef>
                <a:spcPts val="0"/>
              </a:spcBef>
              <a:buNone/>
            </a:pPr>
            <a:r>
              <a:rPr lang="en-US" altLang="zh-CN" sz="2000" dirty="0" smtClean="0"/>
              <a:t>				.data7(</a:t>
            </a:r>
            <a:r>
              <a:rPr lang="en-US" altLang="zh-CN" sz="2000" dirty="0" err="1" smtClean="0"/>
              <a:t>PC_out</a:t>
            </a:r>
            <a:r>
              <a:rPr lang="en-US" altLang="zh-CN" sz="2000" dirty="0" smtClean="0"/>
              <a:t>),	         		//</a:t>
            </a:r>
            <a:r>
              <a:rPr lang="zh-CN" altLang="en-US" sz="2000" dirty="0"/>
              <a:t>来自</a:t>
            </a:r>
            <a:r>
              <a:rPr lang="en-US" altLang="zh-CN" sz="2000" dirty="0"/>
              <a:t>CPU; </a:t>
            </a:r>
            <a:endParaRPr lang="en-US" altLang="zh-CN" sz="2000" dirty="0" smtClean="0"/>
          </a:p>
          <a:p>
            <a:pPr lvl="1">
              <a:spcBef>
                <a:spcPts val="0"/>
              </a:spcBef>
              <a:buNone/>
            </a:pPr>
            <a:endParaRPr lang="en-US" altLang="zh-CN" sz="1000" dirty="0" smtClean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 smtClean="0"/>
              <a:t>			.</a:t>
            </a:r>
            <a:r>
              <a:rPr lang="en-US" altLang="zh-CN" sz="2000" dirty="0" err="1" smtClean="0"/>
              <a:t>point_out</a:t>
            </a:r>
            <a:r>
              <a:rPr lang="en-US" altLang="zh-CN" sz="2000" dirty="0" smtClean="0"/>
              <a:t>(</a:t>
            </a:r>
            <a:r>
              <a:rPr lang="en-US" altLang="zh-CN" sz="2000" dirty="0" err="1"/>
              <a:t>point_out</a:t>
            </a:r>
            <a:r>
              <a:rPr lang="en-US" altLang="zh-CN" sz="2000" dirty="0" smtClean="0"/>
              <a:t>),</a:t>
            </a:r>
            <a:r>
              <a:rPr lang="en-US" altLang="zh-CN" sz="2000" dirty="0"/>
              <a:t>	      </a:t>
            </a:r>
            <a:r>
              <a:rPr lang="en-US" altLang="zh-CN" sz="2000" dirty="0" smtClean="0"/>
              <a:t>	//</a:t>
            </a:r>
            <a:r>
              <a:rPr lang="zh-CN" altLang="en-US" sz="2000" dirty="0"/>
              <a:t>输出到</a:t>
            </a:r>
            <a:r>
              <a:rPr lang="en-US" altLang="zh-CN" sz="2000" dirty="0" smtClean="0"/>
              <a:t>U6</a:t>
            </a:r>
            <a:endParaRPr lang="en-US" altLang="zh-CN" sz="2000" dirty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/>
              <a:t>			</a:t>
            </a:r>
            <a:r>
              <a:rPr lang="en-US" altLang="zh-CN" sz="2000" dirty="0" smtClean="0"/>
              <a:t>.</a:t>
            </a:r>
            <a:r>
              <a:rPr lang="en-US" altLang="zh-CN" sz="2000" dirty="0" err="1" smtClean="0"/>
              <a:t>LE_out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blink_out</a:t>
            </a:r>
            <a:r>
              <a:rPr lang="en-US" altLang="zh-CN" sz="2000" dirty="0" smtClean="0"/>
              <a:t>),    		//</a:t>
            </a:r>
            <a:r>
              <a:rPr lang="zh-CN" altLang="en-US" sz="2000" dirty="0"/>
              <a:t>输出到</a:t>
            </a:r>
            <a:r>
              <a:rPr lang="en-US" altLang="zh-CN" sz="2000" dirty="0" smtClean="0"/>
              <a:t>U6</a:t>
            </a:r>
            <a:endParaRPr lang="en-US" altLang="zh-CN" sz="2000" dirty="0"/>
          </a:p>
          <a:p>
            <a:pPr lvl="1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		.</a:t>
            </a:r>
            <a:r>
              <a:rPr lang="en-US" altLang="zh-CN" sz="2000" dirty="0" err="1" smtClean="0"/>
              <a:t>disp_num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disp_num</a:t>
            </a:r>
            <a:r>
              <a:rPr lang="en-US" altLang="zh-CN" sz="2000" dirty="0" smtClean="0"/>
              <a:t>)		//</a:t>
            </a:r>
            <a:r>
              <a:rPr lang="zh-CN" altLang="en-US" sz="2000" dirty="0" smtClean="0"/>
              <a:t>输出到</a:t>
            </a:r>
            <a:r>
              <a:rPr lang="en-US" altLang="zh-CN" sz="2000" dirty="0" smtClean="0"/>
              <a:t>U6</a:t>
            </a:r>
          </a:p>
          <a:p>
            <a:pPr lvl="1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dirty="0" smtClean="0"/>
              <a:t>				);</a:t>
            </a:r>
            <a:endParaRPr lang="zh-CN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52257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Course Outline</a:t>
            </a:r>
            <a:endParaRPr lang="zh-CN" altLang="en-US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5454341"/>
              </p:ext>
            </p:extLst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1007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Project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OExp09-IP2MCPU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76710"/>
            <a:ext cx="8496944" cy="5232609"/>
          </a:xfrm>
          <a:noFill/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400" dirty="0" smtClean="0">
                <a:solidFill>
                  <a:schemeClr val="tx1"/>
                </a:solidFill>
              </a:rPr>
              <a:t>Build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debugging</a:t>
            </a:r>
            <a:r>
              <a:rPr lang="zh-CN" altLang="en-US" sz="2400" dirty="0" smtClean="0">
                <a:solidFill>
                  <a:schemeClr val="tx1"/>
                </a:solidFill>
              </a:rPr>
              <a:t>、</a:t>
            </a:r>
            <a:r>
              <a:rPr lang="en-US" altLang="zh-CN" sz="2400" dirty="0" smtClean="0">
                <a:solidFill>
                  <a:schemeClr val="tx1"/>
                </a:solidFill>
              </a:rPr>
              <a:t>testing</a:t>
            </a:r>
            <a:r>
              <a:rPr lang="zh-CN" altLang="en-US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environment</a:t>
            </a:r>
            <a:endParaRPr lang="en-US" altLang="zh-CN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2600"/>
              </a:lnSpc>
              <a:spcBef>
                <a:spcPts val="0"/>
              </a:spcBef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 implemented in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HDL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 IP core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ts val="2600"/>
              </a:lnSpc>
              <a:spcBef>
                <a:spcPts val="0"/>
              </a:spcBef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 name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Top_OExp09_IP2MCPU.sch</a:t>
            </a: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SOC integration to implement testing framework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lvl="1">
              <a:lnSpc>
                <a:spcPts val="2600"/>
              </a:lnSpc>
              <a:spcBef>
                <a:spcPts val="0"/>
              </a:spcBef>
            </a:pP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Reuse modules of lab 3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except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SCPU</a:t>
            </a:r>
            <a:endParaRPr lang="en-US" altLang="zh-CN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ts val="2200"/>
              </a:lnSpc>
              <a:spcBef>
                <a:spcPts val="0"/>
              </a:spcBef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given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U1</a:t>
            </a:r>
          </a:p>
          <a:p>
            <a:pPr lvl="2">
              <a:lnSpc>
                <a:spcPts val="2200"/>
              </a:lnSpc>
              <a:spcBef>
                <a:spcPts val="0"/>
              </a:spcBef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RAM (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U3</a:t>
            </a:r>
          </a:p>
          <a:p>
            <a:pPr lvl="2">
              <a:lnSpc>
                <a:spcPts val="2200"/>
              </a:lnSpc>
              <a:spcBef>
                <a:spcPts val="0"/>
              </a:spcBef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given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core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U4</a:t>
            </a:r>
          </a:p>
          <a:p>
            <a:pPr lvl="2">
              <a:lnSpc>
                <a:spcPts val="2200"/>
              </a:lnSpc>
              <a:spcBef>
                <a:spcPts val="0"/>
              </a:spcBef>
            </a:pPr>
            <a:r>
              <a:rPr lang="en-US" altLang="zh-CN" sz="2000" dirty="0" smtClean="0"/>
              <a:t>8-to-1 </a:t>
            </a:r>
            <a:r>
              <a:rPr lang="en-US" altLang="zh-CN" sz="2000" dirty="0" err="1" smtClean="0"/>
              <a:t>datapath</a:t>
            </a:r>
            <a:r>
              <a:rPr lang="en-US" altLang="zh-CN" sz="2000" dirty="0" smtClean="0"/>
              <a:t>(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Multi_8CH32 of lab1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：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U5</a:t>
            </a:r>
          </a:p>
          <a:p>
            <a:pPr lvl="2">
              <a:lnSpc>
                <a:spcPts val="2200"/>
              </a:lnSpc>
              <a:spcBef>
                <a:spcPts val="0"/>
              </a:spcBef>
            </a:pPr>
            <a:r>
              <a:rPr lang="en-US" altLang="zh-CN" sz="2000" dirty="0" smtClean="0"/>
              <a:t>7-seg display</a:t>
            </a:r>
            <a:r>
              <a:rPr lang="en-US" altLang="zh-CN" sz="2000" dirty="0" smtClean="0"/>
              <a:t>(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SSeg7_Dev IP of lab2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：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U6</a:t>
            </a:r>
          </a:p>
          <a:p>
            <a:pPr lvl="2">
              <a:lnSpc>
                <a:spcPts val="22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(SPIO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lab2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U7</a:t>
            </a:r>
            <a:endParaRPr lang="zh-CN" alt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ts val="2200"/>
              </a:lnSpc>
              <a:spcBef>
                <a:spcPts val="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通用分频模块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clk_div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U8</a:t>
            </a:r>
          </a:p>
          <a:p>
            <a:pPr lvl="2">
              <a:lnSpc>
                <a:spcPts val="2200"/>
              </a:lnSpc>
              <a:spcBef>
                <a:spcPts val="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开关去抖模块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U9</a:t>
            </a:r>
          </a:p>
          <a:p>
            <a:pPr lvl="2">
              <a:lnSpc>
                <a:spcPts val="2200"/>
              </a:lnSpc>
              <a:spcBef>
                <a:spcPts val="0"/>
              </a:spcBef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input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(IP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M4(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in use for the moment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2800" dirty="0" smtClean="0">
                <a:solidFill>
                  <a:schemeClr val="tx1"/>
                </a:solidFill>
              </a:rPr>
              <a:t>Decompose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 into two IP cores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lnSpc>
                <a:spcPts val="2600"/>
              </a:lnSpc>
              <a:spcBef>
                <a:spcPts val="0"/>
              </a:spcBef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SOC debugging, use two IP cores to build MCPU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752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30188" y="115888"/>
            <a:ext cx="7870825" cy="955675"/>
          </a:xfrm>
        </p:spPr>
        <p:txBody>
          <a:bodyPr/>
          <a:lstStyle/>
          <a:p>
            <a:pPr eaLnBrk="1" hangingPunct="1"/>
            <a:r>
              <a:rPr lang="en-US" sz="4800" dirty="0" smtClean="0">
                <a:ea typeface="黑体" panose="02010609060101010101" pitchFamily="49" charset="-122"/>
              </a:rPr>
              <a:t>Task</a:t>
            </a:r>
            <a:endParaRPr sz="4800" dirty="0" smtClean="0">
              <a:ea typeface="黑体" panose="02010609060101010101" pitchFamily="49" charset="-122"/>
            </a:endParaRPr>
          </a:p>
        </p:txBody>
      </p:sp>
      <p:sp>
        <p:nvSpPr>
          <p:cNvPr id="1361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7544" y="1143571"/>
            <a:ext cx="8353425" cy="5165749"/>
          </a:xfrm>
        </p:spPr>
        <p:txBody>
          <a:bodyPr/>
          <a:lstStyle/>
          <a:p>
            <a:pPr marL="0" lvl="0" indent="0">
              <a:spcBef>
                <a:spcPts val="3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</a:rPr>
              <a:t>1. Build testing environment for CPU</a:t>
            </a: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</a:rPr>
              <a:t>multicycle implementation</a:t>
            </a:r>
          </a:p>
          <a:p>
            <a:pPr lvl="1">
              <a:spcBef>
                <a:spcPts val="30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 smtClean="0"/>
              <a:t>Rebuild Exp03 top module using structural description </a:t>
            </a:r>
          </a:p>
          <a:p>
            <a:pPr lvl="2">
              <a:spcBef>
                <a:spcPts val="30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200" dirty="0" smtClean="0"/>
              <a:t>Substitute CPU core using multicycle implementation</a:t>
            </a:r>
          </a:p>
          <a:p>
            <a:pPr lvl="2">
              <a:spcBef>
                <a:spcPts val="300"/>
              </a:spcBef>
              <a:buClr>
                <a:srgbClr val="4BACC6">
                  <a:lumMod val="75000"/>
                </a:srgbClr>
              </a:buClr>
            </a:pPr>
            <a:endParaRPr lang="en-US" altLang="zh-CN" dirty="0" smtClean="0"/>
          </a:p>
          <a:p>
            <a:pPr marL="57150" indent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2800" dirty="0" smtClean="0">
                <a:solidFill>
                  <a:schemeClr val="tx1"/>
                </a:solidFill>
              </a:rPr>
              <a:t>2. Substitute CPU core using 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datapath</a:t>
            </a:r>
            <a:r>
              <a:rPr lang="en-US" altLang="zh-CN" sz="2800" dirty="0" smtClean="0">
                <a:solidFill>
                  <a:schemeClr val="tx1"/>
                </a:solidFill>
              </a:rPr>
              <a:t> core and controller core</a:t>
            </a:r>
            <a:endParaRPr lang="zh-CN" altLang="en-US" sz="2800" dirty="0">
              <a:solidFill>
                <a:schemeClr val="tx1"/>
              </a:solidFill>
            </a:endParaRPr>
          </a:p>
          <a:p>
            <a:pPr lvl="2">
              <a:spcBef>
                <a:spcPts val="30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mtClean="0"/>
              <a:t>reuse </a:t>
            </a:r>
            <a:r>
              <a:rPr lang="en-US" altLang="zh-CN" dirty="0" smtClean="0"/>
              <a:t>modules of Exp03 except CPU	</a:t>
            </a:r>
          </a:p>
        </p:txBody>
      </p:sp>
      <p:sp>
        <p:nvSpPr>
          <p:cNvPr id="25604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BF90E5-2682-457B-A9AA-F88662B9932E}" type="slidenum">
              <a:rPr lang="en-US" altLang="zh-CN" sz="14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10363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Design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2420888"/>
            <a:ext cx="8229600" cy="108012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4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Build multicycle </a:t>
            </a:r>
            <a:r>
              <a:rPr lang="en-US" altLang="zh-CN" sz="48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SOC testing environment</a:t>
            </a:r>
            <a:endParaRPr lang="en-US" altLang="zh-CN" sz="48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algn="r"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800" dirty="0" smtClean="0">
                <a:solidFill>
                  <a:srgbClr val="3E3EFC"/>
                </a:solidFill>
                <a:ea typeface="黑体"/>
                <a:cs typeface="Times New Roman" panose="02020603050405020304" pitchFamily="18" charset="0"/>
              </a:rPr>
              <a:t>--</a:t>
            </a:r>
            <a:r>
              <a:rPr lang="en-US" altLang="zh-CN" sz="2800" dirty="0" smtClean="0">
                <a:solidFill>
                  <a:srgbClr val="3E3EFC"/>
                </a:solidFill>
                <a:ea typeface="黑体"/>
                <a:cs typeface="Times New Roman" panose="02020603050405020304" pitchFamily="18" charset="0"/>
              </a:rPr>
              <a:t>new project </a:t>
            </a:r>
            <a:r>
              <a:rPr lang="en-US" altLang="zh-CN" sz="2800" dirty="0" smtClean="0">
                <a:solidFill>
                  <a:srgbClr val="3E3EFC"/>
                </a:solidFill>
                <a:ea typeface="黑体"/>
                <a:cs typeface="Times New Roman" panose="02020603050405020304" pitchFamily="18" charset="0"/>
              </a:rPr>
              <a:t>OExp09-IP2MCPU</a:t>
            </a:r>
            <a:endParaRPr lang="en-US" altLang="zh-CN" sz="6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>
              <a:buNone/>
            </a:pPr>
            <a:endParaRPr lang="en-US" altLang="zh-CN" sz="48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839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38538"/>
            <a:ext cx="8540750" cy="1143000"/>
          </a:xfrm>
        </p:spPr>
        <p:txBody>
          <a:bodyPr/>
          <a:lstStyle/>
          <a:p>
            <a:r>
              <a:rPr lang="en-US" altLang="zh-CN" dirty="0" smtClean="0"/>
              <a:t>Build multicycle </a:t>
            </a:r>
            <a:r>
              <a:rPr lang="en-US" altLang="zh-CN" dirty="0" smtClean="0"/>
              <a:t>SOC environment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052736"/>
            <a:ext cx="8540750" cy="419417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800" dirty="0" smtClean="0">
                <a:solidFill>
                  <a:schemeClr val="tx1"/>
                </a:solidFill>
              </a:rPr>
              <a:t>New SOC testing project in ISE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ja-JP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Reference project name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000" b="1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ORG-Exp09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r>
              <a:rPr lang="en-US" altLang="zh-CN" sz="2000" b="1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OExp09_IP2MCPU</a:t>
            </a:r>
            <a:endParaRPr lang="zh-CN" altLang="zh-CN" sz="2000" b="1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</a:pPr>
            <a:r>
              <a:rPr lang="en-US" altLang="zh-CN" sz="2400" dirty="0" smtClean="0">
                <a:solidFill>
                  <a:srgbClr val="FF0000"/>
                </a:solidFill>
              </a:rPr>
              <a:t>This project is shared for multicycle </a:t>
            </a:r>
            <a:r>
              <a:rPr lang="en-US" altLang="zh-CN" sz="2400" dirty="0" smtClean="0">
                <a:solidFill>
                  <a:schemeClr val="tx1"/>
                </a:solidFill>
              </a:rPr>
              <a:t>CPU design</a:t>
            </a:r>
            <a:endParaRPr lang="en-US" altLang="zh-CN" sz="2400" dirty="0" smtClean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226" y="2733647"/>
            <a:ext cx="4291074" cy="342746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04" y="2750427"/>
            <a:ext cx="2947140" cy="2323529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376529" y="4504055"/>
            <a:ext cx="1584176" cy="241660"/>
          </a:xfrm>
          <a:prstGeom prst="ellipse">
            <a:avLst/>
          </a:prstGeom>
          <a:noFill/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HDL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123" y="3861048"/>
            <a:ext cx="2191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Top-level Source type</a:t>
            </a:r>
            <a:endParaRPr lang="zh-CN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32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Project interface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1124744"/>
            <a:ext cx="8116416" cy="513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5139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832" y="2708920"/>
            <a:ext cx="8748464" cy="1296144"/>
          </a:xfrm>
        </p:spPr>
        <p:txBody>
          <a:bodyPr/>
          <a:lstStyle/>
          <a:p>
            <a:pPr marL="0" lvl="0" indent="0" algn="ctr"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3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Copy </a:t>
            </a:r>
            <a:r>
              <a:rPr lang="en-US" altLang="zh-CN" sz="30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U1</a:t>
            </a:r>
            <a:r>
              <a:rPr lang="zh-CN" altLang="en-US" sz="30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30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U3~U10</a:t>
            </a:r>
            <a:r>
              <a:rPr lang="zh-CN" altLang="en-US" sz="30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30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multicycle controller</a:t>
            </a:r>
            <a:r>
              <a:rPr lang="zh-CN" altLang="en-US" sz="30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3000" dirty="0" err="1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datapath</a:t>
            </a:r>
            <a:r>
              <a:rPr lang="en-US" altLang="zh-CN" sz="30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soft core</a:t>
            </a:r>
            <a:r>
              <a:rPr lang="en-US" altLang="zh-CN" sz="3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30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3000" dirty="0" err="1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ngc</a:t>
            </a:r>
            <a:r>
              <a:rPr lang="en-US" altLang="zh-CN" sz="30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) files to current project </a:t>
            </a:r>
            <a:r>
              <a:rPr lang="en-US" altLang="zh-CN" sz="3000" dirty="0" err="1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dir</a:t>
            </a:r>
            <a:endParaRPr lang="en-US" altLang="zh-CN" sz="30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algn="r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--except your own implemented modules</a:t>
            </a:r>
            <a:endParaRPr lang="en-US" altLang="zh-CN" sz="28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algn="r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--better use your own </a:t>
            </a:r>
            <a:r>
              <a:rPr lang="en-US" altLang="zh-CN" sz="2800" b="0" dirty="0" err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clk_div</a:t>
            </a:r>
            <a:endParaRPr lang="en-US" altLang="zh-CN" sz="28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algn="ctr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endParaRPr lang="zh-CN" altLang="en-US" sz="3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31640" y="1464294"/>
            <a:ext cx="70108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33CC"/>
                </a:solidFill>
                <a:latin typeface="+mn-ea"/>
              </a:rPr>
              <a:t>This lab use </a:t>
            </a:r>
            <a:r>
              <a:rPr lang="en-US" altLang="zh-CN" sz="2400" b="1" dirty="0" smtClean="0">
                <a:solidFill>
                  <a:srgbClr val="0033CC"/>
                </a:solidFill>
                <a:cs typeface="Times New Roman" panose="02020603050405020304" pitchFamily="18" charset="0"/>
              </a:rPr>
              <a:t>HDL description, don’t need to copy module symbol files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064416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Design multicycle </a:t>
            </a:r>
            <a:r>
              <a:rPr lang="en-US" altLang="zh-CN" dirty="0" smtClean="0"/>
              <a:t>CPU module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937" y="1916832"/>
            <a:ext cx="7676014" cy="4883112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1144" y="1070992"/>
            <a:ext cx="8229600" cy="496855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800" dirty="0" smtClean="0">
                <a:solidFill>
                  <a:schemeClr val="tx1"/>
                </a:solidFill>
              </a:rPr>
              <a:t>Use </a:t>
            </a:r>
            <a:r>
              <a:rPr lang="en-US" altLang="zh-CN" sz="2800" dirty="0" smtClean="0">
                <a:solidFill>
                  <a:schemeClr val="tx1"/>
                </a:solidFill>
              </a:rPr>
              <a:t>HDL to </a:t>
            </a:r>
            <a:r>
              <a:rPr lang="en-US" altLang="zh-CN" sz="2800" dirty="0" smtClean="0">
                <a:solidFill>
                  <a:schemeClr val="tx1"/>
                </a:solidFill>
              </a:rPr>
              <a:t>call </a:t>
            </a:r>
            <a:r>
              <a:rPr lang="en-US" altLang="zh-CN" sz="2800" dirty="0" smtClean="0">
                <a:solidFill>
                  <a:schemeClr val="tx1"/>
                </a:solidFill>
              </a:rPr>
              <a:t>IP core and implement CPU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smtClean="0"/>
              <a:t>Suggested name</a:t>
            </a:r>
            <a:r>
              <a:rPr lang="zh-CN" altLang="en-US" sz="2400" dirty="0" smtClean="0"/>
              <a:t>：</a:t>
            </a:r>
            <a:r>
              <a:rPr lang="en-US" altLang="zh-CN" sz="2400" dirty="0" err="1" smtClean="0"/>
              <a:t>Multi_CPU.v</a:t>
            </a:r>
            <a:r>
              <a:rPr lang="zh-CN" altLang="en-US" sz="2400" dirty="0" smtClean="0"/>
              <a:t>或</a:t>
            </a:r>
            <a:r>
              <a:rPr lang="en-US" altLang="zh-CN" sz="2400" dirty="0" err="1" smtClean="0"/>
              <a:t>MCPU.v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9933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CPU HDL description reference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rgbClr val="0000FF"/>
                </a:solidFill>
              </a:rPr>
              <a:t>module </a:t>
            </a:r>
            <a:r>
              <a:rPr lang="en-US" altLang="zh-CN" sz="1600" b="0" dirty="0">
                <a:solidFill>
                  <a:schemeClr val="tx1"/>
                </a:solidFill>
              </a:rPr>
              <a:t>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Muliti_CPU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(</a:t>
            </a:r>
            <a:r>
              <a:rPr lang="en-US" altLang="zh-CN" sz="1600" dirty="0">
                <a:solidFill>
                  <a:srgbClr val="0000FF"/>
                </a:solidFill>
              </a:rPr>
              <a:t>input 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clk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,			//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muliti_CPU</a:t>
            </a:r>
            <a:endParaRPr lang="en-US" altLang="zh-CN" sz="1600" b="0" dirty="0" smtClean="0">
              <a:solidFill>
                <a:schemeClr val="tx1"/>
              </a:solidFill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600" b="0" dirty="0" smtClean="0">
                <a:solidFill>
                  <a:schemeClr val="tx1"/>
                </a:solidFill>
              </a:rPr>
              <a:t>		 </a:t>
            </a:r>
            <a:r>
              <a:rPr lang="en-US" altLang="zh-CN" sz="1600" dirty="0" smtClean="0">
                <a:solidFill>
                  <a:srgbClr val="0000FF"/>
                </a:solidFill>
              </a:rPr>
              <a:t>input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reset,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600" b="0" dirty="0" smtClean="0">
                <a:solidFill>
                  <a:schemeClr val="tx1"/>
                </a:solidFill>
              </a:rPr>
              <a:t>		 </a:t>
            </a:r>
            <a:r>
              <a:rPr lang="en-US" altLang="zh-CN" sz="1600" dirty="0" smtClean="0">
                <a:solidFill>
                  <a:srgbClr val="0000FF"/>
                </a:solidFill>
              </a:rPr>
              <a:t>input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MIO_ready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,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600" b="0" dirty="0" smtClean="0">
                <a:solidFill>
                  <a:schemeClr val="tx1"/>
                </a:solidFill>
              </a:rPr>
              <a:t>		 </a:t>
            </a:r>
            <a:r>
              <a:rPr lang="en-US" altLang="zh-CN" sz="1600" dirty="0" smtClean="0">
                <a:solidFill>
                  <a:srgbClr val="0000FF"/>
                </a:solidFill>
              </a:rPr>
              <a:t>output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[31:0] 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PC_out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,</a:t>
            </a: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//TEST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600" b="0" dirty="0" smtClean="0">
                <a:solidFill>
                  <a:schemeClr val="tx1"/>
                </a:solidFill>
              </a:rPr>
              <a:t>		 </a:t>
            </a:r>
            <a:r>
              <a:rPr lang="en-US" altLang="zh-CN" sz="1600" dirty="0" smtClean="0">
                <a:solidFill>
                  <a:srgbClr val="0000FF"/>
                </a:solidFill>
              </a:rPr>
              <a:t>output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[31:0] 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inst_out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,	//TEST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600" b="0" dirty="0" smtClean="0">
                <a:solidFill>
                  <a:schemeClr val="tx1"/>
                </a:solidFill>
              </a:rPr>
              <a:t>		 </a:t>
            </a:r>
            <a:r>
              <a:rPr lang="en-US" altLang="zh-CN" sz="1600" dirty="0" smtClean="0">
                <a:solidFill>
                  <a:srgbClr val="0000FF"/>
                </a:solidFill>
              </a:rPr>
              <a:t>output 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mem_w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,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600" b="0" dirty="0" smtClean="0">
                <a:solidFill>
                  <a:schemeClr val="tx1"/>
                </a:solidFill>
              </a:rPr>
              <a:t>		 </a:t>
            </a:r>
            <a:r>
              <a:rPr lang="en-US" altLang="zh-CN" sz="1600" dirty="0" smtClean="0">
                <a:solidFill>
                  <a:srgbClr val="0000FF"/>
                </a:solidFill>
              </a:rPr>
              <a:t>output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[31:0] 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Addr_out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,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600" b="0" dirty="0" smtClean="0">
                <a:solidFill>
                  <a:schemeClr val="tx1"/>
                </a:solidFill>
              </a:rPr>
              <a:t>		 </a:t>
            </a:r>
            <a:r>
              <a:rPr lang="en-US" altLang="zh-CN" sz="1600" dirty="0" smtClean="0">
                <a:solidFill>
                  <a:srgbClr val="0000FF"/>
                </a:solidFill>
              </a:rPr>
              <a:t>output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[31:0] 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Data_out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, 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600" b="0" dirty="0" smtClean="0">
                <a:solidFill>
                  <a:schemeClr val="tx1"/>
                </a:solidFill>
              </a:rPr>
              <a:t>		 </a:t>
            </a:r>
            <a:r>
              <a:rPr lang="en-US" altLang="zh-CN" sz="1600" dirty="0" smtClean="0">
                <a:solidFill>
                  <a:srgbClr val="0000FF"/>
                </a:solidFill>
              </a:rPr>
              <a:t>input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[31:0] 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Data_in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,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600" b="0" dirty="0" smtClean="0">
                <a:solidFill>
                  <a:schemeClr val="tx1"/>
                </a:solidFill>
              </a:rPr>
              <a:t>		 </a:t>
            </a:r>
            <a:r>
              <a:rPr lang="en-US" altLang="zh-CN" sz="1600" dirty="0" smtClean="0">
                <a:solidFill>
                  <a:srgbClr val="0000FF"/>
                </a:solidFill>
              </a:rPr>
              <a:t>output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CPU_MIO,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600" b="0" dirty="0" smtClean="0">
                <a:solidFill>
                  <a:schemeClr val="tx1"/>
                </a:solidFill>
              </a:rPr>
              <a:t>		 </a:t>
            </a:r>
            <a:r>
              <a:rPr lang="en-US" altLang="zh-CN" sz="1600" dirty="0" smtClean="0">
                <a:solidFill>
                  <a:srgbClr val="0000FF"/>
                </a:solidFill>
              </a:rPr>
              <a:t>input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INT,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600" b="0" dirty="0" smtClean="0">
                <a:solidFill>
                  <a:schemeClr val="tx1"/>
                </a:solidFill>
              </a:rPr>
              <a:t>		 </a:t>
            </a:r>
            <a:r>
              <a:rPr lang="en-US" altLang="zh-CN" sz="1600" dirty="0" smtClean="0">
                <a:solidFill>
                  <a:srgbClr val="0000FF"/>
                </a:solidFill>
              </a:rPr>
              <a:t>output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[4:0]state		//Test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600" b="0" dirty="0" smtClean="0">
                <a:solidFill>
                  <a:schemeClr val="tx1"/>
                </a:solidFill>
              </a:rPr>
              <a:t>		);	  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endParaRPr lang="en-US" altLang="zh-CN" sz="1400" dirty="0" smtClean="0"/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endParaRPr lang="en-US" altLang="zh-CN" sz="1400" dirty="0" smtClean="0"/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endParaRPr lang="en-US" altLang="zh-CN" sz="1400" dirty="0"/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400" dirty="0"/>
              <a:t>		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400" dirty="0"/>
              <a:t>	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endParaRPr lang="en-US" altLang="zh-CN" sz="1400" dirty="0"/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600" dirty="0" err="1">
                <a:solidFill>
                  <a:srgbClr val="0000FF"/>
                </a:solidFill>
              </a:rPr>
              <a:t>endmodule</a:t>
            </a:r>
            <a:endParaRPr lang="zh-CN" altLang="en-US" sz="1600" dirty="0">
              <a:solidFill>
                <a:srgbClr val="0000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99592" y="4449452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………… </a:t>
            </a:r>
            <a:r>
              <a:rPr lang="en-US" altLang="zh-CN" b="1" dirty="0" smtClean="0">
                <a:solidFill>
                  <a:srgbClr val="FF0000"/>
                </a:solidFill>
              </a:rPr>
              <a:t>variable statement</a:t>
            </a:r>
            <a:r>
              <a:rPr lang="zh-CN" altLang="en-US" b="1" dirty="0" smtClean="0">
                <a:solidFill>
                  <a:srgbClr val="FF0000"/>
                </a:solidFill>
              </a:rPr>
              <a:t>：</a:t>
            </a:r>
            <a:r>
              <a:rPr lang="en-US" altLang="zh-CN" b="1" dirty="0" smtClean="0">
                <a:solidFill>
                  <a:srgbClr val="FF0000"/>
                </a:solidFill>
              </a:rPr>
              <a:t>attention signal width for all wire statements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72952" y="4941080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…………</a:t>
            </a:r>
            <a:r>
              <a:rPr lang="en-US" altLang="zh-CN" b="1" dirty="0" smtClean="0">
                <a:solidFill>
                  <a:srgbClr val="FF0000"/>
                </a:solidFill>
              </a:rPr>
              <a:t>initialization</a:t>
            </a:r>
            <a:r>
              <a:rPr lang="zh-CN" altLang="en-US" b="1" dirty="0" smtClean="0">
                <a:solidFill>
                  <a:srgbClr val="FF0000"/>
                </a:solidFill>
              </a:rPr>
              <a:t>、</a:t>
            </a:r>
            <a:r>
              <a:rPr lang="en-US" altLang="zh-CN" b="1" dirty="0" smtClean="0">
                <a:solidFill>
                  <a:srgbClr val="FF0000"/>
                </a:solidFill>
              </a:rPr>
              <a:t>temp signal</a:t>
            </a:r>
            <a:r>
              <a:rPr lang="zh-CN" altLang="en-US" b="1" dirty="0" smtClean="0">
                <a:solidFill>
                  <a:srgbClr val="FF0000"/>
                </a:solidFill>
              </a:rPr>
              <a:t>，</a:t>
            </a:r>
            <a:r>
              <a:rPr lang="en-US" altLang="zh-CN" b="1" dirty="0" smtClean="0">
                <a:solidFill>
                  <a:srgbClr val="FF0000"/>
                </a:solidFill>
              </a:rPr>
              <a:t>bus transition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etc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07085" y="5310412"/>
            <a:ext cx="448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………… </a:t>
            </a:r>
            <a:r>
              <a:rPr lang="en-US" altLang="zh-CN" b="1" dirty="0" smtClean="0">
                <a:solidFill>
                  <a:srgbClr val="FF0000"/>
                </a:solidFill>
              </a:rPr>
              <a:t>module call</a:t>
            </a:r>
            <a:r>
              <a:rPr lang="zh-CN" altLang="en-US" b="1" dirty="0" smtClean="0">
                <a:solidFill>
                  <a:srgbClr val="FF0000"/>
                </a:solidFill>
              </a:rPr>
              <a:t>：</a:t>
            </a:r>
            <a:r>
              <a:rPr lang="en-US" altLang="zh-CN" b="1" dirty="0" smtClean="0">
                <a:solidFill>
                  <a:srgbClr val="FF0000"/>
                </a:solidFill>
              </a:rPr>
              <a:t>2 calls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8648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Key signals and module calls </a:t>
            </a:r>
            <a:endParaRPr lang="zh-CN" altLang="en-US" sz="2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4968552"/>
          </a:xfrm>
        </p:spPr>
        <p:txBody>
          <a:bodyPr/>
          <a:lstStyle/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	……</a:t>
            </a:r>
            <a:endParaRPr lang="en-US" altLang="zh-CN" sz="1600" dirty="0"/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600" dirty="0"/>
              <a:t>	</a:t>
            </a:r>
            <a:r>
              <a:rPr lang="en-US" altLang="zh-CN" sz="1600" dirty="0">
                <a:solidFill>
                  <a:srgbClr val="0000FF"/>
                </a:solidFill>
              </a:rPr>
              <a:t>assign </a:t>
            </a:r>
            <a:r>
              <a:rPr lang="en-US" altLang="zh-CN" sz="1600" b="0" dirty="0" err="1">
                <a:solidFill>
                  <a:schemeClr val="tx1"/>
                </a:solidFill>
              </a:rPr>
              <a:t>mem_w</a:t>
            </a:r>
            <a:r>
              <a:rPr lang="en-US" altLang="zh-CN" sz="1600" b="0" dirty="0">
                <a:solidFill>
                  <a:schemeClr val="tx1"/>
                </a:solidFill>
              </a:rPr>
              <a:t>=</a:t>
            </a:r>
            <a:r>
              <a:rPr lang="en-US" altLang="zh-CN" sz="1600" b="0" dirty="0" err="1">
                <a:solidFill>
                  <a:schemeClr val="tx1"/>
                </a:solidFill>
              </a:rPr>
              <a:t>MemWrite</a:t>
            </a:r>
            <a:r>
              <a:rPr lang="en-US" altLang="zh-CN" sz="1600" b="0" dirty="0">
                <a:solidFill>
                  <a:schemeClr val="tx1"/>
                </a:solidFill>
              </a:rPr>
              <a:t>&amp;&amp;(~</a:t>
            </a:r>
            <a:r>
              <a:rPr lang="en-US" altLang="zh-CN" sz="1600" b="0" dirty="0" err="1">
                <a:solidFill>
                  <a:schemeClr val="tx1"/>
                </a:solidFill>
              </a:rPr>
              <a:t>MemRead</a:t>
            </a:r>
            <a:r>
              <a:rPr lang="en-US" altLang="zh-CN" sz="1600" b="0" dirty="0">
                <a:solidFill>
                  <a:schemeClr val="tx1"/>
                </a:solidFill>
              </a:rPr>
              <a:t>);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dirty="0">
                <a:solidFill>
                  <a:srgbClr val="0000FF"/>
                </a:solidFill>
              </a:rPr>
              <a:t>assign</a:t>
            </a:r>
            <a:r>
              <a:rPr lang="en-US" altLang="zh-CN" sz="1600" b="0" dirty="0">
                <a:solidFill>
                  <a:schemeClr val="tx1"/>
                </a:solidFill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</a:rPr>
              <a:t>PC_out</a:t>
            </a:r>
            <a:r>
              <a:rPr lang="en-US" altLang="zh-CN" sz="1600" b="0" dirty="0">
                <a:solidFill>
                  <a:schemeClr val="tx1"/>
                </a:solidFill>
              </a:rPr>
              <a:t>=</a:t>
            </a:r>
            <a:r>
              <a:rPr lang="en-US" altLang="zh-CN" sz="1600" b="0" dirty="0" err="1">
                <a:solidFill>
                  <a:schemeClr val="tx1"/>
                </a:solidFill>
              </a:rPr>
              <a:t>PC_Current</a:t>
            </a:r>
            <a:r>
              <a:rPr lang="en-US" altLang="zh-CN" sz="1600" b="0" dirty="0">
                <a:solidFill>
                  <a:schemeClr val="tx1"/>
                </a:solidFill>
              </a:rPr>
              <a:t>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dirty="0">
                <a:solidFill>
                  <a:srgbClr val="FF0000"/>
                </a:solidFill>
              </a:rPr>
              <a:t>ctrl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x_ctrl</a:t>
            </a:r>
            <a:r>
              <a:rPr lang="en-US" altLang="zh-CN" sz="1600" b="0" dirty="0">
                <a:solidFill>
                  <a:schemeClr val="tx1"/>
                </a:solidFill>
              </a:rPr>
              <a:t>(.</a:t>
            </a:r>
            <a:r>
              <a:rPr lang="en-US" altLang="zh-CN" sz="1600" b="0" dirty="0" err="1">
                <a:solidFill>
                  <a:schemeClr val="tx1"/>
                </a:solidFill>
              </a:rPr>
              <a:t>clk</a:t>
            </a:r>
            <a:r>
              <a:rPr lang="en-US" altLang="zh-CN" sz="1600" b="0" dirty="0">
                <a:solidFill>
                  <a:schemeClr val="tx1"/>
                </a:solidFill>
              </a:rPr>
              <a:t>(</a:t>
            </a:r>
            <a:r>
              <a:rPr lang="en-US" altLang="zh-CN" sz="1600" b="0" dirty="0" err="1">
                <a:solidFill>
                  <a:schemeClr val="tx1"/>
                </a:solidFill>
              </a:rPr>
              <a:t>clk</a:t>
            </a:r>
            <a:r>
              <a:rPr lang="en-US" altLang="zh-CN" sz="1600" b="0" dirty="0">
                <a:solidFill>
                  <a:schemeClr val="tx1"/>
                </a:solidFill>
              </a:rPr>
              <a:t>),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.</a:t>
            </a:r>
            <a:r>
              <a:rPr lang="en-US" altLang="zh-CN" sz="1600" b="0" dirty="0">
                <a:solidFill>
                  <a:schemeClr val="tx1"/>
                </a:solidFill>
              </a:rPr>
              <a:t>reset(reset),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.</a:t>
            </a:r>
            <a:r>
              <a:rPr lang="en-US" altLang="zh-CN" sz="1600" b="0" dirty="0" err="1">
                <a:solidFill>
                  <a:schemeClr val="tx1"/>
                </a:solidFill>
              </a:rPr>
              <a:t>Inst_in</a:t>
            </a:r>
            <a:r>
              <a:rPr lang="en-US" altLang="zh-CN" sz="1600" b="0" dirty="0">
                <a:solidFill>
                  <a:schemeClr val="tx1"/>
                </a:solidFill>
              </a:rPr>
              <a:t>(</a:t>
            </a:r>
            <a:r>
              <a:rPr lang="en-US" altLang="zh-CN" sz="1600" b="0" dirty="0" err="1">
                <a:solidFill>
                  <a:schemeClr val="tx1"/>
                </a:solidFill>
              </a:rPr>
              <a:t>inst_out</a:t>
            </a:r>
            <a:r>
              <a:rPr lang="en-US" altLang="zh-CN" sz="1600" b="0" dirty="0">
                <a:solidFill>
                  <a:schemeClr val="tx1"/>
                </a:solidFill>
              </a:rPr>
              <a:t>),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……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.</a:t>
            </a:r>
            <a:r>
              <a:rPr lang="en-US" altLang="zh-CN" sz="1600" b="0" dirty="0" err="1">
                <a:solidFill>
                  <a:schemeClr val="tx1"/>
                </a:solidFill>
              </a:rPr>
              <a:t>PCWrite</a:t>
            </a:r>
            <a:r>
              <a:rPr lang="en-US" altLang="zh-CN" sz="1600" b="0" dirty="0">
                <a:solidFill>
                  <a:schemeClr val="tx1"/>
                </a:solidFill>
              </a:rPr>
              <a:t>(</a:t>
            </a:r>
            <a:r>
              <a:rPr lang="en-US" altLang="zh-CN" sz="1600" b="0" dirty="0" err="1">
                <a:solidFill>
                  <a:schemeClr val="tx1"/>
                </a:solidFill>
              </a:rPr>
              <a:t>PCWrite</a:t>
            </a:r>
            <a:r>
              <a:rPr lang="en-US" altLang="zh-CN" sz="1600" b="0" dirty="0">
                <a:solidFill>
                  <a:schemeClr val="tx1"/>
                </a:solidFill>
              </a:rPr>
              <a:t>),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.</a:t>
            </a:r>
            <a:r>
              <a:rPr lang="en-US" altLang="zh-CN" sz="1600" b="0" dirty="0" err="1">
                <a:solidFill>
                  <a:schemeClr val="tx1"/>
                </a:solidFill>
              </a:rPr>
              <a:t>PCWriteCond</a:t>
            </a:r>
            <a:r>
              <a:rPr lang="en-US" altLang="zh-CN" sz="1600" b="0" dirty="0">
                <a:solidFill>
                  <a:schemeClr val="tx1"/>
                </a:solidFill>
              </a:rPr>
              <a:t>(</a:t>
            </a:r>
            <a:r>
              <a:rPr lang="en-US" altLang="zh-CN" sz="1600" b="0" dirty="0" err="1">
                <a:solidFill>
                  <a:schemeClr val="tx1"/>
                </a:solidFill>
              </a:rPr>
              <a:t>PCWriteCond</a:t>
            </a:r>
            <a:r>
              <a:rPr lang="en-US" altLang="zh-CN" sz="1600" b="0" dirty="0">
                <a:solidFill>
                  <a:schemeClr val="tx1"/>
                </a:solidFill>
              </a:rPr>
              <a:t>),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.</a:t>
            </a:r>
            <a:r>
              <a:rPr lang="en-US" altLang="zh-CN" sz="1600" b="0" dirty="0">
                <a:solidFill>
                  <a:schemeClr val="tx1"/>
                </a:solidFill>
              </a:rPr>
              <a:t>Branch(Branch)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);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		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M_datapath</a:t>
            </a:r>
            <a:r>
              <a:rPr lang="en-US" altLang="zh-CN" sz="1600" b="0" dirty="0">
                <a:solidFill>
                  <a:schemeClr val="tx1"/>
                </a:solidFill>
              </a:rPr>
              <a:t>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x_datapath</a:t>
            </a:r>
            <a:r>
              <a:rPr lang="en-US" altLang="zh-CN" sz="1600" b="0" dirty="0">
                <a:solidFill>
                  <a:schemeClr val="tx1"/>
                </a:solidFill>
              </a:rPr>
              <a:t>(.</a:t>
            </a:r>
            <a:r>
              <a:rPr lang="en-US" altLang="zh-CN" sz="1600" b="0" dirty="0" err="1">
                <a:solidFill>
                  <a:schemeClr val="tx1"/>
                </a:solidFill>
              </a:rPr>
              <a:t>clk</a:t>
            </a:r>
            <a:r>
              <a:rPr lang="en-US" altLang="zh-CN" sz="1600" b="0" dirty="0">
                <a:solidFill>
                  <a:schemeClr val="tx1"/>
                </a:solidFill>
              </a:rPr>
              <a:t>(</a:t>
            </a:r>
            <a:r>
              <a:rPr lang="en-US" altLang="zh-CN" sz="1600" b="0" dirty="0" err="1">
                <a:solidFill>
                  <a:schemeClr val="tx1"/>
                </a:solidFill>
              </a:rPr>
              <a:t>clk</a:t>
            </a:r>
            <a:r>
              <a:rPr lang="en-US" altLang="zh-CN" sz="1600" b="0" dirty="0">
                <a:solidFill>
                  <a:schemeClr val="tx1"/>
                </a:solidFill>
              </a:rPr>
              <a:t>),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.</a:t>
            </a:r>
            <a:r>
              <a:rPr lang="en-US" altLang="zh-CN" sz="1600" b="0" dirty="0">
                <a:solidFill>
                  <a:schemeClr val="tx1"/>
                </a:solidFill>
              </a:rPr>
              <a:t>reset(reset),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.</a:t>
            </a:r>
            <a:r>
              <a:rPr lang="en-US" altLang="zh-CN" sz="1600" b="0" dirty="0" err="1">
                <a:solidFill>
                  <a:schemeClr val="tx1"/>
                </a:solidFill>
              </a:rPr>
              <a:t>MIO_ready</a:t>
            </a:r>
            <a:r>
              <a:rPr lang="en-US" altLang="zh-CN" sz="1600" b="0" dirty="0">
                <a:solidFill>
                  <a:schemeClr val="tx1"/>
                </a:solidFill>
              </a:rPr>
              <a:t>(</a:t>
            </a:r>
            <a:r>
              <a:rPr lang="en-US" altLang="zh-CN" sz="1600" b="0" dirty="0" err="1">
                <a:solidFill>
                  <a:schemeClr val="tx1"/>
                </a:solidFill>
              </a:rPr>
              <a:t>MIO_ready</a:t>
            </a:r>
            <a:r>
              <a:rPr lang="en-US" altLang="zh-CN" sz="1600" b="0" dirty="0">
                <a:solidFill>
                  <a:schemeClr val="tx1"/>
                </a:solidFill>
              </a:rPr>
              <a:t>),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  ……</a:t>
            </a:r>
            <a:r>
              <a:rPr lang="en-US" altLang="zh-CN" sz="1600" b="0" dirty="0">
                <a:solidFill>
                  <a:schemeClr val="tx1"/>
                </a:solidFill>
              </a:rPr>
              <a:t>					  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.</a:t>
            </a:r>
            <a:r>
              <a:rPr lang="en-US" altLang="zh-CN" sz="1600" b="0" dirty="0" err="1">
                <a:solidFill>
                  <a:schemeClr val="tx1"/>
                </a:solidFill>
              </a:rPr>
              <a:t>M_addr</a:t>
            </a:r>
            <a:r>
              <a:rPr lang="en-US" altLang="zh-CN" sz="1600" b="0" dirty="0">
                <a:solidFill>
                  <a:schemeClr val="tx1"/>
                </a:solidFill>
              </a:rPr>
              <a:t>(</a:t>
            </a:r>
            <a:r>
              <a:rPr lang="en-US" altLang="zh-CN" sz="1600" b="0" dirty="0" err="1">
                <a:solidFill>
                  <a:schemeClr val="tx1"/>
                </a:solidFill>
              </a:rPr>
              <a:t>Addr_out</a:t>
            </a:r>
            <a:r>
              <a:rPr lang="en-US" altLang="zh-CN" sz="1600" b="0" dirty="0">
                <a:solidFill>
                  <a:schemeClr val="tx1"/>
                </a:solidFill>
              </a:rPr>
              <a:t>),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.</a:t>
            </a:r>
            <a:r>
              <a:rPr lang="en-US" altLang="zh-CN" sz="1600" b="0" dirty="0">
                <a:solidFill>
                  <a:schemeClr val="tx1"/>
                </a:solidFill>
              </a:rPr>
              <a:t>zero(zero),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.</a:t>
            </a:r>
            <a:r>
              <a:rPr lang="en-US" altLang="zh-CN" sz="1600" b="0" dirty="0">
                <a:solidFill>
                  <a:schemeClr val="tx1"/>
                </a:solidFill>
              </a:rPr>
              <a:t>overflow(overflow)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);</a:t>
            </a:r>
            <a:endParaRPr lang="en-US" altLang="zh-CN" sz="16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6256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96" y="2348880"/>
            <a:ext cx="9073008" cy="108012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50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SOC framework top description</a:t>
            </a:r>
            <a:endParaRPr lang="en-US" altLang="zh-CN" sz="50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r">
              <a:buNone/>
            </a:pPr>
            <a:r>
              <a:rPr lang="en-US" altLang="zh-CN" sz="2800" dirty="0" smtClean="0">
                <a:solidFill>
                  <a:srgbClr val="0000FF"/>
                </a:solidFill>
                <a:ea typeface="黑体" pitchFamily="49" charset="-122"/>
                <a:cs typeface="Times New Roman" panose="02020603050405020304" pitchFamily="18" charset="0"/>
              </a:rPr>
              <a:t>--HDL</a:t>
            </a:r>
            <a:r>
              <a:rPr lang="zh-CN" altLang="en-US" sz="2800" dirty="0" smtClean="0">
                <a:solidFill>
                  <a:srgbClr val="0000FF"/>
                </a:solidFill>
                <a:ea typeface="黑体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 smtClean="0">
                <a:solidFill>
                  <a:srgbClr val="0000FF"/>
                </a:solidFill>
                <a:ea typeface="黑体" pitchFamily="49" charset="-122"/>
                <a:cs typeface="Times New Roman" panose="02020603050405020304" pitchFamily="18" charset="0"/>
              </a:rPr>
              <a:t>call IP core module</a:t>
            </a:r>
            <a:endParaRPr lang="en-US" altLang="zh-CN" sz="2800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572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005A-BC74-4734-8F80-B75F131D911A}" type="slidenum">
              <a:rPr lang="en-US" altLang="zh-CN">
                <a:solidFill>
                  <a:srgbClr val="007A77"/>
                </a:solidFill>
              </a:rPr>
              <a:pPr/>
              <a:t>48</a:t>
            </a:fld>
            <a:endParaRPr lang="en-US" altLang="zh-CN">
              <a:solidFill>
                <a:srgbClr val="007A77"/>
              </a:solidFill>
            </a:endParaRPr>
          </a:p>
        </p:txBody>
      </p:sp>
      <p:sp>
        <p:nvSpPr>
          <p:cNvPr id="70" name="标题 69"/>
          <p:cNvSpPr>
            <a:spLocks noGrp="1"/>
          </p:cNvSpPr>
          <p:nvPr>
            <p:ph type="title"/>
          </p:nvPr>
        </p:nvSpPr>
        <p:spPr>
          <a:xfrm>
            <a:off x="146050" y="142511"/>
            <a:ext cx="8540750" cy="694201"/>
          </a:xfrm>
        </p:spPr>
        <p:txBody>
          <a:bodyPr>
            <a:normAutofit fontScale="90000"/>
          </a:bodyPr>
          <a:lstStyle/>
          <a:p>
            <a:r>
              <a:rPr kumimoji="1" lang="en-US" altLang="zh-CN" sz="2200" dirty="0" smtClean="0">
                <a:solidFill>
                  <a:srgbClr val="0000FF"/>
                </a:solidFill>
                <a:latin typeface="Tahoma" pitchFamily="34" charset="0"/>
              </a:rPr>
              <a:t>According to the following schematic to write HDL code</a:t>
            </a:r>
            <a:br>
              <a:rPr kumimoji="1" lang="en-US" altLang="zh-CN" sz="2200" dirty="0" smtClean="0">
                <a:solidFill>
                  <a:srgbClr val="0000FF"/>
                </a:solidFill>
                <a:latin typeface="Tahoma" pitchFamily="34" charset="0"/>
              </a:rPr>
            </a:br>
            <a:r>
              <a:rPr kumimoji="1" lang="en-US" altLang="zh-CN" sz="2200" dirty="0" smtClean="0">
                <a:solidFill>
                  <a:srgbClr val="FF5050"/>
                </a:solidFill>
                <a:latin typeface="Tahoma" pitchFamily="34" charset="0"/>
              </a:rPr>
              <a:t>simple</a:t>
            </a:r>
            <a:r>
              <a:rPr kumimoji="1" lang="zh-CN" altLang="en-US" sz="2200" dirty="0" smtClean="0">
                <a:solidFill>
                  <a:srgbClr val="FF5050"/>
                </a:solidFill>
                <a:latin typeface="Tahoma" pitchFamily="34" charset="0"/>
              </a:rPr>
              <a:t>：</a:t>
            </a:r>
            <a:r>
              <a:rPr kumimoji="1" lang="en-US" altLang="zh-CN" sz="2200" dirty="0" smtClean="0">
                <a:solidFill>
                  <a:srgbClr val="FF5050"/>
                </a:solidFill>
                <a:latin typeface="Tahoma" pitchFamily="34" charset="0"/>
              </a:rPr>
              <a:t>just </a:t>
            </a:r>
            <a:r>
              <a:rPr kumimoji="1" lang="en-US" altLang="zh-CN" sz="2200" dirty="0" smtClean="0">
                <a:solidFill>
                  <a:srgbClr val="FF5050"/>
                </a:solidFill>
                <a:latin typeface="Tahoma" pitchFamily="34" charset="0"/>
              </a:rPr>
              <a:t>interface </a:t>
            </a:r>
            <a:r>
              <a:rPr kumimoji="1" lang="en-US" altLang="zh-CN" sz="2200" dirty="0" smtClean="0">
                <a:solidFill>
                  <a:srgbClr val="FF5050"/>
                </a:solidFill>
                <a:latin typeface="Tahoma" pitchFamily="34" charset="0"/>
              </a:rPr>
              <a:t>definition and module call</a:t>
            </a:r>
            <a:endParaRPr kumimoji="1" lang="zh-CN" altLang="en-US" sz="2200" dirty="0" smtClean="0">
              <a:solidFill>
                <a:srgbClr val="FF5050"/>
              </a:solidFill>
              <a:latin typeface="Tahoma" pitchFamily="34" charset="0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3872" y="1052736"/>
            <a:ext cx="8352928" cy="5265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102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2035" y="1251049"/>
            <a:ext cx="8540750" cy="419417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800" dirty="0" smtClean="0">
                <a:solidFill>
                  <a:schemeClr val="tx1"/>
                </a:solidFill>
              </a:rPr>
              <a:t>New top module</a:t>
            </a:r>
            <a:endParaRPr lang="en-US" altLang="zh-CN" sz="2000" dirty="0" smtClean="0"/>
          </a:p>
          <a:p>
            <a:pPr lvl="1">
              <a:spcBef>
                <a:spcPts val="0"/>
              </a:spcBef>
            </a:pPr>
            <a:r>
              <a:rPr lang="en-US" altLang="zh-CN" sz="2000" dirty="0" smtClean="0"/>
              <a:t>Default </a:t>
            </a:r>
            <a:r>
              <a:rPr lang="en-US" altLang="zh-CN" sz="2000" dirty="0" err="1" smtClean="0"/>
              <a:t>dir</a:t>
            </a:r>
            <a:r>
              <a:rPr lang="en-US" altLang="zh-CN" sz="2000" dirty="0" smtClean="0"/>
              <a:t> is project </a:t>
            </a:r>
            <a:r>
              <a:rPr lang="en-US" altLang="zh-CN" sz="2000" dirty="0" err="1" smtClean="0"/>
              <a:t>dir</a:t>
            </a:r>
            <a:r>
              <a:rPr lang="en-US" altLang="zh-CN" sz="2000" dirty="0" smtClean="0"/>
              <a:t> “</a:t>
            </a:r>
            <a:r>
              <a:rPr lang="en-US" altLang="zh-CN" sz="2000" dirty="0" smtClean="0"/>
              <a:t>Exp09_IP2MCPU”</a:t>
            </a:r>
            <a:endParaRPr lang="en-US" altLang="zh-CN" sz="2000" dirty="0"/>
          </a:p>
          <a:p>
            <a:pPr lvl="1">
              <a:spcBef>
                <a:spcPts val="0"/>
              </a:spcBef>
            </a:pPr>
            <a:r>
              <a:rPr lang="en-US" altLang="zh-CN" sz="2000" dirty="0" smtClean="0"/>
              <a:t>Suggested to change as “Exp09_IP2CPU </a:t>
            </a:r>
            <a:r>
              <a:rPr lang="en-US" altLang="zh-CN" sz="2000" dirty="0" smtClean="0"/>
              <a:t>\</a:t>
            </a:r>
            <a:r>
              <a:rPr lang="en-US" altLang="zh-CN" sz="2000" dirty="0" smtClean="0"/>
              <a:t>C</a:t>
            </a:r>
            <a:r>
              <a:rPr lang="en-US" altLang="zh-CN" sz="2000" b="1" dirty="0" smtClean="0"/>
              <a:t>ode”</a:t>
            </a:r>
            <a:endParaRPr lang="zh-CN" altLang="zh-CN" sz="2000" dirty="0"/>
          </a:p>
          <a:p>
            <a:pPr>
              <a:spcBef>
                <a:spcPts val="0"/>
              </a:spcBef>
            </a:pPr>
            <a:r>
              <a:rPr lang="en-US" altLang="zh-CN" sz="2200" b="1" dirty="0" smtClean="0">
                <a:solidFill>
                  <a:srgbClr val="FF0000"/>
                </a:solidFill>
              </a:rPr>
              <a:t>note</a:t>
            </a:r>
            <a:r>
              <a:rPr lang="zh-CN" altLang="zh-CN" sz="2200" b="1" dirty="0" smtClean="0">
                <a:solidFill>
                  <a:srgbClr val="FF0000"/>
                </a:solidFill>
              </a:rPr>
              <a:t>：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put all codes into a separate directory for convenience </a:t>
            </a:r>
            <a:r>
              <a:rPr lang="zh-CN" altLang="zh-CN" sz="2200" b="1" dirty="0" smtClean="0">
                <a:solidFill>
                  <a:srgbClr val="FF0000"/>
                </a:solidFill>
              </a:rPr>
              <a:t>！</a:t>
            </a:r>
            <a:endParaRPr lang="en-US" altLang="zh-CN" sz="2200" b="1" dirty="0" smtClean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000" b="1" dirty="0" smtClean="0"/>
              <a:t>Note conflicts for the same name .</a:t>
            </a:r>
            <a:r>
              <a:rPr lang="en-US" altLang="zh-CN" sz="2000" b="1" dirty="0" err="1" smtClean="0"/>
              <a:t>sch</a:t>
            </a:r>
            <a:r>
              <a:rPr lang="en-US" altLang="zh-CN" sz="2000" b="1" dirty="0" smtClean="0"/>
              <a:t> and .v files</a:t>
            </a:r>
            <a:endParaRPr lang="en-US" altLang="zh-CN" sz="2000" b="1" dirty="0" smtClean="0"/>
          </a:p>
          <a:p>
            <a:pPr>
              <a:spcBef>
                <a:spcPts val="0"/>
              </a:spcBef>
            </a:pPr>
            <a:endParaRPr lang="en-US" altLang="zh-CN" sz="2200" b="1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CN" sz="2800" dirty="0" smtClean="0">
                <a:solidFill>
                  <a:srgbClr val="FF0000"/>
                </a:solidFill>
              </a:rPr>
              <a:t>Write top code according to schematic fig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smtClean="0"/>
              <a:t>Use </a:t>
            </a:r>
            <a:r>
              <a:rPr lang="en-US" altLang="zh-CN" sz="2400" dirty="0" err="1" smtClean="0"/>
              <a:t>SOCMF.v</a:t>
            </a:r>
            <a:r>
              <a:rPr lang="en-US" altLang="zh-CN" sz="2400" dirty="0" smtClean="0"/>
              <a:t> as an example</a:t>
            </a:r>
            <a:endParaRPr lang="en-US" altLang="zh-CN" sz="2400" dirty="0" smtClean="0">
              <a:solidFill>
                <a:srgbClr val="FF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9617" y="124024"/>
            <a:ext cx="854075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Build top module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7875" y="3880415"/>
            <a:ext cx="4124526" cy="2939579"/>
          </a:xfrm>
          <a:prstGeom prst="rect">
            <a:avLst/>
          </a:prstGeom>
        </p:spPr>
      </p:pic>
      <p:sp>
        <p:nvSpPr>
          <p:cNvPr id="5" name="Oval 63"/>
          <p:cNvSpPr>
            <a:spLocks noChangeArrowheads="1"/>
          </p:cNvSpPr>
          <p:nvPr/>
        </p:nvSpPr>
        <p:spPr bwMode="auto">
          <a:xfrm>
            <a:off x="4932040" y="4797152"/>
            <a:ext cx="2088232" cy="216024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699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Course Outline</a:t>
            </a:r>
            <a:endParaRPr lang="zh-CN" altLang="en-US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2305173"/>
              </p:ext>
            </p:extLst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983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100206"/>
            <a:ext cx="7573665" cy="5137106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3995936" y="1844824"/>
            <a:ext cx="3960440" cy="2736304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306742" y="375303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5050"/>
                </a:solidFill>
              </a:rPr>
              <a:t>代码输入区</a:t>
            </a:r>
            <a:endParaRPr lang="zh-CN" altLang="en-US" b="1" dirty="0">
              <a:solidFill>
                <a:srgbClr val="FF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5486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97779"/>
            <a:ext cx="7869560" cy="95436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The second level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05" y="1070992"/>
            <a:ext cx="8652842" cy="5460297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1043607" y="3261080"/>
            <a:ext cx="2829235" cy="36004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793504" y="3260605"/>
            <a:ext cx="914400" cy="338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核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74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Syntax checking for top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>
                <a:solidFill>
                  <a:schemeClr val="tx1"/>
                </a:solidFill>
              </a:rPr>
              <a:t>Checking signal connection</a:t>
            </a:r>
          </a:p>
          <a:p>
            <a:pPr lvl="1"/>
            <a:r>
              <a:rPr lang="en-US" altLang="zh-CN" sz="2400" dirty="0" smtClean="0"/>
              <a:t>Active </a:t>
            </a:r>
            <a:r>
              <a:rPr lang="en-US" altLang="zh-CN" sz="2400" dirty="0" smtClean="0"/>
              <a:t>Design window</a:t>
            </a:r>
          </a:p>
          <a:p>
            <a:pPr lvl="1"/>
            <a:r>
              <a:rPr lang="en-US" altLang="zh-CN" sz="2400" dirty="0" smtClean="0"/>
              <a:t>Choose top</a:t>
            </a:r>
            <a:r>
              <a:rPr lang="zh-CN" altLang="en-US" sz="2400" dirty="0" smtClean="0"/>
              <a:t>：</a:t>
            </a:r>
            <a:r>
              <a:rPr lang="en-US" altLang="zh-CN" sz="2400" dirty="0" err="1" smtClean="0"/>
              <a:t>SOCMF.v</a:t>
            </a:r>
            <a:endParaRPr lang="en-US" altLang="zh-CN" sz="2400" dirty="0" smtClean="0"/>
          </a:p>
          <a:p>
            <a:pPr lvl="1">
              <a:spcBef>
                <a:spcPts val="0"/>
              </a:spcBef>
            </a:pPr>
            <a:r>
              <a:rPr lang="en-US" altLang="zh-CN" sz="2400" dirty="0" smtClean="0"/>
              <a:t>In the running window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	</a:t>
            </a:r>
            <a:r>
              <a:rPr lang="en-US" altLang="zh-CN" sz="2000" dirty="0" smtClean="0"/>
              <a:t>choose </a:t>
            </a:r>
            <a:r>
              <a:rPr lang="en-US" altLang="zh-CN" sz="2000" dirty="0" err="1" smtClean="0"/>
              <a:t>Synthesze</a:t>
            </a:r>
            <a:r>
              <a:rPr lang="zh-CN" altLang="en-US" sz="2000" dirty="0" smtClean="0"/>
              <a:t>→</a:t>
            </a:r>
            <a:r>
              <a:rPr lang="en-US" altLang="zh-CN" sz="2000" dirty="0"/>
              <a:t>Check </a:t>
            </a:r>
            <a:r>
              <a:rPr lang="en-US" altLang="zh-CN" sz="2000" dirty="0" smtClean="0"/>
              <a:t>Syntax</a:t>
            </a:r>
            <a:endParaRPr lang="en-US" altLang="zh-CN" sz="2000" dirty="0"/>
          </a:p>
          <a:p>
            <a:pPr lvl="1">
              <a:spcBef>
                <a:spcPts val="0"/>
              </a:spcBef>
            </a:pPr>
            <a:r>
              <a:rPr lang="en-US" altLang="zh-CN" sz="2400" dirty="0" smtClean="0"/>
              <a:t>Note </a:t>
            </a:r>
            <a:endParaRPr lang="en-US" altLang="zh-CN" sz="2400" dirty="0"/>
          </a:p>
          <a:p>
            <a:pPr lvl="2"/>
            <a:r>
              <a:rPr lang="en-US" altLang="zh-CN" dirty="0" smtClean="0"/>
              <a:t>It won’t check logic function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Only code syntax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Pay attention to bus connection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Real Connection</a:t>
            </a:r>
          </a:p>
          <a:p>
            <a:pPr lvl="3"/>
            <a:r>
              <a:rPr lang="en-US" altLang="zh-CN" dirty="0" smtClean="0"/>
              <a:t>Name/rename</a:t>
            </a:r>
          </a:p>
          <a:p>
            <a:pPr lvl="2"/>
            <a:endParaRPr lang="en-US" altLang="zh-CN" dirty="0" smtClean="0"/>
          </a:p>
          <a:p>
            <a:pPr lvl="2"/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525" y="908720"/>
            <a:ext cx="3800475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03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005A-BC74-4734-8F80-B75F131D911A}" type="slidenum">
              <a:rPr lang="en-US" altLang="zh-CN">
                <a:solidFill>
                  <a:srgbClr val="007A77"/>
                </a:solidFill>
              </a:rPr>
              <a:pPr/>
              <a:t>53</a:t>
            </a:fld>
            <a:endParaRPr lang="en-US" altLang="zh-CN">
              <a:solidFill>
                <a:srgbClr val="007A77"/>
              </a:solidFill>
            </a:endParaRPr>
          </a:p>
        </p:txBody>
      </p:sp>
      <p:sp>
        <p:nvSpPr>
          <p:cNvPr id="70" name="标题 6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>
                <a:solidFill>
                  <a:srgbClr val="0000FF"/>
                </a:solidFill>
                <a:latin typeface="Tahoma" pitchFamily="34" charset="0"/>
              </a:rPr>
              <a:t>Module call and connection</a:t>
            </a:r>
            <a:endParaRPr kumimoji="1" lang="zh-CN" altLang="en-US" dirty="0" smtClean="0">
              <a:solidFill>
                <a:srgbClr val="0000FF"/>
              </a:solidFill>
              <a:latin typeface="Tahoma" pitchFamily="34" charset="0"/>
            </a:endParaRPr>
          </a:p>
        </p:txBody>
      </p:sp>
      <p:sp>
        <p:nvSpPr>
          <p:cNvPr id="71" name="内容占位符 2"/>
          <p:cNvSpPr>
            <a:spLocks noGrp="1"/>
          </p:cNvSpPr>
          <p:nvPr>
            <p:ph idx="1"/>
          </p:nvPr>
        </p:nvSpPr>
        <p:spPr>
          <a:xfrm>
            <a:off x="395536" y="1196752"/>
            <a:ext cx="8540750" cy="504056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800" dirty="0" smtClean="0">
                <a:solidFill>
                  <a:schemeClr val="tx1"/>
                </a:solidFill>
              </a:rPr>
              <a:t>method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2400" dirty="0" err="1" smtClean="0"/>
              <a:t>Module_name</a:t>
            </a:r>
            <a:r>
              <a:rPr lang="zh-CN" altLang="en-US" sz="2400" dirty="0" smtClean="0"/>
              <a:t>      </a:t>
            </a:r>
            <a:r>
              <a:rPr lang="en-US" altLang="zh-CN" sz="2400" dirty="0" err="1" smtClean="0"/>
              <a:t>call_number</a:t>
            </a:r>
            <a:r>
              <a:rPr lang="en-US" altLang="zh-CN" sz="2400" dirty="0" smtClean="0"/>
              <a:t>(port signal list)</a:t>
            </a:r>
            <a:r>
              <a:rPr lang="zh-CN" altLang="en-US" sz="2400" dirty="0" smtClean="0"/>
              <a:t>；</a:t>
            </a:r>
            <a:endParaRPr lang="en-US" altLang="zh-CN" dirty="0" smtClean="0"/>
          </a:p>
          <a:p>
            <a:pPr lvl="1">
              <a:spcBef>
                <a:spcPts val="0"/>
              </a:spcBef>
            </a:pPr>
            <a:r>
              <a:rPr lang="en-US" altLang="zh-CN" dirty="0" smtClean="0"/>
              <a:t>Port signal corresponds to:</a:t>
            </a:r>
            <a:endParaRPr lang="en-US" altLang="zh-CN" dirty="0" smtClean="0"/>
          </a:p>
          <a:p>
            <a:pPr lvl="2">
              <a:spcBef>
                <a:spcPts val="0"/>
              </a:spcBef>
            </a:pPr>
            <a:r>
              <a:rPr lang="en-US" altLang="zh-CN" dirty="0" smtClean="0"/>
              <a:t>Signals in the module</a:t>
            </a:r>
            <a:endParaRPr lang="en-US" altLang="zh-CN" dirty="0" smtClean="0"/>
          </a:p>
          <a:p>
            <a:pPr lvl="2">
              <a:spcBef>
                <a:spcPts val="0"/>
              </a:spcBef>
            </a:pPr>
            <a:r>
              <a:rPr lang="en-US" altLang="zh-CN" dirty="0" err="1" smtClean="0"/>
              <a:t>Refered</a:t>
            </a:r>
            <a:r>
              <a:rPr lang="en-US" altLang="zh-CN" dirty="0" smtClean="0"/>
              <a:t> use  </a:t>
            </a:r>
            <a:r>
              <a:rPr lang="en-US" altLang="zh-CN" dirty="0" err="1" smtClean="0"/>
              <a:t>brancket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.signal in the module(input)</a:t>
            </a:r>
            <a:endParaRPr lang="en-US" altLang="zh-CN" dirty="0" smtClean="0"/>
          </a:p>
          <a:p>
            <a:pPr marL="914400" lvl="2" indent="0">
              <a:spcBef>
                <a:spcPts val="0"/>
              </a:spcBef>
              <a:buNone/>
            </a:pPr>
            <a:r>
              <a:rPr lang="en-US" altLang="zh-CN" dirty="0" err="1" smtClean="0"/>
              <a:t>eg</a:t>
            </a:r>
            <a:r>
              <a:rPr lang="zh-CN" altLang="en-US" dirty="0" smtClean="0"/>
              <a:t>：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clk</a:t>
            </a:r>
            <a:r>
              <a:rPr lang="en-US" altLang="zh-CN" dirty="0" smtClean="0"/>
              <a:t>(clk_100mHz)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en-US" altLang="zh-CN" sz="2800" dirty="0" smtClean="0">
                <a:solidFill>
                  <a:schemeClr val="tx1"/>
                </a:solidFill>
              </a:rPr>
              <a:t>Relation of called modules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000" dirty="0" smtClean="0"/>
              <a:t>Put module Symbol in top module, the corresponding modules will be called directly</a:t>
            </a:r>
            <a:endParaRPr lang="en-US" altLang="zh-CN" sz="2000" dirty="0" smtClean="0"/>
          </a:p>
          <a:p>
            <a:pPr lvl="1">
              <a:spcBef>
                <a:spcPts val="0"/>
              </a:spcBef>
            </a:pPr>
            <a:r>
              <a:rPr lang="en-US" altLang="zh-CN" sz="2000" dirty="0" smtClean="0"/>
              <a:t>Connect the interface module and soft core module</a:t>
            </a:r>
            <a:endParaRPr lang="en-US" altLang="zh-CN" sz="2000" dirty="0" smtClean="0"/>
          </a:p>
          <a:p>
            <a:pPr lvl="2">
              <a:spcBef>
                <a:spcPts val="0"/>
              </a:spcBef>
            </a:pPr>
            <a:r>
              <a:rPr lang="en-US" altLang="zh-CN" sz="2000" dirty="0" smtClean="0"/>
              <a:t>Contains only the interface signal, there </a:t>
            </a:r>
            <a:r>
              <a:rPr lang="en-US" altLang="zh-CN" sz="2000" dirty="0" smtClean="0"/>
              <a:t>is no code </a:t>
            </a:r>
            <a:r>
              <a:rPr lang="en-US" altLang="zh-CN" sz="2000" dirty="0" err="1" smtClean="0"/>
              <a:t>inside</a:t>
            </a:r>
            <a:r>
              <a:rPr lang="en-US" altLang="zh-CN" sz="2000" dirty="0" err="1" smtClean="0"/>
              <a:t>.v</a:t>
            </a:r>
            <a:endParaRPr lang="en-US" altLang="zh-CN" sz="2000" dirty="0" smtClean="0"/>
          </a:p>
          <a:p>
            <a:pPr lvl="3">
              <a:spcBef>
                <a:spcPts val="0"/>
              </a:spcBef>
            </a:pPr>
            <a:r>
              <a:rPr lang="en-US" altLang="zh-CN" dirty="0" smtClean="0"/>
              <a:t>Synthesizer will connect the signals</a:t>
            </a:r>
            <a:endParaRPr lang="en-US" altLang="zh-CN" dirty="0" smtClean="0"/>
          </a:p>
          <a:p>
            <a:pPr marL="857250" lvl="1" indent="-342900">
              <a:spcBef>
                <a:spcPts val="0"/>
              </a:spcBef>
            </a:pPr>
            <a:r>
              <a:rPr lang="en-US" altLang="zh-CN" sz="2000" dirty="0" smtClean="0"/>
              <a:t>Click “</a:t>
            </a:r>
            <a:r>
              <a:rPr lang="en-US" altLang="zh-CN" sz="2000" dirty="0" smtClean="0"/>
              <a:t>Add Source” to connect the corresponding empty module b     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46259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Top (SOC test environment) reference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400" dirty="0">
                <a:solidFill>
                  <a:schemeClr val="tx1"/>
                </a:solidFill>
              </a:rPr>
              <a:t>module </a:t>
            </a:r>
            <a:r>
              <a:rPr lang="en-US" altLang="zh-CN" sz="1400" dirty="0" smtClean="0">
                <a:solidFill>
                  <a:schemeClr val="tx1"/>
                </a:solidFill>
              </a:rPr>
              <a:t>	    </a:t>
            </a:r>
            <a:r>
              <a:rPr lang="en-US" altLang="zh-CN" sz="1400" dirty="0" smtClean="0">
                <a:solidFill>
                  <a:srgbClr val="FF0000"/>
                </a:solidFill>
              </a:rPr>
              <a:t>IP2CPU</a:t>
            </a:r>
            <a:r>
              <a:rPr lang="en-US" altLang="zh-CN" sz="1400" b="0" dirty="0" smtClean="0">
                <a:solidFill>
                  <a:schemeClr val="tx1"/>
                </a:solidFill>
              </a:rPr>
              <a:t>(input </a:t>
            </a:r>
            <a:r>
              <a:rPr lang="en-US" altLang="zh-CN" sz="1400" b="0" dirty="0">
                <a:solidFill>
                  <a:schemeClr val="tx1"/>
                </a:solidFill>
              </a:rPr>
              <a:t>clk_50mhz,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chemeClr val="tx1"/>
                </a:solidFill>
              </a:rPr>
              <a:t>	</a:t>
            </a:r>
            <a:r>
              <a:rPr lang="en-US" altLang="zh-CN" sz="1400" b="0" dirty="0" smtClean="0">
                <a:solidFill>
                  <a:schemeClr val="tx1"/>
                </a:solidFill>
              </a:rPr>
              <a:t>	input </a:t>
            </a:r>
            <a:r>
              <a:rPr lang="en-US" altLang="zh-CN" sz="1400" b="0" dirty="0">
                <a:solidFill>
                  <a:schemeClr val="tx1"/>
                </a:solidFill>
              </a:rPr>
              <a:t>[3:0]BTN,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chemeClr val="tx1"/>
                </a:solidFill>
              </a:rPr>
              <a:t>		</a:t>
            </a:r>
            <a:r>
              <a:rPr lang="en-US" altLang="zh-CN" sz="1400" b="0" dirty="0" smtClean="0">
                <a:solidFill>
                  <a:schemeClr val="tx1"/>
                </a:solidFill>
              </a:rPr>
              <a:t>input </a:t>
            </a:r>
            <a:r>
              <a:rPr lang="en-US" altLang="zh-CN" sz="1400" b="0" dirty="0">
                <a:solidFill>
                  <a:schemeClr val="tx1"/>
                </a:solidFill>
              </a:rPr>
              <a:t>[7:0]SW,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chemeClr val="tx1"/>
                </a:solidFill>
              </a:rPr>
              <a:t>		</a:t>
            </a:r>
            <a:r>
              <a:rPr lang="en-US" altLang="zh-CN" sz="1400" b="0" dirty="0" smtClean="0">
                <a:solidFill>
                  <a:schemeClr val="tx1"/>
                </a:solidFill>
              </a:rPr>
              <a:t>output[7:0]LED</a:t>
            </a:r>
            <a:r>
              <a:rPr lang="en-US" altLang="zh-CN" sz="14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chemeClr val="tx1"/>
                </a:solidFill>
              </a:rPr>
              <a:t>		</a:t>
            </a:r>
            <a:r>
              <a:rPr lang="en-US" altLang="zh-CN" sz="1400" b="0" dirty="0" smtClean="0">
                <a:solidFill>
                  <a:schemeClr val="tx1"/>
                </a:solidFill>
              </a:rPr>
              <a:t>output[7:0]SEGMENT</a:t>
            </a:r>
            <a:r>
              <a:rPr lang="en-US" altLang="zh-CN" sz="14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chemeClr val="tx1"/>
                </a:solidFill>
              </a:rPr>
              <a:t>		</a:t>
            </a:r>
            <a:r>
              <a:rPr lang="en-US" altLang="zh-CN" sz="1400" b="0" dirty="0" smtClean="0">
                <a:solidFill>
                  <a:schemeClr val="tx1"/>
                </a:solidFill>
              </a:rPr>
              <a:t>output[3:0]AN_SEL </a:t>
            </a:r>
            <a:endParaRPr lang="en-US" altLang="zh-CN" sz="1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400" b="0" dirty="0">
                <a:solidFill>
                  <a:schemeClr val="tx1"/>
                </a:solidFill>
              </a:rPr>
              <a:t>		</a:t>
            </a:r>
            <a:r>
              <a:rPr lang="en-US" altLang="zh-CN" sz="1400" b="0" dirty="0" smtClean="0">
                <a:solidFill>
                  <a:schemeClr val="tx1"/>
                </a:solidFill>
              </a:rPr>
              <a:t>);</a:t>
            </a:r>
            <a:r>
              <a:rPr lang="en-US" altLang="zh-CN" sz="1400" dirty="0">
                <a:solidFill>
                  <a:schemeClr val="tx1"/>
                </a:solidFill>
              </a:rPr>
              <a:t>				</a:t>
            </a:r>
          </a:p>
          <a:p>
            <a:pPr marL="0" indent="0">
              <a:buNone/>
            </a:pPr>
            <a:r>
              <a:rPr lang="en-US" altLang="zh-CN" sz="1400" b="0" dirty="0" smtClean="0">
                <a:solidFill>
                  <a:schemeClr val="tx1"/>
                </a:solidFill>
              </a:rPr>
              <a:t>Wire  </a:t>
            </a:r>
            <a:r>
              <a:rPr lang="en-US" altLang="zh-CN" sz="1400" b="0" dirty="0" err="1">
                <a:solidFill>
                  <a:schemeClr val="tx1"/>
                </a:solidFill>
              </a:rPr>
              <a:t>Clk_CPU</a:t>
            </a:r>
            <a:r>
              <a:rPr lang="en-US" altLang="zh-CN" sz="1400" b="0" dirty="0">
                <a:solidFill>
                  <a:schemeClr val="tx1"/>
                </a:solidFill>
              </a:rPr>
              <a:t>, </a:t>
            </a:r>
            <a:r>
              <a:rPr lang="en-US" altLang="zh-CN" sz="14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400" b="0" dirty="0" err="1" smtClean="0">
                <a:solidFill>
                  <a:schemeClr val="tx1"/>
                </a:solidFill>
              </a:rPr>
              <a:t>rst</a:t>
            </a:r>
            <a:r>
              <a:rPr lang="en-US" altLang="zh-CN" sz="1400" b="0" dirty="0" smtClean="0">
                <a:solidFill>
                  <a:schemeClr val="tx1"/>
                </a:solidFill>
              </a:rPr>
              <a:t>, </a:t>
            </a:r>
            <a:r>
              <a:rPr lang="en-US" altLang="zh-CN" sz="1400" b="0" dirty="0" err="1" smtClean="0">
                <a:solidFill>
                  <a:schemeClr val="tx1"/>
                </a:solidFill>
              </a:rPr>
              <a:t>clk_m</a:t>
            </a:r>
            <a:r>
              <a:rPr lang="en-US" altLang="zh-CN" sz="1400" b="0" dirty="0">
                <a:solidFill>
                  <a:schemeClr val="tx1"/>
                </a:solidFill>
              </a:rPr>
              <a:t>, </a:t>
            </a:r>
            <a:r>
              <a:rPr lang="en-US" altLang="zh-CN" sz="1400" b="0" dirty="0" err="1">
                <a:solidFill>
                  <a:schemeClr val="tx1"/>
                </a:solidFill>
              </a:rPr>
              <a:t>mem_w</a:t>
            </a:r>
            <a:r>
              <a:rPr lang="en-US" altLang="zh-CN" sz="1400" b="0" dirty="0" smtClean="0">
                <a:solidFill>
                  <a:schemeClr val="tx1"/>
                </a:solidFill>
              </a:rPr>
              <a:t>, </a:t>
            </a:r>
            <a:r>
              <a:rPr lang="en-US" altLang="zh-CN" sz="1400" b="0" dirty="0" err="1" smtClean="0">
                <a:solidFill>
                  <a:schemeClr val="tx1"/>
                </a:solidFill>
              </a:rPr>
              <a:t>data_ram_we</a:t>
            </a:r>
            <a:r>
              <a:rPr lang="en-US" altLang="zh-CN" sz="1400" b="0" dirty="0" smtClean="0">
                <a:solidFill>
                  <a:schemeClr val="tx1"/>
                </a:solidFill>
              </a:rPr>
              <a:t>, GPIOf0000000_we, GPIOe0000000_we, </a:t>
            </a:r>
            <a:r>
              <a:rPr lang="en-US" altLang="zh-CN" sz="1400" b="0" dirty="0" err="1" smtClean="0">
                <a:solidFill>
                  <a:schemeClr val="tx1"/>
                </a:solidFill>
              </a:rPr>
              <a:t>counter_we</a:t>
            </a:r>
            <a:r>
              <a:rPr lang="en-US" altLang="zh-CN" sz="1400" b="0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chemeClr val="tx1"/>
                </a:solidFill>
              </a:rPr>
              <a:t>wire counter_OUT0</a:t>
            </a:r>
            <a:r>
              <a:rPr lang="en-US" altLang="zh-CN" sz="1400" b="0" dirty="0" smtClean="0">
                <a:solidFill>
                  <a:schemeClr val="tx1"/>
                </a:solidFill>
              </a:rPr>
              <a:t>, counter_OUT1, counter_OUT2</a:t>
            </a:r>
            <a:r>
              <a:rPr lang="en-US" altLang="zh-CN" sz="1400" b="0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chemeClr val="tx1"/>
                </a:solidFill>
              </a:rPr>
              <a:t>wire [1:0]</a:t>
            </a:r>
            <a:r>
              <a:rPr lang="en-US" altLang="zh-CN" sz="1400" b="0" dirty="0" err="1">
                <a:solidFill>
                  <a:schemeClr val="tx1"/>
                </a:solidFill>
              </a:rPr>
              <a:t>Counter_set</a:t>
            </a:r>
            <a:r>
              <a:rPr lang="en-US" altLang="zh-CN" sz="1400" b="0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sz="1400" b="0" dirty="0" smtClean="0">
                <a:solidFill>
                  <a:schemeClr val="tx1"/>
                </a:solidFill>
              </a:rPr>
              <a:t>wire </a:t>
            </a:r>
            <a:r>
              <a:rPr lang="en-US" altLang="zh-CN" sz="1400" b="0" dirty="0" err="1">
                <a:solidFill>
                  <a:schemeClr val="tx1"/>
                </a:solidFill>
              </a:rPr>
              <a:t>MIO_ready</a:t>
            </a:r>
            <a:r>
              <a:rPr lang="en-US" altLang="zh-CN" sz="1400" b="0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chemeClr val="tx1"/>
                </a:solidFill>
              </a:rPr>
              <a:t>wire CPU_MIO</a:t>
            </a:r>
            <a:r>
              <a:rPr lang="en-US" altLang="zh-CN" sz="1400" b="0" dirty="0" smtClean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endParaRPr lang="en-US" altLang="zh-CN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1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1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1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400" dirty="0" err="1">
                <a:solidFill>
                  <a:schemeClr val="tx1"/>
                </a:solidFill>
              </a:rPr>
              <a:t>endmodule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64060" y="5376264"/>
            <a:ext cx="448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………… </a:t>
            </a:r>
            <a:r>
              <a:rPr lang="en-US" altLang="zh-CN" b="1" dirty="0" smtClean="0">
                <a:solidFill>
                  <a:srgbClr val="FF0000"/>
                </a:solidFill>
              </a:rPr>
              <a:t>module calls </a:t>
            </a:r>
            <a:r>
              <a:rPr lang="zh-CN" altLang="en-US" b="1" dirty="0" smtClean="0">
                <a:solidFill>
                  <a:srgbClr val="FF0000"/>
                </a:solidFill>
              </a:rPr>
              <a:t>：</a:t>
            </a:r>
            <a:r>
              <a:rPr lang="en-US" altLang="zh-CN" b="1" dirty="0" smtClean="0">
                <a:solidFill>
                  <a:srgbClr val="FF0000"/>
                </a:solidFill>
              </a:rPr>
              <a:t>9 modules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99592" y="4449452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………… </a:t>
            </a:r>
            <a:r>
              <a:rPr lang="en-US" altLang="zh-CN" b="1" dirty="0" smtClean="0">
                <a:solidFill>
                  <a:srgbClr val="FF0000"/>
                </a:solidFill>
              </a:rPr>
              <a:t>variable statement</a:t>
            </a:r>
            <a:r>
              <a:rPr lang="zh-CN" altLang="en-US" b="1" dirty="0" smtClean="0">
                <a:solidFill>
                  <a:srgbClr val="FF0000"/>
                </a:solidFill>
              </a:rPr>
              <a:t>：</a:t>
            </a:r>
            <a:r>
              <a:rPr lang="en-US" altLang="zh-CN" b="1" dirty="0" smtClean="0">
                <a:solidFill>
                  <a:srgbClr val="FF0000"/>
                </a:solidFill>
              </a:rPr>
              <a:t>attention signal width for all wire statements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72952" y="4941080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…………</a:t>
            </a:r>
            <a:r>
              <a:rPr lang="en-US" altLang="zh-CN" b="1" dirty="0" smtClean="0">
                <a:solidFill>
                  <a:srgbClr val="FF0000"/>
                </a:solidFill>
              </a:rPr>
              <a:t>initialization</a:t>
            </a:r>
            <a:r>
              <a:rPr lang="zh-CN" altLang="en-US" b="1" dirty="0" smtClean="0">
                <a:solidFill>
                  <a:srgbClr val="FF0000"/>
                </a:solidFill>
              </a:rPr>
              <a:t>、</a:t>
            </a:r>
            <a:r>
              <a:rPr lang="en-US" altLang="zh-CN" b="1" dirty="0" smtClean="0">
                <a:solidFill>
                  <a:srgbClr val="FF0000"/>
                </a:solidFill>
              </a:rPr>
              <a:t>temp signal</a:t>
            </a:r>
            <a:r>
              <a:rPr lang="zh-CN" altLang="en-US" b="1" dirty="0" smtClean="0">
                <a:solidFill>
                  <a:srgbClr val="FF0000"/>
                </a:solidFill>
              </a:rPr>
              <a:t>，</a:t>
            </a:r>
            <a:r>
              <a:rPr lang="en-US" altLang="zh-CN" b="1" dirty="0" smtClean="0">
                <a:solidFill>
                  <a:srgbClr val="FF0000"/>
                </a:solidFill>
              </a:rPr>
              <a:t>bus transition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etc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6888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eaLnBrk="1" fontAlgn="auto" hangingPunct="1">
              <a:lnSpc>
                <a:spcPts val="35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/>
              <a:t>Signal transmission</a:t>
            </a:r>
            <a:r>
              <a:rPr lang="zh-CN" altLang="en-US" dirty="0" smtClean="0"/>
              <a:t>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smtClean="0"/>
              <a:t> </a:t>
            </a:r>
            <a:r>
              <a:rPr lang="en-US" altLang="zh-CN" sz="2200" dirty="0" smtClean="0">
                <a:solidFill>
                  <a:srgbClr val="FF0000"/>
                </a:solidFill>
                <a:latin typeface="Calibri"/>
                <a:ea typeface="宋体" panose="02010600030101010101" pitchFamily="2" charset="-122"/>
                <a:cs typeface="+mn-cs"/>
              </a:rPr>
              <a:t>initialization</a:t>
            </a:r>
            <a:r>
              <a:rPr lang="zh-CN" altLang="en-US" sz="2200" dirty="0" smtClean="0">
                <a:solidFill>
                  <a:srgbClr val="FF0000"/>
                </a:solidFill>
                <a:latin typeface="Calibri"/>
                <a:ea typeface="宋体" panose="02010600030101010101" pitchFamily="2" charset="-122"/>
                <a:cs typeface="+mn-cs"/>
              </a:rPr>
              <a:t>、</a:t>
            </a:r>
            <a:r>
              <a:rPr lang="en-US" altLang="zh-CN" sz="2200" dirty="0" smtClean="0">
                <a:solidFill>
                  <a:srgbClr val="FF0000"/>
                </a:solidFill>
                <a:latin typeface="Calibri"/>
                <a:ea typeface="宋体" panose="02010600030101010101" pitchFamily="2" charset="-122"/>
                <a:cs typeface="+mn-cs"/>
              </a:rPr>
              <a:t>temp signal when connecting modules</a:t>
            </a:r>
            <a:r>
              <a:rPr lang="zh-CN" altLang="en-US" sz="2200" dirty="0" smtClean="0">
                <a:solidFill>
                  <a:srgbClr val="FF0000"/>
                </a:solidFill>
                <a:latin typeface="Calibri"/>
                <a:ea typeface="宋体" panose="02010600030101010101" pitchFamily="2" charset="-122"/>
                <a:cs typeface="+mn-cs"/>
              </a:rPr>
              <a:t>，</a:t>
            </a:r>
            <a:r>
              <a:rPr lang="en-US" altLang="zh-CN" sz="2200" dirty="0" smtClean="0">
                <a:solidFill>
                  <a:srgbClr val="FF0000"/>
                </a:solidFill>
                <a:latin typeface="Calibri"/>
                <a:ea typeface="宋体" panose="02010600030101010101" pitchFamily="2" charset="-122"/>
                <a:cs typeface="+mn-cs"/>
              </a:rPr>
              <a:t>signal transformation</a:t>
            </a:r>
            <a:r>
              <a:rPr lang="zh-CN" altLang="en-US" sz="2200" dirty="0" smtClean="0">
                <a:solidFill>
                  <a:srgbClr val="FF0000"/>
                </a:solidFill>
                <a:latin typeface="Calibri"/>
                <a:ea typeface="宋体" panose="02010600030101010101" pitchFamily="2" charset="-122"/>
                <a:cs typeface="+mn-cs"/>
              </a:rPr>
              <a:t>、</a:t>
            </a:r>
            <a:r>
              <a:rPr lang="en-US" altLang="zh-CN" sz="2200" dirty="0" smtClean="0">
                <a:solidFill>
                  <a:srgbClr val="FF0000"/>
                </a:solidFill>
                <a:latin typeface="Calibri"/>
                <a:ea typeface="宋体" panose="02010600030101010101" pitchFamily="2" charset="-122"/>
                <a:cs typeface="+mn-cs"/>
              </a:rPr>
              <a:t>bus transformation</a:t>
            </a:r>
            <a:endParaRPr lang="zh-CN" altLang="en-US" sz="2200" dirty="0">
              <a:solidFill>
                <a:srgbClr val="FF0000"/>
              </a:solidFill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400" dirty="0" smtClean="0">
                <a:solidFill>
                  <a:schemeClr val="tx1"/>
                </a:solidFill>
              </a:rPr>
              <a:t>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assign </a:t>
            </a:r>
            <a:r>
              <a:rPr lang="en-US" altLang="zh-CN" sz="1800" b="0" dirty="0" err="1">
                <a:solidFill>
                  <a:schemeClr val="tx1"/>
                </a:solidFill>
              </a:rPr>
              <a:t>MIO_ready</a:t>
            </a:r>
            <a:r>
              <a:rPr lang="en-US" altLang="zh-CN" sz="1800" b="0" dirty="0">
                <a:solidFill>
                  <a:schemeClr val="tx1"/>
                </a:solidFill>
              </a:rPr>
              <a:t>=~</a:t>
            </a:r>
            <a:r>
              <a:rPr lang="en-US" altLang="zh-CN" sz="1800" b="0" dirty="0" err="1">
                <a:solidFill>
                  <a:schemeClr val="tx1"/>
                </a:solidFill>
              </a:rPr>
              <a:t>button_out</a:t>
            </a:r>
            <a:r>
              <a:rPr lang="en-US" altLang="zh-CN" sz="1800" b="0" dirty="0">
                <a:solidFill>
                  <a:schemeClr val="tx1"/>
                </a:solidFill>
              </a:rPr>
              <a:t>[1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];		//CPU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永远不等待，或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=1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assign SW2=SW_OK[2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];			//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信号传输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assign LED={</a:t>
            </a:r>
            <a:r>
              <a:rPr lang="en-US" altLang="zh-CN" sz="1800" b="0" dirty="0" err="1">
                <a:solidFill>
                  <a:schemeClr val="tx1"/>
                </a:solidFill>
              </a:rPr>
              <a:t>led_out</a:t>
            </a:r>
            <a:r>
              <a:rPr lang="en-US" altLang="zh-CN" sz="1800" b="0" dirty="0">
                <a:solidFill>
                  <a:schemeClr val="tx1"/>
                </a:solidFill>
              </a:rPr>
              <a:t>[7]|</a:t>
            </a:r>
            <a:r>
              <a:rPr lang="en-US" altLang="zh-CN" sz="1800" b="0" dirty="0" err="1">
                <a:solidFill>
                  <a:schemeClr val="tx1"/>
                </a:solidFill>
              </a:rPr>
              <a:t>Clk_CPU,led_out</a:t>
            </a:r>
            <a:r>
              <a:rPr lang="en-US" altLang="zh-CN" sz="1800" b="0" dirty="0">
                <a:solidFill>
                  <a:schemeClr val="tx1"/>
                </a:solidFill>
              </a:rPr>
              <a:t>[6:0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]};//</a:t>
            </a:r>
            <a:r>
              <a:rPr lang="zh-CN" altLang="en-US" sz="1800" b="0" dirty="0">
                <a:solidFill>
                  <a:schemeClr val="tx1"/>
                </a:solidFill>
              </a:rPr>
              <a:t>总线转换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assign </a:t>
            </a:r>
            <a:r>
              <a:rPr lang="en-US" altLang="zh-CN" sz="1800" b="0" dirty="0" err="1">
                <a:solidFill>
                  <a:schemeClr val="tx1"/>
                </a:solidFill>
              </a:rPr>
              <a:t>clk_m</a:t>
            </a:r>
            <a:r>
              <a:rPr lang="en-US" altLang="zh-CN" sz="1800" b="0" dirty="0">
                <a:solidFill>
                  <a:schemeClr val="tx1"/>
                </a:solidFill>
              </a:rPr>
              <a:t>=~clk_50mhz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;			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dirty="0"/>
              <a:t> ………… 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assign </a:t>
            </a:r>
            <a:r>
              <a:rPr lang="en-US" altLang="zh-CN" sz="1800" b="0" dirty="0" err="1">
                <a:solidFill>
                  <a:schemeClr val="tx1"/>
                </a:solidFill>
              </a:rPr>
              <a:t>clk_io</a:t>
            </a:r>
            <a:r>
              <a:rPr lang="en-US" altLang="zh-CN" sz="1800" b="0" dirty="0">
                <a:solidFill>
                  <a:schemeClr val="tx1"/>
                </a:solidFill>
              </a:rPr>
              <a:t>=~</a:t>
            </a:r>
            <a:r>
              <a:rPr lang="en-US" altLang="zh-CN" sz="1800" b="0" dirty="0" err="1">
                <a:solidFill>
                  <a:schemeClr val="tx1"/>
                </a:solidFill>
              </a:rPr>
              <a:t>Clk_CPU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dirty="0"/>
              <a:t>………… </a:t>
            </a:r>
          </a:p>
          <a:p>
            <a:pPr marL="0" indent="0">
              <a:buNone/>
            </a:pP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chemeClr val="tx1"/>
                </a:solidFill>
              </a:rPr>
              <a:t>	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chemeClr val="tx1"/>
                </a:solidFill>
              </a:rPr>
              <a:t>	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443" y="3140968"/>
            <a:ext cx="3213357" cy="1224136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>
            <a:off x="4572000" y="1700808"/>
            <a:ext cx="1872208" cy="20522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260" y="4537009"/>
            <a:ext cx="2948689" cy="1292576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>
            <a:off x="3923928" y="2726922"/>
            <a:ext cx="2016224" cy="22862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6835" y="4980039"/>
            <a:ext cx="3676650" cy="361950"/>
          </a:xfrm>
          <a:prstGeom prst="rect">
            <a:avLst/>
          </a:prstGeom>
        </p:spPr>
      </p:pic>
      <p:cxnSp>
        <p:nvCxnSpPr>
          <p:cNvPr id="15" name="直接箭头连接符 14"/>
          <p:cNvCxnSpPr/>
          <p:nvPr/>
        </p:nvCxnSpPr>
        <p:spPr>
          <a:xfrm>
            <a:off x="2329408" y="3307930"/>
            <a:ext cx="1306488" cy="18530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14096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Module calls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	</a:t>
            </a:r>
            <a:r>
              <a:rPr lang="en-US" altLang="zh-CN" sz="1800" b="1" dirty="0" err="1" smtClean="0">
                <a:ea typeface="+mj-ea"/>
              </a:rPr>
              <a:t>SAnti_jitter</a:t>
            </a:r>
            <a:r>
              <a:rPr lang="en-US" altLang="zh-CN" sz="1800" b="1" dirty="0">
                <a:ea typeface="+mj-ea"/>
              </a:rPr>
              <a:t> </a:t>
            </a:r>
            <a:r>
              <a:rPr lang="en-US" altLang="zh-CN" sz="1800" b="1" dirty="0" smtClean="0">
                <a:ea typeface="+mj-ea"/>
              </a:rPr>
              <a:t>    </a:t>
            </a:r>
            <a:r>
              <a:rPr lang="en-US" altLang="zh-CN" sz="1800" b="1" dirty="0" smtClean="0">
                <a:solidFill>
                  <a:srgbClr val="FF0000"/>
                </a:solidFill>
                <a:ea typeface="+mj-ea"/>
              </a:rPr>
              <a:t>U9</a:t>
            </a:r>
            <a:r>
              <a:rPr lang="en-US" altLang="zh-CN" sz="1800" dirty="0" smtClean="0">
                <a:solidFill>
                  <a:prstClr val="black"/>
                </a:solidFill>
              </a:rPr>
              <a:t>(</a:t>
            </a:r>
            <a:r>
              <a:rPr lang="en-US" altLang="zh-CN" sz="1800" dirty="0" err="1" smtClean="0">
                <a:solidFill>
                  <a:prstClr val="black"/>
                </a:solidFill>
              </a:rPr>
              <a:t>clk</a:t>
            </a:r>
            <a:r>
              <a:rPr lang="en-US" altLang="zh-CN" sz="1800" dirty="0">
                <a:solidFill>
                  <a:prstClr val="black"/>
                </a:solidFill>
              </a:rPr>
              <a:t>, 		//</a:t>
            </a:r>
            <a:r>
              <a:rPr lang="zh-CN" altLang="en-US" sz="1800" dirty="0">
                <a:solidFill>
                  <a:prstClr val="black"/>
                </a:solidFill>
              </a:rPr>
              <a:t>主板时钟</a:t>
            </a:r>
            <a:endParaRPr lang="en-US" altLang="zh-CN" sz="1800" dirty="0">
              <a:solidFill>
                <a:prstClr val="black"/>
              </a:solidFill>
            </a:endParaRP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dirty="0">
                <a:solidFill>
                  <a:prstClr val="black"/>
                </a:solidFill>
              </a:rPr>
              <a:t>	</a:t>
            </a:r>
            <a:r>
              <a:rPr lang="en-US" altLang="zh-CN" sz="1800" dirty="0" smtClean="0">
                <a:solidFill>
                  <a:prstClr val="black"/>
                </a:solidFill>
              </a:rPr>
              <a:t>	</a:t>
            </a:r>
            <a:r>
              <a:rPr lang="en-US" altLang="zh-CN" sz="1800" dirty="0">
                <a:solidFill>
                  <a:prstClr val="black"/>
                </a:solidFill>
              </a:rPr>
              <a:t>	</a:t>
            </a:r>
            <a:r>
              <a:rPr lang="en-US" altLang="zh-CN" sz="1800" dirty="0" smtClean="0">
                <a:solidFill>
                  <a:prstClr val="black"/>
                </a:solidFill>
              </a:rPr>
              <a:t>RSTN</a:t>
            </a:r>
            <a:endParaRPr lang="en-US" altLang="zh-CN" sz="1800" dirty="0">
              <a:solidFill>
                <a:prstClr val="black"/>
              </a:solidFill>
            </a:endParaRP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dirty="0">
                <a:solidFill>
                  <a:prstClr val="black"/>
                </a:solidFill>
              </a:rPr>
              <a:t>			</a:t>
            </a:r>
            <a:r>
              <a:rPr lang="en-US" altLang="zh-CN" sz="1800" dirty="0" err="1" smtClean="0">
                <a:solidFill>
                  <a:prstClr val="black"/>
                </a:solidFill>
              </a:rPr>
              <a:t>readn</a:t>
            </a:r>
            <a:r>
              <a:rPr lang="en-US" altLang="zh-CN" sz="1800" dirty="0">
                <a:solidFill>
                  <a:prstClr val="black"/>
                </a:solidFill>
              </a:rPr>
              <a:t>		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dirty="0">
                <a:solidFill>
                  <a:prstClr val="black"/>
                </a:solidFill>
              </a:rPr>
              <a:t>			</a:t>
            </a:r>
            <a:r>
              <a:rPr lang="en-US" altLang="zh-CN" sz="1800" dirty="0" err="1" smtClean="0">
                <a:solidFill>
                  <a:prstClr val="black"/>
                </a:solidFill>
              </a:rPr>
              <a:t>Key_y</a:t>
            </a:r>
            <a:r>
              <a:rPr lang="en-US" altLang="zh-CN" sz="1800" dirty="0">
                <a:solidFill>
                  <a:prstClr val="black"/>
                </a:solidFill>
              </a:rPr>
              <a:t>,	</a:t>
            </a:r>
            <a:r>
              <a:rPr lang="en-US" altLang="zh-CN" sz="1800" dirty="0" smtClean="0">
                <a:solidFill>
                  <a:prstClr val="black"/>
                </a:solidFill>
              </a:rPr>
              <a:t>	//</a:t>
            </a:r>
            <a:r>
              <a:rPr lang="zh-CN" altLang="en-US" sz="1800" dirty="0" smtClean="0">
                <a:solidFill>
                  <a:prstClr val="black"/>
                </a:solidFill>
              </a:rPr>
              <a:t>阵列式键盘列输入</a:t>
            </a:r>
            <a:endParaRPr lang="en-US" altLang="zh-CN" sz="1800" dirty="0">
              <a:solidFill>
                <a:prstClr val="black"/>
              </a:solidFill>
            </a:endParaRP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dirty="0">
                <a:solidFill>
                  <a:prstClr val="black"/>
                </a:solidFill>
              </a:rPr>
              <a:t>			</a:t>
            </a:r>
            <a:r>
              <a:rPr lang="en-US" altLang="zh-CN" sz="1800" dirty="0" err="1" smtClean="0">
                <a:solidFill>
                  <a:prstClr val="black"/>
                </a:solidFill>
              </a:rPr>
              <a:t>Key_x</a:t>
            </a:r>
            <a:r>
              <a:rPr lang="en-US" altLang="zh-CN" sz="1800" dirty="0">
                <a:solidFill>
                  <a:prstClr val="black"/>
                </a:solidFill>
              </a:rPr>
              <a:t>,	</a:t>
            </a:r>
            <a:r>
              <a:rPr lang="en-US" altLang="zh-CN" sz="1800" dirty="0" smtClean="0">
                <a:solidFill>
                  <a:prstClr val="black"/>
                </a:solidFill>
              </a:rPr>
              <a:t>	//</a:t>
            </a:r>
            <a:r>
              <a:rPr lang="zh-CN" altLang="en-US" sz="1800" dirty="0">
                <a:solidFill>
                  <a:prstClr val="black"/>
                </a:solidFill>
              </a:rPr>
              <a:t>阵列式键盘行输出</a:t>
            </a:r>
            <a:endParaRPr lang="en-US" altLang="zh-CN" sz="1800" dirty="0">
              <a:solidFill>
                <a:prstClr val="black"/>
              </a:solidFill>
            </a:endParaRP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dirty="0">
                <a:solidFill>
                  <a:prstClr val="black"/>
                </a:solidFill>
              </a:rPr>
              <a:t>			</a:t>
            </a:r>
            <a:r>
              <a:rPr lang="en-US" altLang="zh-CN" sz="1800" dirty="0" err="1" smtClean="0">
                <a:solidFill>
                  <a:prstClr val="black"/>
                </a:solidFill>
              </a:rPr>
              <a:t>Key_out</a:t>
            </a:r>
            <a:r>
              <a:rPr lang="en-US" altLang="zh-CN" sz="1800" dirty="0" smtClean="0">
                <a:solidFill>
                  <a:prstClr val="black"/>
                </a:solidFill>
              </a:rPr>
              <a:t>,		//</a:t>
            </a:r>
            <a:r>
              <a:rPr lang="zh-CN" altLang="en-US" sz="1800" dirty="0">
                <a:solidFill>
                  <a:prstClr val="black"/>
                </a:solidFill>
              </a:rPr>
              <a:t>阵列式键盘扫描码</a:t>
            </a:r>
            <a:endParaRPr lang="en-US" altLang="zh-CN" sz="1800" dirty="0">
              <a:solidFill>
                <a:prstClr val="black"/>
              </a:solidFill>
            </a:endParaRP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dirty="0">
                <a:solidFill>
                  <a:prstClr val="black"/>
                </a:solidFill>
              </a:rPr>
              <a:t>			</a:t>
            </a:r>
            <a:r>
              <a:rPr lang="en-US" altLang="zh-CN" sz="1800" dirty="0" smtClean="0">
                <a:solidFill>
                  <a:prstClr val="black"/>
                </a:solidFill>
              </a:rPr>
              <a:t>……</a:t>
            </a: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dirty="0">
                <a:solidFill>
                  <a:prstClr val="black"/>
                </a:solidFill>
              </a:rPr>
              <a:t>			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dirty="0">
                <a:solidFill>
                  <a:prstClr val="black"/>
                </a:solidFill>
              </a:rPr>
              <a:t>			 </a:t>
            </a:r>
            <a:r>
              <a:rPr lang="en-US" altLang="zh-CN" sz="1800" dirty="0" err="1" smtClean="0">
                <a:solidFill>
                  <a:prstClr val="black"/>
                </a:solidFill>
              </a:rPr>
              <a:t>rst</a:t>
            </a:r>
            <a:r>
              <a:rPr lang="en-US" altLang="zh-CN" sz="1800" dirty="0">
                <a:solidFill>
                  <a:prstClr val="black"/>
                </a:solidFill>
              </a:rPr>
              <a:t>	  </a:t>
            </a:r>
            <a:r>
              <a:rPr lang="en-US" altLang="zh-CN" sz="1800" dirty="0" smtClean="0">
                <a:solidFill>
                  <a:prstClr val="black"/>
                </a:solidFill>
              </a:rPr>
              <a:t>	//</a:t>
            </a:r>
            <a:r>
              <a:rPr lang="zh-CN" altLang="en-US" sz="1800" dirty="0">
                <a:solidFill>
                  <a:prstClr val="black"/>
                </a:solidFill>
              </a:rPr>
              <a:t>复位，</a:t>
            </a:r>
            <a:r>
              <a:rPr lang="en-US" altLang="zh-CN" sz="1800" dirty="0">
                <a:solidFill>
                  <a:prstClr val="black"/>
                </a:solidFill>
              </a:rPr>
              <a:t> RSTN</a:t>
            </a:r>
            <a:r>
              <a:rPr lang="zh-CN" altLang="en-US" sz="1800" dirty="0">
                <a:solidFill>
                  <a:prstClr val="black"/>
                </a:solidFill>
              </a:rPr>
              <a:t>长按输出</a:t>
            </a:r>
            <a:endParaRPr lang="en-US" altLang="zh-CN" sz="1800" dirty="0">
              <a:solidFill>
                <a:prstClr val="black"/>
              </a:solidFill>
            </a:endParaRP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dirty="0">
                <a:solidFill>
                  <a:prstClr val="black"/>
                </a:solidFill>
              </a:rPr>
              <a:t>			 );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CN" sz="18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	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clk_div</a:t>
            </a:r>
            <a:r>
              <a:rPr lang="en-US" altLang="zh-CN" sz="1800" dirty="0">
                <a:solidFill>
                  <a:schemeClr val="tx1"/>
                </a:solidFill>
              </a:rPr>
              <a:t>	  </a:t>
            </a:r>
            <a:r>
              <a:rPr lang="en-US" altLang="zh-CN" sz="1800" dirty="0" smtClean="0">
                <a:solidFill>
                  <a:schemeClr val="tx1"/>
                </a:solidFill>
              </a:rPr>
              <a:t>       </a:t>
            </a:r>
            <a:r>
              <a:rPr lang="en-US" altLang="zh-CN" sz="1800" dirty="0" smtClean="0">
                <a:solidFill>
                  <a:srgbClr val="FF0000"/>
                </a:solidFill>
              </a:rPr>
              <a:t>U8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(clk_50mhz,</a:t>
            </a:r>
            <a:r>
              <a:rPr lang="en-US" altLang="zh-CN" sz="1800" b="0" dirty="0">
                <a:solidFill>
                  <a:schemeClr val="tx1"/>
                </a:solidFill>
              </a:rPr>
              <a:t>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	// </a:t>
            </a:r>
            <a:r>
              <a:rPr lang="en-US" altLang="zh-CN" sz="1800" b="0" dirty="0">
                <a:solidFill>
                  <a:schemeClr val="tx1"/>
                </a:solidFill>
              </a:rPr>
              <a:t>Clock divider-</a:t>
            </a:r>
            <a:r>
              <a:rPr lang="zh-CN" altLang="en-US" sz="1800" b="0" dirty="0">
                <a:solidFill>
                  <a:schemeClr val="tx1"/>
                </a:solidFill>
              </a:rPr>
              <a:t>时钟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分频器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  	</a:t>
            </a:r>
            <a:r>
              <a:rPr lang="en-US" altLang="zh-CN" sz="1800" b="0" dirty="0" err="1" smtClean="0">
                <a:solidFill>
                  <a:schemeClr val="tx1"/>
                </a:solidFill>
              </a:rPr>
              <a:t>rst</a:t>
            </a:r>
            <a:r>
              <a:rPr lang="en-US" altLang="zh-CN" sz="18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SW2</a:t>
            </a:r>
            <a:r>
              <a:rPr lang="en-US" altLang="zh-CN" sz="18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	</a:t>
            </a:r>
            <a:r>
              <a:rPr lang="en-US" altLang="zh-CN" sz="1800" b="0" dirty="0" err="1" smtClean="0">
                <a:solidFill>
                  <a:schemeClr val="tx1"/>
                </a:solidFill>
              </a:rPr>
              <a:t>clkdiv</a:t>
            </a:r>
            <a:r>
              <a:rPr lang="en-US" altLang="zh-CN" sz="18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	</a:t>
            </a:r>
            <a:r>
              <a:rPr lang="en-US" altLang="zh-CN" sz="1800" b="0" dirty="0" err="1" smtClean="0">
                <a:solidFill>
                  <a:schemeClr val="tx1"/>
                </a:solidFill>
              </a:rPr>
              <a:t>Clk_CPU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);</a:t>
            </a: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dirty="0" smtClean="0">
                <a:solidFill>
                  <a:schemeClr val="tx1"/>
                </a:solidFill>
              </a:rPr>
              <a:t>	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5458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Module calls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 smtClean="0">
                <a:solidFill>
                  <a:prstClr val="black"/>
                </a:solidFill>
              </a:rPr>
              <a:t>	</a:t>
            </a:r>
            <a:r>
              <a:rPr lang="en-US" altLang="zh-CN" sz="1800" dirty="0">
                <a:solidFill>
                  <a:prstClr val="black"/>
                </a:solidFill>
              </a:rPr>
              <a:t>SSeg7_Dev           </a:t>
            </a:r>
            <a:r>
              <a:rPr lang="en-US" altLang="zh-CN" sz="1800" dirty="0" smtClean="0">
                <a:solidFill>
                  <a:prstClr val="black"/>
                </a:solidFill>
              </a:rPr>
              <a:t>	</a:t>
            </a:r>
            <a:r>
              <a:rPr lang="en-US" altLang="zh-CN" sz="1800" dirty="0" smtClean="0">
                <a:solidFill>
                  <a:srgbClr val="FF0000"/>
                </a:solidFill>
              </a:rPr>
              <a:t>U6</a:t>
            </a:r>
            <a:r>
              <a:rPr lang="en-US" altLang="zh-CN" sz="1800" dirty="0">
                <a:solidFill>
                  <a:prstClr val="black"/>
                </a:solidFill>
              </a:rPr>
              <a:t>( </a:t>
            </a:r>
            <a:r>
              <a:rPr lang="en-US" altLang="zh-CN" sz="1800" b="0" dirty="0">
                <a:solidFill>
                  <a:prstClr val="black"/>
                </a:solidFill>
              </a:rPr>
              <a:t>.</a:t>
            </a:r>
            <a:r>
              <a:rPr lang="en-US" altLang="zh-CN" sz="1800" b="0" dirty="0" err="1">
                <a:solidFill>
                  <a:prstClr val="black"/>
                </a:solidFill>
              </a:rPr>
              <a:t>disp_num</a:t>
            </a:r>
            <a:r>
              <a:rPr lang="en-US" altLang="zh-CN" sz="1800" b="0" dirty="0">
                <a:solidFill>
                  <a:prstClr val="black"/>
                </a:solidFill>
              </a:rPr>
              <a:t>(</a:t>
            </a:r>
            <a:r>
              <a:rPr lang="en-US" altLang="zh-CN" sz="1800" b="0" dirty="0" err="1">
                <a:solidFill>
                  <a:prstClr val="black"/>
                </a:solidFill>
              </a:rPr>
              <a:t>disp_num</a:t>
            </a:r>
            <a:r>
              <a:rPr lang="en-US" altLang="zh-CN" sz="1800" b="0" dirty="0">
                <a:solidFill>
                  <a:prstClr val="black"/>
                </a:solidFill>
              </a:rPr>
              <a:t>),</a:t>
            </a: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b="0" dirty="0">
                <a:solidFill>
                  <a:prstClr val="black"/>
                </a:solidFill>
              </a:rPr>
              <a:t>			</a:t>
            </a:r>
            <a:r>
              <a:rPr lang="en-US" altLang="zh-CN" sz="1800" b="0" dirty="0" smtClean="0">
                <a:solidFill>
                  <a:prstClr val="black"/>
                </a:solidFill>
              </a:rPr>
              <a:t>	</a:t>
            </a:r>
            <a:r>
              <a:rPr lang="en-US" altLang="zh-CN" sz="1800" b="0" dirty="0">
                <a:solidFill>
                  <a:prstClr val="black"/>
                </a:solidFill>
              </a:rPr>
              <a:t>. </a:t>
            </a:r>
            <a:r>
              <a:rPr lang="en-US" altLang="zh-CN" sz="1800" b="0" smtClean="0">
                <a:solidFill>
                  <a:prstClr val="black"/>
                </a:solidFill>
              </a:rPr>
              <a:t>SW(SW_OK(1:0)),</a:t>
            </a:r>
            <a:endParaRPr lang="en-US" altLang="zh-CN" sz="1800" b="0" dirty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b="0" dirty="0">
                <a:solidFill>
                  <a:prstClr val="black"/>
                </a:solidFill>
              </a:rPr>
              <a:t>			</a:t>
            </a:r>
            <a:r>
              <a:rPr lang="en-US" altLang="zh-CN" sz="1800" b="0" dirty="0" smtClean="0">
                <a:solidFill>
                  <a:prstClr val="black"/>
                </a:solidFill>
              </a:rPr>
              <a:t>	……</a:t>
            </a: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b="0" dirty="0">
                <a:solidFill>
                  <a:prstClr val="black"/>
                </a:solidFill>
              </a:rPr>
              <a:t>	</a:t>
            </a:r>
            <a:r>
              <a:rPr lang="en-US" altLang="zh-CN" sz="1800" b="0" dirty="0" smtClean="0">
                <a:solidFill>
                  <a:prstClr val="black"/>
                </a:solidFill>
              </a:rPr>
              <a:t>			……</a:t>
            </a: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b="0" dirty="0">
                <a:solidFill>
                  <a:prstClr val="black"/>
                </a:solidFill>
              </a:rPr>
              <a:t>			</a:t>
            </a:r>
            <a:r>
              <a:rPr lang="en-US" altLang="zh-CN" sz="1800" b="0" dirty="0" smtClean="0">
                <a:solidFill>
                  <a:prstClr val="black"/>
                </a:solidFill>
              </a:rPr>
              <a:t>	.</a:t>
            </a:r>
            <a:r>
              <a:rPr lang="en-US" altLang="zh-CN" sz="1800" b="0" dirty="0">
                <a:solidFill>
                  <a:prstClr val="black"/>
                </a:solidFill>
              </a:rPr>
              <a:t>AN(</a:t>
            </a:r>
            <a:r>
              <a:rPr lang="en-US" altLang="zh-CN" sz="1800" b="0" dirty="0" err="1">
                <a:solidFill>
                  <a:prstClr val="black"/>
                </a:solidFill>
              </a:rPr>
              <a:t>digit_anode</a:t>
            </a:r>
            <a:r>
              <a:rPr lang="en-US" altLang="zh-CN" sz="1800" b="0" dirty="0">
                <a:solidFill>
                  <a:prstClr val="black"/>
                </a:solidFill>
              </a:rPr>
              <a:t>)</a:t>
            </a: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b="0" dirty="0">
                <a:solidFill>
                  <a:prstClr val="black"/>
                </a:solidFill>
              </a:rPr>
              <a:t>			</a:t>
            </a:r>
            <a:r>
              <a:rPr lang="en-US" altLang="zh-CN" sz="1800" b="0" dirty="0" smtClean="0">
                <a:solidFill>
                  <a:prstClr val="black"/>
                </a:solidFill>
              </a:rPr>
              <a:t>	);</a:t>
            </a: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dirty="0" smtClean="0">
                <a:solidFill>
                  <a:prstClr val="black"/>
                </a:solidFill>
              </a:rPr>
              <a:t>	</a:t>
            </a: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endParaRPr lang="en-US" altLang="zh-CN" sz="1800" dirty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endParaRPr lang="en-US" altLang="zh-CN" sz="1800" dirty="0" smtClean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endParaRPr lang="en-US" altLang="zh-CN" sz="1800" dirty="0" smtClean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dirty="0">
                <a:solidFill>
                  <a:prstClr val="black"/>
                </a:solidFill>
              </a:rPr>
              <a:t>	</a:t>
            </a:r>
            <a:r>
              <a:rPr lang="en-US" altLang="zh-CN" sz="1800" dirty="0" err="1" smtClean="0">
                <a:solidFill>
                  <a:prstClr val="black"/>
                </a:solidFill>
              </a:rPr>
              <a:t>Muliti_CPU</a:t>
            </a:r>
            <a:r>
              <a:rPr lang="en-US" altLang="zh-CN" sz="1800" dirty="0" smtClean="0">
                <a:solidFill>
                  <a:prstClr val="black"/>
                </a:solidFill>
              </a:rPr>
              <a:t>             </a:t>
            </a:r>
            <a:r>
              <a:rPr lang="en-US" altLang="zh-CN" sz="1800" dirty="0" smtClean="0">
                <a:solidFill>
                  <a:srgbClr val="FF0000"/>
                </a:solidFill>
              </a:rPr>
              <a:t>U1</a:t>
            </a:r>
            <a:r>
              <a:rPr lang="en-US" altLang="zh-CN" sz="1800" b="0" dirty="0">
                <a:solidFill>
                  <a:prstClr val="black"/>
                </a:solidFill>
              </a:rPr>
              <a:t>(.</a:t>
            </a:r>
            <a:r>
              <a:rPr lang="en-US" altLang="zh-CN" sz="1800" b="0" dirty="0" err="1">
                <a:solidFill>
                  <a:prstClr val="black"/>
                </a:solidFill>
              </a:rPr>
              <a:t>clk</a:t>
            </a:r>
            <a:r>
              <a:rPr lang="en-US" altLang="zh-CN" sz="1800" b="0" dirty="0">
                <a:solidFill>
                  <a:prstClr val="black"/>
                </a:solidFill>
              </a:rPr>
              <a:t>(</a:t>
            </a:r>
            <a:r>
              <a:rPr lang="en-US" altLang="zh-CN" sz="1800" b="0" dirty="0" err="1">
                <a:solidFill>
                  <a:prstClr val="black"/>
                </a:solidFill>
              </a:rPr>
              <a:t>Clk_CPU</a:t>
            </a:r>
            <a:r>
              <a:rPr lang="en-US" altLang="zh-CN" sz="1800" b="0" dirty="0">
                <a:solidFill>
                  <a:prstClr val="black"/>
                </a:solidFill>
              </a:rPr>
              <a:t>),</a:t>
            </a: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b="0" dirty="0">
                <a:solidFill>
                  <a:prstClr val="black"/>
                </a:solidFill>
              </a:rPr>
              <a:t>			 </a:t>
            </a:r>
            <a:r>
              <a:rPr lang="en-US" altLang="zh-CN" sz="1800" b="0" dirty="0" smtClean="0">
                <a:solidFill>
                  <a:prstClr val="black"/>
                </a:solidFill>
              </a:rPr>
              <a:t>          .</a:t>
            </a:r>
            <a:r>
              <a:rPr lang="en-US" altLang="zh-CN" sz="1800" b="0" dirty="0">
                <a:solidFill>
                  <a:prstClr val="black"/>
                </a:solidFill>
              </a:rPr>
              <a:t>reset(</a:t>
            </a:r>
            <a:r>
              <a:rPr lang="en-US" altLang="zh-CN" sz="1800" b="0" dirty="0" err="1">
                <a:solidFill>
                  <a:prstClr val="black"/>
                </a:solidFill>
              </a:rPr>
              <a:t>rst</a:t>
            </a:r>
            <a:r>
              <a:rPr lang="en-US" altLang="zh-CN" sz="1800" b="0" dirty="0">
                <a:solidFill>
                  <a:prstClr val="black"/>
                </a:solidFill>
              </a:rPr>
              <a:t>),</a:t>
            </a: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b="0" dirty="0">
                <a:solidFill>
                  <a:prstClr val="black"/>
                </a:solidFill>
              </a:rPr>
              <a:t>			</a:t>
            </a:r>
            <a:r>
              <a:rPr lang="en-US" altLang="zh-CN" sz="1800" b="0" dirty="0" smtClean="0">
                <a:solidFill>
                  <a:prstClr val="black"/>
                </a:solidFill>
              </a:rPr>
              <a:t>           .</a:t>
            </a:r>
            <a:r>
              <a:rPr lang="en-US" altLang="zh-CN" sz="1800" b="0" dirty="0" err="1">
                <a:solidFill>
                  <a:prstClr val="black"/>
                </a:solidFill>
              </a:rPr>
              <a:t>MIO_ready</a:t>
            </a:r>
            <a:r>
              <a:rPr lang="en-US" altLang="zh-CN" sz="1800" b="0" dirty="0">
                <a:solidFill>
                  <a:prstClr val="black"/>
                </a:solidFill>
              </a:rPr>
              <a:t>(</a:t>
            </a:r>
            <a:r>
              <a:rPr lang="en-US" altLang="zh-CN" sz="1800" b="0" dirty="0" err="1">
                <a:solidFill>
                  <a:prstClr val="black"/>
                </a:solidFill>
              </a:rPr>
              <a:t>MIO_ready</a:t>
            </a:r>
            <a:r>
              <a:rPr lang="en-US" altLang="zh-CN" sz="1800" b="0" dirty="0">
                <a:solidFill>
                  <a:prstClr val="black"/>
                </a:solidFill>
              </a:rPr>
              <a:t>),	//</a:t>
            </a:r>
            <a:r>
              <a:rPr lang="en-US" altLang="zh-CN" sz="1800" b="0" dirty="0" err="1">
                <a:solidFill>
                  <a:prstClr val="black"/>
                </a:solidFill>
              </a:rPr>
              <a:t>MIO_ready</a:t>
            </a:r>
            <a:endParaRPr lang="en-US" altLang="zh-CN" sz="1800" b="0" dirty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b="0" dirty="0">
                <a:solidFill>
                  <a:prstClr val="black"/>
                </a:solidFill>
              </a:rPr>
              <a:t>			</a:t>
            </a:r>
            <a:r>
              <a:rPr lang="en-US" altLang="zh-CN" sz="1800" b="0" dirty="0" smtClean="0">
                <a:solidFill>
                  <a:prstClr val="black"/>
                </a:solidFill>
              </a:rPr>
              <a:t>	……</a:t>
            </a:r>
            <a:endParaRPr lang="en-US" altLang="zh-CN" sz="1800" b="0" dirty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b="0" dirty="0">
                <a:solidFill>
                  <a:prstClr val="black"/>
                </a:solidFill>
              </a:rPr>
              <a:t>			</a:t>
            </a:r>
            <a:r>
              <a:rPr lang="en-US" altLang="zh-CN" sz="1800" b="0" dirty="0" smtClean="0">
                <a:solidFill>
                  <a:prstClr val="black"/>
                </a:solidFill>
              </a:rPr>
              <a:t>	……</a:t>
            </a:r>
            <a:endParaRPr lang="en-US" altLang="zh-CN" sz="1800" b="0" dirty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b="0" dirty="0">
                <a:solidFill>
                  <a:prstClr val="black"/>
                </a:solidFill>
              </a:rPr>
              <a:t>	</a:t>
            </a:r>
            <a:r>
              <a:rPr lang="en-US" altLang="zh-CN" sz="1800" b="0" dirty="0" smtClean="0">
                <a:solidFill>
                  <a:prstClr val="black"/>
                </a:solidFill>
              </a:rPr>
              <a:t>		          .</a:t>
            </a:r>
            <a:r>
              <a:rPr lang="en-US" altLang="zh-CN" sz="1800" b="0" dirty="0">
                <a:solidFill>
                  <a:prstClr val="black"/>
                </a:solidFill>
              </a:rPr>
              <a:t>state(state)			</a:t>
            </a:r>
            <a:r>
              <a:rPr lang="en-US" altLang="zh-CN" sz="1800" b="0" dirty="0" smtClean="0">
                <a:solidFill>
                  <a:prstClr val="black"/>
                </a:solidFill>
              </a:rPr>
              <a:t>//</a:t>
            </a:r>
            <a:r>
              <a:rPr lang="en-US" altLang="zh-CN" sz="1800" b="0" dirty="0">
                <a:solidFill>
                  <a:prstClr val="black"/>
                </a:solidFill>
              </a:rPr>
              <a:t>Test</a:t>
            </a: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b="0" dirty="0">
                <a:solidFill>
                  <a:prstClr val="black"/>
                </a:solidFill>
              </a:rPr>
              <a:t>			</a:t>
            </a:r>
            <a:r>
              <a:rPr lang="en-US" altLang="zh-CN" sz="1800" b="0" dirty="0" smtClean="0">
                <a:solidFill>
                  <a:prstClr val="black"/>
                </a:solidFill>
              </a:rPr>
              <a:t>           );</a:t>
            </a:r>
            <a:endParaRPr lang="en-US" altLang="zh-CN" sz="2000" dirty="0">
              <a:solidFill>
                <a:prstClr val="black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200" y="1772816"/>
            <a:ext cx="2442910" cy="274160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1988839"/>
            <a:ext cx="1728192" cy="183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79032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Module calls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dirty="0">
                <a:solidFill>
                  <a:prstClr val="black"/>
                </a:solidFill>
              </a:rPr>
              <a:t>	</a:t>
            </a:r>
            <a:r>
              <a:rPr lang="en-US" altLang="zh-CN" sz="1800" dirty="0" smtClean="0">
                <a:solidFill>
                  <a:prstClr val="black"/>
                </a:solidFill>
              </a:rPr>
              <a:t>RAM_B           </a:t>
            </a:r>
            <a:r>
              <a:rPr lang="en-US" altLang="zh-CN" sz="1800" dirty="0" smtClean="0">
                <a:solidFill>
                  <a:srgbClr val="FF0000"/>
                </a:solidFill>
              </a:rPr>
              <a:t>U3</a:t>
            </a:r>
            <a:r>
              <a:rPr lang="en-US" altLang="zh-CN" sz="1800" b="0" dirty="0">
                <a:solidFill>
                  <a:prstClr val="black"/>
                </a:solidFill>
              </a:rPr>
              <a:t>(.</a:t>
            </a:r>
            <a:r>
              <a:rPr lang="en-US" altLang="zh-CN" sz="1800" b="0" dirty="0" err="1">
                <a:solidFill>
                  <a:prstClr val="black"/>
                </a:solidFill>
              </a:rPr>
              <a:t>clka</a:t>
            </a:r>
            <a:r>
              <a:rPr lang="en-US" altLang="zh-CN" sz="1800" b="0" dirty="0">
                <a:solidFill>
                  <a:prstClr val="black"/>
                </a:solidFill>
              </a:rPr>
              <a:t>(</a:t>
            </a:r>
            <a:r>
              <a:rPr lang="en-US" altLang="zh-CN" sz="1800" b="0" dirty="0" err="1">
                <a:solidFill>
                  <a:prstClr val="black"/>
                </a:solidFill>
              </a:rPr>
              <a:t>clk_m</a:t>
            </a:r>
            <a:r>
              <a:rPr lang="en-US" altLang="zh-CN" sz="1800" b="0" dirty="0">
                <a:solidFill>
                  <a:prstClr val="black"/>
                </a:solidFill>
              </a:rPr>
              <a:t>),</a:t>
            </a: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b="0" dirty="0">
                <a:solidFill>
                  <a:prstClr val="black"/>
                </a:solidFill>
              </a:rPr>
              <a:t>		</a:t>
            </a:r>
            <a:r>
              <a:rPr lang="en-US" altLang="zh-CN" sz="1800" b="0" dirty="0" smtClean="0">
                <a:solidFill>
                  <a:prstClr val="black"/>
                </a:solidFill>
              </a:rPr>
              <a:t>	.</a:t>
            </a:r>
            <a:r>
              <a:rPr lang="en-US" altLang="zh-CN" sz="1800" b="0" dirty="0" err="1">
                <a:solidFill>
                  <a:prstClr val="black"/>
                </a:solidFill>
              </a:rPr>
              <a:t>wea</a:t>
            </a:r>
            <a:r>
              <a:rPr lang="en-US" altLang="zh-CN" sz="1800" b="0" dirty="0">
                <a:solidFill>
                  <a:prstClr val="black"/>
                </a:solidFill>
              </a:rPr>
              <a:t>(</a:t>
            </a:r>
            <a:r>
              <a:rPr lang="en-US" altLang="zh-CN" sz="1800" b="0" dirty="0" err="1">
                <a:solidFill>
                  <a:prstClr val="black"/>
                </a:solidFill>
              </a:rPr>
              <a:t>data_ram_we</a:t>
            </a:r>
            <a:r>
              <a:rPr lang="en-US" altLang="zh-CN" sz="1800" b="0" dirty="0">
                <a:solidFill>
                  <a:prstClr val="black"/>
                </a:solidFill>
              </a:rPr>
              <a:t>), </a:t>
            </a:r>
            <a:endParaRPr lang="en-US" altLang="zh-CN" sz="1800" b="0" dirty="0" smtClean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b="0" dirty="0">
                <a:solidFill>
                  <a:prstClr val="black"/>
                </a:solidFill>
              </a:rPr>
              <a:t>			</a:t>
            </a:r>
            <a:r>
              <a:rPr lang="en-US" altLang="zh-CN" sz="1800" b="0" dirty="0" smtClean="0">
                <a:solidFill>
                  <a:prstClr val="black"/>
                </a:solidFill>
              </a:rPr>
              <a:t>.</a:t>
            </a:r>
            <a:r>
              <a:rPr lang="en-US" altLang="zh-CN" sz="1800" b="0" dirty="0" err="1">
                <a:solidFill>
                  <a:prstClr val="black"/>
                </a:solidFill>
              </a:rPr>
              <a:t>addra</a:t>
            </a:r>
            <a:r>
              <a:rPr lang="en-US" altLang="zh-CN" sz="1800" b="0" dirty="0">
                <a:solidFill>
                  <a:prstClr val="black"/>
                </a:solidFill>
              </a:rPr>
              <a:t>(</a:t>
            </a:r>
            <a:r>
              <a:rPr lang="en-US" altLang="zh-CN" sz="1800" b="0" dirty="0" err="1">
                <a:solidFill>
                  <a:prstClr val="black"/>
                </a:solidFill>
              </a:rPr>
              <a:t>ram_addr</a:t>
            </a:r>
            <a:r>
              <a:rPr lang="en-US" altLang="zh-CN" sz="1800" b="0" dirty="0">
                <a:solidFill>
                  <a:prstClr val="black"/>
                </a:solidFill>
              </a:rPr>
              <a:t>), 		// </a:t>
            </a:r>
            <a:r>
              <a:rPr lang="en-US" altLang="zh-CN" sz="1800" b="0" dirty="0" err="1">
                <a:solidFill>
                  <a:prstClr val="black"/>
                </a:solidFill>
              </a:rPr>
              <a:t>Addre_Bus</a:t>
            </a:r>
            <a:r>
              <a:rPr lang="en-US" altLang="zh-CN" sz="1800" b="0" dirty="0">
                <a:solidFill>
                  <a:prstClr val="black"/>
                </a:solidFill>
              </a:rPr>
              <a:t> [9 : 0] </a:t>
            </a: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b="0" dirty="0">
                <a:solidFill>
                  <a:prstClr val="black"/>
                </a:solidFill>
              </a:rPr>
              <a:t>			</a:t>
            </a:r>
            <a:r>
              <a:rPr lang="en-US" altLang="zh-CN" sz="1800" b="0" dirty="0" smtClean="0">
                <a:solidFill>
                  <a:prstClr val="black"/>
                </a:solidFill>
              </a:rPr>
              <a:t>.</a:t>
            </a:r>
            <a:r>
              <a:rPr lang="en-US" altLang="zh-CN" sz="1800" b="0" dirty="0" err="1">
                <a:solidFill>
                  <a:prstClr val="black"/>
                </a:solidFill>
              </a:rPr>
              <a:t>dina</a:t>
            </a:r>
            <a:r>
              <a:rPr lang="en-US" altLang="zh-CN" sz="1800" b="0" dirty="0">
                <a:solidFill>
                  <a:prstClr val="black"/>
                </a:solidFill>
              </a:rPr>
              <a:t>(</a:t>
            </a:r>
            <a:r>
              <a:rPr lang="en-US" altLang="zh-CN" sz="1800" b="0" dirty="0" err="1">
                <a:solidFill>
                  <a:prstClr val="black"/>
                </a:solidFill>
              </a:rPr>
              <a:t>ram_data_in</a:t>
            </a:r>
            <a:r>
              <a:rPr lang="en-US" altLang="zh-CN" sz="1800" b="0" dirty="0">
                <a:solidFill>
                  <a:prstClr val="black"/>
                </a:solidFill>
              </a:rPr>
              <a:t>),</a:t>
            </a: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b="0" dirty="0">
                <a:solidFill>
                  <a:prstClr val="black"/>
                </a:solidFill>
              </a:rPr>
              <a:t>			</a:t>
            </a:r>
            <a:r>
              <a:rPr lang="en-US" altLang="zh-CN" sz="1800" b="0" dirty="0" smtClean="0">
                <a:solidFill>
                  <a:prstClr val="black"/>
                </a:solidFill>
              </a:rPr>
              <a:t>.</a:t>
            </a:r>
            <a:r>
              <a:rPr lang="en-US" altLang="zh-CN" sz="1800" b="0" dirty="0" err="1">
                <a:solidFill>
                  <a:prstClr val="black"/>
                </a:solidFill>
              </a:rPr>
              <a:t>douta</a:t>
            </a:r>
            <a:r>
              <a:rPr lang="en-US" altLang="zh-CN" sz="1800" b="0" dirty="0">
                <a:solidFill>
                  <a:prstClr val="black"/>
                </a:solidFill>
              </a:rPr>
              <a:t>(</a:t>
            </a:r>
            <a:r>
              <a:rPr lang="en-US" altLang="zh-CN" sz="1800" b="0" dirty="0" err="1">
                <a:solidFill>
                  <a:prstClr val="black"/>
                </a:solidFill>
              </a:rPr>
              <a:t>ram_data_out</a:t>
            </a:r>
            <a:r>
              <a:rPr lang="en-US" altLang="zh-CN" sz="1800" b="0" dirty="0">
                <a:solidFill>
                  <a:prstClr val="black"/>
                </a:solidFill>
              </a:rPr>
              <a:t>)	</a:t>
            </a:r>
            <a:r>
              <a:rPr lang="en-US" altLang="zh-CN" sz="1800" b="0" dirty="0" smtClean="0">
                <a:solidFill>
                  <a:prstClr val="black"/>
                </a:solidFill>
              </a:rPr>
              <a:t>//</a:t>
            </a:r>
            <a:r>
              <a:rPr lang="en-US" altLang="zh-CN" sz="1800" b="0" dirty="0" err="1">
                <a:solidFill>
                  <a:prstClr val="black"/>
                </a:solidFill>
              </a:rPr>
              <a:t>Data_Bus</a:t>
            </a:r>
            <a:r>
              <a:rPr lang="en-US" altLang="zh-CN" sz="1800" b="0" dirty="0">
                <a:solidFill>
                  <a:prstClr val="black"/>
                </a:solidFill>
              </a:rPr>
              <a:t> [31 : 0]</a:t>
            </a: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b="0" dirty="0">
                <a:solidFill>
                  <a:prstClr val="black"/>
                </a:solidFill>
              </a:rPr>
              <a:t>			</a:t>
            </a:r>
            <a:r>
              <a:rPr lang="en-US" altLang="zh-CN" sz="1800" b="0" dirty="0" smtClean="0">
                <a:solidFill>
                  <a:prstClr val="black"/>
                </a:solidFill>
              </a:rPr>
              <a:t>);</a:t>
            </a: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endParaRPr lang="en-US" altLang="zh-CN" sz="1800" b="0" dirty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endParaRPr lang="en-US" altLang="zh-CN" sz="1800" b="0" dirty="0" smtClean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b="0" dirty="0">
                <a:solidFill>
                  <a:prstClr val="black"/>
                </a:solidFill>
              </a:rPr>
              <a:t>	 </a:t>
            </a:r>
            <a:r>
              <a:rPr lang="en-US" altLang="zh-CN" sz="1800" dirty="0" smtClean="0">
                <a:solidFill>
                  <a:prstClr val="black"/>
                </a:solidFill>
              </a:rPr>
              <a:t>MIO_BUS</a:t>
            </a:r>
            <a:r>
              <a:rPr lang="en-US" altLang="zh-CN" sz="1800" b="0" dirty="0" smtClean="0">
                <a:solidFill>
                  <a:prstClr val="black"/>
                </a:solidFill>
              </a:rPr>
              <a:t>      </a:t>
            </a:r>
            <a:r>
              <a:rPr lang="en-US" altLang="zh-CN" sz="1800" dirty="0" smtClean="0">
                <a:solidFill>
                  <a:srgbClr val="FF0000"/>
                </a:solidFill>
              </a:rPr>
              <a:t>U4</a:t>
            </a:r>
            <a:r>
              <a:rPr lang="en-US" altLang="zh-CN" sz="1800" b="0" dirty="0">
                <a:solidFill>
                  <a:prstClr val="black"/>
                </a:solidFill>
              </a:rPr>
              <a:t>( .</a:t>
            </a:r>
            <a:r>
              <a:rPr lang="en-US" altLang="zh-CN" sz="1800" b="0" dirty="0" err="1">
                <a:solidFill>
                  <a:prstClr val="black"/>
                </a:solidFill>
              </a:rPr>
              <a:t>clk</a:t>
            </a:r>
            <a:r>
              <a:rPr lang="en-US" altLang="zh-CN" sz="1800" b="0" dirty="0">
                <a:solidFill>
                  <a:prstClr val="black"/>
                </a:solidFill>
              </a:rPr>
              <a:t>(clk_50mhz), 	</a:t>
            </a:r>
            <a:endParaRPr lang="en-US" altLang="zh-CN" sz="1800" b="0" dirty="0" smtClean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endParaRPr lang="en-US" altLang="zh-CN" sz="1800" b="0" dirty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endParaRPr lang="en-US" altLang="zh-CN" sz="1800" b="0" dirty="0" smtClean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b="0" dirty="0" smtClean="0">
                <a:solidFill>
                  <a:prstClr val="black"/>
                </a:solidFill>
              </a:rPr>
              <a:t>			</a:t>
            </a:r>
            <a:r>
              <a:rPr lang="en-US" altLang="zh-CN" sz="1800" b="0" dirty="0">
                <a:solidFill>
                  <a:prstClr val="black"/>
                </a:solidFill>
              </a:rPr>
              <a:t>……</a:t>
            </a: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b="0" dirty="0">
                <a:solidFill>
                  <a:prstClr val="black"/>
                </a:solidFill>
              </a:rPr>
              <a:t>			</a:t>
            </a:r>
            <a:r>
              <a:rPr lang="en-US" altLang="zh-CN" sz="1800" b="0" dirty="0" smtClean="0">
                <a:solidFill>
                  <a:prstClr val="black"/>
                </a:solidFill>
              </a:rPr>
              <a:t>……</a:t>
            </a: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endParaRPr lang="en-US" altLang="zh-CN" sz="1800" b="0" dirty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endParaRPr lang="en-US" altLang="zh-CN" sz="1800" b="0" dirty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b="0" dirty="0" smtClean="0">
                <a:solidFill>
                  <a:prstClr val="black"/>
                </a:solidFill>
              </a:rPr>
              <a:t>			.</a:t>
            </a:r>
            <a:r>
              <a:rPr lang="en-US" altLang="zh-CN" sz="1800" b="0" dirty="0" err="1">
                <a:solidFill>
                  <a:prstClr val="black"/>
                </a:solidFill>
              </a:rPr>
              <a:t>Peripheral_in</a:t>
            </a:r>
            <a:r>
              <a:rPr lang="en-US" altLang="zh-CN" sz="1800" b="0" dirty="0">
                <a:solidFill>
                  <a:prstClr val="black"/>
                </a:solidFill>
              </a:rPr>
              <a:t>(</a:t>
            </a:r>
            <a:r>
              <a:rPr lang="en-US" altLang="zh-CN" sz="1800" b="0" dirty="0" err="1">
                <a:solidFill>
                  <a:prstClr val="black"/>
                </a:solidFill>
              </a:rPr>
              <a:t>Peripheral_in</a:t>
            </a:r>
            <a:r>
              <a:rPr lang="en-US" altLang="zh-CN" sz="1800" b="0" dirty="0" smtClean="0">
                <a:solidFill>
                  <a:prstClr val="black"/>
                </a:solidFill>
              </a:rPr>
              <a:t>)</a:t>
            </a: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b="0" dirty="0" smtClean="0">
                <a:solidFill>
                  <a:prstClr val="black"/>
                </a:solidFill>
              </a:rPr>
              <a:t> </a:t>
            </a:r>
            <a:r>
              <a:rPr lang="en-US" altLang="zh-CN" sz="1800" b="0" dirty="0">
                <a:solidFill>
                  <a:prstClr val="black"/>
                </a:solidFill>
              </a:rPr>
              <a:t>			);</a:t>
            </a: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b="0" dirty="0" smtClean="0">
                <a:solidFill>
                  <a:prstClr val="black"/>
                </a:solidFill>
              </a:rPr>
              <a:t>			</a:t>
            </a:r>
            <a:r>
              <a:rPr lang="en-US" altLang="zh-CN" sz="1800" b="0" dirty="0">
                <a:solidFill>
                  <a:prstClr val="black"/>
                </a:solidFill>
              </a:rPr>
              <a:t>							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988840"/>
            <a:ext cx="2206211" cy="126684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561" y="2800086"/>
            <a:ext cx="2016224" cy="363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1273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Module calls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968552"/>
          </a:xfrm>
        </p:spPr>
        <p:txBody>
          <a:bodyPr/>
          <a:lstStyle/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	</a:t>
            </a:r>
            <a:r>
              <a:rPr lang="en-US" altLang="zh-CN" sz="1800" dirty="0" err="1">
                <a:solidFill>
                  <a:schemeClr val="tx1"/>
                </a:solidFill>
              </a:rPr>
              <a:t>led_Dev_IO</a:t>
            </a:r>
            <a:r>
              <a:rPr lang="en-US" altLang="zh-CN" sz="1800" dirty="0">
                <a:solidFill>
                  <a:schemeClr val="tx1"/>
                </a:solidFill>
              </a:rPr>
              <a:t>	</a:t>
            </a:r>
            <a:r>
              <a:rPr lang="en-US" altLang="zh-CN" sz="1800" dirty="0">
                <a:solidFill>
                  <a:srgbClr val="FF0000"/>
                </a:solidFill>
              </a:rPr>
              <a:t>U7</a:t>
            </a:r>
            <a:r>
              <a:rPr lang="en-US" altLang="zh-CN" sz="1800" b="0" dirty="0">
                <a:solidFill>
                  <a:schemeClr val="tx1"/>
                </a:solidFill>
              </a:rPr>
              <a:t>( </a:t>
            </a:r>
            <a:r>
              <a:rPr lang="en-US" altLang="zh-CN" sz="1800" b="0" dirty="0" err="1">
                <a:solidFill>
                  <a:schemeClr val="tx1"/>
                </a:solidFill>
              </a:rPr>
              <a:t>clk_io</a:t>
            </a:r>
            <a:r>
              <a:rPr lang="en-US" altLang="zh-CN" sz="1800" b="0" dirty="0">
                <a:solidFill>
                  <a:schemeClr val="tx1"/>
                </a:solidFill>
              </a:rPr>
              <a:t>,</a:t>
            </a:r>
          </a:p>
          <a:p>
            <a:pPr marL="0" lvl="0" indent="0">
              <a:lnSpc>
                <a:spcPts val="20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	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800" b="0" dirty="0" smtClean="0">
                <a:solidFill>
                  <a:prstClr val="black"/>
                </a:solidFill>
              </a:rPr>
              <a:t>……</a:t>
            </a:r>
            <a:endParaRPr lang="en-US" altLang="zh-CN" sz="1800" b="0" dirty="0">
              <a:solidFill>
                <a:prstClr val="black"/>
              </a:solidFill>
            </a:endParaRPr>
          </a:p>
          <a:p>
            <a:pPr marL="0" lvl="0" indent="0">
              <a:lnSpc>
                <a:spcPts val="20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b="0" dirty="0">
                <a:solidFill>
                  <a:prstClr val="black"/>
                </a:solidFill>
              </a:rPr>
              <a:t>			</a:t>
            </a:r>
            <a:r>
              <a:rPr lang="en-US" altLang="zh-CN" sz="1800" b="0" dirty="0" smtClean="0">
                <a:solidFill>
                  <a:prstClr val="black"/>
                </a:solidFill>
              </a:rPr>
              <a:t>        ……</a:t>
            </a:r>
            <a:endParaRPr lang="en-US" altLang="zh-CN" sz="1800" b="0" dirty="0">
              <a:solidFill>
                <a:prstClr val="black"/>
              </a:solidFill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	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 GPIOf0</a:t>
            </a:r>
            <a:r>
              <a:rPr lang="en-US" altLang="zh-CN" sz="1800" b="0" dirty="0">
                <a:solidFill>
                  <a:schemeClr val="tx1"/>
                </a:solidFill>
              </a:rPr>
              <a:t>					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);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endParaRPr lang="en-US" altLang="zh-CN" sz="1800" dirty="0">
              <a:solidFill>
                <a:schemeClr val="tx1"/>
              </a:solidFill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	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seven_seg_Dev_IO</a:t>
            </a:r>
            <a:r>
              <a:rPr lang="en-US" altLang="zh-CN" sz="1800" dirty="0" smtClean="0">
                <a:solidFill>
                  <a:schemeClr val="tx1"/>
                </a:solidFill>
              </a:rPr>
              <a:t>  </a:t>
            </a:r>
            <a:r>
              <a:rPr lang="en-US" altLang="zh-CN" sz="1800" dirty="0">
                <a:solidFill>
                  <a:schemeClr val="tx1"/>
                </a:solidFill>
              </a:rPr>
              <a:t>U5</a:t>
            </a:r>
            <a:r>
              <a:rPr lang="en-US" altLang="zh-CN" sz="1800" b="0" dirty="0">
                <a:solidFill>
                  <a:schemeClr val="tx1"/>
                </a:solidFill>
              </a:rPr>
              <a:t>( .</a:t>
            </a:r>
            <a:r>
              <a:rPr lang="en-US" altLang="zh-CN" sz="1800" b="0" dirty="0" err="1">
                <a:solidFill>
                  <a:schemeClr val="tx1"/>
                </a:solidFill>
              </a:rPr>
              <a:t>clk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(??),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    .</a:t>
            </a:r>
            <a:r>
              <a:rPr lang="en-US" altLang="zh-CN" sz="1800" b="0" dirty="0" err="1">
                <a:solidFill>
                  <a:schemeClr val="tx1"/>
                </a:solidFill>
              </a:rPr>
              <a:t>rst</a:t>
            </a:r>
            <a:r>
              <a:rPr lang="en-US" altLang="zh-CN" sz="1800" b="0" dirty="0">
                <a:solidFill>
                  <a:schemeClr val="tx1"/>
                </a:solidFill>
              </a:rPr>
              <a:t>(</a:t>
            </a:r>
            <a:r>
              <a:rPr lang="en-US" altLang="zh-CN" sz="1800" b="0" dirty="0" err="1">
                <a:solidFill>
                  <a:schemeClr val="tx1"/>
                </a:solidFill>
              </a:rPr>
              <a:t>rst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),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		         .</a:t>
            </a:r>
            <a:r>
              <a:rPr lang="en-US" altLang="zh-CN" sz="1800" b="0" dirty="0">
                <a:solidFill>
                  <a:schemeClr val="tx1"/>
                </a:solidFill>
              </a:rPr>
              <a:t>GPIOe0000000_we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(??),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800" b="0" dirty="0">
                <a:solidFill>
                  <a:schemeClr val="tx1"/>
                </a:solidFill>
              </a:rPr>
              <a:t>	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     </a:t>
            </a:r>
            <a:r>
              <a:rPr lang="en-US" altLang="zh-CN" sz="1800" b="0" dirty="0">
                <a:solidFill>
                  <a:schemeClr val="tx1"/>
                </a:solidFill>
              </a:rPr>
              <a:t>.Test(SW_OK[7:5]),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     </a:t>
            </a:r>
            <a:r>
              <a:rPr lang="en-US" altLang="zh-CN" sz="1800" b="0" dirty="0">
                <a:solidFill>
                  <a:schemeClr val="tx1"/>
                </a:solidFill>
              </a:rPr>
              <a:t>.</a:t>
            </a:r>
            <a:r>
              <a:rPr lang="en-US" altLang="zh-CN" sz="1800" b="0" dirty="0" err="1">
                <a:solidFill>
                  <a:schemeClr val="tx1"/>
                </a:solidFill>
              </a:rPr>
              <a:t>disp_cpudata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(??),  	              //</a:t>
            </a:r>
            <a:r>
              <a:rPr lang="en-US" altLang="zh-CN" sz="1800" b="0" dirty="0">
                <a:solidFill>
                  <a:schemeClr val="tx1"/>
                </a:solidFill>
              </a:rPr>
              <a:t>CPU data output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     .Test_data1({</a:t>
            </a:r>
            <a:r>
              <a:rPr lang="en-US" altLang="zh-CN" sz="1800" b="0" dirty="0">
                <a:solidFill>
                  <a:schemeClr val="tx1"/>
                </a:solidFill>
              </a:rPr>
              <a:t>2'b00,pc[31:2]}),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//</a:t>
            </a:r>
            <a:r>
              <a:rPr lang="en-US" altLang="zh-CN" sz="1800" b="0" dirty="0">
                <a:solidFill>
                  <a:schemeClr val="tx1"/>
                </a:solidFill>
              </a:rPr>
              <a:t>pc[31:2]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     .Test_data2(</a:t>
            </a:r>
            <a:r>
              <a:rPr lang="en-US" altLang="zh-CN" sz="1800" b="0" dirty="0" err="1" smtClean="0">
                <a:solidFill>
                  <a:schemeClr val="tx1"/>
                </a:solidFill>
              </a:rPr>
              <a:t>counter_out</a:t>
            </a:r>
            <a:r>
              <a:rPr lang="en-US" altLang="zh-CN" sz="1800" b="0" dirty="0">
                <a:solidFill>
                  <a:schemeClr val="tx1"/>
                </a:solidFill>
              </a:rPr>
              <a:t>),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//</a:t>
            </a:r>
            <a:r>
              <a:rPr lang="en-US" altLang="zh-CN" sz="1800" b="0" dirty="0">
                <a:solidFill>
                  <a:schemeClr val="tx1"/>
                </a:solidFill>
              </a:rPr>
              <a:t>counter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     </a:t>
            </a:r>
            <a:r>
              <a:rPr lang="en-US" altLang="zh-CN" sz="1800" b="0" dirty="0">
                <a:solidFill>
                  <a:schemeClr val="tx1"/>
                </a:solidFill>
              </a:rPr>
              <a:t>.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Test_data3(??),</a:t>
            </a: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	//</a:t>
            </a:r>
            <a:r>
              <a:rPr lang="en-US" altLang="zh-CN" sz="1800" b="0" dirty="0" err="1">
                <a:solidFill>
                  <a:schemeClr val="tx1"/>
                </a:solidFill>
              </a:rPr>
              <a:t>Inst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    .Test_data4(??),		//</a:t>
            </a:r>
            <a:r>
              <a:rPr lang="en-US" altLang="zh-CN" sz="1800" b="0" dirty="0" err="1">
                <a:solidFill>
                  <a:schemeClr val="tx1"/>
                </a:solidFill>
              </a:rPr>
              <a:t>addr_bus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    .Test_data5(??),</a:t>
            </a: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	//</a:t>
            </a:r>
            <a:r>
              <a:rPr lang="en-US" altLang="zh-CN" sz="1800" b="0" dirty="0">
                <a:solidFill>
                  <a:schemeClr val="tx1"/>
                </a:solidFill>
              </a:rPr>
              <a:t>Cpu_data2bus;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    </a:t>
            </a:r>
            <a:r>
              <a:rPr lang="en-US" altLang="zh-CN" sz="1800" b="0" dirty="0">
                <a:solidFill>
                  <a:schemeClr val="tx1"/>
                </a:solidFill>
              </a:rPr>
              <a:t>.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Test_data6(??),</a:t>
            </a: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	//</a:t>
            </a:r>
            <a:r>
              <a:rPr lang="en-US" altLang="zh-CN" sz="1800" b="0" dirty="0">
                <a:solidFill>
                  <a:schemeClr val="tx1"/>
                </a:solidFill>
              </a:rPr>
              <a:t>Cpu_data4bus;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    .Test_data6(??),</a:t>
            </a:r>
            <a:r>
              <a:rPr lang="en-US" altLang="zh-CN" sz="1800" b="0" dirty="0">
                <a:solidFill>
                  <a:schemeClr val="tx1"/>
                </a:solidFill>
              </a:rPr>
              <a:t>		//pc; 		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   </a:t>
            </a:r>
            <a:r>
              <a:rPr lang="en-US" altLang="zh-CN" sz="1800" b="0" dirty="0">
                <a:solidFill>
                  <a:schemeClr val="tx1"/>
                </a:solidFill>
              </a:rPr>
              <a:t>.</a:t>
            </a:r>
            <a:r>
              <a:rPr lang="en-US" altLang="zh-CN" sz="1800" b="0" dirty="0" err="1">
                <a:solidFill>
                  <a:schemeClr val="tx1"/>
                </a:solidFill>
              </a:rPr>
              <a:t>disp_num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(??)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		         );</a:t>
            </a: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1196752"/>
            <a:ext cx="2784084" cy="187011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996952"/>
            <a:ext cx="1582949" cy="328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721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63525" y="284163"/>
            <a:ext cx="8540750" cy="658812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solidFill>
                  <a:srgbClr val="FF3300"/>
                </a:solidFill>
                <a:ea typeface="黑体" panose="02010609060101010101" pitchFamily="49" charset="-122"/>
              </a:rPr>
              <a:t>CPU organization </a:t>
            </a:r>
          </a:p>
        </p:txBody>
      </p:sp>
      <p:sp>
        <p:nvSpPr>
          <p:cNvPr id="3072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196975"/>
            <a:ext cx="8540750" cy="52562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/>
              <a:t>Digital circuit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/>
              <a:t>General circuits that controls logical event with logical gates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--Hardware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10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/>
              <a:t>Computer organization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/>
              <a:t>Special circuits that processes logical action with instructions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-Software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99260" y="2492896"/>
            <a:ext cx="8643367" cy="2262190"/>
            <a:chOff x="317499" y="2420888"/>
            <a:chExt cx="8643367" cy="2262190"/>
          </a:xfrm>
        </p:grpSpPr>
        <p:sp>
          <p:nvSpPr>
            <p:cNvPr id="48133" name="Text Box 4"/>
            <p:cNvSpPr txBox="1">
              <a:spLocks noChangeArrowheads="1"/>
            </p:cNvSpPr>
            <p:nvPr/>
          </p:nvSpPr>
          <p:spPr bwMode="auto">
            <a:xfrm>
              <a:off x="1826640" y="3011438"/>
              <a:ext cx="1579563" cy="1395413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lang="en-US" altLang="zh-CN" sz="1000" b="1">
                <a:latin typeface="Times New Roman" panose="02020603050405020304" pitchFamily="18" charset="0"/>
              </a:endParaRPr>
            </a:p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Control</a:t>
              </a:r>
              <a:br>
                <a:rPr lang="en-US" altLang="zh-CN" sz="2400" b="1">
                  <a:latin typeface="Times New Roman" panose="02020603050405020304" pitchFamily="18" charset="0"/>
                </a:rPr>
              </a:br>
              <a:r>
                <a:rPr lang="en-US" altLang="zh-CN" sz="2400" b="1">
                  <a:latin typeface="Times New Roman" panose="02020603050405020304" pitchFamily="18" charset="0"/>
                </a:rPr>
                <a:t>unit</a:t>
              </a:r>
            </a:p>
            <a:p>
              <a:pPr algn="ctr">
                <a:spcBef>
                  <a:spcPct val="50000"/>
                </a:spcBef>
                <a:buFontTx/>
                <a:buNone/>
              </a:pPr>
              <a:endParaRPr lang="en-US" altLang="zh-CN" sz="1000" b="1">
                <a:latin typeface="Times New Roman" panose="02020603050405020304" pitchFamily="18" charset="0"/>
              </a:endParaRPr>
            </a:p>
          </p:txBody>
        </p:sp>
        <p:sp>
          <p:nvSpPr>
            <p:cNvPr id="48134" name="Text Box 5"/>
            <p:cNvSpPr txBox="1">
              <a:spLocks noChangeArrowheads="1"/>
            </p:cNvSpPr>
            <p:nvPr/>
          </p:nvSpPr>
          <p:spPr bwMode="auto">
            <a:xfrm>
              <a:off x="5328666" y="3038426"/>
              <a:ext cx="1579563" cy="14112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algn="ctr">
              <a:noFill/>
              <a:miter lim="800000"/>
              <a:headEnd/>
              <a:tailEnd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lang="en-US" altLang="zh-CN" sz="2000" b="1" dirty="0">
                <a:latin typeface="Times New Roman" panose="02020603050405020304" pitchFamily="18" charset="0"/>
              </a:endParaRPr>
            </a:p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400" b="1" dirty="0" err="1">
                  <a:latin typeface="Times New Roman" panose="02020603050405020304" pitchFamily="18" charset="0"/>
                </a:rPr>
                <a:t>Datapath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  <a:p>
              <a:pPr algn="ctr">
                <a:spcBef>
                  <a:spcPct val="50000"/>
                </a:spcBef>
                <a:buFontTx/>
                <a:buNone/>
              </a:pP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8135" name="Line 6"/>
            <p:cNvSpPr>
              <a:spLocks noChangeShapeType="1"/>
            </p:cNvSpPr>
            <p:nvPr/>
          </p:nvSpPr>
          <p:spPr bwMode="auto">
            <a:xfrm flipV="1">
              <a:off x="3406203" y="3463876"/>
              <a:ext cx="1949450" cy="15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6" name="Line 7"/>
            <p:cNvSpPr>
              <a:spLocks noChangeShapeType="1"/>
            </p:cNvSpPr>
            <p:nvPr/>
          </p:nvSpPr>
          <p:spPr bwMode="auto">
            <a:xfrm>
              <a:off x="3406203" y="3954414"/>
              <a:ext cx="1922463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7" name="Freeform 8"/>
            <p:cNvSpPr>
              <a:spLocks/>
            </p:cNvSpPr>
            <p:nvPr/>
          </p:nvSpPr>
          <p:spPr bwMode="auto">
            <a:xfrm rot="16200000" flipH="1">
              <a:off x="5504878" y="1592214"/>
              <a:ext cx="277813" cy="5903914"/>
            </a:xfrm>
            <a:custGeom>
              <a:avLst/>
              <a:gdLst>
                <a:gd name="T0" fmla="*/ 0 w 314"/>
                <a:gd name="T1" fmla="*/ 0 h 297"/>
                <a:gd name="T2" fmla="*/ 35 w 314"/>
                <a:gd name="T3" fmla="*/ 0 h 297"/>
                <a:gd name="T4" fmla="*/ 35 w 314"/>
                <a:gd name="T5" fmla="*/ 297 h 297"/>
                <a:gd name="T6" fmla="*/ 0 60000 65536"/>
                <a:gd name="T7" fmla="*/ 0 60000 65536"/>
                <a:gd name="T8" fmla="*/ 0 60000 65536"/>
                <a:gd name="T9" fmla="*/ 0 w 314"/>
                <a:gd name="T10" fmla="*/ 0 h 297"/>
                <a:gd name="T11" fmla="*/ 314 w 314"/>
                <a:gd name="T12" fmla="*/ 297 h 2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4" h="297">
                  <a:moveTo>
                    <a:pt x="0" y="0"/>
                  </a:moveTo>
                  <a:lnTo>
                    <a:pt x="314" y="0"/>
                  </a:lnTo>
                  <a:lnTo>
                    <a:pt x="314" y="297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8" name="Freeform 9"/>
            <p:cNvSpPr>
              <a:spLocks/>
            </p:cNvSpPr>
            <p:nvPr/>
          </p:nvSpPr>
          <p:spPr bwMode="auto">
            <a:xfrm>
              <a:off x="531812" y="2766963"/>
              <a:ext cx="5348289" cy="260350"/>
            </a:xfrm>
            <a:custGeom>
              <a:avLst/>
              <a:gdLst>
                <a:gd name="T0" fmla="*/ 0 w 314"/>
                <a:gd name="T1" fmla="*/ 0 h 297"/>
                <a:gd name="T2" fmla="*/ 591 w 314"/>
                <a:gd name="T3" fmla="*/ 0 h 297"/>
                <a:gd name="T4" fmla="*/ 591 w 314"/>
                <a:gd name="T5" fmla="*/ 2 h 297"/>
                <a:gd name="T6" fmla="*/ 0 60000 65536"/>
                <a:gd name="T7" fmla="*/ 0 60000 65536"/>
                <a:gd name="T8" fmla="*/ 0 60000 65536"/>
                <a:gd name="T9" fmla="*/ 0 w 314"/>
                <a:gd name="T10" fmla="*/ 0 h 297"/>
                <a:gd name="T11" fmla="*/ 314 w 314"/>
                <a:gd name="T12" fmla="*/ 297 h 2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4" h="297">
                  <a:moveTo>
                    <a:pt x="0" y="0"/>
                  </a:moveTo>
                  <a:lnTo>
                    <a:pt x="314" y="0"/>
                  </a:lnTo>
                  <a:lnTo>
                    <a:pt x="314" y="297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9" name="Text Box 10"/>
            <p:cNvSpPr txBox="1">
              <a:spLocks noChangeArrowheads="1"/>
            </p:cNvSpPr>
            <p:nvPr/>
          </p:nvSpPr>
          <p:spPr bwMode="auto">
            <a:xfrm>
              <a:off x="3410965" y="3078113"/>
              <a:ext cx="194468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Control signals</a:t>
              </a:r>
            </a:p>
          </p:txBody>
        </p:sp>
        <p:sp>
          <p:nvSpPr>
            <p:cNvPr id="48140" name="Text Box 11"/>
            <p:cNvSpPr txBox="1">
              <a:spLocks noChangeArrowheads="1"/>
            </p:cNvSpPr>
            <p:nvPr/>
          </p:nvSpPr>
          <p:spPr bwMode="auto">
            <a:xfrm>
              <a:off x="3504628" y="3594051"/>
              <a:ext cx="17526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Status signals</a:t>
              </a:r>
            </a:p>
          </p:txBody>
        </p:sp>
        <p:sp>
          <p:nvSpPr>
            <p:cNvPr id="48141" name="Text Box 12"/>
            <p:cNvSpPr txBox="1">
              <a:spLocks noChangeArrowheads="1"/>
            </p:cNvSpPr>
            <p:nvPr/>
          </p:nvSpPr>
          <p:spPr bwMode="auto">
            <a:xfrm>
              <a:off x="7104335" y="4283028"/>
              <a:ext cx="183832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Control output</a:t>
              </a:r>
            </a:p>
          </p:txBody>
        </p:sp>
        <p:sp>
          <p:nvSpPr>
            <p:cNvPr id="48142" name="Text Box 13"/>
            <p:cNvSpPr txBox="1">
              <a:spLocks noChangeArrowheads="1"/>
            </p:cNvSpPr>
            <p:nvPr/>
          </p:nvSpPr>
          <p:spPr bwMode="auto">
            <a:xfrm>
              <a:off x="317499" y="2420888"/>
              <a:ext cx="17303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Data input</a:t>
              </a:r>
            </a:p>
          </p:txBody>
        </p:sp>
        <p:sp>
          <p:nvSpPr>
            <p:cNvPr id="48143" name="Line 14"/>
            <p:cNvSpPr>
              <a:spLocks noChangeShapeType="1"/>
            </p:cNvSpPr>
            <p:nvPr/>
          </p:nvSpPr>
          <p:spPr bwMode="auto">
            <a:xfrm>
              <a:off x="6979666" y="3803601"/>
              <a:ext cx="1616075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44" name="Text Box 15"/>
            <p:cNvSpPr txBox="1">
              <a:spLocks noChangeArrowheads="1"/>
            </p:cNvSpPr>
            <p:nvPr/>
          </p:nvSpPr>
          <p:spPr bwMode="auto">
            <a:xfrm>
              <a:off x="6928866" y="3305126"/>
              <a:ext cx="20320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 smtClean="0">
                  <a:latin typeface="Times New Roman" panose="02020603050405020304" pitchFamily="18" charset="0"/>
                </a:rPr>
                <a:t>Data output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3" name="直接箭头连接符 2"/>
            <p:cNvCxnSpPr/>
            <p:nvPr/>
          </p:nvCxnSpPr>
          <p:spPr>
            <a:xfrm>
              <a:off x="519362" y="3833208"/>
              <a:ext cx="133217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 3"/>
            <p:cNvSpPr/>
            <p:nvPr/>
          </p:nvSpPr>
          <p:spPr>
            <a:xfrm>
              <a:off x="467829" y="3463876"/>
              <a:ext cx="13837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latin typeface="Times New Roman" panose="02020603050405020304" pitchFamily="18" charset="0"/>
                </a:rPr>
                <a:t>Status input</a:t>
              </a:r>
              <a:endParaRPr lang="zh-CN" altLang="en-US" dirty="0"/>
            </a:p>
          </p:txBody>
        </p:sp>
      </p:grpSp>
      <p:sp>
        <p:nvSpPr>
          <p:cNvPr id="2" name="椭圆 1"/>
          <p:cNvSpPr/>
          <p:nvPr/>
        </p:nvSpPr>
        <p:spPr>
          <a:xfrm>
            <a:off x="1524934" y="2661060"/>
            <a:ext cx="5783370" cy="2232248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876386"/>
      </p:ext>
    </p:extLst>
  </p:cSld>
  <p:clrMapOvr>
    <a:masterClrMapping/>
  </p:clrMapOvr>
  <p:transition spd="slow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Module calls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	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Counter_x</a:t>
            </a:r>
            <a:r>
              <a:rPr lang="en-US" altLang="zh-CN" sz="2000" dirty="0" smtClean="0">
                <a:solidFill>
                  <a:schemeClr val="tx1"/>
                </a:solidFill>
              </a:rPr>
              <a:t> 	</a:t>
            </a:r>
            <a:r>
              <a:rPr lang="en-US" altLang="zh-CN" sz="2000" dirty="0" smtClean="0">
                <a:solidFill>
                  <a:srgbClr val="FF0000"/>
                </a:solidFill>
              </a:rPr>
              <a:t>U10</a:t>
            </a:r>
            <a:r>
              <a:rPr lang="en-US" altLang="zh-CN" sz="2000" b="0" dirty="0">
                <a:solidFill>
                  <a:schemeClr val="tx1"/>
                </a:solidFill>
              </a:rPr>
              <a:t>(.</a:t>
            </a:r>
            <a:r>
              <a:rPr lang="en-US" altLang="zh-CN" sz="2000" b="0" dirty="0" err="1">
                <a:solidFill>
                  <a:schemeClr val="tx1"/>
                </a:solidFill>
              </a:rPr>
              <a:t>clk</a:t>
            </a:r>
            <a:r>
              <a:rPr lang="en-US" altLang="zh-CN" sz="2000" b="0" dirty="0">
                <a:solidFill>
                  <a:schemeClr val="tx1"/>
                </a:solidFill>
              </a:rPr>
              <a:t>(</a:t>
            </a:r>
            <a:r>
              <a:rPr lang="en-US" altLang="zh-CN" sz="2000" b="0" dirty="0" err="1">
                <a:solidFill>
                  <a:schemeClr val="tx1"/>
                </a:solidFill>
              </a:rPr>
              <a:t>clk_io</a:t>
            </a:r>
            <a:r>
              <a:rPr lang="en-US" altLang="zh-CN" sz="2000" b="0" dirty="0">
                <a:solidFill>
                  <a:schemeClr val="tx1"/>
                </a:solidFill>
              </a:rPr>
              <a:t>),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     .</a:t>
            </a:r>
            <a:r>
              <a:rPr lang="en-US" altLang="zh-CN" sz="2000" b="0" dirty="0">
                <a:solidFill>
                  <a:schemeClr val="tx1"/>
                </a:solidFill>
              </a:rPr>
              <a:t>clk0(</a:t>
            </a:r>
            <a:r>
              <a:rPr lang="en-US" altLang="zh-CN" sz="2000" b="0" dirty="0" err="1">
                <a:solidFill>
                  <a:schemeClr val="tx1"/>
                </a:solidFill>
              </a:rPr>
              <a:t>clkdiv</a:t>
            </a:r>
            <a:r>
              <a:rPr lang="en-US" altLang="zh-CN" sz="2000" b="0" dirty="0">
                <a:solidFill>
                  <a:schemeClr val="tx1"/>
                </a:solidFill>
              </a:rPr>
              <a:t>[9]),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     .</a:t>
            </a:r>
            <a:r>
              <a:rPr lang="en-US" altLang="zh-CN" sz="2000" b="0" dirty="0">
                <a:solidFill>
                  <a:schemeClr val="tx1"/>
                </a:solidFill>
              </a:rPr>
              <a:t>clk1(</a:t>
            </a:r>
            <a:r>
              <a:rPr lang="en-US" altLang="zh-CN" sz="2000" b="0" dirty="0" err="1">
                <a:solidFill>
                  <a:schemeClr val="tx1"/>
                </a:solidFill>
              </a:rPr>
              <a:t>clkdiv</a:t>
            </a:r>
            <a:r>
              <a:rPr lang="en-US" altLang="zh-CN" sz="2000" b="0" dirty="0">
                <a:solidFill>
                  <a:schemeClr val="tx1"/>
                </a:solidFill>
              </a:rPr>
              <a:t>[10]),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     .</a:t>
            </a:r>
            <a:r>
              <a:rPr lang="en-US" altLang="zh-CN" sz="2000" b="0" dirty="0">
                <a:solidFill>
                  <a:schemeClr val="tx1"/>
                </a:solidFill>
              </a:rPr>
              <a:t>clk2(</a:t>
            </a:r>
            <a:r>
              <a:rPr lang="en-US" altLang="zh-CN" sz="2000" b="0" dirty="0" err="1">
                <a:solidFill>
                  <a:schemeClr val="tx1"/>
                </a:solidFill>
              </a:rPr>
              <a:t>clkdiv</a:t>
            </a:r>
            <a:r>
              <a:rPr lang="en-US" altLang="zh-CN" sz="2000" b="0" dirty="0">
                <a:solidFill>
                  <a:schemeClr val="tx1"/>
                </a:solidFill>
              </a:rPr>
              <a:t>[10]),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	 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    .</a:t>
            </a:r>
            <a:r>
              <a:rPr lang="en-US" altLang="zh-CN" sz="2000" b="0" dirty="0" err="1">
                <a:solidFill>
                  <a:schemeClr val="tx1"/>
                </a:solidFill>
              </a:rPr>
              <a:t>counter_we</a:t>
            </a:r>
            <a:r>
              <a:rPr lang="en-US" altLang="zh-CN" sz="2000" b="0" dirty="0">
                <a:solidFill>
                  <a:schemeClr val="tx1"/>
                </a:solidFill>
              </a:rPr>
              <a:t>(</a:t>
            </a:r>
            <a:r>
              <a:rPr lang="en-US" altLang="zh-CN" sz="2000" b="0" dirty="0" err="1">
                <a:solidFill>
                  <a:schemeClr val="tx1"/>
                </a:solidFill>
              </a:rPr>
              <a:t>counter_we</a:t>
            </a:r>
            <a:r>
              <a:rPr lang="en-US" altLang="zh-CN" sz="2000" b="0" dirty="0">
                <a:solidFill>
                  <a:schemeClr val="tx1"/>
                </a:solidFill>
              </a:rPr>
              <a:t>),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     .</a:t>
            </a:r>
            <a:r>
              <a:rPr lang="en-US" altLang="zh-CN" sz="2000" b="0" dirty="0" err="1">
                <a:solidFill>
                  <a:schemeClr val="tx1"/>
                </a:solidFill>
              </a:rPr>
              <a:t>counter_val</a:t>
            </a:r>
            <a:r>
              <a:rPr lang="en-US" altLang="zh-CN" sz="2000" b="0" dirty="0">
                <a:solidFill>
                  <a:schemeClr val="tx1"/>
                </a:solidFill>
              </a:rPr>
              <a:t>(</a:t>
            </a:r>
            <a:r>
              <a:rPr lang="en-US" altLang="zh-CN" sz="2000" b="0" dirty="0" err="1">
                <a:solidFill>
                  <a:schemeClr val="tx1"/>
                </a:solidFill>
              </a:rPr>
              <a:t>Peripheral_in</a:t>
            </a:r>
            <a:r>
              <a:rPr lang="en-US" altLang="zh-CN" sz="2000" b="0" dirty="0">
                <a:solidFill>
                  <a:schemeClr val="tx1"/>
                </a:solidFill>
              </a:rPr>
              <a:t>),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     .</a:t>
            </a:r>
            <a:r>
              <a:rPr lang="en-US" altLang="zh-CN" sz="2000" b="0" dirty="0" err="1">
                <a:solidFill>
                  <a:schemeClr val="tx1"/>
                </a:solidFill>
              </a:rPr>
              <a:t>counter_ch</a:t>
            </a:r>
            <a:r>
              <a:rPr lang="en-US" altLang="zh-CN" sz="2000" b="0" dirty="0">
                <a:solidFill>
                  <a:schemeClr val="tx1"/>
                </a:solidFill>
              </a:rPr>
              <a:t>(</a:t>
            </a:r>
            <a:r>
              <a:rPr lang="en-US" altLang="zh-CN" sz="2000" b="0" dirty="0" err="1">
                <a:solidFill>
                  <a:schemeClr val="tx1"/>
                </a:solidFill>
              </a:rPr>
              <a:t>Counter_set</a:t>
            </a:r>
            <a:r>
              <a:rPr lang="en-US" altLang="zh-CN" sz="2000" b="0" dirty="0">
                <a:solidFill>
                  <a:schemeClr val="tx1"/>
                </a:solidFill>
              </a:rPr>
              <a:t>),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     .</a:t>
            </a:r>
            <a:r>
              <a:rPr lang="en-US" altLang="zh-CN" sz="2000" b="0" dirty="0">
                <a:solidFill>
                  <a:schemeClr val="tx1"/>
                </a:solidFill>
              </a:rPr>
              <a:t>counter0_OUT(counter_OUT0),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    .</a:t>
            </a:r>
            <a:r>
              <a:rPr lang="en-US" altLang="zh-CN" sz="2000" b="0" dirty="0">
                <a:solidFill>
                  <a:schemeClr val="tx1"/>
                </a:solidFill>
              </a:rPr>
              <a:t>counter1_OUT(counter_OUT1),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    .</a:t>
            </a:r>
            <a:r>
              <a:rPr lang="en-US" altLang="zh-CN" sz="2000" b="0" dirty="0">
                <a:solidFill>
                  <a:schemeClr val="tx1"/>
                </a:solidFill>
              </a:rPr>
              <a:t>counter2_OUT(counter_OUT2),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    .</a:t>
            </a:r>
            <a:r>
              <a:rPr lang="en-US" altLang="zh-CN" sz="2000" b="0" dirty="0" err="1">
                <a:solidFill>
                  <a:schemeClr val="tx1"/>
                </a:solidFill>
              </a:rPr>
              <a:t>counter_out</a:t>
            </a:r>
            <a:r>
              <a:rPr lang="en-US" altLang="zh-CN" sz="2000" b="0" dirty="0">
                <a:solidFill>
                  <a:schemeClr val="tx1"/>
                </a:solidFill>
              </a:rPr>
              <a:t>(</a:t>
            </a:r>
            <a:r>
              <a:rPr lang="en-US" altLang="zh-CN" sz="2000" b="0" dirty="0" err="1">
                <a:solidFill>
                  <a:schemeClr val="tx1"/>
                </a:solidFill>
              </a:rPr>
              <a:t>counter_out</a:t>
            </a:r>
            <a:r>
              <a:rPr lang="en-US" altLang="zh-CN" sz="2000" b="0" dirty="0">
                <a:solidFill>
                  <a:schemeClr val="tx1"/>
                </a:solidFill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    );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b="0" dirty="0" err="1">
                <a:solidFill>
                  <a:schemeClr val="tx1"/>
                </a:solidFill>
              </a:rPr>
              <a:t>endmodule</a:t>
            </a:r>
            <a:r>
              <a:rPr lang="en-US" altLang="zh-CN" sz="2000" b="0" dirty="0">
                <a:solidFill>
                  <a:schemeClr val="tx1"/>
                </a:solidFill>
              </a:rPr>
              <a:t>	</a:t>
            </a:r>
            <a:endParaRPr lang="zh-CN" altLang="en-US" sz="2000" b="0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19424"/>
            <a:ext cx="2915816" cy="306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12479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Finished module relations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992" y="1106481"/>
            <a:ext cx="3759157" cy="5061559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4716017" y="1628800"/>
            <a:ext cx="3543132" cy="216024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标注 5"/>
          <p:cNvSpPr/>
          <p:nvPr/>
        </p:nvSpPr>
        <p:spPr>
          <a:xfrm>
            <a:off x="827584" y="3055214"/>
            <a:ext cx="2736304" cy="373786"/>
          </a:xfrm>
          <a:prstGeom prst="wedgeRoundRectCallout">
            <a:avLst>
              <a:gd name="adj1" fmla="val 126751"/>
              <a:gd name="adj2" fmla="val -401327"/>
              <a:gd name="adj3" fmla="val 16667"/>
            </a:avLst>
          </a:prstGeom>
          <a:noFill/>
          <a:ln>
            <a:solidFill>
              <a:srgbClr val="0033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Top use </a:t>
            </a:r>
            <a:r>
              <a:rPr lang="en-US" altLang="zh-CN" sz="2000" dirty="0" smtClean="0">
                <a:solidFill>
                  <a:schemeClr val="tx1"/>
                </a:solidFill>
              </a:rPr>
              <a:t>HDL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description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932041" y="5157192"/>
            <a:ext cx="3540934" cy="864096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标注 7"/>
          <p:cNvSpPr/>
          <p:nvPr/>
        </p:nvSpPr>
        <p:spPr>
          <a:xfrm>
            <a:off x="230832" y="5589240"/>
            <a:ext cx="2548518" cy="373786"/>
          </a:xfrm>
          <a:prstGeom prst="wedgeRoundRectCallout">
            <a:avLst>
              <a:gd name="adj1" fmla="val 148576"/>
              <a:gd name="adj2" fmla="val -77622"/>
              <a:gd name="adj3" fmla="val 16667"/>
            </a:avLst>
          </a:prstGeom>
          <a:noFill/>
          <a:ln>
            <a:solidFill>
              <a:srgbClr val="0033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IP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core integrated </a:t>
            </a:r>
            <a:r>
              <a:rPr lang="en-US" altLang="zh-CN" sz="2000" dirty="0" smtClean="0">
                <a:solidFill>
                  <a:schemeClr val="tx1"/>
                </a:solidFill>
              </a:rPr>
              <a:t>CPU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-108520" y="4437112"/>
            <a:ext cx="4680520" cy="373786"/>
          </a:xfrm>
          <a:prstGeom prst="wedgeRoundRectCallout">
            <a:avLst>
              <a:gd name="adj1" fmla="val 70557"/>
              <a:gd name="adj2" fmla="val 157126"/>
              <a:gd name="adj3" fmla="val 16667"/>
            </a:avLst>
          </a:prstGeom>
          <a:noFill/>
          <a:ln>
            <a:solidFill>
              <a:srgbClr val="0033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Either HDL or schematic to describe CPU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99769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2564904"/>
            <a:ext cx="8229600" cy="108012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6000" dirty="0" err="1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SoC</a:t>
            </a:r>
            <a:r>
              <a:rPr lang="en-US" altLang="zh-CN" sz="60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physical verification</a:t>
            </a:r>
            <a:endParaRPr lang="en-US" altLang="zh-CN" sz="60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r">
              <a:spcBef>
                <a:spcPts val="0"/>
              </a:spcBef>
              <a:buNone/>
            </a:pPr>
            <a:r>
              <a:rPr lang="en-US" altLang="zh-CN" sz="2800" dirty="0" smtClean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en-US" altLang="zh-CN" sz="2800" dirty="0" smtClean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no test for this lab</a:t>
            </a:r>
            <a:r>
              <a:rPr lang="zh-CN" altLang="en-US" sz="2800" dirty="0" smtClean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dirty="0" smtClean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just use </a:t>
            </a:r>
            <a:r>
              <a:rPr lang="en-US" altLang="zh-CN" sz="2800" dirty="0" smtClean="0">
                <a:solidFill>
                  <a:srgbClr val="3333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DEMO to verify functions</a:t>
            </a:r>
            <a:endParaRPr lang="en-US" altLang="zh-CN" sz="2800" dirty="0" smtClean="0">
              <a:solidFill>
                <a:srgbClr val="3333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r">
              <a:spcBef>
                <a:spcPts val="0"/>
              </a:spcBef>
              <a:buNone/>
            </a:pPr>
            <a:r>
              <a:rPr lang="en-US" altLang="zh-CN" sz="2800" dirty="0" smtClean="0">
                <a:solidFill>
                  <a:srgbClr val="3E3EFC"/>
                </a:solidFill>
                <a:ea typeface="黑体"/>
              </a:rPr>
              <a:t>-same as lab3, lab4</a:t>
            </a:r>
            <a:endParaRPr lang="en-US" altLang="zh-CN" sz="2800" dirty="0" smtClean="0">
              <a:solidFill>
                <a:srgbClr val="3333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0565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5273" y="188640"/>
            <a:ext cx="8540750" cy="80327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sz="44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DEMO interface</a:t>
            </a:r>
            <a:endParaRPr lang="zh-CN" altLang="en-US" sz="4800" dirty="0" smtClean="0"/>
          </a:p>
        </p:txBody>
      </p:sp>
      <p:sp>
        <p:nvSpPr>
          <p:cNvPr id="2457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536" y="1556792"/>
            <a:ext cx="6906825" cy="4896544"/>
          </a:xfrm>
        </p:spPr>
        <p:txBody>
          <a:bodyPr/>
          <a:lstStyle/>
          <a:p>
            <a:pPr marL="457200" indent="-457200" eaLnBrk="1" hangingPunct="1">
              <a:defRPr/>
            </a:pPr>
            <a:endParaRPr lang="en-US" altLang="zh-CN" b="1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endParaRPr lang="en-US" altLang="zh-CN" dirty="0">
              <a:solidFill>
                <a:srgbClr val="000000"/>
              </a:solidFill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endParaRPr lang="en-US" altLang="zh-CN" b="1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endParaRPr lang="en-US" altLang="zh-CN" b="1" dirty="0">
              <a:solidFill>
                <a:srgbClr val="000000"/>
              </a:solidFill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endParaRPr lang="en-US" altLang="zh-CN" b="1" dirty="0">
              <a:solidFill>
                <a:srgbClr val="000000"/>
              </a:solidFill>
              <a:cs typeface="Times New Roman" pitchFamily="18" charset="0"/>
            </a:endParaRPr>
          </a:p>
          <a:p>
            <a:pPr marL="457200" indent="-457200" eaLnBrk="1" hangingPunct="1"/>
            <a:endParaRPr lang="zh-CN" altLang="en-US" b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rgbClr val="080808"/>
                </a:solidFill>
              </a:rPr>
              <a:t>	</a:t>
            </a:r>
            <a:endParaRPr lang="zh-CN" altLang="en-US" sz="2400" dirty="0" smtClean="0">
              <a:solidFill>
                <a:srgbClr val="080808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27584" y="3861048"/>
            <a:ext cx="3024336" cy="2062103"/>
          </a:xfrm>
          <a:prstGeom prst="rect">
            <a:avLst/>
          </a:prstGeom>
          <a:solidFill>
            <a:schemeClr val="bg1"/>
          </a:solidFill>
          <a:ln w="28575">
            <a:solidFill>
              <a:srgbClr val="0000FF"/>
            </a:solidFill>
            <a:prstDash val="dash"/>
          </a:ln>
        </p:spPr>
        <p:txBody>
          <a:bodyPr wrap="square" lIns="72000" rIns="0">
            <a:spAutoFit/>
          </a:bodyPr>
          <a:lstStyle/>
          <a:p>
            <a:r>
              <a:rPr lang="en-US" altLang="zh-CN" sz="1600" dirty="0" smtClean="0"/>
              <a:t>SW[7:5]=</a:t>
            </a:r>
            <a:r>
              <a:rPr lang="zh-CN" altLang="en-US" sz="1600" dirty="0" smtClean="0"/>
              <a:t>显示通道选择</a:t>
            </a:r>
            <a:endParaRPr lang="en-US" altLang="zh-CN" sz="1600" dirty="0" smtClean="0"/>
          </a:p>
          <a:p>
            <a:r>
              <a:rPr lang="en-US" altLang="zh-CN" sz="1600" dirty="0"/>
              <a:t>SW[7:5</a:t>
            </a:r>
            <a:r>
              <a:rPr lang="en-US" altLang="zh-CN" sz="1600" dirty="0" smtClean="0"/>
              <a:t>]=000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程序运行输出</a:t>
            </a:r>
            <a:endParaRPr lang="en-US" altLang="zh-CN" sz="1600" dirty="0" smtClean="0"/>
          </a:p>
          <a:p>
            <a:r>
              <a:rPr lang="en-US" altLang="zh-CN" sz="1600" dirty="0"/>
              <a:t>SW[7:5]=</a:t>
            </a:r>
            <a:r>
              <a:rPr lang="en-US" altLang="zh-CN" sz="1600" dirty="0" smtClean="0"/>
              <a:t>001</a:t>
            </a:r>
            <a:r>
              <a:rPr lang="zh-CN" altLang="en-US" sz="1600" dirty="0" smtClean="0"/>
              <a:t>：测试</a:t>
            </a:r>
            <a:r>
              <a:rPr lang="en-US" altLang="zh-CN" sz="1600" dirty="0" smtClean="0"/>
              <a:t>PC</a:t>
            </a:r>
            <a:r>
              <a:rPr lang="zh-CN" altLang="en-US" sz="1600" dirty="0" smtClean="0"/>
              <a:t>字地址</a:t>
            </a:r>
            <a:endParaRPr lang="en-US" altLang="zh-CN" sz="1600" dirty="0" smtClean="0"/>
          </a:p>
          <a:p>
            <a:r>
              <a:rPr lang="en-US" altLang="zh-CN" sz="1600" dirty="0"/>
              <a:t>SW[7:5]=</a:t>
            </a:r>
            <a:r>
              <a:rPr lang="en-US" altLang="zh-CN" sz="1600" dirty="0" smtClean="0"/>
              <a:t>010</a:t>
            </a:r>
            <a:r>
              <a:rPr lang="zh-CN" altLang="en-US" sz="1600" dirty="0" smtClean="0"/>
              <a:t>：测试指令字</a:t>
            </a:r>
            <a:endParaRPr lang="en-US" altLang="zh-CN" sz="1600" dirty="0" smtClean="0"/>
          </a:p>
          <a:p>
            <a:r>
              <a:rPr lang="en-US" altLang="zh-CN" sz="1600" dirty="0"/>
              <a:t>SW[7:5]=</a:t>
            </a:r>
            <a:r>
              <a:rPr lang="en-US" altLang="zh-CN" sz="1600" dirty="0" smtClean="0"/>
              <a:t>011</a:t>
            </a:r>
            <a:r>
              <a:rPr lang="zh-CN" altLang="en-US" sz="1600" dirty="0" smtClean="0"/>
              <a:t>：测试计数器</a:t>
            </a:r>
            <a:endParaRPr lang="en-US" altLang="zh-CN" sz="1600" dirty="0" smtClean="0"/>
          </a:p>
          <a:p>
            <a:r>
              <a:rPr lang="en-US" altLang="zh-CN" sz="1600" dirty="0"/>
              <a:t>SW[7:5</a:t>
            </a:r>
            <a:r>
              <a:rPr lang="en-US" altLang="zh-CN" sz="1600" dirty="0" smtClean="0"/>
              <a:t>]=1</a:t>
            </a:r>
            <a:r>
              <a:rPr lang="en-US" altLang="zh-CN" sz="1600" dirty="0"/>
              <a:t>0</a:t>
            </a:r>
            <a:r>
              <a:rPr lang="en-US" altLang="zh-CN" sz="1600" dirty="0" smtClean="0"/>
              <a:t>0</a:t>
            </a:r>
            <a:r>
              <a:rPr lang="zh-CN" altLang="en-US" sz="1600" dirty="0" smtClean="0"/>
              <a:t>：测试</a:t>
            </a:r>
            <a:r>
              <a:rPr lang="en-US" altLang="zh-CN" sz="1600" dirty="0" smtClean="0"/>
              <a:t>RAM</a:t>
            </a:r>
            <a:r>
              <a:rPr lang="zh-CN" altLang="en-US" sz="1600" dirty="0" smtClean="0"/>
              <a:t>地址</a:t>
            </a:r>
            <a:endParaRPr lang="en-US" altLang="zh-CN" sz="1600" dirty="0" smtClean="0"/>
          </a:p>
          <a:p>
            <a:r>
              <a:rPr lang="en-US" altLang="zh-CN" sz="1600" dirty="0"/>
              <a:t>SW[7:5</a:t>
            </a:r>
            <a:r>
              <a:rPr lang="en-US" altLang="zh-CN" sz="1600" dirty="0" smtClean="0"/>
              <a:t>]=101</a:t>
            </a:r>
            <a:r>
              <a:rPr lang="zh-CN" altLang="en-US" sz="1600" dirty="0" smtClean="0"/>
              <a:t>：测试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数据输出</a:t>
            </a:r>
            <a:endParaRPr lang="en-US" altLang="zh-CN" sz="1600" dirty="0"/>
          </a:p>
          <a:p>
            <a:r>
              <a:rPr lang="en-US" altLang="zh-CN" sz="1600" dirty="0"/>
              <a:t>SW[7:5</a:t>
            </a:r>
            <a:r>
              <a:rPr lang="en-US" altLang="zh-CN" sz="1600" dirty="0" smtClean="0"/>
              <a:t>]=110</a:t>
            </a:r>
            <a:r>
              <a:rPr lang="zh-CN" altLang="en-US" sz="1600" dirty="0" smtClean="0"/>
              <a:t>：测试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数据输入</a:t>
            </a:r>
            <a:endParaRPr lang="zh-CN" altLang="en-US" sz="1600" dirty="0"/>
          </a:p>
        </p:txBody>
      </p:sp>
      <p:sp>
        <p:nvSpPr>
          <p:cNvPr id="20" name="矩形 19"/>
          <p:cNvSpPr/>
          <p:nvPr/>
        </p:nvSpPr>
        <p:spPr>
          <a:xfrm>
            <a:off x="5508104" y="3740780"/>
            <a:ext cx="2023439" cy="338554"/>
          </a:xfrm>
          <a:prstGeom prst="rect">
            <a:avLst/>
          </a:prstGeom>
          <a:ln w="28575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SW[0]=</a:t>
            </a:r>
            <a:r>
              <a:rPr lang="zh-CN" altLang="en-US" sz="1600" dirty="0" smtClean="0"/>
              <a:t>文本图形选择</a:t>
            </a:r>
            <a:endParaRPr lang="zh-CN" altLang="en-US" sz="1600" dirty="0"/>
          </a:p>
        </p:txBody>
      </p:sp>
      <p:sp>
        <p:nvSpPr>
          <p:cNvPr id="23" name="矩形 22"/>
          <p:cNvSpPr/>
          <p:nvPr/>
        </p:nvSpPr>
        <p:spPr>
          <a:xfrm>
            <a:off x="5148064" y="4149080"/>
            <a:ext cx="2026645" cy="338554"/>
          </a:xfrm>
          <a:prstGeom prst="rect">
            <a:avLst/>
          </a:prstGeom>
          <a:ln w="28575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SW[1]=</a:t>
            </a:r>
            <a:r>
              <a:rPr lang="zh-CN" altLang="en-US" sz="1600" dirty="0" smtClean="0"/>
              <a:t>高低</a:t>
            </a:r>
            <a:r>
              <a:rPr lang="en-US" altLang="zh-CN" sz="1600" dirty="0" smtClean="0"/>
              <a:t>16</a:t>
            </a:r>
            <a:r>
              <a:rPr lang="zh-CN" altLang="en-US" sz="1600" dirty="0" smtClean="0"/>
              <a:t>位选择</a:t>
            </a:r>
            <a:endParaRPr lang="zh-CN" altLang="en-US" sz="1600" dirty="0"/>
          </a:p>
        </p:txBody>
      </p:sp>
      <p:sp>
        <p:nvSpPr>
          <p:cNvPr id="27" name="矩形 26"/>
          <p:cNvSpPr/>
          <p:nvPr/>
        </p:nvSpPr>
        <p:spPr>
          <a:xfrm>
            <a:off x="4848274" y="4581128"/>
            <a:ext cx="2369688" cy="338554"/>
          </a:xfrm>
          <a:prstGeom prst="rect">
            <a:avLst/>
          </a:prstGeom>
          <a:ln w="28575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SW[2]=CPU</a:t>
            </a:r>
            <a:r>
              <a:rPr lang="zh-CN" altLang="en-US" sz="1600" dirty="0" smtClean="0"/>
              <a:t>单步时钟选择</a:t>
            </a:r>
            <a:endParaRPr lang="zh-CN" altLang="en-US" sz="1600" dirty="0"/>
          </a:p>
        </p:txBody>
      </p:sp>
      <p:sp>
        <p:nvSpPr>
          <p:cNvPr id="38" name="矩形 37"/>
          <p:cNvSpPr/>
          <p:nvPr/>
        </p:nvSpPr>
        <p:spPr>
          <a:xfrm>
            <a:off x="4202179" y="4994736"/>
            <a:ext cx="3621632" cy="1077218"/>
          </a:xfrm>
          <a:prstGeom prst="rect">
            <a:avLst/>
          </a:prstGeom>
          <a:ln w="28575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SW[4:3]=00</a:t>
            </a:r>
            <a:r>
              <a:rPr lang="zh-CN" altLang="en-US" sz="1600" dirty="0" smtClean="0"/>
              <a:t>，点阵显示程序：跑马灯</a:t>
            </a:r>
            <a:endParaRPr lang="en-US" altLang="zh-CN" sz="1600" dirty="0" smtClean="0"/>
          </a:p>
          <a:p>
            <a:r>
              <a:rPr lang="en-US" altLang="zh-CN" sz="1600" dirty="0"/>
              <a:t>SW[4:3]=00</a:t>
            </a:r>
            <a:r>
              <a:rPr lang="zh-CN" altLang="en-US" sz="1600" dirty="0"/>
              <a:t>，点阵</a:t>
            </a:r>
            <a:r>
              <a:rPr lang="zh-CN" altLang="en-US" sz="1600" dirty="0" smtClean="0"/>
              <a:t>显示程序：矩形变幻</a:t>
            </a:r>
            <a:endParaRPr lang="en-US" altLang="zh-CN" sz="1600" dirty="0" smtClean="0"/>
          </a:p>
          <a:p>
            <a:r>
              <a:rPr lang="en-US" altLang="zh-CN" sz="1600" dirty="0"/>
              <a:t>SW[4:3]=</a:t>
            </a:r>
            <a:r>
              <a:rPr lang="en-US" altLang="zh-CN" sz="1600" dirty="0" smtClean="0"/>
              <a:t>01</a:t>
            </a:r>
            <a:r>
              <a:rPr lang="zh-CN" altLang="en-US" sz="1600" dirty="0" smtClean="0"/>
              <a:t>，内存数据显示程序：</a:t>
            </a:r>
            <a:r>
              <a:rPr lang="en-US" altLang="zh-CN" sz="1600" dirty="0" smtClean="0"/>
              <a:t>0</a:t>
            </a:r>
            <a:r>
              <a:rPr lang="zh-CN" altLang="en-US" sz="1600" dirty="0" smtClean="0"/>
              <a:t>～</a:t>
            </a:r>
            <a:r>
              <a:rPr lang="en-US" altLang="zh-CN" sz="1600" dirty="0" smtClean="0"/>
              <a:t>F</a:t>
            </a:r>
          </a:p>
          <a:p>
            <a:r>
              <a:rPr lang="en-US" altLang="zh-CN" sz="1600" dirty="0"/>
              <a:t>SW[4:3</a:t>
            </a:r>
            <a:r>
              <a:rPr lang="en-US" altLang="zh-CN" sz="1600" dirty="0" smtClean="0"/>
              <a:t>]=10</a:t>
            </a:r>
            <a:r>
              <a:rPr lang="zh-CN" altLang="en-US" sz="1600" dirty="0" smtClean="0"/>
              <a:t>，当前寄存器</a:t>
            </a:r>
            <a:r>
              <a:rPr lang="en-US" altLang="zh-CN" sz="1600" dirty="0" smtClean="0"/>
              <a:t>+1</a:t>
            </a:r>
            <a:r>
              <a:rPr lang="zh-CN" altLang="en-US" sz="1600" dirty="0" smtClean="0"/>
              <a:t>显示</a:t>
            </a:r>
            <a:endParaRPr lang="zh-CN" altLang="en-US" sz="1600" dirty="0"/>
          </a:p>
        </p:txBody>
      </p:sp>
      <p:cxnSp>
        <p:nvCxnSpPr>
          <p:cNvPr id="32" name="直接箭头连接符 31"/>
          <p:cNvCxnSpPr/>
          <p:nvPr/>
        </p:nvCxnSpPr>
        <p:spPr>
          <a:xfrm flipH="1" flipV="1">
            <a:off x="3599893" y="3673909"/>
            <a:ext cx="7620" cy="3284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1">
            <a:off x="5580112" y="3645024"/>
            <a:ext cx="0" cy="2397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5260330" y="3706872"/>
            <a:ext cx="0" cy="4422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4932040" y="3695788"/>
            <a:ext cx="1" cy="9573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V="1">
            <a:off x="4276380" y="3684936"/>
            <a:ext cx="7588" cy="12225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组合 87"/>
          <p:cNvGrpSpPr/>
          <p:nvPr/>
        </p:nvGrpSpPr>
        <p:grpSpPr>
          <a:xfrm>
            <a:off x="555921" y="1250845"/>
            <a:ext cx="8192543" cy="2393748"/>
            <a:chOff x="555921" y="1250845"/>
            <a:chExt cx="8192543" cy="2393748"/>
          </a:xfrm>
        </p:grpSpPr>
        <p:grpSp>
          <p:nvGrpSpPr>
            <p:cNvPr id="53" name="组合 52"/>
            <p:cNvGrpSpPr/>
            <p:nvPr/>
          </p:nvGrpSpPr>
          <p:grpSpPr>
            <a:xfrm>
              <a:off x="555921" y="1250845"/>
              <a:ext cx="8192543" cy="2393748"/>
              <a:chOff x="563893" y="1313124"/>
              <a:chExt cx="8192543" cy="2393748"/>
            </a:xfrm>
          </p:grpSpPr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63893" y="1313124"/>
                <a:ext cx="8192543" cy="2306502"/>
              </a:xfrm>
              <a:prstGeom prst="rect">
                <a:avLst/>
              </a:prstGeom>
            </p:spPr>
          </p:pic>
          <p:sp>
            <p:nvSpPr>
              <p:cNvPr id="46" name="圆角矩形 45"/>
              <p:cNvSpPr/>
              <p:nvPr/>
            </p:nvSpPr>
            <p:spPr>
              <a:xfrm>
                <a:off x="611955" y="3569745"/>
                <a:ext cx="5095241" cy="13712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rIns="3600" rtlCol="0" anchor="ctr"/>
              <a:lstStyle/>
              <a:p>
                <a:pPr algn="r"/>
                <a:r>
                  <a:rPr lang="en-US" altLang="zh-CN" sz="800" b="1" dirty="0" smtClean="0">
                    <a:solidFill>
                      <a:schemeClr val="tx1"/>
                    </a:solidFill>
                  </a:rPr>
                  <a:t>W15      SW14    SW13    SW12    SW11  SW10  </a:t>
                </a:r>
                <a:r>
                  <a:rPr lang="en-US" altLang="zh-CN" sz="1000" b="1" dirty="0" smtClean="0">
                    <a:solidFill>
                      <a:schemeClr val="tx1"/>
                    </a:solidFill>
                  </a:rPr>
                  <a:t> SW9   SW8   SW7  SW6   SW5   SW4   SW3   SW2  SW1   SW0</a:t>
                </a:r>
                <a:endParaRPr lang="zh-CN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圆角矩形 50"/>
              <p:cNvSpPr/>
              <p:nvPr/>
            </p:nvSpPr>
            <p:spPr>
              <a:xfrm>
                <a:off x="628887" y="2876352"/>
                <a:ext cx="5095241" cy="14688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rIns="3600" rtlCol="0" anchor="ctr"/>
              <a:lstStyle/>
              <a:p>
                <a:pPr algn="r"/>
                <a:r>
                  <a:rPr lang="en-US" altLang="zh-CN" sz="800" b="1" dirty="0" smtClean="0">
                    <a:solidFill>
                      <a:schemeClr val="tx1"/>
                    </a:solidFill>
                  </a:rPr>
                  <a:t>LED15    LED14   LED13   LED12   LED11  LED10 </a:t>
                </a:r>
                <a:r>
                  <a:rPr lang="en-US" altLang="zh-CN" sz="1000" b="1" dirty="0" smtClean="0">
                    <a:solidFill>
                      <a:schemeClr val="tx1"/>
                    </a:solidFill>
                  </a:rPr>
                  <a:t> LED9  LED8  LED7  LED6   LED5 LED4  LED3  LED2  LED1   LED0</a:t>
                </a:r>
                <a:endParaRPr lang="zh-CN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>
                <a:off x="3178633" y="3059809"/>
                <a:ext cx="889312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圆角矩形 18"/>
              <p:cNvSpPr/>
              <p:nvPr/>
            </p:nvSpPr>
            <p:spPr>
              <a:xfrm>
                <a:off x="5419164" y="3059810"/>
                <a:ext cx="288032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圆角矩形 25"/>
              <p:cNvSpPr/>
              <p:nvPr/>
            </p:nvSpPr>
            <p:spPr>
              <a:xfrm>
                <a:off x="5097264" y="3068960"/>
                <a:ext cx="288032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圆角矩形 30"/>
              <p:cNvSpPr/>
              <p:nvPr/>
            </p:nvSpPr>
            <p:spPr>
              <a:xfrm>
                <a:off x="4772784" y="3059809"/>
                <a:ext cx="288032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圆角矩形 47"/>
              <p:cNvSpPr/>
              <p:nvPr/>
            </p:nvSpPr>
            <p:spPr>
              <a:xfrm>
                <a:off x="4117595" y="3059809"/>
                <a:ext cx="608227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圆角矩形 54"/>
              <p:cNvSpPr/>
              <p:nvPr/>
            </p:nvSpPr>
            <p:spPr>
              <a:xfrm>
                <a:off x="7934151" y="179878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圆角矩形 55"/>
              <p:cNvSpPr/>
              <p:nvPr/>
            </p:nvSpPr>
            <p:spPr>
              <a:xfrm>
                <a:off x="7452320" y="179878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圆角矩形 56"/>
              <p:cNvSpPr/>
              <p:nvPr/>
            </p:nvSpPr>
            <p:spPr>
              <a:xfrm>
                <a:off x="6952037" y="179878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圆角矩形 57"/>
              <p:cNvSpPr/>
              <p:nvPr/>
            </p:nvSpPr>
            <p:spPr>
              <a:xfrm>
                <a:off x="6470206" y="179878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圆角矩形 58"/>
              <p:cNvSpPr/>
              <p:nvPr/>
            </p:nvSpPr>
            <p:spPr>
              <a:xfrm>
                <a:off x="7934151" y="223809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圆角矩形 59"/>
              <p:cNvSpPr/>
              <p:nvPr/>
            </p:nvSpPr>
            <p:spPr>
              <a:xfrm>
                <a:off x="7452320" y="223809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圆角矩形 60"/>
              <p:cNvSpPr/>
              <p:nvPr/>
            </p:nvSpPr>
            <p:spPr>
              <a:xfrm>
                <a:off x="6952037" y="223809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圆角矩形 61"/>
              <p:cNvSpPr/>
              <p:nvPr/>
            </p:nvSpPr>
            <p:spPr>
              <a:xfrm>
                <a:off x="6470206" y="223809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圆角矩形 62"/>
              <p:cNvSpPr/>
              <p:nvPr/>
            </p:nvSpPr>
            <p:spPr>
              <a:xfrm>
                <a:off x="7926966" y="2665824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圆角矩形 63"/>
              <p:cNvSpPr/>
              <p:nvPr/>
            </p:nvSpPr>
            <p:spPr>
              <a:xfrm>
                <a:off x="7445135" y="2665824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圆角矩形 64"/>
              <p:cNvSpPr/>
              <p:nvPr/>
            </p:nvSpPr>
            <p:spPr>
              <a:xfrm>
                <a:off x="6944852" y="2665824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圆角矩形 65"/>
              <p:cNvSpPr/>
              <p:nvPr/>
            </p:nvSpPr>
            <p:spPr>
              <a:xfrm>
                <a:off x="6463021" y="2665824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圆角矩形 66"/>
              <p:cNvSpPr/>
              <p:nvPr/>
            </p:nvSpPr>
            <p:spPr>
              <a:xfrm>
                <a:off x="7938831" y="310803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圆角矩形 67"/>
              <p:cNvSpPr/>
              <p:nvPr/>
            </p:nvSpPr>
            <p:spPr>
              <a:xfrm>
                <a:off x="7457000" y="310803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圆角矩形 68"/>
              <p:cNvSpPr/>
              <p:nvPr/>
            </p:nvSpPr>
            <p:spPr>
              <a:xfrm>
                <a:off x="6956717" y="310803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圆角矩形 69"/>
              <p:cNvSpPr/>
              <p:nvPr/>
            </p:nvSpPr>
            <p:spPr>
              <a:xfrm>
                <a:off x="6474886" y="310803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圆角矩形 70"/>
              <p:cNvSpPr/>
              <p:nvPr/>
            </p:nvSpPr>
            <p:spPr>
              <a:xfrm>
                <a:off x="7965993" y="354734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4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圆角矩形 71"/>
              <p:cNvSpPr/>
              <p:nvPr/>
            </p:nvSpPr>
            <p:spPr>
              <a:xfrm>
                <a:off x="7484162" y="354734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4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圆角矩形 72"/>
              <p:cNvSpPr/>
              <p:nvPr/>
            </p:nvSpPr>
            <p:spPr>
              <a:xfrm>
                <a:off x="6983879" y="354734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4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圆角矩形 73"/>
              <p:cNvSpPr/>
              <p:nvPr/>
            </p:nvSpPr>
            <p:spPr>
              <a:xfrm>
                <a:off x="6502048" y="354734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4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圆角矩形 74"/>
              <p:cNvSpPr/>
              <p:nvPr/>
            </p:nvSpPr>
            <p:spPr>
              <a:xfrm>
                <a:off x="8415982" y="1804919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MCU3</a:t>
                </a:r>
                <a:endParaRPr lang="zh-CN" altLang="en-US" sz="600" b="1" i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圆角矩形 75"/>
              <p:cNvSpPr/>
              <p:nvPr/>
            </p:nvSpPr>
            <p:spPr>
              <a:xfrm>
                <a:off x="8417570" y="2244443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PRGO</a:t>
                </a:r>
                <a:endParaRPr lang="zh-CN" altLang="en-US" sz="600" b="1" i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圆角矩形 76"/>
              <p:cNvSpPr/>
              <p:nvPr/>
            </p:nvSpPr>
            <p:spPr>
              <a:xfrm>
                <a:off x="8415982" y="2676268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RSTN</a:t>
                </a:r>
                <a:endParaRPr lang="zh-CN" altLang="en-US" sz="600" b="1" i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圆角矩形 77"/>
              <p:cNvSpPr/>
              <p:nvPr/>
            </p:nvSpPr>
            <p:spPr>
              <a:xfrm>
                <a:off x="8431498" y="3116437"/>
                <a:ext cx="244957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5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MCU1~2</a:t>
                </a:r>
                <a:endParaRPr lang="zh-CN" altLang="en-US" sz="500" b="1" i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圆角矩形 78"/>
              <p:cNvSpPr/>
              <p:nvPr/>
            </p:nvSpPr>
            <p:spPr>
              <a:xfrm>
                <a:off x="8431696" y="3549869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400" b="1" i="1" dirty="0" err="1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Ardunio</a:t>
                </a:r>
                <a:endParaRPr lang="zh-CN" altLang="en-US" sz="400" b="1" i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圆角矩形 79"/>
              <p:cNvSpPr/>
              <p:nvPr/>
            </p:nvSpPr>
            <p:spPr>
              <a:xfrm>
                <a:off x="5148064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SEG0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圆角矩形 80"/>
              <p:cNvSpPr/>
              <p:nvPr/>
            </p:nvSpPr>
            <p:spPr>
              <a:xfrm>
                <a:off x="4572000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SEG1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圆角矩形 81"/>
              <p:cNvSpPr/>
              <p:nvPr/>
            </p:nvSpPr>
            <p:spPr>
              <a:xfrm>
                <a:off x="3923928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SEG2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圆角矩形 82"/>
              <p:cNvSpPr/>
              <p:nvPr/>
            </p:nvSpPr>
            <p:spPr>
              <a:xfrm>
                <a:off x="3275856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SEG3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" name="圆角矩形 83"/>
              <p:cNvSpPr/>
              <p:nvPr/>
            </p:nvSpPr>
            <p:spPr>
              <a:xfrm>
                <a:off x="2593670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SEG0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圆角矩形 84"/>
              <p:cNvSpPr/>
              <p:nvPr/>
            </p:nvSpPr>
            <p:spPr>
              <a:xfrm>
                <a:off x="1963683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SEG1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圆角矩形 85"/>
              <p:cNvSpPr/>
              <p:nvPr/>
            </p:nvSpPr>
            <p:spPr>
              <a:xfrm>
                <a:off x="1359878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SEG2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圆角矩形 86"/>
              <p:cNvSpPr/>
              <p:nvPr/>
            </p:nvSpPr>
            <p:spPr>
              <a:xfrm>
                <a:off x="698085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SEG3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4" name="椭圆 53"/>
            <p:cNvSpPr/>
            <p:nvPr/>
          </p:nvSpPr>
          <p:spPr>
            <a:xfrm>
              <a:off x="6526955" y="1938239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0</a:t>
              </a:r>
              <a:endParaRPr lang="zh-CN" altLang="en-US" sz="1000" dirty="0"/>
            </a:p>
          </p:txBody>
        </p:sp>
        <p:sp>
          <p:nvSpPr>
            <p:cNvPr id="90" name="椭圆 89"/>
            <p:cNvSpPr/>
            <p:nvPr/>
          </p:nvSpPr>
          <p:spPr>
            <a:xfrm>
              <a:off x="7020272" y="1938239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1</a:t>
              </a:r>
              <a:endParaRPr lang="zh-CN" altLang="en-US" sz="1000" dirty="0"/>
            </a:p>
          </p:txBody>
        </p:sp>
        <p:sp>
          <p:nvSpPr>
            <p:cNvPr id="91" name="椭圆 90"/>
            <p:cNvSpPr/>
            <p:nvPr/>
          </p:nvSpPr>
          <p:spPr>
            <a:xfrm>
              <a:off x="7511863" y="1938239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2</a:t>
              </a:r>
              <a:endParaRPr lang="zh-CN" altLang="en-US" sz="1000" dirty="0"/>
            </a:p>
          </p:txBody>
        </p:sp>
        <p:sp>
          <p:nvSpPr>
            <p:cNvPr id="92" name="椭圆 91"/>
            <p:cNvSpPr/>
            <p:nvPr/>
          </p:nvSpPr>
          <p:spPr>
            <a:xfrm>
              <a:off x="7993694" y="1938239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3</a:t>
              </a:r>
              <a:endParaRPr lang="zh-CN" altLang="en-US" sz="1000" dirty="0"/>
            </a:p>
          </p:txBody>
        </p:sp>
        <p:sp>
          <p:nvSpPr>
            <p:cNvPr id="93" name="椭圆 92"/>
            <p:cNvSpPr/>
            <p:nvPr/>
          </p:nvSpPr>
          <p:spPr>
            <a:xfrm>
              <a:off x="6526955" y="2367901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4</a:t>
              </a:r>
              <a:endParaRPr lang="zh-CN" altLang="en-US" sz="1000" dirty="0"/>
            </a:p>
          </p:txBody>
        </p:sp>
        <p:sp>
          <p:nvSpPr>
            <p:cNvPr id="94" name="椭圆 93"/>
            <p:cNvSpPr/>
            <p:nvPr/>
          </p:nvSpPr>
          <p:spPr>
            <a:xfrm>
              <a:off x="7020272" y="2367901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5</a:t>
              </a:r>
              <a:endParaRPr lang="zh-CN" altLang="en-US" sz="1000" dirty="0"/>
            </a:p>
          </p:txBody>
        </p:sp>
        <p:sp>
          <p:nvSpPr>
            <p:cNvPr id="95" name="椭圆 94"/>
            <p:cNvSpPr/>
            <p:nvPr/>
          </p:nvSpPr>
          <p:spPr>
            <a:xfrm>
              <a:off x="7511863" y="2367901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6</a:t>
              </a:r>
              <a:endParaRPr lang="zh-CN" altLang="en-US" sz="1000" dirty="0"/>
            </a:p>
          </p:txBody>
        </p:sp>
        <p:sp>
          <p:nvSpPr>
            <p:cNvPr id="96" name="椭圆 95"/>
            <p:cNvSpPr/>
            <p:nvPr/>
          </p:nvSpPr>
          <p:spPr>
            <a:xfrm>
              <a:off x="7993694" y="2367901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7</a:t>
              </a:r>
              <a:endParaRPr lang="zh-CN" altLang="en-US" sz="1000" dirty="0"/>
            </a:p>
          </p:txBody>
        </p:sp>
        <p:sp>
          <p:nvSpPr>
            <p:cNvPr id="97" name="椭圆 96"/>
            <p:cNvSpPr/>
            <p:nvPr/>
          </p:nvSpPr>
          <p:spPr>
            <a:xfrm>
              <a:off x="6526955" y="2808243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8</a:t>
              </a:r>
              <a:endParaRPr lang="zh-CN" altLang="en-US" sz="1000" dirty="0"/>
            </a:p>
          </p:txBody>
        </p:sp>
        <p:sp>
          <p:nvSpPr>
            <p:cNvPr id="98" name="椭圆 97"/>
            <p:cNvSpPr/>
            <p:nvPr/>
          </p:nvSpPr>
          <p:spPr>
            <a:xfrm>
              <a:off x="7020272" y="2808243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9</a:t>
              </a:r>
              <a:endParaRPr lang="zh-CN" altLang="en-US" sz="1000" dirty="0"/>
            </a:p>
          </p:txBody>
        </p:sp>
        <p:sp>
          <p:nvSpPr>
            <p:cNvPr id="99" name="椭圆 98"/>
            <p:cNvSpPr/>
            <p:nvPr/>
          </p:nvSpPr>
          <p:spPr>
            <a:xfrm>
              <a:off x="7511863" y="2808243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A</a:t>
              </a:r>
              <a:endParaRPr lang="zh-CN" altLang="en-US" sz="1000" dirty="0"/>
            </a:p>
          </p:txBody>
        </p:sp>
        <p:sp>
          <p:nvSpPr>
            <p:cNvPr id="100" name="椭圆 99"/>
            <p:cNvSpPr/>
            <p:nvPr/>
          </p:nvSpPr>
          <p:spPr>
            <a:xfrm>
              <a:off x="7993694" y="2808243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B</a:t>
              </a:r>
              <a:endParaRPr lang="zh-CN" altLang="en-US" sz="1000" dirty="0"/>
            </a:p>
          </p:txBody>
        </p:sp>
        <p:sp>
          <p:nvSpPr>
            <p:cNvPr id="101" name="椭圆 100"/>
            <p:cNvSpPr/>
            <p:nvPr/>
          </p:nvSpPr>
          <p:spPr>
            <a:xfrm>
              <a:off x="6526955" y="3252582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C</a:t>
              </a:r>
              <a:endParaRPr lang="zh-CN" altLang="en-US" sz="1000" dirty="0"/>
            </a:p>
          </p:txBody>
        </p:sp>
        <p:sp>
          <p:nvSpPr>
            <p:cNvPr id="102" name="椭圆 101"/>
            <p:cNvSpPr/>
            <p:nvPr/>
          </p:nvSpPr>
          <p:spPr>
            <a:xfrm>
              <a:off x="7020272" y="3252582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D</a:t>
              </a:r>
              <a:endParaRPr lang="zh-CN" altLang="en-US" sz="1000" dirty="0"/>
            </a:p>
          </p:txBody>
        </p:sp>
        <p:sp>
          <p:nvSpPr>
            <p:cNvPr id="103" name="椭圆 102"/>
            <p:cNvSpPr/>
            <p:nvPr/>
          </p:nvSpPr>
          <p:spPr>
            <a:xfrm>
              <a:off x="7511863" y="3252582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E</a:t>
              </a:r>
              <a:endParaRPr lang="zh-CN" altLang="en-US" sz="1000" dirty="0"/>
            </a:p>
          </p:txBody>
        </p:sp>
        <p:sp>
          <p:nvSpPr>
            <p:cNvPr id="104" name="椭圆 103"/>
            <p:cNvSpPr/>
            <p:nvPr/>
          </p:nvSpPr>
          <p:spPr>
            <a:xfrm>
              <a:off x="7993694" y="3252582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F</a:t>
              </a:r>
              <a:endParaRPr lang="zh-CN" altLang="en-US" sz="1000" dirty="0"/>
            </a:p>
          </p:txBody>
        </p:sp>
      </p:grpSp>
      <p:sp>
        <p:nvSpPr>
          <p:cNvPr id="106" name="矩形 105"/>
          <p:cNvSpPr/>
          <p:nvPr/>
        </p:nvSpPr>
        <p:spPr>
          <a:xfrm>
            <a:off x="7788663" y="4193574"/>
            <a:ext cx="1005596" cy="277127"/>
          </a:xfrm>
          <a:prstGeom prst="rect">
            <a:avLst/>
          </a:prstGeom>
          <a:ln w="28575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/>
          <a:p>
            <a:pPr>
              <a:lnSpc>
                <a:spcPts val="1400"/>
              </a:lnSpc>
            </a:pPr>
            <a:r>
              <a:rPr lang="zh-CN" altLang="en-US" sz="1600" dirty="0" smtClean="0"/>
              <a:t>没有使用</a:t>
            </a:r>
            <a:endParaRPr lang="zh-CN" altLang="en-US" sz="1200" dirty="0"/>
          </a:p>
        </p:txBody>
      </p:sp>
      <p:cxnSp>
        <p:nvCxnSpPr>
          <p:cNvPr id="107" name="直接箭头连接符 106"/>
          <p:cNvCxnSpPr>
            <a:stCxn id="106" idx="0"/>
          </p:cNvCxnSpPr>
          <p:nvPr/>
        </p:nvCxnSpPr>
        <p:spPr>
          <a:xfrm flipV="1">
            <a:off x="8291461" y="3557070"/>
            <a:ext cx="22503" cy="63650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776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Download and test </a:t>
            </a:r>
            <a:r>
              <a:rPr lang="en-US" altLang="zh-CN" dirty="0" err="1" smtClean="0"/>
              <a:t>SoC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84158"/>
            <a:ext cx="8229600" cy="496855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800" dirty="0" smtClean="0">
                <a:solidFill>
                  <a:schemeClr val="tx1"/>
                </a:solidFill>
              </a:rPr>
              <a:t>Simulation without IP core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smtClean="0"/>
              <a:t>Do simulation for your owned designed module(pass those that have been simulated in single-cycle labs)</a:t>
            </a:r>
            <a:endParaRPr lang="en-US" altLang="zh-CN" sz="2400" dirty="0" smtClean="0"/>
          </a:p>
          <a:p>
            <a:pPr lvl="1">
              <a:spcBef>
                <a:spcPts val="0"/>
              </a:spcBef>
            </a:pPr>
            <a:r>
              <a:rPr lang="en-US" altLang="zh-CN" sz="2400" dirty="0" smtClean="0"/>
              <a:t>No simulation for the given IP core</a:t>
            </a:r>
            <a:endParaRPr lang="en-US" altLang="zh-CN" sz="2400" dirty="0" smtClean="0"/>
          </a:p>
          <a:p>
            <a:pPr>
              <a:spcBef>
                <a:spcPts val="0"/>
              </a:spcBef>
            </a:pPr>
            <a:r>
              <a:rPr lang="en-US" altLang="zh-CN" sz="2800" dirty="0" smtClean="0">
                <a:solidFill>
                  <a:schemeClr val="tx1"/>
                </a:solidFill>
              </a:rPr>
              <a:t>SOC</a:t>
            </a:r>
            <a:r>
              <a:rPr lang="zh-CN" altLang="en-US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</a:rPr>
              <a:t>physical verification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smtClean="0"/>
              <a:t>Download </a:t>
            </a:r>
            <a:r>
              <a:rPr lang="en-US" altLang="zh-CN" sz="2400" dirty="0" smtClean="0"/>
              <a:t>.bit file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 </a:t>
            </a:r>
            <a:r>
              <a:rPr lang="en-US" altLang="zh-CN" sz="2400" dirty="0" smtClean="0"/>
              <a:t>test functions of </a:t>
            </a:r>
            <a:r>
              <a:rPr lang="en-US" altLang="zh-CN" sz="2400" dirty="0" smtClean="0"/>
              <a:t>SOC </a:t>
            </a:r>
            <a:endParaRPr lang="en-US" altLang="zh-CN" sz="2400" dirty="0"/>
          </a:p>
          <a:p>
            <a:pPr lvl="2">
              <a:spcBef>
                <a:spcPts val="0"/>
              </a:spcBef>
            </a:pPr>
            <a:r>
              <a:rPr lang="en-US" altLang="zh-CN" sz="2000" dirty="0" smtClean="0"/>
              <a:t>Debugging if there is any error</a:t>
            </a:r>
            <a:endParaRPr lang="en-US" altLang="zh-CN" sz="2000" dirty="0"/>
          </a:p>
          <a:p>
            <a:pPr lvl="1">
              <a:spcBef>
                <a:spcPts val="0"/>
              </a:spcBef>
            </a:pPr>
            <a:r>
              <a:rPr lang="en-US" altLang="zh-CN" dirty="0" smtClean="0"/>
              <a:t> </a:t>
            </a:r>
            <a:r>
              <a:rPr lang="en-US" altLang="zh-CN" sz="2400" dirty="0" smtClean="0"/>
              <a:t>qualitatively observe key signals of </a:t>
            </a:r>
            <a:r>
              <a:rPr lang="en-US" altLang="zh-CN" sz="2400" dirty="0" smtClean="0"/>
              <a:t>SOC</a:t>
            </a:r>
            <a:endParaRPr lang="en-US" altLang="zh-CN" sz="2000" dirty="0" smtClean="0"/>
          </a:p>
          <a:p>
            <a:pPr lvl="2">
              <a:spcBef>
                <a:spcPts val="0"/>
              </a:spcBef>
            </a:pPr>
            <a:r>
              <a:rPr lang="en-US" altLang="zh-CN" sz="2000" dirty="0" smtClean="0"/>
              <a:t>use </a:t>
            </a:r>
            <a:r>
              <a:rPr lang="en-US" altLang="zh-CN" sz="2000" dirty="0" err="1" smtClean="0"/>
              <a:t>mem.coe</a:t>
            </a:r>
            <a:r>
              <a:rPr lang="en-US" altLang="zh-CN" sz="2000" dirty="0" smtClean="0"/>
              <a:t> as test code and test data</a:t>
            </a:r>
            <a:r>
              <a:rPr lang="zh-CN" altLang="en-US" sz="2000" baseline="30000" dirty="0" smtClean="0">
                <a:solidFill>
                  <a:srgbClr val="FF0000"/>
                </a:solidFill>
              </a:rPr>
              <a:t>*</a:t>
            </a:r>
            <a:endParaRPr lang="en-US" altLang="zh-CN" sz="2000" baseline="30000" dirty="0" smtClean="0">
              <a:solidFill>
                <a:srgbClr val="FF0000"/>
              </a:solidFill>
            </a:endParaRPr>
          </a:p>
          <a:p>
            <a:pPr lvl="2">
              <a:spcBef>
                <a:spcPts val="0"/>
              </a:spcBef>
            </a:pPr>
            <a:endParaRPr lang="en-US" altLang="zh-CN" dirty="0" smtClean="0"/>
          </a:p>
          <a:p>
            <a:pPr lvl="1">
              <a:spcBef>
                <a:spcPts val="0"/>
              </a:spcBef>
            </a:pPr>
            <a:endParaRPr lang="en-US" altLang="zh-CN" dirty="0" smtClean="0"/>
          </a:p>
          <a:p>
            <a:pPr>
              <a:spcBef>
                <a:spcPts val="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602896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Switch test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968552"/>
          </a:xfrm>
        </p:spPr>
        <p:txBody>
          <a:bodyPr/>
          <a:lstStyle/>
          <a:p>
            <a:r>
              <a:rPr lang="en-US" altLang="zh-CN" sz="2800" dirty="0" smtClean="0">
                <a:solidFill>
                  <a:schemeClr val="tx1"/>
                </a:solidFill>
              </a:rPr>
              <a:t>Graphical function test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sz="2800" dirty="0" smtClean="0">
                <a:solidFill>
                  <a:schemeClr val="tx1"/>
                </a:solidFill>
              </a:rPr>
              <a:t>Text function test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611560" y="1628800"/>
          <a:ext cx="7070488" cy="1828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54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8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开关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位置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功能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SW[1:0]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X0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七段码图形显示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SW[2]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CPU</a:t>
                      </a:r>
                      <a:r>
                        <a:rPr lang="zh-CN" sz="2000" kern="100" dirty="0">
                          <a:effectLst/>
                        </a:rPr>
                        <a:t>全速时钟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SW[4:3</a:t>
                      </a:r>
                      <a:r>
                        <a:rPr lang="en-US" sz="2000" kern="100" dirty="0" smtClean="0">
                          <a:effectLst/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00" dirty="0" smtClean="0">
                          <a:effectLst/>
                        </a:rPr>
                        <a:t>SW[4:3]</a:t>
                      </a:r>
                      <a:endParaRPr lang="zh-CN" altLang="zh-CN" sz="20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00</a:t>
                      </a: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en-US" sz="2000" kern="10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</a:rPr>
                        <a:t>7</a:t>
                      </a:r>
                      <a:r>
                        <a:rPr lang="zh-CN" altLang="en-US" sz="2000" kern="100" dirty="0" smtClean="0">
                          <a:effectLst/>
                        </a:rPr>
                        <a:t>段码从上至下亮点循环右移</a:t>
                      </a:r>
                      <a:endParaRPr lang="en-US" altLang="zh-CN" sz="2000" kern="100" dirty="0" smtClean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</a:rPr>
                        <a:t>7</a:t>
                      </a:r>
                      <a:r>
                        <a:rPr lang="zh-CN" altLang="en-US" sz="2000" kern="100" dirty="0" smtClean="0">
                          <a:effectLst/>
                        </a:rPr>
                        <a:t>段码矩形从下到大循环显示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SW[7:5]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000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作为外设使用</a:t>
                      </a:r>
                      <a:r>
                        <a:rPr lang="zh-CN" sz="2000" kern="100" dirty="0" smtClean="0">
                          <a:effectLst/>
                        </a:rPr>
                        <a:t>（</a:t>
                      </a:r>
                      <a:r>
                        <a:rPr lang="en-US" altLang="zh-CN" sz="2000" kern="100" dirty="0" smtClean="0">
                          <a:effectLst/>
                        </a:rPr>
                        <a:t>E0000000/</a:t>
                      </a:r>
                      <a:r>
                        <a:rPr lang="en-US" sz="2000" kern="100" dirty="0" smtClean="0">
                          <a:effectLst/>
                        </a:rPr>
                        <a:t>FFFFFE00</a:t>
                      </a:r>
                      <a:r>
                        <a:rPr lang="zh-CN" sz="2000" kern="100" dirty="0">
                          <a:effectLst/>
                        </a:rPr>
                        <a:t>）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611560" y="3959696"/>
          <a:ext cx="7070488" cy="2133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54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8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开关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位置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功能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SW[1:0]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01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七段码文本显示（低</a:t>
                      </a: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16</a:t>
                      </a:r>
                      <a:r>
                        <a:rPr lang="zh-CN" sz="2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位</a:t>
                      </a:r>
                      <a:r>
                        <a:rPr lang="zh-CN" sz="20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en-US" altLang="zh-CN" sz="20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七段码文本显示（高</a:t>
                      </a:r>
                      <a:r>
                        <a:rPr lang="en-US" altLang="zh-CN" sz="20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16</a:t>
                      </a:r>
                      <a:r>
                        <a:rPr lang="zh-CN" altLang="en-US" sz="20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位）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SW[2]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CPU</a:t>
                      </a:r>
                      <a:r>
                        <a:rPr lang="zh-CN" sz="2000" kern="100" dirty="0">
                          <a:effectLst/>
                        </a:rPr>
                        <a:t>全速时钟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SW[4:3</a:t>
                      </a:r>
                      <a:r>
                        <a:rPr lang="en-US" sz="2000" kern="100" dirty="0" smtClean="0">
                          <a:effectLst/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00" dirty="0" smtClean="0">
                          <a:effectLst/>
                        </a:rPr>
                        <a:t>SW[4:3]</a:t>
                      </a:r>
                      <a:endParaRPr lang="zh-CN" altLang="zh-CN" sz="20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01</a:t>
                      </a: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en-US" sz="2000" kern="10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</a:rPr>
                        <a:t>7</a:t>
                      </a:r>
                      <a:r>
                        <a:rPr lang="zh-CN" altLang="en-US" sz="2000" kern="100" dirty="0" smtClean="0">
                          <a:effectLst/>
                        </a:rPr>
                        <a:t>段码显示</a:t>
                      </a:r>
                      <a:r>
                        <a:rPr lang="en-US" altLang="zh-CN" sz="2000" kern="100" dirty="0" smtClean="0">
                          <a:effectLst/>
                        </a:rPr>
                        <a:t>RAM</a:t>
                      </a:r>
                      <a:r>
                        <a:rPr lang="zh-CN" altLang="en-US" sz="2000" kern="100" dirty="0" smtClean="0">
                          <a:effectLst/>
                        </a:rPr>
                        <a:t>数字</a:t>
                      </a:r>
                      <a:endParaRPr lang="en-US" altLang="zh-CN" sz="2000" kern="100" dirty="0" smtClean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</a:rPr>
                        <a:t>7</a:t>
                      </a:r>
                      <a:r>
                        <a:rPr lang="zh-CN" altLang="en-US" sz="2000" kern="100" dirty="0" smtClean="0">
                          <a:effectLst/>
                        </a:rPr>
                        <a:t>段码显示累加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SW[7:5]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000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作为外设使用</a:t>
                      </a:r>
                      <a:r>
                        <a:rPr lang="zh-CN" sz="2000" kern="100" dirty="0" smtClean="0">
                          <a:effectLst/>
                        </a:rPr>
                        <a:t>（</a:t>
                      </a:r>
                      <a:r>
                        <a:rPr lang="en-US" altLang="zh-CN" sz="2000" kern="100" dirty="0" smtClean="0">
                          <a:effectLst/>
                        </a:rPr>
                        <a:t>E0000000/</a:t>
                      </a:r>
                      <a:r>
                        <a:rPr lang="en-US" sz="2000" kern="100" dirty="0" smtClean="0">
                          <a:effectLst/>
                        </a:rPr>
                        <a:t>FFFFFE00</a:t>
                      </a:r>
                      <a:r>
                        <a:rPr lang="zh-CN" sz="2000" kern="100" dirty="0">
                          <a:effectLst/>
                        </a:rPr>
                        <a:t>）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970810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Qualitatively observation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>
                <a:solidFill>
                  <a:schemeClr val="tx1"/>
                </a:solidFill>
              </a:rPr>
              <a:t>SOC signal testing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smtClean="0"/>
              <a:t>CPU running in one step</a:t>
            </a:r>
            <a:endParaRPr lang="en-US" altLang="zh-CN" sz="2400" dirty="0" smtClean="0"/>
          </a:p>
          <a:p>
            <a:pPr lvl="1">
              <a:spcBef>
                <a:spcPts val="0"/>
              </a:spcBef>
            </a:pPr>
            <a:r>
              <a:rPr lang="en-US" altLang="zh-CN" sz="2400" dirty="0" smtClean="0"/>
              <a:t>Switch test</a:t>
            </a:r>
            <a:endParaRPr lang="en-US" altLang="zh-CN" sz="2400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755576" y="2996952"/>
          <a:ext cx="7344816" cy="2438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486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6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698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04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开关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位置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功能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4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SW[1:0]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01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七段码文本显示（低</a:t>
                      </a:r>
                      <a:r>
                        <a:rPr lang="en-US" sz="2000" kern="100">
                          <a:effectLst/>
                        </a:rPr>
                        <a:t>16</a:t>
                      </a:r>
                      <a:r>
                        <a:rPr lang="zh-CN" sz="2000" kern="100">
                          <a:effectLst/>
                        </a:rPr>
                        <a:t>位）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4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SW[1:0]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11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七段码文本显示（高</a:t>
                      </a:r>
                      <a:r>
                        <a:rPr lang="en-US" sz="2000" kern="100">
                          <a:effectLst/>
                        </a:rPr>
                        <a:t>16</a:t>
                      </a:r>
                      <a:r>
                        <a:rPr lang="zh-CN" sz="2000" kern="100">
                          <a:effectLst/>
                        </a:rPr>
                        <a:t>位）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4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SW[2]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FF0000"/>
                          </a:solidFill>
                          <a:effectLst/>
                        </a:rPr>
                        <a:t>CPU</a:t>
                      </a:r>
                      <a:r>
                        <a:rPr lang="zh-CN" sz="2000" b="1" kern="100" dirty="0">
                          <a:solidFill>
                            <a:srgbClr val="FF0000"/>
                          </a:solidFill>
                          <a:effectLst/>
                        </a:rPr>
                        <a:t>全速时钟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4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SW[7:5]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010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Counter</a:t>
                      </a:r>
                      <a:r>
                        <a:rPr lang="zh-CN" altLang="en-US" sz="2000" kern="100" dirty="0" smtClean="0">
                          <a:effectLst/>
                        </a:rPr>
                        <a:t>值输出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4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SW[7:5]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100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</a:rPr>
                        <a:t>CPU</a:t>
                      </a:r>
                      <a:r>
                        <a:rPr lang="zh-CN" altLang="en-US" sz="2000" kern="100" dirty="0" smtClean="0">
                          <a:effectLst/>
                        </a:rPr>
                        <a:t>数据存储地址</a:t>
                      </a:r>
                      <a:r>
                        <a:rPr lang="en-US" sz="2000" kern="100" dirty="0" err="1" smtClean="0">
                          <a:effectLst/>
                        </a:rPr>
                        <a:t>addr_bus</a:t>
                      </a:r>
                      <a:r>
                        <a:rPr lang="zh-CN" altLang="en-US" sz="2000" kern="100" dirty="0" smtClean="0">
                          <a:effectLst/>
                        </a:rPr>
                        <a:t>（</a:t>
                      </a:r>
                      <a:r>
                        <a:rPr lang="en-US" altLang="zh-CN" sz="2000" kern="100" dirty="0" smtClean="0">
                          <a:effectLst/>
                        </a:rPr>
                        <a:t>ALU</a:t>
                      </a:r>
                      <a:r>
                        <a:rPr lang="zh-CN" altLang="en-US" sz="2000" kern="100" dirty="0" smtClean="0">
                          <a:effectLst/>
                        </a:rPr>
                        <a:t>）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4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SW[7:5]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101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</a:rPr>
                        <a:t>CPU</a:t>
                      </a:r>
                      <a:r>
                        <a:rPr lang="zh-CN" altLang="en-US" sz="2000" kern="100" dirty="0" smtClean="0">
                          <a:effectLst/>
                        </a:rPr>
                        <a:t>数据输出</a:t>
                      </a:r>
                      <a:r>
                        <a:rPr lang="en-US" sz="2000" kern="100" dirty="0" smtClean="0">
                          <a:effectLst/>
                        </a:rPr>
                        <a:t>Cpu_data2bus (</a:t>
                      </a:r>
                      <a:r>
                        <a:rPr lang="zh-CN" altLang="en-US" sz="2000" kern="100" dirty="0" smtClean="0">
                          <a:effectLst/>
                        </a:rPr>
                        <a:t>寄存器</a:t>
                      </a:r>
                      <a:r>
                        <a:rPr lang="en-US" altLang="zh-CN" sz="2000" kern="100" dirty="0" smtClean="0">
                          <a:effectLst/>
                        </a:rPr>
                        <a:t>B</a:t>
                      </a:r>
                      <a:r>
                        <a:rPr lang="en-US" sz="2000" kern="100" dirty="0" smtClean="0">
                          <a:effectLst/>
                        </a:rPr>
                        <a:t>)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4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SW[7:5]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110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</a:rPr>
                        <a:t>CPU</a:t>
                      </a:r>
                      <a:r>
                        <a:rPr lang="zh-CN" altLang="en-US" sz="2000" kern="100" dirty="0" smtClean="0">
                          <a:effectLst/>
                        </a:rPr>
                        <a:t>数据输入</a:t>
                      </a:r>
                      <a:r>
                        <a:rPr lang="en-US" sz="2000" kern="100" dirty="0" smtClean="0">
                          <a:effectLst/>
                        </a:rPr>
                        <a:t>Cpu_data4bus(RAM</a:t>
                      </a:r>
                      <a:r>
                        <a:rPr lang="zh-CN" altLang="en-US" sz="2000" kern="100" dirty="0" smtClean="0">
                          <a:effectLst/>
                        </a:rPr>
                        <a:t>输出</a:t>
                      </a:r>
                      <a:r>
                        <a:rPr lang="en-US" sz="2000" kern="100" dirty="0" smtClean="0">
                          <a:effectLst/>
                        </a:rPr>
                        <a:t>)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113661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Qualitatively observation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>
                <a:solidFill>
                  <a:schemeClr val="tx1"/>
                </a:solidFill>
              </a:rPr>
              <a:t>SOC signal testing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smtClean="0"/>
              <a:t>CPU running step by step</a:t>
            </a:r>
            <a:endParaRPr lang="en-US" altLang="zh-CN" sz="2400" dirty="0" smtClean="0"/>
          </a:p>
          <a:p>
            <a:pPr lvl="1">
              <a:spcBef>
                <a:spcPts val="0"/>
              </a:spcBef>
            </a:pPr>
            <a:r>
              <a:rPr lang="en-US" altLang="zh-CN" sz="2400" dirty="0" smtClean="0"/>
              <a:t>Switch testing</a:t>
            </a:r>
            <a:endParaRPr lang="en-US" altLang="zh-CN" sz="2400" dirty="0" smtClean="0"/>
          </a:p>
          <a:p>
            <a:pPr lvl="1">
              <a:spcBef>
                <a:spcPts val="0"/>
              </a:spcBef>
            </a:pPr>
            <a:r>
              <a:rPr lang="en-US" altLang="zh-CN" sz="2400" dirty="0" smtClean="0"/>
              <a:t>Design test program to substitute DEMO</a:t>
            </a:r>
            <a:r>
              <a:rPr lang="zh-CN" altLang="en-US" sz="2400" baseline="30000" dirty="0" smtClean="0">
                <a:solidFill>
                  <a:srgbClr val="FF0000"/>
                </a:solidFill>
              </a:rPr>
              <a:t>*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endParaRPr lang="en-US" altLang="zh-CN" sz="24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755576" y="2996952"/>
          <a:ext cx="7571184" cy="304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55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4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014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04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开关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位置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功能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4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SW[1:0]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01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七段码文本显示（低</a:t>
                      </a:r>
                      <a:r>
                        <a:rPr lang="en-US" sz="2000" kern="100">
                          <a:effectLst/>
                        </a:rPr>
                        <a:t>16</a:t>
                      </a:r>
                      <a:r>
                        <a:rPr lang="zh-CN" sz="2000" kern="100">
                          <a:effectLst/>
                        </a:rPr>
                        <a:t>位）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4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SW[1:0]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11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七段码文本显示（高</a:t>
                      </a:r>
                      <a:r>
                        <a:rPr lang="en-US" sz="2000" kern="100">
                          <a:effectLst/>
                        </a:rPr>
                        <a:t>16</a:t>
                      </a:r>
                      <a:r>
                        <a:rPr lang="zh-CN" sz="2000" kern="100">
                          <a:effectLst/>
                        </a:rPr>
                        <a:t>位）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4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SW[2]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solidFill>
                            <a:srgbClr val="FF0000"/>
                          </a:solidFill>
                          <a:effectLst/>
                        </a:rPr>
                        <a:t>CPU</a:t>
                      </a:r>
                      <a:r>
                        <a:rPr lang="zh-CN" altLang="en-US" sz="2000" b="1" kern="100" dirty="0" smtClean="0">
                          <a:solidFill>
                            <a:srgbClr val="FF0000"/>
                          </a:solidFill>
                          <a:effectLst/>
                        </a:rPr>
                        <a:t>单步</a:t>
                      </a:r>
                      <a:r>
                        <a:rPr lang="zh-CN" sz="2000" b="1" kern="100" dirty="0" smtClean="0">
                          <a:solidFill>
                            <a:srgbClr val="FF0000"/>
                          </a:solidFill>
                          <a:effectLst/>
                        </a:rPr>
                        <a:t>时钟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4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SW[7:5]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001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</a:rPr>
                        <a:t>CPU</a:t>
                      </a:r>
                      <a:r>
                        <a:rPr lang="zh-CN" altLang="en-US" sz="2000" kern="100" dirty="0" smtClean="0">
                          <a:effectLst/>
                        </a:rPr>
                        <a:t>指令字地址</a:t>
                      </a:r>
                      <a:r>
                        <a:rPr lang="en-US" altLang="zh-CN" sz="2000" kern="100" dirty="0" err="1" smtClean="0">
                          <a:effectLst/>
                        </a:rPr>
                        <a:t>PC_out</a:t>
                      </a:r>
                      <a:r>
                        <a:rPr lang="en-US" sz="2000" kern="100" dirty="0" smtClean="0">
                          <a:effectLst/>
                        </a:rPr>
                        <a:t>[31:2]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4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SW[7:5]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011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</a:rPr>
                        <a:t>ROM</a:t>
                      </a:r>
                      <a:r>
                        <a:rPr lang="zh-CN" altLang="en-US" sz="2000" kern="100" dirty="0" smtClean="0">
                          <a:effectLst/>
                        </a:rPr>
                        <a:t>指令输出</a:t>
                      </a:r>
                      <a:r>
                        <a:rPr lang="en-US" sz="2000" kern="100" dirty="0" err="1" smtClean="0">
                          <a:effectLst/>
                        </a:rPr>
                        <a:t>Inst_in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4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SW[7:5]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100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</a:rPr>
                        <a:t>CPU</a:t>
                      </a:r>
                      <a:r>
                        <a:rPr lang="zh-CN" altLang="en-US" sz="2000" kern="100" dirty="0" smtClean="0">
                          <a:effectLst/>
                        </a:rPr>
                        <a:t>数据存储地址</a:t>
                      </a:r>
                      <a:r>
                        <a:rPr lang="en-US" sz="2000" kern="100" dirty="0" err="1" smtClean="0">
                          <a:effectLst/>
                        </a:rPr>
                        <a:t>addr_bus</a:t>
                      </a:r>
                      <a:r>
                        <a:rPr lang="en-US" altLang="zh-CN" sz="2000" kern="100" dirty="0" smtClean="0">
                          <a:effectLst/>
                        </a:rPr>
                        <a:t>(ALU</a:t>
                      </a:r>
                      <a:r>
                        <a:rPr lang="zh-CN" altLang="en-US" sz="2000" kern="100" dirty="0" smtClean="0">
                          <a:effectLst/>
                        </a:rPr>
                        <a:t>输出</a:t>
                      </a:r>
                      <a:r>
                        <a:rPr lang="en-US" altLang="zh-CN" sz="2000" kern="100" dirty="0" smtClean="0">
                          <a:effectLst/>
                        </a:rPr>
                        <a:t>)</a:t>
                      </a:r>
                      <a:endParaRPr lang="zh-CN" altLang="zh-CN" sz="2000" kern="1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4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SW[7:5]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101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</a:rPr>
                        <a:t>CPU</a:t>
                      </a:r>
                      <a:r>
                        <a:rPr lang="zh-CN" altLang="en-US" sz="2000" kern="100" dirty="0" smtClean="0">
                          <a:effectLst/>
                        </a:rPr>
                        <a:t>数据输出</a:t>
                      </a:r>
                      <a:r>
                        <a:rPr lang="en-US" sz="2000" kern="100" dirty="0" smtClean="0">
                          <a:effectLst/>
                        </a:rPr>
                        <a:t>Cpu_data2bus</a:t>
                      </a:r>
                      <a:r>
                        <a:rPr lang="en-US" altLang="zh-CN" sz="2000" kern="100" dirty="0" smtClean="0">
                          <a:effectLst/>
                        </a:rPr>
                        <a:t>(</a:t>
                      </a:r>
                      <a:r>
                        <a:rPr lang="zh-CN" altLang="en-US" sz="2000" kern="100" dirty="0" smtClean="0">
                          <a:effectLst/>
                        </a:rPr>
                        <a:t>寄存器</a:t>
                      </a:r>
                      <a:r>
                        <a:rPr lang="en-US" altLang="zh-CN" sz="2000" kern="100" dirty="0" smtClean="0">
                          <a:effectLst/>
                        </a:rPr>
                        <a:t>B)</a:t>
                      </a:r>
                      <a:endParaRPr lang="zh-CN" altLang="zh-CN" sz="2000" kern="1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4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SW[7:5]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110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00" dirty="0" smtClean="0">
                          <a:effectLst/>
                        </a:rPr>
                        <a:t>CPU</a:t>
                      </a:r>
                      <a:r>
                        <a:rPr lang="zh-CN" altLang="en-US" sz="2000" kern="100" dirty="0" smtClean="0">
                          <a:effectLst/>
                        </a:rPr>
                        <a:t>数据输入</a:t>
                      </a:r>
                      <a:r>
                        <a:rPr lang="en-US" sz="2000" kern="100" dirty="0" smtClean="0">
                          <a:effectLst/>
                        </a:rPr>
                        <a:t>Cpu_data4bus</a:t>
                      </a:r>
                      <a:r>
                        <a:rPr lang="en-US" altLang="zh-CN" sz="2000" kern="100" dirty="0" smtClean="0">
                          <a:effectLst/>
                        </a:rPr>
                        <a:t>(RAM</a:t>
                      </a:r>
                      <a:r>
                        <a:rPr lang="zh-CN" altLang="en-US" sz="2000" kern="100" dirty="0" smtClean="0">
                          <a:effectLst/>
                        </a:rPr>
                        <a:t>输出</a:t>
                      </a:r>
                      <a:r>
                        <a:rPr lang="en-US" altLang="zh-CN" sz="2000" kern="100" dirty="0" smtClean="0">
                          <a:effectLst/>
                        </a:rPr>
                        <a:t>)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04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SW[7:5]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111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</a:rPr>
                        <a:t>CPU</a:t>
                      </a:r>
                      <a:r>
                        <a:rPr lang="zh-CN" altLang="en-US" sz="2000" kern="100" dirty="0" smtClean="0">
                          <a:effectLst/>
                        </a:rPr>
                        <a:t>指令字节地址</a:t>
                      </a:r>
                      <a:r>
                        <a:rPr lang="en-US" sz="2000" kern="100" dirty="0" err="1" smtClean="0">
                          <a:effectLst/>
                        </a:rPr>
                        <a:t>PC_out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645554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7664" y="2852936"/>
            <a:ext cx="6020916" cy="2526159"/>
          </a:xfrm>
        </p:spPr>
        <p:txBody>
          <a:bodyPr/>
          <a:lstStyle/>
          <a:p>
            <a:pPr algn="ctr">
              <a:buClr>
                <a:srgbClr val="FF3300"/>
              </a:buClr>
              <a:buSzPct val="95000"/>
              <a:buFont typeface="Wingdings" pitchFamily="2" charset="2"/>
              <a:buChar char="¤"/>
            </a:pPr>
            <a:r>
              <a:rPr lang="en-US" altLang="zh-CN" sz="8800" dirty="0">
                <a:solidFill>
                  <a:srgbClr val="000000"/>
                </a:solidFill>
                <a:latin typeface="Algerian" panose="04020705040A02060702" pitchFamily="82" charset="0"/>
                <a:ea typeface="+mn-ea"/>
              </a:rPr>
              <a:t>END</a:t>
            </a:r>
            <a:endParaRPr lang="zh-CN" altLang="en-US" sz="8800" dirty="0">
              <a:solidFill>
                <a:srgbClr val="000000"/>
              </a:solidFill>
              <a:latin typeface="Algerian" panose="04020705040A02060702" pitchFamily="82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742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Computer </a:t>
            </a:r>
            <a:r>
              <a:rPr lang="en-US" altLang="zh-CN" dirty="0" smtClean="0"/>
              <a:t>Organization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5226" y="1052736"/>
            <a:ext cx="8229600" cy="4968552"/>
          </a:xfrm>
        </p:spPr>
        <p:txBody>
          <a:bodyPr/>
          <a:lstStyle/>
          <a:p>
            <a:r>
              <a:rPr lang="en-US" altLang="zh-CN" dirty="0" smtClean="0"/>
              <a:t>Decomposability </a:t>
            </a:r>
            <a:r>
              <a:rPr lang="en-US" altLang="zh-CN" dirty="0"/>
              <a:t>of computer systems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181150" y="1836119"/>
            <a:ext cx="8783338" cy="4533561"/>
            <a:chOff x="181150" y="1836119"/>
            <a:chExt cx="8783338" cy="4533561"/>
          </a:xfrm>
        </p:grpSpPr>
        <p:sp>
          <p:nvSpPr>
            <p:cNvPr id="4" name="Text Box 4"/>
            <p:cNvSpPr txBox="1">
              <a:spLocks noChangeArrowheads="1"/>
            </p:cNvSpPr>
            <p:nvPr/>
          </p:nvSpPr>
          <p:spPr bwMode="auto">
            <a:xfrm rot="16200000">
              <a:off x="-1009921" y="3033821"/>
              <a:ext cx="284380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400" dirty="0" smtClean="0"/>
                <a:t>Computer System</a:t>
              </a:r>
              <a:endParaRPr lang="zh-CN" altLang="en-US" sz="2400" dirty="0"/>
            </a:p>
          </p:txBody>
        </p:sp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2830793" y="2817460"/>
              <a:ext cx="1295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400" dirty="0"/>
                <a:t>CPU</a:t>
              </a:r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2764769" y="4042857"/>
              <a:ext cx="165576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400" dirty="0"/>
                <a:t>Memory 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2842033" y="5276056"/>
              <a:ext cx="20161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400" dirty="0"/>
                <a:t>I/O interface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3710421" y="2131660"/>
              <a:ext cx="216058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400" dirty="0"/>
                <a:t>Control unit  </a:t>
              </a: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3710421" y="3146100"/>
              <a:ext cx="158273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400" dirty="0" err="1"/>
                <a:t>Datapath</a:t>
              </a:r>
              <a:r>
                <a:rPr lang="en-US" altLang="zh-CN" sz="2400" dirty="0"/>
                <a:t>  </a:t>
              </a: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5625216" y="2452099"/>
              <a:ext cx="2160588" cy="2015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  <a:buFontTx/>
                <a:buNone/>
              </a:pPr>
              <a:r>
                <a:rPr lang="en-US" altLang="zh-CN" sz="2400" dirty="0"/>
                <a:t>Path: </a:t>
              </a:r>
              <a:r>
                <a:rPr kumimoji="0" lang="en-US" altLang="zh-CN" sz="2400" b="0" dirty="0"/>
                <a:t>multiplexors</a:t>
              </a:r>
              <a:endParaRPr lang="en-US" altLang="zh-CN" sz="2400" dirty="0"/>
            </a:p>
            <a:p>
              <a:pPr>
                <a:spcBef>
                  <a:spcPts val="600"/>
                </a:spcBef>
                <a:buFontTx/>
                <a:buNone/>
              </a:pPr>
              <a:r>
                <a:rPr lang="en-US" altLang="zh-CN" sz="2400" dirty="0"/>
                <a:t>ALU</a:t>
              </a:r>
            </a:p>
            <a:p>
              <a:pPr>
                <a:buFontTx/>
                <a:buNone/>
              </a:pPr>
              <a:r>
                <a:rPr lang="en-US" altLang="zh-CN" sz="2400" dirty="0" smtClean="0"/>
                <a:t>Registers</a:t>
              </a:r>
            </a:p>
            <a:p>
              <a:pPr>
                <a:buFontTx/>
                <a:buNone/>
              </a:pPr>
              <a:r>
                <a:rPr lang="en-US" altLang="zh-CN" sz="2400" dirty="0"/>
                <a:t> </a:t>
              </a:r>
              <a:r>
                <a:rPr lang="en-US" altLang="zh-CN" sz="2400" dirty="0" smtClean="0"/>
                <a:t>     ……</a:t>
              </a:r>
              <a:endParaRPr lang="en-US" altLang="zh-CN" sz="2400" dirty="0"/>
            </a:p>
          </p:txBody>
        </p:sp>
        <p:sp>
          <p:nvSpPr>
            <p:cNvPr id="11" name="AutoShape 11"/>
            <p:cNvSpPr>
              <a:spLocks/>
            </p:cNvSpPr>
            <p:nvPr/>
          </p:nvSpPr>
          <p:spPr bwMode="auto">
            <a:xfrm>
              <a:off x="2481670" y="2995315"/>
              <a:ext cx="288925" cy="2520950"/>
            </a:xfrm>
            <a:prstGeom prst="leftBrace">
              <a:avLst>
                <a:gd name="adj1" fmla="val 72711"/>
                <a:gd name="adj2" fmla="val 50000"/>
              </a:avLst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" name="AutoShape 12"/>
            <p:cNvSpPr>
              <a:spLocks/>
            </p:cNvSpPr>
            <p:nvPr/>
          </p:nvSpPr>
          <p:spPr bwMode="auto">
            <a:xfrm>
              <a:off x="3574163" y="2339855"/>
              <a:ext cx="178677" cy="1089145"/>
            </a:xfrm>
            <a:prstGeom prst="leftBrace">
              <a:avLst>
                <a:gd name="adj1" fmla="val 64779"/>
                <a:gd name="adj2" fmla="val 50000"/>
              </a:avLst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" name="AutoShape 13"/>
            <p:cNvSpPr>
              <a:spLocks/>
            </p:cNvSpPr>
            <p:nvPr/>
          </p:nvSpPr>
          <p:spPr bwMode="auto">
            <a:xfrm>
              <a:off x="5293159" y="2579335"/>
              <a:ext cx="196599" cy="1666930"/>
            </a:xfrm>
            <a:prstGeom prst="leftBrace">
              <a:avLst>
                <a:gd name="adj1" fmla="val 64779"/>
                <a:gd name="adj2" fmla="val 50000"/>
              </a:avLst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" name="AutoShape 12"/>
            <p:cNvSpPr>
              <a:spLocks/>
            </p:cNvSpPr>
            <p:nvPr/>
          </p:nvSpPr>
          <p:spPr bwMode="auto">
            <a:xfrm>
              <a:off x="4716016" y="4581128"/>
              <a:ext cx="213580" cy="1622762"/>
            </a:xfrm>
            <a:prstGeom prst="leftBrace">
              <a:avLst>
                <a:gd name="adj1" fmla="val 64779"/>
                <a:gd name="adj2" fmla="val 50000"/>
              </a:avLst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" name="AutoShape 11"/>
            <p:cNvSpPr>
              <a:spLocks/>
            </p:cNvSpPr>
            <p:nvPr/>
          </p:nvSpPr>
          <p:spPr bwMode="auto">
            <a:xfrm>
              <a:off x="699230" y="2060278"/>
              <a:ext cx="269647" cy="2185987"/>
            </a:xfrm>
            <a:prstGeom prst="leftBrace">
              <a:avLst>
                <a:gd name="adj1" fmla="val 72711"/>
                <a:gd name="adj2" fmla="val 50000"/>
              </a:avLst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968877" y="4017665"/>
              <a:ext cx="158889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Hardware</a:t>
              </a:r>
              <a:endParaRPr kumimoji="1"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025291" y="1836119"/>
              <a:ext cx="148470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400" b="1" dirty="0" smtClean="0">
                  <a:latin typeface="Arial" panose="020B0604020202020204" pitchFamily="34" charset="0"/>
                  <a:ea typeface="宋体" panose="02010600030101010101" pitchFamily="2" charset="-122"/>
                </a:rPr>
                <a:t>Software</a:t>
              </a:r>
              <a:endParaRPr kumimoji="1"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" name="Text Box 10"/>
            <p:cNvSpPr txBox="1">
              <a:spLocks noChangeArrowheads="1"/>
            </p:cNvSpPr>
            <p:nvPr/>
          </p:nvSpPr>
          <p:spPr bwMode="auto">
            <a:xfrm>
              <a:off x="4939313" y="4509120"/>
              <a:ext cx="230565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  <a:buFontTx/>
                <a:buNone/>
              </a:pPr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  <a:r>
                <a:rPr lang="en-US" altLang="zh-CN" sz="2400" dirty="0" smtClean="0"/>
                <a:t>: PS2</a:t>
              </a:r>
            </a:p>
          </p:txBody>
        </p:sp>
        <p:sp>
          <p:nvSpPr>
            <p:cNvPr id="20" name="Text Box 10"/>
            <p:cNvSpPr txBox="1">
              <a:spLocks noChangeArrowheads="1"/>
            </p:cNvSpPr>
            <p:nvPr/>
          </p:nvSpPr>
          <p:spPr bwMode="auto">
            <a:xfrm>
              <a:off x="4863882" y="5263748"/>
              <a:ext cx="338682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  <a:buFontTx/>
                <a:buNone/>
              </a:pPr>
              <a:r>
                <a:rPr lang="en-US" altLang="zh-CN" sz="2400" dirty="0" smtClean="0"/>
                <a:t>Bidirectional: Storage</a:t>
              </a:r>
              <a:endParaRPr lang="en-US" altLang="zh-CN" sz="2400" dirty="0"/>
            </a:p>
          </p:txBody>
        </p:sp>
        <p:sp>
          <p:nvSpPr>
            <p:cNvPr id="21" name="Text Box 10"/>
            <p:cNvSpPr txBox="1">
              <a:spLocks noChangeArrowheads="1"/>
            </p:cNvSpPr>
            <p:nvPr/>
          </p:nvSpPr>
          <p:spPr bwMode="auto">
            <a:xfrm>
              <a:off x="4913776" y="5908015"/>
              <a:ext cx="230565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  <a:buFontTx/>
                <a:buNone/>
              </a:pPr>
              <a:r>
                <a:rPr lang="en-US" altLang="zh-CN" sz="2400" dirty="0" smtClean="0"/>
                <a:t>Output: VGA</a:t>
              </a:r>
              <a:endParaRPr lang="en-US" altLang="zh-CN" sz="2400" dirty="0"/>
            </a:p>
          </p:txBody>
        </p:sp>
        <p:sp>
          <p:nvSpPr>
            <p:cNvPr id="22" name="Text Box 10"/>
            <p:cNvSpPr txBox="1">
              <a:spLocks noChangeArrowheads="1"/>
            </p:cNvSpPr>
            <p:nvPr/>
          </p:nvSpPr>
          <p:spPr bwMode="auto">
            <a:xfrm>
              <a:off x="6885481" y="4500057"/>
              <a:ext cx="2079007" cy="46166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square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ts val="600"/>
                </a:spcBef>
                <a:buFontTx/>
                <a:buNone/>
              </a:pPr>
              <a:r>
                <a:rPr lang="en-US" altLang="zh-CN" sz="2400" dirty="0" smtClean="0">
                  <a:solidFill>
                    <a:schemeClr val="bg1"/>
                  </a:solidFill>
                </a:rPr>
                <a:t>SW</a:t>
              </a:r>
              <a:r>
                <a:rPr lang="zh-CN" altLang="en-US" sz="2400" dirty="0" smtClean="0">
                  <a:solidFill>
                    <a:schemeClr val="bg1"/>
                  </a:solidFill>
                </a:rPr>
                <a:t>、</a:t>
              </a:r>
              <a:r>
                <a:rPr lang="en-US" altLang="zh-CN" sz="2400" dirty="0" smtClean="0">
                  <a:solidFill>
                    <a:schemeClr val="bg1"/>
                  </a:solidFill>
                </a:rPr>
                <a:t>BTN</a:t>
              </a:r>
              <a:endParaRPr lang="en-US" altLang="zh-CN" sz="2400" dirty="0">
                <a:solidFill>
                  <a:schemeClr val="bg1"/>
                </a:solidFill>
              </a:endParaRPr>
            </a:p>
          </p:txBody>
        </p:sp>
        <p:sp>
          <p:nvSpPr>
            <p:cNvPr id="23" name="Text Box 10"/>
            <p:cNvSpPr txBox="1">
              <a:spLocks noChangeArrowheads="1"/>
            </p:cNvSpPr>
            <p:nvPr/>
          </p:nvSpPr>
          <p:spPr bwMode="auto">
            <a:xfrm>
              <a:off x="6956919" y="5877272"/>
              <a:ext cx="2007569" cy="46166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ts val="600"/>
                </a:spcBef>
                <a:buFontTx/>
                <a:buNone/>
              </a:pPr>
              <a:r>
                <a:rPr lang="en-US" altLang="zh-CN" sz="2400" dirty="0" smtClean="0">
                  <a:solidFill>
                    <a:schemeClr val="bg1"/>
                  </a:solidFill>
                </a:rPr>
                <a:t>7-Seg</a:t>
              </a:r>
              <a:r>
                <a:rPr lang="zh-CN" altLang="en-US" sz="2400" dirty="0" smtClean="0">
                  <a:solidFill>
                    <a:schemeClr val="bg1"/>
                  </a:solidFill>
                </a:rPr>
                <a:t>、</a:t>
              </a:r>
              <a:r>
                <a:rPr lang="en-US" altLang="zh-CN" sz="2400" dirty="0" smtClean="0">
                  <a:solidFill>
                    <a:schemeClr val="bg1"/>
                  </a:solidFill>
                </a:rPr>
                <a:t>LED</a:t>
              </a:r>
              <a:endParaRPr lang="en-US" altLang="zh-CN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0137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多周期处理器测试框架或</a:t>
            </a:r>
            <a:r>
              <a:rPr lang="en-US" altLang="zh-CN" dirty="0" smtClean="0"/>
              <a:t>SOC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44030"/>
            <a:ext cx="8352928" cy="5265290"/>
          </a:xfrm>
        </p:spPr>
      </p:pic>
      <p:sp>
        <p:nvSpPr>
          <p:cNvPr id="3" name="圆角矩形 2"/>
          <p:cNvSpPr/>
          <p:nvPr/>
        </p:nvSpPr>
        <p:spPr>
          <a:xfrm>
            <a:off x="1691680" y="2996952"/>
            <a:ext cx="1584176" cy="1512168"/>
          </a:xfrm>
          <a:prstGeom prst="roundRect">
            <a:avLst/>
          </a:prstGeom>
          <a:noFill/>
          <a:ln w="571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660" y="2708920"/>
            <a:ext cx="21170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</a:rPr>
              <a:t>Different from simple implementation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784830" y="3573016"/>
            <a:ext cx="1122874" cy="144016"/>
          </a:xfrm>
          <a:prstGeom prst="straightConnector1">
            <a:avLst/>
          </a:prstGeom>
          <a:ln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039896" y="4643844"/>
            <a:ext cx="887744" cy="369332"/>
          </a:xfrm>
          <a:prstGeom prst="rect">
            <a:avLst/>
          </a:prstGeom>
          <a:noFill/>
          <a:ln>
            <a:solidFill>
              <a:srgbClr val="FF505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无</a:t>
            </a:r>
            <a:r>
              <a:rPr lang="en-US" altLang="zh-CN" dirty="0" smtClean="0">
                <a:solidFill>
                  <a:srgbClr val="FF0000"/>
                </a:solidFill>
              </a:rPr>
              <a:t>ROM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028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 modules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66884"/>
            <a:ext cx="8507288" cy="5270428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zh-CN" sz="2800" dirty="0" smtClean="0">
                <a:solidFill>
                  <a:schemeClr val="tx1"/>
                </a:solidFill>
              </a:rPr>
              <a:t>Use 9</a:t>
            </a:r>
            <a:r>
              <a:rPr lang="zh-CN" altLang="en-US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</a:rPr>
              <a:t>modules to build</a:t>
            </a:r>
            <a:r>
              <a:rPr lang="zh-CN" altLang="en-US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</a:rPr>
              <a:t>SOC</a:t>
            </a:r>
            <a:r>
              <a:rPr lang="zh-CN" altLang="en-US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</a:rPr>
              <a:t>test framework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200"/>
              </a:spcBef>
            </a:pPr>
            <a:r>
              <a:rPr lang="en-US" altLang="zh-CN" sz="2000" dirty="0" smtClean="0"/>
              <a:t>U1</a:t>
            </a:r>
            <a:r>
              <a:rPr lang="zh-CN" altLang="en-US" sz="2000" dirty="0" smtClean="0"/>
              <a:t>：  </a:t>
            </a:r>
            <a:r>
              <a:rPr lang="en-US" altLang="zh-CN" sz="2000" dirty="0" smtClean="0"/>
              <a:t>MCPU		</a:t>
            </a:r>
            <a:r>
              <a:rPr lang="en-US" altLang="zh-CN" sz="2000" dirty="0"/>
              <a:t>	</a:t>
            </a:r>
            <a:r>
              <a:rPr lang="en-US" altLang="zh-CN" sz="2000" dirty="0" smtClean="0"/>
              <a:t>-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Muliti</a:t>
            </a:r>
            <a:r>
              <a:rPr lang="en-US" altLang="zh-CN" sz="2000" dirty="0" smtClean="0">
                <a:solidFill>
                  <a:srgbClr val="FF0000"/>
                </a:solidFill>
              </a:rPr>
              <a:t>-CPU</a:t>
            </a:r>
          </a:p>
          <a:p>
            <a:pPr lvl="1">
              <a:spcBef>
                <a:spcPts val="600"/>
              </a:spcBef>
            </a:pPr>
            <a:r>
              <a:rPr lang="en-US" altLang="zh-CN" sz="2000" dirty="0" smtClean="0">
                <a:solidFill>
                  <a:schemeClr val="bg1">
                    <a:lumMod val="95000"/>
                  </a:schemeClr>
                </a:solidFill>
              </a:rPr>
              <a:t>U2</a:t>
            </a: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</a:rPr>
              <a:t>：  </a:t>
            </a:r>
            <a:r>
              <a:rPr lang="en-US" altLang="zh-CN" sz="2000" dirty="0" smtClean="0">
                <a:solidFill>
                  <a:schemeClr val="bg1">
                    <a:lumMod val="95000"/>
                  </a:schemeClr>
                </a:solidFill>
              </a:rPr>
              <a:t>ROM			    -ROM_D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altLang="zh-CN" sz="2000" dirty="0" smtClean="0"/>
              <a:t>U3</a:t>
            </a:r>
            <a:r>
              <a:rPr lang="zh-CN" altLang="en-US" sz="2000" dirty="0" smtClean="0"/>
              <a:t>：  </a:t>
            </a:r>
            <a:r>
              <a:rPr lang="en-US" altLang="zh-CN" sz="2000" dirty="0" smtClean="0"/>
              <a:t>RAM			     -</a:t>
            </a:r>
            <a:r>
              <a:rPr lang="en-US" altLang="zh-CN" sz="2000" dirty="0">
                <a:solidFill>
                  <a:srgbClr val="FF0000"/>
                </a:solidFill>
              </a:rPr>
              <a:t>RAM_B</a:t>
            </a:r>
          </a:p>
          <a:p>
            <a:pPr lvl="1">
              <a:spcBef>
                <a:spcPts val="600"/>
              </a:spcBef>
            </a:pPr>
            <a:r>
              <a:rPr lang="en-US" altLang="zh-CN" sz="2000" dirty="0" smtClean="0"/>
              <a:t>U4</a:t>
            </a:r>
            <a:r>
              <a:rPr lang="zh-CN" altLang="en-US" sz="2000" dirty="0" smtClean="0"/>
              <a:t>：  </a:t>
            </a:r>
            <a:r>
              <a:rPr lang="en-US" altLang="zh-CN" sz="2000" dirty="0"/>
              <a:t>Bus(</a:t>
            </a:r>
            <a:r>
              <a:rPr lang="zh-CN" altLang="en-US" sz="2000" dirty="0"/>
              <a:t>含外设</a:t>
            </a:r>
            <a:r>
              <a:rPr lang="en-US" altLang="zh-CN" sz="2000" dirty="0"/>
              <a:t>3~4)		-</a:t>
            </a:r>
            <a:r>
              <a:rPr lang="en-US" altLang="zh-CN" sz="2000" dirty="0">
                <a:solidFill>
                  <a:srgbClr val="FF0000"/>
                </a:solidFill>
              </a:rPr>
              <a:t>MIO_BUS</a:t>
            </a:r>
          </a:p>
          <a:p>
            <a:pPr lvl="1">
              <a:spcBef>
                <a:spcPts val="600"/>
              </a:spcBef>
            </a:pPr>
            <a:r>
              <a:rPr lang="en-US" altLang="zh-CN" sz="2000" dirty="0"/>
              <a:t>U5</a:t>
            </a:r>
            <a:r>
              <a:rPr lang="zh-CN" altLang="en-US" sz="2000" dirty="0"/>
              <a:t>：  </a:t>
            </a:r>
            <a:r>
              <a:rPr lang="en-US" altLang="zh-CN" sz="2000" dirty="0"/>
              <a:t>7-seg display interface         -</a:t>
            </a:r>
            <a:r>
              <a:rPr lang="en-US" altLang="zh-CN" sz="2000" dirty="0">
                <a:solidFill>
                  <a:srgbClr val="FF0000"/>
                </a:solidFill>
              </a:rPr>
              <a:t>Multi_8CH32</a:t>
            </a:r>
          </a:p>
          <a:p>
            <a:pPr lvl="1">
              <a:spcBef>
                <a:spcPts val="600"/>
              </a:spcBef>
            </a:pPr>
            <a:r>
              <a:rPr lang="en-US" altLang="zh-CN" sz="2000" dirty="0"/>
              <a:t>U6</a:t>
            </a:r>
            <a:r>
              <a:rPr lang="zh-CN" altLang="en-US" sz="2000" dirty="0"/>
              <a:t>：  </a:t>
            </a:r>
            <a:r>
              <a:rPr lang="en-US" altLang="zh-CN" sz="2000" dirty="0"/>
              <a:t>7-seg display          </a:t>
            </a:r>
            <a:r>
              <a:rPr lang="zh-CN" altLang="en-US" sz="2000" dirty="0"/>
              <a:t>              </a:t>
            </a:r>
            <a:r>
              <a:rPr lang="en-US" altLang="zh-CN" sz="2000" dirty="0"/>
              <a:t>-</a:t>
            </a:r>
            <a:r>
              <a:rPr lang="en-US" altLang="zh-CN" sz="2000" dirty="0">
                <a:solidFill>
                  <a:srgbClr val="FF0000"/>
                </a:solidFill>
              </a:rPr>
              <a:t>Seg7_Dev</a:t>
            </a:r>
            <a:endParaRPr lang="en-US" altLang="zh-CN" sz="2000" dirty="0"/>
          </a:p>
          <a:p>
            <a:pPr lvl="1">
              <a:spcBef>
                <a:spcPts val="600"/>
              </a:spcBef>
            </a:pPr>
            <a:r>
              <a:rPr lang="en-US" altLang="zh-CN" sz="2000" dirty="0"/>
              <a:t>U7</a:t>
            </a:r>
            <a:r>
              <a:rPr lang="zh-CN" altLang="en-US" sz="2000" dirty="0"/>
              <a:t>：</a:t>
            </a:r>
            <a:r>
              <a:rPr lang="en-US" altLang="zh-CN" sz="2000" dirty="0"/>
              <a:t>  GPIO and LED                    -</a:t>
            </a:r>
            <a:r>
              <a:rPr lang="en-US" altLang="zh-CN" sz="2000" dirty="0">
                <a:solidFill>
                  <a:srgbClr val="FF0000"/>
                </a:solidFill>
              </a:rPr>
              <a:t>PIO</a:t>
            </a:r>
          </a:p>
          <a:p>
            <a:pPr lvl="1">
              <a:spcBef>
                <a:spcPts val="600"/>
              </a:spcBef>
            </a:pPr>
            <a:r>
              <a:rPr lang="en-US" altLang="zh-CN" sz="2000" dirty="0"/>
              <a:t>U8</a:t>
            </a:r>
            <a:r>
              <a:rPr lang="zh-CN" altLang="en-US" sz="2000" dirty="0"/>
              <a:t>：  </a:t>
            </a:r>
            <a:r>
              <a:rPr lang="en-US" altLang="zh-CN" sz="2000" dirty="0"/>
              <a:t>clock                                    -</a:t>
            </a:r>
            <a:r>
              <a:rPr lang="en-US" altLang="zh-CN" sz="2000" dirty="0" err="1">
                <a:solidFill>
                  <a:srgbClr val="FF0000"/>
                </a:solidFill>
              </a:rPr>
              <a:t>clk_div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altLang="zh-CN" sz="2000" dirty="0"/>
              <a:t>U9</a:t>
            </a:r>
            <a:r>
              <a:rPr lang="zh-CN" altLang="en-US" sz="2000" dirty="0"/>
              <a:t>：  </a:t>
            </a:r>
            <a:r>
              <a:rPr lang="en-US" altLang="zh-CN" sz="2000" dirty="0"/>
              <a:t>Anti-jitter		          -</a:t>
            </a:r>
            <a:r>
              <a:rPr lang="en-US" altLang="zh-CN" sz="2000" dirty="0" err="1">
                <a:solidFill>
                  <a:srgbClr val="FF0000"/>
                </a:solidFill>
              </a:rPr>
              <a:t>Anti_jitter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altLang="zh-CN" sz="2000" dirty="0"/>
              <a:t>U10</a:t>
            </a:r>
            <a:r>
              <a:rPr lang="zh-CN" altLang="en-US" sz="2000" dirty="0"/>
              <a:t>：</a:t>
            </a:r>
            <a:r>
              <a:rPr lang="en-US" altLang="zh-CN" sz="2000" dirty="0"/>
              <a:t>Counter		           </a:t>
            </a:r>
            <a:r>
              <a:rPr lang="en-US" altLang="zh-CN" sz="2400" dirty="0">
                <a:solidFill>
                  <a:srgbClr val="FF0000"/>
                </a:solidFill>
              </a:rPr>
              <a:t>-</a:t>
            </a:r>
            <a:r>
              <a:rPr lang="en-US" altLang="zh-CN" sz="2400" dirty="0" err="1">
                <a:solidFill>
                  <a:srgbClr val="FF0000"/>
                </a:solidFill>
              </a:rPr>
              <a:t>Counter_x</a:t>
            </a:r>
            <a:endParaRPr lang="zh-CN" altLang="en-US" sz="2400" dirty="0">
              <a:solidFill>
                <a:srgbClr val="FF0000"/>
              </a:solidFill>
            </a:endParaRPr>
          </a:p>
          <a:p>
            <a:pPr>
              <a:spcBef>
                <a:spcPts val="600"/>
              </a:spcBef>
            </a:pPr>
            <a:r>
              <a:rPr lang="zh-CN" altLang="en-US" sz="2800" dirty="0" smtClean="0">
                <a:solidFill>
                  <a:schemeClr val="tx1"/>
                </a:solidFill>
              </a:rPr>
              <a:t>以上除</a:t>
            </a:r>
            <a:r>
              <a:rPr lang="en-US" altLang="zh-CN" sz="2800" dirty="0" smtClean="0">
                <a:solidFill>
                  <a:srgbClr val="FF0000"/>
                </a:solidFill>
              </a:rPr>
              <a:t>U1</a:t>
            </a:r>
            <a:r>
              <a:rPr lang="zh-CN" altLang="en-US" sz="2800" dirty="0" smtClean="0">
                <a:solidFill>
                  <a:schemeClr val="tx1"/>
                </a:solidFill>
              </a:rPr>
              <a:t>外与单周期共享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5724" y="1556792"/>
            <a:ext cx="3003848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405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5885</TotalTime>
  <Words>2480</Words>
  <Application>Microsoft Office PowerPoint</Application>
  <PresentationFormat>全屏显示(4:3)</PresentationFormat>
  <Paragraphs>992</Paragraphs>
  <Slides>68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68</vt:i4>
      </vt:variant>
    </vt:vector>
  </HeadingPairs>
  <TitlesOfParts>
    <vt:vector size="86" baseType="lpstr">
      <vt:lpstr>Arial Unicode MS</vt:lpstr>
      <vt:lpstr>仿宋</vt:lpstr>
      <vt:lpstr>黑体</vt:lpstr>
      <vt:lpstr>华文行楷</vt:lpstr>
      <vt:lpstr>华文隶书</vt:lpstr>
      <vt:lpstr>隶书</vt:lpstr>
      <vt:lpstr>宋体</vt:lpstr>
      <vt:lpstr>微软雅黑</vt:lpstr>
      <vt:lpstr>Algerian</vt:lpstr>
      <vt:lpstr>Arial</vt:lpstr>
      <vt:lpstr>Calibri</vt:lpstr>
      <vt:lpstr>Consolas</vt:lpstr>
      <vt:lpstr>Courier New</vt:lpstr>
      <vt:lpstr>Tahoma</vt:lpstr>
      <vt:lpstr>Times New Roman</vt:lpstr>
      <vt:lpstr>Wingdings</vt:lpstr>
      <vt:lpstr>Office 主题</vt:lpstr>
      <vt:lpstr>Clip</vt:lpstr>
      <vt:lpstr>Computer Organization &amp; Design         实验与课程设计</vt:lpstr>
      <vt:lpstr>Course Outline</vt:lpstr>
      <vt:lpstr>Course Outline</vt:lpstr>
      <vt:lpstr>Task</vt:lpstr>
      <vt:lpstr>Course Outline</vt:lpstr>
      <vt:lpstr>CPU organization </vt:lpstr>
      <vt:lpstr>Computer Organization</vt:lpstr>
      <vt:lpstr>多周期处理器测试框架或SOC</vt:lpstr>
      <vt:lpstr>9 modules</vt:lpstr>
      <vt:lpstr>U1-CPU module：Multi-CPU</vt:lpstr>
      <vt:lpstr>CPU core interface-Multi_CPU.v</vt:lpstr>
      <vt:lpstr>CPU unit 1-- datapath：M_datapath</vt:lpstr>
      <vt:lpstr> M_datapath.v</vt:lpstr>
      <vt:lpstr>CPU unit 2-- controller：ctrl</vt:lpstr>
      <vt:lpstr>Controller interface- ctrl.v</vt:lpstr>
      <vt:lpstr>U3-Instructions storage：RAM_B</vt:lpstr>
      <vt:lpstr>RAM_B is called in the same way as Lab3</vt:lpstr>
      <vt:lpstr>U3-memory initialization file：mem.coe </vt:lpstr>
      <vt:lpstr>U4-bus interface：MIO_BUS</vt:lpstr>
      <vt:lpstr>IO interface empty file-MIO_BUS.v</vt:lpstr>
      <vt:lpstr>Signals of MIO_BUS</vt:lpstr>
      <vt:lpstr>PowerPoint 演示文稿</vt:lpstr>
      <vt:lpstr>U7-GPIO device interface 1-- SPIO</vt:lpstr>
      <vt:lpstr>IP core call empty module      -PIO.v</vt:lpstr>
      <vt:lpstr>U6-GPIO device 2:   SSeg_Dev</vt:lpstr>
      <vt:lpstr>U6-GPIO device 2：       Seg7_Dev</vt:lpstr>
      <vt:lpstr>Interface file:         SSeg7_Dev.v</vt:lpstr>
      <vt:lpstr>U5- Interface module                   Multi_8CH32</vt:lpstr>
      <vt:lpstr>Interface file          -Multi_8CH32_IO.v</vt:lpstr>
      <vt:lpstr>Signals of Multi_8CH32</vt:lpstr>
      <vt:lpstr>GPIO device interface 3,4:  Device_GPIO_SW_BTN</vt:lpstr>
      <vt:lpstr>U10-peripheral device 5:                         Counter_x.v</vt:lpstr>
      <vt:lpstr>Interface file                       -Counter_x.v</vt:lpstr>
      <vt:lpstr>PowerPoint 演示文稿</vt:lpstr>
      <vt:lpstr>clk_div.v</vt:lpstr>
      <vt:lpstr>Anti_jitter.v</vt:lpstr>
      <vt:lpstr>Multi_8CH32 signals</vt:lpstr>
      <vt:lpstr>Course Outline</vt:lpstr>
      <vt:lpstr>Project：OExp09-IP2MCPU</vt:lpstr>
      <vt:lpstr>Design</vt:lpstr>
      <vt:lpstr>Build multicycle SOC environment</vt:lpstr>
      <vt:lpstr>Project interface</vt:lpstr>
      <vt:lpstr>PowerPoint 演示文稿</vt:lpstr>
      <vt:lpstr>Design multicycle CPU module</vt:lpstr>
      <vt:lpstr>CPU HDL description reference</vt:lpstr>
      <vt:lpstr>Key signals and module calls </vt:lpstr>
      <vt:lpstr>PowerPoint 演示文稿</vt:lpstr>
      <vt:lpstr>According to the following schematic to write HDL code simple：just interface definition and module call</vt:lpstr>
      <vt:lpstr>Build top module</vt:lpstr>
      <vt:lpstr>PowerPoint 演示文稿</vt:lpstr>
      <vt:lpstr>The second level </vt:lpstr>
      <vt:lpstr>Syntax checking for top</vt:lpstr>
      <vt:lpstr>Module call and connection</vt:lpstr>
      <vt:lpstr>Top (SOC test environment) reference</vt:lpstr>
      <vt:lpstr>Signal transmission：    initialization、temp signal when connecting modules，signal transformation、bus transformation</vt:lpstr>
      <vt:lpstr>Module calls</vt:lpstr>
      <vt:lpstr>Module calls</vt:lpstr>
      <vt:lpstr>Module calls</vt:lpstr>
      <vt:lpstr>Module calls</vt:lpstr>
      <vt:lpstr>Module calls</vt:lpstr>
      <vt:lpstr>Finished module relations</vt:lpstr>
      <vt:lpstr>PowerPoint 演示文稿</vt:lpstr>
      <vt:lpstr>DEMO interface</vt:lpstr>
      <vt:lpstr>Download and test SoC</vt:lpstr>
      <vt:lpstr>Switch test </vt:lpstr>
      <vt:lpstr>Qualitatively observation</vt:lpstr>
      <vt:lpstr>Qualitatively observation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Organization &amp; Design         实验与课程设计</dc:title>
  <dc:creator>zj_sqs</dc:creator>
  <cp:lastModifiedBy>haifeng</cp:lastModifiedBy>
  <cp:revision>706</cp:revision>
  <dcterms:created xsi:type="dcterms:W3CDTF">2013-04-10T02:56:54Z</dcterms:created>
  <dcterms:modified xsi:type="dcterms:W3CDTF">2020-05-20T07:39:21Z</dcterms:modified>
</cp:coreProperties>
</file>