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7" r:id="rId3"/>
    <p:sldId id="298" r:id="rId4"/>
    <p:sldId id="299" r:id="rId6"/>
    <p:sldId id="512" r:id="rId7"/>
    <p:sldId id="302" r:id="rId8"/>
    <p:sldId id="303" r:id="rId9"/>
    <p:sldId id="304" r:id="rId10"/>
    <p:sldId id="419" r:id="rId11"/>
    <p:sldId id="495" r:id="rId12"/>
    <p:sldId id="515" r:id="rId13"/>
    <p:sldId id="516" r:id="rId14"/>
    <p:sldId id="497" r:id="rId15"/>
    <p:sldId id="509" r:id="rId16"/>
    <p:sldId id="502" r:id="rId17"/>
    <p:sldId id="511" r:id="rId18"/>
    <p:sldId id="503" r:id="rId19"/>
    <p:sldId id="520" r:id="rId20"/>
    <p:sldId id="517" r:id="rId21"/>
    <p:sldId id="518" r:id="rId22"/>
    <p:sldId id="427" r:id="rId23"/>
    <p:sldId id="448" r:id="rId24"/>
    <p:sldId id="523" r:id="rId25"/>
    <p:sldId id="543" r:id="rId26"/>
    <p:sldId id="522" r:id="rId27"/>
    <p:sldId id="524" r:id="rId28"/>
    <p:sldId id="530" r:id="rId29"/>
    <p:sldId id="533" r:id="rId30"/>
    <p:sldId id="534" r:id="rId31"/>
    <p:sldId id="536" r:id="rId32"/>
    <p:sldId id="532" r:id="rId33"/>
    <p:sldId id="538" r:id="rId34"/>
    <p:sldId id="539" r:id="rId35"/>
    <p:sldId id="540" r:id="rId36"/>
    <p:sldId id="541" r:id="rId37"/>
    <p:sldId id="542" r:id="rId38"/>
    <p:sldId id="545" r:id="rId39"/>
    <p:sldId id="386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505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13" autoAdjust="0"/>
  </p:normalViewPr>
  <p:slideViewPr>
    <p:cSldViewPr>
      <p:cViewPr varScale="1">
        <p:scale>
          <a:sx n="69" d="100"/>
          <a:sy n="69" d="100"/>
        </p:scale>
        <p:origin x="120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FFC000"/>
        </a:solidFill>
      </dgm:spPr>
      <dgm:t>
        <a:bodyPr/>
        <a:lstStyle/>
        <a:p>
          <a:r>
            <a:rPr lang="zh-CN" altLang="en-US" sz="3000" b="1" dirty="0" smtClean="0">
              <a:ea typeface="SimHei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SimHei" panose="02010609060101010101" pitchFamily="49" charset="-122"/>
              <a:ea typeface="SimHei" panose="02010609060101010101" pitchFamily="49" charset="-122"/>
            </a:rPr>
            <a:t>实验环境</a:t>
          </a:r>
          <a:endParaRPr lang="zh-CN" altLang="en-US" sz="3000" b="1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SimHei" panose="02010609060101010101" pitchFamily="49" charset="-122"/>
            </a:rPr>
            <a:t>实验任务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SimHei" panose="02010609060101010101" pitchFamily="49" charset="-122"/>
            </a:rPr>
            <a:t>实验原理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SimHei" panose="02010609060101010101" pitchFamily="49" charset="-122"/>
            </a:rPr>
            <a:t>实验操作与实现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9D4C9EF7-4355-4A7B-8269-38CF3F846283}" type="presOf" srcId="{F4E49FB6-BAEC-4D61-AE0D-5FA9F57F40D1}" destId="{7D320737-378C-4B8C-AEBD-51068216900B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A97E8922-9C62-445F-A1A9-EA1D9A2787B4}" type="presOf" srcId="{AA26FAA2-A785-4E15-BA91-A671C9AEEFB8}" destId="{411AB55B-A6A8-48D0-B24D-1FE0443D1EDB}" srcOrd="0" destOrd="0" presId="urn:microsoft.com/office/officeart/2008/layout/VerticalCurvedList"/>
    <dgm:cxn modelId="{5905A71E-874D-46A3-84C3-DED846EC99CF}" type="presOf" srcId="{607E526C-60CD-4A98-A71B-78FCE2BC42A5}" destId="{596E06D9-740A-4EB7-99D6-26FD9CA88D40}" srcOrd="0" destOrd="0" presId="urn:microsoft.com/office/officeart/2008/layout/VerticalCurvedList"/>
    <dgm:cxn modelId="{793A239B-DA2D-4EAB-B286-2F8162C64546}" type="presOf" srcId="{7944E05A-E851-4FEB-8F65-54CF019D8607}" destId="{CC9EE4F8-9490-427F-B10E-0E9D697AC42E}" srcOrd="0" destOrd="0" presId="urn:microsoft.com/office/officeart/2008/layout/VerticalCurvedList"/>
    <dgm:cxn modelId="{355DEBAE-36E4-4315-8A48-3ADD906E145A}" type="presOf" srcId="{8A1426EB-7DE3-47DE-897B-C3F4E225F151}" destId="{D3F14193-5855-4C09-A68A-0623D31128DF}" srcOrd="0" destOrd="0" presId="urn:microsoft.com/office/officeart/2008/layout/VerticalCurvedList"/>
    <dgm:cxn modelId="{62B7FE53-7C64-4AA5-A3A1-6FD95F11D11D}" type="presOf" srcId="{89F17C84-8395-4E33-8F8A-878E46DB1974}" destId="{1B922EBE-B39C-4873-8CC5-9E93797307C1}" srcOrd="0" destOrd="0" presId="urn:microsoft.com/office/officeart/2008/layout/VerticalCurvedList"/>
    <dgm:cxn modelId="{250B4E8B-D7E2-4778-9E55-79F09A613E49}" type="presParOf" srcId="{1B922EBE-B39C-4873-8CC5-9E93797307C1}" destId="{7CDB5B95-D570-47D8-BCE0-E552F8830E24}" srcOrd="0" destOrd="0" presId="urn:microsoft.com/office/officeart/2008/layout/VerticalCurvedList"/>
    <dgm:cxn modelId="{0EFE6720-1F23-4056-AC7F-A9167586E0D3}" type="presParOf" srcId="{7CDB5B95-D570-47D8-BCE0-E552F8830E24}" destId="{8C163561-368A-464B-8AC3-290847416772}" srcOrd="0" destOrd="0" presId="urn:microsoft.com/office/officeart/2008/layout/VerticalCurvedList"/>
    <dgm:cxn modelId="{BC0BC858-5B88-480A-9E45-9B1B23E38EDA}" type="presParOf" srcId="{8C163561-368A-464B-8AC3-290847416772}" destId="{239A010D-535F-44FF-8274-A74669569E25}" srcOrd="0" destOrd="0" presId="urn:microsoft.com/office/officeart/2008/layout/VerticalCurvedList"/>
    <dgm:cxn modelId="{6B670207-4D82-4B1F-822B-EA12C756C71B}" type="presParOf" srcId="{8C163561-368A-464B-8AC3-290847416772}" destId="{7D320737-378C-4B8C-AEBD-51068216900B}" srcOrd="1" destOrd="0" presId="urn:microsoft.com/office/officeart/2008/layout/VerticalCurvedList"/>
    <dgm:cxn modelId="{FBFF0496-4A73-419D-826F-33055260395D}" type="presParOf" srcId="{8C163561-368A-464B-8AC3-290847416772}" destId="{C626C0FB-4623-4A86-B194-30FC7A43F690}" srcOrd="2" destOrd="0" presId="urn:microsoft.com/office/officeart/2008/layout/VerticalCurvedList"/>
    <dgm:cxn modelId="{4EC506AA-90BC-4C33-B32C-B7ED4FD65D8B}" type="presParOf" srcId="{8C163561-368A-464B-8AC3-290847416772}" destId="{0DB23378-0D9E-489E-B056-8FF32F56CCC3}" srcOrd="3" destOrd="0" presId="urn:microsoft.com/office/officeart/2008/layout/VerticalCurvedList"/>
    <dgm:cxn modelId="{C894FAFD-0B13-4B81-99C6-86CC4147DACA}" type="presParOf" srcId="{7CDB5B95-D570-47D8-BCE0-E552F8830E24}" destId="{411AB55B-A6A8-48D0-B24D-1FE0443D1EDB}" srcOrd="1" destOrd="0" presId="urn:microsoft.com/office/officeart/2008/layout/VerticalCurvedList"/>
    <dgm:cxn modelId="{871B6655-A282-4275-9998-F56137075424}" type="presParOf" srcId="{7CDB5B95-D570-47D8-BCE0-E552F8830E24}" destId="{62EFC6DF-9B9D-4498-9FCB-69AB4CF71398}" srcOrd="2" destOrd="0" presId="urn:microsoft.com/office/officeart/2008/layout/VerticalCurvedList"/>
    <dgm:cxn modelId="{26BE9F27-7F8D-4EFE-A44B-B599CA58748A}" type="presParOf" srcId="{62EFC6DF-9B9D-4498-9FCB-69AB4CF71398}" destId="{3A93CF4B-2409-4FAC-8ACE-009A6101783F}" srcOrd="0" destOrd="0" presId="urn:microsoft.com/office/officeart/2008/layout/VerticalCurvedList"/>
    <dgm:cxn modelId="{E716978B-25A5-4AB0-8755-14EAF6C5CAFD}" type="presParOf" srcId="{7CDB5B95-D570-47D8-BCE0-E552F8830E24}" destId="{D3F14193-5855-4C09-A68A-0623D31128DF}" srcOrd="3" destOrd="0" presId="urn:microsoft.com/office/officeart/2008/layout/VerticalCurvedList"/>
    <dgm:cxn modelId="{AE5DAE84-8481-4F39-9D12-12A85DAC8913}" type="presParOf" srcId="{7CDB5B95-D570-47D8-BCE0-E552F8830E24}" destId="{BD8A115F-6910-49FF-9795-3847D8CBD453}" srcOrd="4" destOrd="0" presId="urn:microsoft.com/office/officeart/2008/layout/VerticalCurvedList"/>
    <dgm:cxn modelId="{7D4CAF8F-C1F6-4548-B579-5E079477F92B}" type="presParOf" srcId="{BD8A115F-6910-49FF-9795-3847D8CBD453}" destId="{BAAE23CF-93E1-4283-B216-8A16E8BF43B5}" srcOrd="0" destOrd="0" presId="urn:microsoft.com/office/officeart/2008/layout/VerticalCurvedList"/>
    <dgm:cxn modelId="{F3FAA915-7A8C-4039-B570-61032421FF65}" type="presParOf" srcId="{7CDB5B95-D570-47D8-BCE0-E552F8830E24}" destId="{CC9EE4F8-9490-427F-B10E-0E9D697AC42E}" srcOrd="5" destOrd="0" presId="urn:microsoft.com/office/officeart/2008/layout/VerticalCurvedList"/>
    <dgm:cxn modelId="{8ED8079C-6902-4D40-8107-99CDB705E005}" type="presParOf" srcId="{7CDB5B95-D570-47D8-BCE0-E552F8830E24}" destId="{99854AA3-86D7-4DB5-AA36-6F45C724EA1C}" srcOrd="6" destOrd="0" presId="urn:microsoft.com/office/officeart/2008/layout/VerticalCurvedList"/>
    <dgm:cxn modelId="{9D629727-2D27-4F35-8C6C-519C08A273AF}" type="presParOf" srcId="{99854AA3-86D7-4DB5-AA36-6F45C724EA1C}" destId="{CC93471B-25DF-4061-9EB5-45EAA8B6183F}" srcOrd="0" destOrd="0" presId="urn:microsoft.com/office/officeart/2008/layout/VerticalCurvedList"/>
    <dgm:cxn modelId="{3D609AF9-DE2A-4D8D-9338-21ACD83D273B}" type="presParOf" srcId="{7CDB5B95-D570-47D8-BCE0-E552F8830E24}" destId="{596E06D9-740A-4EB7-99D6-26FD9CA88D40}" srcOrd="7" destOrd="0" presId="urn:microsoft.com/office/officeart/2008/layout/VerticalCurvedList"/>
    <dgm:cxn modelId="{F0D5D0EA-F918-4082-8C2B-9F953502F7BB}" type="presParOf" srcId="{7CDB5B95-D570-47D8-BCE0-E552F8830E24}" destId="{9031F968-0A05-4BA8-92EC-3061E9C2118F}" srcOrd="8" destOrd="0" presId="urn:microsoft.com/office/officeart/2008/layout/VerticalCurvedList"/>
    <dgm:cxn modelId="{3E25B472-1171-4B5D-B61A-9992CAAE9F5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SimHei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SimHei" panose="02010609060101010101" pitchFamily="49" charset="-122"/>
              <a:ea typeface="SimHei" panose="02010609060101010101" pitchFamily="49" charset="-122"/>
            </a:rPr>
            <a:t>实验环境</a:t>
          </a:r>
          <a:endParaRPr lang="zh-CN" altLang="en-US" sz="3000" b="1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SimHei" panose="02010609060101010101" pitchFamily="49" charset="-122"/>
            </a:rPr>
            <a:t>实验任务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SimHei" panose="02010609060101010101" pitchFamily="49" charset="-122"/>
            </a:rPr>
            <a:t>实验原理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SimHei" panose="02010609060101010101" pitchFamily="49" charset="-122"/>
            </a:rPr>
            <a:t>实验操作与实现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77305979-CF70-4FC7-8E8B-07CD37DEEF06}" type="presOf" srcId="{89F17C84-8395-4E33-8F8A-878E46DB1974}" destId="{1B922EBE-B39C-4873-8CC5-9E93797307C1}" srcOrd="0" destOrd="0" presId="urn:microsoft.com/office/officeart/2008/layout/VerticalCurvedList"/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5E6929BD-E578-432B-B896-3F016E132A11}" type="presOf" srcId="{7944E05A-E851-4FEB-8F65-54CF019D8607}" destId="{CC9EE4F8-9490-427F-B10E-0E9D697AC42E}" srcOrd="0" destOrd="0" presId="urn:microsoft.com/office/officeart/2008/layout/VerticalCurvedList"/>
    <dgm:cxn modelId="{DD15310A-6E70-44DA-8A92-88692AA6EC56}" type="presOf" srcId="{AA26FAA2-A785-4E15-BA91-A671C9AEEFB8}" destId="{411AB55B-A6A8-48D0-B24D-1FE0443D1EDB}" srcOrd="0" destOrd="0" presId="urn:microsoft.com/office/officeart/2008/layout/VerticalCurvedList"/>
    <dgm:cxn modelId="{07469062-2421-4B62-BC66-50D9B0F0DF55}" type="presOf" srcId="{607E526C-60CD-4A98-A71B-78FCE2BC42A5}" destId="{596E06D9-740A-4EB7-99D6-26FD9CA88D40}" srcOrd="0" destOrd="0" presId="urn:microsoft.com/office/officeart/2008/layout/VerticalCurvedList"/>
    <dgm:cxn modelId="{39502C82-CA47-4FC8-ADC9-197C85AF9070}" type="presOf" srcId="{F4E49FB6-BAEC-4D61-AE0D-5FA9F57F40D1}" destId="{7D320737-378C-4B8C-AEBD-51068216900B}" srcOrd="0" destOrd="0" presId="urn:microsoft.com/office/officeart/2008/layout/VerticalCurvedList"/>
    <dgm:cxn modelId="{02CD9ABF-064F-423E-BE25-C6C441E28894}" type="presOf" srcId="{8A1426EB-7DE3-47DE-897B-C3F4E225F151}" destId="{D3F14193-5855-4C09-A68A-0623D31128DF}" srcOrd="0" destOrd="0" presId="urn:microsoft.com/office/officeart/2008/layout/VerticalCurvedList"/>
    <dgm:cxn modelId="{5BDEFE97-62CF-4DBD-A643-0CF98E72F201}" type="presParOf" srcId="{1B922EBE-B39C-4873-8CC5-9E93797307C1}" destId="{7CDB5B95-D570-47D8-BCE0-E552F8830E24}" srcOrd="0" destOrd="0" presId="urn:microsoft.com/office/officeart/2008/layout/VerticalCurvedList"/>
    <dgm:cxn modelId="{2C962CD7-BAB4-4140-B9B1-16507F714158}" type="presParOf" srcId="{7CDB5B95-D570-47D8-BCE0-E552F8830E24}" destId="{8C163561-368A-464B-8AC3-290847416772}" srcOrd="0" destOrd="0" presId="urn:microsoft.com/office/officeart/2008/layout/VerticalCurvedList"/>
    <dgm:cxn modelId="{ECB1231A-8D22-4A79-A7F0-72EC463AFDCB}" type="presParOf" srcId="{8C163561-368A-464B-8AC3-290847416772}" destId="{239A010D-535F-44FF-8274-A74669569E25}" srcOrd="0" destOrd="0" presId="urn:microsoft.com/office/officeart/2008/layout/VerticalCurvedList"/>
    <dgm:cxn modelId="{478DFF55-12C8-41CF-B9F4-C3DB56CD5094}" type="presParOf" srcId="{8C163561-368A-464B-8AC3-290847416772}" destId="{7D320737-378C-4B8C-AEBD-51068216900B}" srcOrd="1" destOrd="0" presId="urn:microsoft.com/office/officeart/2008/layout/VerticalCurvedList"/>
    <dgm:cxn modelId="{8CEDBFFC-AB33-45EC-B54B-E106800FE2F5}" type="presParOf" srcId="{8C163561-368A-464B-8AC3-290847416772}" destId="{C626C0FB-4623-4A86-B194-30FC7A43F690}" srcOrd="2" destOrd="0" presId="urn:microsoft.com/office/officeart/2008/layout/VerticalCurvedList"/>
    <dgm:cxn modelId="{A3D74D25-8AFC-4913-99EC-43DBFFE44E77}" type="presParOf" srcId="{8C163561-368A-464B-8AC3-290847416772}" destId="{0DB23378-0D9E-489E-B056-8FF32F56CCC3}" srcOrd="3" destOrd="0" presId="urn:microsoft.com/office/officeart/2008/layout/VerticalCurvedList"/>
    <dgm:cxn modelId="{C1A2A6C5-A9DD-4A62-BA09-D50C9B0F3C3F}" type="presParOf" srcId="{7CDB5B95-D570-47D8-BCE0-E552F8830E24}" destId="{411AB55B-A6A8-48D0-B24D-1FE0443D1EDB}" srcOrd="1" destOrd="0" presId="urn:microsoft.com/office/officeart/2008/layout/VerticalCurvedList"/>
    <dgm:cxn modelId="{F54EBE5F-9985-4F94-A42B-C4F39DEB93AA}" type="presParOf" srcId="{7CDB5B95-D570-47D8-BCE0-E552F8830E24}" destId="{62EFC6DF-9B9D-4498-9FCB-69AB4CF71398}" srcOrd="2" destOrd="0" presId="urn:microsoft.com/office/officeart/2008/layout/VerticalCurvedList"/>
    <dgm:cxn modelId="{0643C90E-F990-4368-892D-83123374F14B}" type="presParOf" srcId="{62EFC6DF-9B9D-4498-9FCB-69AB4CF71398}" destId="{3A93CF4B-2409-4FAC-8ACE-009A6101783F}" srcOrd="0" destOrd="0" presId="urn:microsoft.com/office/officeart/2008/layout/VerticalCurvedList"/>
    <dgm:cxn modelId="{19302E6D-68FA-42B4-A8B2-B3DAEA78FBC8}" type="presParOf" srcId="{7CDB5B95-D570-47D8-BCE0-E552F8830E24}" destId="{D3F14193-5855-4C09-A68A-0623D31128DF}" srcOrd="3" destOrd="0" presId="urn:microsoft.com/office/officeart/2008/layout/VerticalCurvedList"/>
    <dgm:cxn modelId="{CFC38419-D2BD-4EBD-9572-D4B472A98AF8}" type="presParOf" srcId="{7CDB5B95-D570-47D8-BCE0-E552F8830E24}" destId="{BD8A115F-6910-49FF-9795-3847D8CBD453}" srcOrd="4" destOrd="0" presId="urn:microsoft.com/office/officeart/2008/layout/VerticalCurvedList"/>
    <dgm:cxn modelId="{929427E5-8D13-4ECC-9545-CC5628A219FD}" type="presParOf" srcId="{BD8A115F-6910-49FF-9795-3847D8CBD453}" destId="{BAAE23CF-93E1-4283-B216-8A16E8BF43B5}" srcOrd="0" destOrd="0" presId="urn:microsoft.com/office/officeart/2008/layout/VerticalCurvedList"/>
    <dgm:cxn modelId="{532737FF-8ADD-455B-B322-3D900C2E2209}" type="presParOf" srcId="{7CDB5B95-D570-47D8-BCE0-E552F8830E24}" destId="{CC9EE4F8-9490-427F-B10E-0E9D697AC42E}" srcOrd="5" destOrd="0" presId="urn:microsoft.com/office/officeart/2008/layout/VerticalCurvedList"/>
    <dgm:cxn modelId="{7934319F-AC44-4B07-9D6C-51545A8F0E6A}" type="presParOf" srcId="{7CDB5B95-D570-47D8-BCE0-E552F8830E24}" destId="{99854AA3-86D7-4DB5-AA36-6F45C724EA1C}" srcOrd="6" destOrd="0" presId="urn:microsoft.com/office/officeart/2008/layout/VerticalCurvedList"/>
    <dgm:cxn modelId="{5108B821-2E6D-4A2D-BDAD-8AFB9BBFB20B}" type="presParOf" srcId="{99854AA3-86D7-4DB5-AA36-6F45C724EA1C}" destId="{CC93471B-25DF-4061-9EB5-45EAA8B6183F}" srcOrd="0" destOrd="0" presId="urn:microsoft.com/office/officeart/2008/layout/VerticalCurvedList"/>
    <dgm:cxn modelId="{3F870D7C-1145-44C6-B0BF-E49A02F8FB3A}" type="presParOf" srcId="{7CDB5B95-D570-47D8-BCE0-E552F8830E24}" destId="{596E06D9-740A-4EB7-99D6-26FD9CA88D40}" srcOrd="7" destOrd="0" presId="urn:microsoft.com/office/officeart/2008/layout/VerticalCurvedList"/>
    <dgm:cxn modelId="{9B7A7F87-17D2-416F-9E63-72B06E91F75F}" type="presParOf" srcId="{7CDB5B95-D570-47D8-BCE0-E552F8830E24}" destId="{9031F968-0A05-4BA8-92EC-3061E9C2118F}" srcOrd="8" destOrd="0" presId="urn:microsoft.com/office/officeart/2008/layout/VerticalCurvedList"/>
    <dgm:cxn modelId="{350FF1C5-1341-44DF-9D7C-2BF8073DD2E8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SimHei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SimHei" panose="02010609060101010101" pitchFamily="49" charset="-122"/>
              <a:ea typeface="SimHei" panose="02010609060101010101" pitchFamily="49" charset="-122"/>
            </a:rPr>
            <a:t>实验环境</a:t>
          </a:r>
          <a:endParaRPr lang="zh-CN" altLang="en-US" sz="3000" b="1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SimHei" panose="02010609060101010101" pitchFamily="49" charset="-122"/>
            </a:rPr>
            <a:t>实验任务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SimHei" panose="02010609060101010101" pitchFamily="49" charset="-122"/>
            </a:rPr>
            <a:t>实验原理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SimHei" panose="02010609060101010101" pitchFamily="49" charset="-122"/>
            </a:rPr>
            <a:t>实验操作与实现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013BA5FA-3A19-49BE-B5C4-974BE698E36B}" type="presOf" srcId="{7944E05A-E851-4FEB-8F65-54CF019D8607}" destId="{CC9EE4F8-9490-427F-B10E-0E9D697AC42E}" srcOrd="0" destOrd="0" presId="urn:microsoft.com/office/officeart/2008/layout/VerticalCurvedList"/>
    <dgm:cxn modelId="{D2AAEC78-5DDC-4E3F-B21D-A683BEEC7683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6F584E4E-5E0C-4D57-9077-27B44A7FB48D}" type="presOf" srcId="{607E526C-60CD-4A98-A71B-78FCE2BC42A5}" destId="{596E06D9-740A-4EB7-99D6-26FD9CA88D40}" srcOrd="0" destOrd="0" presId="urn:microsoft.com/office/officeart/2008/layout/VerticalCurvedList"/>
    <dgm:cxn modelId="{014670C8-AAAB-4AD9-B88F-767F51843368}" type="presOf" srcId="{F4E49FB6-BAEC-4D61-AE0D-5FA9F57F40D1}" destId="{7D320737-378C-4B8C-AEBD-51068216900B}" srcOrd="0" destOrd="0" presId="urn:microsoft.com/office/officeart/2008/layout/VerticalCurvedList"/>
    <dgm:cxn modelId="{5D8B7922-55F6-4059-AD14-C5E7C966114C}" type="presOf" srcId="{8A1426EB-7DE3-47DE-897B-C3F4E225F151}" destId="{D3F14193-5855-4C09-A68A-0623D31128DF}" srcOrd="0" destOrd="0" presId="urn:microsoft.com/office/officeart/2008/layout/VerticalCurvedList"/>
    <dgm:cxn modelId="{B24F3506-BE68-4950-B0B0-599FA154997C}" type="presOf" srcId="{89F17C84-8395-4E33-8F8A-878E46DB1974}" destId="{1B922EBE-B39C-4873-8CC5-9E93797307C1}" srcOrd="0" destOrd="0" presId="urn:microsoft.com/office/officeart/2008/layout/VerticalCurvedList"/>
    <dgm:cxn modelId="{8AC6BD5C-D925-401C-BBA6-12826178B19F}" type="presParOf" srcId="{1B922EBE-B39C-4873-8CC5-9E93797307C1}" destId="{7CDB5B95-D570-47D8-BCE0-E552F8830E24}" srcOrd="0" destOrd="0" presId="urn:microsoft.com/office/officeart/2008/layout/VerticalCurvedList"/>
    <dgm:cxn modelId="{81564B2D-2795-457B-B3F2-E1F3F940BF12}" type="presParOf" srcId="{7CDB5B95-D570-47D8-BCE0-E552F8830E24}" destId="{8C163561-368A-464B-8AC3-290847416772}" srcOrd="0" destOrd="0" presId="urn:microsoft.com/office/officeart/2008/layout/VerticalCurvedList"/>
    <dgm:cxn modelId="{F5B898E2-DF6E-41CF-8BC3-3309F19BA696}" type="presParOf" srcId="{8C163561-368A-464B-8AC3-290847416772}" destId="{239A010D-535F-44FF-8274-A74669569E25}" srcOrd="0" destOrd="0" presId="urn:microsoft.com/office/officeart/2008/layout/VerticalCurvedList"/>
    <dgm:cxn modelId="{27A390D3-30F7-4D97-A19D-9CAA6EADA720}" type="presParOf" srcId="{8C163561-368A-464B-8AC3-290847416772}" destId="{7D320737-378C-4B8C-AEBD-51068216900B}" srcOrd="1" destOrd="0" presId="urn:microsoft.com/office/officeart/2008/layout/VerticalCurvedList"/>
    <dgm:cxn modelId="{03ABD6F9-3FB0-47C5-AE69-38E8AB9880C9}" type="presParOf" srcId="{8C163561-368A-464B-8AC3-290847416772}" destId="{C626C0FB-4623-4A86-B194-30FC7A43F690}" srcOrd="2" destOrd="0" presId="urn:microsoft.com/office/officeart/2008/layout/VerticalCurvedList"/>
    <dgm:cxn modelId="{26D63EA3-DA14-471A-923A-A54D7570C8B8}" type="presParOf" srcId="{8C163561-368A-464B-8AC3-290847416772}" destId="{0DB23378-0D9E-489E-B056-8FF32F56CCC3}" srcOrd="3" destOrd="0" presId="urn:microsoft.com/office/officeart/2008/layout/VerticalCurvedList"/>
    <dgm:cxn modelId="{C6A8EC15-1130-45A9-A4F1-DE7FD4E981D1}" type="presParOf" srcId="{7CDB5B95-D570-47D8-BCE0-E552F8830E24}" destId="{411AB55B-A6A8-48D0-B24D-1FE0443D1EDB}" srcOrd="1" destOrd="0" presId="urn:microsoft.com/office/officeart/2008/layout/VerticalCurvedList"/>
    <dgm:cxn modelId="{03BDD657-92ED-481E-B060-6274014D0F91}" type="presParOf" srcId="{7CDB5B95-D570-47D8-BCE0-E552F8830E24}" destId="{62EFC6DF-9B9D-4498-9FCB-69AB4CF71398}" srcOrd="2" destOrd="0" presId="urn:microsoft.com/office/officeart/2008/layout/VerticalCurvedList"/>
    <dgm:cxn modelId="{547D5CC1-0C29-4C2F-A6F9-5DAF0B567EF6}" type="presParOf" srcId="{62EFC6DF-9B9D-4498-9FCB-69AB4CF71398}" destId="{3A93CF4B-2409-4FAC-8ACE-009A6101783F}" srcOrd="0" destOrd="0" presId="urn:microsoft.com/office/officeart/2008/layout/VerticalCurvedList"/>
    <dgm:cxn modelId="{9E95E886-EFA1-4E2D-BD30-EB55546A7843}" type="presParOf" srcId="{7CDB5B95-D570-47D8-BCE0-E552F8830E24}" destId="{D3F14193-5855-4C09-A68A-0623D31128DF}" srcOrd="3" destOrd="0" presId="urn:microsoft.com/office/officeart/2008/layout/VerticalCurvedList"/>
    <dgm:cxn modelId="{E76932FD-83B7-4239-83B1-224569F92452}" type="presParOf" srcId="{7CDB5B95-D570-47D8-BCE0-E552F8830E24}" destId="{BD8A115F-6910-49FF-9795-3847D8CBD453}" srcOrd="4" destOrd="0" presId="urn:microsoft.com/office/officeart/2008/layout/VerticalCurvedList"/>
    <dgm:cxn modelId="{C2557B8F-2CFD-4FDC-A1E7-5F3D357BC1A4}" type="presParOf" srcId="{BD8A115F-6910-49FF-9795-3847D8CBD453}" destId="{BAAE23CF-93E1-4283-B216-8A16E8BF43B5}" srcOrd="0" destOrd="0" presId="urn:microsoft.com/office/officeart/2008/layout/VerticalCurvedList"/>
    <dgm:cxn modelId="{DA112FF2-3BAF-4F2B-A65C-41576757013F}" type="presParOf" srcId="{7CDB5B95-D570-47D8-BCE0-E552F8830E24}" destId="{CC9EE4F8-9490-427F-B10E-0E9D697AC42E}" srcOrd="5" destOrd="0" presId="urn:microsoft.com/office/officeart/2008/layout/VerticalCurvedList"/>
    <dgm:cxn modelId="{A90888F7-C3A5-4E74-B187-F9A681FCAC75}" type="presParOf" srcId="{7CDB5B95-D570-47D8-BCE0-E552F8830E24}" destId="{99854AA3-86D7-4DB5-AA36-6F45C724EA1C}" srcOrd="6" destOrd="0" presId="urn:microsoft.com/office/officeart/2008/layout/VerticalCurvedList"/>
    <dgm:cxn modelId="{07783666-53A6-4A1D-8646-897573F495C8}" type="presParOf" srcId="{99854AA3-86D7-4DB5-AA36-6F45C724EA1C}" destId="{CC93471B-25DF-4061-9EB5-45EAA8B6183F}" srcOrd="0" destOrd="0" presId="urn:microsoft.com/office/officeart/2008/layout/VerticalCurvedList"/>
    <dgm:cxn modelId="{9D4D60B0-A5E0-442B-A02C-3BDE0D607E03}" type="presParOf" srcId="{7CDB5B95-D570-47D8-BCE0-E552F8830E24}" destId="{596E06D9-740A-4EB7-99D6-26FD9CA88D40}" srcOrd="7" destOrd="0" presId="urn:microsoft.com/office/officeart/2008/layout/VerticalCurvedList"/>
    <dgm:cxn modelId="{5FF8D2EE-9A95-4F15-8E1F-1B23F255D10D}" type="presParOf" srcId="{7CDB5B95-D570-47D8-BCE0-E552F8830E24}" destId="{9031F968-0A05-4BA8-92EC-3061E9C2118F}" srcOrd="8" destOrd="0" presId="urn:microsoft.com/office/officeart/2008/layout/VerticalCurvedList"/>
    <dgm:cxn modelId="{E539F9F0-FBD1-43F0-946D-8544DC26C95B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SimHei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SimHei" panose="02010609060101010101" pitchFamily="49" charset="-122"/>
              <a:ea typeface="SimHei" panose="02010609060101010101" pitchFamily="49" charset="-122"/>
            </a:rPr>
            <a:t>实验环境</a:t>
          </a:r>
          <a:endParaRPr lang="zh-CN" altLang="en-US" sz="3000" b="1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SimHei" panose="02010609060101010101" pitchFamily="49" charset="-122"/>
            </a:rPr>
            <a:t>实验任务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SimHei" panose="02010609060101010101" pitchFamily="49" charset="-122"/>
            </a:rPr>
            <a:t>实验原理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rgbClr val="FFC000"/>
        </a:solidFill>
      </dgm:spPr>
      <dgm:t>
        <a:bodyPr/>
        <a:lstStyle/>
        <a:p>
          <a:pPr algn="l"/>
          <a:r>
            <a:rPr lang="zh-CN" altLang="en-US" sz="3000" b="1" dirty="0" smtClean="0">
              <a:ea typeface="SimHei" panose="02010609060101010101" pitchFamily="49" charset="-122"/>
            </a:rPr>
            <a:t>实验操作与实现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1FF7C681-B2D6-4347-9046-85D30F8214D1}" type="presOf" srcId="{F4E49FB6-BAEC-4D61-AE0D-5FA9F57F40D1}" destId="{7D320737-378C-4B8C-AEBD-51068216900B}" srcOrd="0" destOrd="0" presId="urn:microsoft.com/office/officeart/2008/layout/VerticalCurvedList"/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81552E19-8251-465B-90DB-7505C9FBD5A9}" type="presOf" srcId="{8A1426EB-7DE3-47DE-897B-C3F4E225F151}" destId="{D3F14193-5855-4C09-A68A-0623D31128DF}" srcOrd="0" destOrd="0" presId="urn:microsoft.com/office/officeart/2008/layout/VerticalCurvedList"/>
    <dgm:cxn modelId="{3A90885A-DAFB-4DC6-A436-9EEB819A717F}" type="presOf" srcId="{7944E05A-E851-4FEB-8F65-54CF019D8607}" destId="{CC9EE4F8-9490-427F-B10E-0E9D697AC42E}" srcOrd="0" destOrd="0" presId="urn:microsoft.com/office/officeart/2008/layout/VerticalCurvedList"/>
    <dgm:cxn modelId="{BBB947BF-7771-404A-8529-082B9D1D80D4}" type="presOf" srcId="{89F17C84-8395-4E33-8F8A-878E46DB1974}" destId="{1B922EBE-B39C-4873-8CC5-9E93797307C1}" srcOrd="0" destOrd="0" presId="urn:microsoft.com/office/officeart/2008/layout/VerticalCurvedList"/>
    <dgm:cxn modelId="{B0B5D91C-9327-4259-B007-07163C37E7BB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180BA900-D3FF-4048-A19F-6F2C4E225233}" type="presOf" srcId="{607E526C-60CD-4A98-A71B-78FCE2BC42A5}" destId="{596E06D9-740A-4EB7-99D6-26FD9CA88D40}" srcOrd="0" destOrd="0" presId="urn:microsoft.com/office/officeart/2008/layout/VerticalCurvedList"/>
    <dgm:cxn modelId="{28A9EE82-53E3-4F9A-AC3A-253B5BF0C807}" type="presParOf" srcId="{1B922EBE-B39C-4873-8CC5-9E93797307C1}" destId="{7CDB5B95-D570-47D8-BCE0-E552F8830E24}" srcOrd="0" destOrd="0" presId="urn:microsoft.com/office/officeart/2008/layout/VerticalCurvedList"/>
    <dgm:cxn modelId="{E0C36FA8-8B6C-443D-ADE0-1E58B911EE18}" type="presParOf" srcId="{7CDB5B95-D570-47D8-BCE0-E552F8830E24}" destId="{8C163561-368A-464B-8AC3-290847416772}" srcOrd="0" destOrd="0" presId="urn:microsoft.com/office/officeart/2008/layout/VerticalCurvedList"/>
    <dgm:cxn modelId="{865FA9B6-1F76-4395-86B9-B13524885279}" type="presParOf" srcId="{8C163561-368A-464B-8AC3-290847416772}" destId="{239A010D-535F-44FF-8274-A74669569E25}" srcOrd="0" destOrd="0" presId="urn:microsoft.com/office/officeart/2008/layout/VerticalCurvedList"/>
    <dgm:cxn modelId="{DEC73A89-A5D3-49C5-BF04-CBD98C51C6DA}" type="presParOf" srcId="{8C163561-368A-464B-8AC3-290847416772}" destId="{7D320737-378C-4B8C-AEBD-51068216900B}" srcOrd="1" destOrd="0" presId="urn:microsoft.com/office/officeart/2008/layout/VerticalCurvedList"/>
    <dgm:cxn modelId="{AFEFAE45-BFB7-45AA-A37B-FDF723691AD6}" type="presParOf" srcId="{8C163561-368A-464B-8AC3-290847416772}" destId="{C626C0FB-4623-4A86-B194-30FC7A43F690}" srcOrd="2" destOrd="0" presId="urn:microsoft.com/office/officeart/2008/layout/VerticalCurvedList"/>
    <dgm:cxn modelId="{73287888-0124-4C4D-B53D-9DFA04A3F8A6}" type="presParOf" srcId="{8C163561-368A-464B-8AC3-290847416772}" destId="{0DB23378-0D9E-489E-B056-8FF32F56CCC3}" srcOrd="3" destOrd="0" presId="urn:microsoft.com/office/officeart/2008/layout/VerticalCurvedList"/>
    <dgm:cxn modelId="{671AA7D6-0825-410E-AA15-DBBC4E247F9A}" type="presParOf" srcId="{7CDB5B95-D570-47D8-BCE0-E552F8830E24}" destId="{411AB55B-A6A8-48D0-B24D-1FE0443D1EDB}" srcOrd="1" destOrd="0" presId="urn:microsoft.com/office/officeart/2008/layout/VerticalCurvedList"/>
    <dgm:cxn modelId="{57694FAC-EF14-4F06-A617-07B91B564D5D}" type="presParOf" srcId="{7CDB5B95-D570-47D8-BCE0-E552F8830E24}" destId="{62EFC6DF-9B9D-4498-9FCB-69AB4CF71398}" srcOrd="2" destOrd="0" presId="urn:microsoft.com/office/officeart/2008/layout/VerticalCurvedList"/>
    <dgm:cxn modelId="{91D83891-7FBB-4FA4-A7F5-A4B7993CEF2A}" type="presParOf" srcId="{62EFC6DF-9B9D-4498-9FCB-69AB4CF71398}" destId="{3A93CF4B-2409-4FAC-8ACE-009A6101783F}" srcOrd="0" destOrd="0" presId="urn:microsoft.com/office/officeart/2008/layout/VerticalCurvedList"/>
    <dgm:cxn modelId="{A1F4B143-3162-4906-806E-39C2E66E9357}" type="presParOf" srcId="{7CDB5B95-D570-47D8-BCE0-E552F8830E24}" destId="{D3F14193-5855-4C09-A68A-0623D31128DF}" srcOrd="3" destOrd="0" presId="urn:microsoft.com/office/officeart/2008/layout/VerticalCurvedList"/>
    <dgm:cxn modelId="{FDBFEC1D-8DC3-4983-B24D-49FC95D63E0C}" type="presParOf" srcId="{7CDB5B95-D570-47D8-BCE0-E552F8830E24}" destId="{BD8A115F-6910-49FF-9795-3847D8CBD453}" srcOrd="4" destOrd="0" presId="urn:microsoft.com/office/officeart/2008/layout/VerticalCurvedList"/>
    <dgm:cxn modelId="{65FFF683-C7B9-4005-BE22-A92B8B9F6C9A}" type="presParOf" srcId="{BD8A115F-6910-49FF-9795-3847D8CBD453}" destId="{BAAE23CF-93E1-4283-B216-8A16E8BF43B5}" srcOrd="0" destOrd="0" presId="urn:microsoft.com/office/officeart/2008/layout/VerticalCurvedList"/>
    <dgm:cxn modelId="{9556D3BA-0059-4D98-BAEB-843D73B8DB47}" type="presParOf" srcId="{7CDB5B95-D570-47D8-BCE0-E552F8830E24}" destId="{CC9EE4F8-9490-427F-B10E-0E9D697AC42E}" srcOrd="5" destOrd="0" presId="urn:microsoft.com/office/officeart/2008/layout/VerticalCurvedList"/>
    <dgm:cxn modelId="{636469E5-7B77-4BFE-870C-FA34F7013A60}" type="presParOf" srcId="{7CDB5B95-D570-47D8-BCE0-E552F8830E24}" destId="{99854AA3-86D7-4DB5-AA36-6F45C724EA1C}" srcOrd="6" destOrd="0" presId="urn:microsoft.com/office/officeart/2008/layout/VerticalCurvedList"/>
    <dgm:cxn modelId="{AE74472C-803E-41B5-A83C-25B32D513FBC}" type="presParOf" srcId="{99854AA3-86D7-4DB5-AA36-6F45C724EA1C}" destId="{CC93471B-25DF-4061-9EB5-45EAA8B6183F}" srcOrd="0" destOrd="0" presId="urn:microsoft.com/office/officeart/2008/layout/VerticalCurvedList"/>
    <dgm:cxn modelId="{EAB36F79-DC9A-4B55-A844-7A1CB3DB3B40}" type="presParOf" srcId="{7CDB5B95-D570-47D8-BCE0-E552F8830E24}" destId="{596E06D9-740A-4EB7-99D6-26FD9CA88D40}" srcOrd="7" destOrd="0" presId="urn:microsoft.com/office/officeart/2008/layout/VerticalCurvedList"/>
    <dgm:cxn modelId="{C20E8116-096F-4318-A167-EC9578D42636}" type="presParOf" srcId="{7CDB5B95-D570-47D8-BCE0-E552F8830E24}" destId="{9031F968-0A05-4BA8-92EC-3061E9C2118F}" srcOrd="8" destOrd="0" presId="urn:microsoft.com/office/officeart/2008/layout/VerticalCurvedList"/>
    <dgm:cxn modelId="{7F8A3297-6104-419B-BC6F-1BA26BAD73F4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SimHei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SimHei" panose="02010609060101010101" pitchFamily="49" charset="-122"/>
              <a:ea typeface="SimHei" panose="02010609060101010101" pitchFamily="49" charset="-122"/>
            </a:rPr>
            <a:t>实验环境</a:t>
          </a:r>
          <a:endParaRPr lang="zh-CN" altLang="en-US" sz="3000" b="1" dirty="0">
            <a:latin typeface="SimSun" panose="02010600030101010101" pitchFamily="2" charset="-122"/>
            <a:ea typeface="SimSun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SimHei" panose="02010609060101010101" pitchFamily="49" charset="-122"/>
            </a:rPr>
            <a:t>实验任务</a:t>
          </a:r>
          <a:endParaRPr lang="en-US" altLang="zh-CN" sz="3000" b="1" dirty="0" smtClean="0">
            <a:ea typeface="SimSun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SimHei" panose="02010609060101010101" pitchFamily="49" charset="-122"/>
            </a:rPr>
            <a:t>实验原理</a:t>
          </a:r>
          <a:endParaRPr lang="en-US" altLang="zh-CN" sz="3000" b="1" dirty="0" smtClean="0">
            <a:ea typeface="SimSun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SimHei" panose="02010609060101010101" pitchFamily="49" charset="-122"/>
            </a:rPr>
            <a:t>实验操作与实现</a:t>
          </a:r>
          <a:endParaRPr lang="en-US" altLang="zh-CN" sz="3000" b="1" dirty="0" smtClean="0">
            <a:ea typeface="SimSun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SimHei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SimHei" panose="02010609060101010101" pitchFamily="49" charset="-122"/>
              <a:ea typeface="SimHei" panose="02010609060101010101" pitchFamily="49" charset="-122"/>
            </a:rPr>
            <a:t>实验环境</a:t>
          </a:r>
          <a:endParaRPr lang="zh-CN" altLang="en-US" sz="3000" b="1" dirty="0">
            <a:latin typeface="SimSun" panose="02010600030101010101" pitchFamily="2" charset="-122"/>
            <a:ea typeface="SimSun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SimHei" panose="02010609060101010101" pitchFamily="49" charset="-122"/>
            </a:rPr>
            <a:t>实验任务</a:t>
          </a:r>
          <a:endParaRPr lang="en-US" altLang="zh-CN" sz="3000" b="1" dirty="0" smtClean="0">
            <a:ea typeface="SimSun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SimHei" panose="02010609060101010101" pitchFamily="49" charset="-122"/>
            </a:rPr>
            <a:t>实验原理</a:t>
          </a:r>
          <a:endParaRPr lang="en-US" altLang="zh-CN" sz="3000" b="1" dirty="0" smtClean="0">
            <a:ea typeface="SimSun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SimHei" panose="02010609060101010101" pitchFamily="49" charset="-122"/>
            </a:rPr>
            <a:t>实验操作与实现</a:t>
          </a:r>
          <a:endParaRPr lang="en-US" altLang="zh-CN" sz="3000" b="1" dirty="0" smtClean="0">
            <a:ea typeface="SimSun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SimHei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SimHei" panose="02010609060101010101" pitchFamily="49" charset="-122"/>
              <a:ea typeface="SimHei" panose="02010609060101010101" pitchFamily="49" charset="-122"/>
            </a:rPr>
            <a:t>实验环境</a:t>
          </a:r>
          <a:endParaRPr lang="zh-CN" altLang="en-US" sz="3000" b="1" dirty="0">
            <a:latin typeface="SimSun" panose="02010600030101010101" pitchFamily="2" charset="-122"/>
            <a:ea typeface="SimSun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SimHei" panose="02010609060101010101" pitchFamily="49" charset="-122"/>
            </a:rPr>
            <a:t>实验任务</a:t>
          </a:r>
          <a:endParaRPr lang="en-US" altLang="zh-CN" sz="3000" b="1" dirty="0" smtClean="0">
            <a:ea typeface="SimSun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SimHei" panose="02010609060101010101" pitchFamily="49" charset="-122"/>
            </a:rPr>
            <a:t>实验原理</a:t>
          </a:r>
          <a:endParaRPr lang="en-US" altLang="zh-CN" sz="3000" b="1" dirty="0" smtClean="0">
            <a:ea typeface="SimSun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SimHei" panose="02010609060101010101" pitchFamily="49" charset="-122"/>
            </a:rPr>
            <a:t>实验操作与实现</a:t>
          </a:r>
          <a:endParaRPr lang="en-US" altLang="zh-CN" sz="3000" b="1" dirty="0" smtClean="0">
            <a:ea typeface="SimSun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kern="1200" dirty="0" smtClean="0">
              <a:ea typeface="黑体" panose="02010609060101010101" pitchFamily="49" charset="-122"/>
            </a:rPr>
            <a:t>实验任务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kern="1200" dirty="0" smtClean="0">
              <a:ea typeface="黑体" panose="02010609060101010101" pitchFamily="49" charset="-122"/>
            </a:rPr>
            <a:t>实验原理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95162-E531-4353-9095-5E7962AFF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7845D-4CC6-46FE-B2F1-454F0828D0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6C889313-F0C3-4F3F-AC0D-6F9139511A9B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7845D-4CC6-46FE-B2F1-454F0828D0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02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88913"/>
            <a:ext cx="12255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81025"/>
            <a:ext cx="1368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308725"/>
            <a:ext cx="7888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C95B7174-C2C3-425A-8BBE-C78D5E286300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25D64D-F604-4DCF-B2A4-DAB4CDF715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6E44264C-6E92-4E38-AA7A-D2A0FFE725D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2EDA18-D56D-46DB-971E-97CB433528D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EC3858BE-BE71-4A47-83E7-8D781710CB1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3028CA-A9AB-4212-B5AE-F28E321DCA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1D731559-8C4D-4705-B982-F5F17EE69F8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13FB90-42D3-43D3-B324-4F13B94078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B3DD-6428-4485-86A6-4EACA275ADFF}" type="slidenum">
              <a:rPr lang="zh-CN" altLang="en-US"/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E811-ED2D-4C45-AF2B-25BED6BD4EDC}" type="slidenum">
              <a:rPr lang="zh-CN" altLang="en-US"/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476375" y="6207125"/>
            <a:ext cx="48244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Liti" panose="02010800040101010101" charset="-122"/>
                <a:ea typeface="STLiti" panose="02010800040101010101" charset="-122"/>
                <a:cs typeface="STLiti" panose="02010800040101010101" charset="-122"/>
              </a:rPr>
              <a:t>系统结构与系统软件实验室</a:t>
            </a:r>
            <a:endParaRPr lang="zh-CN" altLang="en-US" sz="2400" b="1" dirty="0">
              <a:solidFill>
                <a:srgbClr val="4F81B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TLiti" panose="02010800040101010101" charset="-122"/>
              <a:ea typeface="STLiti" panose="02010800040101010101" charset="-122"/>
              <a:cs typeface="STLiti" panose="0201080004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  <a:cs typeface="SimHei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SimHei" panose="02010609060101010101" pitchFamily="49" charset="-122"/>
              <a:buChar char="◎"/>
              <a:defRPr b="1">
                <a:solidFill>
                  <a:srgbClr val="242790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SimHei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SimHei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FE127B1C-F677-4156-B9A0-3802DFC44158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FF9C44-2717-445B-8E50-0551D6089AA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1619250" y="6237288"/>
            <a:ext cx="6624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31859C"/>
                </a:solidFill>
                <a:latin typeface="STXingkai" panose="02010800040101010101" pitchFamily="2" charset="-122"/>
                <a:ea typeface="STXingkai" panose="02010800040101010101" pitchFamily="2" charset="-122"/>
              </a:rPr>
              <a:t>计算机学院</a:t>
            </a:r>
            <a:r>
              <a:rPr lang="en-US" altLang="zh-CN" sz="2000" b="1" smtClean="0">
                <a:solidFill>
                  <a:srgbClr val="31859C"/>
                </a:solidFill>
                <a:latin typeface="STXingkai" panose="02010800040101010101" pitchFamily="2" charset="-122"/>
                <a:ea typeface="STXingkai" panose="02010800040101010101" pitchFamily="2" charset="-122"/>
              </a:rPr>
              <a:t>    </a:t>
            </a:r>
            <a:r>
              <a:rPr lang="zh-CN" altLang="en-US" sz="2000" b="1" smtClean="0">
                <a:solidFill>
                  <a:srgbClr val="31859C"/>
                </a:solidFill>
                <a:latin typeface="STXingkai" panose="02010800040101010101" pitchFamily="2" charset="-122"/>
                <a:ea typeface="STXingkai" panose="02010800040101010101" pitchFamily="2" charset="-122"/>
              </a:rPr>
              <a:t>系统结构与系统软件实验室</a:t>
            </a:r>
            <a:endParaRPr lang="zh-CN" altLang="en-US" sz="2000" b="1" smtClean="0">
              <a:solidFill>
                <a:srgbClr val="31859C"/>
              </a:solidFill>
              <a:latin typeface="STXingkai" panose="02010800040101010101" pitchFamily="2" charset="-122"/>
              <a:ea typeface="STXingkai" panose="020108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SimHei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87933568-9B2B-4F5B-9575-79B4EB456856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3EF05B-8639-4FE9-B5BA-9F53661235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1EB6C86C-9A94-421E-A700-EF97EC6CF82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E140FB-141A-4CCF-8507-3792122C80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E2B29AD8-397B-4D78-B3E2-755FF16CCDF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89AEDC-D3D3-4DBB-BBA2-8B7161F7C3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3594DD80-F762-4403-A010-DC74C13F4B1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4C5F8C-6E3D-467D-9FC2-E7CCF036B3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937E3E95-D537-41A5-AB7D-37C3F996CA0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283D02-5253-467D-850F-BA9A4F4D52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C13927FA-659A-4DAE-BCA9-E0832D0B9DB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38DDFB-04FB-44F8-9165-C53C3A10B5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8279F629-1CF4-4608-A3B4-D45C037A9B7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4D8FB-A35A-41F9-AA00-5C5913D1CB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E5334FB8-C6FC-4FA5-9E0F-BE49D337F7A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618060-C51E-443B-A932-64B79725C7E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265113" y="1600200"/>
            <a:ext cx="8828087" cy="1371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>
                <a:solidFill>
                  <a:schemeClr val="tx1"/>
                </a:solidFill>
                <a:ea typeface="SimHei" panose="02010609060101010101" pitchFamily="49" charset="-122"/>
              </a:rPr>
              <a:t>Computer </a:t>
            </a:r>
            <a:r>
              <a:rPr lang="en-US" altLang="zh-CN" sz="4000" b="1" dirty="0" smtClean="0">
                <a:solidFill>
                  <a:schemeClr val="tx1"/>
                </a:solidFill>
                <a:ea typeface="SimHei" panose="02010609060101010101" pitchFamily="49" charset="-122"/>
              </a:rPr>
              <a:t>Organization </a:t>
            </a:r>
            <a:r>
              <a:rPr lang="en-US" altLang="zh-CN" sz="4000" b="1" dirty="0">
                <a:solidFill>
                  <a:schemeClr val="tx1"/>
                </a:solidFill>
                <a:ea typeface="SimHei" panose="02010609060101010101" pitchFamily="49" charset="-122"/>
              </a:rPr>
              <a:t>&amp; Design</a:t>
            </a:r>
            <a:br>
              <a:rPr lang="zh-CN" altLang="en-US" sz="4000" b="1" dirty="0">
                <a:solidFill>
                  <a:schemeClr val="tx1"/>
                </a:solidFill>
                <a:ea typeface="SimHei" panose="02010609060101010101" pitchFamily="49" charset="-122"/>
              </a:rPr>
            </a:br>
            <a:r>
              <a:rPr lang="en-US" altLang="zh-CN" sz="4000" b="1" dirty="0" smtClean="0">
                <a:solidFill>
                  <a:schemeClr val="tx1"/>
                </a:solidFill>
                <a:ea typeface="SimHei" panose="02010609060101010101" pitchFamily="49" charset="-122"/>
              </a:rPr>
              <a:t>					   </a:t>
            </a:r>
            <a:r>
              <a:rPr lang="zh-CN" altLang="en-US" sz="4000" b="1" dirty="0" smtClean="0">
                <a:solidFill>
                  <a:schemeClr val="tx1"/>
                </a:solidFill>
                <a:ea typeface="SimHei" panose="02010609060101010101" pitchFamily="49" charset="-122"/>
              </a:rPr>
              <a:t>实验与</a:t>
            </a:r>
            <a:r>
              <a:rPr lang="zh-CN" altLang="en-US" sz="4000" b="1" dirty="0">
                <a:solidFill>
                  <a:schemeClr val="tx1"/>
                </a:solidFill>
                <a:ea typeface="SimHei" panose="02010609060101010101" pitchFamily="49" charset="-122"/>
              </a:rPr>
              <a:t>课程设计</a:t>
            </a:r>
            <a:endParaRPr lang="zh-CN" altLang="en-US" sz="4000" b="1" dirty="0">
              <a:solidFill>
                <a:schemeClr val="tx1"/>
              </a:solidFill>
              <a:ea typeface="SimHei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3725" y="5029200"/>
            <a:ext cx="7924800" cy="13716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FangSong" panose="02010609060101010101" charset="-122"/>
                <a:cs typeface="Times New Roman" panose="02020603050405020304" pitchFamily="18" charset="0"/>
              </a:rPr>
              <a:t>施青松</a:t>
            </a:r>
            <a:endParaRPr lang="en-US" altLang="zh-CN" sz="2000" b="1" dirty="0">
              <a:latin typeface="Times New Roman" panose="02020603050405020304" pitchFamily="18" charset="0"/>
              <a:ea typeface="FangSong" panose="02010609060101010101" charset="-122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err="1" smtClean="0">
                <a:latin typeface="Times New Roman" panose="02020603050405020304" pitchFamily="18" charset="0"/>
                <a:ea typeface="FangSong" panose="02010609060101010101" charset="-122"/>
                <a:cs typeface="Times New Roman" panose="02020603050405020304" pitchFamily="18" charset="0"/>
              </a:rPr>
              <a:t>Asso</a:t>
            </a:r>
            <a:r>
              <a:rPr lang="en-US" altLang="zh-CN" sz="2000" b="1" dirty="0">
                <a:latin typeface="Times New Roman" panose="02020603050405020304" pitchFamily="18" charset="0"/>
                <a:ea typeface="FangSong" panose="02010609060101010101" charset="-122"/>
                <a:cs typeface="Times New Roman" panose="02020603050405020304" pitchFamily="18" charset="0"/>
              </a:rPr>
              <a:t>. Prof.  Shi 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FangSong" panose="02010609060101010101" charset="-122"/>
                <a:cs typeface="Times New Roman" panose="02020603050405020304" pitchFamily="18" charset="0"/>
              </a:rPr>
              <a:t>Qingsong</a:t>
            </a:r>
            <a:r>
              <a:rPr lang="en-US" altLang="zh-CN" sz="2000" b="1" dirty="0" smtClean="0">
                <a:latin typeface="Times New Roman" panose="02020603050405020304" pitchFamily="18" charset="0"/>
                <a:ea typeface="FangSong" panose="02010609060101010101" charset="-122"/>
                <a:cs typeface="Times New Roman" panose="02020603050405020304" pitchFamily="18" charset="0"/>
              </a:rPr>
              <a:t> </a:t>
            </a:r>
            <a:endParaRPr lang="en-US" altLang="zh-CN" sz="2000" b="1" dirty="0" smtClean="0">
              <a:latin typeface="Times New Roman" panose="02020603050405020304" pitchFamily="18" charset="0"/>
              <a:ea typeface="FangSong" panose="02010609060101010101" charset="-122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latin typeface="Times New Roman" panose="02020603050405020304" pitchFamily="18" charset="0"/>
                <a:ea typeface="FangSong" panose="02010609060101010101" charset="-122"/>
                <a:cs typeface="Times New Roman" panose="02020603050405020304" pitchFamily="18" charset="0"/>
              </a:rPr>
              <a:t>College </a:t>
            </a:r>
            <a:r>
              <a:rPr lang="en-US" altLang="zh-CN" sz="2000" b="1" dirty="0">
                <a:latin typeface="Times New Roman" panose="02020603050405020304" pitchFamily="18" charset="0"/>
                <a:ea typeface="FangSong" panose="02010609060101010101" charset="-122"/>
                <a:cs typeface="Times New Roman" panose="02020603050405020304" pitchFamily="18" charset="0"/>
              </a:rPr>
              <a:t>of Computer Science and Technology, Zhejiang University</a:t>
            </a:r>
            <a:endParaRPr lang="en-US" altLang="zh-CN" sz="2000" b="1" dirty="0">
              <a:latin typeface="Times New Roman" panose="02020603050405020304" pitchFamily="18" charset="0"/>
              <a:ea typeface="FangSong" panose="02010609060101010101" charset="-122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FangSong" panose="02010609060101010101" charset="-122"/>
                <a:cs typeface="Times New Roman" panose="02020603050405020304" pitchFamily="18" charset="0"/>
              </a:rPr>
              <a:t>zjsqs@zju.edu.cn</a:t>
            </a:r>
            <a:endParaRPr lang="en-US" altLang="zh-CN" sz="2000" b="1" dirty="0">
              <a:latin typeface="Times New Roman" panose="02020603050405020304" pitchFamily="18" charset="0"/>
              <a:ea typeface="FangSong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8436" name="TextBox 9"/>
          <p:cNvSpPr txBox="1">
            <a:spLocks noChangeArrowheads="1"/>
          </p:cNvSpPr>
          <p:nvPr/>
        </p:nvSpPr>
        <p:spPr bwMode="auto">
          <a:xfrm>
            <a:off x="3116263" y="379029"/>
            <a:ext cx="59769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ea typeface="SimHei" panose="02010609060101010101" pitchFamily="49" charset="-122"/>
              </a:rPr>
              <a:t>Computer Organization &amp; Design</a:t>
            </a:r>
            <a:endParaRPr lang="zh-CN" altLang="en-US" sz="2000" b="1" dirty="0" smtClean="0">
              <a:solidFill>
                <a:srgbClr val="0070C0"/>
              </a:solidFill>
            </a:endParaRPr>
          </a:p>
        </p:txBody>
      </p:sp>
      <p:sp>
        <p:nvSpPr>
          <p:cNvPr id="5" name="Rectangle 8" descr="棕色大理石"/>
          <p:cNvSpPr>
            <a:spLocks noChangeArrowheads="1"/>
          </p:cNvSpPr>
          <p:nvPr/>
        </p:nvSpPr>
        <p:spPr bwMode="auto">
          <a:xfrm>
            <a:off x="373856" y="2971800"/>
            <a:ext cx="86106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rgbClr val="0000CC"/>
                </a:solidFill>
                <a:latin typeface="Arial" panose="020B0604020202020204" pitchFamily="34" charset="0"/>
                <a:ea typeface="LiSu" panose="02010509060101010101" pitchFamily="49" charset="-122"/>
              </a:rPr>
              <a:t>实验十二</a:t>
            </a:r>
            <a:endParaRPr lang="en-US" altLang="zh-CN" sz="6000" b="1" dirty="0" smtClean="0">
              <a:solidFill>
                <a:srgbClr val="0000CC"/>
              </a:solidFill>
              <a:latin typeface="Arial" panose="020B0604020202020204" pitchFamily="34" charset="0"/>
              <a:ea typeface="LiSu" panose="02010509060101010101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LiSu" panose="02010509060101010101" pitchFamily="49" charset="-122"/>
                <a:cs typeface="Times New Roman" panose="02020603050405020304" pitchFamily="18" charset="0"/>
              </a:rPr>
              <a:t>多周期</a:t>
            </a: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LiSu" panose="020105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LiSu" panose="02010509060101010101" pitchFamily="49" charset="-122"/>
                <a:cs typeface="Times New Roman" panose="02020603050405020304" pitchFamily="18" charset="0"/>
              </a:rPr>
              <a:t>指令扩展设计</a:t>
            </a:r>
            <a:endParaRPr lang="en-US" altLang="zh-CN" sz="4800" b="1" dirty="0" smtClean="0">
              <a:solidFill>
                <a:srgbClr val="FF0000"/>
              </a:solidFill>
              <a:latin typeface="Times New Roman" panose="02020603050405020304" pitchFamily="18" charset="0"/>
              <a:ea typeface="LiSu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438" name="对象 3">
            <a:hlinkClick r:id="" action="ppaction://hlinkshowjump?jump=nextslide" highlightClick="1"/>
          </p:cNvPr>
          <p:cNvGraphicFramePr>
            <a:graphicFrameLocks noChangeAspect="1"/>
          </p:cNvGraphicFramePr>
          <p:nvPr/>
        </p:nvGraphicFramePr>
        <p:xfrm>
          <a:off x="2868613" y="171450"/>
          <a:ext cx="33766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" name="Clip" r:id="rId1" imgW="4003675" imgH="2855595" progId="MS_ClipArt_Gallery.5">
                  <p:embed/>
                </p:oleObj>
              </mc:Choice>
              <mc:Fallback>
                <p:oleObj name="Clip" r:id="rId1" imgW="4003675" imgH="2855595" progId="MS_ClipArt_Gallery.5">
                  <p:embed/>
                  <p:pic>
                    <p:nvPicPr>
                      <p:cNvPr id="0" name="图片 1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171450"/>
                        <a:ext cx="337661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704856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实验十的数据通路模块：</a:t>
            </a:r>
            <a:r>
              <a:rPr lang="en-US" altLang="zh-CN" dirty="0" err="1" smtClean="0">
                <a:solidFill>
                  <a:srgbClr val="FF0000"/>
                </a:solidFill>
              </a:rPr>
              <a:t>M_datapath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重要</a:t>
            </a:r>
            <a:r>
              <a:rPr lang="zh-CN" altLang="en-US" sz="2800" dirty="0">
                <a:solidFill>
                  <a:schemeClr val="tx1"/>
                </a:solidFill>
              </a:rPr>
              <a:t>信号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已经预留了</a:t>
            </a:r>
            <a:r>
              <a:rPr lang="en-US" altLang="zh-CN" sz="2400" dirty="0" smtClean="0">
                <a:solidFill>
                  <a:prstClr val="black"/>
                </a:solidFill>
              </a:rPr>
              <a:t>Branch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Branch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smtClean="0">
                <a:solidFill>
                  <a:prstClr val="black"/>
                </a:solidFill>
              </a:rPr>
              <a:t>=1</a:t>
            </a:r>
            <a:r>
              <a:rPr lang="zh-CN" altLang="en-US" sz="2200" dirty="0" smtClean="0">
                <a:solidFill>
                  <a:prstClr val="black"/>
                </a:solidFill>
              </a:rPr>
              <a:t>→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beq</a:t>
            </a:r>
            <a:r>
              <a:rPr lang="zh-CN" altLang="en-US" sz="2200" dirty="0" smtClean="0">
                <a:solidFill>
                  <a:prstClr val="black"/>
                </a:solidFill>
              </a:rPr>
              <a:t>；</a:t>
            </a:r>
            <a:r>
              <a:rPr lang="en-US" altLang="zh-CN" sz="2200" dirty="0" smtClean="0">
                <a:solidFill>
                  <a:prstClr val="black"/>
                </a:solidFill>
              </a:rPr>
              <a:t>=0</a:t>
            </a:r>
            <a:r>
              <a:rPr lang="zh-CN" altLang="en-US" sz="2200" dirty="0" smtClean="0">
                <a:solidFill>
                  <a:prstClr val="black"/>
                </a:solidFill>
              </a:rPr>
              <a:t> → 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bne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条件指令指示：</a:t>
            </a:r>
            <a:r>
              <a:rPr lang="en-US" altLang="zh-CN" sz="20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PCWriteCond</a:t>
            </a:r>
            <a:endParaRPr lang="en-US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600" dirty="0" smtClean="0">
                <a:solidFill>
                  <a:prstClr val="black"/>
                </a:solidFill>
              </a:rPr>
              <a:t>预留通道控制信号</a:t>
            </a:r>
            <a:endParaRPr lang="en-US" altLang="zh-CN" sz="26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b="1" kern="100" dirty="0" err="1" smtClean="0">
                <a:solidFill>
                  <a:srgbClr val="FF0000"/>
                </a:solidFill>
              </a:rPr>
              <a:t>MemtoReg</a:t>
            </a:r>
            <a:r>
              <a:rPr lang="en-US" altLang="zh-CN" sz="2000" b="1" kern="100" dirty="0" smtClean="0">
                <a:solidFill>
                  <a:srgbClr val="FF0000"/>
                </a:solidFill>
              </a:rPr>
              <a:t>(1:0)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：四选一实验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十只用了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路</a:t>
            </a:r>
            <a:endParaRPr lang="en-US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b="1" kern="100" dirty="0" err="1" smtClean="0">
                <a:solidFill>
                  <a:srgbClr val="FF0000"/>
                </a:solidFill>
              </a:rPr>
              <a:t>RegDst</a:t>
            </a:r>
            <a:r>
              <a:rPr lang="en-US" altLang="zh-CN" sz="2000" b="1" kern="100" dirty="0" smtClean="0">
                <a:solidFill>
                  <a:srgbClr val="FF0000"/>
                </a:solidFill>
              </a:rPr>
              <a:t>(1:0)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四选一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实验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十只用了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路</a:t>
            </a:r>
            <a:endParaRPr lang="en-US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b="1" kern="100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PCSource</a:t>
            </a:r>
            <a:r>
              <a:rPr lang="en-US" altLang="zh-CN" sz="2000" b="1" kern="1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(1:0)</a:t>
            </a:r>
            <a:r>
              <a:rPr lang="zh-CN" altLang="en-US" sz="2000" b="1" kern="1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四选一实验十只用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了</a:t>
            </a: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路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其他信号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1800" dirty="0" err="1" smtClean="0">
                <a:solidFill>
                  <a:prstClr val="black"/>
                </a:solidFill>
              </a:rPr>
              <a:t>Inst_R</a:t>
            </a:r>
            <a:r>
              <a:rPr lang="zh-CN" altLang="en-US" sz="1800" dirty="0" smtClean="0">
                <a:solidFill>
                  <a:prstClr val="black"/>
                </a:solidFill>
              </a:rPr>
              <a:t>：指令寄存器输出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1800" dirty="0" err="1" smtClean="0">
                <a:solidFill>
                  <a:prstClr val="black"/>
                </a:solidFill>
              </a:rPr>
              <a:t>PC_Current</a:t>
            </a:r>
            <a:r>
              <a:rPr lang="zh-CN" altLang="en-US" sz="1800" dirty="0" smtClean="0">
                <a:solidFill>
                  <a:prstClr val="black"/>
                </a:solidFill>
              </a:rPr>
              <a:t>：当前</a:t>
            </a:r>
            <a:r>
              <a:rPr lang="en-US" altLang="zh-CN" sz="1800" dirty="0" smtClean="0">
                <a:solidFill>
                  <a:prstClr val="black"/>
                </a:solidFill>
              </a:rPr>
              <a:t>PC(PC+4)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1800" dirty="0" err="1" smtClean="0">
                <a:solidFill>
                  <a:prstClr val="black"/>
                </a:solidFill>
              </a:rPr>
              <a:t>M_addr</a:t>
            </a:r>
            <a:r>
              <a:rPr lang="zh-CN" altLang="en-US" sz="1800" dirty="0" smtClean="0">
                <a:solidFill>
                  <a:prstClr val="black"/>
                </a:solidFill>
              </a:rPr>
              <a:t>：存储器地址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4208" y="1515305"/>
            <a:ext cx="2434213" cy="4722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数据通路接口参考</a:t>
            </a:r>
            <a:r>
              <a:rPr lang="en-US" altLang="zh-CN" dirty="0" smtClean="0"/>
              <a:t>- </a:t>
            </a:r>
            <a:r>
              <a:rPr lang="en-US" altLang="zh-CN" dirty="0" err="1" smtClean="0">
                <a:solidFill>
                  <a:srgbClr val="FF0000"/>
                </a:solidFill>
              </a:rPr>
              <a:t>M_datapath.v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96" y="1099276"/>
            <a:ext cx="7488832" cy="5354059"/>
          </a:xfrm>
        </p:spPr>
        <p:txBody>
          <a:bodyPr/>
          <a:lstStyle/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module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  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M_datapath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(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dirty="0">
                <a:solidFill>
                  <a:srgbClr val="0000FF"/>
                </a:solidFill>
              </a:rPr>
              <a:t>      input </a:t>
            </a:r>
            <a:r>
              <a:rPr lang="en-US" altLang="zh-CN" sz="1600" b="0" dirty="0">
                <a:solidFill>
                  <a:schemeClr val="tx1"/>
                </a:solidFill>
              </a:rPr>
              <a:t>reset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</a:t>
            </a:r>
            <a:r>
              <a:rPr lang="en-US" altLang="zh-CN" sz="1600" b="0" dirty="0">
                <a:solidFill>
                  <a:schemeClr val="tx1"/>
                </a:solidFill>
              </a:rPr>
              <a:t>		  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		//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外部输入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=1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IorD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IRWrite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[1:0</a:t>
            </a:r>
            <a:r>
              <a:rPr lang="en-US" altLang="zh-CN" sz="1600" b="0" dirty="0">
                <a:solidFill>
                  <a:schemeClr val="tx1"/>
                </a:solidFill>
              </a:rPr>
              <a:t>] </a:t>
            </a:r>
            <a:r>
              <a:rPr lang="en-US" altLang="zh-CN" sz="1600" b="0" dirty="0" err="1">
                <a:solidFill>
                  <a:schemeClr val="tx1"/>
                </a:solidFill>
              </a:rPr>
              <a:t>RegDst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	//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预留到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2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位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dirty="0">
                <a:solidFill>
                  <a:srgbClr val="0000FF"/>
                </a:solidFill>
              </a:rPr>
              <a:t>      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RegWrite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MemtoReg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	//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预留到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2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位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ALUSrcA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ALUSrcB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 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PCSource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	//4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选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1</a:t>
            </a:r>
            <a:r>
              <a:rPr lang="zh-CN" altLang="en-US" sz="1600" b="0" dirty="0">
                <a:solidFill>
                  <a:schemeClr val="tx1"/>
                </a:solidFill>
              </a:rPr>
              <a:t>控制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 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PCWriteCond</a:t>
            </a:r>
            <a:r>
              <a:rPr lang="en-US" altLang="zh-CN" sz="1600" b="0" dirty="0">
                <a:solidFill>
                  <a:schemeClr val="tx1"/>
                </a:solidFill>
              </a:rPr>
              <a:t>,	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 input </a:t>
            </a:r>
            <a:r>
              <a:rPr lang="en-US" altLang="zh-CN" sz="1600" b="0" dirty="0">
                <a:solidFill>
                  <a:schemeClr val="tx1"/>
                </a:solidFill>
              </a:rPr>
              <a:t>Branch,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[2:0]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			  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</a:rPr>
              <a:t> 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PC_Current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[31:0]data2CPU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</a:rPr>
              <a:t> 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Inst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data_out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M_addr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zero,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b="0" dirty="0">
                <a:solidFill>
                  <a:schemeClr val="tx1"/>
                </a:solidFill>
              </a:rPr>
              <a:t>overflow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);</a:t>
            </a:r>
            <a:r>
              <a:rPr lang="en-US" altLang="zh-CN" sz="1600" b="0" dirty="0">
                <a:solidFill>
                  <a:schemeClr val="tx1"/>
                </a:solidFill>
              </a:rPr>
              <a:t>				  	 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 err="1">
                <a:solidFill>
                  <a:srgbClr val="0000FF"/>
                </a:solidFill>
              </a:rPr>
              <a:t>endmodule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8085584" cy="9543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多周期控制信号定义：</a:t>
            </a:r>
            <a:endParaRPr lang="zh-CN" altLang="en-US" sz="2700" dirty="0">
              <a:solidFill>
                <a:srgbClr val="FF0000"/>
              </a:solidFill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57200" y="1124744"/>
            <a:ext cx="82296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>
                <a:solidFill>
                  <a:schemeClr val="tx1"/>
                </a:solidFill>
              </a:rPr>
              <a:t>兼容实验十基本多周期通路与操作控制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68204" y="1700808"/>
          <a:ext cx="8318596" cy="42965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2527"/>
                <a:gridCol w="880110"/>
                <a:gridCol w="2493413"/>
                <a:gridCol w="1489710"/>
                <a:gridCol w="1782836"/>
              </a:tblGrid>
              <a:tr h="2938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信号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源数目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功能定义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赋值</a:t>
                      </a:r>
                      <a:r>
                        <a:rPr lang="en-US" sz="1800" kern="100" dirty="0">
                          <a:effectLst/>
                        </a:rPr>
                        <a:t>0</a:t>
                      </a:r>
                      <a:r>
                        <a:rPr lang="zh-CN" sz="1800" kern="100" dirty="0">
                          <a:effectLst/>
                        </a:rPr>
                        <a:t>时动作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赋值</a:t>
                      </a: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时动作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46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</a:rPr>
                        <a:t>ALUScrA</a:t>
                      </a:r>
                      <a:endParaRPr lang="en-US" sz="1800" kern="100" dirty="0" smtClean="0">
                        <a:effectLst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 smtClean="0">
                          <a:effectLst/>
                        </a:rPr>
                        <a:t>端口</a:t>
                      </a:r>
                      <a:r>
                        <a:rPr lang="en-US" altLang="zh-CN" sz="1800" kern="100" dirty="0" smtClean="0">
                          <a:effectLst/>
                        </a:rPr>
                        <a:t>A</a:t>
                      </a:r>
                      <a:r>
                        <a:rPr lang="zh-CN" sz="1800" kern="100" dirty="0" smtClean="0">
                          <a:effectLst/>
                        </a:rPr>
                        <a:t>输入</a:t>
                      </a:r>
                      <a:r>
                        <a:rPr lang="zh-CN" sz="1800" kern="100" dirty="0">
                          <a:effectLst/>
                        </a:rPr>
                        <a:t>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6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00" dirty="0" err="1" smtClean="0">
                          <a:effectLst/>
                        </a:rPr>
                        <a:t>ALUSrc_B</a:t>
                      </a:r>
                      <a:r>
                        <a:rPr lang="en-US" altLang="zh-CN" sz="1800" kern="100" dirty="0" smtClean="0">
                          <a:effectLst/>
                        </a:rPr>
                        <a:t>(1:0)</a:t>
                      </a:r>
                      <a:endParaRPr lang="zh-CN" altLang="zh-CN" sz="18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00" dirty="0" smtClean="0">
                          <a:effectLst/>
                        </a:rPr>
                        <a:t>ALU</a:t>
                      </a:r>
                      <a:r>
                        <a:rPr lang="zh-CN" altLang="zh-CN" sz="1800" kern="100" dirty="0" smtClean="0">
                          <a:effectLst/>
                        </a:rPr>
                        <a:t>端口</a:t>
                      </a:r>
                      <a:r>
                        <a:rPr lang="en-US" altLang="zh-CN" sz="1800" kern="100" dirty="0" smtClean="0">
                          <a:effectLst/>
                        </a:rPr>
                        <a:t>B</a:t>
                      </a:r>
                      <a:r>
                        <a:rPr lang="zh-CN" altLang="zh-CN" sz="1800" kern="100" dirty="0" smtClean="0">
                          <a:effectLst/>
                        </a:rPr>
                        <a:t>输入选择</a:t>
                      </a:r>
                      <a:endParaRPr lang="zh-CN" altLang="zh-CN" sz="18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38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</a:rPr>
                        <a:t>RegDst</a:t>
                      </a:r>
                      <a:r>
                        <a:rPr lang="en-US" altLang="zh-CN" sz="1800" kern="100" dirty="0" smtClean="0">
                          <a:effectLst/>
                        </a:rPr>
                        <a:t>(1:0)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寄存器写地址选择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38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</a:rPr>
                        <a:t>MemtoReg</a:t>
                      </a:r>
                      <a:r>
                        <a:rPr lang="en-US" sz="1800" kern="100" dirty="0" smtClean="0">
                          <a:effectLst/>
                        </a:rPr>
                        <a:t>(1:0)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寄存器写入数据选择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99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00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IorD</a:t>
                      </a:r>
                      <a:endParaRPr lang="en-US" altLang="zh-CN" sz="1800" b="1" kern="1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指令或数据地址选择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996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PCSource</a:t>
                      </a:r>
                      <a:endParaRPr lang="en-US" altLang="zh-CN" sz="1800" b="1" kern="1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Next-PC</a:t>
                      </a:r>
                      <a:r>
                        <a:rPr lang="zh-CN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指针选择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38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PCWriteCond</a:t>
                      </a:r>
                      <a:endParaRPr lang="en-US" altLang="zh-CN" sz="1800" b="1" kern="1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条件指令指示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38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Branch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</a:rPr>
                        <a:t>Beq</a:t>
                      </a:r>
                      <a:r>
                        <a:rPr lang="zh-CN" altLang="en-US" sz="1800" kern="100" dirty="0" smtClean="0">
                          <a:effectLst/>
                        </a:rPr>
                        <a:t>、</a:t>
                      </a:r>
                      <a:r>
                        <a:rPr lang="en-US" altLang="zh-CN" sz="1800" kern="100" dirty="0" err="1" smtClean="0">
                          <a:effectLst/>
                        </a:rPr>
                        <a:t>Bne</a:t>
                      </a:r>
                      <a:r>
                        <a:rPr lang="zh-CN" sz="1800" kern="100" dirty="0" smtClean="0">
                          <a:effectLst/>
                        </a:rPr>
                        <a:t>指</a:t>
                      </a:r>
                      <a:r>
                        <a:rPr lang="zh-CN" altLang="en-US" sz="1800" kern="100" dirty="0" smtClean="0">
                          <a:effectLst/>
                        </a:rPr>
                        <a:t>示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66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RegWrite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寄存器写控制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66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MemWrite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存储器写控制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823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MemRead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存储器读控制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99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zh-CN" sz="1800" b="1" kern="1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个性化设计新增</a:t>
                      </a:r>
                      <a:r>
                        <a:rPr lang="en-US" altLang="zh-CN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需修改电路符号</a:t>
                      </a:r>
                      <a:r>
                        <a:rPr lang="en-US" altLang="zh-CN" sz="18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</a:t>
                      </a:r>
                      <a:r>
                        <a:rPr lang="en-US" altLang="zh-CN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cPr marL="68580" marR="68580" marT="0" marB="0" anchor="ctr"/>
                </a:tc>
                <a:tc hMerge="1">
                  <a:tcPr marL="68580" marR="68580" marT="0" marB="0" anchor="ctr"/>
                </a:tc>
              </a:tr>
              <a:tr h="35823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ALU_Control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</a:rPr>
                        <a:t>000- 111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  <a:r>
                        <a:rPr lang="zh-CN" sz="1800" kern="100" dirty="0">
                          <a:effectLst/>
                        </a:rPr>
                        <a:t>位</a:t>
                      </a: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操作控制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参考表 </a:t>
                      </a:r>
                      <a:r>
                        <a:rPr lang="en-US" altLang="zh-CN" sz="1800" kern="100" dirty="0" smtClean="0">
                          <a:effectLst/>
                        </a:rPr>
                        <a:t>Exp04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Exp04</a:t>
                      </a:r>
                      <a:endParaRPr lang="en-US" altLang="zh-CN" sz="180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5486400" y="3140968"/>
            <a:ext cx="3172932" cy="1944216"/>
          </a:xfrm>
          <a:prstGeom prst="roundRect">
            <a:avLst/>
          </a:prstGeom>
          <a:solidFill>
            <a:schemeClr val="accent5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请填写信号赋值时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对应操作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控制器与控制对象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67544" y="1070992"/>
            <a:ext cx="2592288" cy="2502024"/>
          </a:xfrm>
          <a:prstGeom prst="ellipse">
            <a:avLst/>
          </a:prstGeom>
          <a:noFill/>
          <a:ln w="38100">
            <a:solidFill>
              <a:srgbClr val="FF5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568" y="1070992"/>
            <a:ext cx="8154075" cy="51573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7038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2800"/>
              </a:lnSpc>
            </a:pPr>
            <a:r>
              <a:rPr lang="en-US" altLang="zh-CN" dirty="0" smtClean="0"/>
              <a:t>18</a:t>
            </a:r>
            <a:r>
              <a:rPr lang="en-US" altLang="zh-CN" baseline="30000" dirty="0" smtClean="0"/>
              <a:t>+</a:t>
            </a:r>
            <a:r>
              <a:rPr lang="zh-CN" altLang="en-US" dirty="0" smtClean="0"/>
              <a:t>指令的状态机：根据设计指令画出</a:t>
            </a:r>
            <a:br>
              <a:rPr lang="en-US" altLang="zh-CN" dirty="0" smtClean="0"/>
            </a:br>
            <a:r>
              <a:rPr lang="en-US" altLang="zh-CN" sz="2200" dirty="0"/>
              <a:t> </a:t>
            </a:r>
            <a:r>
              <a:rPr lang="en-US" altLang="zh-CN" sz="2200" dirty="0" smtClean="0"/>
              <a:t>      </a:t>
            </a:r>
            <a:r>
              <a:rPr lang="en-US" altLang="zh-CN" sz="2200" dirty="0" smtClean="0">
                <a:solidFill>
                  <a:srgbClr val="FF0000"/>
                </a:solidFill>
              </a:rPr>
              <a:t>asking </a:t>
            </a:r>
            <a:r>
              <a:rPr lang="en-US" altLang="zh-CN" sz="2200" dirty="0">
                <a:solidFill>
                  <a:srgbClr val="FF0000"/>
                </a:solidFill>
              </a:rPr>
              <a:t>the students to complete the corresponding state truth table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根据</a:t>
            </a:r>
            <a:r>
              <a:rPr lang="zh-CN" altLang="en-US" sz="2800" dirty="0">
                <a:solidFill>
                  <a:schemeClr val="tx1"/>
                </a:solidFill>
              </a:rPr>
              <a:t>数据</a:t>
            </a:r>
            <a:r>
              <a:rPr lang="zh-CN" altLang="en-US" sz="2800" dirty="0" smtClean="0">
                <a:solidFill>
                  <a:schemeClr val="tx1"/>
                </a:solidFill>
              </a:rPr>
              <a:t>通路设计所有指令状态机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827584" y="1844824"/>
          <a:ext cx="6985000" cy="415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Visio" r:id="rId1" imgW="5577205" imgH="3443605" progId="Visio.Drawing.11">
                  <p:embed/>
                </p:oleObj>
              </mc:Choice>
              <mc:Fallback>
                <p:oleObj name="Visio" r:id="rId1" imgW="5577205" imgH="3443605" progId="Visio.Drawing.11">
                  <p:embed/>
                  <p:pic>
                    <p:nvPicPr>
                      <p:cNvPr id="0" name="图片 3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844824"/>
                        <a:ext cx="6985000" cy="415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分析指令控制状态机填入下表</a:t>
            </a:r>
            <a:r>
              <a:rPr lang="en-US" altLang="zh-CN" dirty="0" smtClean="0"/>
              <a:t>:</a:t>
            </a:r>
            <a:r>
              <a:rPr lang="zh-CN" altLang="en-US" sz="2700" dirty="0" smtClean="0">
                <a:solidFill>
                  <a:srgbClr val="FF0000"/>
                </a:solidFill>
              </a:rPr>
              <a:t>参考实验</a:t>
            </a:r>
            <a:r>
              <a:rPr lang="en-US" altLang="zh-CN" sz="2700" dirty="0" smtClean="0">
                <a:solidFill>
                  <a:srgbClr val="FF0000"/>
                </a:solidFill>
              </a:rPr>
              <a:t>11</a:t>
            </a:r>
            <a:endParaRPr lang="zh-CN" altLang="en-US" sz="2700" dirty="0">
              <a:solidFill>
                <a:srgbClr val="FF0000"/>
              </a:solidFill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371223" y="1144472"/>
          <a:ext cx="8305233" cy="563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955"/>
                <a:gridCol w="515938"/>
                <a:gridCol w="515938"/>
                <a:gridCol w="533400"/>
                <a:gridCol w="571500"/>
                <a:gridCol w="529654"/>
                <a:gridCol w="590550"/>
                <a:gridCol w="515938"/>
                <a:gridCol w="515938"/>
                <a:gridCol w="560070"/>
                <a:gridCol w="515938"/>
                <a:gridCol w="293688"/>
                <a:gridCol w="293688"/>
                <a:gridCol w="293688"/>
                <a:gridCol w="514350"/>
              </a:tblGrid>
              <a:tr h="254328">
                <a:tc row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                  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状态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输出信号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增加 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7728">
                <a:tc vMerge="1"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MEN-Ex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MEN-RD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LW_WB</a:t>
                      </a:r>
                      <a:endParaRPr kumimoji="0" lang="zh-CN" altLang="en-US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MEM_W</a:t>
                      </a:r>
                      <a:endParaRPr kumimoji="0" lang="zh-CN" altLang="en-US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R_Exc</a:t>
                      </a:r>
                      <a:endParaRPr kumimoji="0" lang="zh-CN" altLang="en-US" sz="1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R_WB</a:t>
                      </a:r>
                      <a:endParaRPr kumimoji="0" lang="zh-CN" altLang="en-US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Beq_Exc</a:t>
                      </a:r>
                      <a:endParaRPr kumimoji="0" lang="zh-CN" altLang="en-US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endParaRPr kumimoji="0" lang="zh-CN" altLang="en-US" sz="1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  <a:endParaRPr kumimoji="0" lang="zh-CN" altLang="en-US" sz="1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  <a:endParaRPr kumimoji="0" lang="zh-CN" altLang="en-US" sz="1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  <a:endParaRPr kumimoji="0" lang="zh-CN" altLang="en-US" sz="1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1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328"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PCWrite</a:t>
                      </a:r>
                      <a:endParaRPr lang="en-US" altLang="zh-CN" sz="140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PCWriteCond</a:t>
                      </a:r>
                      <a:endParaRPr lang="en-US" altLang="zh-CN" sz="14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IorD</a:t>
                      </a:r>
                      <a:endParaRPr lang="en-US" altLang="zh-CN" sz="14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MemRead</a:t>
                      </a:r>
                      <a:endParaRPr lang="en-US" altLang="zh-CN" sz="140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MemWrite</a:t>
                      </a:r>
                      <a:endParaRPr lang="zh-CN" altLang="zh-CN" sz="1400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IRWrite</a:t>
                      </a:r>
                      <a:endParaRPr lang="en-US" altLang="zh-CN" sz="14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1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MemtoReg1</a:t>
                      </a:r>
                      <a:endParaRPr kumimoji="0" lang="zh-CN" altLang="en-US" sz="1400" b="1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1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MemtoReg0</a:t>
                      </a:r>
                      <a:endParaRPr kumimoji="0" lang="zh-CN" altLang="en-US" sz="1400" b="1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PCSource1</a:t>
                      </a:r>
                      <a:endParaRPr lang="zh-CN" altLang="en-US" sz="14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PCSource0</a:t>
                      </a:r>
                      <a:endParaRPr lang="zh-CN" altLang="en-US" sz="1400" b="1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ALUSrcA</a:t>
                      </a:r>
                      <a:endParaRPr lang="zh-CN" altLang="zh-CN" sz="14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</a:rPr>
                        <a:t>ALUSrcB1</a:t>
                      </a:r>
                      <a:endParaRPr lang="zh-CN" altLang="zh-CN" sz="1400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</a:rPr>
                        <a:t>ALUSrcB0</a:t>
                      </a:r>
                      <a:endParaRPr lang="zh-CN" altLang="zh-CN" sz="1400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328"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</a:rPr>
                        <a:t>RegWrite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effectLst/>
                        </a:rPr>
                        <a:t>RegDst1</a:t>
                      </a:r>
                      <a:endParaRPr lang="zh-CN" altLang="zh-CN" sz="1400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effectLst/>
                        </a:rPr>
                        <a:t>RegDst0</a:t>
                      </a:r>
                      <a:endParaRPr lang="zh-CN" altLang="zh-CN" sz="1400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</a:rPr>
                        <a:t>Branch</a:t>
                      </a:r>
                      <a:endParaRPr lang="zh-CN" altLang="zh-CN" sz="1400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328"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dirty="0" err="1" smtClean="0">
                          <a:solidFill>
                            <a:schemeClr val="tx1"/>
                          </a:solidFill>
                        </a:rPr>
                        <a:t>ALU_operation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MEM_IO</a:t>
                      </a:r>
                      <a:endParaRPr lang="zh-CN" altLang="en-US" sz="1400" b="1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sz="1400" b="1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 flipH="1" flipV="1">
            <a:off x="1043608" y="1144472"/>
            <a:ext cx="1008112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123728" y="1844824"/>
            <a:ext cx="6408712" cy="4608512"/>
          </a:xfrm>
          <a:prstGeom prst="roundRect">
            <a:avLst>
              <a:gd name="adj" fmla="val 8400"/>
            </a:avLst>
          </a:prstGeom>
          <a:solidFill>
            <a:schemeClr val="accent5">
              <a:lumMod val="40000"/>
              <a:lumOff val="60000"/>
              <a:alpha val="96000"/>
            </a:schemeClr>
          </a:solidFill>
          <a:ln>
            <a:solidFill>
              <a:srgbClr val="3333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b="1" dirty="0" smtClean="0">
                <a:solidFill>
                  <a:srgbClr val="FF0000"/>
                </a:solidFill>
              </a:rPr>
              <a:t>请分析完成输出信号真值表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260648"/>
            <a:ext cx="89154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600" dirty="0" smtClean="0"/>
              <a:t>九条指令</a:t>
            </a:r>
            <a:r>
              <a:rPr lang="zh-CN" altLang="en-US" sz="3600" dirty="0"/>
              <a:t>的</a:t>
            </a:r>
            <a:r>
              <a:rPr lang="zh-CN" altLang="en-US" sz="3600" dirty="0" smtClean="0"/>
              <a:t>状态真值表参考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2058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25538"/>
            <a:ext cx="8642350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1763688" y="4509120"/>
            <a:ext cx="6923112" cy="576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建议直接输出</a:t>
            </a:r>
            <a:r>
              <a:rPr lang="en-US" altLang="zh-CN" dirty="0" smtClean="0">
                <a:solidFill>
                  <a:srgbClr val="FF0000"/>
                </a:solidFill>
              </a:rPr>
              <a:t>ALU</a:t>
            </a:r>
            <a:r>
              <a:rPr lang="zh-CN" altLang="en-US" dirty="0" smtClean="0">
                <a:solidFill>
                  <a:srgbClr val="FF0000"/>
                </a:solidFill>
              </a:rPr>
              <a:t>控制信号：</a:t>
            </a:r>
            <a:r>
              <a:rPr lang="en-US" altLang="zh-CN" dirty="0" err="1">
                <a:solidFill>
                  <a:srgbClr val="FF0000"/>
                </a:solidFill>
              </a:rPr>
              <a:t>ALU_operation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979712" y="2780928"/>
            <a:ext cx="6264696" cy="576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建议直接输出存储器写控制信号：</a:t>
            </a:r>
            <a:r>
              <a:rPr lang="en-US" altLang="zh-CN" dirty="0" err="1" smtClean="0">
                <a:solidFill>
                  <a:srgbClr val="FF0000"/>
                </a:solidFill>
              </a:rPr>
              <a:t>men_w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控制器实现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控制器实现方案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指令</a:t>
            </a:r>
            <a:r>
              <a:rPr lang="zh-CN" altLang="en-US" sz="2400" dirty="0" smtClean="0"/>
              <a:t>实现建议采用一级译码方案</a:t>
            </a:r>
            <a:endParaRPr lang="en-US" altLang="zh-CN" sz="2400" dirty="0" smtClean="0"/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/>
              <a:t>主控制器直接输出</a:t>
            </a:r>
            <a:r>
              <a:rPr lang="en-US" altLang="zh-CN" sz="2200" dirty="0" err="1"/>
              <a:t>ALU_operation</a:t>
            </a:r>
            <a:endParaRPr lang="en-US" altLang="zh-CN" sz="2200" dirty="0" smtClean="0"/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schemeClr val="tx1"/>
                </a:solidFill>
              </a:rPr>
              <a:t>ALU</a:t>
            </a:r>
            <a:r>
              <a:rPr lang="zh-CN" altLang="en-US" sz="2200" dirty="0" smtClean="0">
                <a:solidFill>
                  <a:schemeClr val="tx1"/>
                </a:solidFill>
              </a:rPr>
              <a:t>译码电路仍可调用单周期设计模块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状态机实现方法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建议</a:t>
            </a:r>
            <a:r>
              <a:rPr lang="zh-CN" altLang="en-US" sz="2400" dirty="0"/>
              <a:t>根据状态表</a:t>
            </a:r>
            <a:r>
              <a:rPr lang="en-US" altLang="zh-CN" sz="2400" dirty="0"/>
              <a:t>HDL</a:t>
            </a:r>
            <a:r>
              <a:rPr lang="zh-CN" altLang="en-US" sz="2400" dirty="0"/>
              <a:t>直接描述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/>
              <a:t>与实际工程设计一样，便于优化与扩展</a:t>
            </a:r>
            <a:endParaRPr lang="en-US" altLang="zh-CN" sz="2200" dirty="0" smtClean="0"/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/>
              <a:t>建议输出信号与状态机分离描述</a:t>
            </a:r>
            <a:endParaRPr lang="en-US" altLang="zh-CN" sz="2200" dirty="0" smtClean="0"/>
          </a:p>
          <a:p>
            <a:pPr lvl="3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 smtClean="0"/>
              <a:t>结构清楚</a:t>
            </a:r>
            <a:endParaRPr lang="en-US" altLang="zh-CN" dirty="0"/>
          </a:p>
          <a:p>
            <a:pPr lvl="3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/>
              <a:t>HDL</a:t>
            </a:r>
            <a:r>
              <a:rPr lang="zh-CN" altLang="en-US" dirty="0" smtClean="0"/>
              <a:t>直接描述</a:t>
            </a:r>
            <a:endParaRPr lang="en-US" altLang="zh-CN" dirty="0" smtClean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注意：状态机与输出信号混合描述有一个时钟的差异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多周期</a:t>
            </a:r>
            <a:r>
              <a:rPr lang="zh-CN" altLang="en-US" dirty="0" smtClean="0"/>
              <a:t>控制器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ctrl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4968552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prstClr val="black"/>
                </a:solidFill>
              </a:rPr>
              <a:t>重要信号：兼容实验</a:t>
            </a:r>
            <a:r>
              <a:rPr lang="en-US" altLang="zh-CN" sz="2800" dirty="0" smtClean="0">
                <a:solidFill>
                  <a:prstClr val="black"/>
                </a:solidFill>
              </a:rPr>
              <a:t>11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pPr lvl="1">
              <a:lnSpc>
                <a:spcPts val="24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已经预留了</a:t>
            </a:r>
            <a:r>
              <a:rPr lang="en-US" altLang="zh-CN" sz="2400" dirty="0">
                <a:solidFill>
                  <a:prstClr val="black"/>
                </a:solidFill>
              </a:rPr>
              <a:t>Branch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>
              <a:lnSpc>
                <a:spcPts val="23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>
                <a:solidFill>
                  <a:prstClr val="black"/>
                </a:solidFill>
              </a:rPr>
              <a:t>Branch</a:t>
            </a:r>
            <a:r>
              <a:rPr lang="zh-CN" altLang="en-US" sz="2200" dirty="0">
                <a:solidFill>
                  <a:prstClr val="black"/>
                </a:solidFill>
              </a:rPr>
              <a:t>：</a:t>
            </a:r>
            <a:r>
              <a:rPr lang="en-US" altLang="zh-CN" sz="2200" dirty="0">
                <a:solidFill>
                  <a:prstClr val="black"/>
                </a:solidFill>
              </a:rPr>
              <a:t>=1</a:t>
            </a:r>
            <a:r>
              <a:rPr lang="zh-CN" altLang="en-US" sz="2200" dirty="0">
                <a:solidFill>
                  <a:prstClr val="black"/>
                </a:solidFill>
              </a:rPr>
              <a:t>→</a:t>
            </a:r>
            <a:r>
              <a:rPr lang="en-US" altLang="zh-CN" sz="2200" dirty="0" err="1">
                <a:solidFill>
                  <a:prstClr val="black"/>
                </a:solidFill>
              </a:rPr>
              <a:t>beq</a:t>
            </a:r>
            <a:r>
              <a:rPr lang="zh-CN" altLang="en-US" sz="2200" dirty="0">
                <a:solidFill>
                  <a:prstClr val="black"/>
                </a:solidFill>
              </a:rPr>
              <a:t>；</a:t>
            </a:r>
            <a:r>
              <a:rPr lang="en-US" altLang="zh-CN" sz="2200" dirty="0">
                <a:solidFill>
                  <a:prstClr val="black"/>
                </a:solidFill>
              </a:rPr>
              <a:t>=0</a:t>
            </a:r>
            <a:r>
              <a:rPr lang="zh-CN" altLang="en-US" sz="2200" dirty="0">
                <a:solidFill>
                  <a:prstClr val="black"/>
                </a:solidFill>
              </a:rPr>
              <a:t> → </a:t>
            </a:r>
            <a:r>
              <a:rPr lang="en-US" altLang="zh-CN" sz="2200" dirty="0" err="1">
                <a:solidFill>
                  <a:prstClr val="black"/>
                </a:solidFill>
              </a:rPr>
              <a:t>bne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2">
              <a:lnSpc>
                <a:spcPts val="23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条件指令指示：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PCWriteCond</a:t>
            </a:r>
            <a:endParaRPr lang="en-US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ts val="23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预留通道控制信号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>
              <a:lnSpc>
                <a:spcPts val="23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b="1" kern="100" dirty="0" err="1">
                <a:solidFill>
                  <a:srgbClr val="FF0000"/>
                </a:solidFill>
              </a:rPr>
              <a:t>MemtoReg</a:t>
            </a:r>
            <a:r>
              <a:rPr lang="en-US" altLang="zh-CN" sz="2000" b="1" kern="100" dirty="0">
                <a:solidFill>
                  <a:srgbClr val="FF0000"/>
                </a:solidFill>
              </a:rPr>
              <a:t>(1:0)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：四选一实验十只用了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路</a:t>
            </a:r>
            <a:endParaRPr lang="en-US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ts val="23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b="1" kern="100" dirty="0" err="1">
                <a:solidFill>
                  <a:srgbClr val="FF0000"/>
                </a:solidFill>
              </a:rPr>
              <a:t>RegDst</a:t>
            </a:r>
            <a:r>
              <a:rPr lang="en-US" altLang="zh-CN" sz="2000" b="1" kern="100" dirty="0">
                <a:solidFill>
                  <a:srgbClr val="FF0000"/>
                </a:solidFill>
              </a:rPr>
              <a:t>(1:0)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：四选一实验十只用了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路</a:t>
            </a:r>
            <a:endParaRPr lang="en-US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ts val="23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b="1" kern="1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PCSource</a:t>
            </a:r>
            <a:r>
              <a:rPr lang="en-US" altLang="zh-CN" sz="20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(1:0)</a:t>
            </a:r>
            <a:r>
              <a:rPr lang="zh-CN" altLang="en-US" sz="20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四选一实验十只用了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路</a:t>
            </a:r>
            <a:endParaRPr lang="en-US" altLang="zh-CN" sz="22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prstClr val="black"/>
                </a:solidFill>
              </a:rPr>
              <a:t>其他信号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1">
              <a:lnSpc>
                <a:spcPts val="24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err="1" smtClean="0">
                <a:solidFill>
                  <a:prstClr val="black"/>
                </a:solidFill>
              </a:rPr>
              <a:t>MIO_ready</a:t>
            </a:r>
            <a:r>
              <a:rPr lang="zh-CN" altLang="en-US" sz="2200" dirty="0" smtClean="0">
                <a:solidFill>
                  <a:prstClr val="black"/>
                </a:solidFill>
              </a:rPr>
              <a:t>：外设就绪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2">
              <a:lnSpc>
                <a:spcPts val="23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=0 CPU</a:t>
            </a:r>
            <a:r>
              <a:rPr lang="zh-CN" altLang="en-US" sz="2000" dirty="0" smtClean="0">
                <a:solidFill>
                  <a:prstClr val="black"/>
                </a:solidFill>
              </a:rPr>
              <a:t>等待；</a:t>
            </a:r>
            <a:r>
              <a:rPr lang="en-US" altLang="zh-CN" sz="2000" dirty="0" smtClean="0">
                <a:solidFill>
                  <a:prstClr val="black"/>
                </a:solidFill>
              </a:rPr>
              <a:t>=1 CPU</a:t>
            </a:r>
            <a:r>
              <a:rPr lang="zh-CN" altLang="en-US" sz="2000" dirty="0" smtClean="0">
                <a:solidFill>
                  <a:prstClr val="black"/>
                </a:solidFill>
              </a:rPr>
              <a:t>正常运行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2">
              <a:lnSpc>
                <a:spcPts val="23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本实验恒等于</a:t>
            </a:r>
            <a:r>
              <a:rPr lang="en-US" altLang="zh-CN" sz="2000" dirty="0" smtClean="0">
                <a:solidFill>
                  <a:prstClr val="black"/>
                </a:solidFill>
              </a:rPr>
              <a:t>1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1">
              <a:lnSpc>
                <a:spcPts val="23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CPU_MIO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smtClean="0">
                <a:solidFill>
                  <a:prstClr val="black"/>
                </a:solidFill>
              </a:rPr>
              <a:t>CPU</a:t>
            </a:r>
            <a:r>
              <a:rPr lang="zh-CN" altLang="en-US" sz="2200" dirty="0" smtClean="0">
                <a:solidFill>
                  <a:prstClr val="black"/>
                </a:solidFill>
              </a:rPr>
              <a:t>访问存储器指示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lnSpc>
                <a:spcPts val="23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err="1" smtClean="0">
                <a:solidFill>
                  <a:prstClr val="black"/>
                </a:solidFill>
              </a:rPr>
              <a:t>Inst_R</a:t>
            </a:r>
            <a:r>
              <a:rPr lang="zh-CN" altLang="en-US" sz="2200" dirty="0">
                <a:solidFill>
                  <a:prstClr val="black"/>
                </a:solidFill>
              </a:rPr>
              <a:t>：指令寄存器输出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lnSpc>
                <a:spcPts val="23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err="1">
                <a:solidFill>
                  <a:prstClr val="black"/>
                </a:solidFill>
              </a:rPr>
              <a:t>PC_Current</a:t>
            </a:r>
            <a:r>
              <a:rPr lang="zh-CN" altLang="en-US" sz="2200" dirty="0">
                <a:solidFill>
                  <a:prstClr val="black"/>
                </a:solidFill>
              </a:rPr>
              <a:t>：当前</a:t>
            </a:r>
            <a:r>
              <a:rPr lang="en-US" altLang="zh-CN" sz="2200" dirty="0">
                <a:solidFill>
                  <a:prstClr val="black"/>
                </a:solidFill>
              </a:rPr>
              <a:t>PC(PC+4)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lnSpc>
                <a:spcPts val="23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err="1">
                <a:solidFill>
                  <a:prstClr val="black"/>
                </a:solidFill>
              </a:rPr>
              <a:t>M_addr</a:t>
            </a:r>
            <a:r>
              <a:rPr lang="zh-CN" altLang="en-US" sz="2200" dirty="0">
                <a:solidFill>
                  <a:prstClr val="black"/>
                </a:solidFill>
              </a:rPr>
              <a:t>：存储器地址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lnSpc>
                <a:spcPts val="23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err="1" smtClean="0">
                <a:solidFill>
                  <a:prstClr val="black"/>
                </a:solidFill>
              </a:rPr>
              <a:t>State_out</a:t>
            </a:r>
            <a:r>
              <a:rPr lang="zh-CN" altLang="en-US" sz="2200" dirty="0" smtClean="0">
                <a:solidFill>
                  <a:prstClr val="black"/>
                </a:solidFill>
              </a:rPr>
              <a:t>：状态编码，用于测试</a:t>
            </a:r>
            <a:endParaRPr lang="en-US" altLang="zh-CN" sz="2200" dirty="0">
              <a:solidFill>
                <a:prstClr val="black"/>
              </a:solidFill>
            </a:endParaRPr>
          </a:p>
          <a:p>
            <a:pPr>
              <a:lnSpc>
                <a:spcPts val="2400"/>
              </a:lnSpc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6216" y="1196752"/>
            <a:ext cx="2378805" cy="51485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兼容实验十的控制器接口</a:t>
            </a:r>
            <a:r>
              <a:rPr lang="en-US" altLang="zh-CN" dirty="0" smtClean="0"/>
              <a:t>- </a:t>
            </a:r>
            <a:r>
              <a:rPr lang="en-US" altLang="zh-CN" dirty="0" err="1" smtClean="0">
                <a:solidFill>
                  <a:srgbClr val="FF0000"/>
                </a:solidFill>
              </a:rPr>
              <a:t>ctrl.v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/>
          <a:lstStyle/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module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ctrl(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dirty="0">
                <a:solidFill>
                  <a:srgbClr val="0000FF"/>
                </a:solidFill>
              </a:rPr>
              <a:t>       input  </a:t>
            </a:r>
            <a:r>
              <a:rPr lang="en-US" altLang="zh-CN" sz="1600" b="0" dirty="0">
                <a:solidFill>
                  <a:schemeClr val="tx1"/>
                </a:solidFill>
              </a:rPr>
              <a:t>reset,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600" b="0" dirty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>
                <a:solidFill>
                  <a:schemeClr val="tx1"/>
                </a:solidFill>
              </a:rPr>
              <a:t>Inst_in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600" b="0" dirty="0">
                <a:solidFill>
                  <a:schemeClr val="tx1"/>
                </a:solidFill>
              </a:rPr>
              <a:t>zero,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overflow,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1600" b="0" dirty="0">
                <a:solidFill>
                  <a:schemeClr val="tx1"/>
                </a:solidFill>
              </a:rPr>
              <a:t>,		//</a:t>
            </a:r>
            <a:r>
              <a:rPr lang="zh-CN" altLang="en-US" sz="1600" b="0" dirty="0">
                <a:solidFill>
                  <a:schemeClr val="tx1"/>
                </a:solidFill>
              </a:rPr>
              <a:t>外部输入</a:t>
            </a:r>
            <a:r>
              <a:rPr lang="en-US" altLang="zh-CN" sz="1600" b="0" dirty="0">
                <a:solidFill>
                  <a:schemeClr val="tx1"/>
                </a:solidFill>
              </a:rPr>
              <a:t>=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1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dirty="0">
                <a:solidFill>
                  <a:srgbClr val="0000FF"/>
                </a:solidFill>
              </a:rPr>
              <a:t>       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MemRead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MemWrite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b="0" dirty="0">
                <a:solidFill>
                  <a:schemeClr val="tx1"/>
                </a:solidFill>
              </a:rPr>
              <a:t>[2:0]</a:t>
            </a:r>
            <a:r>
              <a:rPr lang="en-US" altLang="zh-CN" sz="1600" b="0" dirty="0" err="1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>
                <a:solidFill>
                  <a:schemeClr val="tx1"/>
                </a:solidFill>
              </a:rPr>
              <a:t>,	 //</a:t>
            </a:r>
            <a:r>
              <a:rPr lang="en-US" altLang="zh-CN" sz="1600" b="0" dirty="0" err="1">
                <a:solidFill>
                  <a:schemeClr val="tx1"/>
                </a:solidFill>
              </a:rPr>
              <a:t>ALU_Control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[4:0]</a:t>
            </a:r>
            <a:r>
              <a:rPr lang="en-US" altLang="zh-CN" sz="1600" b="0" dirty="0" err="1">
                <a:solidFill>
                  <a:schemeClr val="tx1"/>
                </a:solidFill>
              </a:rPr>
              <a:t>state_out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		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CPU_MIO,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IorD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IRWrite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>
                <a:solidFill>
                  <a:schemeClr val="tx1"/>
                </a:solidFill>
              </a:rPr>
              <a:t>RegDst</a:t>
            </a:r>
            <a:r>
              <a:rPr lang="en-US" altLang="zh-CN" sz="1600" b="0" dirty="0">
                <a:solidFill>
                  <a:schemeClr val="tx1"/>
                </a:solidFill>
              </a:rPr>
              <a:t>,		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实验十预留</a:t>
            </a:r>
            <a:r>
              <a:rPr lang="zh-CN" altLang="en-US" sz="1600" b="0" dirty="0">
                <a:solidFill>
                  <a:schemeClr val="tx1"/>
                </a:solidFill>
              </a:rPr>
              <a:t>到</a:t>
            </a:r>
            <a:r>
              <a:rPr lang="en-US" altLang="zh-CN" sz="1600" b="0" dirty="0">
                <a:solidFill>
                  <a:schemeClr val="tx1"/>
                </a:solidFill>
              </a:rPr>
              <a:t>2</a:t>
            </a:r>
            <a:r>
              <a:rPr lang="zh-CN" altLang="en-US" sz="1600" b="0" dirty="0">
                <a:solidFill>
                  <a:schemeClr val="tx1"/>
                </a:solidFill>
              </a:rPr>
              <a:t>位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RegWrite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>
                <a:solidFill>
                  <a:schemeClr val="tx1"/>
                </a:solidFill>
              </a:rPr>
              <a:t>MemtoReg</a:t>
            </a:r>
            <a:r>
              <a:rPr lang="en-US" altLang="zh-CN" sz="1600" b="0" dirty="0">
                <a:solidFill>
                  <a:schemeClr val="tx1"/>
                </a:solidFill>
              </a:rPr>
              <a:t>,		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实验十预留</a:t>
            </a:r>
            <a:r>
              <a:rPr lang="zh-CN" altLang="en-US" sz="1600" b="0" dirty="0">
                <a:solidFill>
                  <a:schemeClr val="tx1"/>
                </a:solidFill>
              </a:rPr>
              <a:t>到</a:t>
            </a:r>
            <a:r>
              <a:rPr lang="en-US" altLang="zh-CN" sz="1600" b="0" dirty="0">
                <a:solidFill>
                  <a:schemeClr val="tx1"/>
                </a:solidFill>
              </a:rPr>
              <a:t>2</a:t>
            </a:r>
            <a:r>
              <a:rPr lang="zh-CN" altLang="en-US" sz="1600" b="0" dirty="0">
                <a:solidFill>
                  <a:schemeClr val="tx1"/>
                </a:solidFill>
              </a:rPr>
              <a:t>位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ALUSrcA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>
                <a:solidFill>
                  <a:schemeClr val="tx1"/>
                </a:solidFill>
              </a:rPr>
              <a:t>ALUSrcB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>
                <a:solidFill>
                  <a:schemeClr val="tx1"/>
                </a:solidFill>
              </a:rPr>
              <a:t>PCSource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PCWriteCond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 smtClean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Branch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); </a:t>
            </a:r>
            <a:r>
              <a:rPr lang="en-US" altLang="zh-CN" sz="1600" b="0" dirty="0">
                <a:solidFill>
                  <a:schemeClr val="tx1"/>
                </a:solidFill>
              </a:rPr>
              <a:t>			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 err="1">
                <a:solidFill>
                  <a:srgbClr val="0000FF"/>
                </a:solidFill>
              </a:rPr>
              <a:t>endmodule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SimHei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SimHei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52806" y="1268760"/>
            <a:ext cx="8711682" cy="46898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ts val="1400"/>
              </a:lnSpc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800"/>
              </a:lnSpc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U3-</a:t>
            </a:r>
            <a:r>
              <a:rPr lang="zh-CN" altLang="en-US" dirty="0" smtClean="0"/>
              <a:t>存储器初始化数据文档：</a:t>
            </a:r>
            <a:r>
              <a:rPr lang="en-US" altLang="zh-CN" dirty="0" err="1" smtClean="0">
                <a:solidFill>
                  <a:srgbClr val="FF0000"/>
                </a:solidFill>
              </a:rPr>
              <a:t>mem.coe</a:t>
            </a:r>
            <a:br>
              <a:rPr lang="en-US" altLang="zh-CN" dirty="0"/>
            </a:br>
            <a:r>
              <a:rPr lang="en-US" altLang="zh-CN" dirty="0"/>
              <a:t>				      </a:t>
            </a:r>
            <a:r>
              <a:rPr lang="zh-CN" altLang="en-US" dirty="0" smtClean="0"/>
              <a:t>代码与数据共存</a:t>
            </a:r>
            <a:endParaRPr lang="zh-CN" altLang="en-US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568952" cy="496855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0" dirty="0" err="1">
                <a:solidFill>
                  <a:schemeClr val="tx1"/>
                </a:solidFill>
              </a:rPr>
              <a:t>memory_initialization_radix</a:t>
            </a:r>
            <a:r>
              <a:rPr lang="en-US" altLang="zh-CN" sz="1800" b="0" dirty="0">
                <a:solidFill>
                  <a:schemeClr val="tx1"/>
                </a:solidFill>
              </a:rPr>
              <a:t>=16;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 b="0" dirty="0" err="1">
                <a:solidFill>
                  <a:schemeClr val="tx1"/>
                </a:solidFill>
              </a:rPr>
              <a:t>memory_initialization_vector</a:t>
            </a:r>
            <a:r>
              <a:rPr lang="en-US" altLang="zh-CN" sz="1800" b="0" dirty="0">
                <a:solidFill>
                  <a:schemeClr val="tx1"/>
                </a:solidFill>
              </a:rPr>
              <a:t>=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3c03f000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2014003f, 3c088000, 00632020, 20020001, 00000827, 00205020, 20070003, 00e73827, 20067fff, </a:t>
            </a:r>
            <a:endParaRPr lang="en-US" altLang="zh-CN" sz="12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00008820, 200502ab, ac650000, 20120002, ac600004, 8c650000, 00a52820, 00a52820, ac650000, ac660004, </a:t>
            </a:r>
            <a:endParaRPr lang="en-US" altLang="zh-CN" sz="12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3c0dffff, 8c650000, 00a52820, 00a52820, ac650000, 8c650000, 00a85824, 21ad0001, 11680015, 8c650000, </a:t>
            </a:r>
            <a:endParaRPr lang="en-US" altLang="zh-CN" sz="12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20120018, 00b25824, 11600005, 1172000a, 20120008, 1172000b, ac890000, 08000015, 11410001, 0800002a, </a:t>
            </a:r>
            <a:endParaRPr lang="en-US" altLang="zh-CN" sz="12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00005027, 014a5020, ac8a0000, 08000015, 8e2902a0, ac890000, 08000015, 8e290260, ac890000, 08000015, </a:t>
            </a:r>
            <a:endParaRPr lang="en-US" altLang="zh-CN" sz="12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3c0dffff, 014a5020, 01425025, 22310004, 02348824, 21290001, 11210001, 0800003b, 21290005, 8c650000, </a:t>
            </a:r>
            <a:endParaRPr lang="en-US" altLang="zh-CN" sz="12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00a55820, 016b5820, ac6b0000, ac660004, 8c650000, 00a85824, 1168fffd, 0800001d, 00000000, 00000000,</a:t>
            </a:r>
            <a:endParaRPr lang="en-US" altLang="zh-CN" sz="12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00000000, 00000000, 00000000, 00000000, 00000000, 00000000, 00000000, 00000000, 00000000, 00000000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altLang="zh-CN" sz="1200" b="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………………</a:t>
            </a:r>
            <a:endParaRPr lang="en-US" altLang="zh-CN" sz="1200" b="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……………… </a:t>
            </a:r>
            <a:endParaRPr lang="en-US" altLang="zh-CN" sz="1200" b="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f0000000, 000002AB, 80000000, 0000003F, 00000001, FFFF0000, 0000FFFF, 80000000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00000000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11111111, 22222222, 33333333, 44444444, 55555555, 66666666, 77777777, 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88888888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99999999, </a:t>
            </a:r>
            <a:r>
              <a:rPr lang="en-US" altLang="zh-CN" sz="12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aaaaaaaa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bbbbbbbb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cccccccc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dddddddd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eeeeeeee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ffffffff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557EF7E0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D7BDFBD9, D7DBFDB9, DFCFFCFB, DFCFBFFF, F7F3DFFF, FFFFDF3D, FFFF9DB9, 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FFFFBCFB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DFCFFCFB, DFCFBFFF, D7DB9FFF, D7DBFDB9, D7BDFBD9, FFFF07E0, 007E0FFF,</a:t>
            </a:r>
            <a:endParaRPr lang="en-US" altLang="zh-CN" sz="12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03bdf020, 03def820, 08002300;</a:t>
            </a:r>
            <a:endParaRPr lang="en-US" altLang="zh-CN" sz="12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395536" y="4293096"/>
            <a:ext cx="8568952" cy="16654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95536" y="1916832"/>
            <a:ext cx="8568952" cy="2232248"/>
          </a:xfrm>
          <a:prstGeom prst="roundRect">
            <a:avLst>
              <a:gd name="adj" fmla="val 54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16016" y="372934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代码区：地址从</a:t>
            </a:r>
            <a:r>
              <a:rPr lang="en-US" altLang="zh-CN" b="1" dirty="0" smtClean="0">
                <a:solidFill>
                  <a:srgbClr val="FF0000"/>
                </a:solidFill>
              </a:rPr>
              <a:t>00000000</a:t>
            </a:r>
            <a:r>
              <a:rPr lang="zh-CN" altLang="en-US" b="1" dirty="0" smtClean="0">
                <a:solidFill>
                  <a:srgbClr val="FF0000"/>
                </a:solidFill>
              </a:rPr>
              <a:t>开始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24028" y="5325836"/>
            <a:ext cx="370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数据</a:t>
            </a:r>
            <a:r>
              <a:rPr lang="zh-CN" altLang="en-US" b="1" dirty="0" smtClean="0">
                <a:solidFill>
                  <a:srgbClr val="FF0000"/>
                </a:solidFill>
              </a:rPr>
              <a:t>区：地址起始需要约定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stCxn id="7" idx="1"/>
          </p:cNvCxnSpPr>
          <p:nvPr/>
        </p:nvCxnSpPr>
        <p:spPr>
          <a:xfrm flipH="1" flipV="1">
            <a:off x="539552" y="2132856"/>
            <a:ext cx="4176464" cy="1781156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573088" y="4564676"/>
            <a:ext cx="4320480" cy="854574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SimHei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SimHei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设计工程：</a:t>
            </a: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OExp12-MSOC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17145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扩展多周期</a:t>
            </a:r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少于下列指令</a:t>
            </a:r>
            <a:endParaRPr lang="en-US" altLang="zh-CN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R-Type</a:t>
            </a:r>
            <a:r>
              <a:rPr lang="zh-CN" altLang="en-US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add, sub, and, or, </a:t>
            </a:r>
            <a:r>
              <a:rPr lang="en-US" altLang="zh-CN" sz="2000" kern="1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xor</a:t>
            </a: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nor, </a:t>
            </a:r>
            <a:r>
              <a:rPr lang="en-US" altLang="zh-CN" sz="2000" kern="1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slt</a:t>
            </a: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srl</a:t>
            </a: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*, </a:t>
            </a:r>
            <a:r>
              <a:rPr lang="en-US" altLang="zh-CN" sz="2000" kern="1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jr</a:t>
            </a: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jalr</a:t>
            </a: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eret</a:t>
            </a:r>
            <a:r>
              <a:rPr lang="zh-CN" altLang="en-US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endParaRPr lang="zh-CN" altLang="en-US" sz="2000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lvl="2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I-Type</a:t>
            </a:r>
            <a:r>
              <a:rPr lang="zh-CN" altLang="en-US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	</a:t>
            </a:r>
            <a:r>
              <a:rPr lang="en-US" altLang="zh-CN" sz="2000" kern="1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addi</a:t>
            </a: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andi</a:t>
            </a: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ori</a:t>
            </a: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xori</a:t>
            </a: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lw</a:t>
            </a: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sw</a:t>
            </a: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bne</a:t>
            </a: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slti</a:t>
            </a: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zh-CN" sz="2000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lvl="2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J-Type</a:t>
            </a:r>
            <a:r>
              <a:rPr lang="zh-CN" altLang="en-US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	</a:t>
            </a: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J,  </a:t>
            </a:r>
            <a:r>
              <a:rPr lang="en-US" altLang="zh-CN" sz="2000" kern="1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Jal</a:t>
            </a:r>
            <a:r>
              <a:rPr lang="zh-CN" altLang="en-US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*；</a:t>
            </a:r>
            <a:endParaRPr lang="zh-CN" altLang="en-US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集成替换验证通过的新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替换实验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11(Exp11)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替换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11(Exp11)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M_Datapath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顶层模块延用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Exp11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模块名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OExp11_M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CPU/</a:t>
            </a:r>
            <a:r>
              <a:rPr lang="en-US" altLang="zh-CN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MSOC</a:t>
            </a:r>
            <a:r>
              <a:rPr lang="en-US" altLang="zh-CN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.sch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</a:pPr>
            <a:r>
              <a:rPr lang="zh-CN" alt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测试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扩展后的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endParaRPr lang="en-US" altLang="zh-CN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设计测试程序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(MIPS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汇编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测试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636912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6800" dirty="0" smtClean="0">
                <a:solidFill>
                  <a:srgbClr val="FF000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多周期</a:t>
            </a:r>
            <a:r>
              <a:rPr lang="en-US" altLang="zh-CN" sz="6800" dirty="0" smtClean="0">
                <a:solidFill>
                  <a:srgbClr val="FF000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68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扩展设计</a:t>
            </a:r>
            <a:endParaRPr lang="en-US" altLang="zh-CN" sz="6800" dirty="0" smtClean="0">
              <a:solidFill>
                <a:srgbClr val="FF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lvl="0" indent="0" algn="ctr"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5800" dirty="0" smtClean="0">
                <a:solidFill>
                  <a:srgbClr val="0000FF"/>
                </a:solidFill>
                <a:latin typeface="STXingkai" panose="02010800040101010101" pitchFamily="2" charset="-122"/>
                <a:ea typeface="STXingkai" panose="02010800040101010101" pitchFamily="2" charset="-122"/>
                <a:cs typeface="Times New Roman" panose="02020603050405020304" pitchFamily="18" charset="0"/>
              </a:rPr>
              <a:t>数据通路与控制器设计</a:t>
            </a:r>
            <a:endParaRPr lang="en-US" altLang="zh-CN" sz="5800" dirty="0">
              <a:solidFill>
                <a:srgbClr val="0000FF"/>
              </a:solidFill>
              <a:latin typeface="STXingkai" panose="02010800040101010101" pitchFamily="2" charset="-122"/>
              <a:ea typeface="STXingkai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设计要点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27558"/>
            <a:ext cx="8229600" cy="520975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设计</a:t>
            </a:r>
            <a:r>
              <a:rPr lang="zh-CN" altLang="en-US" sz="2800" dirty="0" smtClean="0">
                <a:solidFill>
                  <a:schemeClr val="tx1"/>
                </a:solidFill>
              </a:rPr>
              <a:t>指令扩展后的</a:t>
            </a:r>
            <a:r>
              <a:rPr lang="zh-CN" altLang="en-US" sz="2800" dirty="0" smtClean="0">
                <a:solidFill>
                  <a:schemeClr val="tx1"/>
                </a:solidFill>
              </a:rPr>
              <a:t>多</a:t>
            </a:r>
            <a:r>
              <a:rPr lang="zh-CN" altLang="en-US" sz="2800" dirty="0" smtClean="0">
                <a:solidFill>
                  <a:schemeClr val="tx1"/>
                </a:solidFill>
              </a:rPr>
              <a:t>周期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</a:rPr>
              <a:t>数据通路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根据实验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的数据通路做兼容修改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实现数据通路并仿真验证数据通路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设计</a:t>
            </a:r>
            <a:r>
              <a:rPr lang="zh-CN" altLang="en-US" sz="2800" dirty="0">
                <a:solidFill>
                  <a:schemeClr val="tx1"/>
                </a:solidFill>
              </a:rPr>
              <a:t>指令扩展后的多周期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控制器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/>
              <a:t>根据新数据通路及指令执行流程设计状态图</a:t>
            </a:r>
            <a:endParaRPr lang="en-US" altLang="zh-CN" sz="2000" dirty="0" smtClean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/>
              <a:t>根据状态图完成</a:t>
            </a:r>
            <a:r>
              <a:rPr lang="zh-CN" altLang="en-US" sz="2000" dirty="0" smtClean="0"/>
              <a:t>状态真值表和输出信号真值表</a:t>
            </a:r>
            <a:endParaRPr lang="en-US" altLang="zh-CN" sz="2000" dirty="0" smtClean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/>
              <a:t>根据</a:t>
            </a:r>
            <a:r>
              <a:rPr lang="zh-CN" altLang="en-US" sz="2000" dirty="0"/>
              <a:t>状态</a:t>
            </a:r>
            <a:r>
              <a:rPr lang="zh-CN" altLang="en-US" sz="2000" dirty="0" smtClean="0"/>
              <a:t>表实现控制器和输出电路</a:t>
            </a:r>
            <a:endParaRPr lang="en-US" altLang="zh-CN" sz="2000" dirty="0" smtClean="0"/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/>
              <a:t>直接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HDL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结构化描述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仿真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测试控制器模块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集成替换验证后的控制器模块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替换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11(Exp11)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ctrl.v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顶层模块延用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Exp11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模块名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OExp11_</a:t>
            </a:r>
            <a:r>
              <a:rPr lang="en-US" altLang="zh-CN" sz="2000" dirty="0" smtClean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MCPU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.v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测试控制器模块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设计测试程序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(MIPS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汇编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测试：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译码测试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格式、访存指令、分支指令，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转移指令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指令扩展后</a:t>
            </a:r>
            <a:r>
              <a:rPr lang="en-US" altLang="zh-CN" dirty="0" err="1" smtClean="0"/>
              <a:t>M_</a:t>
            </a:r>
            <a:r>
              <a:rPr lang="en-US" altLang="zh-CN" dirty="0" err="1" smtClean="0"/>
              <a:t>Datapath</a:t>
            </a:r>
            <a:r>
              <a:rPr lang="zh-CN" altLang="en-US" dirty="0" smtClean="0"/>
              <a:t>参考设计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064290"/>
            <a:ext cx="8229599" cy="5173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23</a:t>
            </a:r>
            <a:r>
              <a:rPr lang="zh-CN" altLang="en-US" dirty="0" smtClean="0"/>
              <a:t>条指令的状态真值表</a:t>
            </a:r>
            <a:r>
              <a:rPr lang="en-US" altLang="zh-CN" dirty="0" smtClean="0"/>
              <a:t>-</a:t>
            </a:r>
            <a:r>
              <a:rPr lang="zh-CN" altLang="en-US" dirty="0" smtClean="0"/>
              <a:t>仅供参考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17" y="1268760"/>
            <a:ext cx="7777162" cy="5166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1675981" y="2636912"/>
            <a:ext cx="6589798" cy="2880320"/>
          </a:xfrm>
          <a:prstGeom prst="roundRect">
            <a:avLst/>
          </a:prstGeom>
          <a:solidFill>
            <a:schemeClr val="accent5">
              <a:lumMod val="20000"/>
              <a:lumOff val="80000"/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首先完成状态真值表，然后设计状态机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由于信号定义和指令状态机划分不同结果也会不同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30832" y="2970076"/>
            <a:ext cx="8445624" cy="31952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控制器</a:t>
            </a:r>
            <a:r>
              <a:rPr lang="en-US" altLang="zh-CN" dirty="0" smtClean="0"/>
              <a:t>HDL</a:t>
            </a:r>
            <a:r>
              <a:rPr lang="zh-CN" altLang="en-US" dirty="0" smtClean="0"/>
              <a:t>直接描述</a:t>
            </a:r>
            <a:r>
              <a:rPr lang="zh-CN" altLang="en-US" dirty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48464" cy="532859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主控制器状态机描述结构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ts val="12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>
                <a:solidFill>
                  <a:srgbClr val="0033CC"/>
                </a:solidFill>
              </a:rPr>
              <a:t>parameter</a:t>
            </a:r>
            <a:r>
              <a:rPr lang="en-US" altLang="zh-CN" sz="1800" b="0" dirty="0">
                <a:solidFill>
                  <a:prstClr val="black"/>
                </a:solidFill>
              </a:rPr>
              <a:t> IF =   </a:t>
            </a:r>
            <a:r>
              <a:rPr lang="en-US" altLang="zh-CN" sz="1400" b="0" dirty="0">
                <a:solidFill>
                  <a:prstClr val="black"/>
                </a:solidFill>
              </a:rPr>
              <a:t>5'b00000,      ID=5'b00001,         EX_R=   5'b00010,  </a:t>
            </a:r>
            <a:r>
              <a:rPr lang="en-US" altLang="zh-CN" sz="1400" b="0" dirty="0" err="1">
                <a:solidFill>
                  <a:prstClr val="black"/>
                </a:solidFill>
              </a:rPr>
              <a:t>EX_Mem</a:t>
            </a:r>
            <a:r>
              <a:rPr lang="en-US" altLang="zh-CN" sz="1400" b="0" dirty="0">
                <a:solidFill>
                  <a:prstClr val="black"/>
                </a:solidFill>
              </a:rPr>
              <a:t>=5'b00011,  EX_I=  5'b00100,</a:t>
            </a:r>
            <a:endParaRPr lang="en-US" altLang="zh-CN" sz="1400" b="0" dirty="0">
              <a:solidFill>
                <a:prstClr val="black"/>
              </a:solidFill>
            </a:endParaRPr>
          </a:p>
          <a:p>
            <a:pPr marL="0" lvl="0" indent="0">
              <a:lnSpc>
                <a:spcPts val="12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400" b="0" dirty="0">
                <a:solidFill>
                  <a:prstClr val="black"/>
                </a:solidFill>
              </a:rPr>
              <a:t>	 </a:t>
            </a:r>
            <a:r>
              <a:rPr lang="en-US" altLang="zh-CN" sz="1400" b="0" dirty="0" err="1">
                <a:solidFill>
                  <a:prstClr val="black"/>
                </a:solidFill>
              </a:rPr>
              <a:t>Lui_WB</a:t>
            </a:r>
            <a:r>
              <a:rPr lang="en-US" altLang="zh-CN" sz="1400" b="0" dirty="0">
                <a:solidFill>
                  <a:prstClr val="black"/>
                </a:solidFill>
              </a:rPr>
              <a:t>=5'b00101,  </a:t>
            </a:r>
            <a:r>
              <a:rPr lang="en-US" altLang="zh-CN" sz="1400" b="0" dirty="0" err="1">
                <a:solidFill>
                  <a:prstClr val="black"/>
                </a:solidFill>
              </a:rPr>
              <a:t>EX_beq</a:t>
            </a:r>
            <a:r>
              <a:rPr lang="en-US" altLang="zh-CN" sz="1400" b="0" dirty="0">
                <a:solidFill>
                  <a:prstClr val="black"/>
                </a:solidFill>
              </a:rPr>
              <a:t>=5'b00110, </a:t>
            </a:r>
            <a:r>
              <a:rPr lang="en-US" altLang="zh-CN" sz="1400" b="0" dirty="0" err="1">
                <a:solidFill>
                  <a:prstClr val="black"/>
                </a:solidFill>
              </a:rPr>
              <a:t>EX_bne</a:t>
            </a:r>
            <a:r>
              <a:rPr lang="en-US" altLang="zh-CN" sz="1400" b="0" dirty="0">
                <a:solidFill>
                  <a:prstClr val="black"/>
                </a:solidFill>
              </a:rPr>
              <a:t>= 5'b00111, </a:t>
            </a:r>
            <a:r>
              <a:rPr lang="en-US" altLang="zh-CN" sz="1400" b="0" dirty="0" err="1">
                <a:solidFill>
                  <a:prstClr val="black"/>
                </a:solidFill>
              </a:rPr>
              <a:t>EX_jr</a:t>
            </a:r>
            <a:r>
              <a:rPr lang="en-US" altLang="zh-CN" sz="1400" b="0" dirty="0">
                <a:solidFill>
                  <a:prstClr val="black"/>
                </a:solidFill>
              </a:rPr>
              <a:t>= 5'b01000,     EX_JAL=5'b01001, </a:t>
            </a:r>
            <a:endParaRPr lang="en-US" altLang="zh-CN" sz="1400" b="0" dirty="0">
              <a:solidFill>
                <a:prstClr val="black"/>
              </a:solidFill>
            </a:endParaRPr>
          </a:p>
          <a:p>
            <a:pPr marL="0" lvl="0" indent="0">
              <a:lnSpc>
                <a:spcPts val="12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400" b="0" dirty="0">
                <a:solidFill>
                  <a:prstClr val="black"/>
                </a:solidFill>
              </a:rPr>
              <a:t>	 </a:t>
            </a:r>
            <a:r>
              <a:rPr lang="en-US" altLang="zh-CN" sz="1400" b="0" dirty="0" err="1">
                <a:solidFill>
                  <a:prstClr val="black"/>
                </a:solidFill>
              </a:rPr>
              <a:t>Exe_J</a:t>
            </a:r>
            <a:r>
              <a:rPr lang="en-US" altLang="zh-CN" sz="1400" b="0" dirty="0">
                <a:solidFill>
                  <a:prstClr val="black"/>
                </a:solidFill>
              </a:rPr>
              <a:t> = 5'b01010,    MEM_RD=5'b01011,                              MEM_WD= 5'b01100,                      	WB_R=  5'b01101,   WB_I=5'b01110,     WB_LW=5'b01111,  Error=11111;</a:t>
            </a:r>
            <a:r>
              <a:rPr lang="en-US" altLang="zh-CN" sz="1800" b="0" dirty="0">
                <a:solidFill>
                  <a:prstClr val="black"/>
                </a:solidFill>
              </a:rPr>
              <a:t>			</a:t>
            </a: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lnSpc>
                <a:spcPts val="12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>
                <a:solidFill>
                  <a:srgbClr val="0033CC"/>
                </a:solidFill>
              </a:rPr>
              <a:t>parameter </a:t>
            </a:r>
            <a:r>
              <a:rPr lang="en-US" altLang="zh-CN" sz="1400" b="0" dirty="0">
                <a:solidFill>
                  <a:prstClr val="black"/>
                </a:solidFill>
              </a:rPr>
              <a:t>AND=3'b000, OR=3'b001, ADD=3'b010, SUB=3'b110, </a:t>
            </a:r>
            <a:endParaRPr lang="en-US" altLang="zh-CN" sz="1400" b="0" dirty="0">
              <a:solidFill>
                <a:prstClr val="black"/>
              </a:solidFill>
            </a:endParaRPr>
          </a:p>
          <a:p>
            <a:pPr marL="0" lvl="0" indent="0">
              <a:lnSpc>
                <a:spcPts val="12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400" b="0" dirty="0">
                <a:solidFill>
                  <a:prstClr val="black"/>
                </a:solidFill>
              </a:rPr>
              <a:t>                 NOR=3'b100, SLT=3'b111, XOR=3'b011, SRL=3'b101;</a:t>
            </a:r>
            <a:r>
              <a:rPr lang="en-US" altLang="zh-CN" sz="1800" b="0" dirty="0">
                <a:solidFill>
                  <a:prstClr val="black"/>
                </a:solidFill>
              </a:rPr>
              <a:t>	  </a:t>
            </a: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lnSpc>
                <a:spcPts val="12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`define </a:t>
            </a:r>
            <a:r>
              <a:rPr lang="en-US" altLang="zh-CN" sz="1400" b="0" dirty="0" err="1">
                <a:solidFill>
                  <a:prstClr val="black"/>
                </a:solidFill>
              </a:rPr>
              <a:t>CPU_ctrl_signals</a:t>
            </a:r>
            <a:r>
              <a:rPr lang="en-US" altLang="zh-CN" sz="1400" b="0" dirty="0">
                <a:solidFill>
                  <a:prstClr val="black"/>
                </a:solidFill>
              </a:rPr>
              <a:t>  {</a:t>
            </a:r>
            <a:r>
              <a:rPr lang="en-US" altLang="zh-CN" sz="1400" b="0" dirty="0" err="1">
                <a:solidFill>
                  <a:prstClr val="black"/>
                </a:solidFill>
              </a:rPr>
              <a:t>PCWrite</a:t>
            </a:r>
            <a:r>
              <a:rPr lang="en-US" altLang="zh-CN" sz="1400" b="0" dirty="0">
                <a:solidFill>
                  <a:prstClr val="black"/>
                </a:solidFill>
              </a:rPr>
              <a:t>, </a:t>
            </a:r>
            <a:r>
              <a:rPr lang="en-US" altLang="zh-CN" sz="1400" b="0" dirty="0" err="1">
                <a:solidFill>
                  <a:prstClr val="black"/>
                </a:solidFill>
              </a:rPr>
              <a:t>PCWriteCond</a:t>
            </a:r>
            <a:r>
              <a:rPr lang="en-US" altLang="zh-CN" sz="1400" b="0" dirty="0">
                <a:solidFill>
                  <a:prstClr val="black"/>
                </a:solidFill>
              </a:rPr>
              <a:t>, </a:t>
            </a:r>
            <a:r>
              <a:rPr lang="en-US" altLang="zh-CN" sz="1400" b="0" dirty="0" err="1">
                <a:solidFill>
                  <a:prstClr val="black"/>
                </a:solidFill>
              </a:rPr>
              <a:t>IorD</a:t>
            </a:r>
            <a:r>
              <a:rPr lang="en-US" altLang="zh-CN" sz="1400" b="0" dirty="0">
                <a:solidFill>
                  <a:prstClr val="black"/>
                </a:solidFill>
              </a:rPr>
              <a:t>, </a:t>
            </a:r>
            <a:r>
              <a:rPr lang="en-US" altLang="zh-CN" sz="1400" b="0" dirty="0" err="1">
                <a:solidFill>
                  <a:prstClr val="black"/>
                </a:solidFill>
              </a:rPr>
              <a:t>MemRead</a:t>
            </a:r>
            <a:r>
              <a:rPr lang="en-US" altLang="zh-CN" sz="1400" b="0" dirty="0">
                <a:solidFill>
                  <a:prstClr val="black"/>
                </a:solidFill>
              </a:rPr>
              <a:t>, </a:t>
            </a:r>
            <a:r>
              <a:rPr lang="en-US" altLang="zh-CN" sz="1400" b="0" dirty="0" err="1">
                <a:solidFill>
                  <a:prstClr val="black"/>
                </a:solidFill>
              </a:rPr>
              <a:t>MemWrite</a:t>
            </a:r>
            <a:r>
              <a:rPr lang="en-US" altLang="zh-CN" sz="1400" b="0" dirty="0">
                <a:solidFill>
                  <a:prstClr val="black"/>
                </a:solidFill>
              </a:rPr>
              <a:t>, </a:t>
            </a:r>
            <a:r>
              <a:rPr lang="en-US" altLang="zh-CN" sz="1400" b="0" dirty="0" err="1">
                <a:solidFill>
                  <a:prstClr val="black"/>
                </a:solidFill>
              </a:rPr>
              <a:t>IRWrite</a:t>
            </a:r>
            <a:r>
              <a:rPr lang="en-US" altLang="zh-CN" sz="1400" b="0" dirty="0">
                <a:solidFill>
                  <a:prstClr val="black"/>
                </a:solidFill>
              </a:rPr>
              <a:t>, </a:t>
            </a:r>
            <a:r>
              <a:rPr lang="en-US" altLang="zh-CN" sz="1400" b="0" dirty="0" err="1">
                <a:solidFill>
                  <a:prstClr val="black"/>
                </a:solidFill>
              </a:rPr>
              <a:t>MemtoReg</a:t>
            </a:r>
            <a:r>
              <a:rPr lang="en-US" altLang="zh-CN" sz="1400" b="0" dirty="0">
                <a:solidFill>
                  <a:prstClr val="black"/>
                </a:solidFill>
              </a:rPr>
              <a:t>, </a:t>
            </a:r>
            <a:r>
              <a:rPr lang="en-US" altLang="zh-CN" sz="1400" b="0" dirty="0" err="1">
                <a:solidFill>
                  <a:prstClr val="black"/>
                </a:solidFill>
              </a:rPr>
              <a:t>PCSource</a:t>
            </a:r>
            <a:r>
              <a:rPr lang="en-US" altLang="zh-CN" sz="1400" b="0" dirty="0">
                <a:solidFill>
                  <a:prstClr val="black"/>
                </a:solidFill>
              </a:rPr>
              <a:t>, 		   </a:t>
            </a:r>
            <a:r>
              <a:rPr lang="en-US" altLang="zh-CN" sz="1400" b="0" dirty="0" err="1">
                <a:solidFill>
                  <a:prstClr val="black"/>
                </a:solidFill>
              </a:rPr>
              <a:t>ALUSrcB</a:t>
            </a:r>
            <a:r>
              <a:rPr lang="en-US" altLang="zh-CN" sz="1400" b="0" dirty="0">
                <a:solidFill>
                  <a:prstClr val="black"/>
                </a:solidFill>
              </a:rPr>
              <a:t>, </a:t>
            </a:r>
            <a:r>
              <a:rPr lang="en-US" altLang="zh-CN" sz="1400" b="0" dirty="0" err="1">
                <a:solidFill>
                  <a:prstClr val="black"/>
                </a:solidFill>
              </a:rPr>
              <a:t>ALUSrcA</a:t>
            </a:r>
            <a:r>
              <a:rPr lang="en-US" altLang="zh-CN" sz="1400" b="0" dirty="0">
                <a:solidFill>
                  <a:prstClr val="black"/>
                </a:solidFill>
              </a:rPr>
              <a:t>, </a:t>
            </a:r>
            <a:r>
              <a:rPr lang="en-US" altLang="zh-CN" sz="1400" b="0" dirty="0" err="1">
                <a:solidFill>
                  <a:prstClr val="black"/>
                </a:solidFill>
              </a:rPr>
              <a:t>RegWrite</a:t>
            </a:r>
            <a:r>
              <a:rPr lang="en-US" altLang="zh-CN" sz="1400" b="0" dirty="0">
                <a:solidFill>
                  <a:prstClr val="black"/>
                </a:solidFill>
              </a:rPr>
              <a:t>, </a:t>
            </a:r>
            <a:r>
              <a:rPr lang="en-US" altLang="zh-CN" sz="1400" b="0" dirty="0" err="1">
                <a:solidFill>
                  <a:prstClr val="black"/>
                </a:solidFill>
              </a:rPr>
              <a:t>RegDst</a:t>
            </a:r>
            <a:r>
              <a:rPr lang="en-US" altLang="zh-CN" sz="1400" b="0" dirty="0">
                <a:solidFill>
                  <a:prstClr val="black"/>
                </a:solidFill>
              </a:rPr>
              <a:t>, CPU_MIO, ……}</a:t>
            </a:r>
            <a:r>
              <a:rPr lang="en-US" altLang="zh-CN" sz="1800" b="0" dirty="0">
                <a:solidFill>
                  <a:prstClr val="black"/>
                </a:solidFill>
              </a:rPr>
              <a:t>	</a:t>
            </a:r>
            <a:endParaRPr lang="en-US" altLang="zh-CN" sz="1800" b="0" dirty="0">
              <a:solidFill>
                <a:prstClr val="black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 </a:t>
            </a:r>
            <a:r>
              <a:rPr lang="en-US" altLang="zh-CN" sz="1800" dirty="0">
                <a:solidFill>
                  <a:srgbClr val="3333FF"/>
                </a:solidFill>
              </a:rPr>
              <a:t>always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@ (</a:t>
            </a:r>
            <a:r>
              <a:rPr lang="en-US" altLang="zh-CN" sz="1800" dirty="0" err="1">
                <a:solidFill>
                  <a:srgbClr val="3333FF"/>
                </a:solidFill>
              </a:rPr>
              <a:t>posedge</a:t>
            </a: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rgbClr val="3333FF"/>
                </a:solidFill>
              </a:rPr>
              <a:t>or </a:t>
            </a:r>
            <a:r>
              <a:rPr lang="en-US" altLang="zh-CN" sz="1800" dirty="0" err="1">
                <a:solidFill>
                  <a:srgbClr val="3333FF"/>
                </a:solidFill>
              </a:rPr>
              <a:t>posedge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reset)</a:t>
            </a:r>
            <a:r>
              <a:rPr lang="en-US" altLang="zh-CN" sz="1800" dirty="0">
                <a:solidFill>
                  <a:srgbClr val="3333FF"/>
                </a:solidFill>
              </a:rPr>
              <a:t>begin</a:t>
            </a:r>
            <a:endParaRPr lang="en-US" altLang="zh-CN" sz="1800" dirty="0">
              <a:solidFill>
                <a:srgbClr val="3333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	</a:t>
            </a:r>
            <a:r>
              <a:rPr lang="en-US" altLang="zh-CN" sz="2800" dirty="0" smtClean="0">
                <a:solidFill>
                  <a:schemeClr val="tx1"/>
                </a:solidFill>
              </a:rPr>
              <a:t>……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 </a:t>
            </a:r>
            <a:r>
              <a:rPr lang="en-US" altLang="zh-CN" sz="1800" dirty="0" smtClean="0">
                <a:solidFill>
                  <a:srgbClr val="3333FF"/>
                </a:solidFill>
              </a:rPr>
              <a:t>end</a:t>
            </a:r>
            <a:endParaRPr lang="en-US" altLang="zh-CN" sz="1800" dirty="0" smtClean="0">
              <a:solidFill>
                <a:srgbClr val="3333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dirty="0">
              <a:solidFill>
                <a:srgbClr val="3333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rgbClr val="3333FF"/>
                </a:solidFill>
              </a:rPr>
              <a:t>always</a:t>
            </a: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@* </a:t>
            </a:r>
            <a:r>
              <a:rPr lang="en-US" altLang="zh-CN" sz="1800" dirty="0" smtClean="0">
                <a:solidFill>
                  <a:srgbClr val="3333FF"/>
                </a:solidFill>
              </a:rPr>
              <a:t>begin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2800" dirty="0" smtClean="0">
                <a:solidFill>
                  <a:schemeClr val="tx1"/>
                </a:solidFill>
              </a:rPr>
              <a:t>……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zh-CN" altLang="en-US" sz="1600" dirty="0">
                <a:solidFill>
                  <a:schemeClr val="tx1"/>
                </a:solidFill>
              </a:rPr>
              <a:t>输出变量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信号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r>
              <a:rPr lang="zh-CN" altLang="en-US" sz="1600" dirty="0" smtClean="0">
                <a:solidFill>
                  <a:schemeClr val="tx1"/>
                </a:solidFill>
              </a:rPr>
              <a:t>描述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800" dirty="0" smtClean="0">
                <a:solidFill>
                  <a:schemeClr val="tx1"/>
                </a:solidFill>
              </a:rPr>
              <a:t>……</a:t>
            </a:r>
            <a:r>
              <a:rPr lang="en-US" altLang="zh-CN" sz="1600" dirty="0">
                <a:solidFill>
                  <a:schemeClr val="tx1"/>
                </a:solidFill>
              </a:rPr>
              <a:t> ALU</a:t>
            </a:r>
            <a:r>
              <a:rPr lang="zh-CN" altLang="en-US" sz="1600" dirty="0" smtClean="0">
                <a:solidFill>
                  <a:schemeClr val="tx1"/>
                </a:solidFill>
              </a:rPr>
              <a:t>操作控制描述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          </a:t>
            </a:r>
            <a:r>
              <a:rPr lang="en-US" altLang="zh-CN" sz="1800" dirty="0">
                <a:solidFill>
                  <a:srgbClr val="3333FF"/>
                </a:solidFill>
              </a:rPr>
              <a:t>end</a:t>
            </a: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b="0" dirty="0" smtClean="0">
                <a:solidFill>
                  <a:schemeClr val="tx1"/>
                </a:solidFill>
              </a:rPr>
              <a:t>            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	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            ALU</a:t>
            </a:r>
            <a:r>
              <a:rPr lang="zh-CN" altLang="en-US" sz="1600" dirty="0" smtClean="0">
                <a:solidFill>
                  <a:schemeClr val="tx1"/>
                </a:solidFill>
              </a:rPr>
              <a:t>操作译码描述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99187" y="4669088"/>
            <a:ext cx="243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rgbClr val="FF0000"/>
                </a:solidFill>
              </a:rPr>
              <a:t>数据通路</a:t>
            </a:r>
            <a:r>
              <a:rPr lang="zh-CN" altLang="en-US" b="1" dirty="0" smtClean="0">
                <a:solidFill>
                  <a:srgbClr val="FF0000"/>
                </a:solidFill>
              </a:rPr>
              <a:t>控制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含</a:t>
            </a:r>
            <a:r>
              <a:rPr lang="en-US" altLang="zh-CN" b="1" dirty="0" smtClean="0">
                <a:solidFill>
                  <a:srgbClr val="FF0000"/>
                </a:solidFill>
              </a:rPr>
              <a:t>ALU)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9187" y="310249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状态机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状态机转换描述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73479"/>
            <a:ext cx="8229600" cy="496855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800" dirty="0">
                <a:solidFill>
                  <a:srgbClr val="3333FF"/>
                </a:solidFill>
              </a:rPr>
              <a:t>always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@ (</a:t>
            </a:r>
            <a:r>
              <a:rPr lang="en-US" altLang="zh-CN" sz="1600" b="0" dirty="0" err="1">
                <a:solidFill>
                  <a:schemeClr val="tx1"/>
                </a:solidFill>
              </a:rPr>
              <a:t>posedge</a:t>
            </a: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 or </a:t>
            </a:r>
            <a:r>
              <a:rPr lang="en-US" altLang="zh-CN" sz="1600" b="0" dirty="0" err="1">
                <a:solidFill>
                  <a:schemeClr val="tx1"/>
                </a:solidFill>
              </a:rPr>
              <a:t>posedge</a:t>
            </a:r>
            <a:r>
              <a:rPr lang="en-US" altLang="zh-CN" sz="1600" b="0" dirty="0">
                <a:solidFill>
                  <a:schemeClr val="tx1"/>
                </a:solidFill>
              </a:rPr>
              <a:t> reset)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             </a:t>
            </a:r>
            <a:r>
              <a:rPr lang="en-US" altLang="zh-CN" sz="1800" dirty="0">
                <a:solidFill>
                  <a:srgbClr val="3333FF"/>
                </a:solidFill>
              </a:rPr>
              <a:t>if </a:t>
            </a:r>
            <a:r>
              <a:rPr lang="en-US" altLang="zh-CN" sz="1600" b="0" dirty="0">
                <a:solidFill>
                  <a:schemeClr val="tx1"/>
                </a:solidFill>
              </a:rPr>
              <a:t>(reset==1)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state </a:t>
            </a:r>
            <a:r>
              <a:rPr lang="en-US" altLang="zh-CN" sz="1600" b="0" dirty="0">
                <a:solidFill>
                  <a:schemeClr val="tx1"/>
                </a:solidFill>
              </a:rPr>
              <a:t>&lt;= IF; 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              </a:t>
            </a:r>
            <a:r>
              <a:rPr lang="en-US" altLang="zh-CN" sz="1800" dirty="0">
                <a:solidFill>
                  <a:srgbClr val="3333FF"/>
                </a:solidFill>
              </a:rPr>
              <a:t>else</a:t>
            </a:r>
            <a:endParaRPr lang="en-US" altLang="zh-CN" sz="1800" dirty="0">
              <a:solidFill>
                <a:srgbClr val="3333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case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(state)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IF</a:t>
            </a:r>
            <a:r>
              <a:rPr lang="en-US" altLang="zh-CN" sz="1600" b="0" dirty="0">
                <a:solidFill>
                  <a:schemeClr val="tx1"/>
                </a:solidFill>
              </a:rPr>
              <a:t>: </a:t>
            </a:r>
            <a:r>
              <a:rPr lang="en-US" altLang="zh-CN" sz="1800" dirty="0">
                <a:solidFill>
                  <a:srgbClr val="3333FF"/>
                </a:solidFill>
              </a:rPr>
              <a:t>if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(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MIO_ready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) state </a:t>
            </a:r>
            <a:r>
              <a:rPr lang="en-US" altLang="zh-CN" sz="1600" b="0" dirty="0">
                <a:solidFill>
                  <a:schemeClr val="tx1"/>
                </a:solidFill>
              </a:rPr>
              <a:t>&lt;= ID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;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800" dirty="0" smtClean="0">
                <a:solidFill>
                  <a:srgbClr val="3333FF"/>
                </a:solidFill>
              </a:rPr>
              <a:t>else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state </a:t>
            </a:r>
            <a:r>
              <a:rPr lang="en-US" altLang="zh-CN" sz="1600" b="0" dirty="0">
                <a:solidFill>
                  <a:schemeClr val="tx1"/>
                </a:solidFill>
              </a:rPr>
              <a:t>&lt;=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IF;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ID</a:t>
            </a:r>
            <a:r>
              <a:rPr lang="en-US" altLang="zh-CN" sz="1600" b="0" dirty="0">
                <a:solidFill>
                  <a:schemeClr val="tx1"/>
                </a:solidFill>
              </a:rPr>
              <a:t>: </a:t>
            </a:r>
            <a:r>
              <a:rPr lang="en-US" altLang="zh-CN" sz="1800" dirty="0">
                <a:solidFill>
                  <a:srgbClr val="3333FF"/>
                </a:solidFill>
              </a:rPr>
              <a:t>case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(</a:t>
            </a:r>
            <a:r>
              <a:rPr lang="en-US" altLang="zh-CN" sz="1600" b="0" dirty="0" err="1">
                <a:solidFill>
                  <a:schemeClr val="tx1"/>
                </a:solidFill>
              </a:rPr>
              <a:t>Inst_in</a:t>
            </a:r>
            <a:r>
              <a:rPr lang="en-US" altLang="zh-CN" sz="1600" b="0" dirty="0">
                <a:solidFill>
                  <a:schemeClr val="tx1"/>
                </a:solidFill>
              </a:rPr>
              <a:t>[31:26])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          6'b000000: state &lt;= state &lt;= EX_R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//R-type OP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  6'b100011: state </a:t>
            </a:r>
            <a:r>
              <a:rPr lang="en-US" altLang="zh-CN" sz="1600" b="0" dirty="0">
                <a:solidFill>
                  <a:schemeClr val="tx1"/>
                </a:solidFill>
              </a:rPr>
              <a:t>&lt;= </a:t>
            </a:r>
            <a:r>
              <a:rPr lang="en-US" altLang="zh-CN" sz="1600" b="0" dirty="0" err="1">
                <a:solidFill>
                  <a:schemeClr val="tx1"/>
                </a:solidFill>
              </a:rPr>
              <a:t>EX_Mem</a:t>
            </a:r>
            <a:r>
              <a:rPr lang="en-US" altLang="zh-CN" sz="1600" b="0" dirty="0">
                <a:solidFill>
                  <a:schemeClr val="tx1"/>
                </a:solidFill>
              </a:rPr>
              <a:t>;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//</a:t>
            </a:r>
            <a:r>
              <a:rPr lang="en-US" altLang="zh-CN" sz="1600" b="0" dirty="0" err="1">
                <a:solidFill>
                  <a:schemeClr val="tx1"/>
                </a:solidFill>
              </a:rPr>
              <a:t>Lw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800" dirty="0">
                <a:solidFill>
                  <a:schemeClr val="tx1"/>
                </a:solidFill>
              </a:rPr>
              <a:t>………………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  6'b000100: state </a:t>
            </a:r>
            <a:r>
              <a:rPr lang="en-US" altLang="zh-CN" sz="1600" b="0" dirty="0">
                <a:solidFill>
                  <a:schemeClr val="tx1"/>
                </a:solidFill>
              </a:rPr>
              <a:t>&lt;= </a:t>
            </a:r>
            <a:r>
              <a:rPr lang="en-US" altLang="zh-CN" sz="1600" b="0" dirty="0" err="1">
                <a:solidFill>
                  <a:schemeClr val="tx1"/>
                </a:solidFill>
              </a:rPr>
              <a:t>EX_beq</a:t>
            </a:r>
            <a:r>
              <a:rPr lang="en-US" altLang="zh-CN" sz="1600" b="0" dirty="0">
                <a:solidFill>
                  <a:schemeClr val="tx1"/>
                </a:solidFill>
              </a:rPr>
              <a:t>;  </a:t>
            </a:r>
            <a:r>
              <a:rPr lang="en-US" altLang="zh-CN" sz="1600" b="0" dirty="0">
                <a:solidFill>
                  <a:schemeClr val="tx1"/>
                </a:solidFill>
              </a:rPr>
              <a:t>	//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Beq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  6‘b000101: </a:t>
            </a:r>
            <a:r>
              <a:rPr lang="en-US" altLang="zh-CN" sz="1600" b="0" dirty="0">
                <a:solidFill>
                  <a:schemeClr val="tx1"/>
                </a:solidFill>
              </a:rPr>
              <a:t>state &lt;=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EX_bne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;	//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Bne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ts val="2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	</a:t>
            </a:r>
            <a:r>
              <a:rPr lang="en-US" altLang="zh-CN" sz="2800" b="0" dirty="0" smtClean="0">
                <a:solidFill>
                  <a:prstClr val="black"/>
                </a:solidFill>
              </a:rPr>
              <a:t>………………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  </a:t>
            </a:r>
            <a:r>
              <a:rPr lang="en-US" altLang="zh-CN" sz="1800" dirty="0">
                <a:solidFill>
                  <a:srgbClr val="3333FF"/>
                </a:solidFill>
              </a:rPr>
              <a:t>default</a:t>
            </a:r>
            <a:r>
              <a:rPr lang="en-US" altLang="zh-CN" sz="1600" b="0" dirty="0">
                <a:solidFill>
                  <a:schemeClr val="tx1"/>
                </a:solidFill>
              </a:rPr>
              <a:t>: 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state </a:t>
            </a:r>
            <a:r>
              <a:rPr lang="en-US" altLang="zh-CN" sz="1600" b="0" dirty="0">
                <a:solidFill>
                  <a:schemeClr val="tx1"/>
                </a:solidFill>
              </a:rPr>
              <a:t>&lt;= Error;	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  </a:t>
            </a:r>
            <a:r>
              <a:rPr lang="en-US" altLang="zh-CN" sz="1800" dirty="0" err="1">
                <a:solidFill>
                  <a:srgbClr val="3333FF"/>
                </a:solidFill>
              </a:rPr>
              <a:t>endcase</a:t>
            </a:r>
            <a:endParaRPr lang="en-US" altLang="zh-CN" sz="1800" dirty="0">
              <a:solidFill>
                <a:srgbClr val="3333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Mem_Ex:begin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2800" b="0" dirty="0">
                <a:solidFill>
                  <a:schemeClr val="tx1"/>
                </a:solidFill>
              </a:rPr>
              <a:t>	</a:t>
            </a:r>
            <a:r>
              <a:rPr lang="en-US" altLang="zh-CN" sz="2800" b="0" dirty="0">
                <a:solidFill>
                  <a:schemeClr val="tx1"/>
                </a:solidFill>
              </a:rPr>
              <a:t>		…………</a:t>
            </a:r>
            <a:r>
              <a:rPr lang="en-US" altLang="zh-CN" sz="2800" b="0" dirty="0">
                <a:solidFill>
                  <a:schemeClr val="tx1"/>
                </a:solidFill>
              </a:rPr>
              <a:t>		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Error</a:t>
            </a:r>
            <a:r>
              <a:rPr lang="en-US" altLang="zh-CN" sz="1600" b="0" dirty="0">
                <a:solidFill>
                  <a:schemeClr val="tx1"/>
                </a:solidFill>
              </a:rPr>
              <a:t>: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state </a:t>
            </a:r>
            <a:r>
              <a:rPr lang="en-US" altLang="zh-CN" sz="1600" b="0" dirty="0">
                <a:solidFill>
                  <a:schemeClr val="tx1"/>
                </a:solidFill>
              </a:rPr>
              <a:t>&lt;= Error;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default</a:t>
            </a:r>
            <a:r>
              <a:rPr lang="en-US" altLang="zh-CN" sz="1600" b="0" dirty="0">
                <a:solidFill>
                  <a:schemeClr val="tx1"/>
                </a:solidFill>
              </a:rPr>
              <a:t>: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state </a:t>
            </a:r>
            <a:r>
              <a:rPr lang="en-US" altLang="zh-CN" sz="1600" b="0" dirty="0">
                <a:solidFill>
                  <a:schemeClr val="tx1"/>
                </a:solidFill>
              </a:rPr>
              <a:t>&lt;= Error; 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     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</a:t>
            </a:r>
            <a:r>
              <a:rPr lang="en-US" altLang="zh-CN" sz="1800" dirty="0" err="1" smtClean="0">
                <a:solidFill>
                  <a:srgbClr val="3333FF"/>
                </a:solidFill>
              </a:rPr>
              <a:t>endcase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16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输出变量</a:t>
            </a:r>
            <a:r>
              <a:rPr lang="en-US" altLang="zh-CN" sz="2800" dirty="0" smtClean="0">
                <a:solidFill>
                  <a:schemeClr val="tx1"/>
                </a:solidFill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</a:rPr>
              <a:t>信号</a:t>
            </a:r>
            <a:r>
              <a:rPr lang="en-US" altLang="zh-CN" sz="2800" dirty="0" smtClean="0">
                <a:solidFill>
                  <a:schemeClr val="tx1"/>
                </a:solidFill>
              </a:rPr>
              <a:t>)</a:t>
            </a:r>
            <a:r>
              <a:rPr lang="zh-CN" altLang="en-US" sz="2800" dirty="0" smtClean="0">
                <a:solidFill>
                  <a:schemeClr val="tx1"/>
                </a:solidFill>
              </a:rPr>
              <a:t>描述</a:t>
            </a:r>
            <a:r>
              <a:rPr lang="zh-CN" altLang="en-US" sz="2800" dirty="0" smtClean="0">
                <a:solidFill>
                  <a:schemeClr val="tx1"/>
                </a:solidFill>
              </a:rPr>
              <a:t>：</a:t>
            </a:r>
            <a:r>
              <a:rPr lang="zh-CN" altLang="en-US" sz="2000" dirty="0">
                <a:solidFill>
                  <a:srgbClr val="FF0000"/>
                </a:solidFill>
              </a:rPr>
              <a:t>指令</a:t>
            </a:r>
            <a:r>
              <a:rPr lang="zh-CN" altLang="en-US" sz="2000" dirty="0" smtClean="0">
                <a:solidFill>
                  <a:srgbClr val="FF0000"/>
                </a:solidFill>
              </a:rPr>
              <a:t>扩展后</a:t>
            </a:r>
            <a:r>
              <a:rPr lang="en-US" altLang="zh-CN" sz="2000" dirty="0" smtClean="0">
                <a:solidFill>
                  <a:srgbClr val="FF0000"/>
                </a:solidFill>
              </a:rPr>
              <a:t>value</a:t>
            </a:r>
            <a:r>
              <a:rPr lang="zh-CN" altLang="en-US" sz="2000" dirty="0" smtClean="0">
                <a:solidFill>
                  <a:srgbClr val="FF0000"/>
                </a:solidFill>
              </a:rPr>
              <a:t>需要重新定义值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always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@ * begin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800" dirty="0" smtClean="0">
                <a:solidFill>
                  <a:srgbClr val="3333FF"/>
                </a:solidFill>
              </a:rPr>
              <a:t>case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(Q</a:t>
            </a:r>
            <a:r>
              <a:rPr lang="en-US" altLang="zh-CN" sz="1800" b="0" dirty="0">
                <a:solidFill>
                  <a:schemeClr val="tx1"/>
                </a:solidFill>
              </a:rPr>
              <a:t>)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	//</a:t>
            </a:r>
            <a:r>
              <a:rPr lang="en-US" altLang="zh-CN" sz="1800" b="0" dirty="0">
                <a:solidFill>
                  <a:schemeClr val="tx1"/>
                </a:solidFill>
              </a:rPr>
              <a:t>state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IF</a:t>
            </a:r>
            <a:r>
              <a:rPr lang="en-US" altLang="zh-CN" sz="1800" b="0" dirty="0">
                <a:solidFill>
                  <a:schemeClr val="tx1"/>
                </a:solidFill>
              </a:rPr>
              <a:t>: 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800" dirty="0">
                <a:solidFill>
                  <a:srgbClr val="3333FF"/>
                </a:solidFill>
              </a:rPr>
              <a:t>begin </a:t>
            </a:r>
            <a:r>
              <a:rPr lang="en-US" altLang="zh-CN" sz="1800" b="0" dirty="0">
                <a:solidFill>
                  <a:schemeClr val="tx1"/>
                </a:solidFill>
              </a:rPr>
              <a:t>`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= value0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prstClr val="black"/>
                </a:solidFill>
              </a:rPr>
              <a:t> </a:t>
            </a:r>
            <a:r>
              <a:rPr lang="en-US" altLang="zh-CN" sz="1800" b="0" dirty="0" err="1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>
                <a:solidFill>
                  <a:prstClr val="black"/>
                </a:solidFill>
              </a:rPr>
              <a:t> = 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ADD;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800" dirty="0" smtClean="0">
                <a:solidFill>
                  <a:srgbClr val="3333FF"/>
                </a:solidFill>
              </a:rPr>
              <a:t>end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ID</a:t>
            </a:r>
            <a:r>
              <a:rPr lang="en-US" altLang="zh-CN" sz="1800" b="0" dirty="0">
                <a:solidFill>
                  <a:schemeClr val="tx1"/>
                </a:solidFill>
              </a:rPr>
              <a:t>: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rgbClr val="3333FF"/>
                </a:solidFill>
              </a:rPr>
              <a:t>begin </a:t>
            </a:r>
            <a:r>
              <a:rPr lang="en-US" altLang="zh-CN" sz="1800" b="0" dirty="0">
                <a:solidFill>
                  <a:schemeClr val="tx1"/>
                </a:solidFill>
              </a:rPr>
              <a:t>`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= value1</a:t>
            </a:r>
            <a:r>
              <a:rPr lang="en-US" altLang="zh-CN" sz="1800" b="0" dirty="0">
                <a:solidFill>
                  <a:schemeClr val="tx1"/>
                </a:solidFill>
              </a:rPr>
              <a:t>; </a:t>
            </a:r>
            <a:r>
              <a:rPr lang="en-US" altLang="zh-CN" sz="1800" b="0" dirty="0" err="1" smtClean="0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 </a:t>
            </a:r>
            <a:r>
              <a:rPr lang="en-US" altLang="zh-CN" sz="1800" b="0" dirty="0">
                <a:solidFill>
                  <a:prstClr val="black"/>
                </a:solidFill>
              </a:rPr>
              <a:t>= ADD;</a:t>
            </a:r>
            <a:r>
              <a:rPr lang="en-US" altLang="zh-CN" sz="1800" b="0" dirty="0">
                <a:solidFill>
                  <a:schemeClr val="tx1"/>
                </a:solidFill>
              </a:rPr>
              <a:t>  </a:t>
            </a:r>
            <a:r>
              <a:rPr lang="en-US" altLang="zh-CN" sz="1800" dirty="0">
                <a:solidFill>
                  <a:srgbClr val="3333FF"/>
                </a:solidFill>
              </a:rPr>
              <a:t>end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err="1">
                <a:solidFill>
                  <a:schemeClr val="tx1"/>
                </a:solidFill>
              </a:rPr>
              <a:t>EX_Mem</a:t>
            </a:r>
            <a:r>
              <a:rPr lang="en-US" altLang="zh-CN" sz="1800" b="0" dirty="0">
                <a:solidFill>
                  <a:schemeClr val="tx1"/>
                </a:solidFill>
              </a:rPr>
              <a:t>:  </a:t>
            </a:r>
            <a:r>
              <a:rPr lang="en-US" altLang="zh-CN" sz="1800" dirty="0" smtClean="0">
                <a:solidFill>
                  <a:srgbClr val="3333FF"/>
                </a:solidFill>
              </a:rPr>
              <a:t>begin </a:t>
            </a:r>
            <a:r>
              <a:rPr lang="en-US" altLang="zh-CN" sz="1800" b="0" dirty="0">
                <a:solidFill>
                  <a:schemeClr val="tx1"/>
                </a:solidFill>
              </a:rPr>
              <a:t>`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value2; </a:t>
            </a:r>
            <a:r>
              <a:rPr lang="en-US" altLang="zh-CN" sz="1800" b="0" dirty="0" err="1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>
                <a:solidFill>
                  <a:prstClr val="black"/>
                </a:solidFill>
              </a:rPr>
              <a:t> = ADD;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rgbClr val="3333FF"/>
                </a:solidFill>
              </a:rPr>
              <a:t>end</a:t>
            </a:r>
            <a:endParaRPr lang="en-US" altLang="zh-CN" sz="1800" dirty="0" smtClean="0">
              <a:solidFill>
                <a:srgbClr val="3333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EX_R:	  </a:t>
            </a:r>
            <a:r>
              <a:rPr lang="en-US" altLang="zh-CN" sz="1800" dirty="0" smtClean="0">
                <a:solidFill>
                  <a:srgbClr val="3333FF"/>
                </a:solidFill>
              </a:rPr>
              <a:t>begin </a:t>
            </a:r>
            <a:r>
              <a:rPr lang="en-US" altLang="zh-CN" sz="1800" b="0" dirty="0">
                <a:solidFill>
                  <a:schemeClr val="tx1"/>
                </a:solidFill>
              </a:rPr>
              <a:t>`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value6; 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		  </a:t>
            </a:r>
            <a:r>
              <a:rPr lang="en-US" altLang="zh-CN" sz="1800" dirty="0" smtClean="0">
                <a:solidFill>
                  <a:srgbClr val="3333FF"/>
                </a:solidFill>
              </a:rPr>
              <a:t>case </a:t>
            </a:r>
            <a:r>
              <a:rPr lang="en-US" altLang="zh-CN" sz="1800" dirty="0">
                <a:solidFill>
                  <a:srgbClr val="FF0000"/>
                </a:solidFill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</a:rPr>
              <a:t>Inst_in</a:t>
            </a:r>
            <a:r>
              <a:rPr lang="en-US" altLang="zh-CN" sz="1800" dirty="0">
                <a:solidFill>
                  <a:srgbClr val="FF0000"/>
                </a:solidFill>
              </a:rPr>
              <a:t>[5:0</a:t>
            </a:r>
            <a:r>
              <a:rPr lang="en-US" altLang="zh-CN" sz="1800" dirty="0" smtClean="0">
                <a:solidFill>
                  <a:srgbClr val="FF0000"/>
                </a:solidFill>
              </a:rPr>
              <a:t>])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 </a:t>
            </a:r>
            <a:endParaRPr lang="en-US" altLang="zh-CN" sz="1800" b="0" dirty="0" smtClean="0">
              <a:solidFill>
                <a:prstClr val="black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	</a:t>
            </a:r>
            <a:r>
              <a:rPr lang="en-US" altLang="zh-CN" sz="1600" b="0" dirty="0" smtClean="0">
                <a:solidFill>
                  <a:prstClr val="black"/>
                </a:solidFill>
              </a:rPr>
              <a:t>   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6‘b100000</a:t>
            </a:r>
            <a:r>
              <a:rPr lang="en-US" altLang="zh-CN" sz="1600" b="0" dirty="0">
                <a:solidFill>
                  <a:schemeClr val="tx1"/>
                </a:solidFill>
              </a:rPr>
              <a:t>: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 smtClean="0">
                <a:solidFill>
                  <a:prstClr val="black"/>
                </a:solidFill>
              </a:rPr>
              <a:t>ALU_operation</a:t>
            </a:r>
            <a:r>
              <a:rPr lang="en-US" altLang="zh-CN" sz="1600" b="0" dirty="0" smtClean="0">
                <a:solidFill>
                  <a:prstClr val="black"/>
                </a:solidFill>
              </a:rPr>
              <a:t> </a:t>
            </a:r>
            <a:r>
              <a:rPr lang="en-US" altLang="zh-CN" sz="1600" b="0" dirty="0">
                <a:solidFill>
                  <a:prstClr val="black"/>
                </a:solidFill>
              </a:rPr>
              <a:t>= </a:t>
            </a:r>
            <a:r>
              <a:rPr lang="en-US" altLang="zh-CN" sz="1600" b="0" dirty="0" smtClean="0">
                <a:solidFill>
                  <a:prstClr val="black"/>
                </a:solidFill>
              </a:rPr>
              <a:t>???? ;</a:t>
            </a:r>
            <a:endParaRPr lang="en-US" altLang="zh-CN" sz="1600" b="0" dirty="0" smtClean="0">
              <a:solidFill>
                <a:prstClr val="black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prstClr val="black"/>
                </a:solidFill>
              </a:rPr>
              <a:t>	</a:t>
            </a:r>
            <a:r>
              <a:rPr lang="en-US" altLang="zh-CN" sz="1600" b="0" dirty="0" smtClean="0">
                <a:solidFill>
                  <a:prstClr val="black"/>
                </a:solidFill>
              </a:rPr>
              <a:t>	   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6‘b100010</a:t>
            </a:r>
            <a:r>
              <a:rPr lang="en-US" altLang="zh-CN" sz="1600" b="0" dirty="0">
                <a:solidFill>
                  <a:schemeClr val="tx1"/>
                </a:solidFill>
              </a:rPr>
              <a:t>: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 smtClean="0">
                <a:solidFill>
                  <a:prstClr val="black"/>
                </a:solidFill>
              </a:rPr>
              <a:t>ALU_operation</a:t>
            </a:r>
            <a:r>
              <a:rPr lang="en-US" altLang="zh-CN" sz="1600" b="0" dirty="0" smtClean="0">
                <a:solidFill>
                  <a:prstClr val="black"/>
                </a:solidFill>
              </a:rPr>
              <a:t> </a:t>
            </a:r>
            <a:r>
              <a:rPr lang="en-US" altLang="zh-CN" sz="1600" b="0" dirty="0">
                <a:solidFill>
                  <a:prstClr val="black"/>
                </a:solidFill>
              </a:rPr>
              <a:t>= </a:t>
            </a:r>
            <a:r>
              <a:rPr lang="en-US" altLang="zh-CN" sz="1600" b="0" dirty="0" smtClean="0">
                <a:solidFill>
                  <a:prstClr val="black"/>
                </a:solidFill>
              </a:rPr>
              <a:t>???? </a:t>
            </a:r>
            <a:r>
              <a:rPr lang="en-US" altLang="zh-CN" sz="1600" b="0" dirty="0">
                <a:solidFill>
                  <a:prstClr val="black"/>
                </a:solidFill>
              </a:rPr>
              <a:t>;</a:t>
            </a:r>
            <a:endParaRPr lang="en-US" altLang="zh-CN" sz="1600" b="0" dirty="0">
              <a:solidFill>
                <a:prstClr val="black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rgbClr val="3333FF"/>
                </a:solidFill>
              </a:rPr>
              <a:t> 			…………</a:t>
            </a:r>
            <a:endParaRPr lang="en-US" altLang="zh-CN" sz="1600" dirty="0" smtClean="0">
              <a:solidFill>
                <a:srgbClr val="3333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3333FF"/>
                </a:solidFill>
              </a:rPr>
              <a:t>		   default</a:t>
            </a:r>
            <a:r>
              <a:rPr lang="en-US" altLang="zh-CN" sz="1600" dirty="0">
                <a:solidFill>
                  <a:srgbClr val="3333FF"/>
                </a:solidFill>
              </a:rPr>
              <a:t>: </a:t>
            </a:r>
            <a:r>
              <a:rPr lang="en-US" altLang="zh-CN" sz="1600" dirty="0" smtClean="0">
                <a:solidFill>
                  <a:srgbClr val="3333FF"/>
                </a:solidFill>
              </a:rPr>
              <a:t>      </a:t>
            </a:r>
            <a:r>
              <a:rPr lang="en-US" altLang="zh-CN" sz="1600" b="0" dirty="0" err="1" smtClean="0">
                <a:solidFill>
                  <a:prstClr val="black"/>
                </a:solidFill>
              </a:rPr>
              <a:t>ALU_operation</a:t>
            </a:r>
            <a:r>
              <a:rPr lang="en-US" altLang="zh-CN" sz="1600" b="0" dirty="0" smtClean="0">
                <a:solidFill>
                  <a:prstClr val="black"/>
                </a:solidFill>
              </a:rPr>
              <a:t>  &lt;= </a:t>
            </a:r>
            <a:r>
              <a:rPr lang="en-US" altLang="zh-CN" sz="1600" b="0" dirty="0">
                <a:solidFill>
                  <a:prstClr val="black"/>
                </a:solidFill>
              </a:rPr>
              <a:t>ADD;</a:t>
            </a:r>
            <a:endParaRPr lang="en-US" altLang="zh-CN" sz="1600" b="0" dirty="0">
              <a:solidFill>
                <a:prstClr val="black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3333FF"/>
                </a:solidFill>
              </a:rPr>
              <a:t>	</a:t>
            </a:r>
            <a:r>
              <a:rPr lang="en-US" altLang="zh-CN" sz="1800" dirty="0" smtClean="0">
                <a:solidFill>
                  <a:srgbClr val="3333FF"/>
                </a:solidFill>
              </a:rPr>
              <a:t>	  </a:t>
            </a:r>
            <a:r>
              <a:rPr lang="en-US" altLang="zh-CN" sz="1800" dirty="0" err="1" smtClean="0">
                <a:solidFill>
                  <a:srgbClr val="3333FF"/>
                </a:solidFill>
              </a:rPr>
              <a:t>endcase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  </a:t>
            </a:r>
            <a:r>
              <a:rPr lang="en-US" altLang="zh-CN" sz="1800" dirty="0">
                <a:solidFill>
                  <a:srgbClr val="3333FF"/>
                </a:solidFill>
              </a:rPr>
              <a:t>end</a:t>
            </a:r>
            <a:endParaRPr lang="en-US" altLang="zh-CN" sz="1800" dirty="0">
              <a:solidFill>
                <a:srgbClr val="3333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MEM_RD: </a:t>
            </a:r>
            <a:r>
              <a:rPr lang="en-US" altLang="zh-CN" sz="1800" dirty="0">
                <a:solidFill>
                  <a:srgbClr val="3333FF"/>
                </a:solidFill>
              </a:rPr>
              <a:t>begin </a:t>
            </a:r>
            <a:r>
              <a:rPr lang="en-US" altLang="zh-CN" sz="1800" b="0" dirty="0">
                <a:solidFill>
                  <a:schemeClr val="tx1"/>
                </a:solidFill>
              </a:rPr>
              <a:t>`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value3;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 </a:t>
            </a:r>
            <a:r>
              <a:rPr lang="en-US" altLang="zh-CN" sz="1800" b="0" dirty="0" err="1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>
                <a:solidFill>
                  <a:prstClr val="black"/>
                </a:solidFill>
              </a:rPr>
              <a:t> = ADD;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rgbClr val="3333FF"/>
                </a:solidFill>
              </a:rPr>
              <a:t>end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WB_LW :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1800" dirty="0" smtClean="0">
                <a:solidFill>
                  <a:srgbClr val="3333FF"/>
                </a:solidFill>
              </a:rPr>
              <a:t>  begin </a:t>
            </a:r>
            <a:r>
              <a:rPr lang="en-US" altLang="zh-CN" sz="1800" b="0" dirty="0">
                <a:solidFill>
                  <a:schemeClr val="tx1"/>
                </a:solidFill>
              </a:rPr>
              <a:t>`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value4;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 </a:t>
            </a:r>
            <a:r>
              <a:rPr lang="en-US" altLang="zh-CN" sz="1800" b="0" dirty="0" err="1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>
                <a:solidFill>
                  <a:prstClr val="black"/>
                </a:solidFill>
              </a:rPr>
              <a:t> = ADD;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rgbClr val="3333FF"/>
                </a:solidFill>
              </a:rPr>
              <a:t>end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……………………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 smtClean="0">
                <a:solidFill>
                  <a:srgbClr val="3333FF"/>
                </a:solidFill>
              </a:rPr>
              <a:t>default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800" dirty="0">
                <a:solidFill>
                  <a:srgbClr val="3333FF"/>
                </a:solidFill>
              </a:rPr>
              <a:t>begin </a:t>
            </a:r>
            <a:r>
              <a:rPr lang="en-US" altLang="zh-CN" sz="1800" b="0" dirty="0">
                <a:solidFill>
                  <a:schemeClr val="tx1"/>
                </a:solidFill>
              </a:rPr>
              <a:t>`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value0;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 </a:t>
            </a:r>
            <a:r>
              <a:rPr lang="en-US" altLang="zh-CN" sz="1800" b="0" dirty="0" err="1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>
                <a:solidFill>
                  <a:prstClr val="black"/>
                </a:solidFill>
              </a:rPr>
              <a:t> = ADD;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rgbClr val="3333FF"/>
                </a:solidFill>
              </a:rPr>
              <a:t>end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800" dirty="0" err="1" smtClean="0">
                <a:solidFill>
                  <a:srgbClr val="3333FF"/>
                </a:solidFill>
              </a:rPr>
              <a:t>endcase</a:t>
            </a:r>
            <a:endParaRPr lang="zh-CN" altLang="en-US" sz="1800" dirty="0">
              <a:solidFill>
                <a:srgbClr val="3333FF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267744" y="3212976"/>
            <a:ext cx="3888432" cy="18002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92888" y="3851466"/>
            <a:ext cx="1207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R-Type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z="4800" dirty="0" smtClean="0">
                <a:ea typeface="SimHei" panose="02010609060101010101" pitchFamily="49" charset="-122"/>
              </a:rPr>
              <a:t>实验目的</a:t>
            </a:r>
            <a:endParaRPr sz="4800" dirty="0" smtClean="0">
              <a:ea typeface="SimHei" panose="02010609060101010101" pitchFamily="49" charset="-122"/>
            </a:endParaRP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87375" y="1336675"/>
            <a:ext cx="8064500" cy="4752975"/>
          </a:xfrm>
        </p:spPr>
        <p:txBody>
          <a:bodyPr/>
          <a:lstStyle/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1.	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复杂时序电路实现</a:t>
            </a:r>
            <a:endParaRPr lang="en-US" altLang="zh-CN" sz="2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2.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学习</a:t>
            </a:r>
            <a:r>
              <a:rPr lang="en-US" altLang="zh-CN" sz="2800" dirty="0" smtClean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优化思想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</a:rPr>
              <a:t>.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	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个性化设计探索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4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测试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方案的设计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5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测试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程序的设计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2DCE1-802A-4EDB-9A4E-3B9FF16CF05D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状态</a:t>
            </a:r>
            <a:r>
              <a:rPr lang="en-US" altLang="zh-CN" dirty="0" smtClean="0"/>
              <a:t>EX_R</a:t>
            </a:r>
            <a:r>
              <a:rPr lang="zh-CN" altLang="en-US" dirty="0" smtClean="0"/>
              <a:t>时</a:t>
            </a:r>
            <a:r>
              <a:rPr lang="en-US" altLang="zh-CN" dirty="0" smtClean="0"/>
              <a:t>ALU</a:t>
            </a:r>
            <a:r>
              <a:rPr lang="zh-CN" altLang="en-US" dirty="0" smtClean="0"/>
              <a:t>操作译码</a:t>
            </a:r>
            <a:r>
              <a:rPr lang="zh-CN" altLang="en-US" dirty="0" smtClean="0"/>
              <a:t>描述</a:t>
            </a:r>
            <a:r>
              <a:rPr lang="zh-CN" altLang="en-US" dirty="0" smtClean="0"/>
              <a:t>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70992"/>
            <a:ext cx="8568952" cy="523832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chemeClr val="tx1"/>
                </a:solidFill>
              </a:rPr>
              <a:t>R</a:t>
            </a:r>
            <a:r>
              <a:rPr lang="zh-CN" altLang="en-US" sz="2800" dirty="0" smtClean="0">
                <a:solidFill>
                  <a:schemeClr val="tx1"/>
                </a:solidFill>
              </a:rPr>
              <a:t>格式指令</a:t>
            </a:r>
            <a:r>
              <a:rPr lang="en-US" altLang="zh-CN" sz="2800" dirty="0" smtClean="0">
                <a:solidFill>
                  <a:schemeClr val="tx1"/>
                </a:solidFill>
              </a:rPr>
              <a:t>ALU</a:t>
            </a:r>
            <a:r>
              <a:rPr lang="zh-CN" altLang="en-US" sz="2800" dirty="0" smtClean="0">
                <a:solidFill>
                  <a:schemeClr val="tx1"/>
                </a:solidFill>
              </a:rPr>
              <a:t>译码参考</a:t>
            </a:r>
            <a:r>
              <a:rPr lang="zh-CN" altLang="en-US" sz="2800" dirty="0" smtClean="0">
                <a:solidFill>
                  <a:schemeClr val="tx1"/>
                </a:solidFill>
              </a:rPr>
              <a:t>描述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EX_R:  </a:t>
            </a:r>
            <a:r>
              <a:rPr lang="en-US" altLang="zh-CN" sz="1800" dirty="0" smtClean="0">
                <a:solidFill>
                  <a:srgbClr val="3333FF"/>
                </a:solidFill>
              </a:rPr>
              <a:t>begin </a:t>
            </a:r>
            <a:r>
              <a:rPr lang="en-US" altLang="zh-CN" sz="1800" b="0" dirty="0">
                <a:solidFill>
                  <a:schemeClr val="tx1"/>
                </a:solidFill>
              </a:rPr>
              <a:t>`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value6; 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</a:rPr>
              <a:t>      </a:t>
            </a:r>
            <a:r>
              <a:rPr lang="en-US" altLang="zh-CN" sz="1800" dirty="0">
                <a:solidFill>
                  <a:srgbClr val="3333FF"/>
                </a:solidFill>
              </a:rPr>
              <a:t>case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</a:rPr>
              <a:t>Inst_in</a:t>
            </a:r>
            <a:r>
              <a:rPr lang="en-US" altLang="zh-CN" sz="1800" dirty="0">
                <a:solidFill>
                  <a:srgbClr val="FF0000"/>
                </a:solidFill>
              </a:rPr>
              <a:t>[31:26</a:t>
            </a:r>
            <a:r>
              <a:rPr lang="en-US" altLang="zh-CN" sz="1800" dirty="0" smtClean="0">
                <a:solidFill>
                  <a:srgbClr val="FF0000"/>
                </a:solidFill>
              </a:rPr>
              <a:t>])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		//</a:t>
            </a:r>
            <a:r>
              <a:rPr lang="en-US" altLang="zh-CN" sz="1800" b="0" dirty="0">
                <a:solidFill>
                  <a:schemeClr val="tx1"/>
                </a:solidFill>
              </a:rPr>
              <a:t>R-type OP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6'b100000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&lt;=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？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6'b100010: </a:t>
            </a:r>
            <a:r>
              <a:rPr lang="en-US" altLang="zh-CN" sz="1800" b="0" dirty="0" err="1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&lt;= ?;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6'b100100: </a:t>
            </a:r>
            <a:r>
              <a:rPr lang="en-US" altLang="zh-CN" sz="1800" b="0" dirty="0" err="1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&lt;= ?;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6'b100101: </a:t>
            </a:r>
            <a:r>
              <a:rPr lang="en-US" altLang="zh-CN" sz="1800" b="0" dirty="0" err="1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&lt;= ?;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6'b100111: </a:t>
            </a:r>
            <a:r>
              <a:rPr lang="en-US" altLang="zh-CN" sz="1800" b="0" dirty="0" err="1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&lt;= ?;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6'b101010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&lt;=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?;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6'b000010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 smtClean="0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&lt;=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?;</a:t>
            </a: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//SP3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shfit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1bit right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6'b000000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&lt;=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?;</a:t>
            </a: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6'b001000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>
                <a:solidFill>
                  <a:schemeClr val="tx1"/>
                </a:solidFill>
              </a:rPr>
              <a:t>  &lt;=ADD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Jr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rgbClr val="3333FF"/>
                </a:solidFill>
              </a:rPr>
              <a:t>default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    </a:t>
            </a:r>
            <a:r>
              <a:rPr lang="en-US" altLang="zh-CN" sz="1800" b="0" dirty="0" err="1" smtClean="0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&lt;= ADD;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err="1">
                <a:solidFill>
                  <a:srgbClr val="3333FF"/>
                </a:solidFill>
              </a:rPr>
              <a:t>endcase</a:t>
            </a:r>
            <a:endParaRPr lang="en-US" altLang="zh-CN" sz="1800" dirty="0">
              <a:solidFill>
                <a:srgbClr val="3333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      </a:t>
            </a:r>
            <a:r>
              <a:rPr lang="en-US" altLang="zh-CN" sz="1800" dirty="0">
                <a:solidFill>
                  <a:srgbClr val="3333FF"/>
                </a:solidFill>
              </a:rPr>
              <a:t>end</a:t>
            </a:r>
            <a:endParaRPr lang="en-US" altLang="zh-CN" sz="1800" dirty="0">
              <a:solidFill>
                <a:srgbClr val="3333FF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800" b="0" dirty="0" smtClean="0">
                <a:solidFill>
                  <a:schemeClr val="tx1"/>
                </a:solidFill>
              </a:rPr>
              <a:t>输出信号与状态时序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b="0" dirty="0" smtClean="0">
                <a:solidFill>
                  <a:schemeClr val="tx1"/>
                </a:solidFill>
              </a:rPr>
              <a:t>输出信号若与状态机合并描述有一个时钟差</a:t>
            </a:r>
            <a:r>
              <a:rPr lang="en-US" altLang="zh-CN" sz="2400" b="0" dirty="0">
                <a:solidFill>
                  <a:schemeClr val="tx1"/>
                </a:solidFill>
              </a:rPr>
              <a:t>	</a:t>
            </a:r>
            <a:endParaRPr lang="zh-CN" altLang="en-US" sz="2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636912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6800" dirty="0" smtClean="0">
                <a:solidFill>
                  <a:srgbClr val="FF000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多周期</a:t>
            </a:r>
            <a:r>
              <a:rPr lang="en-US" altLang="zh-CN" sz="6800" dirty="0" smtClean="0">
                <a:solidFill>
                  <a:srgbClr val="FF000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68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扩展</a:t>
            </a:r>
            <a:r>
              <a:rPr lang="zh-CN" altLang="en-US" sz="68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实现</a:t>
            </a:r>
            <a:endParaRPr lang="en-US" altLang="zh-CN" sz="6800" dirty="0" smtClean="0">
              <a:solidFill>
                <a:srgbClr val="FF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lvl="0" indent="0" algn="ctr"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5800" dirty="0" smtClean="0">
                <a:solidFill>
                  <a:srgbClr val="0000FF"/>
                </a:solidFill>
                <a:ea typeface="STXingkai" panose="02010800040101010101" pitchFamily="2" charset="-122"/>
                <a:cs typeface="Times New Roman" panose="02020603050405020304" pitchFamily="18" charset="0"/>
              </a:rPr>
              <a:t>集成替换</a:t>
            </a:r>
            <a:endParaRPr lang="en-US" altLang="zh-CN" sz="5800" dirty="0">
              <a:solidFill>
                <a:srgbClr val="0000FF"/>
              </a:solidFill>
              <a:latin typeface="STXingkai" panose="02010800040101010101" pitchFamily="2" charset="-122"/>
              <a:ea typeface="STXingkai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5499" y="1124745"/>
            <a:ext cx="3613006" cy="513200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控制器集成替换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980728"/>
            <a:ext cx="6213376" cy="353098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集成替换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200" dirty="0"/>
              <a:t>仿真正确后</a:t>
            </a:r>
            <a:r>
              <a:rPr lang="zh-CN" altLang="en-US" sz="2200" dirty="0" smtClean="0"/>
              <a:t>替换</a:t>
            </a:r>
            <a:r>
              <a:rPr lang="en-US" altLang="zh-CN" sz="2200" dirty="0" smtClean="0"/>
              <a:t>Exp11</a:t>
            </a:r>
            <a:r>
              <a:rPr lang="zh-CN" altLang="en-US" sz="2200" dirty="0" smtClean="0"/>
              <a:t>工程</a:t>
            </a:r>
            <a:r>
              <a:rPr lang="zh-CN" altLang="en-US" sz="2200" dirty="0" smtClean="0"/>
              <a:t>中的</a:t>
            </a:r>
            <a:endParaRPr lang="en-US" altLang="zh-CN" sz="22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数据通路模块、控制器模块</a:t>
            </a:r>
            <a:endParaRPr lang="en-US" altLang="zh-CN" sz="2000" dirty="0" smtClean="0">
              <a:solidFill>
                <a:srgbClr val="FF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6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移除</a:t>
            </a:r>
            <a:r>
              <a:rPr lang="zh-CN" altLang="en-US" sz="26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工程</a:t>
            </a:r>
            <a:r>
              <a:rPr lang="zh-CN" altLang="en-US" sz="26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中数据通路与控制器关联</a:t>
            </a:r>
            <a:endParaRPr lang="en-US" altLang="zh-CN" sz="2600" dirty="0">
              <a:solidFill>
                <a:srgbClr val="FF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>
              <a:lnSpc>
                <a:spcPts val="24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>
                <a:cs typeface="Times New Roman" panose="02020603050405020304" pitchFamily="18" charset="0"/>
              </a:rPr>
              <a:t>Exp11</a:t>
            </a:r>
            <a:r>
              <a:rPr lang="zh-CN" altLang="en-US" sz="2200" dirty="0">
                <a:cs typeface="Times New Roman" panose="02020603050405020304" pitchFamily="18" charset="0"/>
              </a:rPr>
              <a:t>工程</a:t>
            </a:r>
            <a:r>
              <a:rPr lang="zh-CN" altLang="en-US" sz="2200" dirty="0" smtClean="0">
                <a:cs typeface="Times New Roman" panose="02020603050405020304" pitchFamily="18" charset="0"/>
              </a:rPr>
              <a:t>中移除数据通路关联</a:t>
            </a:r>
            <a:endParaRPr lang="en-US" altLang="zh-CN" sz="2200" dirty="0" smtClean="0">
              <a:cs typeface="Times New Roman" panose="02020603050405020304" pitchFamily="18" charset="0"/>
            </a:endParaRPr>
          </a:p>
          <a:p>
            <a:pPr lvl="1">
              <a:lnSpc>
                <a:spcPts val="24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cs typeface="Times New Roman" panose="02020603050405020304" pitchFamily="18" charset="0"/>
              </a:rPr>
              <a:t>Exp11</a:t>
            </a:r>
            <a:r>
              <a:rPr lang="zh-CN" altLang="en-US" sz="2200" dirty="0" smtClean="0">
                <a:cs typeface="Times New Roman" panose="02020603050405020304" pitchFamily="18" charset="0"/>
              </a:rPr>
              <a:t>工程</a:t>
            </a:r>
            <a:r>
              <a:rPr lang="zh-CN" altLang="en-US" sz="2200" dirty="0">
                <a:cs typeface="Times New Roman" panose="02020603050405020304" pitchFamily="18" charset="0"/>
              </a:rPr>
              <a:t>中</a:t>
            </a:r>
            <a:r>
              <a:rPr lang="zh-CN" altLang="en-US" sz="2200" dirty="0" smtClean="0">
                <a:cs typeface="Times New Roman" panose="02020603050405020304" pitchFamily="18" charset="0"/>
              </a:rPr>
              <a:t>移除控制器关联</a:t>
            </a:r>
            <a:endParaRPr lang="en-US" altLang="zh-CN" sz="2200" dirty="0">
              <a:cs typeface="Times New Roman" panose="02020603050405020304" pitchFamily="18" charset="0"/>
            </a:endParaRPr>
          </a:p>
          <a:p>
            <a:pPr lvl="1">
              <a:lnSpc>
                <a:spcPts val="24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替换</a:t>
            </a:r>
            <a:r>
              <a:rPr lang="zh-CN" altLang="en-US" sz="2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工程中数据通路模块文件</a:t>
            </a:r>
            <a:endParaRPr lang="en-US" altLang="zh-CN" sz="24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2">
              <a:lnSpc>
                <a:spcPts val="24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err="1" smtClean="0">
                <a:ea typeface="SimHei" panose="02010609060101010101" pitchFamily="49" charset="-122"/>
                <a:cs typeface="Times New Roman" panose="02020603050405020304" pitchFamily="18" charset="0"/>
              </a:rPr>
              <a:t>M_Datapath.v</a:t>
            </a:r>
            <a:endParaRPr lang="en-US" altLang="zh-CN" sz="2000" dirty="0" smtClean="0"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ts val="24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替换</a:t>
            </a:r>
            <a:r>
              <a:rPr lang="zh-CN" altLang="en-US" sz="2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工程</a:t>
            </a:r>
            <a:r>
              <a:rPr lang="zh-CN" altLang="en-US" sz="2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中</a:t>
            </a:r>
            <a:r>
              <a:rPr lang="zh-CN" altLang="en-US" sz="2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控制器模块文件</a:t>
            </a:r>
            <a:endParaRPr lang="en-US" altLang="zh-CN" sz="24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2">
              <a:lnSpc>
                <a:spcPts val="24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1800" dirty="0" err="1" smtClean="0">
                <a:cs typeface="Times New Roman" panose="02020603050405020304" pitchFamily="18" charset="0"/>
              </a:rPr>
              <a:t>ctrl.v</a:t>
            </a:r>
            <a:r>
              <a:rPr lang="zh-CN" altLang="zh-CN" sz="1800" dirty="0" smtClean="0">
                <a:cs typeface="Times New Roman" panose="02020603050405020304" pitchFamily="18" charset="0"/>
              </a:rPr>
              <a:t>文件</a:t>
            </a:r>
            <a:endParaRPr lang="en-US" altLang="zh-CN" sz="1800" dirty="0" smtClean="0"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cs typeface="Times New Roman" panose="02020603050405020304" pitchFamily="18" charset="0"/>
              </a:rPr>
              <a:t>在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Project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菜单中运行</a:t>
            </a:r>
            <a:r>
              <a:rPr lang="zh-CN" altLang="en-US" sz="2400" dirty="0">
                <a:cs typeface="Times New Roman" panose="02020603050405020304" pitchFamily="18" charset="0"/>
              </a:rPr>
              <a:t>：</a:t>
            </a:r>
            <a:br>
              <a:rPr lang="en-US" altLang="zh-CN" sz="2400" dirty="0" smtClean="0">
                <a:cs typeface="Times New Roman" panose="02020603050405020304" pitchFamily="18" charset="0"/>
              </a:rPr>
            </a:br>
            <a:r>
              <a:rPr lang="en-US" altLang="zh-CN" sz="2200" b="1" dirty="0" smtClean="0">
                <a:cs typeface="Times New Roman" panose="02020603050405020304" pitchFamily="18" charset="0"/>
              </a:rPr>
              <a:t>Cleanup Project Files …</a:t>
            </a:r>
            <a:endParaRPr lang="en-US" altLang="zh-CN" sz="2200" b="1" dirty="0" smtClean="0"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srgbClr val="FF000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建议用</a:t>
            </a:r>
            <a:r>
              <a:rPr lang="en-US" altLang="zh-CN" sz="2400" dirty="0" smtClean="0">
                <a:solidFill>
                  <a:srgbClr val="FF000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Exp11</a:t>
            </a:r>
            <a:r>
              <a:rPr lang="zh-CN" altLang="en-US" sz="2400" dirty="0" smtClean="0">
                <a:solidFill>
                  <a:srgbClr val="FF000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资源</a:t>
            </a:r>
            <a:r>
              <a:rPr lang="zh-CN" altLang="en-US" sz="2400" dirty="0" smtClean="0">
                <a:solidFill>
                  <a:srgbClr val="FF000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重建工程</a:t>
            </a:r>
            <a:endParaRPr lang="en-US" altLang="zh-CN" sz="2400" dirty="0" smtClean="0">
              <a:solidFill>
                <a:srgbClr val="FF0000"/>
              </a:solidFill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cs typeface="Times New Roman" panose="02020603050405020304" pitchFamily="18" charset="0"/>
              </a:rPr>
              <a:t>除</a:t>
            </a:r>
            <a:r>
              <a:rPr lang="en-US" altLang="zh-CN" sz="2000" dirty="0" err="1" smtClean="0">
                <a:cs typeface="Times New Roman" panose="02020603050405020304" pitchFamily="18" charset="0"/>
              </a:rPr>
              <a:t>M_Datapath.v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和</a:t>
            </a:r>
            <a:r>
              <a:rPr lang="en-US" altLang="zh-CN" sz="2000" dirty="0" err="1" smtClean="0">
                <a:cs typeface="Times New Roman" panose="02020603050405020304" pitchFamily="18" charset="0"/>
              </a:rPr>
              <a:t>ctrl.v</a:t>
            </a:r>
            <a:r>
              <a:rPr lang="zh-CN" altLang="en-US" sz="2000" dirty="0">
                <a:cs typeface="Times New Roman" panose="02020603050405020304" pitchFamily="18" charset="0"/>
              </a:rPr>
              <a:t>模块</a:t>
            </a:r>
            <a:endParaRPr lang="en-US" altLang="zh-CN" sz="2000" dirty="0">
              <a:cs typeface="Times New Roman" panose="02020603050405020304" pitchFamily="18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1835696" y="5867552"/>
            <a:ext cx="3168352" cy="307469"/>
          </a:xfrm>
          <a:prstGeom prst="wedgeRoundRectCallout">
            <a:avLst>
              <a:gd name="adj1" fmla="val 78542"/>
              <a:gd name="adj2" fmla="val -120086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Exp11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需要替换的模块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796136" y="5425852"/>
            <a:ext cx="3312369" cy="59543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6627" y="1340768"/>
            <a:ext cx="3894669" cy="46711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188" y="1130691"/>
            <a:ext cx="8229600" cy="4968552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集成</a:t>
            </a:r>
            <a:r>
              <a:rPr lang="zh-CN" alt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替换后的模块</a:t>
            </a:r>
            <a:r>
              <a:rPr lang="zh-CN" alt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层次结构</a:t>
            </a:r>
            <a:endParaRPr lang="en-US" altLang="zh-CN" sz="28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227239" y="1209451"/>
            <a:ext cx="3816424" cy="4776413"/>
          </a:xfrm>
          <a:prstGeom prst="roundRect">
            <a:avLst>
              <a:gd name="adj" fmla="val 9515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323528" y="2586395"/>
            <a:ext cx="4104456" cy="612648"/>
          </a:xfrm>
          <a:prstGeom prst="wedgeRoundRectCallout">
            <a:avLst>
              <a:gd name="adj1" fmla="val 74615"/>
              <a:gd name="adj2" fmla="val -210481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Exp12</a:t>
            </a:r>
            <a:r>
              <a:rPr lang="zh-CN" altLang="en-US" sz="2000" dirty="0" smtClean="0">
                <a:solidFill>
                  <a:schemeClr val="tx1"/>
                </a:solidFill>
              </a:rPr>
              <a:t>完成</a:t>
            </a:r>
            <a:r>
              <a:rPr lang="zh-CN" altLang="en-US" sz="2000" dirty="0" smtClean="0">
                <a:solidFill>
                  <a:schemeClr val="tx1"/>
                </a:solidFill>
              </a:rPr>
              <a:t>数据通路替换后的模块调用关系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08695" y="5373216"/>
            <a:ext cx="2671846" cy="612648"/>
          </a:xfrm>
          <a:prstGeom prst="wedgeRoundRectCallout">
            <a:avLst>
              <a:gd name="adj1" fmla="val 126978"/>
              <a:gd name="adj2" fmla="val -48085"/>
              <a:gd name="adj3" fmla="val 16667"/>
            </a:avLst>
          </a:prstGeom>
          <a:noFill/>
          <a:ln>
            <a:solidFill>
              <a:srgbClr val="00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替换后</a:t>
            </a:r>
            <a:r>
              <a:rPr lang="zh-CN" altLang="en-US" sz="2000" dirty="0" smtClean="0">
                <a:solidFill>
                  <a:schemeClr val="tx1"/>
                </a:solidFill>
              </a:rPr>
              <a:t>的</a:t>
            </a:r>
            <a:r>
              <a:rPr lang="zh-CN" altLang="en-US" sz="2000" dirty="0" smtClean="0">
                <a:solidFill>
                  <a:schemeClr val="tx1"/>
                </a:solidFill>
              </a:rPr>
              <a:t>数据通路与</a:t>
            </a:r>
            <a:r>
              <a:rPr lang="zh-CN" altLang="en-US" sz="2000" dirty="0" smtClean="0">
                <a:solidFill>
                  <a:schemeClr val="tx1"/>
                </a:solidFill>
              </a:rPr>
              <a:t>控制器</a:t>
            </a:r>
            <a:r>
              <a:rPr lang="zh-CN" altLang="en-US" sz="2000" dirty="0" smtClean="0">
                <a:solidFill>
                  <a:schemeClr val="tx1"/>
                </a:solidFill>
              </a:rPr>
              <a:t>模块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406688" y="5243044"/>
            <a:ext cx="3531607" cy="43649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使用</a:t>
            </a:r>
            <a:r>
              <a:rPr lang="en-US" altLang="zh-CN" sz="2800" dirty="0">
                <a:solidFill>
                  <a:schemeClr val="tx1"/>
                </a:solidFill>
              </a:rPr>
              <a:t>DEMO</a:t>
            </a:r>
            <a:r>
              <a:rPr lang="zh-CN" altLang="en-US" sz="2800" dirty="0">
                <a:solidFill>
                  <a:schemeClr val="tx1"/>
                </a:solidFill>
              </a:rPr>
              <a:t>程序</a:t>
            </a:r>
            <a:r>
              <a:rPr lang="zh-CN" altLang="en-US" sz="2800" dirty="0" smtClean="0">
                <a:solidFill>
                  <a:schemeClr val="tx1"/>
                </a:solidFill>
              </a:rPr>
              <a:t>目测控制器</a:t>
            </a:r>
            <a:r>
              <a:rPr lang="zh-CN" altLang="en-US" sz="2800" dirty="0" smtClean="0">
                <a:solidFill>
                  <a:schemeClr val="tx1"/>
                </a:solidFill>
              </a:rPr>
              <a:t>功能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DEMO</a:t>
            </a:r>
            <a:r>
              <a:rPr lang="zh-CN" altLang="en-US" sz="2400" dirty="0" smtClean="0"/>
              <a:t>接口</a:t>
            </a:r>
            <a:r>
              <a:rPr lang="zh-CN" altLang="en-US" sz="2400" dirty="0" smtClean="0"/>
              <a:t>功能：</a:t>
            </a:r>
            <a:r>
              <a:rPr lang="en-US" altLang="zh-CN" sz="2400" dirty="0"/>
              <a:t> (</a:t>
            </a:r>
            <a:r>
              <a:rPr lang="zh-CN" altLang="en-US" sz="2400" dirty="0"/>
              <a:t>同实验</a:t>
            </a:r>
            <a:r>
              <a:rPr lang="en-US" altLang="zh-CN" sz="2400" dirty="0"/>
              <a:t>11</a:t>
            </a:r>
            <a:r>
              <a:rPr lang="zh-CN" altLang="en-US" sz="2400" dirty="0"/>
              <a:t>，代码不同</a:t>
            </a:r>
            <a:r>
              <a:rPr lang="en-US" altLang="zh-CN" sz="2400" dirty="0"/>
              <a:t>)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/>
              <a:t>SW[7:5</a:t>
            </a:r>
            <a:r>
              <a:rPr lang="en-US" altLang="zh-CN" sz="2000" dirty="0" smtClean="0"/>
              <a:t>]=000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SW[2]=0(</a:t>
            </a:r>
            <a:r>
              <a:rPr lang="zh-CN" altLang="en-US" sz="2000" dirty="0" smtClean="0"/>
              <a:t>全速运行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SW[0]=0</a:t>
            </a:r>
            <a:r>
              <a:rPr lang="zh-CN" altLang="en-US" sz="1800" dirty="0" smtClean="0"/>
              <a:t>，点阵</a:t>
            </a:r>
            <a:r>
              <a:rPr lang="zh-CN" altLang="en-US" sz="1800" dirty="0"/>
              <a:t>显示程序：跑马灯</a:t>
            </a:r>
            <a:endParaRPr lang="zh-CN" altLang="en-US" sz="18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SW[0]=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，点阵</a:t>
            </a:r>
            <a:r>
              <a:rPr lang="zh-CN" altLang="en-US" sz="1800" dirty="0"/>
              <a:t>显示程序：矩形变幻</a:t>
            </a:r>
            <a:endParaRPr lang="zh-CN" altLang="en-US" sz="18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SW[4:3]=01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</a:t>
            </a:r>
            <a:r>
              <a:rPr lang="en-US" altLang="zh-CN" sz="1800" dirty="0" smtClean="0"/>
              <a:t>]=1</a:t>
            </a:r>
            <a:r>
              <a:rPr lang="zh-CN" altLang="en-US" sz="1800" dirty="0" smtClean="0"/>
              <a:t>，内存</a:t>
            </a:r>
            <a:r>
              <a:rPr lang="zh-CN" altLang="en-US" sz="1800" dirty="0"/>
              <a:t>数据显示程序：</a:t>
            </a:r>
            <a:r>
              <a:rPr lang="en-US" altLang="zh-CN" sz="1800" dirty="0"/>
              <a:t>0</a:t>
            </a:r>
            <a:r>
              <a:rPr lang="zh-CN" altLang="en-US" sz="1800" dirty="0"/>
              <a:t>～</a:t>
            </a:r>
            <a:r>
              <a:rPr lang="en-US" altLang="zh-CN" sz="1800" dirty="0"/>
              <a:t>F</a:t>
            </a:r>
            <a:endParaRPr lang="en-US" altLang="zh-CN" sz="18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SW[4:3]=10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</a:t>
            </a:r>
            <a:r>
              <a:rPr lang="en-US" altLang="zh-CN" sz="1800" dirty="0" smtClean="0"/>
              <a:t>]=1</a:t>
            </a:r>
            <a:r>
              <a:rPr lang="zh-CN" altLang="en-US" sz="1800" dirty="0" smtClean="0"/>
              <a:t>，当前寄存器</a:t>
            </a:r>
            <a:r>
              <a:rPr lang="en-US" altLang="zh-CN" sz="1800" dirty="0" smtClean="0"/>
              <a:t>R9+1</a:t>
            </a:r>
            <a:r>
              <a:rPr lang="zh-CN" altLang="en-US" sz="1800" dirty="0"/>
              <a:t>显示</a:t>
            </a:r>
            <a:endParaRPr lang="zh-CN" altLang="en-US" sz="1800" dirty="0"/>
          </a:p>
          <a:p>
            <a:pPr lvl="2">
              <a:spcBef>
                <a:spcPts val="0"/>
              </a:spcBef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用汇编语言设计测试程序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测试</a:t>
            </a:r>
            <a:r>
              <a:rPr lang="en-US" altLang="zh-CN" sz="2400" dirty="0"/>
              <a:t>ALU</a:t>
            </a:r>
            <a:r>
              <a:rPr lang="zh-CN" altLang="en-US" sz="2400" dirty="0"/>
              <a:t>指令</a:t>
            </a:r>
            <a:r>
              <a:rPr lang="en-US" altLang="zh-CN" sz="2400" dirty="0"/>
              <a:t>(R-</a:t>
            </a:r>
            <a:r>
              <a:rPr lang="zh-CN" altLang="en-US" sz="2400" dirty="0"/>
              <a:t>格式译码、</a:t>
            </a:r>
            <a:r>
              <a:rPr lang="en-US" altLang="zh-CN" sz="2400" dirty="0"/>
              <a:t> Function</a:t>
            </a:r>
            <a:r>
              <a:rPr lang="zh-CN" altLang="en-US" sz="2400" dirty="0"/>
              <a:t>译码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测试</a:t>
            </a:r>
            <a:r>
              <a:rPr lang="en-US" altLang="zh-CN" sz="2400" dirty="0"/>
              <a:t>LW/SW</a:t>
            </a:r>
            <a:r>
              <a:rPr lang="zh-CN" altLang="en-US" sz="2400" dirty="0"/>
              <a:t>指令</a:t>
            </a:r>
            <a:r>
              <a:rPr lang="en-US" altLang="zh-CN" sz="2400" dirty="0"/>
              <a:t>(I-</a:t>
            </a:r>
            <a:r>
              <a:rPr lang="zh-CN" altLang="en-US" sz="2400" dirty="0"/>
              <a:t>格式译码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测试分支指令</a:t>
            </a:r>
            <a:r>
              <a:rPr lang="en-US" altLang="zh-CN" sz="2400" dirty="0"/>
              <a:t>(I-</a:t>
            </a:r>
            <a:r>
              <a:rPr lang="zh-CN" altLang="en-US" sz="2400" dirty="0"/>
              <a:t>格式译码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测试转移指令</a:t>
            </a:r>
            <a:r>
              <a:rPr lang="en-US" altLang="zh-CN" sz="2400" dirty="0"/>
              <a:t>(J-</a:t>
            </a:r>
            <a:r>
              <a:rPr lang="zh-CN" altLang="en-US" sz="2400" dirty="0"/>
              <a:t>格式译码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5273" y="188640"/>
            <a:ext cx="8540750" cy="8032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4400" dirty="0">
                <a:latin typeface="SimHei" panose="02010609060101010101" pitchFamily="49" charset="-122"/>
                <a:ea typeface="SimHei" panose="02010609060101010101" pitchFamily="49" charset="-122"/>
              </a:rPr>
              <a:t>物理</a:t>
            </a:r>
            <a:r>
              <a:rPr lang="zh-CN" altLang="en-US" sz="4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验证</a:t>
            </a:r>
            <a:r>
              <a:rPr lang="en-US" altLang="zh-CN" sz="4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lang="en-US" altLang="zh-CN" sz="4400" dirty="0" smtClean="0">
                <a:ea typeface="SimHei" panose="02010609060101010101" pitchFamily="49" charset="-122"/>
                <a:cs typeface="Times New Roman" panose="02020603050405020304" pitchFamily="18" charset="0"/>
              </a:rPr>
              <a:t>DEMO</a:t>
            </a:r>
            <a:r>
              <a:rPr lang="zh-CN" altLang="en-US" sz="4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接口功能</a:t>
            </a:r>
            <a:endParaRPr lang="zh-CN" altLang="en-US" sz="4800" dirty="0" smtClean="0"/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556792"/>
            <a:ext cx="6906825" cy="4896544"/>
          </a:xfrm>
        </p:spPr>
        <p:txBody>
          <a:bodyPr/>
          <a:lstStyle/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/>
            <a:endParaRPr lang="zh-CN" altLang="en-US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80808"/>
                </a:solidFill>
              </a:rPr>
              <a:t>	</a:t>
            </a:r>
            <a:endParaRPr lang="zh-CN" altLang="en-US" sz="2400" dirty="0" smtClean="0">
              <a:solidFill>
                <a:srgbClr val="080808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7584" y="3861048"/>
            <a:ext cx="3024336" cy="2062103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prstDash val="dash"/>
          </a:ln>
        </p:spPr>
        <p:txBody>
          <a:bodyPr wrap="square" lIns="72000" rIns="0">
            <a:spAutoFit/>
          </a:bodyPr>
          <a:lstStyle/>
          <a:p>
            <a:r>
              <a:rPr lang="en-US" altLang="zh-CN" sz="1600" dirty="0" smtClean="0"/>
              <a:t>SW[7:5]=</a:t>
            </a:r>
            <a:r>
              <a:rPr lang="zh-CN" altLang="en-US" sz="1600" dirty="0" smtClean="0"/>
              <a:t>显示通道选择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]=000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程序运行输出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PC</a:t>
            </a:r>
            <a:r>
              <a:rPr lang="zh-CN" altLang="en-US" sz="1600" dirty="0" smtClean="0"/>
              <a:t>字地址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010</a:t>
            </a:r>
            <a:r>
              <a:rPr lang="zh-CN" altLang="en-US" sz="1600" dirty="0" smtClean="0"/>
              <a:t>：测试指令字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011</a:t>
            </a:r>
            <a:r>
              <a:rPr lang="zh-CN" altLang="en-US" sz="1600" dirty="0" smtClean="0"/>
              <a:t>：测试计数器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</a:t>
            </a:r>
            <a:r>
              <a:rPr lang="en-US" altLang="zh-CN" sz="1600" dirty="0"/>
              <a:t>0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RAM</a:t>
            </a:r>
            <a:r>
              <a:rPr lang="zh-CN" altLang="en-US" sz="1600" dirty="0" smtClean="0"/>
              <a:t>地址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数据输出</a:t>
            </a:r>
            <a:endParaRPr lang="en-US" altLang="zh-CN" sz="1600" dirty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]=110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数据输入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5508104" y="3740780"/>
            <a:ext cx="2023439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SW[0]=</a:t>
            </a:r>
            <a:r>
              <a:rPr lang="zh-CN" altLang="en-US" sz="1600" dirty="0" smtClean="0"/>
              <a:t>文本图形选择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5148064" y="4149080"/>
            <a:ext cx="2026645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SW[1]=</a:t>
            </a:r>
            <a:r>
              <a:rPr lang="zh-CN" altLang="en-US" sz="1600" dirty="0" smtClean="0"/>
              <a:t>高低</a:t>
            </a:r>
            <a:r>
              <a:rPr lang="en-US" altLang="zh-CN" sz="1600" dirty="0" smtClean="0"/>
              <a:t>16</a:t>
            </a:r>
            <a:r>
              <a:rPr lang="zh-CN" altLang="en-US" sz="1600" dirty="0" smtClean="0"/>
              <a:t>位选择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4848274" y="4581128"/>
            <a:ext cx="2369688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SW[2]=CPU</a:t>
            </a:r>
            <a:r>
              <a:rPr lang="zh-CN" altLang="en-US" sz="1600" dirty="0" smtClean="0"/>
              <a:t>单步时钟选择</a:t>
            </a:r>
            <a:endParaRPr lang="zh-CN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4202179" y="4994736"/>
            <a:ext cx="4211409" cy="1323439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DEMO</a:t>
            </a:r>
            <a:r>
              <a:rPr lang="zh-CN" altLang="en-US" sz="1600" dirty="0" smtClean="0"/>
              <a:t>功能，测试程序可以替换成自己的功能</a:t>
            </a:r>
            <a:endParaRPr lang="en-US" altLang="zh-CN" sz="1600" dirty="0" smtClean="0"/>
          </a:p>
          <a:p>
            <a:r>
              <a:rPr lang="en-US" altLang="zh-CN" sz="1600" dirty="0" smtClean="0"/>
              <a:t>SW[4:3]=00</a:t>
            </a:r>
            <a:r>
              <a:rPr lang="zh-CN" altLang="en-US" sz="1600" dirty="0" smtClean="0"/>
              <a:t>，点阵显示程序：跑马灯</a:t>
            </a:r>
            <a:endParaRPr lang="en-US" altLang="zh-CN" sz="1600" dirty="0" smtClean="0"/>
          </a:p>
          <a:p>
            <a:r>
              <a:rPr lang="en-US" altLang="zh-CN" sz="1600" dirty="0"/>
              <a:t>SW[4:3]=00</a:t>
            </a:r>
            <a:r>
              <a:rPr lang="zh-CN" altLang="en-US" sz="1600" dirty="0"/>
              <a:t>，点阵</a:t>
            </a:r>
            <a:r>
              <a:rPr lang="zh-CN" altLang="en-US" sz="1600" dirty="0" smtClean="0"/>
              <a:t>显示程序：矩形变幻</a:t>
            </a:r>
            <a:endParaRPr lang="en-US" altLang="zh-CN" sz="1600" dirty="0" smtClean="0"/>
          </a:p>
          <a:p>
            <a:r>
              <a:rPr lang="en-US" altLang="zh-CN" sz="1600" dirty="0"/>
              <a:t>SW[4:3]=</a:t>
            </a:r>
            <a:r>
              <a:rPr lang="en-US" altLang="zh-CN" sz="1600" dirty="0" smtClean="0"/>
              <a:t>01</a:t>
            </a:r>
            <a:r>
              <a:rPr lang="zh-CN" altLang="en-US" sz="1600" dirty="0" smtClean="0"/>
              <a:t>，内存数据显示程序：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～</a:t>
            </a:r>
            <a:r>
              <a:rPr lang="en-US" altLang="zh-CN" sz="1600" dirty="0" smtClean="0"/>
              <a:t>F</a:t>
            </a:r>
            <a:endParaRPr lang="en-US" altLang="zh-CN" sz="1600" dirty="0" smtClean="0"/>
          </a:p>
          <a:p>
            <a:r>
              <a:rPr lang="en-US" altLang="zh-CN" sz="1600" dirty="0"/>
              <a:t>SW[4:3</a:t>
            </a:r>
            <a:r>
              <a:rPr lang="en-US" altLang="zh-CN" sz="1600" dirty="0" smtClean="0"/>
              <a:t>]=10</a:t>
            </a:r>
            <a:r>
              <a:rPr lang="zh-CN" altLang="en-US" sz="1600" dirty="0" smtClean="0"/>
              <a:t>，当前寄存器</a:t>
            </a:r>
            <a:r>
              <a:rPr lang="en-US" altLang="zh-CN" sz="1600" dirty="0" smtClean="0"/>
              <a:t>+1</a:t>
            </a:r>
            <a:r>
              <a:rPr lang="zh-CN" altLang="en-US" sz="1600" dirty="0" smtClean="0"/>
              <a:t>显示</a:t>
            </a:r>
            <a:endParaRPr lang="zh-CN" altLang="en-US" sz="1600" dirty="0"/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3599893" y="3673909"/>
            <a:ext cx="7620" cy="328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5580112" y="3645024"/>
            <a:ext cx="0" cy="239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260330" y="3706872"/>
            <a:ext cx="0" cy="4422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932040" y="3695788"/>
            <a:ext cx="1" cy="9573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4276380" y="3684936"/>
            <a:ext cx="7588" cy="12225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555921" y="1250845"/>
            <a:ext cx="8192543" cy="2393748"/>
            <a:chOff x="555921" y="1250845"/>
            <a:chExt cx="8192543" cy="2393748"/>
          </a:xfrm>
        </p:grpSpPr>
        <p:grpSp>
          <p:nvGrpSpPr>
            <p:cNvPr id="53" name="组合 52"/>
            <p:cNvGrpSpPr/>
            <p:nvPr/>
          </p:nvGrpSpPr>
          <p:grpSpPr>
            <a:xfrm>
              <a:off x="555921" y="1250845"/>
              <a:ext cx="8192543" cy="2393748"/>
              <a:chOff x="563893" y="1313124"/>
              <a:chExt cx="8192543" cy="2393748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63893" y="1313124"/>
                <a:ext cx="8192543" cy="2306502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611955" y="3569745"/>
                <a:ext cx="5095241" cy="13712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W15      SW14    SW13    SW12    SW11  SW10 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SW9   SW8   SW7  SW6   SW5   SW4   SW3   SW2  SW1   SW0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628887" y="2876352"/>
                <a:ext cx="5095241" cy="14688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LED15    LED14   LED13   LED12   LED11  LED10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LED9  LED8  LED7  LED6   LED5 LED4  LED3  LED2  LED1   LED0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3178633" y="3059809"/>
                <a:ext cx="88931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5419164" y="305981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5097264" y="306896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4772784" y="3059809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4117595" y="3059809"/>
                <a:ext cx="608227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7934151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7452320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6952037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6470206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7934151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7452320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6952037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6470206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7926966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圆角矩形 63"/>
              <p:cNvSpPr/>
              <p:nvPr/>
            </p:nvSpPr>
            <p:spPr>
              <a:xfrm>
                <a:off x="7445135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6944852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463021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7938831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7457000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6956717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6474886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7965993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7484162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6983879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6502048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圆角矩形 74"/>
              <p:cNvSpPr/>
              <p:nvPr/>
            </p:nvSpPr>
            <p:spPr>
              <a:xfrm>
                <a:off x="8415982" y="180491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MCU3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8417570" y="2244443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PRGO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8415982" y="2676268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RSTN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8431498" y="3116437"/>
                <a:ext cx="244957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5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MCU1~2</a:t>
                </a:r>
                <a:endParaRPr lang="zh-CN" altLang="en-US" sz="5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8431696" y="354986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400" b="1" i="1" dirty="0" err="1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Ardunio</a:t>
                </a:r>
                <a:endParaRPr lang="zh-CN" altLang="en-US" sz="4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圆角矩形 79"/>
              <p:cNvSpPr/>
              <p:nvPr/>
            </p:nvSpPr>
            <p:spPr>
              <a:xfrm>
                <a:off x="5148064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圆角矩形 80"/>
              <p:cNvSpPr/>
              <p:nvPr/>
            </p:nvSpPr>
            <p:spPr>
              <a:xfrm>
                <a:off x="457200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圆角矩形 81"/>
              <p:cNvSpPr/>
              <p:nvPr/>
            </p:nvSpPr>
            <p:spPr>
              <a:xfrm>
                <a:off x="392392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圆角矩形 82"/>
              <p:cNvSpPr/>
              <p:nvPr/>
            </p:nvSpPr>
            <p:spPr>
              <a:xfrm>
                <a:off x="3275856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圆角矩形 83"/>
              <p:cNvSpPr/>
              <p:nvPr/>
            </p:nvSpPr>
            <p:spPr>
              <a:xfrm>
                <a:off x="259367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圆角矩形 84"/>
              <p:cNvSpPr/>
              <p:nvPr/>
            </p:nvSpPr>
            <p:spPr>
              <a:xfrm>
                <a:off x="1963683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>
                <a:off x="135987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圆角矩形 86"/>
              <p:cNvSpPr/>
              <p:nvPr/>
            </p:nvSpPr>
            <p:spPr>
              <a:xfrm>
                <a:off x="698085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椭圆 53"/>
            <p:cNvSpPr/>
            <p:nvPr/>
          </p:nvSpPr>
          <p:spPr>
            <a:xfrm>
              <a:off x="6526955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0</a:t>
              </a:r>
              <a:endParaRPr lang="zh-CN" altLang="en-US" sz="1000" dirty="0"/>
            </a:p>
          </p:txBody>
        </p:sp>
        <p:sp>
          <p:nvSpPr>
            <p:cNvPr id="90" name="椭圆 89"/>
            <p:cNvSpPr/>
            <p:nvPr/>
          </p:nvSpPr>
          <p:spPr>
            <a:xfrm>
              <a:off x="7020272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1</a:t>
              </a:r>
              <a:endParaRPr lang="zh-CN" altLang="en-US" sz="1000" dirty="0"/>
            </a:p>
          </p:txBody>
        </p:sp>
        <p:sp>
          <p:nvSpPr>
            <p:cNvPr id="91" name="椭圆 90"/>
            <p:cNvSpPr/>
            <p:nvPr/>
          </p:nvSpPr>
          <p:spPr>
            <a:xfrm>
              <a:off x="7511863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2</a:t>
              </a:r>
              <a:endParaRPr lang="zh-CN" altLang="en-US" sz="1000" dirty="0"/>
            </a:p>
          </p:txBody>
        </p:sp>
        <p:sp>
          <p:nvSpPr>
            <p:cNvPr id="92" name="椭圆 91"/>
            <p:cNvSpPr/>
            <p:nvPr/>
          </p:nvSpPr>
          <p:spPr>
            <a:xfrm>
              <a:off x="7993694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3</a:t>
              </a:r>
              <a:endParaRPr lang="zh-CN" altLang="en-US" sz="1000" dirty="0"/>
            </a:p>
          </p:txBody>
        </p:sp>
        <p:sp>
          <p:nvSpPr>
            <p:cNvPr id="93" name="椭圆 92"/>
            <p:cNvSpPr/>
            <p:nvPr/>
          </p:nvSpPr>
          <p:spPr>
            <a:xfrm>
              <a:off x="6526955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4</a:t>
              </a:r>
              <a:endParaRPr lang="zh-CN" altLang="en-US" sz="1000" dirty="0"/>
            </a:p>
          </p:txBody>
        </p:sp>
        <p:sp>
          <p:nvSpPr>
            <p:cNvPr id="94" name="椭圆 93"/>
            <p:cNvSpPr/>
            <p:nvPr/>
          </p:nvSpPr>
          <p:spPr>
            <a:xfrm>
              <a:off x="7020272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5</a:t>
              </a:r>
              <a:endParaRPr lang="zh-CN" altLang="en-US" sz="1000" dirty="0"/>
            </a:p>
          </p:txBody>
        </p:sp>
        <p:sp>
          <p:nvSpPr>
            <p:cNvPr id="95" name="椭圆 94"/>
            <p:cNvSpPr/>
            <p:nvPr/>
          </p:nvSpPr>
          <p:spPr>
            <a:xfrm>
              <a:off x="7511863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6</a:t>
              </a:r>
              <a:endParaRPr lang="zh-CN" altLang="en-US" sz="1000" dirty="0"/>
            </a:p>
          </p:txBody>
        </p:sp>
        <p:sp>
          <p:nvSpPr>
            <p:cNvPr id="96" name="椭圆 95"/>
            <p:cNvSpPr/>
            <p:nvPr/>
          </p:nvSpPr>
          <p:spPr>
            <a:xfrm>
              <a:off x="7993694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7</a:t>
              </a:r>
              <a:endParaRPr lang="zh-CN" altLang="en-US" sz="1000" dirty="0"/>
            </a:p>
          </p:txBody>
        </p:sp>
        <p:sp>
          <p:nvSpPr>
            <p:cNvPr id="97" name="椭圆 96"/>
            <p:cNvSpPr/>
            <p:nvPr/>
          </p:nvSpPr>
          <p:spPr>
            <a:xfrm>
              <a:off x="6526955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8</a:t>
              </a:r>
              <a:endParaRPr lang="zh-CN" altLang="en-US" sz="1000" dirty="0"/>
            </a:p>
          </p:txBody>
        </p:sp>
        <p:sp>
          <p:nvSpPr>
            <p:cNvPr id="98" name="椭圆 97"/>
            <p:cNvSpPr/>
            <p:nvPr/>
          </p:nvSpPr>
          <p:spPr>
            <a:xfrm>
              <a:off x="7020272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9</a:t>
              </a:r>
              <a:endParaRPr lang="zh-CN" altLang="en-US" sz="1000" dirty="0"/>
            </a:p>
          </p:txBody>
        </p:sp>
        <p:sp>
          <p:nvSpPr>
            <p:cNvPr id="99" name="椭圆 98"/>
            <p:cNvSpPr/>
            <p:nvPr/>
          </p:nvSpPr>
          <p:spPr>
            <a:xfrm>
              <a:off x="7511863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A</a:t>
              </a:r>
              <a:endParaRPr lang="zh-CN" altLang="en-US" sz="1000" dirty="0"/>
            </a:p>
          </p:txBody>
        </p:sp>
        <p:sp>
          <p:nvSpPr>
            <p:cNvPr id="100" name="椭圆 99"/>
            <p:cNvSpPr/>
            <p:nvPr/>
          </p:nvSpPr>
          <p:spPr>
            <a:xfrm>
              <a:off x="7993694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B</a:t>
              </a:r>
              <a:endParaRPr lang="zh-CN" altLang="en-US" sz="1000" dirty="0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6526955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C</a:t>
              </a:r>
              <a:endParaRPr lang="zh-CN" altLang="en-US" sz="1000" dirty="0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7020272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D</a:t>
              </a:r>
              <a:endParaRPr lang="zh-CN" altLang="en-US" sz="1000" dirty="0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7511863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E</a:t>
              </a:r>
              <a:endParaRPr lang="zh-CN" altLang="en-US" sz="1000" dirty="0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7993694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F</a:t>
              </a:r>
              <a:endParaRPr lang="zh-CN" altLang="en-US" sz="1000" dirty="0"/>
            </a:p>
          </p:txBody>
        </p:sp>
      </p:grpSp>
      <p:sp>
        <p:nvSpPr>
          <p:cNvPr id="106" name="矩形 105"/>
          <p:cNvSpPr/>
          <p:nvPr/>
        </p:nvSpPr>
        <p:spPr>
          <a:xfrm>
            <a:off x="7788663" y="4193574"/>
            <a:ext cx="1005596" cy="277127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zh-CN" altLang="en-US" sz="1600" dirty="0" smtClean="0"/>
              <a:t>没有使用</a:t>
            </a:r>
            <a:endParaRPr lang="zh-CN" altLang="en-US" sz="1200" dirty="0"/>
          </a:p>
        </p:txBody>
      </p:sp>
      <p:cxnSp>
        <p:nvCxnSpPr>
          <p:cNvPr id="107" name="直接箭头连接符 106"/>
          <p:cNvCxnSpPr>
            <a:stCxn id="106" idx="0"/>
          </p:cNvCxnSpPr>
          <p:nvPr/>
        </p:nvCxnSpPr>
        <p:spPr>
          <a:xfrm flipV="1">
            <a:off x="8291461" y="3557070"/>
            <a:ext cx="22503" cy="636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测试程序</a:t>
            </a:r>
            <a:r>
              <a:rPr lang="zh-CN" altLang="en-US" dirty="0" smtClean="0"/>
              <a:t>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984" y="1226468"/>
            <a:ext cx="8229600" cy="1914500"/>
          </a:xfrm>
        </p:spPr>
        <p:txBody>
          <a:bodyPr/>
          <a:lstStyle/>
          <a:p>
            <a:pPr>
              <a:spcBef>
                <a:spcPts val="6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prstClr val="black"/>
                </a:solidFill>
              </a:rPr>
              <a:t>设计</a:t>
            </a:r>
            <a:r>
              <a:rPr lang="en-US" altLang="zh-CN" sz="2800" dirty="0">
                <a:solidFill>
                  <a:prstClr val="black"/>
                </a:solidFill>
              </a:rPr>
              <a:t>CPU</a:t>
            </a:r>
            <a:r>
              <a:rPr lang="zh-CN" altLang="en-US" sz="2800" dirty="0">
                <a:solidFill>
                  <a:prstClr val="black"/>
                </a:solidFill>
              </a:rPr>
              <a:t>功能测试方案和测试例程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1">
              <a:spcBef>
                <a:spcPts val="6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物理调试正确后，设计测试</a:t>
            </a:r>
            <a:r>
              <a:rPr lang="zh-CN" altLang="en-US" sz="2400" dirty="0">
                <a:solidFill>
                  <a:prstClr val="black"/>
                </a:solidFill>
              </a:rPr>
              <a:t>方案与测试程序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6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演示程序：简单有意义的</a:t>
            </a:r>
            <a:r>
              <a:rPr lang="en-US" altLang="zh-CN" sz="2400" dirty="0">
                <a:solidFill>
                  <a:prstClr val="black"/>
                </a:solidFill>
              </a:rPr>
              <a:t>DEMO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>
              <a:spcBef>
                <a:spcPts val="6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修改</a:t>
            </a:r>
            <a:r>
              <a:rPr lang="en-US" altLang="zh-CN" sz="2000" dirty="0" smtClean="0">
                <a:solidFill>
                  <a:prstClr val="black"/>
                </a:solidFill>
              </a:rPr>
              <a:t>DEMO</a:t>
            </a:r>
            <a:r>
              <a:rPr lang="zh-CN" altLang="en-US" sz="2000" dirty="0" smtClean="0">
                <a:solidFill>
                  <a:prstClr val="black"/>
                </a:solidFill>
              </a:rPr>
              <a:t>兼有测试、自检并有一定趣味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2">
              <a:spcBef>
                <a:spcPts val="60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Project</a:t>
            </a:r>
            <a:r>
              <a:rPr lang="zh-CN" altLang="en-US" sz="2000" dirty="0">
                <a:solidFill>
                  <a:prstClr val="black"/>
                </a:solidFill>
              </a:rPr>
              <a:t>的简化版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852936"/>
            <a:ext cx="6020916" cy="2526159"/>
          </a:xfrm>
        </p:spPr>
        <p:txBody>
          <a:bodyPr/>
          <a:lstStyle/>
          <a:p>
            <a:pPr algn="ctr">
              <a:buClr>
                <a:srgbClr val="FF3300"/>
              </a:buClr>
              <a:buSzPct val="95000"/>
              <a:buFont typeface="Wingdings" panose="05000000000000000000" pitchFamily="2" charset="2"/>
              <a:buChar char="¤"/>
            </a:pPr>
            <a:r>
              <a:rPr lang="en-US" altLang="zh-CN" sz="8800" dirty="0">
                <a:solidFill>
                  <a:srgbClr val="000000"/>
                </a:solidFill>
                <a:latin typeface="Algerian" panose="04020705040A02060702" pitchFamily="82" charset="0"/>
                <a:ea typeface="+mn-ea"/>
              </a:rPr>
              <a:t>END</a:t>
            </a:r>
            <a:endParaRPr lang="zh-CN" altLang="en-US" sz="8800" dirty="0">
              <a:solidFill>
                <a:srgbClr val="000000"/>
              </a:solidFill>
              <a:latin typeface="Algerian" panose="04020705040A02060702" pitchFamily="82" charset="0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mtClean="0">
                <a:latin typeface="SimHei" panose="02010609060101010101" pitchFamily="49" charset="-122"/>
                <a:ea typeface="SimHei" panose="02010609060101010101" pitchFamily="49" charset="-122"/>
              </a:rPr>
              <a:t>实验环境</a:t>
            </a:r>
            <a:endParaRPr smtClean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106987"/>
            <a:ext cx="7993062" cy="4751387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实验设备</a:t>
            </a:r>
            <a:endParaRPr sz="2800" dirty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dirty="0" smtClean="0"/>
              <a:t>1. </a:t>
            </a:r>
            <a:r>
              <a:rPr sz="2400" dirty="0" smtClean="0"/>
              <a:t>计算机</a:t>
            </a:r>
            <a:r>
              <a:rPr sz="2400" dirty="0"/>
              <a:t>（</a:t>
            </a:r>
            <a:r>
              <a:rPr lang="en-US" altLang="zh-CN" sz="2400" dirty="0"/>
              <a:t>Intel Core </a:t>
            </a:r>
            <a:r>
              <a:rPr lang="en-US" altLang="zh-CN" sz="2400" dirty="0" smtClean="0"/>
              <a:t>i5</a:t>
            </a:r>
            <a:r>
              <a:rPr sz="2400" dirty="0" smtClean="0"/>
              <a:t>以上，</a:t>
            </a:r>
            <a:r>
              <a:rPr lang="en-US" altLang="zh-CN" sz="2400" dirty="0" smtClean="0"/>
              <a:t>4GB</a:t>
            </a:r>
            <a:r>
              <a:rPr sz="2400" dirty="0"/>
              <a:t>内存以上）系统</a:t>
            </a:r>
            <a:r>
              <a:rPr lang="en-US" altLang="zh-CN" sz="2400" dirty="0"/>
              <a:t> </a:t>
            </a:r>
            <a:endParaRPr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2. Spartan-3 </a:t>
            </a:r>
            <a:r>
              <a:rPr lang="en-US" altLang="zh-CN" sz="2400" dirty="0"/>
              <a:t>Starter Kit </a:t>
            </a:r>
            <a:r>
              <a:rPr lang="en-US" altLang="zh-CN" sz="2400" dirty="0" smtClean="0"/>
              <a:t>Board/Sword</a:t>
            </a:r>
            <a:r>
              <a:rPr sz="2400" dirty="0" smtClean="0"/>
              <a:t>开发板</a:t>
            </a:r>
            <a:r>
              <a:rPr sz="2400" dirty="0"/>
              <a:t>	</a:t>
            </a:r>
            <a:endParaRPr lang="en-US" altLang="zh-CN"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3. Xilinx ISE14.4</a:t>
            </a:r>
            <a:r>
              <a:rPr sz="2400" dirty="0" smtClean="0"/>
              <a:t>及以上开发工具</a:t>
            </a:r>
            <a:endParaRPr sz="2400" dirty="0"/>
          </a:p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材料</a:t>
            </a:r>
            <a:endParaRPr sz="2800" dirty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</a:t>
            </a:r>
            <a:r>
              <a:rPr sz="2400" dirty="0"/>
              <a:t>无</a:t>
            </a:r>
            <a:endParaRPr sz="2400" dirty="0"/>
          </a:p>
        </p:txBody>
      </p:sp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8AE76-AB87-4D45-BA47-09C70B06AC64}" type="slidenum">
              <a:rPr lang="en-US" altLang="zh-CN" sz="1400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SimHei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SimHei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altLang="zh-CN" sz="4800" smtClean="0">
                <a:ea typeface="SimHei" panose="02010609060101010101" pitchFamily="49" charset="-122"/>
              </a:rPr>
              <a:t>实验任务</a:t>
            </a:r>
            <a:endParaRPr sz="4800" smtClean="0">
              <a:ea typeface="SimHei" panose="02010609060101010101" pitchFamily="49" charset="-122"/>
            </a:endParaRP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143571"/>
            <a:ext cx="8353425" cy="5165749"/>
          </a:xfrm>
        </p:spPr>
        <p:txBody>
          <a:bodyPr/>
          <a:lstStyle/>
          <a:p>
            <a:pPr marL="0" lvl="0" indent="0">
              <a:spcBef>
                <a:spcPts val="6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1. </a:t>
            </a:r>
            <a:r>
              <a:rPr lang="zh-CN" altLang="en-US" sz="2800" dirty="0" smtClean="0">
                <a:solidFill>
                  <a:schemeClr val="tx1"/>
                </a:solidFill>
              </a:rPr>
              <a:t>指令集</a:t>
            </a:r>
            <a:r>
              <a:rPr lang="zh-CN" altLang="en-US" sz="2800" dirty="0" smtClean="0">
                <a:solidFill>
                  <a:schemeClr val="tx1"/>
                </a:solidFill>
              </a:rPr>
              <a:t>优化</a:t>
            </a:r>
            <a:r>
              <a:rPr lang="zh-CN" altLang="en-US" sz="2800" dirty="0">
                <a:solidFill>
                  <a:schemeClr val="tx1"/>
                </a:solidFill>
              </a:rPr>
              <a:t>：</a:t>
            </a:r>
            <a:r>
              <a:rPr lang="zh-CN" altLang="en-US" sz="2800" dirty="0" smtClean="0">
                <a:solidFill>
                  <a:schemeClr val="tx1"/>
                </a:solidFill>
              </a:rPr>
              <a:t>扩展多</a:t>
            </a:r>
            <a:r>
              <a:rPr lang="zh-CN" altLang="en-US" sz="2800" dirty="0" smtClean="0">
                <a:solidFill>
                  <a:schemeClr val="tx1"/>
                </a:solidFill>
              </a:rPr>
              <a:t>周期</a:t>
            </a:r>
            <a:r>
              <a:rPr lang="en-US" altLang="zh-CN" sz="2800" dirty="0" smtClean="0">
                <a:solidFill>
                  <a:schemeClr val="tx1"/>
                </a:solidFill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</a:rPr>
              <a:t>指令集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schemeClr val="tx1"/>
                </a:solidFill>
              </a:rPr>
              <a:t>不少于下列指令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R-Type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add, sub, and, or,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xor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nor,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slt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srl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*,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jr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jalr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eret</a:t>
            </a: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endParaRPr lang="zh-CN" altLang="en-US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I-Type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	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addi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andi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ori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xori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lw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sw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bne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slti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J-Type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	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J, 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Jal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endParaRPr lang="en-US" altLang="zh-CN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spcBef>
                <a:spcPts val="3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鼓励个性化设计</a:t>
            </a:r>
            <a:endParaRPr lang="en-US" altLang="zh-CN" sz="2400" dirty="0" smtClean="0"/>
          </a:p>
          <a:p>
            <a:pPr marL="1200150" lvl="2" indent="-342900" algn="just">
              <a:spcBef>
                <a:spcPts val="3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/>
              <a:t>必需兼容基本指令集</a:t>
            </a:r>
            <a:endParaRPr lang="en-US" altLang="zh-CN" sz="2000" dirty="0" smtClean="0"/>
          </a:p>
          <a:p>
            <a:pPr marL="0" lvl="0" indent="0">
              <a:spcBef>
                <a:spcPts val="6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2</a:t>
            </a:r>
            <a:r>
              <a:rPr lang="en-US" altLang="zh-CN" sz="2800" dirty="0" smtClean="0">
                <a:solidFill>
                  <a:schemeClr val="tx1"/>
                </a:solidFill>
              </a:rPr>
              <a:t>. </a:t>
            </a:r>
            <a:r>
              <a:rPr lang="zh-CN" altLang="en-US" sz="2800" dirty="0" smtClean="0">
                <a:solidFill>
                  <a:schemeClr val="tx1"/>
                </a:solidFill>
              </a:rPr>
              <a:t>设计</a:t>
            </a:r>
            <a:r>
              <a:rPr lang="en-US" altLang="zh-CN" sz="2800" dirty="0" smtClean="0">
                <a:solidFill>
                  <a:schemeClr val="tx1"/>
                </a:solidFill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</a:rPr>
              <a:t>功能测试方案和测试例程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测试方案与测试程序</a:t>
            </a:r>
            <a:endParaRPr lang="en-US" altLang="zh-CN" sz="2400" dirty="0" smtClean="0"/>
          </a:p>
          <a:p>
            <a:pPr lvl="1">
              <a:spcBef>
                <a:spcPts val="6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演示程序：简单有意义的</a:t>
            </a:r>
            <a:r>
              <a:rPr lang="en-US" altLang="zh-CN" sz="2400" dirty="0" smtClean="0"/>
              <a:t>DEMO</a:t>
            </a:r>
            <a:endParaRPr lang="en-US" altLang="zh-CN" sz="2400" dirty="0" smtClean="0"/>
          </a:p>
          <a:p>
            <a:pPr lvl="2">
              <a:spcBef>
                <a:spcPts val="60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/>
              <a:t>Project</a:t>
            </a:r>
            <a:r>
              <a:rPr lang="zh-CN" altLang="en-US" sz="2000" dirty="0" smtClean="0"/>
              <a:t>的简化版</a:t>
            </a:r>
            <a:r>
              <a:rPr lang="en-US" altLang="zh-CN" sz="2000" dirty="0"/>
              <a:t>	</a:t>
            </a:r>
            <a:endParaRPr lang="zh-CN" altLang="en-US" sz="2000" dirty="0"/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SimHei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SimHei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3300"/>
                </a:solidFill>
                <a:ea typeface="SimHei" panose="02010609060101010101" pitchFamily="49" charset="-122"/>
              </a:rPr>
              <a:t>CPU organization </a:t>
            </a:r>
            <a:endParaRPr lang="en-US" altLang="zh-CN" sz="3200" dirty="0" smtClean="0">
              <a:solidFill>
                <a:srgbClr val="FF3300"/>
              </a:solidFill>
              <a:ea typeface="SimHei" panose="02010609060101010101" pitchFamily="49" charset="-122"/>
            </a:endParaRP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96975"/>
            <a:ext cx="854075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Digital circuit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General circuits that controls logical event with logical gates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--Hardware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1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Computer organization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Special circuits that processes logical action with instructions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-Software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9260" y="2492896"/>
            <a:ext cx="8643367" cy="2262190"/>
            <a:chOff x="317499" y="2420888"/>
            <a:chExt cx="8643367" cy="2262190"/>
          </a:xfrm>
        </p:grpSpPr>
        <p:sp>
          <p:nvSpPr>
            <p:cNvPr id="48133" name="Text Box 4"/>
            <p:cNvSpPr txBox="1">
              <a:spLocks noChangeArrowheads="1"/>
            </p:cNvSpPr>
            <p:nvPr/>
          </p:nvSpPr>
          <p:spPr bwMode="auto">
            <a:xfrm>
              <a:off x="1826640" y="3011438"/>
              <a:ext cx="1579563" cy="1395413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Control</a:t>
              </a:r>
              <a:br>
                <a:rPr lang="en-US" altLang="zh-CN" sz="2400" b="1">
                  <a:latin typeface="Times New Roman" panose="02020603050405020304" pitchFamily="18" charset="0"/>
                </a:rPr>
              </a:br>
              <a:r>
                <a:rPr lang="en-US" altLang="zh-CN" sz="2400" b="1">
                  <a:latin typeface="Times New Roman" panose="02020603050405020304" pitchFamily="18" charset="0"/>
                </a:rPr>
                <a:t>unit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</p:txBody>
        </p:sp>
        <p:sp>
          <p:nvSpPr>
            <p:cNvPr id="48134" name="Text Box 5"/>
            <p:cNvSpPr txBox="1">
              <a:spLocks noChangeArrowheads="1"/>
            </p:cNvSpPr>
            <p:nvPr/>
          </p:nvSpPr>
          <p:spPr bwMode="auto">
            <a:xfrm>
              <a:off x="5328666" y="3038426"/>
              <a:ext cx="1579563" cy="1411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noFill/>
              <a:miter lim="800000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 dirty="0" err="1">
                  <a:latin typeface="Times New Roman" panose="02020603050405020304" pitchFamily="18" charset="0"/>
                </a:rPr>
                <a:t>Datapath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35" name="Line 6"/>
            <p:cNvSpPr>
              <a:spLocks noChangeShapeType="1"/>
            </p:cNvSpPr>
            <p:nvPr/>
          </p:nvSpPr>
          <p:spPr bwMode="auto">
            <a:xfrm flipV="1">
              <a:off x="3406203" y="3463876"/>
              <a:ext cx="1949450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6" name="Line 7"/>
            <p:cNvSpPr>
              <a:spLocks noChangeShapeType="1"/>
            </p:cNvSpPr>
            <p:nvPr/>
          </p:nvSpPr>
          <p:spPr bwMode="auto">
            <a:xfrm>
              <a:off x="3406203" y="3954414"/>
              <a:ext cx="1922463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7" name="Freeform 8"/>
            <p:cNvSpPr/>
            <p:nvPr/>
          </p:nvSpPr>
          <p:spPr bwMode="auto">
            <a:xfrm rot="16200000" flipH="1">
              <a:off x="5504878" y="1592214"/>
              <a:ext cx="277813" cy="5903914"/>
            </a:xfrm>
            <a:custGeom>
              <a:avLst/>
              <a:gdLst>
                <a:gd name="T0" fmla="*/ 0 w 314"/>
                <a:gd name="T1" fmla="*/ 0 h 297"/>
                <a:gd name="T2" fmla="*/ 35 w 314"/>
                <a:gd name="T3" fmla="*/ 0 h 297"/>
                <a:gd name="T4" fmla="*/ 35 w 314"/>
                <a:gd name="T5" fmla="*/ 297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8" name="Freeform 9"/>
            <p:cNvSpPr/>
            <p:nvPr/>
          </p:nvSpPr>
          <p:spPr bwMode="auto">
            <a:xfrm>
              <a:off x="531812" y="2766963"/>
              <a:ext cx="5348289" cy="260350"/>
            </a:xfrm>
            <a:custGeom>
              <a:avLst/>
              <a:gdLst>
                <a:gd name="T0" fmla="*/ 0 w 314"/>
                <a:gd name="T1" fmla="*/ 0 h 297"/>
                <a:gd name="T2" fmla="*/ 591 w 314"/>
                <a:gd name="T3" fmla="*/ 0 h 297"/>
                <a:gd name="T4" fmla="*/ 591 w 314"/>
                <a:gd name="T5" fmla="*/ 2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9" name="Text Box 10"/>
            <p:cNvSpPr txBox="1">
              <a:spLocks noChangeArrowheads="1"/>
            </p:cNvSpPr>
            <p:nvPr/>
          </p:nvSpPr>
          <p:spPr bwMode="auto">
            <a:xfrm>
              <a:off x="3410965" y="3078113"/>
              <a:ext cx="19446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signals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0" name="Text Box 11"/>
            <p:cNvSpPr txBox="1">
              <a:spLocks noChangeArrowheads="1"/>
            </p:cNvSpPr>
            <p:nvPr/>
          </p:nvSpPr>
          <p:spPr bwMode="auto">
            <a:xfrm>
              <a:off x="3504628" y="3594051"/>
              <a:ext cx="1752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Status signals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7104335" y="4283028"/>
              <a:ext cx="183832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2" name="Text Box 13"/>
            <p:cNvSpPr txBox="1">
              <a:spLocks noChangeArrowheads="1"/>
            </p:cNvSpPr>
            <p:nvPr/>
          </p:nvSpPr>
          <p:spPr bwMode="auto">
            <a:xfrm>
              <a:off x="317499" y="2420888"/>
              <a:ext cx="1730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Data input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3" name="Line 14"/>
            <p:cNvSpPr>
              <a:spLocks noChangeShapeType="1"/>
            </p:cNvSpPr>
            <p:nvPr/>
          </p:nvSpPr>
          <p:spPr bwMode="auto">
            <a:xfrm>
              <a:off x="6979666" y="3803601"/>
              <a:ext cx="16160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4" name="Text Box 15"/>
            <p:cNvSpPr txBox="1">
              <a:spLocks noChangeArrowheads="1"/>
            </p:cNvSpPr>
            <p:nvPr/>
          </p:nvSpPr>
          <p:spPr bwMode="auto">
            <a:xfrm>
              <a:off x="6928866" y="3305126"/>
              <a:ext cx="2032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 smtClean="0">
                  <a:latin typeface="Times New Roman" panose="02020603050405020304" pitchFamily="18" charset="0"/>
                </a:rPr>
                <a:t>Data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>
            <a:xfrm>
              <a:off x="519362" y="3833208"/>
              <a:ext cx="13321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67829" y="3463876"/>
              <a:ext cx="13837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Status input</a:t>
              </a:r>
              <a:endParaRPr lang="zh-CN" altLang="en-US" dirty="0"/>
            </a:p>
          </p:txBody>
        </p:sp>
      </p:grpSp>
      <p:sp>
        <p:nvSpPr>
          <p:cNvPr id="2" name="椭圆 1"/>
          <p:cNvSpPr/>
          <p:nvPr/>
        </p:nvSpPr>
        <p:spPr>
          <a:xfrm>
            <a:off x="1524934" y="2661060"/>
            <a:ext cx="5783370" cy="223224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763688" y="6074407"/>
            <a:ext cx="7222029" cy="522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 smtClean="0"/>
              <a:t>多周期</a:t>
            </a:r>
            <a:r>
              <a:rPr lang="zh-CN" altLang="en-US" sz="4400" dirty="0"/>
              <a:t>数据通路</a:t>
            </a:r>
            <a:r>
              <a:rPr lang="zh-CN" altLang="en-US" sz="4400" dirty="0" smtClean="0"/>
              <a:t>结构：</a:t>
            </a:r>
            <a:r>
              <a:rPr lang="zh-CN" altLang="en-US" sz="3300" dirty="0" smtClean="0">
                <a:solidFill>
                  <a:srgbClr val="FF0000"/>
                </a:solidFill>
              </a:rPr>
              <a:t>兼容</a:t>
            </a:r>
            <a:r>
              <a:rPr lang="en-US" altLang="zh-CN" sz="3300" dirty="0" smtClean="0">
                <a:solidFill>
                  <a:srgbClr val="FF0000"/>
                </a:solidFill>
              </a:rPr>
              <a:t>9-23</a:t>
            </a:r>
            <a:r>
              <a:rPr lang="en-US" altLang="zh-CN" sz="3300" baseline="30000" dirty="0" smtClean="0">
                <a:solidFill>
                  <a:srgbClr val="FF0000"/>
                </a:solidFill>
              </a:rPr>
              <a:t>+</a:t>
            </a:r>
            <a:r>
              <a:rPr lang="zh-CN" altLang="en-US" sz="3300" dirty="0" smtClean="0">
                <a:solidFill>
                  <a:srgbClr val="FF0000"/>
                </a:solidFill>
              </a:rPr>
              <a:t>指令</a:t>
            </a:r>
            <a:endParaRPr lang="zh-CN" altLang="en-US" sz="3300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39752" y="2276872"/>
            <a:ext cx="6557392" cy="3990537"/>
          </a:xfrm>
          <a:prstGeom prst="roundRect">
            <a:avLst>
              <a:gd name="adj" fmla="val 5579"/>
            </a:avLst>
          </a:prstGeom>
          <a:solidFill>
            <a:schemeClr val="tx2">
              <a:lumMod val="40000"/>
              <a:lumOff val="6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01216" y="1124744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b="0" dirty="0" smtClean="0">
                <a:solidFill>
                  <a:schemeClr val="tx1"/>
                </a:solidFill>
              </a:rPr>
              <a:t>找出指令的通路：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5+1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个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MUX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增加或修改了什么通道？</a:t>
            </a:r>
            <a:endParaRPr lang="zh-CN" altLang="en-US" sz="2400" b="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544" y="2060848"/>
            <a:ext cx="8318173" cy="4667757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5796136" y="2420888"/>
            <a:ext cx="1656184" cy="432048"/>
          </a:xfrm>
          <a:prstGeom prst="roundRect">
            <a:avLst/>
          </a:prstGeom>
          <a:solidFill>
            <a:schemeClr val="accent6">
              <a:lumMod val="75000"/>
              <a:alpha val="52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9939</Words>
  <Application>WPS 演示</Application>
  <PresentationFormat>全屏显示(4:3)</PresentationFormat>
  <Paragraphs>767</Paragraphs>
  <Slides>37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5" baseType="lpstr">
      <vt:lpstr>Arial</vt:lpstr>
      <vt:lpstr>SimSun</vt:lpstr>
      <vt:lpstr>Wingdings</vt:lpstr>
      <vt:lpstr>Calibri</vt:lpstr>
      <vt:lpstr>Calibri</vt:lpstr>
      <vt:lpstr>Microsoft YaHei</vt:lpstr>
      <vt:lpstr>SimHei</vt:lpstr>
      <vt:lpstr>STLiti</vt:lpstr>
      <vt:lpstr>Times New Roman</vt:lpstr>
      <vt:lpstr>STXingkai</vt:lpstr>
      <vt:lpstr>FangSong</vt:lpstr>
      <vt:lpstr>LiSu</vt:lpstr>
      <vt:lpstr>Arial Unicode MS</vt:lpstr>
      <vt:lpstr>Consolas</vt:lpstr>
      <vt:lpstr>Algerian</vt:lpstr>
      <vt:lpstr>Office 主题</vt:lpstr>
      <vt:lpstr>MS_ClipArt_Gallery.5</vt:lpstr>
      <vt:lpstr>Visio.Drawing.11</vt:lpstr>
      <vt:lpstr>Computer Organization &amp; Design 					   实验与课程设计</vt:lpstr>
      <vt:lpstr>Course Outline</vt:lpstr>
      <vt:lpstr>实验目的</vt:lpstr>
      <vt:lpstr>实验环境</vt:lpstr>
      <vt:lpstr>Course Outline</vt:lpstr>
      <vt:lpstr>实验任务</vt:lpstr>
      <vt:lpstr>Course Outline</vt:lpstr>
      <vt:lpstr>CPU organization </vt:lpstr>
      <vt:lpstr>多周期数据通路结构：兼容9-23+指令</vt:lpstr>
      <vt:lpstr>实验十的数据通路模块：M_datapath</vt:lpstr>
      <vt:lpstr>数据通路接口参考- M_datapath.v</vt:lpstr>
      <vt:lpstr>多周期控制信号定义：</vt:lpstr>
      <vt:lpstr>控制器与控制对象</vt:lpstr>
      <vt:lpstr>18+指令的状态机：根据设计指令画出        asking the students to complete the corresponding state truth table</vt:lpstr>
      <vt:lpstr>分析指令控制状态机填入下表:参考实验11</vt:lpstr>
      <vt:lpstr>九条指令的状态真值表参考</vt:lpstr>
      <vt:lpstr>控制器实现</vt:lpstr>
      <vt:lpstr>多周期控制器：ctrl</vt:lpstr>
      <vt:lpstr>兼容实验十的控制器接口- ctrl.v</vt:lpstr>
      <vt:lpstr>U3-存储器初始化数据文档：mem.coe 				      代码与数据共存</vt:lpstr>
      <vt:lpstr>Course Outline</vt:lpstr>
      <vt:lpstr>设计工程：OExp12-MSOC</vt:lpstr>
      <vt:lpstr>PowerPoint 演示文稿</vt:lpstr>
      <vt:lpstr>设计要点</vt:lpstr>
      <vt:lpstr>指令扩展后M_Datapath参考设计</vt:lpstr>
      <vt:lpstr>23条指令的状态真值表-仅供参考</vt:lpstr>
      <vt:lpstr>控制器HDL直接描述结构</vt:lpstr>
      <vt:lpstr>状态机转换描述</vt:lpstr>
      <vt:lpstr>PowerPoint 演示文稿</vt:lpstr>
      <vt:lpstr>状态EX_R时ALU操作译码描述参考</vt:lpstr>
      <vt:lpstr>PowerPoint 演示文稿</vt:lpstr>
      <vt:lpstr>控制器集成替换</vt:lpstr>
      <vt:lpstr>PowerPoint 演示文稿</vt:lpstr>
      <vt:lpstr>物理验证</vt:lpstr>
      <vt:lpstr>物理验证-DEMO接口功能</vt:lpstr>
      <vt:lpstr>测试程序参考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　</dc:title>
  <dc:creator>zj_sqs</dc:creator>
  <cp:lastModifiedBy>Anna Tang</cp:lastModifiedBy>
  <cp:revision>677</cp:revision>
  <dcterms:created xsi:type="dcterms:W3CDTF">2013-04-10T02:56:00Z</dcterms:created>
  <dcterms:modified xsi:type="dcterms:W3CDTF">2020-06-13T01:27:27Z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