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67" r:id="rId7"/>
    <p:sldId id="302" r:id="rId8"/>
    <p:sldId id="303" r:id="rId9"/>
    <p:sldId id="304" r:id="rId10"/>
    <p:sldId id="419" r:id="rId11"/>
    <p:sldId id="459" r:id="rId12"/>
    <p:sldId id="460" r:id="rId13"/>
    <p:sldId id="439" r:id="rId14"/>
    <p:sldId id="438" r:id="rId15"/>
    <p:sldId id="324" r:id="rId16"/>
    <p:sldId id="392" r:id="rId17"/>
    <p:sldId id="468" r:id="rId18"/>
    <p:sldId id="475" r:id="rId19"/>
    <p:sldId id="469" r:id="rId20"/>
    <p:sldId id="470" r:id="rId21"/>
    <p:sldId id="473" r:id="rId22"/>
    <p:sldId id="474" r:id="rId23"/>
    <p:sldId id="471" r:id="rId24"/>
    <p:sldId id="461" r:id="rId25"/>
    <p:sldId id="502" r:id="rId26"/>
    <p:sldId id="476" r:id="rId27"/>
    <p:sldId id="457" r:id="rId28"/>
    <p:sldId id="458" r:id="rId29"/>
    <p:sldId id="462" r:id="rId30"/>
    <p:sldId id="477" r:id="rId31"/>
    <p:sldId id="464" r:id="rId32"/>
    <p:sldId id="463" r:id="rId33"/>
    <p:sldId id="465" r:id="rId34"/>
    <p:sldId id="466" r:id="rId35"/>
    <p:sldId id="456" r:id="rId36"/>
    <p:sldId id="497" r:id="rId37"/>
    <p:sldId id="498" r:id="rId38"/>
    <p:sldId id="499" r:id="rId39"/>
    <p:sldId id="386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1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315913" y="1228725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533241" y="2221865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五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数据通路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1200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1200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副标题 2"/>
          <p:cNvSpPr>
            <a:spLocks noGrp="1"/>
          </p:cNvSpPr>
          <p:nvPr/>
        </p:nvSpPr>
        <p:spPr>
          <a:xfrm>
            <a:off x="693420" y="4160520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2019-3-22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</a:t>
            </a:r>
            <a:r>
              <a:rPr lang="zh-CN" altLang="en-US" dirty="0"/>
              <a:t>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220072" y="2636912"/>
            <a:ext cx="3538736" cy="345638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请填写对应操作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部件之数据通路接口：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寄存器传输控制对象：通用数据通路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具有通用计算功能的算术逻辑部件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具有通用目的寄存器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具有通用计数所需的尽可能的路径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接口要求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数据通路接口信号如右图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zh-CN" altLang="en-US" sz="2400" dirty="0">
                <a:solidFill>
                  <a:prstClr val="black"/>
                </a:solidFill>
              </a:rPr>
              <a:t>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通路接口</a:t>
            </a:r>
            <a:r>
              <a:rPr lang="zh-CN" altLang="en-US" dirty="0" smtClean="0"/>
              <a:t>信号标准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8111244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b="0" dirty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目的地址控制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端口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输入选择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写入数据源控制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//J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指令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寄存器写信号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存储器输入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操作控制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//ALU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运算输出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//CPU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//PC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之数据通路设计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调用实验一设计的多路器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调用实验一的基本运算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调用实验四设计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altLang="zh-CN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OExp05-Datapath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之数据通路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根据理论课分析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条指令的数据通路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仿真测试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集成替换验证通过的数据通路模块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替换实验四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(Exp04)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Data_Path.ngc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Exp04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Top_OExp05_DataPath.sch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测试数据通路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指令通路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68" y="1988840"/>
            <a:ext cx="8686800" cy="3312368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下列模块符号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到当前工程目录：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b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or_bit_32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mux2to1_32 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mux2to1_5</a:t>
            </a:r>
            <a:r>
              <a:rPr lang="zh-CN" altLang="en-US" sz="2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endParaRPr lang="en-US" altLang="zh-CN" sz="2400" dirty="0" smtClean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Ext_32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REG32</a:t>
            </a:r>
            <a:endParaRPr lang="en-US" altLang="zh-CN" sz="240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lnSpc>
                <a:spcPts val="2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2400" b="0" dirty="0" smtClean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</a:rPr>
              <a:t>位寄存器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用途：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指针、数据、地址或指令锁存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参考逻辑实验</a:t>
            </a:r>
            <a:r>
              <a:rPr lang="en-US" altLang="zh-CN" sz="2400" dirty="0" smtClean="0"/>
              <a:t>Exp10</a:t>
            </a:r>
            <a:r>
              <a:rPr lang="zh-CN" altLang="en-US" sz="2400" dirty="0" smtClean="0"/>
              <a:t>，用行为描述实验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模块名：</a:t>
            </a:r>
            <a:r>
              <a:rPr lang="en-US" altLang="zh-CN" sz="2400" dirty="0" smtClean="0"/>
              <a:t>REG32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上升沿触发：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使能信号：</a:t>
            </a:r>
            <a:r>
              <a:rPr lang="en-US" altLang="zh-CN" sz="2000" dirty="0" smtClean="0"/>
              <a:t>CE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同步复位：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=1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数据输入：</a:t>
            </a:r>
            <a:r>
              <a:rPr lang="en-US" altLang="zh-CN" sz="2000" dirty="0" smtClean="0"/>
              <a:t>D(31:0)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数据输出：</a:t>
            </a:r>
            <a:r>
              <a:rPr lang="en-US" altLang="zh-CN" sz="2000" dirty="0" smtClean="0"/>
              <a:t>Q(31:0)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参考描述结构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module</a:t>
            </a: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REG32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input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smtClean="0"/>
              <a:t>……</a:t>
            </a:r>
            <a:r>
              <a:rPr lang="en-US" altLang="zh-CN" sz="1800" dirty="0"/>
              <a:t>			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</a:t>
            </a:r>
            <a:r>
              <a:rPr lang="en-US" altLang="zh-CN" sz="1800" b="1" dirty="0">
                <a:solidFill>
                  <a:srgbClr val="0000FF"/>
                </a:solidFill>
              </a:rPr>
              <a:t>always</a:t>
            </a:r>
            <a:r>
              <a:rPr lang="en-US" altLang="zh-CN" sz="1800" dirty="0"/>
              <a:t> @(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clk</a:t>
            </a:r>
            <a:r>
              <a:rPr lang="en-US" altLang="zh-CN" sz="1800" dirty="0"/>
              <a:t> or </a:t>
            </a:r>
            <a:r>
              <a:rPr lang="en-US" altLang="zh-CN" sz="1800" b="1" dirty="0" err="1">
                <a:solidFill>
                  <a:srgbClr val="0000FF"/>
                </a:solidFill>
              </a:rPr>
              <a:t>posedge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rst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</a:t>
            </a:r>
            <a:r>
              <a:rPr lang="en-US" altLang="zh-CN" sz="1800" dirty="0"/>
              <a:t>Q 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b="1" dirty="0">
                <a:solidFill>
                  <a:srgbClr val="0000FF"/>
                </a:solidFill>
              </a:rPr>
              <a:t>else if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)   Q </a:t>
            </a:r>
            <a:r>
              <a:rPr lang="en-US" altLang="zh-CN" sz="1800" dirty="0"/>
              <a:t>&lt;= </a:t>
            </a:r>
            <a:r>
              <a:rPr lang="zh-CN" altLang="en-US" sz="1800" dirty="0" smtClean="0"/>
              <a:t>？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FF"/>
                </a:solidFill>
              </a:rPr>
              <a:t>endmodule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248" y="2485528"/>
            <a:ext cx="1114528" cy="2761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4208" y="530120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封装后的逻辑符号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原理图输入模板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PC</a:t>
            </a:r>
            <a:r>
              <a:rPr lang="zh-CN" altLang="en-US" sz="2800" dirty="0" smtClean="0">
                <a:solidFill>
                  <a:schemeClr val="tx1"/>
                </a:solidFill>
              </a:rPr>
              <a:t>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REG32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add_32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AND2(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MUX2T1_32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设计：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顺序执行</a:t>
            </a:r>
            <a:r>
              <a:rPr lang="en-US" altLang="zh-CN" sz="2000" dirty="0" smtClean="0"/>
              <a:t>(PC+4)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Jump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时的</a:t>
            </a:r>
            <a:r>
              <a:rPr lang="en-US" altLang="zh-CN" sz="2000" dirty="0" smtClean="0"/>
              <a:t>PC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计算和通路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注意常数的电路实现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” </a:t>
            </a:r>
            <a:r>
              <a:rPr lang="en-US" altLang="zh-CN" sz="2000" dirty="0" smtClean="0"/>
              <a:t>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Branch_offset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  <a:p>
            <a:pPr lvl="2">
              <a:lnSpc>
                <a:spcPts val="1800"/>
              </a:lnSpc>
              <a:spcBef>
                <a:spcPts val="0"/>
              </a:spcBef>
            </a:pPr>
            <a:r>
              <a:rPr lang="en-US" altLang="zh-CN" sz="2000" dirty="0" err="1" smtClean="0"/>
              <a:t>Jump_addr</a:t>
            </a:r>
            <a:r>
              <a:rPr lang="en-US" altLang="zh-CN" sz="2000" dirty="0" smtClean="0"/>
              <a:t> 	= </a:t>
            </a:r>
            <a:r>
              <a:rPr lang="zh-CN" altLang="en-US" sz="2000" dirty="0" smtClean="0"/>
              <a:t>？？？？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655" y="2862819"/>
            <a:ext cx="1085280" cy="1107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79" y="2648721"/>
            <a:ext cx="608527" cy="1507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636912"/>
            <a:ext cx="834895" cy="15198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63610" y="2639166"/>
            <a:ext cx="9906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312" y="213285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64" y="996933"/>
            <a:ext cx="1373312" cy="1472213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 rot="2571995">
            <a:off x="7000910" y="1517543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53437"/>
            <a:ext cx="5113263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3600" b="1" dirty="0" err="1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模块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			 </a:t>
            </a:r>
            <a:r>
              <a:rPr lang="en-US" altLang="zh-CN" dirty="0" smtClean="0"/>
              <a:t>    	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代码来自李亚民教授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1047498"/>
            <a:ext cx="1161678" cy="148266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 rot="2571995">
            <a:off x="6046319" y="2096415"/>
            <a:ext cx="197768" cy="867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3552"/>
            <a:ext cx="8229600" cy="522576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dirty="0" smtClean="0">
                <a:solidFill>
                  <a:schemeClr val="tx1"/>
                </a:solidFill>
              </a:rPr>
              <a:t>R-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格式和</a:t>
            </a:r>
            <a:r>
              <a:rPr lang="en-US" altLang="zh-CN" sz="2800" dirty="0" smtClean="0">
                <a:solidFill>
                  <a:schemeClr val="tx1"/>
                </a:solidFill>
              </a:rPr>
              <a:t>I-</a:t>
            </a:r>
            <a:r>
              <a:rPr lang="zh-CN" altLang="en-US" sz="2800" dirty="0" smtClean="0">
                <a:solidFill>
                  <a:schemeClr val="tx1"/>
                </a:solidFill>
              </a:rPr>
              <a:t>格式数据通路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根据理论课分析讨论的数据通路选择</a:t>
            </a:r>
            <a:r>
              <a:rPr lang="en-US" altLang="zh-CN" sz="2400" dirty="0" smtClean="0"/>
              <a:t>MUX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400" dirty="0" smtClean="0">
                <a:solidFill>
                  <a:schemeClr val="tx1"/>
                </a:solidFill>
              </a:rPr>
              <a:t>数据通道设计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格式源</a:t>
            </a:r>
            <a:r>
              <a:rPr lang="zh-CN" altLang="en-US" sz="2000" dirty="0" smtClean="0"/>
              <a:t>地址</a:t>
            </a:r>
            <a:r>
              <a:rPr lang="zh-CN" altLang="en-US" sz="2000" dirty="0" smtClean="0">
                <a:solidFill>
                  <a:schemeClr val="tx1"/>
                </a:solidFill>
              </a:rPr>
              <a:t>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R-</a:t>
            </a:r>
            <a:r>
              <a:rPr lang="zh-CN" altLang="en-US" sz="2000" dirty="0" smtClean="0">
                <a:solidFill>
                  <a:schemeClr val="tx1"/>
                </a:solidFill>
              </a:rPr>
              <a:t>格式目的地址通道选择：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rd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R-</a:t>
            </a:r>
            <a:r>
              <a:rPr lang="zh-CN" altLang="en-US" sz="2000" dirty="0"/>
              <a:t>格式</a:t>
            </a:r>
            <a:r>
              <a:rPr lang="zh-CN" altLang="en-US" sz="2000" dirty="0" smtClean="0"/>
              <a:t>目的数据通道选择：</a:t>
            </a:r>
            <a:r>
              <a:rPr lang="en-US" altLang="zh-CN" sz="2000" dirty="0" smtClean="0"/>
              <a:t>form ALU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格式源地址通道选择：</a:t>
            </a:r>
            <a:r>
              <a:rPr lang="en-US" altLang="zh-CN" sz="2000" dirty="0" err="1" smtClean="0"/>
              <a:t>rs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I-</a:t>
            </a:r>
            <a:r>
              <a:rPr lang="zh-CN" altLang="en-US" sz="2000" dirty="0" smtClean="0"/>
              <a:t>格式目的地址</a:t>
            </a:r>
            <a:r>
              <a:rPr lang="zh-CN" altLang="en-US" sz="2000" dirty="0"/>
              <a:t>通道</a:t>
            </a:r>
            <a:r>
              <a:rPr lang="zh-CN" altLang="en-US" sz="2000" dirty="0" smtClean="0"/>
              <a:t>选择：</a:t>
            </a:r>
            <a:r>
              <a:rPr lang="en-US" altLang="zh-CN" sz="2000" dirty="0" err="1" smtClean="0"/>
              <a:t>rt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smtClean="0"/>
              <a:t>I-</a:t>
            </a:r>
            <a:r>
              <a:rPr lang="zh-CN" altLang="en-US" sz="2000" dirty="0" smtClean="0"/>
              <a:t>格式</a:t>
            </a:r>
            <a:r>
              <a:rPr lang="zh-CN" altLang="en-US" sz="2000" dirty="0"/>
              <a:t>目的数据通道选择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from Memory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 err="1" smtClean="0"/>
              <a:t>Beq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源</a:t>
            </a:r>
            <a:r>
              <a:rPr lang="zh-CN" altLang="en-US" sz="2000" dirty="0" smtClean="0"/>
              <a:t>地址通道是什么？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ALU</a:t>
            </a:r>
            <a:r>
              <a:rPr lang="zh-CN" altLang="en-US" sz="2400" dirty="0"/>
              <a:t>数据通路设计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A</a:t>
            </a:r>
            <a:r>
              <a:rPr lang="zh-CN" altLang="en-US" sz="2000" dirty="0"/>
              <a:t>有通道选择吗？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ALU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B</a:t>
            </a:r>
            <a:r>
              <a:rPr lang="zh-CN" altLang="en-US" sz="2000" dirty="0"/>
              <a:t>通道选择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zh-CN" altLang="en-US" sz="1800" dirty="0"/>
              <a:t>调用</a:t>
            </a:r>
            <a:r>
              <a:rPr lang="en-US" altLang="zh-CN" sz="1800" dirty="0"/>
              <a:t>Ext_32</a:t>
            </a:r>
            <a:r>
              <a:rPr lang="zh-CN" altLang="en-US" sz="1800" dirty="0"/>
              <a:t>模块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R-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from </a:t>
            </a:r>
            <a:r>
              <a:rPr lang="en-US" altLang="zh-CN" sz="1800" dirty="0" err="1"/>
              <a:t>Regs</a:t>
            </a:r>
            <a:r>
              <a:rPr lang="en-US" altLang="zh-CN" sz="1800" dirty="0"/>
              <a:t> B port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I-</a:t>
            </a:r>
            <a:r>
              <a:rPr lang="zh-CN" altLang="en-US" sz="1800" dirty="0"/>
              <a:t>格式：</a:t>
            </a:r>
            <a:r>
              <a:rPr lang="en-US" altLang="zh-CN" sz="1800" dirty="0"/>
              <a:t>Where from </a:t>
            </a:r>
            <a:endParaRPr lang="zh-CN" altLang="en-US" sz="1800" dirty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6605865" y="2459662"/>
            <a:ext cx="2098576" cy="432048"/>
          </a:xfrm>
          <a:prstGeom prst="cloudCallout">
            <a:avLst>
              <a:gd name="adj1" fmla="val -33959"/>
              <a:gd name="adj2" fmla="val 1662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什么地址？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6300192" y="3754536"/>
            <a:ext cx="2504320" cy="576064"/>
          </a:xfrm>
          <a:prstGeom prst="cloudCallout">
            <a:avLst>
              <a:gd name="adj1" fmla="val 14319"/>
              <a:gd name="adj2" fmla="val -105227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控制信号是什么</a:t>
            </a:r>
            <a:endParaRPr lang="zh-CN" altLang="en-US" dirty="0">
              <a:noFill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192" y="4963644"/>
            <a:ext cx="1657549" cy="1198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071048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6395" y="2180590"/>
            <a:ext cx="2559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N0,</a:t>
            </a:r>
            <a:r>
              <a:rPr lang="en-US" altLang="zh-CN" sz="800" b="1">
                <a:solidFill>
                  <a:srgbClr val="FF0000"/>
                </a:solidFill>
              </a:rPr>
              <a:t>....</a:t>
            </a:r>
            <a:r>
              <a:rPr lang="zh-CN" altLang="en-US" sz="800" b="1">
                <a:solidFill>
                  <a:srgbClr val="FF0000"/>
                </a:solidFill>
              </a:rPr>
              <a:t>,N0,N0,V5,N0,N0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8825" y="179705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</a:rPr>
              <a:t>PC_4(31:0)</a:t>
            </a:r>
            <a:endParaRPr lang="zh-CN" alt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975" y="2318385"/>
            <a:ext cx="1612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Imm_32(29:0),N0,N0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4110" y="2322830"/>
            <a:ext cx="228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>
                    <a:lumMod val="60000"/>
                    <a:lumOff val="40000"/>
                  </a:schemeClr>
                </a:solidFill>
              </a:rPr>
              <a:t>PC_4(31:28),inst_field(25:0),N0,N0</a:t>
            </a:r>
            <a:endParaRPr lang="zh-CN" altLang="en-US" sz="1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0250" y="5162550"/>
            <a:ext cx="1635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inst_field(15:0)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83050" y="4933950"/>
            <a:ext cx="4018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EXT_32</a:t>
            </a:r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程序：	assign s = imm_16[15];</a:t>
            </a:r>
            <a:endParaRPr lang="zh-CN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	assign Imm_32 = {s,s,s,s,s,s,s,s,s,s,s,s,s,s,s,s,imm_16};</a:t>
            </a:r>
            <a:r>
              <a:rPr lang="zh-CN" altLang="en-US" sz="1000"/>
              <a:t>	</a:t>
            </a:r>
            <a:endParaRPr lang="zh-CN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逻辑原理图输入</a:t>
            </a:r>
            <a:r>
              <a:rPr lang="en-US" altLang="zh-CN" dirty="0"/>
              <a:t>(</a:t>
            </a:r>
            <a:r>
              <a:rPr dirty="0"/>
              <a:t>实验</a:t>
            </a:r>
            <a:r>
              <a:rPr lang="en-US" altLang="zh-CN" dirty="0"/>
              <a:t>4)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7" y="1071197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83480" y="873760"/>
            <a:ext cx="5272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ADC32(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扩展成</a:t>
            </a:r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33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位</a:t>
            </a:r>
            <a:r>
              <a:rPr lang="en-US" altLang="zh-CN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)</a:t>
            </a:r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	wire B_Notation = C0 ^ 1'b0;	  </a:t>
            </a:r>
            <a:endParaRPr lang="zh-CN" altLang="en-US" sz="1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zh-CN" altLang="en-US" sz="1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	 S = {1'b0,A} + {B_Notation,B} + C0;</a:t>
            </a:r>
            <a:endParaRPr lang="zh-CN" altLang="en-US" sz="1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0100" y="5509260"/>
            <a:ext cx="3122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srl32</a:t>
            </a:r>
            <a:r>
              <a:rPr lang="zh-CN" altLang="en-US">
                <a:solidFill>
                  <a:srgbClr val="FF0000"/>
                </a:solidFill>
              </a:rPr>
              <a:t>程序</a:t>
            </a:r>
            <a:r>
              <a:rPr lang="en-US" altLang="zh-CN">
                <a:solidFill>
                  <a:srgbClr val="FF0000"/>
                </a:solidFill>
              </a:rPr>
              <a:t>:assign res = B &gt;&gt; 1;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4750" y="5080000"/>
            <a:ext cx="1741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overflow没有处理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数据通路仿真调试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err="1" smtClean="0"/>
              <a:t>DataPath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原理图检查没有</a:t>
            </a:r>
            <a:r>
              <a:rPr lang="en-US" altLang="zh-CN" dirty="0" smtClean="0"/>
              <a:t>Errors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warnings</a:t>
            </a:r>
            <a:r>
              <a:rPr lang="zh-CN" altLang="en-US" dirty="0" smtClean="0"/>
              <a:t>后仿真测试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仿真激励代码设计要点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只做功能性测试，不做性能和完备性测试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b="1" dirty="0" smtClean="0"/>
              <a:t>通路功能</a:t>
            </a:r>
            <a:r>
              <a:rPr lang="zh-CN" altLang="en-US" b="1" dirty="0"/>
              <a:t>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/>
              <a:t>选择</a:t>
            </a:r>
            <a:r>
              <a:rPr lang="en-US" altLang="zh-CN" dirty="0" smtClean="0"/>
              <a:t>9</a:t>
            </a:r>
            <a:r>
              <a:rPr lang="zh-CN" altLang="en-US" dirty="0" smtClean="0"/>
              <a:t>条指令所有可能通路的代表指令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激励输入：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 smtClean="0"/>
              <a:t>计算出对应指令的输入控制信号和代表数据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en-US" altLang="zh-CN" dirty="0" err="1"/>
              <a:t>c</a:t>
            </a:r>
            <a:r>
              <a:rPr lang="en-US" altLang="zh-CN" dirty="0" err="1" smtClean="0"/>
              <a:t>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rst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smtClean="0"/>
              <a:t>ALU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smtClean="0"/>
              <a:t>add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5">
              <a:spcBef>
                <a:spcPts val="0"/>
              </a:spcBef>
            </a:pPr>
            <a:r>
              <a:rPr lang="zh-CN" altLang="en-US" dirty="0"/>
              <a:t>计算出对应指令的输入控制信号和代表数据</a:t>
            </a:r>
            <a:endParaRPr lang="en-US" altLang="zh-CN" dirty="0" smtClean="0"/>
          </a:p>
          <a:p>
            <a:pPr lvl="4">
              <a:spcBef>
                <a:spcPts val="0"/>
              </a:spcBef>
            </a:pPr>
            <a:r>
              <a:rPr lang="zh-CN" altLang="en-US" dirty="0" smtClean="0"/>
              <a:t>选择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比较、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Stroe</a:t>
            </a:r>
            <a:r>
              <a:rPr lang="zh-CN" altLang="en-US" dirty="0" smtClean="0"/>
              <a:t>测试地址计算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en-US" altLang="zh-CN" b="1" dirty="0" err="1" smtClean="0"/>
              <a:t>Regs</a:t>
            </a:r>
            <a:r>
              <a:rPr lang="zh-CN" altLang="en-US" b="1" dirty="0" smtClean="0"/>
              <a:t>功能测试</a:t>
            </a:r>
            <a:endParaRPr lang="en-US" altLang="zh-CN" b="1" dirty="0" smtClean="0"/>
          </a:p>
          <a:p>
            <a:pPr lvl="4"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指令代表作寄存器遍历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替换集成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5853336" cy="35309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集成替换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仿真正确后替换</a:t>
            </a:r>
            <a:r>
              <a:rPr lang="en-US" altLang="zh-CN" sz="2000" dirty="0" smtClean="0"/>
              <a:t>Exp04</a:t>
            </a:r>
            <a:r>
              <a:rPr lang="zh-CN" altLang="en-US" sz="2000" dirty="0" smtClean="0"/>
              <a:t>的数据通路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清理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工程中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的数据通路核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600" dirty="0" smtClean="0">
                <a:cs typeface="Times New Roman" panose="02020603050405020304" pitchFamily="18" charset="0"/>
              </a:rPr>
              <a:t>Exp04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工程</a:t>
            </a:r>
            <a:r>
              <a:rPr lang="zh-CN" altLang="en-US" sz="1600" dirty="0">
                <a:cs typeface="Times New Roman" panose="02020603050405020304" pitchFamily="18" charset="0"/>
              </a:rPr>
              <a:t>中移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除数据通路核</a:t>
            </a:r>
            <a:r>
              <a:rPr lang="zh-CN" altLang="en-US" sz="1600" dirty="0">
                <a:cs typeface="Times New Roman" panose="02020603050405020304" pitchFamily="18" charset="0"/>
              </a:rPr>
              <a:t>关联</a:t>
            </a:r>
            <a:endParaRPr lang="en-US" altLang="zh-CN" sz="1600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删除工程中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核文件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err="1">
                <a:cs typeface="Times New Roman" panose="02020603050405020304" pitchFamily="18" charset="0"/>
              </a:rPr>
              <a:t>Data_path.ngc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cs typeface="Times New Roman" panose="02020603050405020304" pitchFamily="18" charset="0"/>
              </a:rPr>
              <a:t>Data_path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.</a:t>
            </a:r>
            <a:r>
              <a:rPr lang="zh-CN" altLang="zh-CN" sz="1800" dirty="0">
                <a:cs typeface="Times New Roman" panose="02020603050405020304" pitchFamily="18" charset="0"/>
              </a:rPr>
              <a:t>v </a:t>
            </a:r>
            <a:r>
              <a:rPr lang="zh-CN" altLang="zh-CN" sz="1800" dirty="0" smtClean="0">
                <a:cs typeface="Times New Roman" panose="02020603050405020304" pitchFamily="18" charset="0"/>
              </a:rPr>
              <a:t>文件</a:t>
            </a:r>
            <a:endParaRPr lang="en-US" altLang="zh-CN" sz="1800" dirty="0" smtClean="0"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000" dirty="0">
                <a:cs typeface="Times New Roman" panose="02020603050405020304" pitchFamily="18" charset="0"/>
              </a:rPr>
              <a:t>：</a:t>
            </a:r>
            <a:br>
              <a:rPr lang="en-US" altLang="zh-CN" sz="2000" dirty="0" smtClean="0">
                <a:cs typeface="Times New Roman" panose="02020603050405020304" pitchFamily="18" charset="0"/>
              </a:rPr>
            </a:br>
            <a:r>
              <a:rPr lang="en-US" altLang="zh-CN" sz="18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1800" b="1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Exp04</a:t>
            </a:r>
            <a:r>
              <a:rPr lang="zh-CN" altLang="en-US" sz="2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cs typeface="Times New Roman" panose="02020603050405020304" pitchFamily="18" charset="0"/>
              </a:rPr>
              <a:t>除</a:t>
            </a:r>
            <a:r>
              <a:rPr lang="en-US" altLang="zh-CN" sz="2000" dirty="0" err="1" smtClean="0">
                <a:cs typeface="Times New Roman" panose="02020603050405020304" pitchFamily="18" charset="0"/>
              </a:rPr>
              <a:t>Data_path.ngc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核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228184" y="5373216"/>
            <a:ext cx="2572916" cy="36004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1600" y="5373216"/>
            <a:ext cx="2880320" cy="612648"/>
          </a:xfrm>
          <a:prstGeom prst="wedgeRoundRectCallout">
            <a:avLst>
              <a:gd name="adj1" fmla="val 128057"/>
              <a:gd name="adj2" fmla="val -2734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Exp04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537" y="1209453"/>
            <a:ext cx="3882123" cy="5087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DapaPath</a:t>
            </a: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核后的</a:t>
            </a:r>
            <a:b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模块层次结构</a:t>
            </a:r>
            <a:endParaRPr lang="en-US" altLang="zh-CN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80124" y="1209452"/>
            <a:ext cx="3412356" cy="4176464"/>
          </a:xfrm>
          <a:prstGeom prst="roundRect">
            <a:avLst>
              <a:gd name="adj" fmla="val 9515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016724" y="2586395"/>
            <a:ext cx="2907204" cy="612648"/>
          </a:xfrm>
          <a:prstGeom prst="wedgeRoundRectCallout">
            <a:avLst>
              <a:gd name="adj1" fmla="val 122440"/>
              <a:gd name="adj2" fmla="val -220280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Exp05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完成数据通路替换后的模块调用关系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16571" y="5724789"/>
            <a:ext cx="2818656" cy="216024"/>
          </a:xfrm>
          <a:prstGeom prst="roundRect">
            <a:avLst/>
          </a:prstGeom>
          <a:noFill/>
          <a:ln w="38100">
            <a:solidFill>
              <a:srgbClr val="00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2429870" y="5526477"/>
            <a:ext cx="1735742" cy="612648"/>
          </a:xfrm>
          <a:prstGeom prst="wedgeRoundRectCallout">
            <a:avLst>
              <a:gd name="adj1" fmla="val 118385"/>
              <a:gd name="adj2" fmla="val -538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控制器不变</a:t>
            </a:r>
            <a:r>
              <a:rPr lang="zh-CN" altLang="en-US" sz="2000" dirty="0">
                <a:solidFill>
                  <a:schemeClr val="tx1"/>
                </a:solidFill>
              </a:rPr>
              <a:t>仍然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12160" y="4509120"/>
            <a:ext cx="2808312" cy="21602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35696" y="3964178"/>
            <a:ext cx="1628237" cy="633236"/>
          </a:xfrm>
          <a:prstGeom prst="wedgeRoundRectCallout">
            <a:avLst>
              <a:gd name="adj1" fmla="val 191120"/>
              <a:gd name="adj2" fmla="val 59953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PC</a:t>
            </a:r>
            <a:r>
              <a:rPr lang="zh-CN" altLang="en-US" sz="2000" dirty="0" smtClean="0">
                <a:solidFill>
                  <a:schemeClr val="tx1"/>
                </a:solidFill>
              </a:rPr>
              <a:t>计数器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本实验设计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DEMO</a:t>
            </a:r>
            <a:r>
              <a:rPr lang="zh-CN" altLang="en-US" sz="2800" dirty="0">
                <a:solidFill>
                  <a:schemeClr val="tx1"/>
                </a:solidFill>
              </a:rPr>
              <a:t>程序目测数据通路</a:t>
            </a:r>
            <a:r>
              <a:rPr lang="zh-CN" altLang="en-US" sz="2800" dirty="0" smtClean="0">
                <a:solidFill>
                  <a:schemeClr val="tx1"/>
                </a:solidFill>
              </a:rPr>
              <a:t>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DEMO</a:t>
            </a:r>
            <a:r>
              <a:rPr lang="zh-CN" altLang="en-US" sz="2400" dirty="0" smtClean="0"/>
              <a:t>接口功能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SW[7:5</a:t>
            </a:r>
            <a:r>
              <a:rPr lang="en-US" altLang="zh-CN" sz="2000" dirty="0" smtClean="0"/>
              <a:t>]=000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SW[2]=0(</a:t>
            </a:r>
            <a:r>
              <a:rPr lang="zh-CN" altLang="en-US" sz="2000" dirty="0" smtClean="0"/>
              <a:t>全速运行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SW[0]=0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显示程序：跑马灯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SW[0]=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，点阵</a:t>
            </a:r>
            <a:r>
              <a:rPr lang="zh-CN" altLang="en-US" sz="1800" dirty="0"/>
              <a:t>显示程序：矩形变幻</a:t>
            </a:r>
            <a:endParaRPr lang="zh-CN" altLang="en-US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SW[4:3]=01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，内存</a:t>
            </a:r>
            <a:r>
              <a:rPr lang="zh-CN" altLang="en-US" sz="1800" dirty="0"/>
              <a:t>数据显示程序：</a:t>
            </a:r>
            <a:r>
              <a:rPr lang="en-US" altLang="zh-CN" sz="1800" dirty="0"/>
              <a:t>0</a:t>
            </a:r>
            <a:r>
              <a:rPr lang="zh-CN" altLang="en-US" sz="1800" dirty="0"/>
              <a:t>～</a:t>
            </a:r>
            <a:r>
              <a:rPr lang="en-US" altLang="zh-CN" sz="1800" dirty="0"/>
              <a:t>F</a:t>
            </a:r>
            <a:endParaRPr lang="en-US" altLang="zh-CN" sz="1800" dirty="0"/>
          </a:p>
          <a:p>
            <a:pPr lvl="3">
              <a:spcBef>
                <a:spcPts val="0"/>
              </a:spcBef>
            </a:pPr>
            <a:r>
              <a:rPr lang="en-US" altLang="zh-CN" sz="1800" dirty="0"/>
              <a:t>SW[4:3]=10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SW[0</a:t>
            </a:r>
            <a:r>
              <a:rPr lang="en-US" altLang="zh-CN" sz="1800" dirty="0" smtClean="0"/>
              <a:t>]=1</a:t>
            </a:r>
            <a:r>
              <a:rPr lang="zh-CN" altLang="en-US" sz="1800" dirty="0" smtClean="0"/>
              <a:t>，当前寄存器</a:t>
            </a:r>
            <a:r>
              <a:rPr lang="en-US" altLang="zh-CN" sz="1800" dirty="0" smtClean="0"/>
              <a:t>R9+1</a:t>
            </a:r>
            <a:r>
              <a:rPr lang="zh-CN" altLang="en-US" sz="1800" dirty="0"/>
              <a:t>显示</a:t>
            </a:r>
            <a:endParaRPr lang="zh-CN" altLang="en-US" sz="1800" dirty="0"/>
          </a:p>
          <a:p>
            <a:pPr lvl="2"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用汇编语言设计测试程序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err="1" smtClean="0"/>
              <a:t>Regs</a:t>
            </a:r>
            <a:r>
              <a:rPr lang="zh-CN" altLang="en-US" sz="2400" dirty="0" smtClean="0"/>
              <a:t>访问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格式指令通路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格式指令通路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4211409" cy="1323439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DEMO</a:t>
            </a:r>
            <a:r>
              <a:rPr lang="zh-CN" altLang="en-US" sz="1600" dirty="0" smtClean="0"/>
              <a:t>功能，测试程序可以替换成自己的功能</a:t>
            </a:r>
            <a:endParaRPr lang="en-US" altLang="zh-CN" sz="1600" dirty="0" smtClean="0"/>
          </a:p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测试程序</a:t>
            </a:r>
            <a:r>
              <a:rPr lang="zh-CN" altLang="en-US" dirty="0" smtClean="0"/>
              <a:t>参考：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84" y="1226468"/>
            <a:ext cx="8229600" cy="19145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设计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</a:t>
            </a:r>
            <a:r>
              <a:rPr lang="zh-CN" altLang="en-US" sz="2800" b="0" dirty="0">
                <a:solidFill>
                  <a:schemeClr val="tx1"/>
                </a:solidFill>
              </a:rPr>
              <a:t>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>
                <a:solidFill>
                  <a:schemeClr val="tx1"/>
                </a:solidFill>
              </a:rPr>
              <a:t>程序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Regs</a:t>
            </a:r>
            <a:r>
              <a:rPr lang="zh-CN" altLang="en-US" sz="2000" dirty="0" smtClean="0"/>
              <a:t>测试</a:t>
            </a:r>
            <a:r>
              <a:rPr lang="zh-CN" altLang="en-US" sz="2000" dirty="0"/>
              <a:t>参考</a:t>
            </a:r>
            <a:r>
              <a:rPr lang="zh-CN" altLang="en-US" sz="2000" dirty="0" smtClean="0"/>
              <a:t>设计，测试结果通过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输出信号单步观察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SW[7:5]=100,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Addr_out</a:t>
            </a:r>
            <a:r>
              <a:rPr lang="en-US" altLang="zh-CN" sz="2000" dirty="0" smtClean="0"/>
              <a:t>=ALU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 smtClean="0"/>
              <a:t>SW[7:5]=101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Data_out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输出</a:t>
            </a:r>
            <a:endParaRPr lang="en-US" altLang="zh-CN" sz="2000" dirty="0"/>
          </a:p>
          <a:p>
            <a:pPr>
              <a:lnSpc>
                <a:spcPts val="2400"/>
              </a:lnSpc>
            </a:pP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23528" y="2708921"/>
            <a:ext cx="4392488" cy="347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#baseAddr 0000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loop:	nor r1,r0,r0;      	//r1=FFFFFFFF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slt r2,r0,r1;       	//r2=00000001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r3,r2,r2;     	//r3=00000002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r4,r3,r2;    	//r4=00000003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r5,r4,r3;     	//r5=00000005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r6,r5,r4;     	//r6=00000008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r7,r6,r5;     	//r7=0000000d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r8,r7,r6;     	//r8=00000015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r9,r8,r7;    	//r9=00000022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r10,r9,r8;         //r10=00000037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r11,r10,r9;       //r11=00000059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r12,r11,r10;    //r12=00000090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r13,r12,r11;    //r13=000000E9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r14,r13,r12;    //r14=00000179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add r15,r14,r13;    //r15=00000262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kern="0" smtClean="0">
                <a:solidFill>
                  <a:srgbClr val="000000"/>
                </a:solidFill>
                <a:latin typeface="+mn-lt"/>
                <a:ea typeface="+mn-ea"/>
              </a:rPr>
              <a:t>		</a:t>
            </a:r>
            <a:endParaRPr lang="pt-BR" altLang="zh-CN" sz="1800" b="0" kern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altLang="zh-CN" sz="1800" b="0" smtClean="0"/>
              <a:t>	</a:t>
            </a:r>
            <a:endParaRPr lang="pt-BR" sz="1800" b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076056" y="2708920"/>
            <a:ext cx="388843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r16,r15,r14;    //r16=000003DB</a:t>
            </a:r>
            <a:endParaRPr lang="pt-BR" altLang="zh-CN" kern="0" dirty="0" smtClean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r17,r16,r15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r17=000006D3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r18,r17,r16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r18=00000A18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r19,r18,r17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r19=000010EB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r20,r19,r18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r20=00001B03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r21,r20,r19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r21=00003bEE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r22,r21,r20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r22=000046F1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r23,r22,r21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r23=000080DF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r24,r23,r22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r24=0000C9D0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r25,r24,r23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r25=00014AAF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r26,r25,r24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r26=0001947F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r27,r26,r25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r27=0012DF2E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r28,r27,r26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r28=001473AD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r29,r28,r27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r29=002752DB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r30,r29,r28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r30=003BC688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	add </a:t>
            </a:r>
            <a:r>
              <a:rPr lang="pt-BR" altLang="zh-CN" kern="0" dirty="0">
                <a:solidFill>
                  <a:srgbClr val="000000"/>
                </a:solidFill>
              </a:rPr>
              <a:t>r31,r30,r29</a:t>
            </a:r>
            <a:r>
              <a:rPr lang="pt-BR" altLang="zh-CN" kern="0" dirty="0" smtClean="0">
                <a:solidFill>
                  <a:srgbClr val="000000"/>
                </a:solidFill>
              </a:rPr>
              <a:t>;    //</a:t>
            </a:r>
            <a:r>
              <a:rPr lang="pt-BR" altLang="zh-CN" kern="0" dirty="0">
                <a:solidFill>
                  <a:srgbClr val="000000"/>
                </a:solidFill>
              </a:rPr>
              <a:t>r31=00621963</a:t>
            </a:r>
            <a:endParaRPr lang="pt-BR" altLang="zh-CN" kern="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lnSpc>
                <a:spcPts val="1600"/>
              </a:lnSpc>
              <a:spcAft>
                <a:spcPct val="0"/>
              </a:spcAft>
              <a:buClr>
                <a:srgbClr val="FF3300"/>
              </a:buClr>
              <a:buSzPct val="95000"/>
            </a:pPr>
            <a:r>
              <a:rPr lang="pt-BR" altLang="zh-CN" kern="0" dirty="0" smtClean="0">
                <a:solidFill>
                  <a:srgbClr val="000000"/>
                </a:solidFill>
              </a:rPr>
              <a:t>j </a:t>
            </a:r>
            <a:r>
              <a:rPr lang="pt-BR" altLang="zh-CN" kern="0" dirty="0">
                <a:solidFill>
                  <a:srgbClr val="000000"/>
                </a:solidFill>
              </a:rPr>
              <a:t>loop;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核心：数据通路组成与原理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学习测试方案的设计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latin typeface="+mn-ea"/>
                <a:ea typeface="+mn-ea"/>
              </a:rPr>
              <a:t>学习测试程序的设计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测试程序参考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</a:rPr>
              <a:t>设计通道测试程序替换</a:t>
            </a:r>
            <a:r>
              <a:rPr lang="en-US" altLang="zh-CN" sz="2800" b="0" dirty="0">
                <a:solidFill>
                  <a:schemeClr val="tx1"/>
                </a:solidFill>
              </a:rPr>
              <a:t>DEMO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程序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通道测试参考设计。</a:t>
            </a:r>
            <a:r>
              <a:rPr lang="zh-CN" altLang="en-US" sz="2000" dirty="0"/>
              <a:t>测试结果通过</a:t>
            </a:r>
            <a:r>
              <a:rPr lang="en-US" altLang="zh-CN" sz="2000" dirty="0"/>
              <a:t>CPU</a:t>
            </a:r>
            <a:r>
              <a:rPr lang="zh-CN" altLang="en-US" sz="2000" dirty="0"/>
              <a:t>输出信号单步观察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通道功能由传输数据结果来指示，如立即数通道观察：</a:t>
            </a:r>
            <a:r>
              <a:rPr lang="en-US" altLang="zh-CN" sz="2000" dirty="0" smtClean="0"/>
              <a:t>14+$zero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baseAddr</a:t>
            </a:r>
            <a:r>
              <a:rPr lang="en-US" altLang="zh-CN" sz="2000" b="0" dirty="0">
                <a:solidFill>
                  <a:schemeClr val="tx1"/>
                </a:solidFill>
              </a:rPr>
              <a:t> 0000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start: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>
                <a:solidFill>
                  <a:schemeClr val="tx1"/>
                </a:solidFill>
              </a:rPr>
              <a:t>通道结果由后一条指令读操作数观察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r5</a:t>
            </a:r>
            <a:r>
              <a:rPr lang="en-US" altLang="zh-CN" sz="2000" b="0" dirty="0">
                <a:solidFill>
                  <a:schemeClr val="tx1"/>
                </a:solidFill>
              </a:rPr>
              <a:t>, 14($zero);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2000" b="0" dirty="0">
                <a:solidFill>
                  <a:schemeClr val="tx1"/>
                </a:solidFill>
              </a:rPr>
              <a:t>55555555</a:t>
            </a:r>
            <a:r>
              <a:rPr lang="zh-CN" altLang="en-US" sz="2000" b="0" dirty="0">
                <a:solidFill>
                  <a:schemeClr val="tx1"/>
                </a:solidFill>
              </a:rPr>
              <a:t>。存储器读通道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: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add r1</a:t>
            </a:r>
            <a:r>
              <a:rPr lang="en-US" altLang="zh-CN" sz="2000" b="0" dirty="0">
                <a:solidFill>
                  <a:schemeClr val="tx1"/>
                </a:solidFill>
              </a:rPr>
              <a:t>, r5, 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写通道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R5: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A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nor r2</a:t>
            </a:r>
            <a:r>
              <a:rPr lang="en-US" altLang="zh-CN" sz="2000" b="0" dirty="0">
                <a:solidFill>
                  <a:schemeClr val="tx1"/>
                </a:solidFill>
              </a:rPr>
              <a:t>, $zero, r1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; 		//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r1: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寄存器</a:t>
            </a:r>
            <a:r>
              <a:rPr lang="zh-CN" altLang="en-US" sz="1800" b="0" dirty="0">
                <a:solidFill>
                  <a:schemeClr val="tx1"/>
                </a:solidFill>
              </a:rPr>
              <a:t>读通道</a:t>
            </a:r>
            <a:r>
              <a:rPr lang="en-US" altLang="zh-CN" sz="1800" b="0" dirty="0">
                <a:solidFill>
                  <a:schemeClr val="tx1"/>
                </a:solidFill>
              </a:rPr>
              <a:t>B</a:t>
            </a:r>
            <a:r>
              <a:rPr lang="zh-CN" altLang="en-US" sz="1800" b="0" dirty="0">
                <a:solidFill>
                  <a:schemeClr val="tx1"/>
                </a:solidFill>
              </a:rPr>
              <a:t>输出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。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R2:ALU</a:t>
            </a:r>
            <a:r>
              <a:rPr lang="zh-CN" altLang="en-US" sz="1800" b="0" dirty="0">
                <a:solidFill>
                  <a:schemeClr val="tx1"/>
                </a:solidFill>
              </a:rPr>
              <a:t>输出通道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r5</a:t>
            </a:r>
            <a:r>
              <a:rPr lang="en-US" altLang="zh-CN" sz="2000" b="0" dirty="0">
                <a:solidFill>
                  <a:schemeClr val="tx1"/>
                </a:solidFill>
              </a:rPr>
              <a:t>, 48($zero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);  //</a:t>
            </a:r>
            <a:r>
              <a:rPr lang="zh-CN" altLang="en-US" sz="1800" b="0" dirty="0">
                <a:solidFill>
                  <a:schemeClr val="tx1"/>
                </a:solidFill>
              </a:rPr>
              <a:t>取测试常数</a:t>
            </a:r>
            <a:r>
              <a:rPr lang="en-US" altLang="zh-CN" sz="1600" b="0" dirty="0">
                <a:solidFill>
                  <a:schemeClr val="tx1"/>
                </a:solidFill>
              </a:rPr>
              <a:t>AAAAAAAA</a:t>
            </a:r>
            <a:r>
              <a:rPr lang="zh-CN" altLang="en-US" sz="1800" b="0" dirty="0">
                <a:solidFill>
                  <a:schemeClr val="tx1"/>
                </a:solidFill>
              </a:rPr>
              <a:t>。立即数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:00000048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beq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r2</a:t>
            </a:r>
            <a:r>
              <a:rPr lang="en-US" altLang="zh-CN" sz="2000" b="0" dirty="0">
                <a:solidFill>
                  <a:schemeClr val="tx1"/>
                </a:solidFill>
              </a:rPr>
              <a:t>, r5 </a:t>
            </a:r>
            <a:r>
              <a:rPr lang="en-US" altLang="zh-CN" sz="2000" b="0" dirty="0" err="1">
                <a:solidFill>
                  <a:schemeClr val="tx1"/>
                </a:solidFill>
              </a:rPr>
              <a:t>start_A</a:t>
            </a:r>
            <a:r>
              <a:rPr lang="en-US" altLang="zh-CN" sz="2000" b="0" dirty="0">
                <a:solidFill>
                  <a:schemeClr val="tx1"/>
                </a:solidFill>
              </a:rPr>
              <a:t>;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循环测试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j      start</a:t>
            </a:r>
            <a:r>
              <a:rPr lang="en-US" altLang="zh-CN" sz="2000" b="0" dirty="0">
                <a:solidFill>
                  <a:schemeClr val="tx1"/>
                </a:solidFill>
              </a:rPr>
              <a:t>;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循环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测试。立即</a:t>
            </a:r>
            <a:r>
              <a:rPr lang="zh-CN" altLang="en-US" sz="2000" b="0" dirty="0">
                <a:solidFill>
                  <a:schemeClr val="tx1"/>
                </a:solidFill>
              </a:rPr>
              <a:t>数通道：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00000014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b="0" dirty="0" smtClean="0">
                <a:solidFill>
                  <a:schemeClr val="tx1"/>
                </a:solidFill>
              </a:rPr>
              <a:t>测试的完备性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上述测试</a:t>
            </a:r>
            <a:r>
              <a:rPr lang="zh-CN" altLang="en-US" sz="2000" dirty="0"/>
              <a:t>正确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仅表明通道切换功能和总线传输部分正确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要测试其完全正确，必须遍历所有可能的情况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数据存储器模块测试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r>
              <a:rPr lang="zh-CN" altLang="zh-CN" sz="2800" dirty="0">
                <a:solidFill>
                  <a:schemeClr val="tx1"/>
                </a:solidFill>
              </a:rPr>
              <a:t>存储器模块测试</a:t>
            </a:r>
            <a:r>
              <a:rPr lang="zh-CN" altLang="zh-CN" sz="2800" dirty="0" smtClean="0">
                <a:solidFill>
                  <a:schemeClr val="tx1"/>
                </a:solidFill>
              </a:rPr>
              <a:t>程序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段码显示器的地址是</a:t>
            </a:r>
            <a:r>
              <a:rPr lang="en-US" altLang="zh-CN" sz="2400" dirty="0" smtClean="0"/>
              <a:t>E0000000/FFFFFFE0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LED</a:t>
            </a:r>
            <a:r>
              <a:rPr lang="zh-CN" altLang="en-US" sz="2400" dirty="0" smtClean="0"/>
              <a:t>显示地址是</a:t>
            </a:r>
            <a:r>
              <a:rPr lang="en-US" altLang="zh-CN" sz="2400" dirty="0" smtClean="0"/>
              <a:t>F0000000/FFFFFF00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请设计</a:t>
            </a:r>
            <a:r>
              <a:rPr lang="zh-CN" altLang="zh-CN" sz="2400" dirty="0" smtClean="0"/>
              <a:t>存储器模块测试程序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测试结果在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段显示器上指示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RAM</a:t>
            </a:r>
            <a:r>
              <a:rPr lang="zh-CN" altLang="en-US" sz="2800" dirty="0">
                <a:solidFill>
                  <a:schemeClr val="tx1"/>
                </a:solidFill>
              </a:rPr>
              <a:t>初始化数据</a:t>
            </a:r>
            <a:r>
              <a:rPr lang="zh-CN" altLang="en-US" sz="2800" dirty="0" smtClean="0">
                <a:solidFill>
                  <a:schemeClr val="tx1"/>
                </a:solidFill>
              </a:rPr>
              <a:t>同</a:t>
            </a:r>
            <a:r>
              <a:rPr lang="en-US" altLang="zh-CN" sz="2800" dirty="0" smtClean="0">
                <a:solidFill>
                  <a:schemeClr val="tx1"/>
                </a:solidFill>
              </a:rPr>
              <a:t>Exp03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F0000000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000002AB, 80000000, 0000003F, 00000001, FFF70000, 0000FFFF, 80000000, 00000000, 11111111, 22222222, 33333333, 44444444, 55555555, 66666666, 77777777, 88888888, 99999999,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aaaaaaaa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bbbbbbbb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cccccccc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dddddddd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 err="1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eeeeeeee</a:t>
            </a:r>
            <a:r>
              <a:rPr lang="en-US" altLang="zh-CN" sz="2000" b="0" dirty="0">
                <a:solidFill>
                  <a:prstClr val="blac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FFFFFFFF, 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557EF7E0, D7BDFBD9, D7DBFDB9, DFCFFCFB, DFCFBFFF, F7F3DFFF, FFFFDF3D, FFFF9DB9, FFFFBCFB, DFCFFCFB, DFCFBFFF, D7DB9FFF, D7DBFDB9, D7BDFBD9, FFFF07E0, 007E0FFF, 03bdf020, 03def820, 08002300</a:t>
            </a:r>
            <a:r>
              <a:rPr lang="en-US" altLang="zh-CN" sz="2000" b="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b="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学会实验数据的统计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参考大学物理实验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本实验没有有效数精确计算，但有大量数据表格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800" b="0" dirty="0" smtClean="0">
                <a:solidFill>
                  <a:schemeClr val="tx1"/>
                </a:solidFill>
              </a:rPr>
              <a:t>ALU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</a:rPr>
              <a:t>Regs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r>
              <a:rPr lang="zh-CN" altLang="en-US" sz="2800" b="0" dirty="0">
                <a:solidFill>
                  <a:schemeClr val="tx1"/>
                </a:solidFill>
              </a:rPr>
              <a:t>通道测试结果记录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数据存储模块测试记录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自行设计记录表格</a:t>
            </a:r>
            <a:endParaRPr lang="en-US" altLang="zh-CN" sz="2400" dirty="0"/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扩展下列指令，数据通路将作如何修改：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srl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jalr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eret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addi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xori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slti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0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J-Type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	Jal</a:t>
            </a:r>
            <a:r>
              <a:rPr lang="zh-CN" altLang="zh-CN" sz="20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zh-CN" altLang="zh-CN" sz="20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增加</a:t>
            </a:r>
            <a:r>
              <a:rPr lang="en-US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I-Type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算术</a:t>
            </a:r>
            <a:r>
              <a:rPr lang="zh-CN" altLang="zh-CN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运算指令是否需要修改本章设计的数据通路？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设计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en-US" altLang="zh-CN" i="0" baseline="30000" dirty="0" smtClean="0">
                <a:solidFill>
                  <a:schemeClr val="tx1"/>
                </a:solidFill>
                <a:latin typeface="+mj-lt"/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条指令的数据通路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用逻辑原理图设计实现数据通路</a:t>
            </a:r>
            <a:endParaRPr lang="en-US" altLang="zh-CN" dirty="0" smtClean="0"/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Regs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设计的模块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替换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的数据通路核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Exp04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设计数据通路测试方案：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部件测试：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Register Files</a:t>
            </a:r>
            <a:endParaRPr lang="en-US" altLang="zh-CN" sz="2400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通路测试：</a:t>
            </a:r>
            <a:r>
              <a:rPr lang="en-US" altLang="zh-CN" sz="2400" dirty="0" smtClean="0"/>
              <a:t>I-</a:t>
            </a:r>
            <a:r>
              <a:rPr lang="zh-CN" altLang="en-US" sz="2400" dirty="0" smtClean="0"/>
              <a:t>格式通路、</a:t>
            </a:r>
            <a:r>
              <a:rPr lang="en-US" altLang="zh-CN" sz="2400" dirty="0" smtClean="0"/>
              <a:t>R-</a:t>
            </a:r>
            <a:r>
              <a:rPr lang="zh-CN" altLang="en-US" sz="2400" dirty="0" smtClean="0"/>
              <a:t>格式通路</a:t>
            </a:r>
            <a:r>
              <a:rPr lang="en-US" altLang="zh-CN" sz="2400" dirty="0" smtClean="0"/>
              <a:t>	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>
                <a:solidFill>
                  <a:schemeClr val="tx1"/>
                </a:solidFill>
              </a:rPr>
              <a:t>3.  </a:t>
            </a:r>
            <a:r>
              <a:rPr lang="zh-CN" altLang="en-US" dirty="0">
                <a:solidFill>
                  <a:schemeClr val="tx1"/>
                </a:solidFill>
              </a:rPr>
              <a:t>设计数据通路测试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4946481" y="2708957"/>
            <a:ext cx="2097307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chemeClr val="tx1"/>
                </a:solidFill>
              </a:rPr>
              <a:t>找出九条指令的通路：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个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MUX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5" y="1628800"/>
            <a:ext cx="8818210" cy="460851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619672" y="1916832"/>
            <a:ext cx="5976664" cy="4032448"/>
          </a:xfrm>
          <a:prstGeom prst="roundRect">
            <a:avLst/>
          </a:prstGeom>
          <a:solidFill>
            <a:schemeClr val="tx2">
              <a:lumMod val="40000"/>
              <a:lumOff val="6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4d9c11a7-163e-4d01-89d5-ef42ec328aa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8806</Words>
  <Application>WPS 演示</Application>
  <PresentationFormat>全屏显示(4:3)</PresentationFormat>
  <Paragraphs>707</Paragraphs>
  <Slides>37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隶书</vt:lpstr>
      <vt:lpstr>楷体_GB2312</vt:lpstr>
      <vt:lpstr>新宋体</vt:lpstr>
      <vt:lpstr>仿宋</vt:lpstr>
      <vt:lpstr>Arial Unicode MS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单周期数据通路结构</vt:lpstr>
      <vt:lpstr>控制信号定义</vt:lpstr>
      <vt:lpstr>CPU部件之数据通路接口：Data_path</vt:lpstr>
      <vt:lpstr>数据通路接口信号标准- Data_path.v</vt:lpstr>
      <vt:lpstr>Course Outline</vt:lpstr>
      <vt:lpstr>PowerPoint 演示文稿</vt:lpstr>
      <vt:lpstr>设计工程：OExp05-Datapath</vt:lpstr>
      <vt:lpstr>设计要点</vt:lpstr>
      <vt:lpstr>设计要点</vt:lpstr>
      <vt:lpstr>PowerPoint 演示文稿</vt:lpstr>
      <vt:lpstr>调用Exp04的ALU模块</vt:lpstr>
      <vt:lpstr>PowerPoint 演示文稿</vt:lpstr>
      <vt:lpstr>PowerPoint 演示文稿</vt:lpstr>
      <vt:lpstr>数据通路参考逻辑结构图</vt:lpstr>
      <vt:lpstr>逻辑原理图输入</vt:lpstr>
      <vt:lpstr>PowerPoint 演示文稿</vt:lpstr>
      <vt:lpstr>DataPath替换集成</vt:lpstr>
      <vt:lpstr>PowerPoint 演示文稿</vt:lpstr>
      <vt:lpstr>物理验证</vt:lpstr>
      <vt:lpstr>物理验证-DEMO接口功能</vt:lpstr>
      <vt:lpstr>测试程序参考：ALU和Regs</vt:lpstr>
      <vt:lpstr>测试程序参考</vt:lpstr>
      <vt:lpstr>数据存储器模块测试</vt:lpstr>
      <vt:lpstr>设计测试记录表格</vt:lpstr>
      <vt:lpstr>思考题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自由呼吸的小鱼儿</cp:lastModifiedBy>
  <cp:revision>433</cp:revision>
  <dcterms:created xsi:type="dcterms:W3CDTF">2013-04-10T02:56:00Z</dcterms:created>
  <dcterms:modified xsi:type="dcterms:W3CDTF">2020-03-23T14:36:53Z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