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78" r:id="rId7"/>
    <p:sldId id="302" r:id="rId8"/>
    <p:sldId id="303" r:id="rId9"/>
    <p:sldId id="304" r:id="rId10"/>
    <p:sldId id="419" r:id="rId11"/>
    <p:sldId id="459" r:id="rId12"/>
    <p:sldId id="460" r:id="rId13"/>
    <p:sldId id="467" r:id="rId14"/>
    <p:sldId id="474" r:id="rId15"/>
    <p:sldId id="475" r:id="rId16"/>
    <p:sldId id="439" r:id="rId17"/>
    <p:sldId id="438" r:id="rId18"/>
    <p:sldId id="324" r:id="rId19"/>
    <p:sldId id="392" r:id="rId20"/>
    <p:sldId id="480" r:id="rId21"/>
    <p:sldId id="479" r:id="rId22"/>
    <p:sldId id="481" r:id="rId23"/>
    <p:sldId id="482" r:id="rId24"/>
    <p:sldId id="489" r:id="rId25"/>
    <p:sldId id="490" r:id="rId26"/>
    <p:sldId id="491" r:id="rId27"/>
    <p:sldId id="483" r:id="rId28"/>
    <p:sldId id="484" r:id="rId29"/>
    <p:sldId id="515" r:id="rId30"/>
    <p:sldId id="457" r:id="rId31"/>
    <p:sldId id="486" r:id="rId32"/>
    <p:sldId id="487" r:id="rId33"/>
    <p:sldId id="488" r:id="rId34"/>
    <p:sldId id="464" r:id="rId35"/>
    <p:sldId id="463" r:id="rId36"/>
    <p:sldId id="465" r:id="rId37"/>
    <p:sldId id="466" r:id="rId38"/>
    <p:sldId id="456" r:id="rId39"/>
    <p:sldId id="511" r:id="rId40"/>
    <p:sldId id="512" r:id="rId41"/>
    <p:sldId id="513" r:id="rId42"/>
    <p:sldId id="386" r:id="rId43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gs" Target="tags/tag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495425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482441" y="2552065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实验六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副标题 2"/>
          <p:cNvSpPr>
            <a:spLocks noGrp="1"/>
          </p:cNvSpPr>
          <p:nvPr/>
        </p:nvSpPr>
        <p:spPr>
          <a:xfrm>
            <a:off x="825500" y="4237355"/>
            <a:ext cx="7924800" cy="21545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2019-3-25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控制信号定义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1628800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寄存器写入数据选择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选择存储器数据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禁止寄存器写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使能存储器读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  <a:endParaRPr lang="en-US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</a:t>
                      </a:r>
                      <a:r>
                        <a:rPr lang="zh-CN" sz="1800" kern="100" dirty="0" smtClean="0">
                          <a:effectLst/>
                        </a:rPr>
                        <a:t>表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主控制器信号</a:t>
            </a:r>
            <a:r>
              <a:rPr lang="zh-CN" altLang="en-US" dirty="0"/>
              <a:t>真值表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分析填写控制器输出信号真值表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0832" y="1700808"/>
          <a:ext cx="8784975" cy="4176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759290"/>
                <a:gridCol w="782162"/>
                <a:gridCol w="783268"/>
                <a:gridCol w="783268"/>
                <a:gridCol w="783268"/>
                <a:gridCol w="782162"/>
                <a:gridCol w="940142"/>
                <a:gridCol w="783268"/>
                <a:gridCol w="678319"/>
                <a:gridCol w="629708"/>
              </a:tblGrid>
              <a:tr h="72750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7260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ALU</a:t>
            </a:r>
            <a:r>
              <a:rPr lang="zh-CN" altLang="en-US" dirty="0" smtClean="0"/>
              <a:t>操作译码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      </a:t>
            </a:r>
            <a:r>
              <a:rPr lang="en-US" altLang="zh-CN" dirty="0" smtClean="0">
                <a:solidFill>
                  <a:srgbClr val="FF0000"/>
                </a:solidFill>
              </a:rPr>
              <a:t>Second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0992"/>
            <a:ext cx="8229600" cy="485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参考实验四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Group 207"/>
          <p:cNvGraphicFramePr>
            <a:graphicFrameLocks noGrp="1"/>
          </p:cNvGraphicFramePr>
          <p:nvPr/>
        </p:nvGraphicFramePr>
        <p:xfrm>
          <a:off x="230832" y="1628800"/>
          <a:ext cx="8778875" cy="4526192"/>
        </p:xfrm>
        <a:graphic>
          <a:graphicData uri="http://schemas.openxmlformats.org/drawingml/2006/table">
            <a:tbl>
              <a:tblPr/>
              <a:tblGrid>
                <a:gridCol w="1368425"/>
                <a:gridCol w="971550"/>
                <a:gridCol w="1739900"/>
                <a:gridCol w="1446212"/>
                <a:gridCol w="1739900"/>
                <a:gridCol w="1512888"/>
              </a:tblGrid>
              <a:tr h="710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 opcode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ALUop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Instruction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operation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field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Desired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ALU action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ALU_Control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Beq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 equal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 equal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0000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0010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0100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0101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 on less than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1010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 on less than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0111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4509136" y="3645024"/>
            <a:ext cx="373760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96296" y="3645024"/>
            <a:ext cx="144016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57413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操作</a:t>
            </a:r>
            <a:r>
              <a:rPr lang="zh-CN" altLang="en-US" dirty="0" smtClean="0"/>
              <a:t>译码化简</a:t>
            </a: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577178" y="2510872"/>
          <a:ext cx="4109219" cy="10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1" imgW="60350400" imgH="16154400" progId="Equation.3">
                  <p:embed/>
                </p:oleObj>
              </mc:Choice>
              <mc:Fallback>
                <p:oleObj name="公式" r:id="rId1" imgW="60350400" imgH="16154400" progId="Equation.3">
                  <p:embed/>
                  <p:pic>
                    <p:nvPicPr>
                      <p:cNvPr id="0" name="图片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78" y="2510872"/>
                        <a:ext cx="4109219" cy="105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485"/>
          <p:cNvGraphicFramePr>
            <a:graphicFrameLocks noGrp="1"/>
          </p:cNvGraphicFramePr>
          <p:nvPr/>
        </p:nvGraphicFramePr>
        <p:xfrm>
          <a:off x="1055743" y="4214917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/>
                <a:gridCol w="312738"/>
                <a:gridCol w="301625"/>
                <a:gridCol w="401637"/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1705030" y="4143479"/>
            <a:ext cx="792163" cy="172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393"/>
          <p:cNvSpPr txBox="1">
            <a:spLocks noChangeArrowheads="1"/>
          </p:cNvSpPr>
          <p:nvPr/>
        </p:nvSpPr>
        <p:spPr bwMode="auto">
          <a:xfrm>
            <a:off x="265168" y="377835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  <a:endParaRPr lang="en-US" altLang="zh-CN" b="0" baseline="-25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  <a:endParaRPr lang="en-US" altLang="zh-CN" b="0" baseline="-25000">
              <a:solidFill>
                <a:srgbClr val="000000"/>
              </a:solidFill>
            </a:endParaRPr>
          </a:p>
        </p:txBody>
      </p:sp>
      <p:sp>
        <p:nvSpPr>
          <p:cNvPr id="11" name="Line 394"/>
          <p:cNvSpPr>
            <a:spLocks noChangeShapeType="1"/>
          </p:cNvSpPr>
          <p:nvPr/>
        </p:nvSpPr>
        <p:spPr bwMode="auto">
          <a:xfrm>
            <a:off x="696968" y="3999017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2569363" y="3945041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3" name="Line 396"/>
          <p:cNvSpPr>
            <a:spLocks noChangeShapeType="1"/>
          </p:cNvSpPr>
          <p:nvPr/>
        </p:nvSpPr>
        <p:spPr bwMode="auto">
          <a:xfrm flipV="1">
            <a:off x="2569387" y="4333245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Group 484"/>
          <p:cNvGraphicFramePr>
            <a:graphicFrameLocks noGrp="1"/>
          </p:cNvGraphicFramePr>
          <p:nvPr/>
        </p:nvGraphicFramePr>
        <p:xfrm>
          <a:off x="4086845" y="4249986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/>
                <a:gridCol w="311150"/>
                <a:gridCol w="301625"/>
                <a:gridCol w="403225"/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426"/>
          <p:cNvSpPr>
            <a:spLocks noChangeArrowheads="1"/>
          </p:cNvSpPr>
          <p:nvPr/>
        </p:nvSpPr>
        <p:spPr bwMode="auto">
          <a:xfrm>
            <a:off x="3943970" y="4610349"/>
            <a:ext cx="1655762" cy="7921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Text Box 427"/>
          <p:cNvSpPr txBox="1">
            <a:spLocks noChangeArrowheads="1"/>
          </p:cNvSpPr>
          <p:nvPr/>
        </p:nvSpPr>
        <p:spPr bwMode="auto">
          <a:xfrm>
            <a:off x="3296270" y="381342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  <a:endParaRPr lang="en-US" altLang="zh-CN" b="0" baseline="-25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  <a:endParaRPr lang="en-US" altLang="zh-CN" b="0" baseline="-25000">
              <a:solidFill>
                <a:srgbClr val="000000"/>
              </a:solidFill>
            </a:endParaRPr>
          </a:p>
        </p:txBody>
      </p:sp>
      <p:sp>
        <p:nvSpPr>
          <p:cNvPr id="17" name="Line 428"/>
          <p:cNvSpPr>
            <a:spLocks noChangeShapeType="1"/>
          </p:cNvSpPr>
          <p:nvPr/>
        </p:nvSpPr>
        <p:spPr bwMode="auto">
          <a:xfrm>
            <a:off x="3728070" y="4034086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29"/>
          <p:cNvSpPr txBox="1">
            <a:spLocks noChangeArrowheads="1"/>
          </p:cNvSpPr>
          <p:nvPr/>
        </p:nvSpPr>
        <p:spPr bwMode="auto">
          <a:xfrm>
            <a:off x="5634938" y="4088423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9" name="Line 430"/>
          <p:cNvSpPr>
            <a:spLocks noChangeShapeType="1"/>
          </p:cNvSpPr>
          <p:nvPr/>
        </p:nvSpPr>
        <p:spPr bwMode="auto">
          <a:xfrm flipV="1">
            <a:off x="5528219" y="4485298"/>
            <a:ext cx="249593" cy="30047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Group 483"/>
          <p:cNvGraphicFramePr>
            <a:graphicFrameLocks noGrp="1"/>
          </p:cNvGraphicFramePr>
          <p:nvPr/>
        </p:nvGraphicFramePr>
        <p:xfrm>
          <a:off x="7022539" y="4389714"/>
          <a:ext cx="1370013" cy="1584960"/>
        </p:xfrm>
        <a:graphic>
          <a:graphicData uri="http://schemas.openxmlformats.org/drawingml/2006/table">
            <a:tbl>
              <a:tblPr/>
              <a:tblGrid>
                <a:gridCol w="354013"/>
                <a:gridCol w="311150"/>
                <a:gridCol w="301625"/>
                <a:gridCol w="403225"/>
              </a:tblGrid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Oval 471"/>
          <p:cNvSpPr>
            <a:spLocks noChangeArrowheads="1"/>
          </p:cNvSpPr>
          <p:nvPr/>
        </p:nvSpPr>
        <p:spPr bwMode="auto">
          <a:xfrm>
            <a:off x="7384489" y="4389714"/>
            <a:ext cx="359569" cy="155733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472"/>
          <p:cNvSpPr txBox="1">
            <a:spLocks noChangeArrowheads="1"/>
          </p:cNvSpPr>
          <p:nvPr/>
        </p:nvSpPr>
        <p:spPr bwMode="auto">
          <a:xfrm>
            <a:off x="6231964" y="3953151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   F</a:t>
            </a:r>
            <a:r>
              <a:rPr lang="en-US" altLang="zh-CN" b="0" baseline="-25000" dirty="0">
                <a:solidFill>
                  <a:srgbClr val="000000"/>
                </a:solidFill>
              </a:rPr>
              <a:t>1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0</a:t>
            </a:r>
            <a:endParaRPr lang="en-US" altLang="zh-CN" b="0" baseline="-25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3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2</a:t>
            </a:r>
            <a:endParaRPr lang="en-US" altLang="zh-CN" b="0" baseline="-25000" dirty="0">
              <a:solidFill>
                <a:srgbClr val="000000"/>
              </a:solidFill>
            </a:endParaRPr>
          </a:p>
        </p:txBody>
      </p:sp>
      <p:sp>
        <p:nvSpPr>
          <p:cNvPr id="24" name="Line 473"/>
          <p:cNvSpPr>
            <a:spLocks noChangeShapeType="1"/>
          </p:cNvSpPr>
          <p:nvPr/>
        </p:nvSpPr>
        <p:spPr bwMode="auto">
          <a:xfrm>
            <a:off x="6663764" y="4173814"/>
            <a:ext cx="28733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4"/>
          <p:cNvSpPr txBox="1">
            <a:spLocks noChangeArrowheads="1"/>
          </p:cNvSpPr>
          <p:nvPr/>
        </p:nvSpPr>
        <p:spPr bwMode="auto">
          <a:xfrm>
            <a:off x="7889314" y="3814807"/>
            <a:ext cx="698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6" name="Line 475"/>
          <p:cNvSpPr>
            <a:spLocks noChangeShapeType="1"/>
          </p:cNvSpPr>
          <p:nvPr/>
        </p:nvSpPr>
        <p:spPr bwMode="auto">
          <a:xfrm flipV="1">
            <a:off x="7816289" y="4102376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77"/>
          <p:cNvSpPr>
            <a:spLocks noChangeArrowheads="1"/>
          </p:cNvSpPr>
          <p:nvPr/>
        </p:nvSpPr>
        <p:spPr bwMode="auto">
          <a:xfrm>
            <a:off x="6736789" y="5110439"/>
            <a:ext cx="1943100" cy="836612"/>
          </a:xfrm>
          <a:prstGeom prst="ellipse">
            <a:avLst/>
          </a:prstGeom>
          <a:noFill/>
          <a:ln w="127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478"/>
          <p:cNvSpPr txBox="1">
            <a:spLocks noChangeArrowheads="1"/>
          </p:cNvSpPr>
          <p:nvPr/>
        </p:nvSpPr>
        <p:spPr bwMode="auto">
          <a:xfrm>
            <a:off x="8426243" y="444422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9" name="Line 479"/>
          <p:cNvSpPr>
            <a:spLocks noChangeShapeType="1"/>
          </p:cNvSpPr>
          <p:nvPr/>
        </p:nvSpPr>
        <p:spPr bwMode="auto">
          <a:xfrm flipV="1">
            <a:off x="8537014" y="4823101"/>
            <a:ext cx="142875" cy="43180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420121" y="2407410"/>
            <a:ext cx="4680271" cy="1165606"/>
          </a:xfrm>
          <a:prstGeom prst="roundRect">
            <a:avLst/>
          </a:prstGeom>
          <a:solidFill>
            <a:schemeClr val="accent1">
              <a:alpha val="9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???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339028" y="1051135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对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Funct</a:t>
            </a:r>
            <a:r>
              <a:rPr lang="zh-CN" altLang="en-US" sz="2800" dirty="0" smtClean="0">
                <a:solidFill>
                  <a:schemeClr val="tx1"/>
                </a:solidFill>
              </a:rPr>
              <a:t>变量化简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</a:rPr>
              <a:t>ALUop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单独考虑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化简后合并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9952" y="587727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反函数简单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部件之数据通路接口：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err="1" smtClean="0">
                <a:solidFill>
                  <a:schemeClr val="tx1"/>
                </a:solidFill>
              </a:rPr>
              <a:t>SCPU_ctrl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</a:t>
            </a:r>
            <a:r>
              <a:rPr lang="zh-CN" altLang="en-US" sz="2400" dirty="0" smtClean="0">
                <a:solidFill>
                  <a:prstClr val="black"/>
                </a:solidFill>
              </a:rPr>
              <a:t>控制</a:t>
            </a:r>
            <a:r>
              <a:rPr lang="zh-CN" altLang="en-US" sz="2400" dirty="0">
                <a:solidFill>
                  <a:prstClr val="black"/>
                </a:solidFill>
              </a:rPr>
              <a:t>者</a:t>
            </a:r>
            <a:r>
              <a:rPr lang="zh-CN" altLang="en-US" sz="2400" dirty="0" smtClean="0">
                <a:solidFill>
                  <a:prstClr val="black"/>
                </a:solidFill>
              </a:rPr>
              <a:t>：编码转换成命令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</a:t>
            </a:r>
            <a:r>
              <a:rPr lang="zh-CN" altLang="en-US" sz="2800" dirty="0">
                <a:solidFill>
                  <a:schemeClr val="tx1"/>
                </a:solidFill>
              </a:rPr>
              <a:t>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微控制控制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数据传输通道控制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时序控制：单周期时序在那里？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接口要求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SCPU_ctrl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控制器接口信号如右图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</a:rPr>
              <a:t>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772" y="2564904"/>
            <a:ext cx="25527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通路接口</a:t>
            </a:r>
            <a:r>
              <a:rPr lang="zh-CN" altLang="en-US" dirty="0" smtClean="0"/>
              <a:t>信号标准</a:t>
            </a:r>
            <a:r>
              <a:rPr lang="en-US" altLang="zh-CN" dirty="0" smtClean="0"/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SCPU_ctrl.v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484783"/>
            <a:ext cx="7488832" cy="458304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SCPU_ctrl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>
                <a:solidFill>
                  <a:schemeClr val="tx1"/>
                </a:solidFill>
              </a:rPr>
              <a:t>OPcode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Function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CPU Wait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mem_w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CPU_MIO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); 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3333FF"/>
                </a:solidFill>
              </a:rPr>
              <a:t>endmodule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之控制器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实验五设计的数据通路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OExp06-OwnSCPU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之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根据理论课分析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设计实验五数据通路的的控制器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原理图或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描述均可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必须用函数表达式结构描述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测试控制器模块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集成替换验证通过的数据通路模块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实验五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(Exp05)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SCPU_ctrl.ngc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Exp05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OwnSCPU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译码测试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格式、访存指令、分支指令，转移指令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设计主控制器模块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写出控制器的函数表达式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结构描述实现电路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操作译码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写出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操作译码函数表达式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结构描述实现电路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DEMO</a:t>
            </a:r>
            <a:r>
              <a:rPr lang="zh-CN" altLang="en-US" sz="2400" dirty="0" smtClean="0"/>
              <a:t>作功能初步调试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ALU</a:t>
            </a:r>
            <a:r>
              <a:rPr lang="zh-CN" altLang="en-US" sz="2000" dirty="0" smtClean="0"/>
              <a:t>必须运算包含“</a:t>
            </a:r>
            <a:r>
              <a:rPr lang="en-US" altLang="zh-CN" sz="2000" dirty="0" smtClean="0"/>
              <a:t>nor</a:t>
            </a:r>
            <a:r>
              <a:rPr lang="zh-CN" altLang="en-US" sz="2000" dirty="0" smtClean="0"/>
              <a:t>”操作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</a:rPr>
              <a:t>否则需要修改或重新设计调试程序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仿真二个控制器电路模块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可以单独或合并仿真，但最后要合并为一个控制模块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指令译码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主控制器逻辑电路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224" y="1242463"/>
            <a:ext cx="8107216" cy="50136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主控制器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指令译码器参考描述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`define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{RegDst,ALUSrc_B,MemtoReg,RegWrite,MemRead,MemWrite,Branch,Jump,ALUop}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6‘b000000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>
                <a:solidFill>
                  <a:schemeClr val="tx1"/>
                </a:solidFill>
              </a:rPr>
              <a:t>ALU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//</a:t>
            </a:r>
            <a:r>
              <a:rPr lang="en-US" altLang="zh-CN" sz="1800" b="0" dirty="0">
                <a:solidFill>
                  <a:schemeClr val="tx1"/>
                </a:solidFill>
              </a:rPr>
              <a:t>load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//</a:t>
            </a:r>
            <a:r>
              <a:rPr lang="en-US" altLang="zh-CN" sz="1800" b="0" dirty="0">
                <a:solidFill>
                  <a:schemeClr val="tx1"/>
                </a:solidFill>
              </a:rPr>
              <a:t>store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6'b000100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beq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6'b000010: </a:t>
            </a:r>
            <a:r>
              <a:rPr lang="en-US" altLang="zh-CN" sz="1800" b="0" dirty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</a:t>
            </a: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end 	//</a:t>
            </a:r>
            <a:r>
              <a:rPr lang="en-US" altLang="zh-CN" sz="1800" b="0" dirty="0">
                <a:solidFill>
                  <a:schemeClr val="tx1"/>
                </a:solidFill>
              </a:rPr>
              <a:t>jump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6'h24</a:t>
            </a:r>
            <a:r>
              <a:rPr lang="en-US" altLang="zh-CN" sz="1800" b="0" dirty="0">
                <a:solidFill>
                  <a:schemeClr val="tx1"/>
                </a:solidFill>
              </a:rPr>
              <a:t>: 	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begin 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r>
              <a:rPr lang="zh-CN" altLang="en-US" sz="1800" b="0" dirty="0">
                <a:solidFill>
                  <a:schemeClr val="tx1"/>
                </a:solidFill>
              </a:rPr>
              <a:t>，</a:t>
            </a:r>
            <a:r>
              <a:rPr lang="zh-CN" altLang="en-US" sz="1400" b="0" dirty="0">
                <a:solidFill>
                  <a:schemeClr val="tx1"/>
                </a:solidFill>
              </a:rPr>
              <a:t>增加</a:t>
            </a:r>
            <a:r>
              <a:rPr lang="en-US" altLang="zh-CN" sz="1400" b="0" dirty="0" err="1">
                <a:solidFill>
                  <a:schemeClr val="tx1"/>
                </a:solidFill>
              </a:rPr>
              <a:t>ALUop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编码</a:t>
            </a: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		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控制器仿真激励代码参考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initial begin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// Initialize Inputs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MIO_ready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#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40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	</a:t>
            </a:r>
            <a:endParaRPr lang="en-US" altLang="zh-CN" sz="1800" b="0" i="1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// Wait 40 ns for global reset to finish</a:t>
            </a:r>
            <a:r>
              <a:rPr lang="zh-CN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。以上是测试模板代码。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// Add stimulus </a:t>
            </a:r>
            <a:r>
              <a:rPr lang="en-US" altLang="zh-CN" sz="1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here</a:t>
            </a:r>
            <a:endParaRPr lang="en-US" altLang="zh-CN" sz="1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检查输出信号和关键信号输出是否满足</a:t>
            </a:r>
            <a:r>
              <a:rPr lang="zh-CN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真值表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 </a:t>
            </a:r>
            <a:r>
              <a:rPr lang="en-US" altLang="zh-CN" sz="16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ALU</a:t>
            </a:r>
            <a:r>
              <a:rPr lang="zh-CN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=2'b10;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6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6'b100000;	//add,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6'b100010;	//sub,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6'b100100;	//and,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6'b100101;	//or,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6'b101010;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6'b100111;	//nor,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控制器仿真激励代码参考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#20;</a:t>
            </a:r>
            <a:endParaRPr lang="zh-CN" altLang="zh-CN" sz="1800" b="0" kern="1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6'b010110;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6'b111111;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#1;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6'b100011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;//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load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	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//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MemtoReg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6'b101011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//store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mem_w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6'b000100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beq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=2'b01, Branch=1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6'b000010;	//jump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Jump=1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6'h24; 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 </a:t>
            </a:r>
            <a:endParaRPr lang="en-US" altLang="zh-CN" sz="1800" b="0" i="1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20;	            //</a:t>
            </a:r>
            <a:r>
              <a:rPr lang="en-US" altLang="zh-CN" sz="1800" b="0" i="1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6'h3f;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6'b000000;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end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控制器模块时序仿真结果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7604" y="1268760"/>
            <a:ext cx="8246368" cy="244827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7068" y="3777223"/>
            <a:ext cx="8136904" cy="23998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操作</a:t>
            </a:r>
            <a:r>
              <a:rPr lang="zh-CN" altLang="en-US" dirty="0" smtClean="0"/>
              <a:t>译码器逻辑电路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2492896"/>
            <a:ext cx="7620286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操作译码器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38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800" dirty="0">
                <a:solidFill>
                  <a:schemeClr val="tx1"/>
                </a:solidFill>
              </a:rPr>
              <a:t>参考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chemeClr val="tx1"/>
                </a:solidFill>
              </a:rPr>
              <a:t>	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ALUop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2'b00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? 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add</a:t>
            </a:r>
            <a:r>
              <a:rPr lang="zh-CN" altLang="en-US" sz="1800" b="0" dirty="0">
                <a:solidFill>
                  <a:schemeClr val="tx1"/>
                </a:solidFill>
              </a:rPr>
              <a:t>计算地址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  <a:r>
              <a:rPr lang="zh-CN" altLang="en-US" sz="1800" b="0" dirty="0">
                <a:solidFill>
                  <a:schemeClr val="tx1"/>
                </a:solidFill>
              </a:rPr>
              <a:t>比较条件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(Fun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6'b100000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3'b010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add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//sub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//and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//or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//nor:~(A | B)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srl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6'b010110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xor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</a:rPr>
              <a:t>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 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=3'bx;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2'b11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操作译码器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38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sz="2800">
                <a:solidFill>
                  <a:srgbClr val="FF0000"/>
                </a:solidFill>
                <a:sym typeface="+mn-ea"/>
              </a:rPr>
              <a:t>指令译码器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,</a:t>
            </a:r>
            <a:r>
              <a:rPr lang="en-US" altLang="zh-CN" sz="2800" dirty="0" smtClean="0">
                <a:solidFill>
                  <a:srgbClr val="FF0000"/>
                </a:solidFill>
              </a:rPr>
              <a:t>ALU</a:t>
            </a:r>
            <a:r>
              <a:rPr lang="zh-CN" altLang="en-US" sz="2800" dirty="0" smtClean="0">
                <a:solidFill>
                  <a:srgbClr val="FF0000"/>
                </a:solidFill>
              </a:rPr>
              <a:t>控制器</a:t>
            </a:r>
            <a:r>
              <a:rPr lang="zh-CN" altLang="en-US" sz="2800" dirty="0">
                <a:solidFill>
                  <a:srgbClr val="FF0000"/>
                </a:solidFill>
              </a:rPr>
              <a:t>参考</a:t>
            </a:r>
            <a:r>
              <a:rPr lang="zh-CN" altLang="en-US" sz="2800" dirty="0" smtClean="0">
                <a:solidFill>
                  <a:srgbClr val="FF0000"/>
                </a:solidFill>
              </a:rPr>
              <a:t>描述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 descr="controlA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855" y="1738630"/>
            <a:ext cx="797115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控制器集成替换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仿真正确后替换</a:t>
            </a:r>
            <a:r>
              <a:rPr lang="en-US" altLang="zh-CN" sz="2000" dirty="0" smtClean="0"/>
              <a:t>Exp05</a:t>
            </a:r>
            <a:r>
              <a:rPr lang="zh-CN" altLang="en-US" sz="2000" dirty="0" smtClean="0"/>
              <a:t>的控制器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工程中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的控制器核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cs typeface="Times New Roman" panose="02020603050405020304" pitchFamily="18" charset="0"/>
              </a:rPr>
              <a:t>Exp0</a:t>
            </a:r>
            <a:r>
              <a:rPr lang="en-US" altLang="zh-CN" sz="2200" dirty="0" smtClean="0">
                <a:cs typeface="Times New Roman" panose="02020603050405020304" pitchFamily="18" charset="0"/>
              </a:rPr>
              <a:t>5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2200" dirty="0">
                <a:cs typeface="Times New Roman" panose="02020603050405020304" pitchFamily="18" charset="0"/>
              </a:rPr>
              <a:t>中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移控制器核</a:t>
            </a:r>
            <a:r>
              <a:rPr lang="zh-CN" altLang="en-US" sz="2200" dirty="0">
                <a:cs typeface="Times New Roman" panose="02020603050405020304" pitchFamily="18" charset="0"/>
              </a:rPr>
              <a:t>关联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删除工程中控制器核文件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cs typeface="Times New Roman" panose="02020603050405020304" pitchFamily="18" charset="0"/>
              </a:rPr>
              <a:t>SCPU_ctrl.ngc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1800" b="1" dirty="0" smtClean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>
                <a:cs typeface="Times New Roman" panose="02020603050405020304" pitchFamily="18" charset="0"/>
              </a:rPr>
              <a:t>SCPU_ctrl.ngc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0072" y="1080136"/>
            <a:ext cx="3600400" cy="502956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508104" y="5512784"/>
            <a:ext cx="3312368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01698" y="5644100"/>
            <a:ext cx="2880320" cy="612648"/>
          </a:xfrm>
          <a:prstGeom prst="wedgeRoundRectCallout">
            <a:avLst>
              <a:gd name="adj1" fmla="val 107863"/>
              <a:gd name="adj2" fmla="val -5139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Exp05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124" y="1244752"/>
            <a:ext cx="3182622" cy="4894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替换</a:t>
            </a:r>
            <a:r>
              <a:rPr lang="en-US" altLang="zh-CN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SCPU_ctrl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后的</a:t>
            </a:r>
            <a:b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模块层次结构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80124" y="1209451"/>
            <a:ext cx="3412356" cy="4929673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016724" y="2586395"/>
            <a:ext cx="2907204" cy="612648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Exp06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5106397"/>
            <a:ext cx="2671846" cy="612648"/>
          </a:xfrm>
          <a:prstGeom prst="wedgeRoundRectCallout">
            <a:avLst>
              <a:gd name="adj1" fmla="val 138592"/>
              <a:gd name="adj2" fmla="val 617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替换后的控制器模块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寄存器传输控制技术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核心：指令执行过程与控制流关系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设计控制器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学习测试方案的设计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学习测试程序的设计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</a:t>
            </a:r>
            <a:r>
              <a:rPr lang="zh-CN" altLang="en-US" sz="2800" dirty="0" smtClean="0">
                <a:solidFill>
                  <a:schemeClr val="tx1"/>
                </a:solidFill>
              </a:rPr>
              <a:t>目测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同实验五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  <a:endParaRPr lang="zh-CN" altLang="en-US" sz="1800" dirty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ALU</a:t>
            </a:r>
            <a:r>
              <a:rPr lang="zh-CN" altLang="en-US" sz="2400" dirty="0"/>
              <a:t>指令</a:t>
            </a:r>
            <a:r>
              <a:rPr lang="en-US" altLang="zh-CN" sz="2400" dirty="0"/>
              <a:t>(R-</a:t>
            </a:r>
            <a:r>
              <a:rPr lang="zh-CN" altLang="en-US" sz="2400" dirty="0"/>
              <a:t>格式译码、</a:t>
            </a:r>
            <a:r>
              <a:rPr lang="en-US" altLang="zh-CN" sz="2400" dirty="0"/>
              <a:t> Function</a:t>
            </a:r>
            <a:r>
              <a:rPr lang="zh-CN" altLang="en-US" sz="2400" dirty="0"/>
              <a:t>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LW/SW</a:t>
            </a:r>
            <a:r>
              <a:rPr lang="zh-CN" altLang="en-US" sz="2400" dirty="0"/>
              <a:t>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测试分支指令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测试转移指令</a:t>
            </a:r>
            <a:r>
              <a:rPr lang="en-US" altLang="zh-CN" sz="2400" dirty="0"/>
              <a:t>(J-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指令测试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 = 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403648" y="2636912"/>
            <a:ext cx="5904656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r2,r0,r1;       	//r2=00000001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r4,r3,r3;    	//r4=00000004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r5,r4,r2;     	//r5=00000005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r6,r5,r5;     	//r6=0000000A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nor r7,r5,r5;     	//r7=FFFFFFFA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sub r8,r7,r5;     	//r8=FFFFFFF5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r9,r8,r5;    	//r9=00000005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r10,r8,r6;           //r10=00000000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r11,r5,r6;           //r11=0000000F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r12,r11,r7;        //r12=0000000A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 r13,r5,r7;          //r13=00000000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……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j loop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		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dirty="0" smtClean="0"/>
              <a:t>	</a:t>
            </a:r>
            <a:endParaRPr lang="pt-BR" sz="1800" b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测试程序参考：</a:t>
            </a:r>
            <a:r>
              <a:rPr lang="en-US" altLang="zh-CN" dirty="0"/>
              <a:t> </a:t>
            </a:r>
            <a:r>
              <a:rPr lang="en-US" altLang="zh-CN" dirty="0" smtClean="0"/>
              <a:t>LW/SW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93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LW/SW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r>
              <a:rPr lang="zh-CN" altLang="en-US" sz="2400" b="0" dirty="0">
                <a:solidFill>
                  <a:schemeClr val="tx1"/>
                </a:solidFill>
              </a:rPr>
              <a:t>替换</a:t>
            </a:r>
            <a:r>
              <a:rPr lang="en-US" altLang="zh-CN" sz="2400" b="0" dirty="0">
                <a:solidFill>
                  <a:schemeClr val="tx1"/>
                </a:solidFill>
              </a:rPr>
              <a:t>DEMO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Lab5</a:t>
            </a:r>
            <a:r>
              <a:rPr lang="zh-CN" altLang="en-US" sz="2000" dirty="0" smtClean="0"/>
              <a:t>通道</a:t>
            </a:r>
            <a:r>
              <a:rPr lang="zh-CN" altLang="en-US" sz="2000" dirty="0"/>
              <a:t>测试设计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存储器地址通过</a:t>
            </a:r>
            <a:r>
              <a:rPr lang="en-US" altLang="zh-CN" sz="2000" dirty="0" err="1" smtClean="0"/>
              <a:t>Addr_out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8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1800" b="0" dirty="0">
                <a:solidFill>
                  <a:schemeClr val="tx1"/>
                </a:solidFill>
              </a:rPr>
              <a:t> 0000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start: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通道结果由后一条指令读操作数观察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lw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1800" b="0" dirty="0">
                <a:solidFill>
                  <a:schemeClr val="tx1"/>
                </a:solidFill>
              </a:rPr>
              <a:t>, 14($zero);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55555555</a:t>
            </a:r>
            <a:r>
              <a:rPr lang="zh-CN" altLang="en-US" sz="1800" b="0" dirty="0">
                <a:solidFill>
                  <a:schemeClr val="tx1"/>
                </a:solidFill>
              </a:rPr>
              <a:t>。存储器读通道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1800" b="0" dirty="0">
                <a:solidFill>
                  <a:schemeClr val="tx1"/>
                </a:solidFill>
              </a:rPr>
              <a:t>: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1800" b="0" dirty="0">
                <a:solidFill>
                  <a:schemeClr val="tx1"/>
                </a:solidFill>
              </a:rPr>
              <a:t>, r5, 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1800" b="0" dirty="0">
                <a:solidFill>
                  <a:schemeClr val="tx1"/>
                </a:solidFill>
              </a:rPr>
              <a:t>, $zero, r1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1800" b="0" dirty="0">
                <a:solidFill>
                  <a:schemeClr val="tx1"/>
                </a:solidFill>
              </a:rPr>
              <a:t>, 48($zero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  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:00000048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1800" b="0" dirty="0">
                <a:solidFill>
                  <a:schemeClr val="tx1"/>
                </a:solidFill>
              </a:rPr>
              <a:t>, r5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test_sw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循环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测试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>
                <a:solidFill>
                  <a:schemeClr val="tx1"/>
                </a:solidFill>
              </a:rPr>
              <a:t>00000014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test_sw</a:t>
            </a:r>
            <a:r>
              <a:rPr lang="en-US" altLang="zh-CN" sz="1800" dirty="0" smtClean="0">
                <a:solidFill>
                  <a:srgbClr val="FF0000"/>
                </a:solidFill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……			//</a:t>
            </a:r>
            <a:r>
              <a:rPr lang="zh-CN" altLang="en-US" sz="1800" dirty="0" smtClean="0">
                <a:solidFill>
                  <a:srgbClr val="FF0000"/>
                </a:solidFill>
              </a:rPr>
              <a:t>增加写</a:t>
            </a:r>
            <a:r>
              <a:rPr lang="en-US" altLang="zh-CN" sz="1800" dirty="0" smtClean="0">
                <a:solidFill>
                  <a:srgbClr val="FF0000"/>
                </a:solidFill>
              </a:rPr>
              <a:t>SW</a:t>
            </a:r>
            <a:r>
              <a:rPr lang="zh-CN" altLang="en-US" sz="1800" dirty="0" smtClean="0">
                <a:solidFill>
                  <a:srgbClr val="FF0000"/>
                </a:solidFill>
              </a:rPr>
              <a:t>测试，如</a:t>
            </a:r>
            <a:r>
              <a:rPr lang="en-US" altLang="zh-CN" sz="1800" dirty="0" smtClean="0">
                <a:solidFill>
                  <a:srgbClr val="FF0000"/>
                </a:solidFill>
              </a:rPr>
              <a:t>14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48</a:t>
            </a:r>
            <a:r>
              <a:rPr lang="zh-CN" altLang="en-US" sz="1800" dirty="0" smtClean="0">
                <a:solidFill>
                  <a:srgbClr val="FF0000"/>
                </a:solidFill>
              </a:rPr>
              <a:t>单元交换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00000014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</a:t>
            </a:r>
            <a:r>
              <a:rPr lang="zh-CN" altLang="en-US" sz="2000" dirty="0" smtClean="0"/>
              <a:t>地址计算、存储单元和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总线传输</a:t>
            </a:r>
            <a:r>
              <a:rPr lang="zh-CN" altLang="en-US" sz="2000" dirty="0"/>
              <a:t>部分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 smtClean="0"/>
              <a:t>LW/SW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利用七段显示设备可以设计动态测试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7</a:t>
            </a:r>
            <a:r>
              <a:rPr lang="zh-CN" altLang="en-US" sz="2200" dirty="0" smtClean="0"/>
              <a:t>段码显示器的地址是</a:t>
            </a:r>
            <a:r>
              <a:rPr lang="en-US" altLang="zh-CN" sz="2200" dirty="0" smtClean="0"/>
              <a:t>E0000000/FFFFFFE0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LED</a:t>
            </a:r>
            <a:r>
              <a:rPr lang="zh-CN" altLang="en-US" sz="2200" dirty="0" smtClean="0"/>
              <a:t>显示地址是</a:t>
            </a:r>
            <a:r>
              <a:rPr lang="en-US" altLang="zh-CN" sz="2200" dirty="0" smtClean="0"/>
              <a:t>F0000000/FFFFFF00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SW</a:t>
            </a:r>
            <a:r>
              <a:rPr lang="zh-CN" altLang="en-US" sz="2200" dirty="0" smtClean="0"/>
              <a:t>指令输出测试结果：</a:t>
            </a:r>
            <a:r>
              <a:rPr lang="en-US" altLang="zh-CN" sz="2200" dirty="0" err="1" smtClean="0"/>
              <a:t>sw</a:t>
            </a:r>
            <a:r>
              <a:rPr lang="en-US" altLang="zh-CN" sz="2200" dirty="0" smtClean="0"/>
              <a:t> 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请设计</a:t>
            </a:r>
            <a:r>
              <a:rPr lang="zh-CN" altLang="zh-CN" sz="2200" dirty="0" smtClean="0"/>
              <a:t>存储器模块测试程序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测试结果在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段显示器上指示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RAM</a:t>
            </a:r>
            <a:r>
              <a:rPr lang="zh-CN" altLang="en-US" sz="2800" dirty="0" smtClean="0">
                <a:solidFill>
                  <a:schemeClr val="tx1"/>
                </a:solidFill>
              </a:rPr>
              <a:t>初始化数据同</a:t>
            </a:r>
            <a:r>
              <a:rPr lang="en-US" altLang="zh-CN" sz="2800" dirty="0" smtClean="0">
                <a:solidFill>
                  <a:schemeClr val="tx1"/>
                </a:solidFill>
              </a:rPr>
              <a:t>Lab5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ALU</a:t>
            </a:r>
            <a:r>
              <a:rPr lang="zh-CN" altLang="en-US" sz="2800" dirty="0">
                <a:solidFill>
                  <a:schemeClr val="tx1"/>
                </a:solidFill>
              </a:rPr>
              <a:t>指令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/>
          </a:p>
          <a:p>
            <a:r>
              <a:rPr lang="en-US" altLang="zh-CN" sz="2800" dirty="0">
                <a:solidFill>
                  <a:schemeClr val="tx1"/>
                </a:solidFill>
              </a:rPr>
              <a:t>LW/SW</a:t>
            </a:r>
            <a:r>
              <a:rPr lang="zh-CN" altLang="en-US" sz="2800" dirty="0">
                <a:solidFill>
                  <a:schemeClr val="tx1"/>
                </a:solidFill>
              </a:rPr>
              <a:t>指令测试结果记录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动态存储模块</a:t>
            </a:r>
            <a:r>
              <a:rPr lang="zh-CN" altLang="en-US" sz="2800" dirty="0">
                <a:solidFill>
                  <a:schemeClr val="tx1"/>
                </a:solidFill>
              </a:rPr>
              <a:t>测试记录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单周期控制器时序体现在那里？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下列指令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控制器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将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作如何修改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zh-CN" altLang="en-US" sz="24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此时用二级译码有优势吗？</a:t>
            </a:r>
            <a:endParaRPr lang="en-US" altLang="zh-CN" sz="24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动态存储模块测试七段显示会出现什么问题？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" y="1141095"/>
            <a:ext cx="8952865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2"/>
                </a:solidFill>
              </a:rPr>
              <a:t>1.</a:t>
            </a:r>
            <a:r>
              <a:rPr sz="2300" dirty="0">
                <a:solidFill>
                  <a:schemeClr val="tx2"/>
                </a:solidFill>
              </a:rPr>
              <a:t>实验</a:t>
            </a:r>
            <a:r>
              <a:rPr lang="en-US" altLang="zh-CN" sz="2300" dirty="0">
                <a:solidFill>
                  <a:schemeClr val="tx2"/>
                </a:solidFill>
              </a:rPr>
              <a:t>3. </a:t>
            </a:r>
            <a:r>
              <a:rPr lang="en-US" sz="23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sz="2300" kern="100">
              <a:solidFill>
                <a:schemeClr val="tx2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 clk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用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Clk_CPU ,</a:t>
            </a:r>
            <a:r>
              <a:rPr sz="2300">
                <a:solidFill>
                  <a:schemeClr val="tx2"/>
                </a:solidFill>
                <a:sym typeface="+mn-ea"/>
              </a:rPr>
              <a:t>很多同学可以了。</a:t>
            </a:r>
            <a:endParaRPr lang="en-US" altLang="zh-CN" sz="2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2300" dirty="0">
                <a:solidFill>
                  <a:schemeClr val="tx2"/>
                </a:solidFill>
              </a:rPr>
              <a:t>部分同学：</a:t>
            </a:r>
            <a:r>
              <a:rPr lang="en-US" altLang="zh-CN" sz="2300" dirty="0">
                <a:solidFill>
                  <a:schemeClr val="tx2"/>
                </a:solidFill>
              </a:rPr>
              <a:t>assign Clk_CPU=(SW2)? clkdiv[24] : clkdiv[2];  </a:t>
            </a:r>
            <a:r>
              <a:rPr sz="2300" dirty="0">
                <a:solidFill>
                  <a:schemeClr val="tx2"/>
                </a:solidFill>
              </a:rPr>
              <a:t>修改为 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clkdiv[0].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动态显示 0 -&gt; F 的功能却无法实现，看原理图又找不出错误，用了 Verilog 方式</a:t>
            </a:r>
            <a:r>
              <a:rPr sz="2300">
                <a:solidFill>
                  <a:schemeClr val="tx2"/>
                </a:solidFill>
                <a:sym typeface="+mn-ea"/>
              </a:rPr>
              <a:t>成功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实现，每个接口一一对应，非常容</a:t>
            </a:r>
            <a:r>
              <a:rPr sz="2300">
                <a:solidFill>
                  <a:schemeClr val="tx2"/>
                </a:solidFill>
                <a:sym typeface="+mn-ea"/>
              </a:rPr>
              <a:t>易找错误。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2.</a:t>
            </a:r>
            <a:r>
              <a:rPr sz="2300">
                <a:solidFill>
                  <a:schemeClr val="tx2"/>
                </a:solidFill>
                <a:sym typeface="+mn-ea"/>
              </a:rPr>
              <a:t>实验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4.ALU</a:t>
            </a:r>
            <a:r>
              <a:rPr sz="2300">
                <a:solidFill>
                  <a:schemeClr val="tx2"/>
                </a:solidFill>
                <a:sym typeface="+mn-ea"/>
              </a:rPr>
              <a:t>中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OR32的输出接口一直连接不出线路</a:t>
            </a:r>
            <a:r>
              <a:rPr sz="2300">
                <a:solidFill>
                  <a:schemeClr val="tx2"/>
                </a:solidFill>
                <a:sym typeface="+mn-ea"/>
              </a:rPr>
              <a:t>，需要重新生成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SYM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3.</a:t>
            </a:r>
            <a:r>
              <a:rPr sz="23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BTN_X[4:0]</a:t>
            </a:r>
            <a:r>
              <a:rPr sz="23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output.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4.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55AA </a:t>
            </a:r>
            <a:r>
              <a:rPr sz="23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SCPU</a:t>
            </a:r>
            <a:r>
              <a:rPr sz="2300">
                <a:solidFill>
                  <a:schemeClr val="tx2"/>
                </a:solidFill>
                <a:sym typeface="+mn-ea"/>
              </a:rPr>
              <a:t>没有正常开始工作。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5.</a:t>
            </a:r>
            <a:r>
              <a:rPr sz="23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P2S</a:t>
            </a:r>
            <a:r>
              <a:rPr sz="2300">
                <a:solidFill>
                  <a:schemeClr val="tx2"/>
                </a:solidFill>
                <a:sym typeface="+mn-ea"/>
              </a:rPr>
              <a:t>有问题时，显示会乱码。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学长实验调试小结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6.</a:t>
            </a:r>
            <a:r>
              <a:rPr sz="2300">
                <a:solidFill>
                  <a:schemeClr val="tx2"/>
                </a:solidFill>
                <a:sym typeface="+mn-ea"/>
              </a:rPr>
              <a:t>调换法：Ａ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:</a:t>
            </a:r>
            <a:r>
              <a:rPr sz="2300">
                <a:solidFill>
                  <a:schemeClr val="tx2"/>
                </a:solidFill>
                <a:sym typeface="+mn-ea"/>
              </a:rPr>
              <a:t>找正确的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顶层文件替换</a:t>
            </a:r>
            <a:r>
              <a:rPr sz="2300">
                <a:solidFill>
                  <a:schemeClr val="tx2"/>
                </a:solidFill>
                <a:sym typeface="+mn-ea"/>
              </a:rPr>
              <a:t>自己的顶层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成功</a:t>
            </a:r>
            <a:r>
              <a:rPr sz="2300">
                <a:solidFill>
                  <a:schemeClr val="tx2"/>
                </a:solidFill>
                <a:sym typeface="+mn-ea"/>
              </a:rPr>
              <a:t>则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说明</a:t>
            </a:r>
            <a:r>
              <a:rPr sz="2300">
                <a:solidFill>
                  <a:schemeClr val="tx2"/>
                </a:solidFill>
                <a:sym typeface="+mn-ea"/>
              </a:rPr>
              <a:t>你的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顶层原理图有问题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B:替换所有的核进行尝试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7.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用了 Verilog 语言描述</a:t>
            </a:r>
            <a:r>
              <a:rPr sz="2300">
                <a:solidFill>
                  <a:schemeClr val="tx2"/>
                </a:solidFill>
                <a:sym typeface="+mn-ea"/>
              </a:rPr>
              <a:t>来实现顶层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 Verilog 相比与原理图的优势，不仅能简明地表示复杂的原理图，而且便于维护，可以保证连线的准确性，出错了也能通过开发环境找到错处进行修正。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8.七段数码管显示“AA5555AA”且频闪，解决方案参差不齐，有的是将ALU重新用代码实现，有的是将datapath的顶层图重新绘制或者用代码实现。我是通过改变srl代码里面的逻辑解决了这个问题。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9.仿真测试，我在进行仿真测试的时候，发现bne和beq指令的运行有问题，原本是先进行减法运算判断zero是否置1，进一步判断是否跳转，但是在我的代码里竟然是先跳转到指定位置，然后再判断减法和zero的状态。后来经过调试，我解决了这个问题，虽然这其中我做了相当多的工作来调整他的时序问题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9</a:t>
            </a:r>
            <a:r>
              <a:rPr lang="en-US" altLang="zh-CN" sz="2800" i="0" baseline="30000" dirty="0" smtClean="0">
                <a:solidFill>
                  <a:schemeClr val="tx1"/>
                </a:solidFill>
                <a:latin typeface="+mj-lt"/>
              </a:rPr>
              <a:t>+</a:t>
            </a:r>
            <a:r>
              <a:rPr lang="zh-CN" altLang="en-US" sz="2800" dirty="0" smtClean="0">
                <a:solidFill>
                  <a:schemeClr val="tx1"/>
                </a:solidFill>
              </a:rPr>
              <a:t>条指令的控制器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用硬件描述语言设计实现控制器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根据</a:t>
            </a:r>
            <a:r>
              <a:rPr lang="en-US" altLang="zh-CN" sz="2200" dirty="0" smtClean="0"/>
              <a:t>Exp0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数据通路及指令编码完成控制信号真值表</a:t>
            </a:r>
            <a:endParaRPr lang="en-US" altLang="zh-CN" sz="22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替换</a:t>
            </a:r>
            <a:r>
              <a:rPr lang="en-US" altLang="zh-CN" sz="2400" dirty="0" smtClean="0"/>
              <a:t>Exp05</a:t>
            </a:r>
            <a:r>
              <a:rPr lang="zh-CN" altLang="en-US" sz="2400" dirty="0"/>
              <a:t>的控制器核</a:t>
            </a:r>
            <a:endParaRPr lang="zh-CN" altLang="en-US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此实验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Exp05</a:t>
            </a:r>
            <a:r>
              <a:rPr lang="zh-CN" altLang="en-US" sz="2400" dirty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设计控制器测试方案：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OP</a:t>
            </a:r>
            <a:r>
              <a:rPr lang="zh-CN" altLang="en-US" sz="2400" dirty="0"/>
              <a:t>译码测试：</a:t>
            </a:r>
            <a:r>
              <a:rPr lang="en-US" altLang="zh-CN" sz="2400" dirty="0"/>
              <a:t>R</a:t>
            </a:r>
            <a:r>
              <a:rPr lang="en-US" altLang="zh-CN" sz="2400" dirty="0"/>
              <a:t>-</a:t>
            </a:r>
            <a:r>
              <a:rPr lang="zh-CN" altLang="en-US" sz="2400" dirty="0"/>
              <a:t>格式、访存指令、分支指令，转移指令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设计控制器测试程序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控制对象：数据通路结构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写出九条指令控制信号真值表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32" y="3533936"/>
            <a:ext cx="8733655" cy="320743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91680" y="3677952"/>
            <a:ext cx="5904656" cy="28656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2815" y="1772816"/>
            <a:ext cx="572269" cy="179910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控制器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547664" y="2675670"/>
            <a:ext cx="771103" cy="1833078"/>
          </a:xfrm>
          <a:custGeom>
            <a:avLst/>
            <a:gdLst>
              <a:gd name="connsiteX0" fmla="*/ 790575 w 1028700"/>
              <a:gd name="connsiteY0" fmla="*/ 1619250 h 1628775"/>
              <a:gd name="connsiteX1" fmla="*/ 1028700 w 1028700"/>
              <a:gd name="connsiteY1" fmla="*/ 1628775 h 1628775"/>
              <a:gd name="connsiteX2" fmla="*/ 638175 w 1028700"/>
              <a:gd name="connsiteY2" fmla="*/ 1476375 h 1628775"/>
              <a:gd name="connsiteX3" fmla="*/ 0 w 1028700"/>
              <a:gd name="connsiteY3" fmla="*/ 1476375 h 1628775"/>
              <a:gd name="connsiteX4" fmla="*/ 9525 w 1028700"/>
              <a:gd name="connsiteY4" fmla="*/ 0 h 1628775"/>
              <a:gd name="connsiteX5" fmla="*/ 571500 w 1028700"/>
              <a:gd name="connsiteY5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700" h="1628775">
                <a:moveTo>
                  <a:pt x="790575" y="1619250"/>
                </a:moveTo>
                <a:lnTo>
                  <a:pt x="1028700" y="1628775"/>
                </a:lnTo>
                <a:lnTo>
                  <a:pt x="638175" y="1476375"/>
                </a:lnTo>
                <a:lnTo>
                  <a:pt x="0" y="1476375"/>
                </a:lnTo>
                <a:lnTo>
                  <a:pt x="9525" y="0"/>
                </a:lnTo>
                <a:lnTo>
                  <a:pt x="5715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8285" y="2365345"/>
            <a:ext cx="167070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Instruction[31:26]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42015" y="1719352"/>
            <a:ext cx="1088467" cy="155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ALU OP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40152" y="1556792"/>
            <a:ext cx="1042506" cy="5591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6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ALU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20515" y="1871004"/>
            <a:ext cx="1572657" cy="1694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Instroction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[5:0]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6444208" y="2115927"/>
            <a:ext cx="13865" cy="1455991"/>
          </a:xfrm>
          <a:prstGeom prst="straightConnector1">
            <a:avLst/>
          </a:prstGeom>
          <a:ln w="28575">
            <a:solidFill>
              <a:srgbClr val="0000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552700" y="2375683"/>
            <a:ext cx="5657850" cy="1132197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542015" y="1988840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MemRead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562225" y="2141983"/>
            <a:ext cx="6438900" cy="4319391"/>
          </a:xfrm>
          <a:custGeom>
            <a:avLst/>
            <a:gdLst>
              <a:gd name="connsiteX0" fmla="*/ 0 w 6438900"/>
              <a:gd name="connsiteY0" fmla="*/ 0 h 3667125"/>
              <a:gd name="connsiteX1" fmla="*/ 0 w 6438900"/>
              <a:gd name="connsiteY1" fmla="*/ 0 h 3667125"/>
              <a:gd name="connsiteX2" fmla="*/ 6438900 w 6438900"/>
              <a:gd name="connsiteY2" fmla="*/ 28575 h 3667125"/>
              <a:gd name="connsiteX3" fmla="*/ 6438900 w 6438900"/>
              <a:gd name="connsiteY3" fmla="*/ 3295650 h 3667125"/>
              <a:gd name="connsiteX4" fmla="*/ 6438900 w 6438900"/>
              <a:gd name="connsiteY4" fmla="*/ 3657600 h 3667125"/>
              <a:gd name="connsiteX5" fmla="*/ 5657850 w 6438900"/>
              <a:gd name="connsiteY5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8900" h="3667125">
                <a:moveTo>
                  <a:pt x="0" y="0"/>
                </a:moveTo>
                <a:lnTo>
                  <a:pt x="0" y="0"/>
                </a:lnTo>
                <a:lnTo>
                  <a:pt x="6438900" y="28575"/>
                </a:lnTo>
                <a:lnTo>
                  <a:pt x="6438900" y="3295650"/>
                </a:lnTo>
                <a:lnTo>
                  <a:pt x="6438900" y="3657600"/>
                </a:lnTo>
                <a:lnTo>
                  <a:pt x="5657850" y="366712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542015" y="220486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MemWrite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505651" y="2545036"/>
            <a:ext cx="5234701" cy="2249202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542015" y="2396508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Branch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42015" y="2571439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Jump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603500" y="2719967"/>
            <a:ext cx="4597400" cy="810881"/>
          </a:xfrm>
          <a:custGeom>
            <a:avLst/>
            <a:gdLst>
              <a:gd name="connsiteX0" fmla="*/ 0 w 4597400"/>
              <a:gd name="connsiteY0" fmla="*/ 0 h 254000"/>
              <a:gd name="connsiteX1" fmla="*/ 4597400 w 4597400"/>
              <a:gd name="connsiteY1" fmla="*/ 12700 h 254000"/>
              <a:gd name="connsiteX2" fmla="*/ 4597400 w 4597400"/>
              <a:gd name="connsiteY2" fmla="*/ 254000 h 254000"/>
              <a:gd name="connsiteX3" fmla="*/ 4597400 w 4597400"/>
              <a:gd name="connsiteY3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54000">
                <a:moveTo>
                  <a:pt x="0" y="0"/>
                </a:moveTo>
                <a:lnTo>
                  <a:pt x="4597400" y="12700"/>
                </a:lnTo>
                <a:lnTo>
                  <a:pt x="4597400" y="254000"/>
                </a:lnTo>
                <a:lnTo>
                  <a:pt x="4597400" y="2540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2565400" y="2906337"/>
            <a:ext cx="4152900" cy="3570912"/>
          </a:xfrm>
          <a:custGeom>
            <a:avLst/>
            <a:gdLst>
              <a:gd name="connsiteX0" fmla="*/ 0 w 4152900"/>
              <a:gd name="connsiteY0" fmla="*/ 0 h 3187700"/>
              <a:gd name="connsiteX1" fmla="*/ 4140200 w 4152900"/>
              <a:gd name="connsiteY1" fmla="*/ 25400 h 3187700"/>
              <a:gd name="connsiteX2" fmla="*/ 4152900 w 4152900"/>
              <a:gd name="connsiteY2" fmla="*/ 3187700 h 3187700"/>
              <a:gd name="connsiteX3" fmla="*/ 3987800 w 4152900"/>
              <a:gd name="connsiteY3" fmla="*/ 318770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2900" h="3187700">
                <a:moveTo>
                  <a:pt x="0" y="0"/>
                </a:moveTo>
                <a:lnTo>
                  <a:pt x="4140200" y="25400"/>
                </a:lnTo>
                <a:cubicBezTo>
                  <a:pt x="4144433" y="1079500"/>
                  <a:pt x="4148667" y="2133600"/>
                  <a:pt x="4152900" y="3187700"/>
                </a:cubicBezTo>
                <a:lnTo>
                  <a:pt x="3987800" y="3187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542015" y="27610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MemtoReg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578100" y="3283841"/>
            <a:ext cx="1587500" cy="232349"/>
          </a:xfrm>
          <a:custGeom>
            <a:avLst/>
            <a:gdLst>
              <a:gd name="connsiteX0" fmla="*/ 0 w 1587500"/>
              <a:gd name="connsiteY0" fmla="*/ 0 h 266700"/>
              <a:gd name="connsiteX1" fmla="*/ 1587500 w 1587500"/>
              <a:gd name="connsiteY1" fmla="*/ 12700 h 266700"/>
              <a:gd name="connsiteX2" fmla="*/ 1574800 w 15875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0" h="266700">
                <a:moveTo>
                  <a:pt x="0" y="0"/>
                </a:moveTo>
                <a:lnTo>
                  <a:pt x="1587500" y="12700"/>
                </a:lnTo>
                <a:lnTo>
                  <a:pt x="1574800" y="266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400300" y="1948072"/>
            <a:ext cx="3556000" cy="3856076"/>
          </a:xfrm>
          <a:custGeom>
            <a:avLst/>
            <a:gdLst>
              <a:gd name="connsiteX0" fmla="*/ 0 w 3556000"/>
              <a:gd name="connsiteY0" fmla="*/ 3644900 h 3644900"/>
              <a:gd name="connsiteX1" fmla="*/ 25400 w 3556000"/>
              <a:gd name="connsiteY1" fmla="*/ 1638300 h 3644900"/>
              <a:gd name="connsiteX2" fmla="*/ 3352800 w 3556000"/>
              <a:gd name="connsiteY2" fmla="*/ 1625600 h 3644900"/>
              <a:gd name="connsiteX3" fmla="*/ 3365500 w 3556000"/>
              <a:gd name="connsiteY3" fmla="*/ 0 h 3644900"/>
              <a:gd name="connsiteX4" fmla="*/ 3556000 w 3556000"/>
              <a:gd name="connsiteY4" fmla="*/ 0 h 36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3644900">
                <a:moveTo>
                  <a:pt x="0" y="3644900"/>
                </a:moveTo>
                <a:lnTo>
                  <a:pt x="25400" y="1638300"/>
                </a:lnTo>
                <a:lnTo>
                  <a:pt x="3352800" y="1625600"/>
                </a:lnTo>
                <a:cubicBezTo>
                  <a:pt x="3357033" y="1083733"/>
                  <a:pt x="3361267" y="541867"/>
                  <a:pt x="3365500" y="0"/>
                </a:cubicBezTo>
                <a:lnTo>
                  <a:pt x="35560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2565400" y="3121990"/>
            <a:ext cx="3022600" cy="3232325"/>
          </a:xfrm>
          <a:custGeom>
            <a:avLst/>
            <a:gdLst>
              <a:gd name="connsiteX0" fmla="*/ 0 w 3022600"/>
              <a:gd name="connsiteY0" fmla="*/ 0 h 3124200"/>
              <a:gd name="connsiteX1" fmla="*/ 2616200 w 3022600"/>
              <a:gd name="connsiteY1" fmla="*/ 12700 h 3124200"/>
              <a:gd name="connsiteX2" fmla="*/ 2628900 w 3022600"/>
              <a:gd name="connsiteY2" fmla="*/ 3124200 h 3124200"/>
              <a:gd name="connsiteX3" fmla="*/ 3022600 w 3022600"/>
              <a:gd name="connsiteY3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3124200">
                <a:moveTo>
                  <a:pt x="0" y="0"/>
                </a:moveTo>
                <a:lnTo>
                  <a:pt x="2616200" y="12700"/>
                </a:lnTo>
                <a:cubicBezTo>
                  <a:pt x="2620433" y="1049867"/>
                  <a:pt x="2624667" y="2087033"/>
                  <a:pt x="2628900" y="3124200"/>
                </a:cubicBezTo>
                <a:lnTo>
                  <a:pt x="3022600" y="31242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542015" y="296431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ALUScr_B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42015" y="315355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RegWrite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578100" y="3473438"/>
            <a:ext cx="609600" cy="2652278"/>
          </a:xfrm>
          <a:custGeom>
            <a:avLst/>
            <a:gdLst>
              <a:gd name="connsiteX0" fmla="*/ 0 w 609600"/>
              <a:gd name="connsiteY0" fmla="*/ 0 h 2527300"/>
              <a:gd name="connsiteX1" fmla="*/ 609600 w 609600"/>
              <a:gd name="connsiteY1" fmla="*/ 12700 h 2527300"/>
              <a:gd name="connsiteX2" fmla="*/ 596900 w 609600"/>
              <a:gd name="connsiteY2" fmla="*/ 2514600 h 2527300"/>
              <a:gd name="connsiteX3" fmla="*/ 444500 w 609600"/>
              <a:gd name="connsiteY3" fmla="*/ 252730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2527300">
                <a:moveTo>
                  <a:pt x="0" y="0"/>
                </a:moveTo>
                <a:lnTo>
                  <a:pt x="609600" y="12700"/>
                </a:lnTo>
                <a:cubicBezTo>
                  <a:pt x="605367" y="846667"/>
                  <a:pt x="601133" y="1680633"/>
                  <a:pt x="596900" y="2514600"/>
                </a:cubicBezTo>
                <a:lnTo>
                  <a:pt x="444500" y="25273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542015" y="33314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RegDst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2578100" y="1718816"/>
            <a:ext cx="3340100" cy="203200"/>
          </a:xfrm>
          <a:custGeom>
            <a:avLst/>
            <a:gdLst>
              <a:gd name="connsiteX0" fmla="*/ 0 w 3340100"/>
              <a:gd name="connsiteY0" fmla="*/ 203200 h 203200"/>
              <a:gd name="connsiteX1" fmla="*/ 1828800 w 3340100"/>
              <a:gd name="connsiteY1" fmla="*/ 203200 h 203200"/>
              <a:gd name="connsiteX2" fmla="*/ 2159000 w 3340100"/>
              <a:gd name="connsiteY2" fmla="*/ 0 h 203200"/>
              <a:gd name="connsiteX3" fmla="*/ 3340100 w 33401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203200">
                <a:moveTo>
                  <a:pt x="0" y="203200"/>
                </a:moveTo>
                <a:lnTo>
                  <a:pt x="1828800" y="203200"/>
                </a:lnTo>
                <a:lnTo>
                  <a:pt x="2159000" y="0"/>
                </a:lnTo>
                <a:lnTo>
                  <a:pt x="33401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54610820"/>
</p:tagLst>
</file>

<file path=ppt/tags/tag2.xml><?xml version="1.0" encoding="utf-8"?>
<p:tagLst xmlns:p="http://schemas.openxmlformats.org/presentationml/2006/main">
  <p:tag name="KSO_WM_DOC_GUID" val="{b7df9379-0675-4929-b881-87e6069076a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9452</Words>
  <Application>WPS 演示</Application>
  <PresentationFormat>全屏显示(4:3)</PresentationFormat>
  <Paragraphs>1071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隶书</vt:lpstr>
      <vt:lpstr>楷体_GB2312</vt:lpstr>
      <vt:lpstr>新宋体</vt:lpstr>
      <vt:lpstr>仿宋</vt:lpstr>
      <vt:lpstr>Arial Unicode MS</vt:lpstr>
      <vt:lpstr>Algerian</vt:lpstr>
      <vt:lpstr>Office 主题</vt:lpstr>
      <vt:lpstr>MS_ClipArt_Gallery.5</vt:lpstr>
      <vt:lpstr>Equation.3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控制对象：数据通路结构</vt:lpstr>
      <vt:lpstr>控制信号定义</vt:lpstr>
      <vt:lpstr>主控制器信号真值表</vt:lpstr>
      <vt:lpstr>ALU操作译码 					      Second level</vt:lpstr>
      <vt:lpstr>ALU操作译码化简</vt:lpstr>
      <vt:lpstr>CPU部件之数据通路接口：SCPU_ctrl</vt:lpstr>
      <vt:lpstr>数据通路接口信号标准- SCPU_ctrl.v</vt:lpstr>
      <vt:lpstr>Course Outline</vt:lpstr>
      <vt:lpstr>PowerPoint 演示文稿</vt:lpstr>
      <vt:lpstr>设计工程：OExp06-OwnSCPU</vt:lpstr>
      <vt:lpstr>设计要点</vt:lpstr>
      <vt:lpstr>指令译码-主控制器逻辑电路</vt:lpstr>
      <vt:lpstr>主控制器HDL描述结构</vt:lpstr>
      <vt:lpstr>控制器仿真激励代码参考</vt:lpstr>
      <vt:lpstr>控制器仿真激励代码参考</vt:lpstr>
      <vt:lpstr>控制器模块时序仿真结果</vt:lpstr>
      <vt:lpstr>ALU操作译码器逻辑电路</vt:lpstr>
      <vt:lpstr>ALU操作译码器HDL描述结构</vt:lpstr>
      <vt:lpstr>ALU操作译码器HDL描述结构</vt:lpstr>
      <vt:lpstr>控制器集成替换</vt:lpstr>
      <vt:lpstr>PowerPoint 演示文稿</vt:lpstr>
      <vt:lpstr>物理验证</vt:lpstr>
      <vt:lpstr>物理验证-DEMO接口功能</vt:lpstr>
      <vt:lpstr>测试程序参考：ALU指令</vt:lpstr>
      <vt:lpstr>测试程序参考： LW/SW</vt:lpstr>
      <vt:lpstr>动态LW/SW测试</vt:lpstr>
      <vt:lpstr>设计测试记录表格</vt:lpstr>
      <vt:lpstr>思考题</vt:lpstr>
      <vt:lpstr>实验问题总结</vt:lpstr>
      <vt:lpstr>学长实验调试小结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自由呼吸的小鱼儿</cp:lastModifiedBy>
  <cp:revision>452</cp:revision>
  <dcterms:created xsi:type="dcterms:W3CDTF">2013-04-10T02:56:00Z</dcterms:created>
  <dcterms:modified xsi:type="dcterms:W3CDTF">2020-03-25T09:17:17Z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