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73" r:id="rId7"/>
    <p:sldId id="302" r:id="rId8"/>
    <p:sldId id="303" r:id="rId9"/>
    <p:sldId id="304" r:id="rId10"/>
    <p:sldId id="419" r:id="rId11"/>
    <p:sldId id="460" r:id="rId12"/>
    <p:sldId id="467" r:id="rId13"/>
    <p:sldId id="439" r:id="rId14"/>
    <p:sldId id="438" r:id="rId15"/>
    <p:sldId id="324" r:id="rId16"/>
    <p:sldId id="392" r:id="rId17"/>
    <p:sldId id="475" r:id="rId18"/>
    <p:sldId id="477" r:id="rId19"/>
    <p:sldId id="478" r:id="rId20"/>
    <p:sldId id="476" r:id="rId21"/>
    <p:sldId id="461" r:id="rId22"/>
    <p:sldId id="504" r:id="rId23"/>
    <p:sldId id="479" r:id="rId24"/>
    <p:sldId id="462" r:id="rId25"/>
    <p:sldId id="466" r:id="rId26"/>
    <p:sldId id="456" r:id="rId27"/>
    <p:sldId id="498" r:id="rId28"/>
    <p:sldId id="497" r:id="rId29"/>
    <p:sldId id="494" r:id="rId30"/>
    <p:sldId id="495" r:id="rId31"/>
    <p:sldId id="496" r:id="rId32"/>
    <p:sldId id="386" r:id="rId33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4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45FFE480-273A-40CE-AB8A-74C68C92237C}" type="presOf" srcId="{8A1426EB-7DE3-47DE-897B-C3F4E225F151}" destId="{D3F14193-5855-4C09-A68A-0623D31128DF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2B7721D3-AB0D-4AE5-91C9-76103B95EDBD}" type="presOf" srcId="{7944E05A-E851-4FEB-8F65-54CF019D8607}" destId="{CC9EE4F8-9490-427F-B10E-0E9D697AC42E}" srcOrd="0" destOrd="0" presId="urn:microsoft.com/office/officeart/2008/layout/VerticalCurvedList"/>
    <dgm:cxn modelId="{D694660F-B970-4331-83AE-EB34AE8CA7FD}" type="presOf" srcId="{89F17C84-8395-4E33-8F8A-878E46DB1974}" destId="{1B922EBE-B39C-4873-8CC5-9E93797307C1}" srcOrd="0" destOrd="0" presId="urn:microsoft.com/office/officeart/2008/layout/VerticalCurvedList"/>
    <dgm:cxn modelId="{8E56B541-734D-4DBA-A503-219CA6A1CF02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C168F9EE-0413-40FE-B761-45BD54F6F70F}" type="presOf" srcId="{607E526C-60CD-4A98-A71B-78FCE2BC42A5}" destId="{596E06D9-740A-4EB7-99D6-26FD9CA88D40}" srcOrd="0" destOrd="0" presId="urn:microsoft.com/office/officeart/2008/layout/VerticalCurvedList"/>
    <dgm:cxn modelId="{6CF74388-E8A5-41D4-BB88-5DD1AAD75B91}" type="presOf" srcId="{F4E49FB6-BAEC-4D61-AE0D-5FA9F57F40D1}" destId="{7D320737-378C-4B8C-AEBD-51068216900B}" srcOrd="0" destOrd="0" presId="urn:microsoft.com/office/officeart/2008/layout/VerticalCurvedList"/>
    <dgm:cxn modelId="{AA03C1D8-AB73-482B-99CD-1DFB52D3BD90}" type="presParOf" srcId="{1B922EBE-B39C-4873-8CC5-9E93797307C1}" destId="{7CDB5B95-D570-47D8-BCE0-E552F8830E24}" srcOrd="0" destOrd="0" presId="urn:microsoft.com/office/officeart/2008/layout/VerticalCurvedList"/>
    <dgm:cxn modelId="{C8E6687E-0A9F-4760-B42B-F2F8F18E0DAC}" type="presParOf" srcId="{7CDB5B95-D570-47D8-BCE0-E552F8830E24}" destId="{8C163561-368A-464B-8AC3-290847416772}" srcOrd="0" destOrd="0" presId="urn:microsoft.com/office/officeart/2008/layout/VerticalCurvedList"/>
    <dgm:cxn modelId="{82433DD2-9E89-449E-96AF-DB4ADFA4F15D}" type="presParOf" srcId="{8C163561-368A-464B-8AC3-290847416772}" destId="{239A010D-535F-44FF-8274-A74669569E25}" srcOrd="0" destOrd="0" presId="urn:microsoft.com/office/officeart/2008/layout/VerticalCurvedList"/>
    <dgm:cxn modelId="{33D13ADD-4365-4CB3-83DB-433739E31970}" type="presParOf" srcId="{8C163561-368A-464B-8AC3-290847416772}" destId="{7D320737-378C-4B8C-AEBD-51068216900B}" srcOrd="1" destOrd="0" presId="urn:microsoft.com/office/officeart/2008/layout/VerticalCurvedList"/>
    <dgm:cxn modelId="{F2AA2EAE-2E4B-4580-978D-F948FC9D6557}" type="presParOf" srcId="{8C163561-368A-464B-8AC3-290847416772}" destId="{C626C0FB-4623-4A86-B194-30FC7A43F690}" srcOrd="2" destOrd="0" presId="urn:microsoft.com/office/officeart/2008/layout/VerticalCurvedList"/>
    <dgm:cxn modelId="{244D52CB-1EB7-4DE1-BF8F-EA247B85D64E}" type="presParOf" srcId="{8C163561-368A-464B-8AC3-290847416772}" destId="{0DB23378-0D9E-489E-B056-8FF32F56CCC3}" srcOrd="3" destOrd="0" presId="urn:microsoft.com/office/officeart/2008/layout/VerticalCurvedList"/>
    <dgm:cxn modelId="{56047DB5-4F99-4B5C-A90B-90FD7DE91E18}" type="presParOf" srcId="{7CDB5B95-D570-47D8-BCE0-E552F8830E24}" destId="{411AB55B-A6A8-48D0-B24D-1FE0443D1EDB}" srcOrd="1" destOrd="0" presId="urn:microsoft.com/office/officeart/2008/layout/VerticalCurvedList"/>
    <dgm:cxn modelId="{3597AD7F-498B-4B77-82CA-937E57D7FE97}" type="presParOf" srcId="{7CDB5B95-D570-47D8-BCE0-E552F8830E24}" destId="{62EFC6DF-9B9D-4498-9FCB-69AB4CF71398}" srcOrd="2" destOrd="0" presId="urn:microsoft.com/office/officeart/2008/layout/VerticalCurvedList"/>
    <dgm:cxn modelId="{AE53CBC0-10BB-4A45-94F8-624EA0A68BFE}" type="presParOf" srcId="{62EFC6DF-9B9D-4498-9FCB-69AB4CF71398}" destId="{3A93CF4B-2409-4FAC-8ACE-009A6101783F}" srcOrd="0" destOrd="0" presId="urn:microsoft.com/office/officeart/2008/layout/VerticalCurvedList"/>
    <dgm:cxn modelId="{C6933958-C6FA-4BB8-9648-8F3EB66E706B}" type="presParOf" srcId="{7CDB5B95-D570-47D8-BCE0-E552F8830E24}" destId="{D3F14193-5855-4C09-A68A-0623D31128DF}" srcOrd="3" destOrd="0" presId="urn:microsoft.com/office/officeart/2008/layout/VerticalCurvedList"/>
    <dgm:cxn modelId="{4B27F8D8-E982-48D2-A198-24EB5807C135}" type="presParOf" srcId="{7CDB5B95-D570-47D8-BCE0-E552F8830E24}" destId="{BD8A115F-6910-49FF-9795-3847D8CBD453}" srcOrd="4" destOrd="0" presId="urn:microsoft.com/office/officeart/2008/layout/VerticalCurvedList"/>
    <dgm:cxn modelId="{567575FD-108B-4137-8912-EAF611CB7F06}" type="presParOf" srcId="{BD8A115F-6910-49FF-9795-3847D8CBD453}" destId="{BAAE23CF-93E1-4283-B216-8A16E8BF43B5}" srcOrd="0" destOrd="0" presId="urn:microsoft.com/office/officeart/2008/layout/VerticalCurvedList"/>
    <dgm:cxn modelId="{93D99421-D05D-483F-91A2-20DC0A6D745B}" type="presParOf" srcId="{7CDB5B95-D570-47D8-BCE0-E552F8830E24}" destId="{CC9EE4F8-9490-427F-B10E-0E9D697AC42E}" srcOrd="5" destOrd="0" presId="urn:microsoft.com/office/officeart/2008/layout/VerticalCurvedList"/>
    <dgm:cxn modelId="{6FBD8682-5C51-4A50-919F-B0BE4C64354A}" type="presParOf" srcId="{7CDB5B95-D570-47D8-BCE0-E552F8830E24}" destId="{99854AA3-86D7-4DB5-AA36-6F45C724EA1C}" srcOrd="6" destOrd="0" presId="urn:microsoft.com/office/officeart/2008/layout/VerticalCurvedList"/>
    <dgm:cxn modelId="{205872E4-BA2E-4CD9-80E2-9B8A776037D8}" type="presParOf" srcId="{99854AA3-86D7-4DB5-AA36-6F45C724EA1C}" destId="{CC93471B-25DF-4061-9EB5-45EAA8B6183F}" srcOrd="0" destOrd="0" presId="urn:microsoft.com/office/officeart/2008/layout/VerticalCurvedList"/>
    <dgm:cxn modelId="{D196749B-885A-4B2C-880E-40B5BA9150DD}" type="presParOf" srcId="{7CDB5B95-D570-47D8-BCE0-E552F8830E24}" destId="{596E06D9-740A-4EB7-99D6-26FD9CA88D40}" srcOrd="7" destOrd="0" presId="urn:microsoft.com/office/officeart/2008/layout/VerticalCurvedList"/>
    <dgm:cxn modelId="{6641E720-BF92-4457-AD50-424134ED421B}" type="presParOf" srcId="{7CDB5B95-D570-47D8-BCE0-E552F8830E24}" destId="{9031F968-0A05-4BA8-92EC-3061E9C2118F}" srcOrd="8" destOrd="0" presId="urn:microsoft.com/office/officeart/2008/layout/VerticalCurvedList"/>
    <dgm:cxn modelId="{C47354EA-D0F8-45E3-826D-F3D67FBA298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module 	       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Data_path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( 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寄存器时钟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	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寄存器复位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input[25:0]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inst_field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指令数据域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200" b="0" dirty="0" smtClean="0">
                <a:solidFill>
                  <a:schemeClr val="tx1"/>
                </a:solidFill>
              </a:rPr>
              <a:t>		  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RegDst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ALUSrc_B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Jump,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Branch,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 	input 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RegWrite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 input[31:0]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input[2:0]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ALU_Control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ALU_out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 	output[31:0]</a:t>
            </a:r>
            <a:r>
              <a:rPr lang="en-US" altLang="zh-CN" sz="1200" b="0" dirty="0" err="1" smtClean="0">
                <a:solidFill>
                  <a:schemeClr val="tx1"/>
                </a:solidFill>
              </a:rPr>
              <a:t>PC_out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smtClean="0">
                <a:solidFill>
                  <a:schemeClr val="tx1"/>
                </a:solidFill>
              </a:rPr>
              <a:t>			);			</a:t>
            </a:r>
            <a:endParaRPr lang="en-US" altLang="zh-CN" sz="12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200" b="0" dirty="0" err="1" smtClean="0">
                <a:solidFill>
                  <a:schemeClr val="tx1"/>
                </a:solidFill>
              </a:rPr>
              <a:t>endmodule</a:t>
            </a:r>
            <a:endParaRPr lang="zh-CN" altLang="en-US" sz="1200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39065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482441" y="2673350"/>
            <a:ext cx="8610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实验七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指令集扩展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副标题 2"/>
          <p:cNvSpPr>
            <a:spLocks noGrp="1"/>
          </p:cNvSpPr>
          <p:nvPr/>
        </p:nvSpPr>
        <p:spPr>
          <a:xfrm>
            <a:off x="716915" y="4237355"/>
            <a:ext cx="7924800" cy="21545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000" b="1" dirty="0" smtClean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redflag@zju.edu.cn</a:t>
            </a:r>
            <a:r>
              <a:rPr lang="zh-CN" altLang="en-US" sz="2000" b="1" dirty="0" smtClean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。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移动短号：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558983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http://10.78.18.200:8080/Platform/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ftp://10.214.26.108:10000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（施老师课件资源网站）</a:t>
            </a:r>
            <a:endParaRPr lang="en-US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注册时邮箱格式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学号</a:t>
            </a: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@st.zju.edu.cn</a:t>
            </a:r>
            <a:endParaRPr lang="zh-CN" altLang="zh-CN" sz="2000" b="1" dirty="0">
              <a:solidFill>
                <a:srgbClr val="003399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lvl="1" indent="0" algn="ctr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003399"/>
                </a:solidFill>
                <a:latin typeface="+mj-ea"/>
                <a:ea typeface="+mj-ea"/>
                <a:cs typeface="+mj-ea"/>
                <a:sym typeface="+mn-ea"/>
              </a:rPr>
              <a:t>2019-3-25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控制信号真值表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832" y="1700809"/>
          <a:ext cx="8784975" cy="4041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759290"/>
                <a:gridCol w="782162"/>
                <a:gridCol w="783268"/>
                <a:gridCol w="783268"/>
                <a:gridCol w="783268"/>
                <a:gridCol w="782162"/>
                <a:gridCol w="940142"/>
                <a:gridCol w="783268"/>
                <a:gridCol w="678319"/>
                <a:gridCol w="629708"/>
              </a:tblGrid>
              <a:tr h="70242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800" kern="12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Dst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Src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Read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Mem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Write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Branch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Jump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op1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ALU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baseline="-250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op0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000000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beq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J-</a:t>
                      </a:r>
                      <a:r>
                        <a:rPr 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格式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75718">
                <a:tc>
                  <a:txBody>
                    <a:bodyPr/>
                    <a:lstStyle/>
                    <a:p>
                      <a:pPr algn="ctr" fontAlgn="base">
                        <a:spcBef>
                          <a:spcPts val="385"/>
                        </a:spcBef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根据数据通路重新设计控制器输出信号真值表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39752" y="3212976"/>
            <a:ext cx="4896544" cy="19442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重新设计真值表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需要增加控制信号吗？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需要</a:t>
            </a:r>
            <a:r>
              <a:rPr lang="en-US" altLang="zh-CN" sz="2800" dirty="0" smtClean="0">
                <a:solidFill>
                  <a:srgbClr val="FF0000"/>
                </a:solidFill>
              </a:rPr>
              <a:t>ALU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OP</a:t>
            </a:r>
            <a:r>
              <a:rPr lang="zh-CN" altLang="en-US" sz="2800" dirty="0" smtClean="0">
                <a:solidFill>
                  <a:srgbClr val="FF0000"/>
                </a:solidFill>
              </a:rPr>
              <a:t>吗？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6956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重新设计数据通路与控制器接口：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97806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重新设计接口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扩展后增加了控制信号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数据通路参考接口如右图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模块符号文档：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Dataa_path_more.sym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控制器</a:t>
            </a:r>
            <a:r>
              <a:rPr lang="zh-CN" altLang="en-US" sz="2400" dirty="0">
                <a:solidFill>
                  <a:prstClr val="black"/>
                </a:solidFill>
              </a:rPr>
              <a:t>参考</a:t>
            </a:r>
            <a:r>
              <a:rPr lang="zh-CN" altLang="en-US" sz="2400" dirty="0" smtClean="0">
                <a:solidFill>
                  <a:prstClr val="black"/>
                </a:solidFill>
              </a:rPr>
              <a:t>接口信号如</a:t>
            </a:r>
            <a:r>
              <a:rPr lang="zh-CN" altLang="en-US" sz="2400" dirty="0">
                <a:solidFill>
                  <a:prstClr val="black"/>
                </a:solidFill>
              </a:rPr>
              <a:t>下</a:t>
            </a:r>
            <a:r>
              <a:rPr lang="zh-CN" altLang="en-US" sz="2400" dirty="0" smtClean="0">
                <a:solidFill>
                  <a:prstClr val="black"/>
                </a:solidFill>
              </a:rPr>
              <a:t>图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模块</a:t>
            </a:r>
            <a:r>
              <a:rPr lang="zh-CN" altLang="en-US" sz="2000" dirty="0">
                <a:solidFill>
                  <a:prstClr val="black"/>
                </a:solidFill>
              </a:rPr>
              <a:t>符号文档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SCPU_ctrl_more.sym</a:t>
            </a:r>
            <a:endParaRPr lang="en-US" altLang="zh-CN" sz="2000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832" y="3309189"/>
            <a:ext cx="1741280" cy="2928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44" y="1772816"/>
            <a:ext cx="19812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数据通路功能控制器接口信号标准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84158"/>
            <a:ext cx="7488832" cy="5297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SCPU_ctrl_more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[5:0]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OPcode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[5:0]Fun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//Function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Wait</a:t>
            </a: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mem_w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[2:0]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dirty="0">
                <a:solidFill>
                  <a:srgbClr val="0033CC"/>
                </a:solidFill>
              </a:rPr>
              <a:t>output </a:t>
            </a:r>
            <a:r>
              <a:rPr lang="en-US" altLang="zh-CN" sz="1800" dirty="0" err="1">
                <a:solidFill>
                  <a:srgbClr val="0033CC"/>
                </a:solidFill>
              </a:rPr>
              <a:t>reg</a:t>
            </a:r>
            <a:r>
              <a:rPr lang="en-US" altLang="zh-CN" sz="1800" dirty="0">
                <a:solidFill>
                  <a:srgbClr val="0033CC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CPU_MIO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);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33CC"/>
                </a:solidFill>
              </a:rPr>
              <a:t>module </a:t>
            </a:r>
            <a:r>
              <a:rPr lang="en-US" altLang="zh-CN" sz="1800" b="0" dirty="0">
                <a:solidFill>
                  <a:schemeClr val="tx1"/>
                </a:solidFill>
              </a:rPr>
              <a:t>	 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Data_path_more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>
                <a:solidFill>
                  <a:schemeClr val="tx1"/>
                </a:solidFill>
              </a:rPr>
              <a:t>,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寄存器时钟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			//</a:t>
            </a:r>
            <a:r>
              <a:rPr lang="zh-CN" altLang="en-US" sz="1800" b="0" dirty="0">
                <a:solidFill>
                  <a:schemeClr val="tx1"/>
                </a:solidFill>
              </a:rPr>
              <a:t>寄存器复位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input</a:t>
            </a:r>
            <a:r>
              <a:rPr lang="en-US" altLang="zh-CN" sz="1800" b="0" dirty="0">
                <a:solidFill>
                  <a:schemeClr val="tx1"/>
                </a:solidFill>
              </a:rPr>
              <a:t>[25:0]</a:t>
            </a:r>
            <a:r>
              <a:rPr lang="en-US" altLang="zh-CN" sz="1800" b="0" dirty="0" err="1">
                <a:solidFill>
                  <a:schemeClr val="tx1"/>
                </a:solidFill>
              </a:rPr>
              <a:t>inst_field</a:t>
            </a:r>
            <a:r>
              <a:rPr lang="en-US" altLang="zh-CN" sz="1800" b="0" dirty="0">
                <a:solidFill>
                  <a:schemeClr val="tx1"/>
                </a:solidFill>
              </a:rPr>
              <a:t>,	//</a:t>
            </a:r>
            <a:r>
              <a:rPr lang="zh-CN" altLang="en-US" sz="1800" b="0" dirty="0">
                <a:solidFill>
                  <a:schemeClr val="tx1"/>
                </a:solidFill>
              </a:rPr>
              <a:t>指令数据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域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……</a:t>
            </a:r>
            <a:endParaRPr lang="zh-CN" altLang="en-US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  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ALU_out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Data_out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 	</a:t>
            </a:r>
            <a:r>
              <a:rPr lang="en-US" altLang="zh-CN" sz="1800" dirty="0">
                <a:solidFill>
                  <a:srgbClr val="0033CC"/>
                </a:solidFill>
              </a:rPr>
              <a:t>output</a:t>
            </a:r>
            <a:r>
              <a:rPr lang="en-US" altLang="zh-CN" sz="1800" b="0" dirty="0">
                <a:solidFill>
                  <a:schemeClr val="tx1"/>
                </a:solidFill>
              </a:rPr>
              <a:t>[31:0]</a:t>
            </a:r>
            <a:r>
              <a:rPr lang="en-US" altLang="zh-CN" sz="1800" b="0" dirty="0" err="1">
                <a:solidFill>
                  <a:schemeClr val="tx1"/>
                </a:solidFill>
              </a:rPr>
              <a:t>PC_out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);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033CC"/>
                </a:solidFill>
              </a:rPr>
              <a:t>endmodule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520" y="1124744"/>
            <a:ext cx="7679196" cy="25922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6027" y="3802206"/>
            <a:ext cx="7679196" cy="250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78092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之控制器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扩展实验六设计的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60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OExp07-ExtSCPU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/>
          <a:lstStyle/>
          <a:p>
            <a:pPr marL="228600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扩展不少于下列指令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集成替换验证通过的新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SCPU_ctrl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替换实验六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(Exp06)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Data_Path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顶层模块延用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Exp05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Top_OExp06_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ExtSCPU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.sch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需要修改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测试扩展后的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设计测试程序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(MIPS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汇编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896544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设计指令扩展后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在实验五的原理图上扩展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根据新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800" dirty="0" smtClean="0">
                <a:solidFill>
                  <a:schemeClr val="tx1"/>
                </a:solidFill>
              </a:rPr>
              <a:t>结构设计控制器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需要根据新的接口信号重新设计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结构化描述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调用模块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根据新的控制器和数据通路接口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重新设计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仿真新设计的模块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独立仿真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及子模块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仿真正确后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集成替换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、数据通路和控制器模块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lnSpc>
                <a:spcPts val="28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扩展指令后的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/>
              <a:t>参考模块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164114"/>
            <a:ext cx="7734560" cy="50252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Datapath</a:t>
            </a:r>
            <a:r>
              <a:rPr lang="zh-CN" altLang="en-US" dirty="0" smtClean="0"/>
              <a:t>参考设计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5024"/>
            <a:ext cx="7920880" cy="5183681"/>
          </a:xfrm>
        </p:spPr>
      </p:pic>
      <p:sp>
        <p:nvSpPr>
          <p:cNvPr id="3" name="文本框 2"/>
          <p:cNvSpPr txBox="1"/>
          <p:nvPr/>
        </p:nvSpPr>
        <p:spPr>
          <a:xfrm>
            <a:off x="936625" y="4215765"/>
            <a:ext cx="12592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1174750" y="4196715"/>
            <a:ext cx="11518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>
                <a:solidFill>
                  <a:srgbClr val="FF0000"/>
                </a:solidFill>
              </a:rPr>
              <a:t>V5,V5,V5,V5,V5</a:t>
            </a:r>
            <a:endParaRPr lang="zh-CN" altLang="en-US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496855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`</a:t>
            </a:r>
            <a:r>
              <a:rPr lang="en-US" altLang="zh-CN" sz="1800" dirty="0">
                <a:solidFill>
                  <a:srgbClr val="0033CC"/>
                </a:solidFill>
              </a:rPr>
              <a:t>define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{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RegDst,ALUSrc_B,MemtoReg,RegWrite,MemRead,MemWrite,Branch,Jump</a:t>
            </a:r>
            <a:r>
              <a:rPr lang="en-US" altLang="zh-CN" sz="1600" b="0" dirty="0">
                <a:solidFill>
                  <a:schemeClr val="tx1"/>
                </a:solidFill>
              </a:rPr>
              <a:t>,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ALU_Control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</a:rPr>
              <a:t>…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…………}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a</a:t>
            </a:r>
            <a:r>
              <a:rPr lang="en-US" altLang="zh-CN" sz="1800" dirty="0">
                <a:solidFill>
                  <a:srgbClr val="0033CC"/>
                </a:solidFill>
              </a:rPr>
              <a:t>ssign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MemWrite</a:t>
            </a:r>
            <a:r>
              <a:rPr lang="en-US" altLang="zh-CN" sz="1800" b="0" dirty="0">
                <a:solidFill>
                  <a:schemeClr val="tx1"/>
                </a:solidFill>
              </a:rPr>
              <a:t>&amp;&amp;(~</a:t>
            </a:r>
            <a:r>
              <a:rPr lang="en-US" altLang="zh-CN" sz="18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800" b="0" dirty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0033CC"/>
                </a:solidFill>
              </a:rPr>
              <a:t>begin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OPcode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6‘b000000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			//ALU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 smtClean="0">
                <a:solidFill>
                  <a:srgbClr val="0033CC"/>
                </a:solidFill>
              </a:rPr>
              <a:t>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(Fun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6'b100000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	//add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6'b100010</a:t>
            </a:r>
            <a:r>
              <a:rPr lang="en-US" altLang="zh-CN" sz="1800" b="0" dirty="0">
                <a:solidFill>
                  <a:schemeClr val="tx1"/>
                </a:solidFill>
              </a:rPr>
              <a:t>: 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 end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sub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		</a:t>
            </a:r>
            <a:r>
              <a:rPr lang="en-US" altLang="zh-CN" sz="1800" dirty="0" smtClean="0">
                <a:solidFill>
                  <a:schemeClr val="tx1"/>
                </a:solidFill>
              </a:rPr>
              <a:t>……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   </a:t>
            </a:r>
            <a:r>
              <a:rPr lang="en-US" altLang="zh-CN" sz="1800" dirty="0" smtClean="0">
                <a:solidFill>
                  <a:srgbClr val="0033CC"/>
                </a:solidFill>
              </a:rPr>
              <a:t>default: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   </a:t>
            </a:r>
            <a:r>
              <a:rPr lang="en-US" altLang="zh-CN" sz="1800" dirty="0" err="1" smtClean="0">
                <a:solidFill>
                  <a:srgbClr val="0033CC"/>
                </a:solidFill>
              </a:rPr>
              <a:t>endcase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		6'b100011: begin 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//load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6'b101011</a:t>
            </a:r>
            <a:r>
              <a:rPr lang="en-US" altLang="zh-CN" sz="1800" b="0" dirty="0">
                <a:solidFill>
                  <a:schemeClr val="tx1"/>
                </a:solidFill>
              </a:rPr>
              <a:t>: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begin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 smtClean="0">
                <a:solidFill>
                  <a:srgbClr val="FF0000"/>
                </a:solidFill>
              </a:rPr>
              <a:t>?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   end		//</a:t>
            </a:r>
            <a:r>
              <a:rPr lang="en-US" altLang="zh-CN" sz="1800" b="0" dirty="0">
                <a:solidFill>
                  <a:schemeClr val="tx1"/>
                </a:solidFill>
              </a:rPr>
              <a:t>store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		</a:t>
            </a:r>
            <a:r>
              <a:rPr lang="en-US" altLang="zh-CN" sz="2400" dirty="0" smtClean="0">
                <a:solidFill>
                  <a:schemeClr val="tx1"/>
                </a:solidFill>
              </a:rPr>
              <a:t>……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0033CC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begin  </a:t>
            </a:r>
            <a:r>
              <a:rPr lang="en-US" altLang="zh-CN" sz="18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1800" b="0" dirty="0">
                <a:solidFill>
                  <a:schemeClr val="tx1"/>
                </a:solidFill>
              </a:rPr>
              <a:t> = 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r>
              <a:rPr lang="en-US" altLang="zh-CN" sz="1800" b="0" dirty="0">
                <a:solidFill>
                  <a:schemeClr val="tx1"/>
                </a:solidFill>
              </a:rPr>
              <a:t>;  end 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0033CC"/>
                </a:solidFill>
              </a:rPr>
              <a:t>endcase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0033CC"/>
                </a:solidFill>
              </a:rPr>
              <a:t>end</a:t>
            </a:r>
            <a:endParaRPr lang="en-US" altLang="zh-CN" sz="18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控制器描述参考结构</a:t>
            </a:r>
            <a:endParaRPr lang="zh-CN" altLang="en-US" dirty="0"/>
          </a:p>
        </p:txBody>
      </p:sp>
      <p:pic>
        <p:nvPicPr>
          <p:cNvPr id="6" name="内容占位符 5" descr="controlM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1495" y="1071245"/>
            <a:ext cx="7607300" cy="5165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实验七的顶层模块结构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1104112"/>
            <a:ext cx="8229600" cy="510112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547664" y="3140968"/>
            <a:ext cx="1512168" cy="1512168"/>
          </a:xfrm>
          <a:prstGeom prst="roundRect">
            <a:avLst/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0832" y="26893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逻辑符号不同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210427" y="2978663"/>
            <a:ext cx="792088" cy="489258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调试与测试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调试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 smtClean="0"/>
              <a:t>SCPU_ctrl_more</a:t>
            </a:r>
            <a:r>
              <a:rPr lang="zh-CN" altLang="en-US" sz="2400" dirty="0" smtClean="0"/>
              <a:t>模块仿真</a:t>
            </a:r>
            <a:endParaRPr lang="en-US" altLang="zh-CN" sz="2400" dirty="0" smtClean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 smtClean="0"/>
              <a:t>设计测试激励代码仿真测试</a:t>
            </a:r>
            <a:r>
              <a:rPr lang="en-US" altLang="zh-CN" sz="2200" dirty="0" smtClean="0"/>
              <a:t>*</a:t>
            </a:r>
            <a:endParaRPr lang="en-US" altLang="zh-CN" sz="2200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sz="2400" dirty="0" err="1"/>
              <a:t>Data_path_more</a:t>
            </a:r>
            <a:r>
              <a:rPr lang="zh-CN" altLang="en-US" sz="2400" dirty="0"/>
              <a:t>模块仿真</a:t>
            </a:r>
            <a:endParaRPr lang="en-US" altLang="zh-CN" sz="2400" dirty="0"/>
          </a:p>
          <a:p>
            <a:pPr lvl="2">
              <a:lnSpc>
                <a:spcPts val="2400"/>
              </a:lnSpc>
              <a:spcBef>
                <a:spcPts val="0"/>
              </a:spcBef>
            </a:pPr>
            <a:r>
              <a:rPr lang="zh-CN" altLang="en-US" sz="2200" dirty="0"/>
              <a:t>设计测试激励代码仿真测试</a:t>
            </a:r>
            <a:r>
              <a:rPr lang="en-US" altLang="zh-CN" sz="2200" dirty="0"/>
              <a:t>*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集成替换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仿真正确后逐个</a:t>
            </a:r>
            <a:r>
              <a:rPr lang="zh-CN" altLang="en-US" sz="2400" dirty="0"/>
              <a:t>替换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的相应模块</a:t>
            </a:r>
            <a:endParaRPr lang="en-US" altLang="zh-CN" sz="2400" dirty="0" smtClean="0"/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DEMO</a:t>
            </a:r>
            <a:r>
              <a:rPr lang="zh-CN" altLang="zh-CN" sz="2400" dirty="0" smtClean="0"/>
              <a:t>程序目测</a:t>
            </a:r>
            <a:r>
              <a:rPr lang="zh-CN" altLang="en-US" sz="2400" dirty="0" smtClean="0"/>
              <a:t>控制器正常运行</a:t>
            </a:r>
            <a:endParaRPr lang="en-US" altLang="zh-CN" sz="2000" dirty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 smtClean="0"/>
              <a:t>DEMO</a:t>
            </a:r>
            <a:r>
              <a:rPr lang="zh-CN" altLang="en-US" sz="2000" dirty="0" smtClean="0"/>
              <a:t>程序与前面实验不一样</a:t>
            </a:r>
            <a:endParaRPr lang="en-US" altLang="zh-CN" sz="2000" dirty="0" smtClean="0"/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/>
              <a:t>也可自行设计</a:t>
            </a:r>
            <a:endParaRPr lang="en-US" altLang="zh-CN" sz="2000" dirty="0" smtClean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5536" y="4437112"/>
            <a:ext cx="819573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memory_initialization_radix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=16;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err="1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memory_initialization_vector</a:t>
            </a: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=</a:t>
            </a:r>
            <a:endParaRPr lang="en-US" altLang="zh-CN" sz="1400" b="0" dirty="0" smtClean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  <a:p>
            <a:pPr marL="0" indent="0">
              <a:lnSpc>
                <a:spcPts val="14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400" b="0" dirty="0" smtClean="0">
                <a:solidFill>
                  <a:schemeClr val="tx1"/>
                </a:solidFill>
                <a:latin typeface="SimSun-ExtB" panose="02010609060101010101" pitchFamily="49" charset="-122"/>
                <a:ea typeface="SimSun-ExtB" panose="02010609060101010101" pitchFamily="49" charset="-122"/>
              </a:rPr>
              <a:t>08000008, 00000020, 00000020, 00000020, 00000020, 00000020, 00000020, 00000020, 3c03f000, 3c04e000, 3c088000, 2014003f, 3c06f800, 00000827, 0001102a, 202affff, ac660004, 8c650000, 00a52820, 00a52820, ac650000, 21290001, ac890000, 8c0d0014, 8c650000, 00a52820, 00a52820, ac650000, 8c650000, 00a85824, 21ad0001, 15a00001, 0c000037, 8c650000, 20120008, 0252b020, 02569020, 00b25824, 11600005, 11720009, 20120008, 1172000a, ac890000, 08000018, 15410002, 00005027, 014a5020, ac8a0000, 08000018, 8e290060, ac890000, 08000018, 8e290020, ac890000, 08000018, 8c0d0014, 014a5020, 354a0001, 22310004, 02348824, 01224820, 15210001, 21290005, 8c650000, 00a55820, 016b5820, ac6b0000, ac660004, 03e00008;</a:t>
            </a:r>
            <a:endParaRPr lang="en-US" sz="1400" b="0" dirty="0">
              <a:solidFill>
                <a:schemeClr val="tx1"/>
              </a:solidFill>
              <a:latin typeface="SimSun-ExtB" panose="02010609060101010101" pitchFamily="49" charset="-122"/>
              <a:ea typeface="SimSun-ExtB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设计测试记录表格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测试结果记录</a:t>
            </a:r>
            <a:endParaRPr lang="en-US" altLang="zh-CN" sz="28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自行设计记录表格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4968552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zh-CN" altLang="en-US" sz="2800" b="0" kern="1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指令扩展时控制器用二级译码设计存在什么问题？</a:t>
            </a:r>
            <a:endParaRPr lang="en-US" altLang="zh-CN" sz="2800" b="0" kern="1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bne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指令需要增加控制信号吗？</a:t>
            </a:r>
            <a:endParaRPr lang="en-US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设计</a:t>
            </a:r>
            <a:r>
              <a:rPr lang="en-US" altLang="zh-CN" sz="2800" b="0" kern="1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andi</a:t>
            </a:r>
            <a:r>
              <a:rPr lang="zh-CN" altLang="en-US" sz="2800" b="0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时需要增加新的数据通道吗？</a:t>
            </a:r>
            <a:endParaRPr lang="zh-CN" altLang="zh-CN" sz="2800" b="0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SCPU</a:t>
            </a:r>
            <a:r>
              <a:rPr lang="zh-CN" altLang="en-US"/>
              <a:t>控制器逻辑结构图参考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360" y="1589405"/>
          <a:ext cx="822960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391775" imgH="5372100" progId="Paint.Picture">
                  <p:embed/>
                </p:oleObj>
              </mc:Choice>
              <mc:Fallback>
                <p:oleObj name="" r:id="rId1" imgW="10391775" imgH="5372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360" y="1589405"/>
                        <a:ext cx="8229600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0" dirty="0" smtClean="0">
                <a:solidFill>
                  <a:schemeClr val="tx1"/>
                </a:solidFill>
                <a:sym typeface="+mn-ea"/>
              </a:rPr>
              <a:t>SCPU</a:t>
            </a:r>
            <a:r>
              <a:rPr lang="zh-CN" altLang="en-US" b="0" dirty="0" smtClean="0">
                <a:solidFill>
                  <a:schemeClr val="tx1"/>
                </a:solidFill>
                <a:sym typeface="+mn-ea"/>
              </a:rPr>
              <a:t>控制器输出信号真值表参考</a:t>
            </a:r>
            <a:endParaRPr lang="en-US" altLang="zh-CN" b="0" dirty="0" smtClean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98500" y="1071245"/>
          <a:ext cx="6905625" cy="573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48500" imgH="5848350" progId="Paint.Picture">
                  <p:embed/>
                </p:oleObj>
              </mc:Choice>
              <mc:Fallback>
                <p:oleObj name="" r:id="rId1" imgW="7048500" imgH="5848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500" y="1071245"/>
                        <a:ext cx="6905625" cy="573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实验问题总结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620" y="1141095"/>
            <a:ext cx="8952865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 dirty="0">
                <a:solidFill>
                  <a:schemeClr val="tx2"/>
                </a:solidFill>
              </a:rPr>
              <a:t>1.</a:t>
            </a:r>
            <a:r>
              <a:rPr sz="2300" dirty="0">
                <a:solidFill>
                  <a:schemeClr val="tx2"/>
                </a:solidFill>
              </a:rPr>
              <a:t>实验</a:t>
            </a:r>
            <a:r>
              <a:rPr lang="en-US" altLang="zh-CN" sz="2300" dirty="0">
                <a:solidFill>
                  <a:schemeClr val="tx2"/>
                </a:solidFill>
              </a:rPr>
              <a:t>3. </a:t>
            </a:r>
            <a:r>
              <a:rPr lang="en-US" sz="2300" kern="100">
                <a:solidFill>
                  <a:schemeClr val="tx2"/>
                </a:solidFill>
                <a:effectLst/>
                <a:sym typeface="+mn-ea"/>
              </a:rPr>
              <a:t>SW[4:3]=01,SW[1:0]=01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数字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:1111111-&gt;2222222-&gt;ffffffff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时有部分是乱码，部分七段显示：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55AA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可以如下修改：</a:t>
            </a:r>
            <a:endParaRPr sz="2300" kern="100">
              <a:solidFill>
                <a:schemeClr val="tx2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RAM clk 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用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Clk_CPU ,</a:t>
            </a:r>
            <a:r>
              <a:rPr sz="2300">
                <a:solidFill>
                  <a:schemeClr val="tx2"/>
                </a:solidFill>
                <a:sym typeface="+mn-ea"/>
              </a:rPr>
              <a:t>很多同学可以了。</a:t>
            </a:r>
            <a:endParaRPr lang="en-US" altLang="zh-CN" sz="23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2300" dirty="0">
                <a:solidFill>
                  <a:schemeClr val="tx2"/>
                </a:solidFill>
              </a:rPr>
              <a:t>部分同学：</a:t>
            </a:r>
            <a:r>
              <a:rPr lang="en-US" altLang="zh-CN" sz="2300" dirty="0">
                <a:solidFill>
                  <a:schemeClr val="tx2"/>
                </a:solidFill>
              </a:rPr>
              <a:t>assign Clk_CPU=(SW2)? clkdiv[24] : clkdiv[2];  </a:t>
            </a:r>
            <a:r>
              <a:rPr sz="2300" dirty="0">
                <a:solidFill>
                  <a:schemeClr val="tx2"/>
                </a:solidFill>
              </a:rPr>
              <a:t>修改为  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clkdiv[0].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动态显示 0 -&gt; F 的功能却无法实现，看原理图又找不出错误，用了 Verilog 方式</a:t>
            </a:r>
            <a:r>
              <a:rPr sz="2300">
                <a:solidFill>
                  <a:schemeClr val="tx2"/>
                </a:solidFill>
                <a:sym typeface="+mn-ea"/>
              </a:rPr>
              <a:t>成功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实现，每个接口一一对应，非常容</a:t>
            </a:r>
            <a:r>
              <a:rPr sz="2300">
                <a:solidFill>
                  <a:schemeClr val="tx2"/>
                </a:solidFill>
                <a:sym typeface="+mn-ea"/>
              </a:rPr>
              <a:t>易找错误。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2.</a:t>
            </a:r>
            <a:r>
              <a:rPr sz="2300">
                <a:solidFill>
                  <a:schemeClr val="tx2"/>
                </a:solidFill>
                <a:sym typeface="+mn-ea"/>
              </a:rPr>
              <a:t>实验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4.ALU</a:t>
            </a:r>
            <a:r>
              <a:rPr sz="2300">
                <a:solidFill>
                  <a:schemeClr val="tx2"/>
                </a:solidFill>
                <a:sym typeface="+mn-ea"/>
              </a:rPr>
              <a:t>中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OR32的输出接口一直连接不出线路</a:t>
            </a:r>
            <a:r>
              <a:rPr sz="2300">
                <a:solidFill>
                  <a:schemeClr val="tx2"/>
                </a:solidFill>
                <a:sym typeface="+mn-ea"/>
              </a:rPr>
              <a:t>，需要重新生成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SYM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3.</a:t>
            </a:r>
            <a:r>
              <a:rPr sz="2300">
                <a:solidFill>
                  <a:schemeClr val="tx2"/>
                </a:solidFill>
                <a:sym typeface="+mn-ea"/>
              </a:rPr>
              <a:t>行列键盘按键不动：注意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BTN_X[4:0]</a:t>
            </a:r>
            <a:r>
              <a:rPr sz="2300">
                <a:solidFill>
                  <a:schemeClr val="tx2"/>
                </a:solidFill>
                <a:sym typeface="+mn-ea"/>
              </a:rPr>
              <a:t>是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output.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7</a:t>
            </a:r>
            <a:r>
              <a:rPr sz="2300" kern="100">
                <a:solidFill>
                  <a:schemeClr val="tx2"/>
                </a:solidFill>
                <a:effectLst/>
                <a:sym typeface="+mn-ea"/>
              </a:rPr>
              <a:t>段码显示</a:t>
            </a:r>
            <a:r>
              <a:rPr lang="en-US" altLang="zh-CN" sz="2300" kern="100">
                <a:solidFill>
                  <a:schemeClr val="tx2"/>
                </a:solidFill>
                <a:effectLst/>
                <a:sym typeface="+mn-ea"/>
              </a:rPr>
              <a:t>: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55AA </a:t>
            </a:r>
            <a:r>
              <a:rPr sz="2300">
                <a:solidFill>
                  <a:schemeClr val="tx2"/>
                </a:solidFill>
                <a:sym typeface="+mn-ea"/>
              </a:rPr>
              <a:t>说明只有初始值，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SCPU</a:t>
            </a:r>
            <a:r>
              <a:rPr sz="2300">
                <a:solidFill>
                  <a:schemeClr val="tx2"/>
                </a:solidFill>
                <a:sym typeface="+mn-ea"/>
              </a:rPr>
              <a:t>没有正常开始工作。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5.</a:t>
            </a:r>
            <a:r>
              <a:rPr sz="2300">
                <a:solidFill>
                  <a:schemeClr val="tx2"/>
                </a:solidFill>
                <a:sym typeface="+mn-ea"/>
              </a:rPr>
              <a:t>自编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P2S</a:t>
            </a:r>
            <a:r>
              <a:rPr sz="2300">
                <a:solidFill>
                  <a:schemeClr val="tx2"/>
                </a:solidFill>
                <a:sym typeface="+mn-ea"/>
              </a:rPr>
              <a:t>有问题时，显示会乱码。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学长实验调试小结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" y="1141095"/>
            <a:ext cx="8910320" cy="5095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6.</a:t>
            </a:r>
            <a:r>
              <a:rPr sz="2300">
                <a:solidFill>
                  <a:schemeClr val="tx2"/>
                </a:solidFill>
                <a:sym typeface="+mn-ea"/>
              </a:rPr>
              <a:t>调换法：Ａ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:</a:t>
            </a:r>
            <a:r>
              <a:rPr sz="2300">
                <a:solidFill>
                  <a:schemeClr val="tx2"/>
                </a:solidFill>
                <a:sym typeface="+mn-ea"/>
              </a:rPr>
              <a:t>找正确的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顶层文件替换</a:t>
            </a:r>
            <a:r>
              <a:rPr sz="2300">
                <a:solidFill>
                  <a:schemeClr val="tx2"/>
                </a:solidFill>
                <a:sym typeface="+mn-ea"/>
              </a:rPr>
              <a:t>自己的顶层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成功</a:t>
            </a:r>
            <a:r>
              <a:rPr sz="2300">
                <a:solidFill>
                  <a:schemeClr val="tx2"/>
                </a:solidFill>
                <a:sym typeface="+mn-ea"/>
              </a:rPr>
              <a:t>则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说明</a:t>
            </a:r>
            <a:r>
              <a:rPr sz="2300">
                <a:solidFill>
                  <a:schemeClr val="tx2"/>
                </a:solidFill>
                <a:sym typeface="+mn-ea"/>
              </a:rPr>
              <a:t>你的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顶层原理图有问题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B:替换所有的核进行尝试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endParaRPr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用了 Verilog 语言描述</a:t>
            </a:r>
            <a:r>
              <a:rPr sz="2300">
                <a:solidFill>
                  <a:schemeClr val="tx2"/>
                </a:solidFill>
                <a:sym typeface="+mn-ea"/>
              </a:rPr>
              <a:t>来实现顶层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SCH</a:t>
            </a:r>
            <a:r>
              <a:rPr sz="2300">
                <a:solidFill>
                  <a:schemeClr val="tx2"/>
                </a:solidFill>
                <a:sym typeface="+mn-ea"/>
              </a:rPr>
              <a:t>。</a:t>
            </a:r>
            <a:r>
              <a:rPr lang="en-US" altLang="zh-CN" sz="2300">
                <a:solidFill>
                  <a:schemeClr val="tx2"/>
                </a:solidFill>
                <a:sym typeface="+mn-ea"/>
              </a:rPr>
              <a:t> Verilog 相比与原理图的优势，不仅能简明地表示复杂的原理图，而且便于维护，可以保证连线的准确性，出错了也能通过开发环境找到错处进行修正。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8.七段数码管显示“AA5555AA”且频闪，解决方案参差不齐，有的是将ALU重新用代码实现，有的是将datapath的顶层图重新绘制或者用代码实现。我是通过改变srl代码里面的逻辑解决了这个问题。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300">
                <a:solidFill>
                  <a:schemeClr val="tx2"/>
                </a:solidFill>
                <a:sym typeface="+mn-ea"/>
              </a:rPr>
              <a:t>9.仿真测试，我在进行仿真测试的时候，发现bne和beq指令的运行有问题，原本是先进行减法运算判断zero是否置1，进一步判断是否跳转，但是在我的代码里竟然是先跳转到指定位置，然后再判断减法和zero的状态。后来经过调试，我解决了这个问题，虽然这其中我做了相当多的工作来调整他的时序问题.</a:t>
            </a:r>
            <a:endParaRPr lang="en-US" altLang="zh-CN" sz="23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964565"/>
            <a:ext cx="9124315" cy="5200650"/>
          </a:xfrm>
        </p:spPr>
        <p:txBody>
          <a:bodyPr/>
          <a:p>
            <a:r>
              <a:rPr lang="zh-CN" altLang="en-US" sz="2800"/>
              <a:t>实验结束时请</a:t>
            </a:r>
            <a:r>
              <a:rPr lang="zh-CN" altLang="en-US" sz="2800">
                <a:solidFill>
                  <a:srgbClr val="FF0000"/>
                </a:solidFill>
              </a:rPr>
              <a:t>关闭电脑主机</a:t>
            </a:r>
            <a:r>
              <a:rPr lang="zh-CN" altLang="en-US" sz="2800"/>
              <a:t>（显示器电源不用关闭）。</a:t>
            </a:r>
            <a:endParaRPr lang="zh-CN" altLang="en-US" sz="2800"/>
          </a:p>
          <a:p>
            <a:r>
              <a:rPr lang="zh-CN" altLang="en-US" sz="2800"/>
              <a:t>关闭</a:t>
            </a:r>
            <a:r>
              <a:rPr lang="en-US" altLang="zh-CN" sz="2800"/>
              <a:t>SWORD</a:t>
            </a:r>
            <a:r>
              <a:rPr lang="zh-CN" altLang="en-US" sz="2800"/>
              <a:t>实验台电脑，但不要合上实验台盖子，不要拔动实验台这一端的</a:t>
            </a:r>
            <a:r>
              <a:rPr lang="en-US" altLang="zh-CN" sz="2800"/>
              <a:t>USB</a:t>
            </a:r>
            <a:r>
              <a:rPr lang="zh-CN" altLang="en-US" sz="2800"/>
              <a:t>下载线。</a:t>
            </a:r>
            <a:endParaRPr lang="zh-CN" altLang="en-US" sz="2800"/>
          </a:p>
          <a:p>
            <a:r>
              <a:rPr lang="zh-CN" altLang="en-US" sz="2800"/>
              <a:t>请</a:t>
            </a:r>
            <a:r>
              <a:rPr lang="zh-CN" altLang="en-US" sz="2800" b="0">
                <a:solidFill>
                  <a:srgbClr val="FF0000"/>
                </a:solidFill>
              </a:rPr>
              <a:t>整理好椅子</a:t>
            </a:r>
            <a:r>
              <a:rPr lang="zh-CN" altLang="en-US" sz="2800"/>
              <a:t>，如下图所示：</a:t>
            </a:r>
            <a:endParaRPr lang="zh-CN" altLang="en-US"/>
          </a:p>
          <a:p>
            <a:r>
              <a:rPr lang="zh-CN" altLang="en-US" sz="2800"/>
              <a:t>每一张桌子上都有一个接线板提供电源，请不要打开电脑桌的后盖板取电。</a:t>
            </a:r>
            <a:r>
              <a:rPr lang="zh-CN" altLang="en-US" sz="2800">
                <a:solidFill>
                  <a:srgbClr val="FF0000"/>
                </a:solidFill>
              </a:rPr>
              <a:t>（部分</a:t>
            </a:r>
            <a:r>
              <a:rPr lang="en-US" altLang="zh-CN" sz="2800">
                <a:solidFill>
                  <a:srgbClr val="FF0000"/>
                </a:solidFill>
              </a:rPr>
              <a:t>WIN10</a:t>
            </a:r>
            <a:r>
              <a:rPr lang="zh-CN" altLang="en-US" sz="2800">
                <a:solidFill>
                  <a:srgbClr val="FF0000"/>
                </a:solidFill>
              </a:rPr>
              <a:t>密码：</a:t>
            </a:r>
            <a:r>
              <a:rPr lang="en-US" altLang="zh-CN" sz="2800">
                <a:solidFill>
                  <a:srgbClr val="FF0000"/>
                </a:solidFill>
              </a:rPr>
              <a:t>123456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5" name="图片 4" descr="椅子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3989070"/>
            <a:ext cx="4193540" cy="2517140"/>
          </a:xfrm>
          <a:prstGeom prst="rect">
            <a:avLst/>
          </a:prstGeom>
        </p:spPr>
      </p:pic>
      <p:pic>
        <p:nvPicPr>
          <p:cNvPr id="6" name="图片 5" descr="微信图片接线板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5" y="3989070"/>
            <a:ext cx="4102735" cy="2517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1.	</a:t>
            </a:r>
            <a:r>
              <a:rPr lang="zh-CN" altLang="en-US" sz="2800" dirty="0">
                <a:latin typeface="+mn-ea"/>
                <a:ea typeface="+mn-ea"/>
              </a:rPr>
              <a:t>运用</a:t>
            </a:r>
            <a:r>
              <a:rPr lang="zh-CN" altLang="en-US" sz="2800" dirty="0" smtClean="0">
                <a:latin typeface="+mn-ea"/>
                <a:ea typeface="+mn-ea"/>
              </a:rPr>
              <a:t>寄存器传输控制技术</a:t>
            </a:r>
            <a:endParaRPr lang="en-US" altLang="zh-CN" sz="2800" dirty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2.	</a:t>
            </a:r>
            <a:r>
              <a:rPr lang="zh-CN" altLang="en-US" sz="2800" dirty="0" smtClean="0">
                <a:latin typeface="+mn-ea"/>
                <a:ea typeface="+mn-ea"/>
              </a:rPr>
              <a:t>掌握</a:t>
            </a:r>
            <a:r>
              <a:rPr lang="en-US" altLang="zh-CN" sz="2800" dirty="0">
                <a:latin typeface="+mn-ea"/>
                <a:ea typeface="+mn-ea"/>
              </a:rPr>
              <a:t>CPU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核心：指令执行过程与控制流关系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设计数据通路和控制器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latin typeface="+mn-ea"/>
                <a:ea typeface="+mn-ea"/>
              </a:rPr>
              <a:t>4. </a:t>
            </a:r>
            <a:r>
              <a:rPr lang="zh-CN" altLang="en-US" sz="2800" dirty="0" smtClean="0">
                <a:latin typeface="+mn-ea"/>
                <a:ea typeface="+mn-ea"/>
              </a:rPr>
              <a:t>设计测试程序</a:t>
            </a:r>
            <a:endParaRPr lang="en-US" altLang="zh-CN" sz="2800" dirty="0" smtClean="0"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扩展实验六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指令集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重新设计数据通路和控制器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兼容</a:t>
            </a:r>
            <a:r>
              <a:rPr lang="en-US" altLang="zh-CN" sz="2200" dirty="0" smtClean="0"/>
              <a:t>Exp05</a:t>
            </a:r>
            <a:r>
              <a:rPr lang="zh-CN" altLang="en-US" sz="2200" dirty="0" smtClean="0"/>
              <a:t>的数据通路和控制器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替换</a:t>
            </a:r>
            <a:r>
              <a:rPr lang="en-US" altLang="zh-CN" sz="2200" dirty="0" smtClean="0"/>
              <a:t>Exp05</a:t>
            </a:r>
            <a:r>
              <a:rPr lang="zh-CN" altLang="en-US" sz="2200" dirty="0"/>
              <a:t>的数据通路控制器</a:t>
            </a:r>
            <a:r>
              <a:rPr lang="zh-CN" altLang="en-US" sz="2200" dirty="0" smtClean="0"/>
              <a:t>核</a:t>
            </a:r>
            <a:endParaRPr lang="en-US" altLang="zh-CN" sz="2200" dirty="0" smtClean="0"/>
          </a:p>
          <a:p>
            <a:pPr marL="628650" lvl="1" indent="-171450" algn="just">
              <a:spcBef>
                <a:spcPts val="300"/>
              </a:spcBef>
              <a:spcAft>
                <a:spcPts val="0"/>
              </a:spcAft>
            </a:pPr>
            <a:r>
              <a:rPr lang="zh-CN" altLang="en-US" sz="2400" dirty="0" smtClean="0"/>
              <a:t>扩展不少于下列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sub, and, 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nor,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eret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CN" altLang="en-US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J-Type</a:t>
            </a:r>
            <a:r>
              <a:rPr lang="zh-CN" alt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	</a:t>
            </a:r>
            <a:r>
              <a:rPr lang="en-US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J,  </a:t>
            </a:r>
            <a:r>
              <a:rPr lang="en-US" altLang="zh-CN" sz="2000" kern="1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lang="zh-CN" altLang="en-US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*；</a:t>
            </a:r>
            <a:endParaRPr lang="zh-CN" altLang="en-US" dirty="0"/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此实验在</a:t>
            </a:r>
            <a:r>
              <a:rPr lang="en-US" altLang="zh-CN" sz="2400" dirty="0" smtClean="0"/>
              <a:t>Exp06</a:t>
            </a:r>
            <a:r>
              <a:rPr lang="zh-CN" altLang="en-US" sz="2400" dirty="0" smtClean="0"/>
              <a:t>的基础上完成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方案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</a:rPr>
              <a:t>设计指令集测试程序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控制信号定义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7200" y="1124744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>
                <a:solidFill>
                  <a:schemeClr val="tx1"/>
                </a:solidFill>
              </a:rPr>
              <a:t>兼容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Exp06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需要增加那些通路与操作控制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462865" cy="4507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08"/>
                <a:gridCol w="880110"/>
                <a:gridCol w="2493413"/>
                <a:gridCol w="1925698"/>
                <a:gridCol w="1782836"/>
              </a:tblGrid>
              <a:tr h="313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信号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源数目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功能定义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赋值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时动作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赋值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时动作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412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ALUSrc_B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端口</a:t>
                      </a:r>
                      <a:r>
                        <a:rPr lang="en-US" sz="1800" kern="100" dirty="0">
                          <a:effectLst/>
                        </a:rPr>
                        <a:t>B</a:t>
                      </a:r>
                      <a:r>
                        <a:rPr lang="zh-CN" sz="1800" kern="100" dirty="0">
                          <a:effectLst/>
                        </a:rPr>
                        <a:t>输入选择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选择寄存器</a:t>
                      </a:r>
                      <a:r>
                        <a:rPr lang="en-US" sz="1800" kern="100">
                          <a:effectLst/>
                        </a:rPr>
                        <a:t>B</a:t>
                      </a:r>
                      <a:r>
                        <a:rPr lang="zh-CN" sz="1800" kern="100">
                          <a:effectLst/>
                        </a:rPr>
                        <a:t>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位立即数（符号扩展后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RegDst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寄存器写地址选择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选择指令</a:t>
                      </a:r>
                      <a:r>
                        <a:rPr lang="en-US" sz="1800" kern="100">
                          <a:effectLst/>
                        </a:rPr>
                        <a:t>rt</a:t>
                      </a:r>
                      <a:r>
                        <a:rPr lang="zh-CN" sz="1800" kern="100">
                          <a:effectLst/>
                        </a:rPr>
                        <a:t>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选择指令</a:t>
                      </a:r>
                      <a:r>
                        <a:rPr lang="en-US" sz="1800" kern="100" dirty="0" err="1">
                          <a:effectLst/>
                        </a:rPr>
                        <a:t>rs</a:t>
                      </a:r>
                      <a:r>
                        <a:rPr lang="zh-CN" sz="1800" kern="100" dirty="0">
                          <a:effectLst/>
                        </a:rPr>
                        <a:t>域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MemtoReg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寄存器写入数据选择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选择存储器数据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输出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82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Branch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Beq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PC+4</a:t>
                      </a:r>
                      <a:r>
                        <a:rPr lang="zh-CN" sz="1800" kern="100">
                          <a:effectLst/>
                        </a:rPr>
                        <a:t>地址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选择转移地址（</a:t>
                      </a:r>
                      <a:r>
                        <a:rPr lang="en-US" sz="1800" kern="100" dirty="0">
                          <a:effectLst/>
                        </a:rPr>
                        <a:t>Zero=1</a:t>
                      </a:r>
                      <a:r>
                        <a:rPr lang="zh-CN" sz="1800" kern="100" dirty="0">
                          <a:effectLst/>
                        </a:rPr>
                        <a:t>）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Jump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指令目标地址选择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选择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目标地址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由</a:t>
                      </a:r>
                      <a:r>
                        <a:rPr lang="en-US" sz="1800" kern="100">
                          <a:effectLst/>
                        </a:rPr>
                        <a:t>Branch</a:t>
                      </a:r>
                      <a:r>
                        <a:rPr lang="zh-CN" sz="1800" kern="100">
                          <a:effectLst/>
                        </a:rPr>
                        <a:t>决定输出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RegWrite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寄存器写控制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使能寄存器写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MemWrite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存储器写控制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使能存储器写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31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MemRead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存储器读控制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禁止存储器读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使能存储器读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26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ALU_Control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</a:rPr>
                        <a:t>000-</a:t>
                      </a:r>
                      <a:endParaRPr lang="en-US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 smtClean="0">
                          <a:effectLst/>
                        </a:rPr>
                        <a:t>    </a:t>
                      </a:r>
                      <a:r>
                        <a:rPr lang="en-US" sz="1800" b="1" kern="100" dirty="0" smtClean="0">
                          <a:effectLst/>
                        </a:rPr>
                        <a:t>   111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位</a:t>
                      </a:r>
                      <a:r>
                        <a:rPr lang="en-US" sz="1800" kern="100" dirty="0">
                          <a:effectLst/>
                        </a:rPr>
                        <a:t>ALU</a:t>
                      </a:r>
                      <a:r>
                        <a:rPr lang="zh-CN" sz="1800" kern="100" dirty="0">
                          <a:effectLst/>
                        </a:rPr>
                        <a:t>操作控制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参考表 </a:t>
                      </a:r>
                      <a:r>
                        <a:rPr lang="en-US" altLang="zh-CN" sz="1800" kern="100" dirty="0" smtClean="0">
                          <a:effectLst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Exp04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5ab09cdb-2799-43b3-96c6-0588318e4be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5286</Words>
  <Application>WPS 演示</Application>
  <PresentationFormat>全屏显示(4:3)</PresentationFormat>
  <Paragraphs>512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隶书</vt:lpstr>
      <vt:lpstr>楷体_GB2312</vt:lpstr>
      <vt:lpstr>新宋体</vt:lpstr>
      <vt:lpstr>仿宋</vt:lpstr>
      <vt:lpstr>Arial Unicode MS</vt:lpstr>
      <vt:lpstr>SimSun-ExtB</vt:lpstr>
      <vt:lpstr>Algerian</vt:lpstr>
      <vt:lpstr>Office 主题</vt:lpstr>
      <vt:lpstr>MS_ClipArt_Gallery.5</vt:lpstr>
      <vt:lpstr>Paint.Picture</vt:lpstr>
      <vt:lpstr>Paint.Picture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控制信号定义</vt:lpstr>
      <vt:lpstr>控制信号真值表</vt:lpstr>
      <vt:lpstr>重新设计数据通路与控制器接口：</vt:lpstr>
      <vt:lpstr>数据通路功能控制器接口信号标准</vt:lpstr>
      <vt:lpstr>Course Outline</vt:lpstr>
      <vt:lpstr>PowerPoint 演示文稿</vt:lpstr>
      <vt:lpstr>设计工程：OExp07-ExtSCPU</vt:lpstr>
      <vt:lpstr>设计要点</vt:lpstr>
      <vt:lpstr>扩展指令后的CPU参考模块</vt:lpstr>
      <vt:lpstr>Datapath参考设计</vt:lpstr>
      <vt:lpstr>控制器描述参考结构</vt:lpstr>
      <vt:lpstr>控制器描述参考结构</vt:lpstr>
      <vt:lpstr>实验七的顶层模块结构</vt:lpstr>
      <vt:lpstr>CPU调试与测试</vt:lpstr>
      <vt:lpstr>设计测试记录表格</vt:lpstr>
      <vt:lpstr>思考题</vt:lpstr>
      <vt:lpstr>SCPU控制器逻辑结构图参考</vt:lpstr>
      <vt:lpstr>SCPU控制器输出信号真值表参考</vt:lpstr>
      <vt:lpstr>实验问题总结</vt:lpstr>
      <vt:lpstr>学长实验调试小结</vt:lpstr>
      <vt:lpstr>实验室规范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自由呼吸的小鱼儿</cp:lastModifiedBy>
  <cp:revision>452</cp:revision>
  <dcterms:created xsi:type="dcterms:W3CDTF">2013-04-10T02:56:00Z</dcterms:created>
  <dcterms:modified xsi:type="dcterms:W3CDTF">2020-03-25T09:18:02Z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