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3651" r:id="rId2"/>
    <p:sldMasterId id="2147484054" r:id="rId3"/>
  </p:sldMasterIdLst>
  <p:notesMasterIdLst>
    <p:notesMasterId r:id="rId79"/>
  </p:notesMasterIdLst>
  <p:handoutMasterIdLst>
    <p:handoutMasterId r:id="rId80"/>
  </p:handoutMasterIdLst>
  <p:sldIdLst>
    <p:sldId id="373" r:id="rId4"/>
    <p:sldId id="481" r:id="rId5"/>
    <p:sldId id="374" r:id="rId6"/>
    <p:sldId id="375" r:id="rId7"/>
    <p:sldId id="376" r:id="rId8"/>
    <p:sldId id="378" r:id="rId9"/>
    <p:sldId id="379" r:id="rId10"/>
    <p:sldId id="380" r:id="rId11"/>
    <p:sldId id="381" r:id="rId12"/>
    <p:sldId id="472" r:id="rId13"/>
    <p:sldId id="383" r:id="rId14"/>
    <p:sldId id="482" r:id="rId15"/>
    <p:sldId id="384" r:id="rId16"/>
    <p:sldId id="385" r:id="rId17"/>
    <p:sldId id="386" r:id="rId18"/>
    <p:sldId id="387" r:id="rId19"/>
    <p:sldId id="473" r:id="rId20"/>
    <p:sldId id="484" r:id="rId21"/>
    <p:sldId id="389" r:id="rId22"/>
    <p:sldId id="390" r:id="rId23"/>
    <p:sldId id="391" r:id="rId24"/>
    <p:sldId id="392" r:id="rId25"/>
    <p:sldId id="393" r:id="rId26"/>
    <p:sldId id="474" r:id="rId27"/>
    <p:sldId id="475" r:id="rId28"/>
    <p:sldId id="395" r:id="rId29"/>
    <p:sldId id="396" r:id="rId30"/>
    <p:sldId id="397" r:id="rId31"/>
    <p:sldId id="493" r:id="rId32"/>
    <p:sldId id="398" r:id="rId33"/>
    <p:sldId id="399" r:id="rId34"/>
    <p:sldId id="476" r:id="rId35"/>
    <p:sldId id="494" r:id="rId36"/>
    <p:sldId id="489" r:id="rId37"/>
    <p:sldId id="485" r:id="rId38"/>
    <p:sldId id="490" r:id="rId39"/>
    <p:sldId id="491" r:id="rId40"/>
    <p:sldId id="401" r:id="rId41"/>
    <p:sldId id="402" r:id="rId42"/>
    <p:sldId id="403" r:id="rId43"/>
    <p:sldId id="404" r:id="rId44"/>
    <p:sldId id="405" r:id="rId45"/>
    <p:sldId id="406" r:id="rId46"/>
    <p:sldId id="407" r:id="rId47"/>
    <p:sldId id="408" r:id="rId48"/>
    <p:sldId id="409" r:id="rId49"/>
    <p:sldId id="410" r:id="rId50"/>
    <p:sldId id="411" r:id="rId51"/>
    <p:sldId id="412" r:id="rId52"/>
    <p:sldId id="492" r:id="rId53"/>
    <p:sldId id="413" r:id="rId54"/>
    <p:sldId id="477" r:id="rId55"/>
    <p:sldId id="415" r:id="rId56"/>
    <p:sldId id="416" r:id="rId57"/>
    <p:sldId id="495" r:id="rId58"/>
    <p:sldId id="496" r:id="rId59"/>
    <p:sldId id="497" r:id="rId60"/>
    <p:sldId id="498" r:id="rId61"/>
    <p:sldId id="499" r:id="rId62"/>
    <p:sldId id="500" r:id="rId63"/>
    <p:sldId id="501" r:id="rId64"/>
    <p:sldId id="502" r:id="rId65"/>
    <p:sldId id="503" r:id="rId66"/>
    <p:sldId id="504" r:id="rId67"/>
    <p:sldId id="505" r:id="rId68"/>
    <p:sldId id="506" r:id="rId69"/>
    <p:sldId id="507" r:id="rId70"/>
    <p:sldId id="508" r:id="rId71"/>
    <p:sldId id="509" r:id="rId72"/>
    <p:sldId id="510" r:id="rId73"/>
    <p:sldId id="511" r:id="rId74"/>
    <p:sldId id="512" r:id="rId75"/>
    <p:sldId id="513" r:id="rId76"/>
    <p:sldId id="514" r:id="rId77"/>
    <p:sldId id="515" r:id="rId7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FF0000"/>
    <a:srgbClr val="FF0066"/>
    <a:srgbClr val="A3DAFF"/>
    <a:srgbClr val="CFDAFF"/>
    <a:srgbClr val="BBCBFF"/>
    <a:srgbClr val="A5A5C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6" autoAdjust="0"/>
    <p:restoredTop sz="72597" autoAdjust="0"/>
  </p:normalViewPr>
  <p:slideViewPr>
    <p:cSldViewPr>
      <p:cViewPr varScale="1">
        <p:scale>
          <a:sx n="63" d="100"/>
          <a:sy n="63" d="100"/>
        </p:scale>
        <p:origin x="225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tableStyles" Target="tableStyle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defRPr sz="1200"/>
            </a:lvl1pPr>
          </a:lstStyle>
          <a:p>
            <a:pPr>
              <a:defRPr/>
            </a:pPr>
            <a:fld id="{499B48B6-6C89-479F-89D5-A9D20683E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810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defRPr sz="1200"/>
            </a:lvl1pPr>
          </a:lstStyle>
          <a:p>
            <a:pPr>
              <a:defRPr/>
            </a:pPr>
            <a:fld id="{093FCFE7-81BC-4084-8325-E79B58718E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7787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61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1.1    Introduction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643F7FF-B170-4C1C-9441-95D6486A683B}" type="slidenum">
              <a:rPr lang="en-US" altLang="zh-CN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pPr>
                <a:spcBef>
                  <a:spcPct val="0"/>
                </a:spcBef>
              </a:pPr>
              <a:t>13</a:t>
            </a:fld>
            <a:endParaRPr lang="en-US" altLang="zh-CN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562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845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515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5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2970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38916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smtClean="0"/>
              <a:t>1.1    Introduction</a:t>
            </a:r>
          </a:p>
        </p:txBody>
      </p:sp>
      <p:sp>
        <p:nvSpPr>
          <p:cNvPr id="3891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DED9C3-234F-4C01-B3A4-97CF02E2AC28}" type="slidenum">
              <a:rPr lang="en-US" altLang="zh-CN" sz="1200" smtClean="0"/>
              <a:pPr/>
              <a:t>21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752902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42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380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是否需要立即数减？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967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853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207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1.1    Introduction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23FE83-065E-4047-9D08-A1021AE227C5}" type="slidenum">
              <a:rPr lang="en-US" altLang="zh-CN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pPr>
                <a:spcBef>
                  <a:spcPct val="0"/>
                </a:spcBef>
              </a:pPr>
              <a:t>28</a:t>
            </a:fld>
            <a:endParaRPr lang="en-US" altLang="zh-CN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431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267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377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1.1    Introduction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2ABFE1-8C46-4BF7-AC6B-C1EE508772C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77140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7612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601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893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181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35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8397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749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7857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9823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2120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65540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smtClean="0"/>
              <a:t>1.1    Introduction</a:t>
            </a:r>
          </a:p>
        </p:txBody>
      </p:sp>
      <p:sp>
        <p:nvSpPr>
          <p:cNvPr id="655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5DE5EE-99CB-4CD7-BEEA-A5885974FE9D}" type="slidenum">
              <a:rPr lang="en-US" altLang="zh-CN" sz="1200" smtClean="0"/>
              <a:pPr/>
              <a:t>52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849643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167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191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3230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3039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688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0883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9081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1313C-3B38-4E8E-B81A-C3FDAF2F47D6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367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077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5039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0999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8281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7761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6374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6942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89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9357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71323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6834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6057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333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9602D-CE51-432B-99BD-34454C049910}" type="slidenum">
              <a:rPr lang="zh-CN" altLang="en-US"/>
              <a:pPr/>
              <a:t>74</a:t>
            </a:fld>
            <a:endParaRPr lang="en-US" altLang="zh-CN"/>
          </a:p>
        </p:txBody>
      </p:sp>
      <p:sp>
        <p:nvSpPr>
          <p:cNvPr id="131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616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229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8563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553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417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5B1B6-3BA4-49E1-8348-4FCE050E5F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042088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642D0-387E-42D9-BC7E-E3B9E1F82E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48426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605B7-0985-45A8-A698-A3493BC492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02860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93923-5056-4E71-A121-8DF95A09EB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15552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1CECC-E591-4E4F-9219-31D05D325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82882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68ED7-0AF6-4D7A-AA9D-D98582F720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53622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6876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ED1A9-F310-440E-8C32-0B5D50CC5C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07316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BFDAA-79FF-4050-B7E4-09A49DD153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30998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9E390-C4DF-4D85-8F12-165CF7E9D0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31038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93B10-864E-46A7-8973-264D78D5C3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36867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45A54-C25B-4CC0-9778-169F7CB510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7337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97920-8C0B-4B28-9235-14CF5A50C8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91969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DC02E-FCD2-4ADC-86C7-56ED96E503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98967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3E7A1-B8AC-4812-B588-21E98C8DC5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96924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274638"/>
            <a:ext cx="2071688" cy="358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67425" cy="358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7C63B-2F29-48BF-82D3-077D0F8FE3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69482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56628B9-97EE-457B-9F4A-0AE30089C2CD}" type="datetimeFigureOut">
              <a:rPr lang="zh-CN" altLang="en-US"/>
              <a:pPr>
                <a:defRPr/>
              </a:pPr>
              <a:t>2020/3/3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5200AE7-5457-417B-A04D-E08B24F1B7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8354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351E7-1D71-4CBB-A3AD-50752EA41ADE}" type="datetimeFigureOut">
              <a:rPr lang="zh-CN" altLang="en-US"/>
              <a:pPr>
                <a:defRPr/>
              </a:pPr>
              <a:t>2020/3/3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552FBB3-F068-48F6-9956-1B59F5C163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29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C63E32B-B308-49CA-A68C-80FFEFE4D647}" type="datetimeFigureOut">
              <a:rPr lang="zh-CN" altLang="en-US"/>
              <a:pPr>
                <a:defRPr/>
              </a:pPr>
              <a:t>2020/3/3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0426EC-DF53-4541-B0A2-30CA4CD92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198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2D1B46A-B43A-4BB3-A3E8-61338C5C4CD7}" type="datetimeFigureOut">
              <a:rPr lang="zh-CN" altLang="en-US"/>
              <a:pPr>
                <a:defRPr/>
              </a:pPr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D9D75C8-D488-4B2B-B55B-C4F5030DEA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65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CA4DD88-603A-470D-95CB-E18F33B8A776}" type="datetimeFigureOut">
              <a:rPr lang="zh-CN" altLang="en-US"/>
              <a:pPr>
                <a:defRPr/>
              </a:pPr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4DD260-7683-4715-875F-88526CD1DD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2850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DB5736D-9B9F-4AA0-BBDA-0BBF7FF0E9C0}" type="datetimeFigureOut">
              <a:rPr lang="zh-CN" altLang="en-US"/>
              <a:pPr>
                <a:defRPr/>
              </a:pPr>
              <a:t>2020/3/3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196CFA-5317-4232-9D59-A0DCBF381A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9142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68015A0-AAEF-4533-981A-AAE9414B5761}" type="datetimeFigureOut">
              <a:rPr lang="zh-CN" altLang="en-US"/>
              <a:pPr>
                <a:defRPr/>
              </a:pPr>
              <a:t>2020/3/3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BF0BD99-EB94-43A2-A625-4A5789B5A9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4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4E708-C37D-423A-AA1B-BFE2AFBFFA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05787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6AC9999-5EAE-4C09-A858-F2EBD18C1D07}" type="datetimeFigureOut">
              <a:rPr lang="zh-CN" altLang="en-US"/>
              <a:pPr>
                <a:defRPr/>
              </a:pPr>
              <a:t>2020/3/3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E1184ED-16D3-45E4-AEE9-D2EBB5C36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889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77AC20-0CD8-4A49-8C38-C5D883357305}" type="datetimeFigureOut">
              <a:rPr lang="zh-CN" altLang="en-US"/>
              <a:pPr>
                <a:defRPr/>
              </a:pPr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3555A3A-FD32-42FA-A9D4-64DBF5F5D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421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C069002-13D2-4A8F-A5FB-9295300587F9}" type="datetimeFigureOut">
              <a:rPr lang="zh-CN" altLang="en-US"/>
              <a:pPr>
                <a:defRPr/>
              </a:pPr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8BC6436-5AD0-4DD4-94B9-38840EC71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327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657F446-C8BC-4174-91F5-B2ADA91D4DC1}" type="datetimeFigureOut">
              <a:rPr lang="zh-CN" altLang="en-US"/>
              <a:pPr>
                <a:defRPr/>
              </a:pPr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64A5595-8072-4856-82DD-756A8E7D3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511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582D565-FAF5-4B21-B815-43EBE78DFFD6}" type="datetimeFigureOut">
              <a:rPr lang="zh-CN" altLang="en-US"/>
              <a:pPr>
                <a:defRPr/>
              </a:pPr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20FE009-E75C-4A83-B02A-57F1611FDD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9130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105400"/>
          </a:xfrm>
        </p:spPr>
        <p:txBody>
          <a:bodyPr rtlCol="0">
            <a:normAutofit/>
          </a:bodyPr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DA76DF5-FF90-40D6-9068-31AC7F82F254}" type="datetime3">
              <a:rPr lang="zh-CN" altLang="en-US"/>
              <a:pPr>
                <a:defRPr/>
              </a:pPr>
              <a:t>2020年3月3日星期二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274489C-7171-47B4-91AC-66B075ED80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033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FCE25-8B90-4DA6-BA14-BF0307A6BB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1400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672B3-2F44-44D3-A411-3983AFC99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1395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0FFF2-8C78-4B8E-AA4A-57DFABD7C8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52088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7ED17-49B4-4E52-9221-8CD0C0429F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10429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1CABD-0FD0-4E23-A901-B6A5777CC6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6748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A596E-D87D-44AD-B52E-E25B2D7BB5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48242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defRPr/>
            </a:lvl1pPr>
          </a:lstStyle>
          <a:p>
            <a:pPr>
              <a:defRPr/>
            </a:pPr>
            <a:fld id="{C58C3DFF-4E0C-45A3-AFE1-68B16E15D4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91513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defRPr/>
            </a:lvl1pPr>
          </a:lstStyle>
          <a:p>
            <a:pPr>
              <a:defRPr/>
            </a:pPr>
            <a:fld id="{78B526C4-4845-4842-AD49-5A518C23D7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9" name="Text Box 7"/>
          <p:cNvSpPr txBox="1">
            <a:spLocks noChangeArrowheads="1"/>
          </p:cNvSpPr>
          <p:nvPr userDrawn="1"/>
        </p:nvSpPr>
        <p:spPr bwMode="auto">
          <a:xfrm>
            <a:off x="611188" y="4365625"/>
            <a:ext cx="81375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单击此处编辑母版文本样式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zh-CN" sz="240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37C73BEE-B59C-4431-9933-0844604AD2F5}" type="datetimeFigureOut">
              <a:rPr lang="zh-CN" altLang="en-US"/>
              <a:pPr>
                <a:defRPr/>
              </a:pPr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AA9761B-3DDE-433D-B46A-EA6AB61510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ctrTitle"/>
          </p:nvPr>
        </p:nvSpPr>
        <p:spPr>
          <a:xfrm>
            <a:off x="107950" y="1844675"/>
            <a:ext cx="9001125" cy="1371600"/>
          </a:xfrm>
        </p:spPr>
        <p:txBody>
          <a:bodyPr/>
          <a:lstStyle/>
          <a:p>
            <a:pPr algn="l" eaLnBrk="1" hangingPunct="1">
              <a:spcBef>
                <a:spcPts val="0"/>
              </a:spcBef>
              <a:defRPr/>
            </a:pPr>
            <a:r>
              <a:rPr lang="en-US" altLang="zh-CN" sz="4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&amp; Design </a:t>
            </a:r>
            <a:br>
              <a:rPr lang="en-US" altLang="zh-CN" sz="4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3600" b="1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The Hardware/Software Interface</a:t>
            </a:r>
            <a:endParaRPr lang="en-US" altLang="zh-CN" sz="4600" b="1" dirty="0" smtClean="0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刘海风</a:t>
            </a: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Asso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. Prof. 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Haifeng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 Liu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College 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of Computer Science and Technology, Zhejiang University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haifengliu@zju.edu.cn</a:t>
            </a: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</p:txBody>
      </p:sp>
      <p:sp>
        <p:nvSpPr>
          <p:cNvPr id="19460" name="TextBox 9"/>
          <p:cNvSpPr txBox="1">
            <a:spLocks noChangeArrowheads="1"/>
          </p:cNvSpPr>
          <p:nvPr/>
        </p:nvSpPr>
        <p:spPr bwMode="auto">
          <a:xfrm>
            <a:off x="3132138" y="581025"/>
            <a:ext cx="5976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70C0"/>
                </a:solidFill>
              </a:rPr>
              <a:t>计算机组成与设计</a:t>
            </a: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298450" y="3429000"/>
            <a:ext cx="8810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3600" b="1">
                <a:latin typeface="Times New Roman" panose="02020603050405020304" pitchFamily="18" charset="0"/>
                <a:ea typeface="黑体" panose="02010609060101010101" pitchFamily="49" charset="-122"/>
              </a:rPr>
              <a:t>Chapter  2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Instructions 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kumimoji="1"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Language of the Machine</a:t>
            </a:r>
            <a:endParaRPr kumimoji="1" lang="en-US" altLang="zh-CN" sz="60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9462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" name="Clip" r:id="rId4" imgW="4006850" imgH="2857500" progId="MS_ClipArt_Gallery.5">
                  <p:embed/>
                </p:oleObj>
              </mc:Choice>
              <mc:Fallback>
                <p:oleObj name="Clip" r:id="rId4" imgW="4006850" imgH="2857500" progId="MS_ClipArt_Gallery.5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44450"/>
            <a:ext cx="7870825" cy="954088"/>
          </a:xfrm>
        </p:spPr>
        <p:txBody>
          <a:bodyPr>
            <a:normAutofit fontScale="90000"/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zh-CN" sz="3600"/>
              <a:t>2.2</a:t>
            </a:r>
            <a:r>
              <a:rPr lang="en-US" altLang="zh-CN" smtClean="0">
                <a:solidFill>
                  <a:srgbClr val="FF0000"/>
                </a:solidFill>
              </a:rPr>
              <a:t> Operations</a:t>
            </a:r>
            <a:r>
              <a:rPr lang="en-US" altLang="zh-CN" smtClean="0"/>
              <a:t> </a:t>
            </a:r>
            <a:br>
              <a:rPr lang="en-US" altLang="zh-CN" smtClean="0"/>
            </a:br>
            <a:r>
              <a:rPr lang="en-US" altLang="zh-CN"/>
              <a:t>	</a:t>
            </a:r>
            <a:r>
              <a:rPr lang="en-US" altLang="zh-CN" smtClean="0"/>
              <a:t>	   of </a:t>
            </a:r>
            <a:r>
              <a:rPr lang="en-US" altLang="zh-CN"/>
              <a:t>the Computer Hardware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788" y="1262063"/>
            <a:ext cx="8229600" cy="4968875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/>
              <a:t>Every computer must be able to perform arithmetic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/>
              <a:t> Only one operation per instruction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/>
              <a:t> Exactly three variables	add </a:t>
            </a:r>
            <a:r>
              <a:rPr lang="en-US" altLang="zh-CN" dirty="0" err="1"/>
              <a:t>a,b,c</a:t>
            </a:r>
            <a:r>
              <a:rPr lang="en-US" altLang="zh-CN" dirty="0"/>
              <a:t>    </a:t>
            </a:r>
            <a:r>
              <a:rPr lang="en-US" altLang="zh-CN" dirty="0" err="1"/>
              <a:t>a←b+c</a:t>
            </a:r>
            <a:endParaRPr lang="en-US" altLang="zh-CN" dirty="0"/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 Design Principle 1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/>
              <a:t> Simplicity favors regularity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 Example 2.1    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/>
              <a:t>		Compiling two simple C statements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/>
              <a:t> C code:  			</a:t>
            </a:r>
          </a:p>
          <a:p>
            <a:pPr marL="457200" lvl="1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        a = b + c;		</a:t>
            </a:r>
          </a:p>
          <a:p>
            <a:pPr marL="457200" lvl="1" indent="0"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        d = a – e;</a:t>
            </a:r>
          </a:p>
          <a:p>
            <a:pPr>
              <a:spcBef>
                <a:spcPts val="0"/>
              </a:spcBef>
              <a:defRPr/>
            </a:pPr>
            <a:endParaRPr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4446588" y="5081588"/>
            <a:ext cx="3673475" cy="1149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MIPS code:  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add  a, b, c</a:t>
            </a:r>
          </a:p>
          <a:p>
            <a:pPr lvl="1" eaLnBrk="1" hangingPunct="1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sub  d, a,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7338" y="968375"/>
            <a:ext cx="8856662" cy="3154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/>
              <a:t>Example 2.2     Compiling a complex C statement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200"/>
              <a:t> C code: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/>
              <a:t>        f = ( g + h ) – ( </a:t>
            </a:r>
            <a:r>
              <a:rPr lang="en-US" altLang="zh-CN" sz="2200" err="1"/>
              <a:t>i</a:t>
            </a:r>
            <a:r>
              <a:rPr lang="en-US" altLang="zh-CN" sz="2200"/>
              <a:t> + j 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100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200"/>
              <a:t> MIPS code: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/>
              <a:t>        add  t0, g, h                   # temporary variable t0 contains g + h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/>
              <a:t>        add  t1, </a:t>
            </a:r>
            <a:r>
              <a:rPr lang="en-US" altLang="zh-CN" sz="2200" err="1"/>
              <a:t>i</a:t>
            </a:r>
            <a:r>
              <a:rPr lang="en-US" altLang="zh-CN" sz="2200"/>
              <a:t>, j                    # temporary variable t1 contains </a:t>
            </a:r>
            <a:r>
              <a:rPr lang="en-US" altLang="zh-CN" sz="2200" err="1"/>
              <a:t>i</a:t>
            </a:r>
            <a:r>
              <a:rPr lang="en-US" altLang="zh-CN" sz="2200"/>
              <a:t> + j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/>
              <a:t>        sub  f, t0, t1                   # f gets t0 – t1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971550" y="4819650"/>
            <a:ext cx="7632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FontTx/>
              <a:buNone/>
            </a:pPr>
            <a:endParaRPr lang="zh-CN" altLang="zh-CN" sz="1400"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88128" name="Group 64"/>
          <p:cNvGraphicFramePr>
            <a:graphicFrameLocks noGrp="1"/>
          </p:cNvGraphicFramePr>
          <p:nvPr/>
        </p:nvGraphicFramePr>
        <p:xfrm>
          <a:off x="238125" y="4724400"/>
          <a:ext cx="8655050" cy="1465263"/>
        </p:xfrm>
        <a:graphic>
          <a:graphicData uri="http://schemas.openxmlformats.org/drawingml/2006/table">
            <a:tbl>
              <a:tblPr/>
              <a:tblGrid>
                <a:gridCol w="153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3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Category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Arithmetic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 a,b,c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a←b+c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Always three operand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sub a,b,c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a←b-c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Always three operand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01" name="Rectangle 63"/>
          <p:cNvSpPr>
            <a:spLocks noChangeArrowheads="1"/>
          </p:cNvSpPr>
          <p:nvPr/>
        </p:nvSpPr>
        <p:spPr bwMode="auto">
          <a:xfrm>
            <a:off x="1908175" y="4122738"/>
            <a:ext cx="428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algn="ctr" eaLnBrk="1" hangingPunct="1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MPIS assembly language</a:t>
            </a:r>
          </a:p>
        </p:txBody>
      </p:sp>
      <p:sp>
        <p:nvSpPr>
          <p:cNvPr id="28702" name="标题 1"/>
          <p:cNvSpPr>
            <a:spLocks noGrp="1"/>
          </p:cNvSpPr>
          <p:nvPr>
            <p:ph type="title"/>
          </p:nvPr>
        </p:nvSpPr>
        <p:spPr>
          <a:xfrm>
            <a:off x="211138" y="53975"/>
            <a:ext cx="7870825" cy="954088"/>
          </a:xfrm>
        </p:spPr>
        <p:txBody>
          <a:bodyPr/>
          <a:lstStyle/>
          <a:p>
            <a:r>
              <a:rPr lang="en-US" altLang="zh-CN" smtClean="0">
                <a:ea typeface="黑体" panose="02010609060101010101" pitchFamily="49" charset="-122"/>
              </a:rPr>
              <a:t>Arithmetic </a:t>
            </a:r>
            <a:endParaRPr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733656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2.3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 Operands</a:t>
            </a:r>
            <a:r>
              <a:rPr lang="en-US" altLang="zh-CN" dirty="0">
                <a:ea typeface="黑体" panose="02010609060101010101" pitchFamily="49" charset="-122"/>
              </a:rPr>
              <a:t> of the Computer Hardware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Register Operands</a:t>
            </a:r>
          </a:p>
          <a:p>
            <a:r>
              <a:rPr lang="en-US" altLang="zh-CN" dirty="0" smtClean="0"/>
              <a:t>Memory Operands</a:t>
            </a:r>
          </a:p>
          <a:p>
            <a:r>
              <a:rPr lang="en-US" altLang="zh-CN" dirty="0" smtClean="0"/>
              <a:t>Constant or Immediate Operands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7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0"/>
            <a:ext cx="8642350" cy="1090613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Register Operands</a:t>
            </a:r>
            <a:endParaRPr lang="en-US" altLang="zh-CN" sz="3200" dirty="0" smtClean="0">
              <a:ea typeface="黑体" panose="02010609060101010101" pitchFamily="49" charset="-122"/>
            </a:endParaRP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119188"/>
            <a:ext cx="8675688" cy="522922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3E3EFC"/>
                </a:solidFill>
                <a:ea typeface="黑体"/>
                <a:cs typeface="黑体"/>
              </a:rPr>
              <a:t>Register Operands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Arithmetic instructions operands must be registers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FF0000"/>
                </a:solidFill>
              </a:rPr>
              <a:t>Difference</a:t>
            </a:r>
            <a:r>
              <a:rPr lang="en-US" altLang="zh-CN" dirty="0"/>
              <a:t> between the variables of a  programming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Registers is limited number of  </a:t>
            </a:r>
          </a:p>
          <a:p>
            <a:pPr lvl="3" eaLnBrk="1" hangingPunct="1">
              <a:spcBef>
                <a:spcPts val="0"/>
              </a:spcBef>
              <a:defRPr/>
            </a:pPr>
            <a:r>
              <a:rPr lang="en-US" altLang="zh-CN" sz="2400" dirty="0"/>
              <a:t>32 registers in MIPS</a:t>
            </a:r>
          </a:p>
          <a:p>
            <a:pPr lvl="3" eaLnBrk="1" hangingPunct="1">
              <a:spcBef>
                <a:spcPts val="0"/>
              </a:spcBef>
              <a:defRPr/>
            </a:pPr>
            <a:r>
              <a:rPr lang="en-US" altLang="zh-CN" sz="2400" dirty="0"/>
              <a:t> 32 bits for each register in MIPS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FF3300"/>
                </a:solidFill>
              </a:rPr>
              <a:t>Design Principle 2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b="1" dirty="0"/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Smaller is faster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i="1" dirty="0"/>
              <a:t> </a:t>
            </a:r>
            <a:r>
              <a:rPr lang="en-US" altLang="zh-CN" dirty="0"/>
              <a:t>MIPS convention for registers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sz="2400" dirty="0"/>
              <a:t>$s0, $s1, </a:t>
            </a:r>
            <a:r>
              <a:rPr lang="en-US" altLang="zh-CN" sz="2400" dirty="0">
                <a:latin typeface="Arial Unicode MS" panose="020B0604020202020204" pitchFamily="34" charset="-122"/>
              </a:rPr>
              <a:t>…</a:t>
            </a:r>
            <a:r>
              <a:rPr lang="en-US" altLang="zh-CN" sz="2400" dirty="0"/>
              <a:t> for registers corresponding to variables in C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400" dirty="0"/>
              <a:t> $t0, $t1, </a:t>
            </a:r>
            <a:r>
              <a:rPr lang="en-US" altLang="zh-CN" sz="2400" dirty="0">
                <a:latin typeface="Arial Unicode MS" panose="020B0604020202020204" pitchFamily="34" charset="-122"/>
              </a:rPr>
              <a:t>…</a:t>
            </a:r>
            <a:r>
              <a:rPr lang="en-US" altLang="zh-CN" sz="2400" dirty="0"/>
              <a:t> for temporary registers for compiler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542213" y="4581525"/>
            <a:ext cx="1619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and Java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125538"/>
            <a:ext cx="8540750" cy="4032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 Example 2.3     </a:t>
            </a:r>
            <a:r>
              <a:rPr lang="en-US" altLang="zh-CN" sz="2200"/>
              <a:t>Compiling a C statement using registers</a:t>
            </a:r>
          </a:p>
          <a:p>
            <a:pPr lvl="1" eaLnBrk="1" hangingPunct="1">
              <a:defRPr/>
            </a:pPr>
            <a:r>
              <a:rPr lang="en-US" altLang="zh-CN"/>
              <a:t> C code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/>
              <a:t>         f  =  ( g  +  h )  –  (  </a:t>
            </a:r>
            <a:r>
              <a:rPr lang="en-US" altLang="zh-CN" err="1"/>
              <a:t>i</a:t>
            </a:r>
            <a:r>
              <a:rPr lang="en-US" altLang="zh-CN"/>
              <a:t>  +  j  ) 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/>
          </a:p>
          <a:p>
            <a:pPr lvl="1" eaLnBrk="1" hangingPunct="1">
              <a:defRPr/>
            </a:pPr>
            <a:r>
              <a:rPr lang="en-US" altLang="zh-CN"/>
              <a:t> MIPS code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/>
              <a:t>        add    </a:t>
            </a:r>
            <a:r>
              <a:rPr lang="en-US" altLang="zh-CN">
                <a:solidFill>
                  <a:srgbClr val="FF0000"/>
                </a:solidFill>
              </a:rPr>
              <a:t>$t0, $s1, $s2</a:t>
            </a:r>
            <a:r>
              <a:rPr lang="en-US" altLang="zh-CN"/>
              <a:t>     # $t0 contains g + h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/>
              <a:t>        add    </a:t>
            </a:r>
            <a:r>
              <a:rPr lang="en-US" altLang="zh-CN">
                <a:solidFill>
                  <a:srgbClr val="FF0000"/>
                </a:solidFill>
              </a:rPr>
              <a:t>$t1, $s3, $s4</a:t>
            </a:r>
            <a:r>
              <a:rPr lang="en-US" altLang="zh-CN"/>
              <a:t>     # $t1 contains </a:t>
            </a:r>
            <a:r>
              <a:rPr lang="en-US" altLang="zh-CN" err="1"/>
              <a:t>i</a:t>
            </a:r>
            <a:r>
              <a:rPr lang="en-US" altLang="zh-CN"/>
              <a:t> + j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/>
              <a:t>        sub    </a:t>
            </a:r>
            <a:r>
              <a:rPr lang="en-US" altLang="zh-CN">
                <a:solidFill>
                  <a:srgbClr val="FF0000"/>
                </a:solidFill>
              </a:rPr>
              <a:t>$s0, $t0, $t1</a:t>
            </a:r>
            <a:r>
              <a:rPr lang="en-US" altLang="zh-CN"/>
              <a:t>      # f gets $t0 - $t1</a:t>
            </a:r>
          </a:p>
        </p:txBody>
      </p:sp>
      <p:sp>
        <p:nvSpPr>
          <p:cNvPr id="317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0"/>
            <a:ext cx="8642350" cy="1090613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黑体" panose="02010609060101010101" pitchFamily="49" charset="-122"/>
              </a:rPr>
              <a:t>Operate with Register Operands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2064" y="1498670"/>
            <a:ext cx="8878887" cy="44831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Advantage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dirty="0" smtClean="0"/>
              <a:t>Could save much more data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dirty="0"/>
              <a:t>Save complex data structures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CN" dirty="0"/>
              <a:t>Arrays and structures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altLang="zh-CN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dirty="0"/>
              <a:t> Data transfer instructions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FF0000"/>
                </a:solidFill>
              </a:rPr>
              <a:t>Load: </a:t>
            </a:r>
            <a:r>
              <a:rPr lang="en-US" altLang="zh-CN" dirty="0"/>
              <a:t>from memory to register;  load word ( </a:t>
            </a:r>
            <a:r>
              <a:rPr lang="en-US" altLang="zh-CN" dirty="0" err="1"/>
              <a:t>lw</a:t>
            </a:r>
            <a:r>
              <a:rPr lang="en-US" altLang="zh-CN" dirty="0"/>
              <a:t> 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FF0000"/>
                </a:solidFill>
              </a:rPr>
              <a:t>Store: </a:t>
            </a:r>
            <a:r>
              <a:rPr lang="en-US" altLang="zh-CN" dirty="0"/>
              <a:t>from register to memory; store word( </a:t>
            </a:r>
            <a:r>
              <a:rPr lang="en-US" altLang="zh-CN" dirty="0" err="1"/>
              <a:t>sw</a:t>
            </a:r>
            <a:r>
              <a:rPr lang="en-US" altLang="zh-CN" dirty="0"/>
              <a:t> 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CN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3000" dirty="0"/>
              <a:t>Memory addresses and contents at those locations</a:t>
            </a:r>
          </a:p>
        </p:txBody>
      </p:sp>
      <p:grpSp>
        <p:nvGrpSpPr>
          <p:cNvPr id="32771" name="Group 6"/>
          <p:cNvGrpSpPr>
            <a:grpSpLocks noChangeAspect="1"/>
          </p:cNvGrpSpPr>
          <p:nvPr/>
        </p:nvGrpSpPr>
        <p:grpSpPr bwMode="auto">
          <a:xfrm>
            <a:off x="4821238" y="1125538"/>
            <a:ext cx="4141787" cy="2808287"/>
            <a:chOff x="1275" y="1759"/>
            <a:chExt cx="3583" cy="2268"/>
          </a:xfrm>
        </p:grpSpPr>
        <p:sp>
          <p:nvSpPr>
            <p:cNvPr id="32772" name="AutoShape 5"/>
            <p:cNvSpPr>
              <a:spLocks noChangeAspect="1" noChangeArrowheads="1" noTextEdit="1"/>
            </p:cNvSpPr>
            <p:nvPr/>
          </p:nvSpPr>
          <p:spPr bwMode="auto">
            <a:xfrm>
              <a:off x="1275" y="1759"/>
              <a:ext cx="3583" cy="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" name="Freeform 7"/>
            <p:cNvSpPr>
              <a:spLocks/>
            </p:cNvSpPr>
            <p:nvPr/>
          </p:nvSpPr>
          <p:spPr bwMode="auto">
            <a:xfrm>
              <a:off x="3710" y="1965"/>
              <a:ext cx="1104" cy="1191"/>
            </a:xfrm>
            <a:custGeom>
              <a:avLst/>
              <a:gdLst>
                <a:gd name="T0" fmla="*/ 1104 w 1104"/>
                <a:gd name="T1" fmla="*/ 1188 h 1192"/>
                <a:gd name="T2" fmla="*/ 1104 w 1104"/>
                <a:gd name="T3" fmla="*/ 0 h 1192"/>
                <a:gd name="T4" fmla="*/ 0 w 1104"/>
                <a:gd name="T5" fmla="*/ 0 h 1192"/>
                <a:gd name="T6" fmla="*/ 0 w 1104"/>
                <a:gd name="T7" fmla="*/ 1192 h 1192"/>
                <a:gd name="T8" fmla="*/ 1104 w 1104"/>
                <a:gd name="T9" fmla="*/ 1192 h 1192"/>
                <a:gd name="T10" fmla="*/ 1104 w 1104"/>
                <a:gd name="T11" fmla="*/ 1192 h 1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4" h="1192">
                  <a:moveTo>
                    <a:pt x="1104" y="1188"/>
                  </a:moveTo>
                  <a:lnTo>
                    <a:pt x="1104" y="0"/>
                  </a:lnTo>
                  <a:lnTo>
                    <a:pt x="0" y="0"/>
                  </a:lnTo>
                  <a:lnTo>
                    <a:pt x="0" y="1192"/>
                  </a:lnTo>
                  <a:lnTo>
                    <a:pt x="1104" y="1192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774" name="Line 8"/>
            <p:cNvSpPr>
              <a:spLocks noChangeShapeType="1"/>
            </p:cNvSpPr>
            <p:nvPr/>
          </p:nvSpPr>
          <p:spPr bwMode="auto">
            <a:xfrm flipH="1">
              <a:off x="3710" y="2260"/>
              <a:ext cx="1104" cy="4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5" name="Line 9"/>
            <p:cNvSpPr>
              <a:spLocks noChangeShapeType="1"/>
            </p:cNvSpPr>
            <p:nvPr/>
          </p:nvSpPr>
          <p:spPr bwMode="auto">
            <a:xfrm flipH="1">
              <a:off x="3710" y="2558"/>
              <a:ext cx="1104" cy="4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6" name="Line 10"/>
            <p:cNvSpPr>
              <a:spLocks noChangeShapeType="1"/>
            </p:cNvSpPr>
            <p:nvPr/>
          </p:nvSpPr>
          <p:spPr bwMode="auto">
            <a:xfrm flipH="1">
              <a:off x="3710" y="2856"/>
              <a:ext cx="1104" cy="4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7" name="Rectangle 11"/>
            <p:cNvSpPr>
              <a:spLocks noChangeArrowheads="1"/>
            </p:cNvSpPr>
            <p:nvPr/>
          </p:nvSpPr>
          <p:spPr bwMode="auto">
            <a:xfrm>
              <a:off x="4152" y="2038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778" name="Rectangle 12"/>
            <p:cNvSpPr>
              <a:spLocks noChangeArrowheads="1"/>
            </p:cNvSpPr>
            <p:nvPr/>
          </p:nvSpPr>
          <p:spPr bwMode="auto">
            <a:xfrm>
              <a:off x="4251" y="2038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779" name="Rectangle 13"/>
            <p:cNvSpPr>
              <a:spLocks noChangeArrowheads="1"/>
            </p:cNvSpPr>
            <p:nvPr/>
          </p:nvSpPr>
          <p:spPr bwMode="auto">
            <a:xfrm>
              <a:off x="4345" y="2038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780" name="Rectangle 14"/>
            <p:cNvSpPr>
              <a:spLocks noChangeArrowheads="1"/>
            </p:cNvSpPr>
            <p:nvPr/>
          </p:nvSpPr>
          <p:spPr bwMode="auto">
            <a:xfrm>
              <a:off x="4204" y="2336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781" name="Rectangle 15"/>
            <p:cNvSpPr>
              <a:spLocks noChangeArrowheads="1"/>
            </p:cNvSpPr>
            <p:nvPr/>
          </p:nvSpPr>
          <p:spPr bwMode="auto">
            <a:xfrm>
              <a:off x="4303" y="2336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782" name="Rectangle 16"/>
            <p:cNvSpPr>
              <a:spLocks noChangeArrowheads="1"/>
            </p:cNvSpPr>
            <p:nvPr/>
          </p:nvSpPr>
          <p:spPr bwMode="auto">
            <a:xfrm>
              <a:off x="4152" y="2634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783" name="Rectangle 17"/>
            <p:cNvSpPr>
              <a:spLocks noChangeArrowheads="1"/>
            </p:cNvSpPr>
            <p:nvPr/>
          </p:nvSpPr>
          <p:spPr bwMode="auto">
            <a:xfrm>
              <a:off x="4251" y="2634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784" name="Rectangle 18"/>
            <p:cNvSpPr>
              <a:spLocks noChangeArrowheads="1"/>
            </p:cNvSpPr>
            <p:nvPr/>
          </p:nvSpPr>
          <p:spPr bwMode="auto">
            <a:xfrm>
              <a:off x="4345" y="2634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785" name="Rectangle 19"/>
            <p:cNvSpPr>
              <a:spLocks noChangeArrowheads="1"/>
            </p:cNvSpPr>
            <p:nvPr/>
          </p:nvSpPr>
          <p:spPr bwMode="auto">
            <a:xfrm>
              <a:off x="4256" y="2932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786" name="Rectangle 20"/>
            <p:cNvSpPr>
              <a:spLocks noChangeArrowheads="1"/>
            </p:cNvSpPr>
            <p:nvPr/>
          </p:nvSpPr>
          <p:spPr bwMode="auto">
            <a:xfrm>
              <a:off x="3230" y="2038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787" name="Rectangle 21"/>
            <p:cNvSpPr>
              <a:spLocks noChangeArrowheads="1"/>
            </p:cNvSpPr>
            <p:nvPr/>
          </p:nvSpPr>
          <p:spPr bwMode="auto">
            <a:xfrm>
              <a:off x="3230" y="2336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788" name="Rectangle 22"/>
            <p:cNvSpPr>
              <a:spLocks noChangeArrowheads="1"/>
            </p:cNvSpPr>
            <p:nvPr/>
          </p:nvSpPr>
          <p:spPr bwMode="auto">
            <a:xfrm>
              <a:off x="3230" y="2634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789" name="Rectangle 23"/>
            <p:cNvSpPr>
              <a:spLocks noChangeArrowheads="1"/>
            </p:cNvSpPr>
            <p:nvPr/>
          </p:nvSpPr>
          <p:spPr bwMode="auto">
            <a:xfrm>
              <a:off x="3230" y="2932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862" name="Freeform 24"/>
            <p:cNvSpPr>
              <a:spLocks/>
            </p:cNvSpPr>
            <p:nvPr/>
          </p:nvSpPr>
          <p:spPr bwMode="auto">
            <a:xfrm>
              <a:off x="1731" y="1988"/>
              <a:ext cx="867" cy="1191"/>
            </a:xfrm>
            <a:custGeom>
              <a:avLst/>
              <a:gdLst>
                <a:gd name="T0" fmla="*/ 1104 w 1104"/>
                <a:gd name="T1" fmla="*/ 1188 h 1192"/>
                <a:gd name="T2" fmla="*/ 1104 w 1104"/>
                <a:gd name="T3" fmla="*/ 0 h 1192"/>
                <a:gd name="T4" fmla="*/ 0 w 1104"/>
                <a:gd name="T5" fmla="*/ 0 h 1192"/>
                <a:gd name="T6" fmla="*/ 0 w 1104"/>
                <a:gd name="T7" fmla="*/ 1192 h 1192"/>
                <a:gd name="T8" fmla="*/ 1104 w 1104"/>
                <a:gd name="T9" fmla="*/ 1192 h 1192"/>
                <a:gd name="T10" fmla="*/ 1104 w 1104"/>
                <a:gd name="T11" fmla="*/ 1192 h 1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4" h="1192">
                  <a:moveTo>
                    <a:pt x="1104" y="1188"/>
                  </a:moveTo>
                  <a:lnTo>
                    <a:pt x="1104" y="0"/>
                  </a:lnTo>
                  <a:lnTo>
                    <a:pt x="0" y="0"/>
                  </a:lnTo>
                  <a:lnTo>
                    <a:pt x="0" y="1192"/>
                  </a:lnTo>
                  <a:lnTo>
                    <a:pt x="1104" y="1192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3338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791" name="Rectangle 25"/>
            <p:cNvSpPr>
              <a:spLocks noChangeArrowheads="1"/>
            </p:cNvSpPr>
            <p:nvPr/>
          </p:nvSpPr>
          <p:spPr bwMode="auto">
            <a:xfrm>
              <a:off x="4135" y="3234"/>
              <a:ext cx="9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D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792" name="Rectangle 26"/>
            <p:cNvSpPr>
              <a:spLocks noChangeArrowheads="1"/>
            </p:cNvSpPr>
            <p:nvPr/>
          </p:nvSpPr>
          <p:spPr bwMode="auto">
            <a:xfrm>
              <a:off x="4253" y="3234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793" name="Rectangle 27"/>
            <p:cNvSpPr>
              <a:spLocks noChangeArrowheads="1"/>
            </p:cNvSpPr>
            <p:nvPr/>
          </p:nvSpPr>
          <p:spPr bwMode="auto">
            <a:xfrm>
              <a:off x="4347" y="3234"/>
              <a:ext cx="3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794" name="Rectangle 28"/>
            <p:cNvSpPr>
              <a:spLocks noChangeArrowheads="1"/>
            </p:cNvSpPr>
            <p:nvPr/>
          </p:nvSpPr>
          <p:spPr bwMode="auto">
            <a:xfrm>
              <a:off x="4399" y="3234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795" name="Rectangle 29"/>
            <p:cNvSpPr>
              <a:spLocks noChangeArrowheads="1"/>
            </p:cNvSpPr>
            <p:nvPr/>
          </p:nvSpPr>
          <p:spPr bwMode="auto">
            <a:xfrm>
              <a:off x="2891" y="3246"/>
              <a:ext cx="65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Address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796" name="Rectangle 33"/>
            <p:cNvSpPr>
              <a:spLocks noChangeArrowheads="1"/>
            </p:cNvSpPr>
            <p:nvPr/>
          </p:nvSpPr>
          <p:spPr bwMode="auto">
            <a:xfrm>
              <a:off x="3374" y="323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797" name="Freeform 36"/>
            <p:cNvSpPr>
              <a:spLocks/>
            </p:cNvSpPr>
            <p:nvPr/>
          </p:nvSpPr>
          <p:spPr bwMode="auto">
            <a:xfrm>
              <a:off x="2264" y="3821"/>
              <a:ext cx="1932" cy="151"/>
            </a:xfrm>
            <a:custGeom>
              <a:avLst/>
              <a:gdLst>
                <a:gd name="T0" fmla="*/ 1927 w 1932"/>
                <a:gd name="T1" fmla="*/ 0 h 151"/>
                <a:gd name="T2" fmla="*/ 1932 w 1932"/>
                <a:gd name="T3" fmla="*/ 151 h 151"/>
                <a:gd name="T4" fmla="*/ 0 w 1932"/>
                <a:gd name="T5" fmla="*/ 151 h 151"/>
                <a:gd name="T6" fmla="*/ 0 w 193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2" h="151">
                  <a:moveTo>
                    <a:pt x="1927" y="0"/>
                  </a:moveTo>
                  <a:lnTo>
                    <a:pt x="1932" y="151"/>
                  </a:lnTo>
                  <a:lnTo>
                    <a:pt x="0" y="151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Rectangle 38"/>
            <p:cNvSpPr>
              <a:spLocks noChangeArrowheads="1"/>
            </p:cNvSpPr>
            <p:nvPr/>
          </p:nvSpPr>
          <p:spPr bwMode="auto">
            <a:xfrm>
              <a:off x="3878" y="3478"/>
              <a:ext cx="85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Memory</a:t>
              </a:r>
              <a:endParaRPr lang="zh-CN" altLang="zh-CN" sz="2000" b="1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799" name="Rectangle 43"/>
            <p:cNvSpPr>
              <a:spLocks noChangeArrowheads="1"/>
            </p:cNvSpPr>
            <p:nvPr/>
          </p:nvSpPr>
          <p:spPr bwMode="auto">
            <a:xfrm>
              <a:off x="1552" y="3463"/>
              <a:ext cx="108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rocessor</a:t>
              </a:r>
              <a:endParaRPr lang="zh-CN" altLang="zh-CN" sz="2000" b="1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800" name="Rectangle 47"/>
            <p:cNvSpPr>
              <a:spLocks noChangeArrowheads="1"/>
            </p:cNvSpPr>
            <p:nvPr/>
          </p:nvSpPr>
          <p:spPr bwMode="auto">
            <a:xfrm>
              <a:off x="1869" y="353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801" name="Freeform 52"/>
            <p:cNvSpPr>
              <a:spLocks/>
            </p:cNvSpPr>
            <p:nvPr/>
          </p:nvSpPr>
          <p:spPr bwMode="auto">
            <a:xfrm>
              <a:off x="4247" y="1760"/>
              <a:ext cx="31" cy="24"/>
            </a:xfrm>
            <a:custGeom>
              <a:avLst/>
              <a:gdLst>
                <a:gd name="T0" fmla="*/ 10 w 31"/>
                <a:gd name="T1" fmla="*/ 20 h 24"/>
                <a:gd name="T2" fmla="*/ 15 w 31"/>
                <a:gd name="T3" fmla="*/ 24 h 24"/>
                <a:gd name="T4" fmla="*/ 21 w 31"/>
                <a:gd name="T5" fmla="*/ 24 h 24"/>
                <a:gd name="T6" fmla="*/ 21 w 31"/>
                <a:gd name="T7" fmla="*/ 24 h 24"/>
                <a:gd name="T8" fmla="*/ 26 w 31"/>
                <a:gd name="T9" fmla="*/ 20 h 24"/>
                <a:gd name="T10" fmla="*/ 26 w 31"/>
                <a:gd name="T11" fmla="*/ 20 h 24"/>
                <a:gd name="T12" fmla="*/ 26 w 31"/>
                <a:gd name="T13" fmla="*/ 20 h 24"/>
                <a:gd name="T14" fmla="*/ 31 w 31"/>
                <a:gd name="T15" fmla="*/ 16 h 24"/>
                <a:gd name="T16" fmla="*/ 31 w 31"/>
                <a:gd name="T17" fmla="*/ 16 h 24"/>
                <a:gd name="T18" fmla="*/ 31 w 31"/>
                <a:gd name="T19" fmla="*/ 12 h 24"/>
                <a:gd name="T20" fmla="*/ 31 w 31"/>
                <a:gd name="T21" fmla="*/ 12 h 24"/>
                <a:gd name="T22" fmla="*/ 31 w 31"/>
                <a:gd name="T23" fmla="*/ 8 h 24"/>
                <a:gd name="T24" fmla="*/ 31 w 31"/>
                <a:gd name="T25" fmla="*/ 8 h 24"/>
                <a:gd name="T26" fmla="*/ 31 w 31"/>
                <a:gd name="T27" fmla="*/ 4 h 24"/>
                <a:gd name="T28" fmla="*/ 26 w 31"/>
                <a:gd name="T29" fmla="*/ 4 h 24"/>
                <a:gd name="T30" fmla="*/ 26 w 31"/>
                <a:gd name="T31" fmla="*/ 4 h 24"/>
                <a:gd name="T32" fmla="*/ 26 w 31"/>
                <a:gd name="T33" fmla="*/ 0 h 24"/>
                <a:gd name="T34" fmla="*/ 21 w 31"/>
                <a:gd name="T35" fmla="*/ 0 h 24"/>
                <a:gd name="T36" fmla="*/ 21 w 31"/>
                <a:gd name="T37" fmla="*/ 0 h 24"/>
                <a:gd name="T38" fmla="*/ 15 w 31"/>
                <a:gd name="T39" fmla="*/ 0 h 24"/>
                <a:gd name="T40" fmla="*/ 15 w 31"/>
                <a:gd name="T41" fmla="*/ 0 h 24"/>
                <a:gd name="T42" fmla="*/ 10 w 31"/>
                <a:gd name="T43" fmla="*/ 0 h 24"/>
                <a:gd name="T44" fmla="*/ 10 w 31"/>
                <a:gd name="T45" fmla="*/ 0 h 24"/>
                <a:gd name="T46" fmla="*/ 5 w 31"/>
                <a:gd name="T47" fmla="*/ 0 h 24"/>
                <a:gd name="T48" fmla="*/ 5 w 31"/>
                <a:gd name="T49" fmla="*/ 0 h 24"/>
                <a:gd name="T50" fmla="*/ 5 w 31"/>
                <a:gd name="T51" fmla="*/ 4 h 24"/>
                <a:gd name="T52" fmla="*/ 0 w 31"/>
                <a:gd name="T53" fmla="*/ 4 h 24"/>
                <a:gd name="T54" fmla="*/ 0 w 31"/>
                <a:gd name="T55" fmla="*/ 4 h 24"/>
                <a:gd name="T56" fmla="*/ 0 w 31"/>
                <a:gd name="T57" fmla="*/ 8 h 24"/>
                <a:gd name="T58" fmla="*/ 0 w 31"/>
                <a:gd name="T59" fmla="*/ 8 h 24"/>
                <a:gd name="T60" fmla="*/ 0 w 31"/>
                <a:gd name="T61" fmla="*/ 12 h 24"/>
                <a:gd name="T62" fmla="*/ 0 w 31"/>
                <a:gd name="T63" fmla="*/ 12 h 24"/>
                <a:gd name="T64" fmla="*/ 0 w 31"/>
                <a:gd name="T65" fmla="*/ 16 h 24"/>
                <a:gd name="T66" fmla="*/ 0 w 31"/>
                <a:gd name="T67" fmla="*/ 16 h 24"/>
                <a:gd name="T68" fmla="*/ 0 w 31"/>
                <a:gd name="T69" fmla="*/ 20 h 24"/>
                <a:gd name="T70" fmla="*/ 5 w 31"/>
                <a:gd name="T71" fmla="*/ 20 h 24"/>
                <a:gd name="T72" fmla="*/ 5 w 31"/>
                <a:gd name="T73" fmla="*/ 20 h 24"/>
                <a:gd name="T74" fmla="*/ 5 w 31"/>
                <a:gd name="T75" fmla="*/ 24 h 24"/>
                <a:gd name="T76" fmla="*/ 10 w 31"/>
                <a:gd name="T77" fmla="*/ 24 h 24"/>
                <a:gd name="T78" fmla="*/ 10 w 31"/>
                <a:gd name="T79" fmla="*/ 24 h 24"/>
                <a:gd name="T80" fmla="*/ 15 w 31"/>
                <a:gd name="T81" fmla="*/ 24 h 24"/>
                <a:gd name="T82" fmla="*/ 15 w 31"/>
                <a:gd name="T83" fmla="*/ 24 h 24"/>
                <a:gd name="T84" fmla="*/ 10 w 31"/>
                <a:gd name="T85" fmla="*/ 2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1" h="24">
                  <a:moveTo>
                    <a:pt x="10" y="20"/>
                  </a:moveTo>
                  <a:lnTo>
                    <a:pt x="15" y="24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6"/>
                  </a:lnTo>
                  <a:lnTo>
                    <a:pt x="31" y="12"/>
                  </a:lnTo>
                  <a:lnTo>
                    <a:pt x="31" y="8"/>
                  </a:lnTo>
                  <a:lnTo>
                    <a:pt x="31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5" y="20"/>
                  </a:lnTo>
                  <a:lnTo>
                    <a:pt x="5" y="24"/>
                  </a:lnTo>
                  <a:lnTo>
                    <a:pt x="10" y="24"/>
                  </a:lnTo>
                  <a:lnTo>
                    <a:pt x="15" y="24"/>
                  </a:lnTo>
                  <a:lnTo>
                    <a:pt x="1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Freeform 53"/>
            <p:cNvSpPr>
              <a:spLocks/>
            </p:cNvSpPr>
            <p:nvPr/>
          </p:nvSpPr>
          <p:spPr bwMode="auto">
            <a:xfrm>
              <a:off x="4247" y="1823"/>
              <a:ext cx="31" cy="28"/>
            </a:xfrm>
            <a:custGeom>
              <a:avLst/>
              <a:gdLst>
                <a:gd name="T0" fmla="*/ 10 w 31"/>
                <a:gd name="T1" fmla="*/ 24 h 28"/>
                <a:gd name="T2" fmla="*/ 15 w 31"/>
                <a:gd name="T3" fmla="*/ 24 h 28"/>
                <a:gd name="T4" fmla="*/ 21 w 31"/>
                <a:gd name="T5" fmla="*/ 24 h 28"/>
                <a:gd name="T6" fmla="*/ 21 w 31"/>
                <a:gd name="T7" fmla="*/ 24 h 28"/>
                <a:gd name="T8" fmla="*/ 26 w 31"/>
                <a:gd name="T9" fmla="*/ 24 h 28"/>
                <a:gd name="T10" fmla="*/ 26 w 31"/>
                <a:gd name="T11" fmla="*/ 24 h 28"/>
                <a:gd name="T12" fmla="*/ 26 w 31"/>
                <a:gd name="T13" fmla="*/ 20 h 28"/>
                <a:gd name="T14" fmla="*/ 31 w 31"/>
                <a:gd name="T15" fmla="*/ 20 h 28"/>
                <a:gd name="T16" fmla="*/ 31 w 31"/>
                <a:gd name="T17" fmla="*/ 16 h 28"/>
                <a:gd name="T18" fmla="*/ 31 w 31"/>
                <a:gd name="T19" fmla="*/ 16 h 28"/>
                <a:gd name="T20" fmla="*/ 31 w 31"/>
                <a:gd name="T21" fmla="*/ 12 h 28"/>
                <a:gd name="T22" fmla="*/ 31 w 31"/>
                <a:gd name="T23" fmla="*/ 12 h 28"/>
                <a:gd name="T24" fmla="*/ 31 w 31"/>
                <a:gd name="T25" fmla="*/ 8 h 28"/>
                <a:gd name="T26" fmla="*/ 31 w 31"/>
                <a:gd name="T27" fmla="*/ 8 h 28"/>
                <a:gd name="T28" fmla="*/ 26 w 31"/>
                <a:gd name="T29" fmla="*/ 8 h 28"/>
                <a:gd name="T30" fmla="*/ 26 w 31"/>
                <a:gd name="T31" fmla="*/ 4 h 28"/>
                <a:gd name="T32" fmla="*/ 26 w 31"/>
                <a:gd name="T33" fmla="*/ 4 h 28"/>
                <a:gd name="T34" fmla="*/ 21 w 31"/>
                <a:gd name="T35" fmla="*/ 4 h 28"/>
                <a:gd name="T36" fmla="*/ 21 w 31"/>
                <a:gd name="T37" fmla="*/ 0 h 28"/>
                <a:gd name="T38" fmla="*/ 15 w 31"/>
                <a:gd name="T39" fmla="*/ 0 h 28"/>
                <a:gd name="T40" fmla="*/ 15 w 31"/>
                <a:gd name="T41" fmla="*/ 0 h 28"/>
                <a:gd name="T42" fmla="*/ 10 w 31"/>
                <a:gd name="T43" fmla="*/ 0 h 28"/>
                <a:gd name="T44" fmla="*/ 10 w 31"/>
                <a:gd name="T45" fmla="*/ 0 h 28"/>
                <a:gd name="T46" fmla="*/ 5 w 31"/>
                <a:gd name="T47" fmla="*/ 4 h 28"/>
                <a:gd name="T48" fmla="*/ 5 w 31"/>
                <a:gd name="T49" fmla="*/ 4 h 28"/>
                <a:gd name="T50" fmla="*/ 5 w 31"/>
                <a:gd name="T51" fmla="*/ 4 h 28"/>
                <a:gd name="T52" fmla="*/ 0 w 31"/>
                <a:gd name="T53" fmla="*/ 8 h 28"/>
                <a:gd name="T54" fmla="*/ 0 w 31"/>
                <a:gd name="T55" fmla="*/ 8 h 28"/>
                <a:gd name="T56" fmla="*/ 0 w 31"/>
                <a:gd name="T57" fmla="*/ 8 h 28"/>
                <a:gd name="T58" fmla="*/ 0 w 31"/>
                <a:gd name="T59" fmla="*/ 12 h 28"/>
                <a:gd name="T60" fmla="*/ 0 w 31"/>
                <a:gd name="T61" fmla="*/ 12 h 28"/>
                <a:gd name="T62" fmla="*/ 0 w 31"/>
                <a:gd name="T63" fmla="*/ 16 h 28"/>
                <a:gd name="T64" fmla="*/ 0 w 31"/>
                <a:gd name="T65" fmla="*/ 16 h 28"/>
                <a:gd name="T66" fmla="*/ 0 w 31"/>
                <a:gd name="T67" fmla="*/ 20 h 28"/>
                <a:gd name="T68" fmla="*/ 0 w 31"/>
                <a:gd name="T69" fmla="*/ 20 h 28"/>
                <a:gd name="T70" fmla="*/ 5 w 31"/>
                <a:gd name="T71" fmla="*/ 24 h 28"/>
                <a:gd name="T72" fmla="*/ 5 w 31"/>
                <a:gd name="T73" fmla="*/ 24 h 28"/>
                <a:gd name="T74" fmla="*/ 5 w 31"/>
                <a:gd name="T75" fmla="*/ 24 h 28"/>
                <a:gd name="T76" fmla="*/ 10 w 31"/>
                <a:gd name="T77" fmla="*/ 24 h 28"/>
                <a:gd name="T78" fmla="*/ 10 w 31"/>
                <a:gd name="T79" fmla="*/ 24 h 28"/>
                <a:gd name="T80" fmla="*/ 15 w 31"/>
                <a:gd name="T81" fmla="*/ 28 h 28"/>
                <a:gd name="T82" fmla="*/ 15 w 31"/>
                <a:gd name="T83" fmla="*/ 28 h 28"/>
                <a:gd name="T84" fmla="*/ 10 w 31"/>
                <a:gd name="T85" fmla="*/ 24 h 2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1" h="28">
                  <a:moveTo>
                    <a:pt x="10" y="24"/>
                  </a:moveTo>
                  <a:lnTo>
                    <a:pt x="15" y="24"/>
                  </a:lnTo>
                  <a:lnTo>
                    <a:pt x="21" y="24"/>
                  </a:lnTo>
                  <a:lnTo>
                    <a:pt x="26" y="24"/>
                  </a:lnTo>
                  <a:lnTo>
                    <a:pt x="26" y="20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1" y="12"/>
                  </a:lnTo>
                  <a:lnTo>
                    <a:pt x="31" y="8"/>
                  </a:lnTo>
                  <a:lnTo>
                    <a:pt x="26" y="8"/>
                  </a:lnTo>
                  <a:lnTo>
                    <a:pt x="26" y="4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5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5" y="24"/>
                  </a:lnTo>
                  <a:lnTo>
                    <a:pt x="10" y="24"/>
                  </a:lnTo>
                  <a:lnTo>
                    <a:pt x="15" y="28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Freeform 54"/>
            <p:cNvSpPr>
              <a:spLocks/>
            </p:cNvSpPr>
            <p:nvPr/>
          </p:nvSpPr>
          <p:spPr bwMode="auto">
            <a:xfrm>
              <a:off x="4247" y="1891"/>
              <a:ext cx="31" cy="24"/>
            </a:xfrm>
            <a:custGeom>
              <a:avLst/>
              <a:gdLst>
                <a:gd name="T0" fmla="*/ 10 w 31"/>
                <a:gd name="T1" fmla="*/ 24 h 24"/>
                <a:gd name="T2" fmla="*/ 15 w 31"/>
                <a:gd name="T3" fmla="*/ 24 h 24"/>
                <a:gd name="T4" fmla="*/ 21 w 31"/>
                <a:gd name="T5" fmla="*/ 24 h 24"/>
                <a:gd name="T6" fmla="*/ 21 w 31"/>
                <a:gd name="T7" fmla="*/ 24 h 24"/>
                <a:gd name="T8" fmla="*/ 26 w 31"/>
                <a:gd name="T9" fmla="*/ 24 h 24"/>
                <a:gd name="T10" fmla="*/ 26 w 31"/>
                <a:gd name="T11" fmla="*/ 20 h 24"/>
                <a:gd name="T12" fmla="*/ 26 w 31"/>
                <a:gd name="T13" fmla="*/ 20 h 24"/>
                <a:gd name="T14" fmla="*/ 31 w 31"/>
                <a:gd name="T15" fmla="*/ 20 h 24"/>
                <a:gd name="T16" fmla="*/ 31 w 31"/>
                <a:gd name="T17" fmla="*/ 16 h 24"/>
                <a:gd name="T18" fmla="*/ 31 w 31"/>
                <a:gd name="T19" fmla="*/ 16 h 24"/>
                <a:gd name="T20" fmla="*/ 31 w 31"/>
                <a:gd name="T21" fmla="*/ 12 h 24"/>
                <a:gd name="T22" fmla="*/ 31 w 31"/>
                <a:gd name="T23" fmla="*/ 12 h 24"/>
                <a:gd name="T24" fmla="*/ 31 w 31"/>
                <a:gd name="T25" fmla="*/ 8 h 24"/>
                <a:gd name="T26" fmla="*/ 31 w 31"/>
                <a:gd name="T27" fmla="*/ 8 h 24"/>
                <a:gd name="T28" fmla="*/ 26 w 31"/>
                <a:gd name="T29" fmla="*/ 4 h 24"/>
                <a:gd name="T30" fmla="*/ 26 w 31"/>
                <a:gd name="T31" fmla="*/ 4 h 24"/>
                <a:gd name="T32" fmla="*/ 26 w 31"/>
                <a:gd name="T33" fmla="*/ 4 h 24"/>
                <a:gd name="T34" fmla="*/ 21 w 31"/>
                <a:gd name="T35" fmla="*/ 0 h 24"/>
                <a:gd name="T36" fmla="*/ 21 w 31"/>
                <a:gd name="T37" fmla="*/ 0 h 24"/>
                <a:gd name="T38" fmla="*/ 15 w 31"/>
                <a:gd name="T39" fmla="*/ 0 h 24"/>
                <a:gd name="T40" fmla="*/ 15 w 31"/>
                <a:gd name="T41" fmla="*/ 0 h 24"/>
                <a:gd name="T42" fmla="*/ 10 w 31"/>
                <a:gd name="T43" fmla="*/ 0 h 24"/>
                <a:gd name="T44" fmla="*/ 10 w 31"/>
                <a:gd name="T45" fmla="*/ 0 h 24"/>
                <a:gd name="T46" fmla="*/ 5 w 31"/>
                <a:gd name="T47" fmla="*/ 0 h 24"/>
                <a:gd name="T48" fmla="*/ 5 w 31"/>
                <a:gd name="T49" fmla="*/ 4 h 24"/>
                <a:gd name="T50" fmla="*/ 5 w 31"/>
                <a:gd name="T51" fmla="*/ 4 h 24"/>
                <a:gd name="T52" fmla="*/ 0 w 31"/>
                <a:gd name="T53" fmla="*/ 4 h 24"/>
                <a:gd name="T54" fmla="*/ 0 w 31"/>
                <a:gd name="T55" fmla="*/ 8 h 24"/>
                <a:gd name="T56" fmla="*/ 0 w 31"/>
                <a:gd name="T57" fmla="*/ 8 h 24"/>
                <a:gd name="T58" fmla="*/ 0 w 31"/>
                <a:gd name="T59" fmla="*/ 12 h 24"/>
                <a:gd name="T60" fmla="*/ 0 w 31"/>
                <a:gd name="T61" fmla="*/ 12 h 24"/>
                <a:gd name="T62" fmla="*/ 0 w 31"/>
                <a:gd name="T63" fmla="*/ 16 h 24"/>
                <a:gd name="T64" fmla="*/ 0 w 31"/>
                <a:gd name="T65" fmla="*/ 16 h 24"/>
                <a:gd name="T66" fmla="*/ 0 w 31"/>
                <a:gd name="T67" fmla="*/ 20 h 24"/>
                <a:gd name="T68" fmla="*/ 0 w 31"/>
                <a:gd name="T69" fmla="*/ 20 h 24"/>
                <a:gd name="T70" fmla="*/ 5 w 31"/>
                <a:gd name="T71" fmla="*/ 20 h 24"/>
                <a:gd name="T72" fmla="*/ 5 w 31"/>
                <a:gd name="T73" fmla="*/ 24 h 24"/>
                <a:gd name="T74" fmla="*/ 5 w 31"/>
                <a:gd name="T75" fmla="*/ 24 h 24"/>
                <a:gd name="T76" fmla="*/ 10 w 31"/>
                <a:gd name="T77" fmla="*/ 24 h 24"/>
                <a:gd name="T78" fmla="*/ 10 w 31"/>
                <a:gd name="T79" fmla="*/ 24 h 24"/>
                <a:gd name="T80" fmla="*/ 15 w 31"/>
                <a:gd name="T81" fmla="*/ 24 h 24"/>
                <a:gd name="T82" fmla="*/ 15 w 31"/>
                <a:gd name="T83" fmla="*/ 24 h 24"/>
                <a:gd name="T84" fmla="*/ 10 w 31"/>
                <a:gd name="T85" fmla="*/ 24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1" h="24">
                  <a:moveTo>
                    <a:pt x="10" y="24"/>
                  </a:moveTo>
                  <a:lnTo>
                    <a:pt x="15" y="24"/>
                  </a:lnTo>
                  <a:lnTo>
                    <a:pt x="21" y="24"/>
                  </a:lnTo>
                  <a:lnTo>
                    <a:pt x="26" y="24"/>
                  </a:lnTo>
                  <a:lnTo>
                    <a:pt x="26" y="20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1" y="12"/>
                  </a:lnTo>
                  <a:lnTo>
                    <a:pt x="31" y="8"/>
                  </a:lnTo>
                  <a:lnTo>
                    <a:pt x="26" y="4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5" y="20"/>
                  </a:lnTo>
                  <a:lnTo>
                    <a:pt x="5" y="24"/>
                  </a:lnTo>
                  <a:lnTo>
                    <a:pt x="10" y="24"/>
                  </a:lnTo>
                  <a:lnTo>
                    <a:pt x="15" y="24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Freeform 55"/>
            <p:cNvSpPr>
              <a:spLocks/>
            </p:cNvSpPr>
            <p:nvPr/>
          </p:nvSpPr>
          <p:spPr bwMode="auto">
            <a:xfrm>
              <a:off x="3216" y="1760"/>
              <a:ext cx="31" cy="24"/>
            </a:xfrm>
            <a:custGeom>
              <a:avLst/>
              <a:gdLst>
                <a:gd name="T0" fmla="*/ 15 w 31"/>
                <a:gd name="T1" fmla="*/ 20 h 24"/>
                <a:gd name="T2" fmla="*/ 20 w 31"/>
                <a:gd name="T3" fmla="*/ 24 h 24"/>
                <a:gd name="T4" fmla="*/ 20 w 31"/>
                <a:gd name="T5" fmla="*/ 24 h 24"/>
                <a:gd name="T6" fmla="*/ 26 w 31"/>
                <a:gd name="T7" fmla="*/ 24 h 24"/>
                <a:gd name="T8" fmla="*/ 26 w 31"/>
                <a:gd name="T9" fmla="*/ 20 h 24"/>
                <a:gd name="T10" fmla="*/ 26 w 31"/>
                <a:gd name="T11" fmla="*/ 20 h 24"/>
                <a:gd name="T12" fmla="*/ 31 w 31"/>
                <a:gd name="T13" fmla="*/ 20 h 24"/>
                <a:gd name="T14" fmla="*/ 31 w 31"/>
                <a:gd name="T15" fmla="*/ 16 h 24"/>
                <a:gd name="T16" fmla="*/ 31 w 31"/>
                <a:gd name="T17" fmla="*/ 16 h 24"/>
                <a:gd name="T18" fmla="*/ 31 w 31"/>
                <a:gd name="T19" fmla="*/ 12 h 24"/>
                <a:gd name="T20" fmla="*/ 31 w 31"/>
                <a:gd name="T21" fmla="*/ 12 h 24"/>
                <a:gd name="T22" fmla="*/ 31 w 31"/>
                <a:gd name="T23" fmla="*/ 8 h 24"/>
                <a:gd name="T24" fmla="*/ 31 w 31"/>
                <a:gd name="T25" fmla="*/ 8 h 24"/>
                <a:gd name="T26" fmla="*/ 31 w 31"/>
                <a:gd name="T27" fmla="*/ 4 h 24"/>
                <a:gd name="T28" fmla="*/ 31 w 31"/>
                <a:gd name="T29" fmla="*/ 4 h 24"/>
                <a:gd name="T30" fmla="*/ 26 w 31"/>
                <a:gd name="T31" fmla="*/ 4 h 24"/>
                <a:gd name="T32" fmla="*/ 26 w 31"/>
                <a:gd name="T33" fmla="*/ 0 h 24"/>
                <a:gd name="T34" fmla="*/ 26 w 31"/>
                <a:gd name="T35" fmla="*/ 0 h 24"/>
                <a:gd name="T36" fmla="*/ 20 w 31"/>
                <a:gd name="T37" fmla="*/ 0 h 24"/>
                <a:gd name="T38" fmla="*/ 20 w 31"/>
                <a:gd name="T39" fmla="*/ 0 h 24"/>
                <a:gd name="T40" fmla="*/ 15 w 31"/>
                <a:gd name="T41" fmla="*/ 0 h 24"/>
                <a:gd name="T42" fmla="*/ 15 w 31"/>
                <a:gd name="T43" fmla="*/ 0 h 24"/>
                <a:gd name="T44" fmla="*/ 10 w 31"/>
                <a:gd name="T45" fmla="*/ 0 h 24"/>
                <a:gd name="T46" fmla="*/ 10 w 31"/>
                <a:gd name="T47" fmla="*/ 0 h 24"/>
                <a:gd name="T48" fmla="*/ 5 w 31"/>
                <a:gd name="T49" fmla="*/ 0 h 24"/>
                <a:gd name="T50" fmla="*/ 5 w 31"/>
                <a:gd name="T51" fmla="*/ 4 h 24"/>
                <a:gd name="T52" fmla="*/ 5 w 31"/>
                <a:gd name="T53" fmla="*/ 4 h 24"/>
                <a:gd name="T54" fmla="*/ 0 w 31"/>
                <a:gd name="T55" fmla="*/ 4 h 24"/>
                <a:gd name="T56" fmla="*/ 0 w 31"/>
                <a:gd name="T57" fmla="*/ 8 h 24"/>
                <a:gd name="T58" fmla="*/ 0 w 31"/>
                <a:gd name="T59" fmla="*/ 8 h 24"/>
                <a:gd name="T60" fmla="*/ 0 w 31"/>
                <a:gd name="T61" fmla="*/ 12 h 24"/>
                <a:gd name="T62" fmla="*/ 0 w 31"/>
                <a:gd name="T63" fmla="*/ 12 h 24"/>
                <a:gd name="T64" fmla="*/ 0 w 31"/>
                <a:gd name="T65" fmla="*/ 16 h 24"/>
                <a:gd name="T66" fmla="*/ 0 w 31"/>
                <a:gd name="T67" fmla="*/ 16 h 24"/>
                <a:gd name="T68" fmla="*/ 5 w 31"/>
                <a:gd name="T69" fmla="*/ 20 h 24"/>
                <a:gd name="T70" fmla="*/ 5 w 31"/>
                <a:gd name="T71" fmla="*/ 20 h 24"/>
                <a:gd name="T72" fmla="*/ 5 w 31"/>
                <a:gd name="T73" fmla="*/ 20 h 24"/>
                <a:gd name="T74" fmla="*/ 10 w 31"/>
                <a:gd name="T75" fmla="*/ 24 h 24"/>
                <a:gd name="T76" fmla="*/ 10 w 31"/>
                <a:gd name="T77" fmla="*/ 24 h 24"/>
                <a:gd name="T78" fmla="*/ 15 w 31"/>
                <a:gd name="T79" fmla="*/ 24 h 24"/>
                <a:gd name="T80" fmla="*/ 15 w 31"/>
                <a:gd name="T81" fmla="*/ 24 h 24"/>
                <a:gd name="T82" fmla="*/ 15 w 31"/>
                <a:gd name="T83" fmla="*/ 24 h 24"/>
                <a:gd name="T84" fmla="*/ 15 w 31"/>
                <a:gd name="T85" fmla="*/ 2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1" h="24">
                  <a:moveTo>
                    <a:pt x="15" y="20"/>
                  </a:moveTo>
                  <a:lnTo>
                    <a:pt x="20" y="24"/>
                  </a:lnTo>
                  <a:lnTo>
                    <a:pt x="26" y="24"/>
                  </a:lnTo>
                  <a:lnTo>
                    <a:pt x="26" y="20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1" y="12"/>
                  </a:lnTo>
                  <a:lnTo>
                    <a:pt x="31" y="8"/>
                  </a:lnTo>
                  <a:lnTo>
                    <a:pt x="31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5" y="20"/>
                  </a:lnTo>
                  <a:lnTo>
                    <a:pt x="10" y="24"/>
                  </a:lnTo>
                  <a:lnTo>
                    <a:pt x="15" y="24"/>
                  </a:lnTo>
                  <a:lnTo>
                    <a:pt x="15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Freeform 56"/>
            <p:cNvSpPr>
              <a:spLocks/>
            </p:cNvSpPr>
            <p:nvPr/>
          </p:nvSpPr>
          <p:spPr bwMode="auto">
            <a:xfrm>
              <a:off x="3216" y="1823"/>
              <a:ext cx="31" cy="28"/>
            </a:xfrm>
            <a:custGeom>
              <a:avLst/>
              <a:gdLst>
                <a:gd name="T0" fmla="*/ 15 w 31"/>
                <a:gd name="T1" fmla="*/ 24 h 28"/>
                <a:gd name="T2" fmla="*/ 20 w 31"/>
                <a:gd name="T3" fmla="*/ 24 h 28"/>
                <a:gd name="T4" fmla="*/ 20 w 31"/>
                <a:gd name="T5" fmla="*/ 24 h 28"/>
                <a:gd name="T6" fmla="*/ 26 w 31"/>
                <a:gd name="T7" fmla="*/ 24 h 28"/>
                <a:gd name="T8" fmla="*/ 26 w 31"/>
                <a:gd name="T9" fmla="*/ 24 h 28"/>
                <a:gd name="T10" fmla="*/ 26 w 31"/>
                <a:gd name="T11" fmla="*/ 24 h 28"/>
                <a:gd name="T12" fmla="*/ 31 w 31"/>
                <a:gd name="T13" fmla="*/ 20 h 28"/>
                <a:gd name="T14" fmla="*/ 31 w 31"/>
                <a:gd name="T15" fmla="*/ 20 h 28"/>
                <a:gd name="T16" fmla="*/ 31 w 31"/>
                <a:gd name="T17" fmla="*/ 16 h 28"/>
                <a:gd name="T18" fmla="*/ 31 w 31"/>
                <a:gd name="T19" fmla="*/ 16 h 28"/>
                <a:gd name="T20" fmla="*/ 31 w 31"/>
                <a:gd name="T21" fmla="*/ 12 h 28"/>
                <a:gd name="T22" fmla="*/ 31 w 31"/>
                <a:gd name="T23" fmla="*/ 12 h 28"/>
                <a:gd name="T24" fmla="*/ 31 w 31"/>
                <a:gd name="T25" fmla="*/ 8 h 28"/>
                <a:gd name="T26" fmla="*/ 31 w 31"/>
                <a:gd name="T27" fmla="*/ 8 h 28"/>
                <a:gd name="T28" fmla="*/ 31 w 31"/>
                <a:gd name="T29" fmla="*/ 8 h 28"/>
                <a:gd name="T30" fmla="*/ 26 w 31"/>
                <a:gd name="T31" fmla="*/ 4 h 28"/>
                <a:gd name="T32" fmla="*/ 26 w 31"/>
                <a:gd name="T33" fmla="*/ 4 h 28"/>
                <a:gd name="T34" fmla="*/ 26 w 31"/>
                <a:gd name="T35" fmla="*/ 4 h 28"/>
                <a:gd name="T36" fmla="*/ 20 w 31"/>
                <a:gd name="T37" fmla="*/ 0 h 28"/>
                <a:gd name="T38" fmla="*/ 20 w 31"/>
                <a:gd name="T39" fmla="*/ 0 h 28"/>
                <a:gd name="T40" fmla="*/ 15 w 31"/>
                <a:gd name="T41" fmla="*/ 0 h 28"/>
                <a:gd name="T42" fmla="*/ 15 w 31"/>
                <a:gd name="T43" fmla="*/ 0 h 28"/>
                <a:gd name="T44" fmla="*/ 10 w 31"/>
                <a:gd name="T45" fmla="*/ 0 h 28"/>
                <a:gd name="T46" fmla="*/ 10 w 31"/>
                <a:gd name="T47" fmla="*/ 4 h 28"/>
                <a:gd name="T48" fmla="*/ 5 w 31"/>
                <a:gd name="T49" fmla="*/ 4 h 28"/>
                <a:gd name="T50" fmla="*/ 5 w 31"/>
                <a:gd name="T51" fmla="*/ 4 h 28"/>
                <a:gd name="T52" fmla="*/ 5 w 31"/>
                <a:gd name="T53" fmla="*/ 8 h 28"/>
                <a:gd name="T54" fmla="*/ 0 w 31"/>
                <a:gd name="T55" fmla="*/ 8 h 28"/>
                <a:gd name="T56" fmla="*/ 0 w 31"/>
                <a:gd name="T57" fmla="*/ 8 h 28"/>
                <a:gd name="T58" fmla="*/ 0 w 31"/>
                <a:gd name="T59" fmla="*/ 12 h 28"/>
                <a:gd name="T60" fmla="*/ 0 w 31"/>
                <a:gd name="T61" fmla="*/ 12 h 28"/>
                <a:gd name="T62" fmla="*/ 0 w 31"/>
                <a:gd name="T63" fmla="*/ 16 h 28"/>
                <a:gd name="T64" fmla="*/ 0 w 31"/>
                <a:gd name="T65" fmla="*/ 16 h 28"/>
                <a:gd name="T66" fmla="*/ 0 w 31"/>
                <a:gd name="T67" fmla="*/ 20 h 28"/>
                <a:gd name="T68" fmla="*/ 5 w 31"/>
                <a:gd name="T69" fmla="*/ 20 h 28"/>
                <a:gd name="T70" fmla="*/ 5 w 31"/>
                <a:gd name="T71" fmla="*/ 24 h 28"/>
                <a:gd name="T72" fmla="*/ 5 w 31"/>
                <a:gd name="T73" fmla="*/ 24 h 28"/>
                <a:gd name="T74" fmla="*/ 10 w 31"/>
                <a:gd name="T75" fmla="*/ 24 h 28"/>
                <a:gd name="T76" fmla="*/ 10 w 31"/>
                <a:gd name="T77" fmla="*/ 24 h 28"/>
                <a:gd name="T78" fmla="*/ 15 w 31"/>
                <a:gd name="T79" fmla="*/ 24 h 28"/>
                <a:gd name="T80" fmla="*/ 15 w 31"/>
                <a:gd name="T81" fmla="*/ 28 h 28"/>
                <a:gd name="T82" fmla="*/ 15 w 31"/>
                <a:gd name="T83" fmla="*/ 28 h 28"/>
                <a:gd name="T84" fmla="*/ 15 w 31"/>
                <a:gd name="T85" fmla="*/ 24 h 2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1" h="28">
                  <a:moveTo>
                    <a:pt x="15" y="24"/>
                  </a:moveTo>
                  <a:lnTo>
                    <a:pt x="20" y="24"/>
                  </a:lnTo>
                  <a:lnTo>
                    <a:pt x="26" y="24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1" y="12"/>
                  </a:lnTo>
                  <a:lnTo>
                    <a:pt x="31" y="8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5" y="20"/>
                  </a:lnTo>
                  <a:lnTo>
                    <a:pt x="5" y="24"/>
                  </a:lnTo>
                  <a:lnTo>
                    <a:pt x="10" y="24"/>
                  </a:lnTo>
                  <a:lnTo>
                    <a:pt x="15" y="24"/>
                  </a:lnTo>
                  <a:lnTo>
                    <a:pt x="15" y="28"/>
                  </a:lnTo>
                  <a:lnTo>
                    <a:pt x="1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Freeform 57"/>
            <p:cNvSpPr>
              <a:spLocks/>
            </p:cNvSpPr>
            <p:nvPr/>
          </p:nvSpPr>
          <p:spPr bwMode="auto">
            <a:xfrm>
              <a:off x="3216" y="1891"/>
              <a:ext cx="31" cy="24"/>
            </a:xfrm>
            <a:custGeom>
              <a:avLst/>
              <a:gdLst>
                <a:gd name="T0" fmla="*/ 15 w 31"/>
                <a:gd name="T1" fmla="*/ 24 h 24"/>
                <a:gd name="T2" fmla="*/ 20 w 31"/>
                <a:gd name="T3" fmla="*/ 24 h 24"/>
                <a:gd name="T4" fmla="*/ 20 w 31"/>
                <a:gd name="T5" fmla="*/ 24 h 24"/>
                <a:gd name="T6" fmla="*/ 26 w 31"/>
                <a:gd name="T7" fmla="*/ 24 h 24"/>
                <a:gd name="T8" fmla="*/ 26 w 31"/>
                <a:gd name="T9" fmla="*/ 24 h 24"/>
                <a:gd name="T10" fmla="*/ 26 w 31"/>
                <a:gd name="T11" fmla="*/ 20 h 24"/>
                <a:gd name="T12" fmla="*/ 31 w 31"/>
                <a:gd name="T13" fmla="*/ 20 h 24"/>
                <a:gd name="T14" fmla="*/ 31 w 31"/>
                <a:gd name="T15" fmla="*/ 20 h 24"/>
                <a:gd name="T16" fmla="*/ 31 w 31"/>
                <a:gd name="T17" fmla="*/ 16 h 24"/>
                <a:gd name="T18" fmla="*/ 31 w 31"/>
                <a:gd name="T19" fmla="*/ 16 h 24"/>
                <a:gd name="T20" fmla="*/ 31 w 31"/>
                <a:gd name="T21" fmla="*/ 12 h 24"/>
                <a:gd name="T22" fmla="*/ 31 w 31"/>
                <a:gd name="T23" fmla="*/ 12 h 24"/>
                <a:gd name="T24" fmla="*/ 31 w 31"/>
                <a:gd name="T25" fmla="*/ 8 h 24"/>
                <a:gd name="T26" fmla="*/ 31 w 31"/>
                <a:gd name="T27" fmla="*/ 8 h 24"/>
                <a:gd name="T28" fmla="*/ 31 w 31"/>
                <a:gd name="T29" fmla="*/ 4 h 24"/>
                <a:gd name="T30" fmla="*/ 26 w 31"/>
                <a:gd name="T31" fmla="*/ 4 h 24"/>
                <a:gd name="T32" fmla="*/ 26 w 31"/>
                <a:gd name="T33" fmla="*/ 4 h 24"/>
                <a:gd name="T34" fmla="*/ 26 w 31"/>
                <a:gd name="T35" fmla="*/ 0 h 24"/>
                <a:gd name="T36" fmla="*/ 20 w 31"/>
                <a:gd name="T37" fmla="*/ 0 h 24"/>
                <a:gd name="T38" fmla="*/ 20 w 31"/>
                <a:gd name="T39" fmla="*/ 0 h 24"/>
                <a:gd name="T40" fmla="*/ 15 w 31"/>
                <a:gd name="T41" fmla="*/ 0 h 24"/>
                <a:gd name="T42" fmla="*/ 15 w 31"/>
                <a:gd name="T43" fmla="*/ 0 h 24"/>
                <a:gd name="T44" fmla="*/ 10 w 31"/>
                <a:gd name="T45" fmla="*/ 0 h 24"/>
                <a:gd name="T46" fmla="*/ 10 w 31"/>
                <a:gd name="T47" fmla="*/ 0 h 24"/>
                <a:gd name="T48" fmla="*/ 5 w 31"/>
                <a:gd name="T49" fmla="*/ 4 h 24"/>
                <a:gd name="T50" fmla="*/ 5 w 31"/>
                <a:gd name="T51" fmla="*/ 4 h 24"/>
                <a:gd name="T52" fmla="*/ 5 w 31"/>
                <a:gd name="T53" fmla="*/ 4 h 24"/>
                <a:gd name="T54" fmla="*/ 0 w 31"/>
                <a:gd name="T55" fmla="*/ 8 h 24"/>
                <a:gd name="T56" fmla="*/ 0 w 31"/>
                <a:gd name="T57" fmla="*/ 8 h 24"/>
                <a:gd name="T58" fmla="*/ 0 w 31"/>
                <a:gd name="T59" fmla="*/ 12 h 24"/>
                <a:gd name="T60" fmla="*/ 0 w 31"/>
                <a:gd name="T61" fmla="*/ 12 h 24"/>
                <a:gd name="T62" fmla="*/ 0 w 31"/>
                <a:gd name="T63" fmla="*/ 16 h 24"/>
                <a:gd name="T64" fmla="*/ 0 w 31"/>
                <a:gd name="T65" fmla="*/ 16 h 24"/>
                <a:gd name="T66" fmla="*/ 0 w 31"/>
                <a:gd name="T67" fmla="*/ 20 h 24"/>
                <a:gd name="T68" fmla="*/ 5 w 31"/>
                <a:gd name="T69" fmla="*/ 20 h 24"/>
                <a:gd name="T70" fmla="*/ 5 w 31"/>
                <a:gd name="T71" fmla="*/ 20 h 24"/>
                <a:gd name="T72" fmla="*/ 5 w 31"/>
                <a:gd name="T73" fmla="*/ 24 h 24"/>
                <a:gd name="T74" fmla="*/ 10 w 31"/>
                <a:gd name="T75" fmla="*/ 24 h 24"/>
                <a:gd name="T76" fmla="*/ 10 w 31"/>
                <a:gd name="T77" fmla="*/ 24 h 24"/>
                <a:gd name="T78" fmla="*/ 15 w 31"/>
                <a:gd name="T79" fmla="*/ 24 h 24"/>
                <a:gd name="T80" fmla="*/ 15 w 31"/>
                <a:gd name="T81" fmla="*/ 24 h 24"/>
                <a:gd name="T82" fmla="*/ 15 w 31"/>
                <a:gd name="T83" fmla="*/ 24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lnTo>
                    <a:pt x="20" y="24"/>
                  </a:lnTo>
                  <a:lnTo>
                    <a:pt x="26" y="24"/>
                  </a:lnTo>
                  <a:lnTo>
                    <a:pt x="26" y="20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1" y="12"/>
                  </a:lnTo>
                  <a:lnTo>
                    <a:pt x="31" y="8"/>
                  </a:lnTo>
                  <a:lnTo>
                    <a:pt x="31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5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5" y="20"/>
                  </a:lnTo>
                  <a:lnTo>
                    <a:pt x="5" y="24"/>
                  </a:lnTo>
                  <a:lnTo>
                    <a:pt x="10" y="24"/>
                  </a:lnTo>
                  <a:lnTo>
                    <a:pt x="1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0"/>
            <a:ext cx="8642350" cy="1090613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Memory </a:t>
            </a:r>
            <a:r>
              <a:rPr lang="en-US" altLang="zh-CN" sz="3200" dirty="0"/>
              <a:t>Operands</a:t>
            </a:r>
            <a:endParaRPr lang="en-US" altLang="zh-CN" sz="3200" dirty="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4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14313" y="1028700"/>
            <a:ext cx="8713787" cy="5329238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/>
              <a:t> Example 2.4    </a:t>
            </a:r>
            <a:r>
              <a:rPr lang="en-US" altLang="zh-CN" sz="2400"/>
              <a:t>Compiling with an operand in memory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/>
              <a:t>C code: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  g  =  h  +  A[8] ;            // A is an array of 100 words</a:t>
            </a:r>
            <a:br>
              <a:rPr lang="en-US" altLang="zh-CN" sz="2000"/>
            </a:br>
            <a:r>
              <a:rPr lang="en-US" altLang="zh-CN" sz="1800"/>
              <a:t>( Assume: g ---- $s1     h ---- $s2     base address of A ---- </a:t>
            </a:r>
            <a:r>
              <a:rPr lang="en-US" altLang="zh-CN" sz="1800" b="1">
                <a:solidFill>
                  <a:srgbClr val="FF0000"/>
                </a:solidFill>
              </a:rPr>
              <a:t>$s3</a:t>
            </a:r>
            <a:r>
              <a:rPr lang="en-US" altLang="zh-CN" sz="1800"/>
              <a:t> )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/>
              <a:t> MIPS code: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 </a:t>
            </a:r>
            <a:r>
              <a:rPr lang="en-US" altLang="zh-CN" sz="2000" b="1" err="1">
                <a:solidFill>
                  <a:srgbClr val="FF0000"/>
                </a:solidFill>
              </a:rPr>
              <a:t>lw</a:t>
            </a:r>
            <a:r>
              <a:rPr lang="en-US" altLang="zh-CN" sz="2000"/>
              <a:t>       </a:t>
            </a:r>
            <a:r>
              <a:rPr lang="en-US" altLang="zh-CN" sz="2000" b="1"/>
              <a:t>$t0, 8($s3)</a:t>
            </a:r>
            <a:r>
              <a:rPr lang="en-US" altLang="zh-CN" sz="2000"/>
              <a:t>          	#  temporary </a:t>
            </a:r>
            <a:r>
              <a:rPr lang="en-US" altLang="zh-CN" sz="2000" err="1"/>
              <a:t>reg</a:t>
            </a:r>
            <a:r>
              <a:rPr lang="en-US" altLang="zh-CN" sz="2000"/>
              <a:t> $t0 gets A[8]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  add     $s1, $s2, $ t0        	# g = h + A[8]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400"/>
              <a:t> Offset: the constant in a data transfer instruction →</a:t>
            </a:r>
            <a:r>
              <a:rPr lang="en-US" altLang="zh-CN" sz="2400">
                <a:solidFill>
                  <a:srgbClr val="FF0000"/>
                </a:solidFill>
              </a:rPr>
              <a:t>8</a:t>
            </a:r>
            <a:r>
              <a:rPr lang="en-US" altLang="zh-CN" sz="2400" b="1"/>
              <a:t>($s3)</a:t>
            </a:r>
            <a:r>
              <a:rPr lang="en-US" altLang="zh-CN" sz="2400"/>
              <a:t>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400"/>
              <a:t> Base register: the register added to form the address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/>
              <a:t>Byte addressing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→</a:t>
            </a:r>
            <a:r>
              <a:rPr lang="en-US" altLang="zh-CN">
                <a:solidFill>
                  <a:srgbClr val="FF0000"/>
                </a:solidFill>
              </a:rPr>
              <a:t>8</a:t>
            </a:r>
            <a:r>
              <a:rPr lang="en-US" altLang="zh-CN" sz="2000" b="1"/>
              <a:t>($</a:t>
            </a:r>
            <a:r>
              <a:rPr lang="en-US" altLang="zh-CN" sz="2000"/>
              <a:t>s3</a:t>
            </a:r>
            <a:r>
              <a:rPr lang="en-US" altLang="zh-CN" sz="2000" b="1"/>
              <a:t>)</a:t>
            </a:r>
            <a:r>
              <a:rPr lang="en-US" altLang="zh-CN" sz="2000"/>
              <a:t> </a:t>
            </a:r>
            <a:endParaRPr lang="en-US" altLang="zh-CN"/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/>
              <a:t>Alignment restriction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400"/>
              <a:t> Addresses of words are multiples of 4 in MIPS</a:t>
            </a:r>
          </a:p>
        </p:txBody>
      </p:sp>
      <p:sp>
        <p:nvSpPr>
          <p:cNvPr id="33795" name="矩形 1"/>
          <p:cNvSpPr>
            <a:spLocks noChangeArrowheads="1"/>
          </p:cNvSpPr>
          <p:nvPr/>
        </p:nvSpPr>
        <p:spPr bwMode="auto">
          <a:xfrm>
            <a:off x="7019925" y="5732463"/>
            <a:ext cx="1562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→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32</a:t>
            </a:r>
            <a:r>
              <a:rPr lang="en-US" altLang="zh-CN" sz="2400" b="1">
                <a:latin typeface="Times New Roman" panose="02020603050405020304" pitchFamily="18" charset="0"/>
              </a:rPr>
              <a:t>($</a:t>
            </a:r>
            <a:r>
              <a:rPr lang="en-US" altLang="zh-CN" sz="2400">
                <a:latin typeface="Times New Roman" panose="02020603050405020304" pitchFamily="18" charset="0"/>
              </a:rPr>
              <a:t>s3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Software/hardware interface</a:t>
            </a:r>
            <a:endParaRPr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96975"/>
            <a:ext cx="8229600" cy="4968875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rgbClr val="FF0000"/>
                </a:solidFill>
                <a:cs typeface="Times New Roman" panose="02020603050405020304" pitchFamily="18" charset="0"/>
              </a:rPr>
              <a:t>	Compiler allocates data structures to memory</a:t>
            </a:r>
            <a:br>
              <a:rPr lang="en-US" altLang="zh-CN" sz="2800">
                <a:solidFill>
                  <a:srgbClr val="FF0000"/>
                </a:solidFill>
                <a:cs typeface="Times New Roman" panose="02020603050405020304" pitchFamily="18" charset="0"/>
              </a:rPr>
            </a:br>
            <a:r>
              <a:rPr lang="en-US" altLang="zh-CN" sz="2800">
                <a:solidFill>
                  <a:srgbClr val="FF0000"/>
                </a:solidFill>
                <a:cs typeface="Times New Roman" panose="02020603050405020304" pitchFamily="18" charset="0"/>
              </a:rPr>
              <a:t>	Compiler associating variables with registers</a:t>
            </a:r>
          </a:p>
          <a:p>
            <a:pPr>
              <a:defRPr/>
            </a:pPr>
            <a:endParaRPr/>
          </a:p>
        </p:txBody>
      </p:sp>
      <p:sp>
        <p:nvSpPr>
          <p:cNvPr id="34820" name="Rectangle 2"/>
          <p:cNvSpPr txBox="1">
            <a:spLocks noRot="1" noChangeArrowheads="1"/>
          </p:cNvSpPr>
          <p:nvPr/>
        </p:nvSpPr>
        <p:spPr bwMode="auto">
          <a:xfrm>
            <a:off x="1312863" y="2136775"/>
            <a:ext cx="85407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Actual </a:t>
            </a:r>
            <a:r>
              <a:rPr lang="en-US" altLang="zh-CN" sz="280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MIPS</a:t>
            </a:r>
            <a:r>
              <a:rPr lang="en-US" altLang="zh-CN" sz="280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memory addresses and contents</a:t>
            </a:r>
          </a:p>
        </p:txBody>
      </p:sp>
      <p:grpSp>
        <p:nvGrpSpPr>
          <p:cNvPr id="34821" name="Group 6"/>
          <p:cNvGrpSpPr>
            <a:grpSpLocks noChangeAspect="1"/>
          </p:cNvGrpSpPr>
          <p:nvPr/>
        </p:nvGrpSpPr>
        <p:grpSpPr bwMode="auto">
          <a:xfrm>
            <a:off x="1312863" y="2574925"/>
            <a:ext cx="6624637" cy="3825875"/>
            <a:chOff x="1275" y="1759"/>
            <a:chExt cx="3583" cy="2268"/>
          </a:xfrm>
        </p:grpSpPr>
        <p:sp>
          <p:nvSpPr>
            <p:cNvPr id="34824" name="AutoShape 5"/>
            <p:cNvSpPr>
              <a:spLocks noChangeAspect="1" noChangeArrowheads="1" noTextEdit="1"/>
            </p:cNvSpPr>
            <p:nvPr/>
          </p:nvSpPr>
          <p:spPr bwMode="auto">
            <a:xfrm>
              <a:off x="1275" y="1759"/>
              <a:ext cx="3583" cy="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710" y="1966"/>
              <a:ext cx="1104" cy="1192"/>
            </a:xfrm>
            <a:custGeom>
              <a:avLst/>
              <a:gdLst>
                <a:gd name="T0" fmla="*/ 1104 w 1104"/>
                <a:gd name="T1" fmla="*/ 1188 h 1192"/>
                <a:gd name="T2" fmla="*/ 1104 w 1104"/>
                <a:gd name="T3" fmla="*/ 0 h 1192"/>
                <a:gd name="T4" fmla="*/ 0 w 1104"/>
                <a:gd name="T5" fmla="*/ 0 h 1192"/>
                <a:gd name="T6" fmla="*/ 0 w 1104"/>
                <a:gd name="T7" fmla="*/ 1192 h 1192"/>
                <a:gd name="T8" fmla="*/ 1104 w 1104"/>
                <a:gd name="T9" fmla="*/ 1192 h 1192"/>
                <a:gd name="T10" fmla="*/ 1104 w 1104"/>
                <a:gd name="T11" fmla="*/ 1192 h 1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4" h="1192">
                  <a:moveTo>
                    <a:pt x="1104" y="1188"/>
                  </a:moveTo>
                  <a:lnTo>
                    <a:pt x="1104" y="0"/>
                  </a:lnTo>
                  <a:lnTo>
                    <a:pt x="0" y="0"/>
                  </a:lnTo>
                  <a:lnTo>
                    <a:pt x="0" y="1192"/>
                  </a:lnTo>
                  <a:lnTo>
                    <a:pt x="1104" y="1192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826" name="Line 8"/>
            <p:cNvSpPr>
              <a:spLocks noChangeShapeType="1"/>
            </p:cNvSpPr>
            <p:nvPr/>
          </p:nvSpPr>
          <p:spPr bwMode="auto">
            <a:xfrm flipH="1">
              <a:off x="3710" y="2260"/>
              <a:ext cx="1104" cy="4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Line 9"/>
            <p:cNvSpPr>
              <a:spLocks noChangeShapeType="1"/>
            </p:cNvSpPr>
            <p:nvPr/>
          </p:nvSpPr>
          <p:spPr bwMode="auto">
            <a:xfrm flipH="1">
              <a:off x="3710" y="2558"/>
              <a:ext cx="1104" cy="4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Line 10"/>
            <p:cNvSpPr>
              <a:spLocks noChangeShapeType="1"/>
            </p:cNvSpPr>
            <p:nvPr/>
          </p:nvSpPr>
          <p:spPr bwMode="auto">
            <a:xfrm flipH="1">
              <a:off x="3710" y="2856"/>
              <a:ext cx="1104" cy="4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Rectangle 11"/>
            <p:cNvSpPr>
              <a:spLocks noChangeArrowheads="1"/>
            </p:cNvSpPr>
            <p:nvPr/>
          </p:nvSpPr>
          <p:spPr bwMode="auto">
            <a:xfrm>
              <a:off x="4152" y="2038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830" name="Rectangle 12"/>
            <p:cNvSpPr>
              <a:spLocks noChangeArrowheads="1"/>
            </p:cNvSpPr>
            <p:nvPr/>
          </p:nvSpPr>
          <p:spPr bwMode="auto">
            <a:xfrm>
              <a:off x="4251" y="2038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831" name="Rectangle 13"/>
            <p:cNvSpPr>
              <a:spLocks noChangeArrowheads="1"/>
            </p:cNvSpPr>
            <p:nvPr/>
          </p:nvSpPr>
          <p:spPr bwMode="auto">
            <a:xfrm>
              <a:off x="4345" y="2038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832" name="Rectangle 14"/>
            <p:cNvSpPr>
              <a:spLocks noChangeArrowheads="1"/>
            </p:cNvSpPr>
            <p:nvPr/>
          </p:nvSpPr>
          <p:spPr bwMode="auto">
            <a:xfrm>
              <a:off x="4204" y="2336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833" name="Rectangle 15"/>
            <p:cNvSpPr>
              <a:spLocks noChangeArrowheads="1"/>
            </p:cNvSpPr>
            <p:nvPr/>
          </p:nvSpPr>
          <p:spPr bwMode="auto">
            <a:xfrm>
              <a:off x="4303" y="2336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834" name="Rectangle 16"/>
            <p:cNvSpPr>
              <a:spLocks noChangeArrowheads="1"/>
            </p:cNvSpPr>
            <p:nvPr/>
          </p:nvSpPr>
          <p:spPr bwMode="auto">
            <a:xfrm>
              <a:off x="4152" y="2634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835" name="Rectangle 17"/>
            <p:cNvSpPr>
              <a:spLocks noChangeArrowheads="1"/>
            </p:cNvSpPr>
            <p:nvPr/>
          </p:nvSpPr>
          <p:spPr bwMode="auto">
            <a:xfrm>
              <a:off x="4251" y="2634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836" name="Rectangle 18"/>
            <p:cNvSpPr>
              <a:spLocks noChangeArrowheads="1"/>
            </p:cNvSpPr>
            <p:nvPr/>
          </p:nvSpPr>
          <p:spPr bwMode="auto">
            <a:xfrm>
              <a:off x="4345" y="2634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837" name="Rectangle 19"/>
            <p:cNvSpPr>
              <a:spLocks noChangeArrowheads="1"/>
            </p:cNvSpPr>
            <p:nvPr/>
          </p:nvSpPr>
          <p:spPr bwMode="auto">
            <a:xfrm>
              <a:off x="4256" y="2932"/>
              <a:ext cx="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838" name="Rectangle 20"/>
            <p:cNvSpPr>
              <a:spLocks noChangeArrowheads="1"/>
            </p:cNvSpPr>
            <p:nvPr/>
          </p:nvSpPr>
          <p:spPr bwMode="auto">
            <a:xfrm>
              <a:off x="3014" y="2038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lang="zh-CN" altLang="zh-CN" sz="2000" b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839" name="Rectangle 21"/>
            <p:cNvSpPr>
              <a:spLocks noChangeArrowheads="1"/>
            </p:cNvSpPr>
            <p:nvPr/>
          </p:nvSpPr>
          <p:spPr bwMode="auto">
            <a:xfrm>
              <a:off x="3026" y="2336"/>
              <a:ext cx="7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8</a:t>
              </a:r>
              <a:endParaRPr lang="zh-CN" altLang="zh-CN" sz="2000" b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840" name="Rectangle 22"/>
            <p:cNvSpPr>
              <a:spLocks noChangeArrowheads="1"/>
            </p:cNvSpPr>
            <p:nvPr/>
          </p:nvSpPr>
          <p:spPr bwMode="auto">
            <a:xfrm>
              <a:off x="3026" y="2634"/>
              <a:ext cx="7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zh-CN" sz="2000" b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841" name="Rectangle 23"/>
            <p:cNvSpPr>
              <a:spLocks noChangeArrowheads="1"/>
            </p:cNvSpPr>
            <p:nvPr/>
          </p:nvSpPr>
          <p:spPr bwMode="auto">
            <a:xfrm>
              <a:off x="3026" y="2932"/>
              <a:ext cx="7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2000" b="1">
                  <a:solidFill>
                    <a:srgbClr val="FF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413" y="1989"/>
              <a:ext cx="865" cy="1192"/>
            </a:xfrm>
            <a:custGeom>
              <a:avLst/>
              <a:gdLst>
                <a:gd name="T0" fmla="*/ 1104 w 1104"/>
                <a:gd name="T1" fmla="*/ 1188 h 1192"/>
                <a:gd name="T2" fmla="*/ 1104 w 1104"/>
                <a:gd name="T3" fmla="*/ 0 h 1192"/>
                <a:gd name="T4" fmla="*/ 0 w 1104"/>
                <a:gd name="T5" fmla="*/ 0 h 1192"/>
                <a:gd name="T6" fmla="*/ 0 w 1104"/>
                <a:gd name="T7" fmla="*/ 1192 h 1192"/>
                <a:gd name="T8" fmla="*/ 1104 w 1104"/>
                <a:gd name="T9" fmla="*/ 1192 h 1192"/>
                <a:gd name="T10" fmla="*/ 1104 w 1104"/>
                <a:gd name="T11" fmla="*/ 1192 h 1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4" h="1192">
                  <a:moveTo>
                    <a:pt x="1104" y="1188"/>
                  </a:moveTo>
                  <a:lnTo>
                    <a:pt x="1104" y="0"/>
                  </a:lnTo>
                  <a:lnTo>
                    <a:pt x="0" y="0"/>
                  </a:lnTo>
                  <a:lnTo>
                    <a:pt x="0" y="1192"/>
                  </a:lnTo>
                  <a:lnTo>
                    <a:pt x="1104" y="1192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3338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843" name="Rectangle 25"/>
            <p:cNvSpPr>
              <a:spLocks noChangeArrowheads="1"/>
            </p:cNvSpPr>
            <p:nvPr/>
          </p:nvSpPr>
          <p:spPr bwMode="auto">
            <a:xfrm>
              <a:off x="4152" y="3136"/>
              <a:ext cx="3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D</a:t>
              </a: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ata</a:t>
              </a:r>
              <a:endParaRPr lang="zh-CN" altLang="zh-CN" sz="2000" b="1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844" name="Rectangle 29"/>
            <p:cNvSpPr>
              <a:spLocks noChangeArrowheads="1"/>
            </p:cNvSpPr>
            <p:nvPr/>
          </p:nvSpPr>
          <p:spPr bwMode="auto">
            <a:xfrm>
              <a:off x="2839" y="3150"/>
              <a:ext cx="48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Address</a:t>
              </a:r>
              <a:endParaRPr lang="zh-CN" altLang="zh-CN" sz="2000" b="1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845" name="Rectangle 33"/>
            <p:cNvSpPr>
              <a:spLocks noChangeArrowheads="1"/>
            </p:cNvSpPr>
            <p:nvPr/>
          </p:nvSpPr>
          <p:spPr bwMode="auto">
            <a:xfrm>
              <a:off x="3374" y="323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846" name="Freeform 36"/>
            <p:cNvSpPr>
              <a:spLocks/>
            </p:cNvSpPr>
            <p:nvPr/>
          </p:nvSpPr>
          <p:spPr bwMode="auto">
            <a:xfrm>
              <a:off x="1869" y="3551"/>
              <a:ext cx="2410" cy="154"/>
            </a:xfrm>
            <a:custGeom>
              <a:avLst/>
              <a:gdLst>
                <a:gd name="T0" fmla="*/ 3741 w 1932"/>
                <a:gd name="T1" fmla="*/ 0 h 151"/>
                <a:gd name="T2" fmla="*/ 3750 w 1932"/>
                <a:gd name="T3" fmla="*/ 160 h 151"/>
                <a:gd name="T4" fmla="*/ 0 w 1932"/>
                <a:gd name="T5" fmla="*/ 160 h 151"/>
                <a:gd name="T6" fmla="*/ 0 w 193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2" h="151">
                  <a:moveTo>
                    <a:pt x="1927" y="0"/>
                  </a:moveTo>
                  <a:lnTo>
                    <a:pt x="1932" y="151"/>
                  </a:lnTo>
                  <a:lnTo>
                    <a:pt x="0" y="151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Rectangle 38"/>
            <p:cNvSpPr>
              <a:spLocks noChangeArrowheads="1"/>
            </p:cNvSpPr>
            <p:nvPr/>
          </p:nvSpPr>
          <p:spPr bwMode="auto">
            <a:xfrm>
              <a:off x="3916" y="3340"/>
              <a:ext cx="85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Memory</a:t>
              </a:r>
              <a:endParaRPr lang="zh-CN" altLang="zh-CN" sz="2000" b="1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848" name="Rectangle 43"/>
            <p:cNvSpPr>
              <a:spLocks noChangeArrowheads="1"/>
            </p:cNvSpPr>
            <p:nvPr/>
          </p:nvSpPr>
          <p:spPr bwMode="auto">
            <a:xfrm>
              <a:off x="1330" y="3295"/>
              <a:ext cx="108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zh-CN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rocessor</a:t>
              </a:r>
              <a:endParaRPr lang="zh-CN" altLang="zh-CN" sz="2000" b="1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849" name="Rectangle 47"/>
            <p:cNvSpPr>
              <a:spLocks noChangeArrowheads="1"/>
            </p:cNvSpPr>
            <p:nvPr/>
          </p:nvSpPr>
          <p:spPr bwMode="auto">
            <a:xfrm>
              <a:off x="1869" y="353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endParaRPr lang="zh-CN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850" name="Freeform 52"/>
            <p:cNvSpPr>
              <a:spLocks/>
            </p:cNvSpPr>
            <p:nvPr/>
          </p:nvSpPr>
          <p:spPr bwMode="auto">
            <a:xfrm>
              <a:off x="4247" y="1760"/>
              <a:ext cx="31" cy="24"/>
            </a:xfrm>
            <a:custGeom>
              <a:avLst/>
              <a:gdLst>
                <a:gd name="T0" fmla="*/ 10 w 31"/>
                <a:gd name="T1" fmla="*/ 20 h 24"/>
                <a:gd name="T2" fmla="*/ 15 w 31"/>
                <a:gd name="T3" fmla="*/ 24 h 24"/>
                <a:gd name="T4" fmla="*/ 21 w 31"/>
                <a:gd name="T5" fmla="*/ 24 h 24"/>
                <a:gd name="T6" fmla="*/ 21 w 31"/>
                <a:gd name="T7" fmla="*/ 24 h 24"/>
                <a:gd name="T8" fmla="*/ 26 w 31"/>
                <a:gd name="T9" fmla="*/ 20 h 24"/>
                <a:gd name="T10" fmla="*/ 26 w 31"/>
                <a:gd name="T11" fmla="*/ 20 h 24"/>
                <a:gd name="T12" fmla="*/ 26 w 31"/>
                <a:gd name="T13" fmla="*/ 20 h 24"/>
                <a:gd name="T14" fmla="*/ 31 w 31"/>
                <a:gd name="T15" fmla="*/ 16 h 24"/>
                <a:gd name="T16" fmla="*/ 31 w 31"/>
                <a:gd name="T17" fmla="*/ 16 h 24"/>
                <a:gd name="T18" fmla="*/ 31 w 31"/>
                <a:gd name="T19" fmla="*/ 12 h 24"/>
                <a:gd name="T20" fmla="*/ 31 w 31"/>
                <a:gd name="T21" fmla="*/ 12 h 24"/>
                <a:gd name="T22" fmla="*/ 31 w 31"/>
                <a:gd name="T23" fmla="*/ 8 h 24"/>
                <a:gd name="T24" fmla="*/ 31 w 31"/>
                <a:gd name="T25" fmla="*/ 8 h 24"/>
                <a:gd name="T26" fmla="*/ 31 w 31"/>
                <a:gd name="T27" fmla="*/ 4 h 24"/>
                <a:gd name="T28" fmla="*/ 26 w 31"/>
                <a:gd name="T29" fmla="*/ 4 h 24"/>
                <a:gd name="T30" fmla="*/ 26 w 31"/>
                <a:gd name="T31" fmla="*/ 4 h 24"/>
                <a:gd name="T32" fmla="*/ 26 w 31"/>
                <a:gd name="T33" fmla="*/ 0 h 24"/>
                <a:gd name="T34" fmla="*/ 21 w 31"/>
                <a:gd name="T35" fmla="*/ 0 h 24"/>
                <a:gd name="T36" fmla="*/ 21 w 31"/>
                <a:gd name="T37" fmla="*/ 0 h 24"/>
                <a:gd name="T38" fmla="*/ 15 w 31"/>
                <a:gd name="T39" fmla="*/ 0 h 24"/>
                <a:gd name="T40" fmla="*/ 15 w 31"/>
                <a:gd name="T41" fmla="*/ 0 h 24"/>
                <a:gd name="T42" fmla="*/ 10 w 31"/>
                <a:gd name="T43" fmla="*/ 0 h 24"/>
                <a:gd name="T44" fmla="*/ 10 w 31"/>
                <a:gd name="T45" fmla="*/ 0 h 24"/>
                <a:gd name="T46" fmla="*/ 5 w 31"/>
                <a:gd name="T47" fmla="*/ 0 h 24"/>
                <a:gd name="T48" fmla="*/ 5 w 31"/>
                <a:gd name="T49" fmla="*/ 0 h 24"/>
                <a:gd name="T50" fmla="*/ 5 w 31"/>
                <a:gd name="T51" fmla="*/ 4 h 24"/>
                <a:gd name="T52" fmla="*/ 0 w 31"/>
                <a:gd name="T53" fmla="*/ 4 h 24"/>
                <a:gd name="T54" fmla="*/ 0 w 31"/>
                <a:gd name="T55" fmla="*/ 4 h 24"/>
                <a:gd name="T56" fmla="*/ 0 w 31"/>
                <a:gd name="T57" fmla="*/ 8 h 24"/>
                <a:gd name="T58" fmla="*/ 0 w 31"/>
                <a:gd name="T59" fmla="*/ 8 h 24"/>
                <a:gd name="T60" fmla="*/ 0 w 31"/>
                <a:gd name="T61" fmla="*/ 12 h 24"/>
                <a:gd name="T62" fmla="*/ 0 w 31"/>
                <a:gd name="T63" fmla="*/ 12 h 24"/>
                <a:gd name="T64" fmla="*/ 0 w 31"/>
                <a:gd name="T65" fmla="*/ 16 h 24"/>
                <a:gd name="T66" fmla="*/ 0 w 31"/>
                <a:gd name="T67" fmla="*/ 16 h 24"/>
                <a:gd name="T68" fmla="*/ 0 w 31"/>
                <a:gd name="T69" fmla="*/ 20 h 24"/>
                <a:gd name="T70" fmla="*/ 5 w 31"/>
                <a:gd name="T71" fmla="*/ 20 h 24"/>
                <a:gd name="T72" fmla="*/ 5 w 31"/>
                <a:gd name="T73" fmla="*/ 20 h 24"/>
                <a:gd name="T74" fmla="*/ 5 w 31"/>
                <a:gd name="T75" fmla="*/ 24 h 24"/>
                <a:gd name="T76" fmla="*/ 10 w 31"/>
                <a:gd name="T77" fmla="*/ 24 h 24"/>
                <a:gd name="T78" fmla="*/ 10 w 31"/>
                <a:gd name="T79" fmla="*/ 24 h 24"/>
                <a:gd name="T80" fmla="*/ 15 w 31"/>
                <a:gd name="T81" fmla="*/ 24 h 24"/>
                <a:gd name="T82" fmla="*/ 15 w 31"/>
                <a:gd name="T83" fmla="*/ 24 h 24"/>
                <a:gd name="T84" fmla="*/ 10 w 31"/>
                <a:gd name="T85" fmla="*/ 2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1" h="24">
                  <a:moveTo>
                    <a:pt x="10" y="20"/>
                  </a:moveTo>
                  <a:lnTo>
                    <a:pt x="15" y="24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6"/>
                  </a:lnTo>
                  <a:lnTo>
                    <a:pt x="31" y="12"/>
                  </a:lnTo>
                  <a:lnTo>
                    <a:pt x="31" y="8"/>
                  </a:lnTo>
                  <a:lnTo>
                    <a:pt x="31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5" y="20"/>
                  </a:lnTo>
                  <a:lnTo>
                    <a:pt x="5" y="24"/>
                  </a:lnTo>
                  <a:lnTo>
                    <a:pt x="10" y="24"/>
                  </a:lnTo>
                  <a:lnTo>
                    <a:pt x="15" y="24"/>
                  </a:lnTo>
                  <a:lnTo>
                    <a:pt x="1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1" name="Freeform 53"/>
            <p:cNvSpPr>
              <a:spLocks/>
            </p:cNvSpPr>
            <p:nvPr/>
          </p:nvSpPr>
          <p:spPr bwMode="auto">
            <a:xfrm>
              <a:off x="4247" y="1823"/>
              <a:ext cx="31" cy="28"/>
            </a:xfrm>
            <a:custGeom>
              <a:avLst/>
              <a:gdLst>
                <a:gd name="T0" fmla="*/ 10 w 31"/>
                <a:gd name="T1" fmla="*/ 24 h 28"/>
                <a:gd name="T2" fmla="*/ 15 w 31"/>
                <a:gd name="T3" fmla="*/ 24 h 28"/>
                <a:gd name="T4" fmla="*/ 21 w 31"/>
                <a:gd name="T5" fmla="*/ 24 h 28"/>
                <a:gd name="T6" fmla="*/ 21 w 31"/>
                <a:gd name="T7" fmla="*/ 24 h 28"/>
                <a:gd name="T8" fmla="*/ 26 w 31"/>
                <a:gd name="T9" fmla="*/ 24 h 28"/>
                <a:gd name="T10" fmla="*/ 26 w 31"/>
                <a:gd name="T11" fmla="*/ 24 h 28"/>
                <a:gd name="T12" fmla="*/ 26 w 31"/>
                <a:gd name="T13" fmla="*/ 20 h 28"/>
                <a:gd name="T14" fmla="*/ 31 w 31"/>
                <a:gd name="T15" fmla="*/ 20 h 28"/>
                <a:gd name="T16" fmla="*/ 31 w 31"/>
                <a:gd name="T17" fmla="*/ 16 h 28"/>
                <a:gd name="T18" fmla="*/ 31 w 31"/>
                <a:gd name="T19" fmla="*/ 16 h 28"/>
                <a:gd name="T20" fmla="*/ 31 w 31"/>
                <a:gd name="T21" fmla="*/ 12 h 28"/>
                <a:gd name="T22" fmla="*/ 31 w 31"/>
                <a:gd name="T23" fmla="*/ 12 h 28"/>
                <a:gd name="T24" fmla="*/ 31 w 31"/>
                <a:gd name="T25" fmla="*/ 8 h 28"/>
                <a:gd name="T26" fmla="*/ 31 w 31"/>
                <a:gd name="T27" fmla="*/ 8 h 28"/>
                <a:gd name="T28" fmla="*/ 26 w 31"/>
                <a:gd name="T29" fmla="*/ 8 h 28"/>
                <a:gd name="T30" fmla="*/ 26 w 31"/>
                <a:gd name="T31" fmla="*/ 4 h 28"/>
                <a:gd name="T32" fmla="*/ 26 w 31"/>
                <a:gd name="T33" fmla="*/ 4 h 28"/>
                <a:gd name="T34" fmla="*/ 21 w 31"/>
                <a:gd name="T35" fmla="*/ 4 h 28"/>
                <a:gd name="T36" fmla="*/ 21 w 31"/>
                <a:gd name="T37" fmla="*/ 0 h 28"/>
                <a:gd name="T38" fmla="*/ 15 w 31"/>
                <a:gd name="T39" fmla="*/ 0 h 28"/>
                <a:gd name="T40" fmla="*/ 15 w 31"/>
                <a:gd name="T41" fmla="*/ 0 h 28"/>
                <a:gd name="T42" fmla="*/ 10 w 31"/>
                <a:gd name="T43" fmla="*/ 0 h 28"/>
                <a:gd name="T44" fmla="*/ 10 w 31"/>
                <a:gd name="T45" fmla="*/ 0 h 28"/>
                <a:gd name="T46" fmla="*/ 5 w 31"/>
                <a:gd name="T47" fmla="*/ 4 h 28"/>
                <a:gd name="T48" fmla="*/ 5 w 31"/>
                <a:gd name="T49" fmla="*/ 4 h 28"/>
                <a:gd name="T50" fmla="*/ 5 w 31"/>
                <a:gd name="T51" fmla="*/ 4 h 28"/>
                <a:gd name="T52" fmla="*/ 0 w 31"/>
                <a:gd name="T53" fmla="*/ 8 h 28"/>
                <a:gd name="T54" fmla="*/ 0 w 31"/>
                <a:gd name="T55" fmla="*/ 8 h 28"/>
                <a:gd name="T56" fmla="*/ 0 w 31"/>
                <a:gd name="T57" fmla="*/ 8 h 28"/>
                <a:gd name="T58" fmla="*/ 0 w 31"/>
                <a:gd name="T59" fmla="*/ 12 h 28"/>
                <a:gd name="T60" fmla="*/ 0 w 31"/>
                <a:gd name="T61" fmla="*/ 12 h 28"/>
                <a:gd name="T62" fmla="*/ 0 w 31"/>
                <a:gd name="T63" fmla="*/ 16 h 28"/>
                <a:gd name="T64" fmla="*/ 0 w 31"/>
                <a:gd name="T65" fmla="*/ 16 h 28"/>
                <a:gd name="T66" fmla="*/ 0 w 31"/>
                <a:gd name="T67" fmla="*/ 20 h 28"/>
                <a:gd name="T68" fmla="*/ 0 w 31"/>
                <a:gd name="T69" fmla="*/ 20 h 28"/>
                <a:gd name="T70" fmla="*/ 5 w 31"/>
                <a:gd name="T71" fmla="*/ 24 h 28"/>
                <a:gd name="T72" fmla="*/ 5 w 31"/>
                <a:gd name="T73" fmla="*/ 24 h 28"/>
                <a:gd name="T74" fmla="*/ 5 w 31"/>
                <a:gd name="T75" fmla="*/ 24 h 28"/>
                <a:gd name="T76" fmla="*/ 10 w 31"/>
                <a:gd name="T77" fmla="*/ 24 h 28"/>
                <a:gd name="T78" fmla="*/ 10 w 31"/>
                <a:gd name="T79" fmla="*/ 24 h 28"/>
                <a:gd name="T80" fmla="*/ 15 w 31"/>
                <a:gd name="T81" fmla="*/ 28 h 28"/>
                <a:gd name="T82" fmla="*/ 15 w 31"/>
                <a:gd name="T83" fmla="*/ 28 h 28"/>
                <a:gd name="T84" fmla="*/ 10 w 31"/>
                <a:gd name="T85" fmla="*/ 24 h 2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1" h="28">
                  <a:moveTo>
                    <a:pt x="10" y="24"/>
                  </a:moveTo>
                  <a:lnTo>
                    <a:pt x="15" y="24"/>
                  </a:lnTo>
                  <a:lnTo>
                    <a:pt x="21" y="24"/>
                  </a:lnTo>
                  <a:lnTo>
                    <a:pt x="26" y="24"/>
                  </a:lnTo>
                  <a:lnTo>
                    <a:pt x="26" y="20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1" y="12"/>
                  </a:lnTo>
                  <a:lnTo>
                    <a:pt x="31" y="8"/>
                  </a:lnTo>
                  <a:lnTo>
                    <a:pt x="26" y="8"/>
                  </a:lnTo>
                  <a:lnTo>
                    <a:pt x="26" y="4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5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5" y="24"/>
                  </a:lnTo>
                  <a:lnTo>
                    <a:pt x="10" y="24"/>
                  </a:lnTo>
                  <a:lnTo>
                    <a:pt x="15" y="28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2" name="Freeform 54"/>
            <p:cNvSpPr>
              <a:spLocks/>
            </p:cNvSpPr>
            <p:nvPr/>
          </p:nvSpPr>
          <p:spPr bwMode="auto">
            <a:xfrm>
              <a:off x="4247" y="1891"/>
              <a:ext cx="31" cy="24"/>
            </a:xfrm>
            <a:custGeom>
              <a:avLst/>
              <a:gdLst>
                <a:gd name="T0" fmla="*/ 10 w 31"/>
                <a:gd name="T1" fmla="*/ 24 h 24"/>
                <a:gd name="T2" fmla="*/ 15 w 31"/>
                <a:gd name="T3" fmla="*/ 24 h 24"/>
                <a:gd name="T4" fmla="*/ 21 w 31"/>
                <a:gd name="T5" fmla="*/ 24 h 24"/>
                <a:gd name="T6" fmla="*/ 21 w 31"/>
                <a:gd name="T7" fmla="*/ 24 h 24"/>
                <a:gd name="T8" fmla="*/ 26 w 31"/>
                <a:gd name="T9" fmla="*/ 24 h 24"/>
                <a:gd name="T10" fmla="*/ 26 w 31"/>
                <a:gd name="T11" fmla="*/ 20 h 24"/>
                <a:gd name="T12" fmla="*/ 26 w 31"/>
                <a:gd name="T13" fmla="*/ 20 h 24"/>
                <a:gd name="T14" fmla="*/ 31 w 31"/>
                <a:gd name="T15" fmla="*/ 20 h 24"/>
                <a:gd name="T16" fmla="*/ 31 w 31"/>
                <a:gd name="T17" fmla="*/ 16 h 24"/>
                <a:gd name="T18" fmla="*/ 31 w 31"/>
                <a:gd name="T19" fmla="*/ 16 h 24"/>
                <a:gd name="T20" fmla="*/ 31 w 31"/>
                <a:gd name="T21" fmla="*/ 12 h 24"/>
                <a:gd name="T22" fmla="*/ 31 w 31"/>
                <a:gd name="T23" fmla="*/ 12 h 24"/>
                <a:gd name="T24" fmla="*/ 31 w 31"/>
                <a:gd name="T25" fmla="*/ 8 h 24"/>
                <a:gd name="T26" fmla="*/ 31 w 31"/>
                <a:gd name="T27" fmla="*/ 8 h 24"/>
                <a:gd name="T28" fmla="*/ 26 w 31"/>
                <a:gd name="T29" fmla="*/ 4 h 24"/>
                <a:gd name="T30" fmla="*/ 26 w 31"/>
                <a:gd name="T31" fmla="*/ 4 h 24"/>
                <a:gd name="T32" fmla="*/ 26 w 31"/>
                <a:gd name="T33" fmla="*/ 4 h 24"/>
                <a:gd name="T34" fmla="*/ 21 w 31"/>
                <a:gd name="T35" fmla="*/ 0 h 24"/>
                <a:gd name="T36" fmla="*/ 21 w 31"/>
                <a:gd name="T37" fmla="*/ 0 h 24"/>
                <a:gd name="T38" fmla="*/ 15 w 31"/>
                <a:gd name="T39" fmla="*/ 0 h 24"/>
                <a:gd name="T40" fmla="*/ 15 w 31"/>
                <a:gd name="T41" fmla="*/ 0 h 24"/>
                <a:gd name="T42" fmla="*/ 10 w 31"/>
                <a:gd name="T43" fmla="*/ 0 h 24"/>
                <a:gd name="T44" fmla="*/ 10 w 31"/>
                <a:gd name="T45" fmla="*/ 0 h 24"/>
                <a:gd name="T46" fmla="*/ 5 w 31"/>
                <a:gd name="T47" fmla="*/ 0 h 24"/>
                <a:gd name="T48" fmla="*/ 5 w 31"/>
                <a:gd name="T49" fmla="*/ 4 h 24"/>
                <a:gd name="T50" fmla="*/ 5 w 31"/>
                <a:gd name="T51" fmla="*/ 4 h 24"/>
                <a:gd name="T52" fmla="*/ 0 w 31"/>
                <a:gd name="T53" fmla="*/ 4 h 24"/>
                <a:gd name="T54" fmla="*/ 0 w 31"/>
                <a:gd name="T55" fmla="*/ 8 h 24"/>
                <a:gd name="T56" fmla="*/ 0 w 31"/>
                <a:gd name="T57" fmla="*/ 8 h 24"/>
                <a:gd name="T58" fmla="*/ 0 w 31"/>
                <a:gd name="T59" fmla="*/ 12 h 24"/>
                <a:gd name="T60" fmla="*/ 0 w 31"/>
                <a:gd name="T61" fmla="*/ 12 h 24"/>
                <a:gd name="T62" fmla="*/ 0 w 31"/>
                <a:gd name="T63" fmla="*/ 16 h 24"/>
                <a:gd name="T64" fmla="*/ 0 w 31"/>
                <a:gd name="T65" fmla="*/ 16 h 24"/>
                <a:gd name="T66" fmla="*/ 0 w 31"/>
                <a:gd name="T67" fmla="*/ 20 h 24"/>
                <a:gd name="T68" fmla="*/ 0 w 31"/>
                <a:gd name="T69" fmla="*/ 20 h 24"/>
                <a:gd name="T70" fmla="*/ 5 w 31"/>
                <a:gd name="T71" fmla="*/ 20 h 24"/>
                <a:gd name="T72" fmla="*/ 5 w 31"/>
                <a:gd name="T73" fmla="*/ 24 h 24"/>
                <a:gd name="T74" fmla="*/ 5 w 31"/>
                <a:gd name="T75" fmla="*/ 24 h 24"/>
                <a:gd name="T76" fmla="*/ 10 w 31"/>
                <a:gd name="T77" fmla="*/ 24 h 24"/>
                <a:gd name="T78" fmla="*/ 10 w 31"/>
                <a:gd name="T79" fmla="*/ 24 h 24"/>
                <a:gd name="T80" fmla="*/ 15 w 31"/>
                <a:gd name="T81" fmla="*/ 24 h 24"/>
                <a:gd name="T82" fmla="*/ 15 w 31"/>
                <a:gd name="T83" fmla="*/ 24 h 24"/>
                <a:gd name="T84" fmla="*/ 10 w 31"/>
                <a:gd name="T85" fmla="*/ 24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1" h="24">
                  <a:moveTo>
                    <a:pt x="10" y="24"/>
                  </a:moveTo>
                  <a:lnTo>
                    <a:pt x="15" y="24"/>
                  </a:lnTo>
                  <a:lnTo>
                    <a:pt x="21" y="24"/>
                  </a:lnTo>
                  <a:lnTo>
                    <a:pt x="26" y="24"/>
                  </a:lnTo>
                  <a:lnTo>
                    <a:pt x="26" y="20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1" y="12"/>
                  </a:lnTo>
                  <a:lnTo>
                    <a:pt x="31" y="8"/>
                  </a:lnTo>
                  <a:lnTo>
                    <a:pt x="26" y="4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5" y="20"/>
                  </a:lnTo>
                  <a:lnTo>
                    <a:pt x="5" y="24"/>
                  </a:lnTo>
                  <a:lnTo>
                    <a:pt x="10" y="24"/>
                  </a:lnTo>
                  <a:lnTo>
                    <a:pt x="15" y="24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3" name="Freeform 55"/>
            <p:cNvSpPr>
              <a:spLocks/>
            </p:cNvSpPr>
            <p:nvPr/>
          </p:nvSpPr>
          <p:spPr bwMode="auto">
            <a:xfrm>
              <a:off x="3066" y="1760"/>
              <a:ext cx="31" cy="24"/>
            </a:xfrm>
            <a:custGeom>
              <a:avLst/>
              <a:gdLst>
                <a:gd name="T0" fmla="*/ 15 w 31"/>
                <a:gd name="T1" fmla="*/ 20 h 24"/>
                <a:gd name="T2" fmla="*/ 20 w 31"/>
                <a:gd name="T3" fmla="*/ 24 h 24"/>
                <a:gd name="T4" fmla="*/ 20 w 31"/>
                <a:gd name="T5" fmla="*/ 24 h 24"/>
                <a:gd name="T6" fmla="*/ 26 w 31"/>
                <a:gd name="T7" fmla="*/ 24 h 24"/>
                <a:gd name="T8" fmla="*/ 26 w 31"/>
                <a:gd name="T9" fmla="*/ 20 h 24"/>
                <a:gd name="T10" fmla="*/ 26 w 31"/>
                <a:gd name="T11" fmla="*/ 20 h 24"/>
                <a:gd name="T12" fmla="*/ 31 w 31"/>
                <a:gd name="T13" fmla="*/ 20 h 24"/>
                <a:gd name="T14" fmla="*/ 31 w 31"/>
                <a:gd name="T15" fmla="*/ 16 h 24"/>
                <a:gd name="T16" fmla="*/ 31 w 31"/>
                <a:gd name="T17" fmla="*/ 16 h 24"/>
                <a:gd name="T18" fmla="*/ 31 w 31"/>
                <a:gd name="T19" fmla="*/ 12 h 24"/>
                <a:gd name="T20" fmla="*/ 31 w 31"/>
                <a:gd name="T21" fmla="*/ 12 h 24"/>
                <a:gd name="T22" fmla="*/ 31 w 31"/>
                <a:gd name="T23" fmla="*/ 8 h 24"/>
                <a:gd name="T24" fmla="*/ 31 w 31"/>
                <a:gd name="T25" fmla="*/ 8 h 24"/>
                <a:gd name="T26" fmla="*/ 31 w 31"/>
                <a:gd name="T27" fmla="*/ 4 h 24"/>
                <a:gd name="T28" fmla="*/ 31 w 31"/>
                <a:gd name="T29" fmla="*/ 4 h 24"/>
                <a:gd name="T30" fmla="*/ 26 w 31"/>
                <a:gd name="T31" fmla="*/ 4 h 24"/>
                <a:gd name="T32" fmla="*/ 26 w 31"/>
                <a:gd name="T33" fmla="*/ 0 h 24"/>
                <a:gd name="T34" fmla="*/ 26 w 31"/>
                <a:gd name="T35" fmla="*/ 0 h 24"/>
                <a:gd name="T36" fmla="*/ 20 w 31"/>
                <a:gd name="T37" fmla="*/ 0 h 24"/>
                <a:gd name="T38" fmla="*/ 20 w 31"/>
                <a:gd name="T39" fmla="*/ 0 h 24"/>
                <a:gd name="T40" fmla="*/ 15 w 31"/>
                <a:gd name="T41" fmla="*/ 0 h 24"/>
                <a:gd name="T42" fmla="*/ 15 w 31"/>
                <a:gd name="T43" fmla="*/ 0 h 24"/>
                <a:gd name="T44" fmla="*/ 10 w 31"/>
                <a:gd name="T45" fmla="*/ 0 h 24"/>
                <a:gd name="T46" fmla="*/ 10 w 31"/>
                <a:gd name="T47" fmla="*/ 0 h 24"/>
                <a:gd name="T48" fmla="*/ 5 w 31"/>
                <a:gd name="T49" fmla="*/ 0 h 24"/>
                <a:gd name="T50" fmla="*/ 5 w 31"/>
                <a:gd name="T51" fmla="*/ 4 h 24"/>
                <a:gd name="T52" fmla="*/ 5 w 31"/>
                <a:gd name="T53" fmla="*/ 4 h 24"/>
                <a:gd name="T54" fmla="*/ 0 w 31"/>
                <a:gd name="T55" fmla="*/ 4 h 24"/>
                <a:gd name="T56" fmla="*/ 0 w 31"/>
                <a:gd name="T57" fmla="*/ 8 h 24"/>
                <a:gd name="T58" fmla="*/ 0 w 31"/>
                <a:gd name="T59" fmla="*/ 8 h 24"/>
                <a:gd name="T60" fmla="*/ 0 w 31"/>
                <a:gd name="T61" fmla="*/ 12 h 24"/>
                <a:gd name="T62" fmla="*/ 0 w 31"/>
                <a:gd name="T63" fmla="*/ 12 h 24"/>
                <a:gd name="T64" fmla="*/ 0 w 31"/>
                <a:gd name="T65" fmla="*/ 16 h 24"/>
                <a:gd name="T66" fmla="*/ 0 w 31"/>
                <a:gd name="T67" fmla="*/ 16 h 24"/>
                <a:gd name="T68" fmla="*/ 5 w 31"/>
                <a:gd name="T69" fmla="*/ 20 h 24"/>
                <a:gd name="T70" fmla="*/ 5 w 31"/>
                <a:gd name="T71" fmla="*/ 20 h 24"/>
                <a:gd name="T72" fmla="*/ 5 w 31"/>
                <a:gd name="T73" fmla="*/ 20 h 24"/>
                <a:gd name="T74" fmla="*/ 10 w 31"/>
                <a:gd name="T75" fmla="*/ 24 h 24"/>
                <a:gd name="T76" fmla="*/ 10 w 31"/>
                <a:gd name="T77" fmla="*/ 24 h 24"/>
                <a:gd name="T78" fmla="*/ 15 w 31"/>
                <a:gd name="T79" fmla="*/ 24 h 24"/>
                <a:gd name="T80" fmla="*/ 15 w 31"/>
                <a:gd name="T81" fmla="*/ 24 h 24"/>
                <a:gd name="T82" fmla="*/ 15 w 31"/>
                <a:gd name="T83" fmla="*/ 24 h 24"/>
                <a:gd name="T84" fmla="*/ 15 w 31"/>
                <a:gd name="T85" fmla="*/ 2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1" h="24">
                  <a:moveTo>
                    <a:pt x="15" y="20"/>
                  </a:moveTo>
                  <a:lnTo>
                    <a:pt x="20" y="24"/>
                  </a:lnTo>
                  <a:lnTo>
                    <a:pt x="26" y="24"/>
                  </a:lnTo>
                  <a:lnTo>
                    <a:pt x="26" y="20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1" y="12"/>
                  </a:lnTo>
                  <a:lnTo>
                    <a:pt x="31" y="8"/>
                  </a:lnTo>
                  <a:lnTo>
                    <a:pt x="31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5" y="20"/>
                  </a:lnTo>
                  <a:lnTo>
                    <a:pt x="10" y="24"/>
                  </a:lnTo>
                  <a:lnTo>
                    <a:pt x="15" y="24"/>
                  </a:lnTo>
                  <a:lnTo>
                    <a:pt x="15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4" name="Freeform 56"/>
            <p:cNvSpPr>
              <a:spLocks/>
            </p:cNvSpPr>
            <p:nvPr/>
          </p:nvSpPr>
          <p:spPr bwMode="auto">
            <a:xfrm>
              <a:off x="3066" y="1823"/>
              <a:ext cx="31" cy="28"/>
            </a:xfrm>
            <a:custGeom>
              <a:avLst/>
              <a:gdLst>
                <a:gd name="T0" fmla="*/ 15 w 31"/>
                <a:gd name="T1" fmla="*/ 24 h 28"/>
                <a:gd name="T2" fmla="*/ 20 w 31"/>
                <a:gd name="T3" fmla="*/ 24 h 28"/>
                <a:gd name="T4" fmla="*/ 20 w 31"/>
                <a:gd name="T5" fmla="*/ 24 h 28"/>
                <a:gd name="T6" fmla="*/ 26 w 31"/>
                <a:gd name="T7" fmla="*/ 24 h 28"/>
                <a:gd name="T8" fmla="*/ 26 w 31"/>
                <a:gd name="T9" fmla="*/ 24 h 28"/>
                <a:gd name="T10" fmla="*/ 26 w 31"/>
                <a:gd name="T11" fmla="*/ 24 h 28"/>
                <a:gd name="T12" fmla="*/ 31 w 31"/>
                <a:gd name="T13" fmla="*/ 20 h 28"/>
                <a:gd name="T14" fmla="*/ 31 w 31"/>
                <a:gd name="T15" fmla="*/ 20 h 28"/>
                <a:gd name="T16" fmla="*/ 31 w 31"/>
                <a:gd name="T17" fmla="*/ 16 h 28"/>
                <a:gd name="T18" fmla="*/ 31 w 31"/>
                <a:gd name="T19" fmla="*/ 16 h 28"/>
                <a:gd name="T20" fmla="*/ 31 w 31"/>
                <a:gd name="T21" fmla="*/ 12 h 28"/>
                <a:gd name="T22" fmla="*/ 31 w 31"/>
                <a:gd name="T23" fmla="*/ 12 h 28"/>
                <a:gd name="T24" fmla="*/ 31 w 31"/>
                <a:gd name="T25" fmla="*/ 8 h 28"/>
                <a:gd name="T26" fmla="*/ 31 w 31"/>
                <a:gd name="T27" fmla="*/ 8 h 28"/>
                <a:gd name="T28" fmla="*/ 31 w 31"/>
                <a:gd name="T29" fmla="*/ 8 h 28"/>
                <a:gd name="T30" fmla="*/ 26 w 31"/>
                <a:gd name="T31" fmla="*/ 4 h 28"/>
                <a:gd name="T32" fmla="*/ 26 w 31"/>
                <a:gd name="T33" fmla="*/ 4 h 28"/>
                <a:gd name="T34" fmla="*/ 26 w 31"/>
                <a:gd name="T35" fmla="*/ 4 h 28"/>
                <a:gd name="T36" fmla="*/ 20 w 31"/>
                <a:gd name="T37" fmla="*/ 0 h 28"/>
                <a:gd name="T38" fmla="*/ 20 w 31"/>
                <a:gd name="T39" fmla="*/ 0 h 28"/>
                <a:gd name="T40" fmla="*/ 15 w 31"/>
                <a:gd name="T41" fmla="*/ 0 h 28"/>
                <a:gd name="T42" fmla="*/ 15 w 31"/>
                <a:gd name="T43" fmla="*/ 0 h 28"/>
                <a:gd name="T44" fmla="*/ 10 w 31"/>
                <a:gd name="T45" fmla="*/ 0 h 28"/>
                <a:gd name="T46" fmla="*/ 10 w 31"/>
                <a:gd name="T47" fmla="*/ 4 h 28"/>
                <a:gd name="T48" fmla="*/ 5 w 31"/>
                <a:gd name="T49" fmla="*/ 4 h 28"/>
                <a:gd name="T50" fmla="*/ 5 w 31"/>
                <a:gd name="T51" fmla="*/ 4 h 28"/>
                <a:gd name="T52" fmla="*/ 5 w 31"/>
                <a:gd name="T53" fmla="*/ 8 h 28"/>
                <a:gd name="T54" fmla="*/ 0 w 31"/>
                <a:gd name="T55" fmla="*/ 8 h 28"/>
                <a:gd name="T56" fmla="*/ 0 w 31"/>
                <a:gd name="T57" fmla="*/ 8 h 28"/>
                <a:gd name="T58" fmla="*/ 0 w 31"/>
                <a:gd name="T59" fmla="*/ 12 h 28"/>
                <a:gd name="T60" fmla="*/ 0 w 31"/>
                <a:gd name="T61" fmla="*/ 12 h 28"/>
                <a:gd name="T62" fmla="*/ 0 w 31"/>
                <a:gd name="T63" fmla="*/ 16 h 28"/>
                <a:gd name="T64" fmla="*/ 0 w 31"/>
                <a:gd name="T65" fmla="*/ 16 h 28"/>
                <a:gd name="T66" fmla="*/ 0 w 31"/>
                <a:gd name="T67" fmla="*/ 20 h 28"/>
                <a:gd name="T68" fmla="*/ 5 w 31"/>
                <a:gd name="T69" fmla="*/ 20 h 28"/>
                <a:gd name="T70" fmla="*/ 5 w 31"/>
                <a:gd name="T71" fmla="*/ 24 h 28"/>
                <a:gd name="T72" fmla="*/ 5 w 31"/>
                <a:gd name="T73" fmla="*/ 24 h 28"/>
                <a:gd name="T74" fmla="*/ 10 w 31"/>
                <a:gd name="T75" fmla="*/ 24 h 28"/>
                <a:gd name="T76" fmla="*/ 10 w 31"/>
                <a:gd name="T77" fmla="*/ 24 h 28"/>
                <a:gd name="T78" fmla="*/ 15 w 31"/>
                <a:gd name="T79" fmla="*/ 24 h 28"/>
                <a:gd name="T80" fmla="*/ 15 w 31"/>
                <a:gd name="T81" fmla="*/ 28 h 28"/>
                <a:gd name="T82" fmla="*/ 15 w 31"/>
                <a:gd name="T83" fmla="*/ 28 h 28"/>
                <a:gd name="T84" fmla="*/ 15 w 31"/>
                <a:gd name="T85" fmla="*/ 24 h 2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1" h="28">
                  <a:moveTo>
                    <a:pt x="15" y="24"/>
                  </a:moveTo>
                  <a:lnTo>
                    <a:pt x="20" y="24"/>
                  </a:lnTo>
                  <a:lnTo>
                    <a:pt x="26" y="24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1" y="12"/>
                  </a:lnTo>
                  <a:lnTo>
                    <a:pt x="31" y="8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5" y="20"/>
                  </a:lnTo>
                  <a:lnTo>
                    <a:pt x="5" y="24"/>
                  </a:lnTo>
                  <a:lnTo>
                    <a:pt x="10" y="24"/>
                  </a:lnTo>
                  <a:lnTo>
                    <a:pt x="15" y="24"/>
                  </a:lnTo>
                  <a:lnTo>
                    <a:pt x="15" y="28"/>
                  </a:lnTo>
                  <a:lnTo>
                    <a:pt x="1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5" name="Freeform 57"/>
            <p:cNvSpPr>
              <a:spLocks/>
            </p:cNvSpPr>
            <p:nvPr/>
          </p:nvSpPr>
          <p:spPr bwMode="auto">
            <a:xfrm>
              <a:off x="3066" y="1891"/>
              <a:ext cx="31" cy="24"/>
            </a:xfrm>
            <a:custGeom>
              <a:avLst/>
              <a:gdLst>
                <a:gd name="T0" fmla="*/ 15 w 31"/>
                <a:gd name="T1" fmla="*/ 24 h 24"/>
                <a:gd name="T2" fmla="*/ 20 w 31"/>
                <a:gd name="T3" fmla="*/ 24 h 24"/>
                <a:gd name="T4" fmla="*/ 20 w 31"/>
                <a:gd name="T5" fmla="*/ 24 h 24"/>
                <a:gd name="T6" fmla="*/ 26 w 31"/>
                <a:gd name="T7" fmla="*/ 24 h 24"/>
                <a:gd name="T8" fmla="*/ 26 w 31"/>
                <a:gd name="T9" fmla="*/ 24 h 24"/>
                <a:gd name="T10" fmla="*/ 26 w 31"/>
                <a:gd name="T11" fmla="*/ 20 h 24"/>
                <a:gd name="T12" fmla="*/ 31 w 31"/>
                <a:gd name="T13" fmla="*/ 20 h 24"/>
                <a:gd name="T14" fmla="*/ 31 w 31"/>
                <a:gd name="T15" fmla="*/ 20 h 24"/>
                <a:gd name="T16" fmla="*/ 31 w 31"/>
                <a:gd name="T17" fmla="*/ 16 h 24"/>
                <a:gd name="T18" fmla="*/ 31 w 31"/>
                <a:gd name="T19" fmla="*/ 16 h 24"/>
                <a:gd name="T20" fmla="*/ 31 w 31"/>
                <a:gd name="T21" fmla="*/ 12 h 24"/>
                <a:gd name="T22" fmla="*/ 31 w 31"/>
                <a:gd name="T23" fmla="*/ 12 h 24"/>
                <a:gd name="T24" fmla="*/ 31 w 31"/>
                <a:gd name="T25" fmla="*/ 8 h 24"/>
                <a:gd name="T26" fmla="*/ 31 w 31"/>
                <a:gd name="T27" fmla="*/ 8 h 24"/>
                <a:gd name="T28" fmla="*/ 31 w 31"/>
                <a:gd name="T29" fmla="*/ 4 h 24"/>
                <a:gd name="T30" fmla="*/ 26 w 31"/>
                <a:gd name="T31" fmla="*/ 4 h 24"/>
                <a:gd name="T32" fmla="*/ 26 w 31"/>
                <a:gd name="T33" fmla="*/ 4 h 24"/>
                <a:gd name="T34" fmla="*/ 26 w 31"/>
                <a:gd name="T35" fmla="*/ 0 h 24"/>
                <a:gd name="T36" fmla="*/ 20 w 31"/>
                <a:gd name="T37" fmla="*/ 0 h 24"/>
                <a:gd name="T38" fmla="*/ 20 w 31"/>
                <a:gd name="T39" fmla="*/ 0 h 24"/>
                <a:gd name="T40" fmla="*/ 15 w 31"/>
                <a:gd name="T41" fmla="*/ 0 h 24"/>
                <a:gd name="T42" fmla="*/ 15 w 31"/>
                <a:gd name="T43" fmla="*/ 0 h 24"/>
                <a:gd name="T44" fmla="*/ 10 w 31"/>
                <a:gd name="T45" fmla="*/ 0 h 24"/>
                <a:gd name="T46" fmla="*/ 10 w 31"/>
                <a:gd name="T47" fmla="*/ 0 h 24"/>
                <a:gd name="T48" fmla="*/ 5 w 31"/>
                <a:gd name="T49" fmla="*/ 4 h 24"/>
                <a:gd name="T50" fmla="*/ 5 w 31"/>
                <a:gd name="T51" fmla="*/ 4 h 24"/>
                <a:gd name="T52" fmla="*/ 5 w 31"/>
                <a:gd name="T53" fmla="*/ 4 h 24"/>
                <a:gd name="T54" fmla="*/ 0 w 31"/>
                <a:gd name="T55" fmla="*/ 8 h 24"/>
                <a:gd name="T56" fmla="*/ 0 w 31"/>
                <a:gd name="T57" fmla="*/ 8 h 24"/>
                <a:gd name="T58" fmla="*/ 0 w 31"/>
                <a:gd name="T59" fmla="*/ 12 h 24"/>
                <a:gd name="T60" fmla="*/ 0 w 31"/>
                <a:gd name="T61" fmla="*/ 12 h 24"/>
                <a:gd name="T62" fmla="*/ 0 w 31"/>
                <a:gd name="T63" fmla="*/ 16 h 24"/>
                <a:gd name="T64" fmla="*/ 0 w 31"/>
                <a:gd name="T65" fmla="*/ 16 h 24"/>
                <a:gd name="T66" fmla="*/ 0 w 31"/>
                <a:gd name="T67" fmla="*/ 20 h 24"/>
                <a:gd name="T68" fmla="*/ 5 w 31"/>
                <a:gd name="T69" fmla="*/ 20 h 24"/>
                <a:gd name="T70" fmla="*/ 5 w 31"/>
                <a:gd name="T71" fmla="*/ 20 h 24"/>
                <a:gd name="T72" fmla="*/ 5 w 31"/>
                <a:gd name="T73" fmla="*/ 24 h 24"/>
                <a:gd name="T74" fmla="*/ 10 w 31"/>
                <a:gd name="T75" fmla="*/ 24 h 24"/>
                <a:gd name="T76" fmla="*/ 10 w 31"/>
                <a:gd name="T77" fmla="*/ 24 h 24"/>
                <a:gd name="T78" fmla="*/ 15 w 31"/>
                <a:gd name="T79" fmla="*/ 24 h 24"/>
                <a:gd name="T80" fmla="*/ 15 w 31"/>
                <a:gd name="T81" fmla="*/ 24 h 24"/>
                <a:gd name="T82" fmla="*/ 15 w 31"/>
                <a:gd name="T83" fmla="*/ 24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lnTo>
                    <a:pt x="20" y="24"/>
                  </a:lnTo>
                  <a:lnTo>
                    <a:pt x="26" y="24"/>
                  </a:lnTo>
                  <a:lnTo>
                    <a:pt x="26" y="20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1" y="12"/>
                  </a:lnTo>
                  <a:lnTo>
                    <a:pt x="31" y="8"/>
                  </a:lnTo>
                  <a:lnTo>
                    <a:pt x="31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5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5" y="20"/>
                  </a:lnTo>
                  <a:lnTo>
                    <a:pt x="5" y="24"/>
                  </a:lnTo>
                  <a:lnTo>
                    <a:pt x="10" y="24"/>
                  </a:lnTo>
                  <a:lnTo>
                    <a:pt x="1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2" name="Text Box 10"/>
          <p:cNvSpPr txBox="1">
            <a:spLocks noChangeArrowheads="1"/>
          </p:cNvSpPr>
          <p:nvPr/>
        </p:nvSpPr>
        <p:spPr bwMode="auto">
          <a:xfrm>
            <a:off x="1691680" y="3417888"/>
            <a:ext cx="1404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Registers </a:t>
            </a:r>
          </a:p>
        </p:txBody>
      </p:sp>
      <p:sp>
        <p:nvSpPr>
          <p:cNvPr id="34823" name="文本框 38"/>
          <p:cNvSpPr txBox="1">
            <a:spLocks noChangeArrowheads="1"/>
          </p:cNvSpPr>
          <p:nvPr/>
        </p:nvSpPr>
        <p:spPr bwMode="auto">
          <a:xfrm>
            <a:off x="106363" y="5805488"/>
            <a:ext cx="9037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offset to be added to $s3 in Example 2.4 must be 4×8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Alignment</a:t>
            </a:r>
            <a:endParaRPr lang="zh-CN" altLang="en-US" dirty="0"/>
          </a:p>
        </p:txBody>
      </p:sp>
      <p:sp>
        <p:nvSpPr>
          <p:cNvPr id="4" name="灯片编号占位符 5"/>
          <p:cNvSpPr txBox="1">
            <a:spLocks noGrp="1" noChangeArrowheads="1"/>
          </p:cNvSpPr>
          <p:nvPr/>
        </p:nvSpPr>
        <p:spPr bwMode="auto">
          <a:xfrm>
            <a:off x="6588125" y="5949727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itchFamily="34" charset="0"/>
              <a:buNone/>
            </a:pPr>
            <a:fld id="{7B940CCF-4857-40FE-A55E-D5502072F228}" type="slidenum">
              <a:rPr lang="zh-CN" altLang="en-US" sz="1800">
                <a:ea typeface="宋体" pitchFamily="2" charset="-122"/>
              </a:rPr>
              <a:pPr algn="r">
                <a:spcBef>
                  <a:spcPct val="0"/>
                </a:spcBef>
                <a:buSzTx/>
                <a:buFont typeface="Arial" pitchFamily="34" charset="0"/>
                <a:buNone/>
              </a:pPr>
              <a:t>18</a:t>
            </a:fld>
            <a:endParaRPr lang="en-US" altLang="zh-CN" sz="180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 bwMode="auto">
          <a:xfrm>
            <a:off x="495300" y="1472977"/>
            <a:ext cx="2636838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struct {</a:t>
            </a: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int a;</a:t>
            </a: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char b;</a:t>
            </a: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char c[2];</a:t>
            </a: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char d[3]</a:t>
            </a: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float e;</a:t>
            </a: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}</a:t>
            </a: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48038" y="2923952"/>
            <a:ext cx="2879725" cy="43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a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348038" y="2492152"/>
            <a:ext cx="720725" cy="43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b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348038" y="1196752"/>
            <a:ext cx="2879725" cy="43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e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068763" y="2492152"/>
            <a:ext cx="720725" cy="431800"/>
          </a:xfrm>
          <a:prstGeom prst="rect">
            <a:avLst/>
          </a:prstGeom>
          <a:solidFill>
            <a:schemeClr val="hlink"/>
          </a:solidFill>
          <a:ln w="9525" cap="rnd">
            <a:solidFill>
              <a:srgbClr val="007A77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No use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787900" y="2492152"/>
            <a:ext cx="720725" cy="431800"/>
          </a:xfrm>
          <a:prstGeom prst="rect">
            <a:avLst/>
          </a:prstGeom>
          <a:solidFill>
            <a:schemeClr val="hlink"/>
          </a:solidFill>
          <a:ln w="9525" cap="rnd">
            <a:solidFill>
              <a:srgbClr val="007A77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 dirty="0">
                <a:solidFill>
                  <a:srgbClr val="007A77"/>
                </a:solidFill>
                <a:ea typeface="宋体" pitchFamily="2" charset="-122"/>
              </a:rPr>
              <a:t>No use</a:t>
            </a:r>
            <a:endParaRPr lang="zh-CN" altLang="en-US" sz="1400" dirty="0">
              <a:ea typeface="宋体" pitchFamily="2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508625" y="2492152"/>
            <a:ext cx="720725" cy="431800"/>
          </a:xfrm>
          <a:prstGeom prst="rect">
            <a:avLst/>
          </a:prstGeom>
          <a:solidFill>
            <a:schemeClr val="hlink"/>
          </a:solidFill>
          <a:ln w="9525" cap="rnd">
            <a:solidFill>
              <a:srgbClr val="007A77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No use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348038" y="2060352"/>
            <a:ext cx="720725" cy="43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C[0]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068763" y="2060352"/>
            <a:ext cx="720725" cy="43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C[1]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787900" y="2060352"/>
            <a:ext cx="720725" cy="431800"/>
          </a:xfrm>
          <a:prstGeom prst="rect">
            <a:avLst/>
          </a:prstGeom>
          <a:solidFill>
            <a:schemeClr val="hlink"/>
          </a:solidFill>
          <a:ln w="9525" cap="rnd">
            <a:solidFill>
              <a:srgbClr val="007A77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 dirty="0">
                <a:solidFill>
                  <a:srgbClr val="007A77"/>
                </a:solidFill>
                <a:ea typeface="宋体" pitchFamily="2" charset="-122"/>
              </a:rPr>
              <a:t>No use</a:t>
            </a:r>
            <a:endParaRPr lang="zh-CN" altLang="en-US" sz="1400" dirty="0">
              <a:ea typeface="宋体" pitchFamily="2" charset="-122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508625" y="2060352"/>
            <a:ext cx="720725" cy="431800"/>
          </a:xfrm>
          <a:prstGeom prst="rect">
            <a:avLst/>
          </a:prstGeom>
          <a:solidFill>
            <a:schemeClr val="hlink"/>
          </a:solidFill>
          <a:ln w="9525" cap="rnd">
            <a:solidFill>
              <a:srgbClr val="007A77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No use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348038" y="1628552"/>
            <a:ext cx="720725" cy="43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D[0]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068763" y="1628552"/>
            <a:ext cx="720725" cy="43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d[1]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787900" y="1628552"/>
            <a:ext cx="720725" cy="43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D[2]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508625" y="1628552"/>
            <a:ext cx="720725" cy="431800"/>
          </a:xfrm>
          <a:prstGeom prst="rect">
            <a:avLst/>
          </a:prstGeom>
          <a:solidFill>
            <a:schemeClr val="hlink"/>
          </a:solidFill>
          <a:ln w="9525" cap="rnd">
            <a:solidFill>
              <a:srgbClr val="007A77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No use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3275013" y="5159152"/>
            <a:ext cx="720725" cy="43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D[0]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3995738" y="5159152"/>
            <a:ext cx="720725" cy="43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d[1]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4714875" y="5159152"/>
            <a:ext cx="720725" cy="43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D[2]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5435600" y="5159152"/>
            <a:ext cx="720725" cy="431800"/>
          </a:xfrm>
          <a:prstGeom prst="rect">
            <a:avLst/>
          </a:prstGeom>
          <a:solidFill>
            <a:schemeClr val="hlink"/>
          </a:solidFill>
          <a:ln w="9525" cap="rnd">
            <a:solidFill>
              <a:srgbClr val="007A77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e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3276600" y="4725765"/>
            <a:ext cx="2159000" cy="431800"/>
          </a:xfrm>
          <a:prstGeom prst="rect">
            <a:avLst/>
          </a:prstGeom>
          <a:solidFill>
            <a:schemeClr val="hlink"/>
          </a:solidFill>
          <a:ln w="9525" cap="rnd">
            <a:solidFill>
              <a:srgbClr val="007A77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e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5435600" y="4725765"/>
            <a:ext cx="720725" cy="431800"/>
          </a:xfrm>
          <a:prstGeom prst="rect">
            <a:avLst/>
          </a:prstGeom>
          <a:solidFill>
            <a:schemeClr val="hlink"/>
          </a:solidFill>
          <a:ln w="9525" cap="rnd">
            <a:solidFill>
              <a:srgbClr val="007A77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No use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26" name="AutoShape 35"/>
          <p:cNvSpPr>
            <a:spLocks noChangeArrowheads="1"/>
          </p:cNvSpPr>
          <p:nvPr/>
        </p:nvSpPr>
        <p:spPr bwMode="auto">
          <a:xfrm>
            <a:off x="2411413" y="2133377"/>
            <a:ext cx="792162" cy="287338"/>
          </a:xfrm>
          <a:prstGeom prst="rightArrow">
            <a:avLst>
              <a:gd name="adj1" fmla="val 50000"/>
              <a:gd name="adj2" fmla="val 69025"/>
            </a:avLst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itchFamily="34" charset="0"/>
              <a:buNone/>
            </a:pPr>
            <a:endParaRPr lang="zh-CN" altLang="zh-CN" sz="1400">
              <a:solidFill>
                <a:srgbClr val="007A77"/>
              </a:solidFill>
              <a:ea typeface="宋体" pitchFamily="2" charset="-122"/>
            </a:endParaRPr>
          </a:p>
        </p:txBody>
      </p:sp>
      <p:sp>
        <p:nvSpPr>
          <p:cNvPr id="27" name="Text Box 36"/>
          <p:cNvSpPr>
            <a:spLocks noChangeArrowheads="1"/>
          </p:cNvSpPr>
          <p:nvPr/>
        </p:nvSpPr>
        <p:spPr bwMode="auto">
          <a:xfrm>
            <a:off x="6372225" y="4509865"/>
            <a:ext cx="237648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>
              <a:spcBef>
                <a:spcPct val="50000"/>
              </a:spcBef>
              <a:buSzTx/>
              <a:buFont typeface="Arial" pitchFamily="34" charset="0"/>
              <a:buNone/>
            </a:pPr>
            <a:r>
              <a:rPr lang="zh-CN" altLang="en-US" sz="1400" b="1">
                <a:solidFill>
                  <a:srgbClr val="FF0066"/>
                </a:solidFill>
                <a:ea typeface="宋体" pitchFamily="2" charset="-122"/>
              </a:rPr>
              <a:t>错误</a:t>
            </a:r>
          </a:p>
          <a:p>
            <a:pPr>
              <a:spcBef>
                <a:spcPct val="50000"/>
              </a:spcBef>
              <a:buSzTx/>
              <a:buFont typeface="Arial" pitchFamily="34" charset="0"/>
              <a:buNone/>
            </a:pPr>
            <a:r>
              <a:rPr lang="zh-CN" altLang="en-US" sz="1400" b="1">
                <a:solidFill>
                  <a:srgbClr val="FF0066"/>
                </a:solidFill>
                <a:ea typeface="宋体" pitchFamily="2" charset="-122"/>
              </a:rPr>
              <a:t>因为内存一次只能读出</a:t>
            </a:r>
            <a:r>
              <a:rPr lang="en-US" altLang="zh-CN" sz="1400" b="1">
                <a:solidFill>
                  <a:srgbClr val="FF0066"/>
                </a:solidFill>
                <a:ea typeface="宋体" pitchFamily="2" charset="-122"/>
              </a:rPr>
              <a:t>4</a:t>
            </a:r>
            <a:r>
              <a:rPr lang="zh-CN" altLang="en-US" sz="1400" b="1">
                <a:solidFill>
                  <a:srgbClr val="FF0066"/>
                </a:solidFill>
                <a:ea typeface="宋体" pitchFamily="2" charset="-122"/>
              </a:rPr>
              <a:t>字节内存中的一行</a:t>
            </a:r>
          </a:p>
          <a:p>
            <a:pPr>
              <a:spcBef>
                <a:spcPct val="50000"/>
              </a:spcBef>
              <a:buSzTx/>
              <a:buFont typeface="Arial" pitchFamily="34" charset="0"/>
              <a:buNone/>
            </a:pPr>
            <a:r>
              <a:rPr lang="zh-CN" altLang="en-US" sz="1400" b="1">
                <a:solidFill>
                  <a:srgbClr val="FF0066"/>
                </a:solidFill>
                <a:ea typeface="宋体" pitchFamily="2" charset="-122"/>
              </a:rPr>
              <a:t>这样布局，</a:t>
            </a:r>
            <a:r>
              <a:rPr lang="en-US" altLang="zh-CN" sz="1400" b="1">
                <a:solidFill>
                  <a:srgbClr val="FF0066"/>
                </a:solidFill>
                <a:ea typeface="宋体" pitchFamily="2" charset="-122"/>
              </a:rPr>
              <a:t>e</a:t>
            </a:r>
            <a:r>
              <a:rPr lang="zh-CN" altLang="en-US" sz="1400" b="1">
                <a:solidFill>
                  <a:srgbClr val="FF0066"/>
                </a:solidFill>
                <a:ea typeface="宋体" pitchFamily="2" charset="-122"/>
              </a:rPr>
              <a:t>变量不能一次读出</a:t>
            </a:r>
            <a:endParaRPr lang="zh-CN" altLang="en-US" sz="14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45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2.3    Operands of the Computer Hardware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25538"/>
            <a:ext cx="8540750" cy="446405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/>
              <a:t>Example 2.5 Compiling using </a:t>
            </a:r>
            <a:r>
              <a:rPr lang="en-US" altLang="zh-CN">
                <a:solidFill>
                  <a:srgbClr val="FF0000"/>
                </a:solidFill>
              </a:rPr>
              <a:t>load and store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C code: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/>
              <a:t>        A[12]  =  h  +  A[8] ;    // A is an array of 100 words</a:t>
            </a:r>
            <a:br>
              <a:rPr lang="en-US" altLang="zh-CN" sz="2400"/>
            </a:br>
            <a:r>
              <a:rPr lang="en-US" altLang="zh-CN" sz="2400"/>
              <a:t>         ( Assume: h ---- $s2    base address of A ---- $s3 )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200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 MIPS code: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/>
              <a:t>       </a:t>
            </a:r>
            <a:r>
              <a:rPr lang="en-US" altLang="zh-CN" sz="2400" err="1"/>
              <a:t>lw</a:t>
            </a:r>
            <a:r>
              <a:rPr lang="en-US" altLang="zh-CN" sz="2400"/>
              <a:t>      $t0 , </a:t>
            </a:r>
            <a:r>
              <a:rPr lang="en-US" altLang="zh-CN" sz="2400">
                <a:solidFill>
                  <a:srgbClr val="FF3300"/>
                </a:solidFill>
              </a:rPr>
              <a:t>32</a:t>
            </a:r>
            <a:r>
              <a:rPr lang="en-US" altLang="zh-CN" sz="2400"/>
              <a:t>($s3)        #  temporary </a:t>
            </a:r>
            <a:r>
              <a:rPr lang="en-US" altLang="zh-CN" sz="2400" err="1"/>
              <a:t>reg</a:t>
            </a:r>
            <a:r>
              <a:rPr lang="en-US" altLang="zh-CN" sz="2400"/>
              <a:t> $t0 gets A[8]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/>
              <a:t>       add    $t0, $s2, $ t0       #  temporary </a:t>
            </a:r>
            <a:r>
              <a:rPr lang="en-US" altLang="zh-CN" sz="2400" err="1"/>
              <a:t>reg</a:t>
            </a:r>
            <a:r>
              <a:rPr lang="en-US" altLang="zh-CN" sz="2400"/>
              <a:t> $t0 gets h + A[8]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/>
              <a:t>       </a:t>
            </a:r>
            <a:r>
              <a:rPr lang="en-US" altLang="zh-CN" sz="2400" err="1"/>
              <a:t>sw</a:t>
            </a:r>
            <a:r>
              <a:rPr lang="en-US" altLang="zh-CN" sz="2400"/>
              <a:t>     $t0, 48($s3)         # stores  h + A[8]  back into A[12]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57801"/>
              </p:ext>
            </p:extLst>
          </p:nvPr>
        </p:nvGraphicFramePr>
        <p:xfrm>
          <a:off x="323528" y="1124744"/>
          <a:ext cx="7958688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2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Category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MIPS 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Arithmetic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ADD $</a:t>
                      </a:r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r1</a:t>
                      </a:r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,  $</a:t>
                      </a:r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r2</a:t>
                      </a:r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,  $</a:t>
                      </a:r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r3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</a:t>
                      </a:r>
                      <a:r>
                        <a:rPr lang="en-US" altLang="zh-CN" baseline="0" dirty="0" smtClean="0"/>
                        <a:t>  </a:t>
                      </a:r>
                      <a:r>
                        <a:rPr lang="en-US" altLang="zh-CN" baseline="0" dirty="0" err="1" smtClean="0"/>
                        <a:t>r1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aseline="0" dirty="0" err="1" smtClean="0"/>
                        <a:t>r2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aseline="0" dirty="0" err="1" smtClean="0"/>
                        <a:t>r3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SUB</a:t>
                      </a:r>
                      <a:r>
                        <a:rPr lang="en-US" altLang="zh-CN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 $</a:t>
                      </a:r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r1</a:t>
                      </a:r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,  $</a:t>
                      </a:r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r2</a:t>
                      </a:r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,  $</a:t>
                      </a:r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r3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SUB  </a:t>
                      </a:r>
                      <a:r>
                        <a:rPr lang="en-US" altLang="zh-CN" baseline="0" dirty="0" err="1" smtClean="0"/>
                        <a:t>r1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aseline="0" dirty="0" err="1" smtClean="0"/>
                        <a:t>r2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aseline="0" dirty="0" err="1" smtClean="0"/>
                        <a:t>r3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 Transfer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LW</a:t>
                      </a:r>
                      <a:r>
                        <a:rPr lang="en-US" altLang="zh-CN" b="1" baseline="0" dirty="0" smtClean="0">
                          <a:solidFill>
                            <a:srgbClr val="0000FF"/>
                          </a:solidFill>
                        </a:rPr>
                        <a:t>    $</a:t>
                      </a:r>
                      <a:r>
                        <a:rPr lang="en-US" altLang="zh-CN" b="1" baseline="0" dirty="0" err="1" smtClean="0">
                          <a:solidFill>
                            <a:srgbClr val="0000FF"/>
                          </a:solidFill>
                        </a:rPr>
                        <a:t>r1</a:t>
                      </a:r>
                      <a:r>
                        <a:rPr lang="en-US" altLang="zh-CN" b="1" baseline="0" dirty="0" smtClean="0">
                          <a:solidFill>
                            <a:srgbClr val="0000FF"/>
                          </a:solidFill>
                        </a:rPr>
                        <a:t>, 100($</a:t>
                      </a:r>
                      <a:r>
                        <a:rPr lang="en-US" altLang="zh-CN" b="1" baseline="0" dirty="0" err="1" smtClean="0">
                          <a:solidFill>
                            <a:srgbClr val="0000FF"/>
                          </a:solidFill>
                        </a:rPr>
                        <a:t>r2</a:t>
                      </a:r>
                      <a:r>
                        <a:rPr lang="en-US" altLang="zh-CN" b="1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LDR</a:t>
                      </a:r>
                      <a:r>
                        <a:rPr lang="en-US" altLang="zh-CN" dirty="0" smtClean="0"/>
                        <a:t>  </a:t>
                      </a:r>
                      <a:r>
                        <a:rPr lang="en-US" altLang="zh-CN" dirty="0" err="1" smtClean="0"/>
                        <a:t>r1</a:t>
                      </a:r>
                      <a:r>
                        <a:rPr lang="en-US" altLang="zh-CN" dirty="0" smtClean="0"/>
                        <a:t>, [</a:t>
                      </a:r>
                      <a:r>
                        <a:rPr lang="en-US" altLang="zh-CN" dirty="0" err="1" smtClean="0"/>
                        <a:t>r2</a:t>
                      </a:r>
                      <a:r>
                        <a:rPr lang="en-US" altLang="zh-CN" dirty="0" smtClean="0"/>
                        <a:t>, #100]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SW</a:t>
                      </a:r>
                      <a:r>
                        <a:rPr lang="en-US" altLang="zh-CN" b="1" baseline="0" dirty="0" smtClean="0">
                          <a:solidFill>
                            <a:srgbClr val="0000FF"/>
                          </a:solidFill>
                        </a:rPr>
                        <a:t>    $</a:t>
                      </a:r>
                      <a:r>
                        <a:rPr lang="en-US" altLang="zh-CN" b="1" baseline="0" dirty="0" err="1" smtClean="0">
                          <a:solidFill>
                            <a:srgbClr val="0000FF"/>
                          </a:solidFill>
                        </a:rPr>
                        <a:t>r1</a:t>
                      </a:r>
                      <a:r>
                        <a:rPr lang="en-US" altLang="zh-CN" b="1" baseline="0" dirty="0" smtClean="0">
                          <a:solidFill>
                            <a:srgbClr val="0000FF"/>
                          </a:solidFill>
                        </a:rPr>
                        <a:t>, 100($</a:t>
                      </a:r>
                      <a:r>
                        <a:rPr lang="en-US" altLang="zh-CN" b="1" baseline="0" dirty="0" err="1" smtClean="0">
                          <a:solidFill>
                            <a:srgbClr val="0000FF"/>
                          </a:solidFill>
                        </a:rPr>
                        <a:t>r2</a:t>
                      </a:r>
                      <a:r>
                        <a:rPr lang="en-US" altLang="zh-CN" b="1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SDR</a:t>
                      </a:r>
                      <a:r>
                        <a:rPr lang="en-US" altLang="zh-CN" dirty="0" smtClean="0"/>
                        <a:t>  </a:t>
                      </a:r>
                      <a:r>
                        <a:rPr lang="en-US" altLang="zh-CN" dirty="0" err="1" smtClean="0"/>
                        <a:t>r1</a:t>
                      </a:r>
                      <a:r>
                        <a:rPr lang="en-US" altLang="zh-CN" dirty="0" smtClean="0"/>
                        <a:t>, [</a:t>
                      </a:r>
                      <a:r>
                        <a:rPr lang="en-US" altLang="zh-CN" dirty="0" err="1" smtClean="0"/>
                        <a:t>r2</a:t>
                      </a:r>
                      <a:r>
                        <a:rPr lang="en-US" altLang="zh-CN" dirty="0" smtClean="0"/>
                        <a:t>, #100]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9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LH</a:t>
                      </a:r>
                      <a:r>
                        <a:rPr lang="en-US" altLang="zh-CN" b="1" baseline="0" dirty="0" smtClean="0">
                          <a:solidFill>
                            <a:srgbClr val="0000FF"/>
                          </a:solidFill>
                        </a:rPr>
                        <a:t>   $</a:t>
                      </a:r>
                      <a:r>
                        <a:rPr lang="en-US" altLang="zh-CN" b="1" baseline="0" dirty="0" err="1" smtClean="0">
                          <a:solidFill>
                            <a:srgbClr val="0000FF"/>
                          </a:solidFill>
                        </a:rPr>
                        <a:t>r1</a:t>
                      </a:r>
                      <a:r>
                        <a:rPr lang="en-US" altLang="zh-CN" b="1" baseline="0" dirty="0" smtClean="0">
                          <a:solidFill>
                            <a:srgbClr val="0000FF"/>
                          </a:solidFill>
                        </a:rPr>
                        <a:t>, 100($</a:t>
                      </a:r>
                      <a:r>
                        <a:rPr lang="en-US" altLang="zh-CN" b="1" baseline="0" dirty="0" err="1" smtClean="0">
                          <a:solidFill>
                            <a:srgbClr val="0000FF"/>
                          </a:solidFill>
                        </a:rPr>
                        <a:t>r2</a:t>
                      </a:r>
                      <a:r>
                        <a:rPr lang="en-US" altLang="zh-CN" b="1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LDRH</a:t>
                      </a:r>
                      <a:r>
                        <a:rPr lang="en-US" altLang="zh-CN" dirty="0" smtClean="0"/>
                        <a:t>  </a:t>
                      </a:r>
                      <a:r>
                        <a:rPr lang="en-US" altLang="zh-CN" dirty="0" err="1" smtClean="0"/>
                        <a:t>r1</a:t>
                      </a:r>
                      <a:r>
                        <a:rPr lang="en-US" altLang="zh-CN" dirty="0" smtClean="0"/>
                        <a:t>, [</a:t>
                      </a:r>
                      <a:r>
                        <a:rPr lang="en-US" altLang="zh-CN" dirty="0" err="1" smtClean="0"/>
                        <a:t>r2</a:t>
                      </a:r>
                      <a:r>
                        <a:rPr lang="en-US" altLang="zh-CN" dirty="0" smtClean="0"/>
                        <a:t>, #100]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9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SH</a:t>
                      </a:r>
                      <a:r>
                        <a:rPr lang="en-US" altLang="zh-CN" b="1" baseline="0" dirty="0" smtClean="0">
                          <a:solidFill>
                            <a:srgbClr val="0000FF"/>
                          </a:solidFill>
                        </a:rPr>
                        <a:t>    $</a:t>
                      </a:r>
                      <a:r>
                        <a:rPr lang="en-US" altLang="zh-CN" b="1" baseline="0" dirty="0" err="1" smtClean="0">
                          <a:solidFill>
                            <a:srgbClr val="0000FF"/>
                          </a:solidFill>
                        </a:rPr>
                        <a:t>r1</a:t>
                      </a:r>
                      <a:r>
                        <a:rPr lang="en-US" altLang="zh-CN" b="1" baseline="0" dirty="0" smtClean="0">
                          <a:solidFill>
                            <a:srgbClr val="0000FF"/>
                          </a:solidFill>
                        </a:rPr>
                        <a:t>, 100($</a:t>
                      </a:r>
                      <a:r>
                        <a:rPr lang="en-US" altLang="zh-CN" b="1" baseline="0" dirty="0" err="1" smtClean="0">
                          <a:solidFill>
                            <a:srgbClr val="0000FF"/>
                          </a:solidFill>
                        </a:rPr>
                        <a:t>r2</a:t>
                      </a:r>
                      <a:r>
                        <a:rPr lang="en-US" altLang="zh-CN" b="1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SDRH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r1</a:t>
                      </a:r>
                      <a:r>
                        <a:rPr lang="en-US" altLang="zh-CN" dirty="0" smtClean="0"/>
                        <a:t>, [</a:t>
                      </a:r>
                      <a:r>
                        <a:rPr lang="en-US" altLang="zh-CN" dirty="0" err="1" smtClean="0"/>
                        <a:t>r2</a:t>
                      </a:r>
                      <a:r>
                        <a:rPr lang="en-US" altLang="zh-CN" dirty="0" smtClean="0"/>
                        <a:t>, #100]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9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Logical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AND $</a:t>
                      </a:r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r1</a:t>
                      </a:r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,  $</a:t>
                      </a:r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r2</a:t>
                      </a:r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,  $</a:t>
                      </a:r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r3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AND</a:t>
                      </a:r>
                      <a:r>
                        <a:rPr lang="en-US" altLang="zh-CN" baseline="0" dirty="0" smtClean="0"/>
                        <a:t>  </a:t>
                      </a:r>
                      <a:r>
                        <a:rPr lang="en-US" altLang="zh-CN" baseline="0" dirty="0" err="1" smtClean="0"/>
                        <a:t>r1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aseline="0" dirty="0" err="1" smtClean="0"/>
                        <a:t>r2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aseline="0" dirty="0" err="1" smtClean="0"/>
                        <a:t>r3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9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SLL</a:t>
                      </a:r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   $</a:t>
                      </a:r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r1</a:t>
                      </a:r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,  $</a:t>
                      </a:r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r2</a:t>
                      </a:r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,  10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LSL</a:t>
                      </a:r>
                      <a:r>
                        <a:rPr lang="en-US" altLang="zh-CN" dirty="0" smtClean="0"/>
                        <a:t>  </a:t>
                      </a:r>
                      <a:r>
                        <a:rPr lang="en-US" altLang="zh-CN" dirty="0" err="1" smtClean="0"/>
                        <a:t>r1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r2</a:t>
                      </a:r>
                      <a:r>
                        <a:rPr lang="en-US" altLang="zh-CN" dirty="0" smtClean="0"/>
                        <a:t>, #10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Conditional branch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SLT</a:t>
                      </a:r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   $</a:t>
                      </a:r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r1</a:t>
                      </a:r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altLang="zh-CN" b="1" baseline="0" dirty="0" smtClean="0">
                          <a:solidFill>
                            <a:srgbClr val="0000FF"/>
                          </a:solidFill>
                        </a:rPr>
                        <a:t>  $</a:t>
                      </a:r>
                      <a:r>
                        <a:rPr lang="en-US" altLang="zh-CN" b="1" baseline="0" dirty="0" err="1" smtClean="0">
                          <a:solidFill>
                            <a:srgbClr val="0000FF"/>
                          </a:solidFill>
                        </a:rPr>
                        <a:t>r2</a:t>
                      </a:r>
                      <a:r>
                        <a:rPr lang="en-US" altLang="zh-CN" b="1" baseline="0" dirty="0" smtClean="0">
                          <a:solidFill>
                            <a:srgbClr val="0000FF"/>
                          </a:solidFill>
                        </a:rPr>
                        <a:t>,  $</a:t>
                      </a:r>
                      <a:r>
                        <a:rPr lang="en-US" altLang="zh-CN" b="1" baseline="0" dirty="0" err="1" smtClean="0">
                          <a:solidFill>
                            <a:srgbClr val="0000FF"/>
                          </a:solidFill>
                        </a:rPr>
                        <a:t>r3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CMP</a:t>
                      </a:r>
                      <a:r>
                        <a:rPr lang="en-US" altLang="zh-CN" baseline="0" dirty="0" smtClean="0"/>
                        <a:t>  </a:t>
                      </a:r>
                      <a:r>
                        <a:rPr lang="en-US" altLang="zh-CN" baseline="0" dirty="0" err="1" smtClean="0"/>
                        <a:t>r1</a:t>
                      </a:r>
                      <a:r>
                        <a:rPr lang="en-US" altLang="zh-CN" baseline="0" dirty="0" smtClean="0"/>
                        <a:t>,  </a:t>
                      </a:r>
                      <a:r>
                        <a:rPr lang="en-US" altLang="zh-CN" baseline="0" dirty="0" err="1" smtClean="0"/>
                        <a:t>r2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9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Beq</a:t>
                      </a:r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   $</a:t>
                      </a:r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r1</a:t>
                      </a:r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altLang="zh-CN" b="1" baseline="0" dirty="0" smtClean="0">
                          <a:solidFill>
                            <a:srgbClr val="0000FF"/>
                          </a:solidFill>
                        </a:rPr>
                        <a:t> $</a:t>
                      </a:r>
                      <a:r>
                        <a:rPr lang="en-US" altLang="zh-CN" b="1" baseline="0" dirty="0" err="1" smtClean="0">
                          <a:solidFill>
                            <a:srgbClr val="0000FF"/>
                          </a:solidFill>
                        </a:rPr>
                        <a:t>r2</a:t>
                      </a:r>
                      <a:r>
                        <a:rPr lang="en-US" altLang="zh-CN" b="1" baseline="0" dirty="0" smtClean="0">
                          <a:solidFill>
                            <a:srgbClr val="0000FF"/>
                          </a:solidFill>
                        </a:rPr>
                        <a:t>,  </a:t>
                      </a:r>
                      <a:r>
                        <a:rPr lang="en-US" altLang="zh-CN" b="1" baseline="0" dirty="0" err="1" smtClean="0">
                          <a:solidFill>
                            <a:srgbClr val="0000FF"/>
                          </a:solidFill>
                        </a:rPr>
                        <a:t>Lable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BEQ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Lable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9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Bne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9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Unconditional</a:t>
                      </a:r>
                      <a:r>
                        <a:rPr lang="en-US" altLang="zh-CN" baseline="0" dirty="0" smtClean="0"/>
                        <a:t> branch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J    </a:t>
                      </a:r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Lable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   Label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69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JAL  </a:t>
                      </a:r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Lable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  Label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69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JR    $</a:t>
                      </a:r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ra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</a:t>
                      </a:r>
                      <a:r>
                        <a:rPr lang="en-US" altLang="zh-CN" dirty="0" smtClean="0"/>
                        <a:t> PC</a:t>
                      </a:r>
                      <a:r>
                        <a:rPr lang="en-US" altLang="zh-CN" baseline="0" dirty="0" smtClean="0"/>
                        <a:t>  </a:t>
                      </a:r>
                      <a:r>
                        <a:rPr lang="en-US" altLang="zh-CN" baseline="0" dirty="0" err="1" smtClean="0"/>
                        <a:t>LR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86050" y="0"/>
            <a:ext cx="5900750" cy="928670"/>
          </a:xfrm>
        </p:spPr>
        <p:txBody>
          <a:bodyPr/>
          <a:lstStyle/>
          <a:p>
            <a:r>
              <a:rPr lang="en-US" altLang="zh-CN" dirty="0" smtClean="0"/>
              <a:t>MIPS vs. ARM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20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800" smtClean="0">
                <a:cs typeface="Times New Roman" panose="02020603050405020304" pitchFamily="18" charset="0"/>
              </a:rPr>
              <a:t>Discussion</a:t>
            </a:r>
            <a:r>
              <a:rPr sz="4800" smtClean="0">
                <a:cs typeface="Times New Roman" panose="02020603050405020304" pitchFamily="18" charset="0"/>
              </a:rPr>
              <a:t>：</a:t>
            </a:r>
            <a:r>
              <a:rPr lang="en-US" altLang="zh-CN" sz="4800" smtClean="0">
                <a:cs typeface="Times New Roman" panose="02020603050405020304" pitchFamily="18" charset="0"/>
              </a:rPr>
              <a:t>How to represent?</a:t>
            </a:r>
            <a:endParaRPr sz="4800" smtClean="0"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2708275"/>
            <a:ext cx="8540750" cy="1081088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en-US" altLang="zh-CN" sz="4800">
                <a:latin typeface="+mj-lt"/>
              </a:rPr>
              <a:t> </a:t>
            </a:r>
            <a:r>
              <a:rPr lang="en-US" altLang="zh-CN" sz="6000">
                <a:latin typeface="Comic Sans MS" panose="030F0702030302020204" pitchFamily="66" charset="0"/>
              </a:rPr>
              <a:t>g  =  h  +  A[</a:t>
            </a:r>
            <a:r>
              <a:rPr lang="en-US" altLang="zh-CN" sz="6000" i="1" err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6000">
                <a:latin typeface="Comic Sans MS" panose="030F0702030302020204" pitchFamily="66" charset="0"/>
              </a:rPr>
              <a:t>] </a:t>
            </a:r>
            <a:endParaRPr sz="6000">
              <a:latin typeface="Comic Sans MS" panose="030F0702030302020204" pitchFamily="66" charset="0"/>
            </a:endParaRPr>
          </a:p>
        </p:txBody>
      </p:sp>
      <p:sp>
        <p:nvSpPr>
          <p:cNvPr id="36868" name="矩形 1"/>
          <p:cNvSpPr>
            <a:spLocks noChangeArrowheads="1"/>
          </p:cNvSpPr>
          <p:nvPr/>
        </p:nvSpPr>
        <p:spPr bwMode="auto">
          <a:xfrm>
            <a:off x="433388" y="4508500"/>
            <a:ext cx="8353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( Assume: g, h,</a:t>
            </a:r>
            <a:r>
              <a:rPr lang="en-US" altLang="zh-CN" sz="2400" b="1" i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latin typeface="Arial" panose="020B0604020202020204" pitchFamily="34" charset="0"/>
              </a:rPr>
              <a:t> -- $s1, $s2, </a:t>
            </a:r>
            <a:r>
              <a:rPr lang="en-US" altLang="zh-CN" sz="2400" b="1" i="1">
                <a:solidFill>
                  <a:srgbClr val="FF0000"/>
                </a:solidFill>
                <a:latin typeface="Arial" panose="020B0604020202020204" pitchFamily="34" charset="0"/>
              </a:rPr>
              <a:t>$s4</a:t>
            </a:r>
            <a:r>
              <a:rPr lang="en-US" altLang="zh-CN" sz="2400">
                <a:latin typeface="Arial" panose="020B0604020202020204" pitchFamily="34" charset="0"/>
              </a:rPr>
              <a:t>   base address of A -- $s3 )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074738"/>
            <a:ext cx="8540750" cy="5307012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/>
              <a:t>Example 2.6    </a:t>
            </a:r>
            <a:r>
              <a:rPr lang="en-US" altLang="zh-CN" sz="2400"/>
              <a:t>Compiling using a variable array index</a:t>
            </a:r>
            <a:endParaRPr lang="en-US" altLang="zh-CN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C code: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/>
              <a:t>        g  =  h  +  A[</a:t>
            </a:r>
            <a:r>
              <a:rPr lang="en-US" altLang="zh-CN" err="1"/>
              <a:t>i</a:t>
            </a:r>
            <a:r>
              <a:rPr lang="en-US" altLang="zh-CN"/>
              <a:t>] ;          // A is an array of 100 words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2400"/>
              <a:t>( Assume: g, h,</a:t>
            </a:r>
            <a:r>
              <a:rPr lang="en-US" altLang="zh-CN" sz="2400" b="1" i="1">
                <a:solidFill>
                  <a:srgbClr val="FF0000"/>
                </a:solidFill>
              </a:rPr>
              <a:t> </a:t>
            </a:r>
            <a:r>
              <a:rPr lang="en-US" altLang="zh-CN" sz="2400" b="1" i="1" err="1">
                <a:solidFill>
                  <a:srgbClr val="FF0000"/>
                </a:solidFill>
              </a:rPr>
              <a:t>i</a:t>
            </a:r>
            <a:r>
              <a:rPr lang="en-US" altLang="zh-CN" sz="2400"/>
              <a:t> -- $s1, $s2, </a:t>
            </a:r>
            <a:r>
              <a:rPr lang="en-US" altLang="zh-CN" sz="2400" b="1" i="1">
                <a:solidFill>
                  <a:srgbClr val="FF0000"/>
                </a:solidFill>
              </a:rPr>
              <a:t>$s4</a:t>
            </a:r>
            <a:r>
              <a:rPr lang="en-US" altLang="zh-CN" sz="2400"/>
              <a:t>   base address of A -- $s3 )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 MIPS code: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  </a:t>
            </a:r>
            <a:r>
              <a:rPr lang="en-US" altLang="zh-CN" sz="2400"/>
              <a:t>add    $t1, $s4, $s4      #  temp </a:t>
            </a:r>
            <a:r>
              <a:rPr lang="en-US" altLang="zh-CN" sz="2400" err="1"/>
              <a:t>reg</a:t>
            </a:r>
            <a:r>
              <a:rPr lang="en-US" altLang="zh-CN" sz="2400"/>
              <a:t> $t1 = 2 * </a:t>
            </a:r>
            <a:r>
              <a:rPr lang="en-US" altLang="zh-CN" sz="2400" err="1"/>
              <a:t>i</a:t>
            </a:r>
            <a:endParaRPr lang="en-US" altLang="zh-CN" sz="240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/>
              <a:t>       add    $t1, $t1, $t1        #  temp </a:t>
            </a:r>
            <a:r>
              <a:rPr lang="en-US" altLang="zh-CN" sz="2400" err="1"/>
              <a:t>reg</a:t>
            </a:r>
            <a:r>
              <a:rPr lang="en-US" altLang="zh-CN" sz="2400"/>
              <a:t> $t1 = 4 * </a:t>
            </a:r>
            <a:r>
              <a:rPr lang="en-US" altLang="zh-CN" sz="2400" err="1"/>
              <a:t>i</a:t>
            </a:r>
            <a:endParaRPr lang="en-US" altLang="zh-CN" sz="240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/>
              <a:t>        add    $t1, $t1, $s3      #  $t1 = address of A[</a:t>
            </a:r>
            <a:r>
              <a:rPr lang="en-US" altLang="zh-CN" sz="2400" err="1"/>
              <a:t>i</a:t>
            </a:r>
            <a:r>
              <a:rPr lang="en-US" altLang="zh-CN" sz="2400"/>
              <a:t>] (</a:t>
            </a:r>
            <a:r>
              <a:rPr lang="en-US" altLang="zh-CN" sz="2400">
                <a:solidFill>
                  <a:srgbClr val="FF3300"/>
                </a:solidFill>
              </a:rPr>
              <a:t>4 * </a:t>
            </a:r>
            <a:r>
              <a:rPr lang="en-US" altLang="zh-CN" sz="2400" err="1">
                <a:solidFill>
                  <a:srgbClr val="FF3300"/>
                </a:solidFill>
              </a:rPr>
              <a:t>i</a:t>
            </a:r>
            <a:r>
              <a:rPr lang="en-US" altLang="zh-CN" sz="2400">
                <a:solidFill>
                  <a:srgbClr val="FF3300"/>
                </a:solidFill>
              </a:rPr>
              <a:t> + $s3</a:t>
            </a:r>
            <a:r>
              <a:rPr lang="en-US" altLang="zh-CN" sz="2400"/>
              <a:t>)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/>
              <a:t>        </a:t>
            </a:r>
            <a:r>
              <a:rPr lang="en-US" altLang="zh-CN" sz="2400" err="1"/>
              <a:t>lw</a:t>
            </a:r>
            <a:r>
              <a:rPr lang="en-US" altLang="zh-CN" sz="2400"/>
              <a:t>      $t0 , 0($t1)        #  temp </a:t>
            </a:r>
            <a:r>
              <a:rPr lang="en-US" altLang="zh-CN" sz="2400" err="1"/>
              <a:t>reg</a:t>
            </a:r>
            <a:r>
              <a:rPr lang="en-US" altLang="zh-CN" sz="2400"/>
              <a:t> $t0 = A[</a:t>
            </a:r>
            <a:r>
              <a:rPr lang="en-US" altLang="zh-CN" sz="2400" err="1"/>
              <a:t>i</a:t>
            </a:r>
            <a:r>
              <a:rPr lang="en-US" altLang="zh-CN" sz="2400"/>
              <a:t>]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/>
              <a:t>        add    $s1, $s2, $t0     #  g = h + A[</a:t>
            </a:r>
            <a:r>
              <a:rPr lang="en-US" altLang="zh-CN" sz="2400" err="1"/>
              <a:t>i</a:t>
            </a:r>
            <a:r>
              <a:rPr lang="en-US" altLang="zh-CN" sz="2400"/>
              <a:t>]</a:t>
            </a:r>
            <a:endParaRPr lang="en-US" altLang="zh-CN" sz="1400"/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/>
              <a:t> Spilling registers</a:t>
            </a:r>
            <a:br>
              <a:rPr lang="en-US" altLang="zh-CN"/>
            </a:br>
            <a:r>
              <a:rPr lang="en-US" altLang="zh-CN" sz="2400"/>
              <a:t>Putting less commonly used variables(or those needed later) 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/>
              <a:t>							</a:t>
            </a:r>
            <a:r>
              <a:rPr lang="en-US" altLang="zh-CN" sz="2400">
                <a:solidFill>
                  <a:srgbClr val="FF0000"/>
                </a:solidFill>
              </a:rPr>
              <a:t>  into memory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7891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r>
              <a:rPr lang="en-US" altLang="zh-CN" sz="4800" smtClean="0">
                <a:ea typeface="黑体" panose="02010609060101010101" pitchFamily="49" charset="-122"/>
                <a:cs typeface="Times New Roman" panose="02020603050405020304" pitchFamily="18" charset="0"/>
              </a:rPr>
              <a:t>g  =  h  +  A[i]</a:t>
            </a:r>
            <a:endParaRPr sz="480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800" smtClean="0">
                <a:cs typeface="Times New Roman" panose="02020603050405020304" pitchFamily="18" charset="0"/>
              </a:rPr>
              <a:t>Discussion</a:t>
            </a:r>
            <a:r>
              <a:rPr sz="4800" smtClean="0">
                <a:cs typeface="Times New Roman" panose="02020603050405020304" pitchFamily="18" charset="0"/>
              </a:rPr>
              <a:t>：</a:t>
            </a:r>
            <a:r>
              <a:rPr lang="en-US" altLang="zh-CN" sz="4800" smtClean="0">
                <a:cs typeface="Times New Roman" panose="02020603050405020304" pitchFamily="18" charset="0"/>
              </a:rPr>
              <a:t>How to represent?</a:t>
            </a:r>
            <a:endParaRPr sz="4800" smtClean="0"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0" y="1989138"/>
            <a:ext cx="8540750" cy="1878012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en-US" altLang="zh-CN" sz="4800">
                <a:latin typeface="+mj-lt"/>
              </a:rPr>
              <a:t> </a:t>
            </a:r>
            <a:r>
              <a:rPr lang="en-US" altLang="zh-CN" sz="6000">
                <a:solidFill>
                  <a:srgbClr val="FF3300"/>
                </a:solidFill>
              </a:rPr>
              <a:t>Constant</a:t>
            </a:r>
          </a:p>
          <a:p>
            <a:pPr marL="0" indent="0" algn="ctr">
              <a:buFont typeface="Wingdings" pitchFamily="2" charset="2"/>
              <a:buNone/>
              <a:defRPr/>
            </a:pPr>
            <a:endParaRPr sz="600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9400" y="4252913"/>
            <a:ext cx="8351838" cy="109061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66FF"/>
              </a:buClr>
              <a:buSzPct val="85000"/>
              <a:defRPr/>
            </a:pPr>
            <a:r>
              <a:rPr lang="en-US" altLang="zh-CN" sz="3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Many time a program </a:t>
            </a:r>
          </a:p>
          <a:p>
            <a:pPr lvl="1"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66FF"/>
              </a:buClr>
              <a:buSzPct val="85000"/>
              <a:defRPr/>
            </a:pPr>
            <a:r>
              <a:rPr lang="en-US" altLang="zh-CN" sz="3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will use a constant in an operation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84150" y="2927350"/>
            <a:ext cx="85407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en-US" altLang="zh-CN" sz="4800">
                <a:latin typeface="+mj-lt"/>
              </a:rPr>
              <a:t> </a:t>
            </a:r>
            <a:r>
              <a:rPr lang="en-US" altLang="zh-CN" sz="6000">
                <a:latin typeface="Comic Sans MS" panose="030F0702030302020204" pitchFamily="66" charset="0"/>
              </a:rPr>
              <a:t>g  =  h  +  </a:t>
            </a:r>
            <a:r>
              <a:rPr lang="en-US" altLang="zh-CN" sz="6000" i="1">
                <a:solidFill>
                  <a:srgbClr val="FF0000"/>
                </a:solidFill>
                <a:latin typeface="Comic Sans MS" panose="030F0702030302020204" pitchFamily="66" charset="0"/>
              </a:rPr>
              <a:t>55</a:t>
            </a:r>
            <a:r>
              <a:rPr lang="en-US" altLang="zh-CN" sz="6000">
                <a:latin typeface="Comic Sans MS" panose="030F0702030302020204" pitchFamily="66" charset="0"/>
              </a:rPr>
              <a:t> </a:t>
            </a:r>
            <a:endParaRPr lang="en-US" sz="6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38125" y="1025525"/>
            <a:ext cx="8424863" cy="583247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FF3300"/>
                </a:solidFill>
              </a:rPr>
              <a:t>Constant or immediate Operands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400" dirty="0"/>
              <a:t>Many time a program will use a constant in an operation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2200" dirty="0"/>
              <a:t>Incrementing index to point to next element of array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2200" dirty="0"/>
              <a:t>Add the constant 4 to register $s3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2200" dirty="0"/>
              <a:t>Assuming </a:t>
            </a:r>
            <a:r>
              <a:rPr lang="en-US" altLang="zh-CN" sz="2200" dirty="0" err="1">
                <a:solidFill>
                  <a:srgbClr val="FF3300"/>
                </a:solidFill>
              </a:rPr>
              <a:t>AddrConstants</a:t>
            </a:r>
            <a:r>
              <a:rPr lang="en-US" altLang="zh-CN" sz="2200" dirty="0">
                <a:solidFill>
                  <a:srgbClr val="FF3300"/>
                </a:solidFill>
              </a:rPr>
              <a:t> 55</a:t>
            </a:r>
            <a:r>
              <a:rPr lang="en-US" altLang="zh-CN" sz="2200" dirty="0"/>
              <a:t> is address</a:t>
            </a:r>
            <a:r>
              <a:rPr lang="en-US" altLang="zh-CN" sz="2200" dirty="0">
                <a:solidFill>
                  <a:srgbClr val="FF3300"/>
                </a:solidFill>
              </a:rPr>
              <a:t> pointer</a:t>
            </a:r>
            <a:r>
              <a:rPr lang="en-US" altLang="zh-CN" sz="2200" dirty="0"/>
              <a:t> of constant 55</a:t>
            </a:r>
          </a:p>
          <a:p>
            <a:pPr lvl="2" eaLnBrk="1" hangingPunct="1">
              <a:spcBef>
                <a:spcPts val="0"/>
              </a:spcBef>
              <a:defRPr/>
            </a:pPr>
            <a:endParaRPr lang="en-US" altLang="zh-CN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 err="1"/>
              <a:t>Prestored</a:t>
            </a:r>
            <a:r>
              <a:rPr lang="en-US" altLang="zh-CN" dirty="0"/>
              <a:t> in memory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lw</a:t>
            </a:r>
            <a:r>
              <a:rPr lang="en-US" altLang="zh-CN" sz="2400" dirty="0"/>
              <a:t>    $t0, </a:t>
            </a:r>
            <a:r>
              <a:rPr lang="en-US" altLang="zh-CN" sz="2400" dirty="0">
                <a:solidFill>
                  <a:srgbClr val="FF0000"/>
                </a:solidFill>
              </a:rPr>
              <a:t>AddrConstant55</a:t>
            </a:r>
            <a:r>
              <a:rPr lang="en-US" altLang="zh-CN" sz="2400" dirty="0"/>
              <a:t>($s1) </a:t>
            </a:r>
            <a:r>
              <a:rPr lang="en-US" altLang="zh-CN" sz="2000" dirty="0"/>
              <a:t># $t0=constant 55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	add  $s3, $s3, $t0		         </a:t>
            </a:r>
            <a:r>
              <a:rPr lang="en-US" altLang="zh-CN" sz="2000" dirty="0"/>
              <a:t>#$s3=$s3+$t0</a:t>
            </a:r>
            <a:r>
              <a:rPr lang="en-US" altLang="zh-CN" sz="2000" dirty="0">
                <a:solidFill>
                  <a:srgbClr val="FF3300"/>
                </a:solidFill>
              </a:rPr>
              <a:t>($t0</a:t>
            </a:r>
            <a:r>
              <a:rPr lang="en-US" altLang="zh-CN" sz="2000" dirty="0" smtClean="0">
                <a:solidFill>
                  <a:srgbClr val="FF3300"/>
                </a:solidFill>
              </a:rPr>
              <a:t>==55)</a:t>
            </a:r>
            <a:endParaRPr lang="en-US" altLang="zh-CN" sz="2000" dirty="0">
              <a:solidFill>
                <a:srgbClr val="FF3300"/>
              </a:solidFill>
            </a:endParaRPr>
          </a:p>
        </p:txBody>
      </p:sp>
      <p:grpSp>
        <p:nvGrpSpPr>
          <p:cNvPr id="40963" name="组合 1"/>
          <p:cNvGrpSpPr>
            <a:grpSpLocks/>
          </p:cNvGrpSpPr>
          <p:nvPr/>
        </p:nvGrpSpPr>
        <p:grpSpPr bwMode="auto">
          <a:xfrm>
            <a:off x="6300788" y="3213100"/>
            <a:ext cx="2087562" cy="3024188"/>
            <a:chOff x="6804298" y="2924944"/>
            <a:chExt cx="2087562" cy="3024187"/>
          </a:xfrm>
        </p:grpSpPr>
        <p:grpSp>
          <p:nvGrpSpPr>
            <p:cNvPr id="40964" name="Group 16"/>
            <p:cNvGrpSpPr>
              <a:grpSpLocks/>
            </p:cNvGrpSpPr>
            <p:nvPr/>
          </p:nvGrpSpPr>
          <p:grpSpPr bwMode="auto">
            <a:xfrm>
              <a:off x="7812360" y="2924944"/>
              <a:ext cx="1079500" cy="3024187"/>
              <a:chOff x="4967" y="391"/>
              <a:chExt cx="680" cy="1905"/>
            </a:xfrm>
          </p:grpSpPr>
          <p:sp>
            <p:nvSpPr>
              <p:cNvPr id="40967" name="Line 5"/>
              <p:cNvSpPr>
                <a:spLocks noChangeShapeType="1"/>
              </p:cNvSpPr>
              <p:nvPr/>
            </p:nvSpPr>
            <p:spPr bwMode="auto">
              <a:xfrm>
                <a:off x="5193" y="436"/>
                <a:ext cx="0" cy="1860"/>
              </a:xfrm>
              <a:prstGeom prst="line">
                <a:avLst/>
              </a:prstGeom>
              <a:noFill/>
              <a:ln w="9525" cap="rnd">
                <a:solidFill>
                  <a:srgbClr val="007A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68" name="Line 6"/>
              <p:cNvSpPr>
                <a:spLocks noChangeShapeType="1"/>
              </p:cNvSpPr>
              <p:nvPr/>
            </p:nvSpPr>
            <p:spPr bwMode="auto">
              <a:xfrm>
                <a:off x="5647" y="391"/>
                <a:ext cx="0" cy="1905"/>
              </a:xfrm>
              <a:prstGeom prst="line">
                <a:avLst/>
              </a:prstGeom>
              <a:noFill/>
              <a:ln w="9525" cap="rnd">
                <a:solidFill>
                  <a:srgbClr val="007A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69" name="Rectangle 7"/>
              <p:cNvSpPr>
                <a:spLocks noChangeArrowheads="1"/>
              </p:cNvSpPr>
              <p:nvPr/>
            </p:nvSpPr>
            <p:spPr bwMode="auto">
              <a:xfrm>
                <a:off x="5193" y="1071"/>
                <a:ext cx="454" cy="182"/>
              </a:xfrm>
              <a:prstGeom prst="rect">
                <a:avLst/>
              </a:prstGeom>
              <a:noFill/>
              <a:ln w="9525" cap="rnd" algn="ctr">
                <a:solidFill>
                  <a:srgbClr val="007A7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chemeClr val="hlink"/>
                  </a:buClr>
                  <a:buFontTx/>
                  <a:buNone/>
                </a:pPr>
                <a:endParaRPr lang="zh-CN" altLang="zh-CN" sz="1400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0970" name="Rectangle 8"/>
              <p:cNvSpPr>
                <a:spLocks noChangeArrowheads="1"/>
              </p:cNvSpPr>
              <p:nvPr/>
            </p:nvSpPr>
            <p:spPr bwMode="auto">
              <a:xfrm>
                <a:off x="5193" y="1253"/>
                <a:ext cx="454" cy="182"/>
              </a:xfrm>
              <a:prstGeom prst="rect">
                <a:avLst/>
              </a:prstGeom>
              <a:noFill/>
              <a:ln w="9525" cap="rnd" algn="ctr">
                <a:solidFill>
                  <a:srgbClr val="007A7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hlink"/>
                  </a:buClr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0971" name="Rectangle 9"/>
              <p:cNvSpPr>
                <a:spLocks noChangeArrowheads="1"/>
              </p:cNvSpPr>
              <p:nvPr/>
            </p:nvSpPr>
            <p:spPr bwMode="auto">
              <a:xfrm>
                <a:off x="5193" y="1434"/>
                <a:ext cx="454" cy="182"/>
              </a:xfrm>
              <a:prstGeom prst="rect">
                <a:avLst/>
              </a:prstGeom>
              <a:noFill/>
              <a:ln w="9525" cap="rnd" algn="ctr">
                <a:solidFill>
                  <a:srgbClr val="007A7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hlink"/>
                  </a:buClr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0972" name="Line 10"/>
              <p:cNvSpPr>
                <a:spLocks noChangeShapeType="1"/>
              </p:cNvSpPr>
              <p:nvPr/>
            </p:nvSpPr>
            <p:spPr bwMode="auto">
              <a:xfrm>
                <a:off x="5057" y="1616"/>
                <a:ext cx="137" cy="0"/>
              </a:xfrm>
              <a:prstGeom prst="line">
                <a:avLst/>
              </a:prstGeom>
              <a:noFill/>
              <a:ln w="9525" cap="rnd">
                <a:solidFill>
                  <a:srgbClr val="007A7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3" name="Rectangle 11"/>
              <p:cNvSpPr>
                <a:spLocks noChangeArrowheads="1"/>
              </p:cNvSpPr>
              <p:nvPr/>
            </p:nvSpPr>
            <p:spPr bwMode="auto">
              <a:xfrm>
                <a:off x="5193" y="1616"/>
                <a:ext cx="454" cy="182"/>
              </a:xfrm>
              <a:prstGeom prst="rect">
                <a:avLst/>
              </a:prstGeom>
              <a:noFill/>
              <a:ln w="9525" cap="rnd" algn="ctr">
                <a:solidFill>
                  <a:srgbClr val="007A7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chemeClr val="hlink"/>
                  </a:buClr>
                  <a:buFontTx/>
                  <a:buNone/>
                </a:pPr>
                <a:r>
                  <a:rPr lang="en-US" altLang="zh-CN" sz="1400"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55</a:t>
                </a:r>
              </a:p>
            </p:txBody>
          </p:sp>
          <p:sp>
            <p:nvSpPr>
              <p:cNvPr id="40974" name="Rectangle 12"/>
              <p:cNvSpPr>
                <a:spLocks noChangeArrowheads="1"/>
              </p:cNvSpPr>
              <p:nvPr/>
            </p:nvSpPr>
            <p:spPr bwMode="auto">
              <a:xfrm>
                <a:off x="5193" y="618"/>
                <a:ext cx="454" cy="182"/>
              </a:xfrm>
              <a:prstGeom prst="rect">
                <a:avLst/>
              </a:prstGeom>
              <a:noFill/>
              <a:ln w="9525" cap="rnd" algn="ctr">
                <a:solidFill>
                  <a:srgbClr val="007A7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chemeClr val="hlink"/>
                  </a:buClr>
                  <a:buFontTx/>
                  <a:buNone/>
                </a:pPr>
                <a:endParaRPr lang="zh-CN" altLang="zh-CN" sz="1400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0975" name="Line 13"/>
              <p:cNvSpPr>
                <a:spLocks noChangeShapeType="1"/>
              </p:cNvSpPr>
              <p:nvPr/>
            </p:nvSpPr>
            <p:spPr bwMode="auto">
              <a:xfrm>
                <a:off x="4967" y="618"/>
                <a:ext cx="181" cy="0"/>
              </a:xfrm>
              <a:prstGeom prst="line">
                <a:avLst/>
              </a:prstGeom>
              <a:noFill/>
              <a:ln w="9525" cap="rnd">
                <a:solidFill>
                  <a:srgbClr val="007A7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6" name="Text Box 14"/>
              <p:cNvSpPr txBox="1">
                <a:spLocks noChangeArrowheads="1"/>
              </p:cNvSpPr>
              <p:nvPr/>
            </p:nvSpPr>
            <p:spPr bwMode="auto">
              <a:xfrm>
                <a:off x="5239" y="845"/>
                <a:ext cx="36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hlink"/>
                  </a:buClr>
                  <a:buFontTx/>
                  <a:buNone/>
                </a:pPr>
                <a:r>
                  <a:rPr lang="en-US" altLang="zh-CN" sz="1400"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….</a:t>
                </a:r>
              </a:p>
            </p:txBody>
          </p:sp>
        </p:grpSp>
        <p:sp>
          <p:nvSpPr>
            <p:cNvPr id="40965" name="Rectangle 15"/>
            <p:cNvSpPr>
              <a:spLocks noChangeArrowheads="1"/>
            </p:cNvSpPr>
            <p:nvPr/>
          </p:nvSpPr>
          <p:spPr bwMode="auto">
            <a:xfrm>
              <a:off x="7380560" y="3140844"/>
              <a:ext cx="5111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$s1</a:t>
              </a:r>
            </a:p>
          </p:txBody>
        </p:sp>
        <p:sp>
          <p:nvSpPr>
            <p:cNvPr id="40966" name="Rectangle 18"/>
            <p:cNvSpPr>
              <a:spLocks noChangeArrowheads="1"/>
            </p:cNvSpPr>
            <p:nvPr/>
          </p:nvSpPr>
          <p:spPr bwMode="auto">
            <a:xfrm>
              <a:off x="6804298" y="4753744"/>
              <a:ext cx="12875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000" b="1">
                  <a:solidFill>
                    <a:srgbClr val="FF33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AddrConstants 55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r>
              <a:rPr lang="en-US" altLang="zh-CN" smtClean="0">
                <a:ea typeface="黑体" panose="02010609060101010101" pitchFamily="49" charset="-122"/>
              </a:rPr>
              <a:t>Immediate Operands</a:t>
            </a:r>
            <a:endParaRPr smtClean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96975"/>
            <a:ext cx="8229600" cy="496887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 smtClean="0"/>
              <a:t>Immediate Operands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Avoids the load instruction</a:t>
            </a: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lang="en-US" altLang="zh-CN" sz="2200" b="1" dirty="0">
                <a:solidFill>
                  <a:srgbClr val="FF0000"/>
                </a:solidFill>
              </a:rPr>
              <a:t>Immediate:</a:t>
            </a:r>
            <a:r>
              <a:rPr lang="en-US" altLang="zh-CN" sz="2200" dirty="0">
                <a:solidFill>
                  <a:prstClr val="black"/>
                </a:solidFill>
              </a:rPr>
              <a:t> Other method for adding constant 55 to $s3</a:t>
            </a: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Offer versions of the instruction </a:t>
            </a: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		</a:t>
            </a:r>
            <a:r>
              <a:rPr lang="en-US" altLang="zh-CN" dirty="0" err="1">
                <a:solidFill>
                  <a:prstClr val="black"/>
                </a:solidFill>
              </a:rPr>
              <a:t>addi</a:t>
            </a:r>
            <a:r>
              <a:rPr lang="en-US" altLang="zh-CN" dirty="0">
                <a:solidFill>
                  <a:prstClr val="black"/>
                </a:solidFill>
              </a:rPr>
              <a:t>   $s3, $s3, </a:t>
            </a:r>
            <a:r>
              <a:rPr lang="en-US" altLang="zh-CN" b="1" dirty="0">
                <a:solidFill>
                  <a:srgbClr val="FF0000"/>
                </a:solidFill>
              </a:rPr>
              <a:t>55</a:t>
            </a:r>
            <a:r>
              <a:rPr lang="en-US" altLang="zh-CN" dirty="0">
                <a:solidFill>
                  <a:prstClr val="black"/>
                </a:solidFill>
              </a:rPr>
              <a:t>	#$s3= $s3+ </a:t>
            </a:r>
            <a:r>
              <a:rPr lang="en-US" altLang="zh-CN" dirty="0" smtClean="0">
                <a:solidFill>
                  <a:prstClr val="black"/>
                </a:solidFill>
              </a:rPr>
              <a:t>55 </a:t>
            </a:r>
            <a:endParaRPr lang="en-US" altLang="zh-CN" dirty="0">
              <a:solidFill>
                <a:prstClr val="black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Short Literal</a:t>
            </a: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endParaRPr lang="en-US" altLang="zh-CN" dirty="0">
              <a:solidFill>
                <a:prstClr val="black"/>
              </a:solidFill>
            </a:endParaRPr>
          </a:p>
          <a:p>
            <a:pPr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lang="en-US" altLang="zh-CN" dirty="0">
                <a:solidFill>
                  <a:srgbClr val="FF3300"/>
                </a:solidFill>
              </a:rPr>
              <a:t>Design Principle 3</a:t>
            </a: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lang="en-US" altLang="zh-CN" b="1" i="1" dirty="0">
                <a:solidFill>
                  <a:prstClr val="black"/>
                </a:solidFill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Make the common case fast</a:t>
            </a:r>
            <a:r>
              <a:rPr lang="en-US" altLang="zh-CN" b="1" i="1" dirty="0">
                <a:solidFill>
                  <a:prstClr val="black"/>
                </a:solidFill>
              </a:rPr>
              <a:t>: (why?)</a:t>
            </a:r>
            <a:br>
              <a:rPr lang="en-US" altLang="zh-CN" b="1" i="1" dirty="0">
                <a:solidFill>
                  <a:prstClr val="black"/>
                </a:solidFill>
              </a:rPr>
            </a:br>
            <a:r>
              <a:rPr lang="en-US" altLang="zh-CN" sz="2200" i="1" dirty="0">
                <a:solidFill>
                  <a:prstClr val="black"/>
                </a:solidFill>
              </a:rPr>
              <a:t>	</a:t>
            </a:r>
            <a:r>
              <a:rPr lang="en-US" altLang="zh-CN" sz="2200" dirty="0">
                <a:solidFill>
                  <a:prstClr val="black"/>
                </a:solidFill>
              </a:rPr>
              <a:t>Constant operands occur frequently</a:t>
            </a:r>
            <a:br>
              <a:rPr lang="en-US" altLang="zh-CN" sz="2200" dirty="0">
                <a:solidFill>
                  <a:prstClr val="black"/>
                </a:solidFill>
              </a:rPr>
            </a:br>
            <a:r>
              <a:rPr lang="en-US" altLang="zh-CN" sz="2200" dirty="0">
                <a:solidFill>
                  <a:prstClr val="black"/>
                </a:solidFill>
              </a:rPr>
              <a:t>	it is  very common</a:t>
            </a:r>
            <a:br>
              <a:rPr lang="en-US" altLang="zh-CN" sz="2200" dirty="0">
                <a:solidFill>
                  <a:prstClr val="black"/>
                </a:solidFill>
              </a:rPr>
            </a:br>
            <a:r>
              <a:rPr lang="en-US" altLang="zh-CN" sz="2200" dirty="0">
                <a:solidFill>
                  <a:prstClr val="black"/>
                </a:solidFill>
              </a:rPr>
              <a:t>	Loading them from memory is very slow</a:t>
            </a:r>
          </a:p>
          <a:p>
            <a:pPr>
              <a:defRPr/>
            </a:pP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4845050" y="3519488"/>
            <a:ext cx="3779838" cy="323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连接符 5"/>
          <p:cNvCxnSpPr>
            <a:stCxn id="4" idx="0"/>
          </p:cNvCxnSpPr>
          <p:nvPr/>
        </p:nvCxnSpPr>
        <p:spPr>
          <a:xfrm flipH="1">
            <a:off x="6732588" y="3519488"/>
            <a:ext cx="3175" cy="341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0" name="矩形 6"/>
          <p:cNvSpPr>
            <a:spLocks noChangeArrowheads="1"/>
          </p:cNvSpPr>
          <p:nvPr/>
        </p:nvSpPr>
        <p:spPr bwMode="auto">
          <a:xfrm>
            <a:off x="6664325" y="3552825"/>
            <a:ext cx="161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>
                <a:srgbClr val="31859C"/>
              </a:buClr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Arial" panose="020B0604020202020204" pitchFamily="34" charset="0"/>
              </a:rPr>
              <a:t>Short Literal</a:t>
            </a:r>
          </a:p>
        </p:txBody>
      </p:sp>
      <p:sp>
        <p:nvSpPr>
          <p:cNvPr id="8" name="矩形 7"/>
          <p:cNvSpPr/>
          <p:nvPr/>
        </p:nvSpPr>
        <p:spPr>
          <a:xfrm>
            <a:off x="4859338" y="3538538"/>
            <a:ext cx="649287" cy="30797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lang="en-US" altLang="zh-CN" dirty="0">
                <a:solidFill>
                  <a:srgbClr val="FF0000"/>
                </a:solidFill>
              </a:rPr>
              <a:t>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r>
              <a:rPr lang="en-US" altLang="zh-CN" smtClean="0">
                <a:ea typeface="黑体" panose="02010609060101010101" pitchFamily="49" charset="-122"/>
              </a:rPr>
              <a:t>Brief summary</a:t>
            </a:r>
            <a:endParaRPr smtClean="0">
              <a:ea typeface="黑体" panose="02010609060101010101" pitchFamily="49" charset="-122"/>
            </a:endParaRPr>
          </a:p>
        </p:txBody>
      </p:sp>
      <p:graphicFrame>
        <p:nvGraphicFramePr>
          <p:cNvPr id="4" name="Group 375"/>
          <p:cNvGraphicFramePr>
            <a:graphicFrameLocks/>
          </p:cNvGraphicFramePr>
          <p:nvPr/>
        </p:nvGraphicFramePr>
        <p:xfrm>
          <a:off x="107950" y="1484313"/>
          <a:ext cx="8856663" cy="2232043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Name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Example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Comments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32 register</a:t>
                      </a:r>
                    </a:p>
                  </a:txBody>
                  <a:tcPr marL="90000" marR="90000" marT="46803" marB="4680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$s0,$s1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$t0, $t1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Fast locations for data. In MIPS, data must be in registers to perform arithmetic.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3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2"/>
                          <a:cs typeface="Times New Roman" panose="02020603050405020304" pitchFamily="18" charset="0"/>
                        </a:rPr>
                        <a:t>memory words</a:t>
                      </a:r>
                    </a:p>
                  </a:txBody>
                  <a:tcPr marL="90000" marR="90000" marT="46803" marB="4680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Memory[0],  Memory[4] 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Memory[8], 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Menory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[4294967292] 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Accessed only by data transfer instructions in MIPS. MIPS uses byte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. , so sequential word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. Differ by 4. Memory holds data structures, arrays, and  spilled registers.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029" name="Text Box 52"/>
          <p:cNvSpPr txBox="1">
            <a:spLocks noChangeArrowheads="1"/>
          </p:cNvSpPr>
          <p:nvPr/>
        </p:nvSpPr>
        <p:spPr bwMode="auto">
          <a:xfrm>
            <a:off x="2195513" y="908050"/>
            <a:ext cx="61198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b="1">
                <a:solidFill>
                  <a:srgbClr val="FF0066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MIPS operands	</a:t>
            </a:r>
          </a:p>
        </p:txBody>
      </p:sp>
      <p:graphicFrame>
        <p:nvGraphicFramePr>
          <p:cNvPr id="6" name="Group 373"/>
          <p:cNvGraphicFramePr>
            <a:graphicFrameLocks noGrp="1"/>
          </p:cNvGraphicFramePr>
          <p:nvPr/>
        </p:nvGraphicFramePr>
        <p:xfrm>
          <a:off x="107950" y="4235450"/>
          <a:ext cx="8888413" cy="1897064"/>
        </p:xfrm>
        <a:graphic>
          <a:graphicData uri="http://schemas.openxmlformats.org/drawingml/2006/table">
            <a:tbl>
              <a:tblPr/>
              <a:tblGrid>
                <a:gridCol w="127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5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7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Category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Instruction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Example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Meaning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Comments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7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Arithmetic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 $s1,$s2,$s3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 + $s3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Three register operands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subtract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sub $s1,$s2,$s3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－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Three register operands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 immediate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addi $s1,$s2,100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$s1=$s2+100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Used to add constants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Data transfer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load word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lw $1, 100($s2)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$s1=Memory[$s2+100]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Data from memory to register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store word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sw $s1, 100($s2)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Memory[$s2+100]=$s1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Data from register to memory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072" name="Text Box 77"/>
          <p:cNvSpPr txBox="1">
            <a:spLocks noChangeArrowheads="1"/>
          </p:cNvSpPr>
          <p:nvPr/>
        </p:nvSpPr>
        <p:spPr bwMode="auto">
          <a:xfrm>
            <a:off x="1908175" y="3716338"/>
            <a:ext cx="5399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sz="2800" b="1">
                <a:solidFill>
                  <a:srgbClr val="FF0066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MIPS assembly language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5100" y="188913"/>
            <a:ext cx="9144000" cy="7715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200" smtClean="0"/>
              <a:t>2.4    </a:t>
            </a:r>
            <a:r>
              <a:rPr lang="en-US" altLang="zh-CN" sz="3000" smtClean="0"/>
              <a:t>Representing Instructions in the Computer</a:t>
            </a:r>
            <a:br>
              <a:rPr lang="en-US" altLang="zh-CN" sz="3000" smtClean="0"/>
            </a:br>
            <a:r>
              <a:rPr lang="en-US" altLang="zh-CN" sz="3000" smtClean="0"/>
              <a:t> 				         </a:t>
            </a:r>
            <a:r>
              <a:rPr lang="en-US" altLang="zh-CN" sz="3000"/>
              <a:t> </a:t>
            </a:r>
            <a:r>
              <a:rPr lang="en-US" altLang="zh-CN" sz="3000" smtClean="0"/>
              <a:t> --</a:t>
            </a:r>
            <a:r>
              <a:rPr lang="en-US" altLang="zh-CN" sz="3200" smtClean="0"/>
              <a:t>Instruction Format</a:t>
            </a:r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7950" y="1196975"/>
            <a:ext cx="8964613" cy="566102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800"/>
              <a:t> All information in computer consists of  binary bits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800"/>
              <a:t> Mapping registers into numbers</a:t>
            </a:r>
            <a:r>
              <a:rPr lang="en-US" altLang="zh-CN" sz="2400"/>
              <a:t>(</a:t>
            </a:r>
            <a:r>
              <a:rPr lang="en-US" altLang="zh-CN" sz="2400">
                <a:solidFill>
                  <a:srgbClr val="FF0000"/>
                </a:solidFill>
              </a:rPr>
              <a:t>index</a:t>
            </a:r>
            <a:r>
              <a:rPr lang="en-US" altLang="zh-CN" sz="2400"/>
              <a:t>)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 </a:t>
            </a:r>
            <a:r>
              <a:rPr lang="en-US" altLang="zh-CN" sz="2400"/>
              <a:t>Map registers </a:t>
            </a:r>
            <a:r>
              <a:rPr lang="en-US" altLang="zh-CN" sz="2400" b="1">
                <a:solidFill>
                  <a:srgbClr val="FF0066"/>
                </a:solidFill>
              </a:rPr>
              <a:t>$s0 to $s7</a:t>
            </a:r>
            <a:r>
              <a:rPr lang="en-US" altLang="zh-CN" sz="2400"/>
              <a:t> onto registers </a:t>
            </a:r>
            <a:r>
              <a:rPr lang="en-US" altLang="zh-CN" sz="2400" b="1">
                <a:solidFill>
                  <a:srgbClr val="FF0066"/>
                </a:solidFill>
              </a:rPr>
              <a:t>16 to 23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400"/>
              <a:t> Map registers </a:t>
            </a:r>
            <a:r>
              <a:rPr lang="en-US" altLang="zh-CN" sz="2400" b="1">
                <a:solidFill>
                  <a:srgbClr val="FF0066"/>
                </a:solidFill>
              </a:rPr>
              <a:t>$t0 to $t7</a:t>
            </a:r>
            <a:r>
              <a:rPr lang="en-US" altLang="zh-CN" sz="2400"/>
              <a:t> onto registers   </a:t>
            </a:r>
            <a:r>
              <a:rPr lang="en-US" altLang="zh-CN" sz="2400" b="1">
                <a:solidFill>
                  <a:srgbClr val="FF0066"/>
                </a:solidFill>
              </a:rPr>
              <a:t>8  to 15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/>
              <a:t> </a:t>
            </a:r>
            <a:r>
              <a:rPr lang="en-US" altLang="zh-CN" sz="2800"/>
              <a:t>Example 2.7   </a:t>
            </a:r>
            <a:r>
              <a:rPr lang="en-US" altLang="zh-CN" sz="2400"/>
              <a:t>Translating assembly into machine instruction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 </a:t>
            </a:r>
            <a:r>
              <a:rPr lang="en-US" altLang="zh-CN">
                <a:latin typeface="Arial Unicode MS" panose="020B0604020202020204" pitchFamily="34" charset="-122"/>
              </a:rPr>
              <a:t>MIPS code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/>
              <a:t>         add    $t0, $s1, $s2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 </a:t>
            </a:r>
            <a:r>
              <a:rPr lang="en-US" altLang="zh-CN" b="1">
                <a:solidFill>
                  <a:srgbClr val="FF0066"/>
                </a:solidFill>
                <a:latin typeface="Arial Unicode MS" panose="020B0604020202020204" pitchFamily="34" charset="-122"/>
              </a:rPr>
              <a:t>Decimal</a:t>
            </a:r>
            <a:r>
              <a:rPr lang="en-US" altLang="zh-CN">
                <a:solidFill>
                  <a:srgbClr val="FF0066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>
                <a:latin typeface="Arial Unicode MS" panose="020B0604020202020204" pitchFamily="34" charset="-122"/>
              </a:rPr>
              <a:t>version of machine code</a:t>
            </a:r>
            <a:r>
              <a:rPr lang="en-US" altLang="zh-CN"/>
              <a:t>  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/>
              <a:t>          </a:t>
            </a:r>
            <a:r>
              <a:rPr lang="en-US" altLang="zh-CN" sz="2400" b="1" u="sng"/>
              <a:t>|        0      |     17     |     18     |     8       |       0     |       32     |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 </a:t>
            </a:r>
            <a:r>
              <a:rPr lang="en-US" altLang="zh-CN" b="1">
                <a:solidFill>
                  <a:srgbClr val="FF0066"/>
                </a:solidFill>
              </a:rPr>
              <a:t>Binary</a:t>
            </a:r>
            <a:r>
              <a:rPr lang="en-US" altLang="zh-CN"/>
              <a:t> </a:t>
            </a:r>
            <a:r>
              <a:rPr lang="en-US" altLang="zh-CN">
                <a:latin typeface="Arial Unicode MS" panose="020B0604020202020204" pitchFamily="34" charset="-122"/>
              </a:rPr>
              <a:t>version of machine code</a:t>
            </a:r>
            <a:r>
              <a:rPr lang="en-US" altLang="zh-CN"/>
              <a:t>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/>
              <a:t>          </a:t>
            </a:r>
            <a:r>
              <a:rPr lang="en-US" altLang="zh-CN" sz="2400" b="1" u="sng"/>
              <a:t>|  000000  |  10001  |  10010  |  01000  |  00000  |  100000  |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/>
              <a:t>             </a:t>
            </a:r>
            <a:r>
              <a:rPr lang="en-US" altLang="zh-CN" sz="2400" b="1"/>
              <a:t>6 bits       5 bits      5 bits       5 bits      5 bits      6 bits</a:t>
            </a:r>
            <a:r>
              <a:rPr lang="en-US" altLang="zh-CN" b="1"/>
              <a:t> </a:t>
            </a:r>
          </a:p>
        </p:txBody>
      </p:sp>
      <p:sp>
        <p:nvSpPr>
          <p:cNvPr id="44036" name="Rectangle 136"/>
          <p:cNvSpPr>
            <a:spLocks noChangeArrowheads="1"/>
          </p:cNvSpPr>
          <p:nvPr/>
        </p:nvSpPr>
        <p:spPr bwMode="auto">
          <a:xfrm>
            <a:off x="6516688" y="4289425"/>
            <a:ext cx="2525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>
                <a:solidFill>
                  <a:srgbClr val="FF0066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Sometime use Hex!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50838" y="3451225"/>
            <a:ext cx="8540750" cy="27320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>
                <a:solidFill>
                  <a:srgbClr val="FF0000"/>
                </a:solidFill>
                <a:latin typeface="Arial Unicode MS" panose="020B0604020202020204" pitchFamily="34" charset="-122"/>
              </a:rPr>
              <a:t>op</a:t>
            </a:r>
            <a:r>
              <a:rPr sz="2400">
                <a:solidFill>
                  <a:srgbClr val="FF0000"/>
                </a:solidFill>
                <a:latin typeface="Arial Unicode MS" panose="020B0604020202020204" pitchFamily="34" charset="-122"/>
              </a:rPr>
              <a:t>：</a:t>
            </a:r>
            <a:r>
              <a:rPr lang="en-US" altLang="zh-CN" sz="2200" b="0" i="1">
                <a:cs typeface="Times New Roman" panose="02020603050405020304" pitchFamily="18" charset="0"/>
              </a:rPr>
              <a:t>basic operation of the instruction, traditionally called the opcode.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err="1">
                <a:solidFill>
                  <a:srgbClr val="FF0000"/>
                </a:solidFill>
                <a:latin typeface="Arial Unicode MS" panose="020B0604020202020204" pitchFamily="34" charset="-122"/>
              </a:rPr>
              <a:t>rs</a:t>
            </a:r>
            <a:r>
              <a:rPr sz="2400">
                <a:solidFill>
                  <a:srgbClr val="FF0000"/>
                </a:solidFill>
                <a:latin typeface="Arial Unicode MS" panose="020B0604020202020204" pitchFamily="34" charset="-122"/>
              </a:rPr>
              <a:t>：</a:t>
            </a:r>
            <a:r>
              <a:rPr lang="en-US" altLang="zh-CN" sz="2400">
                <a:solidFill>
                  <a:srgbClr val="FF0000"/>
                </a:solidFill>
                <a:latin typeface="Arial Unicode MS" panose="020B0604020202020204" pitchFamily="34" charset="-122"/>
              </a:rPr>
              <a:t>          </a:t>
            </a:r>
            <a:r>
              <a:rPr lang="en-US" altLang="zh-CN" sz="2400" b="0" i="1">
                <a:cs typeface="Times New Roman" panose="02020603050405020304" pitchFamily="18" charset="0"/>
              </a:rPr>
              <a:t>the first register source operand.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err="1">
                <a:solidFill>
                  <a:srgbClr val="FF0000"/>
                </a:solidFill>
                <a:latin typeface="Arial Unicode MS" panose="020B0604020202020204" pitchFamily="34" charset="-122"/>
              </a:rPr>
              <a:t>rt</a:t>
            </a:r>
            <a:r>
              <a:rPr sz="2400">
                <a:solidFill>
                  <a:srgbClr val="FF0000"/>
                </a:solidFill>
                <a:latin typeface="Arial Unicode MS" panose="020B0604020202020204" pitchFamily="34" charset="-122"/>
              </a:rPr>
              <a:t>：</a:t>
            </a:r>
            <a:r>
              <a:rPr lang="en-US" altLang="zh-CN" sz="2400" b="0">
                <a:solidFill>
                  <a:srgbClr val="FF0000"/>
                </a:solidFill>
                <a:latin typeface="Arial Unicode MS" panose="020B0604020202020204" pitchFamily="34" charset="-122"/>
              </a:rPr>
              <a:t>          </a:t>
            </a:r>
            <a:r>
              <a:rPr lang="en-US" altLang="zh-CN" sz="2400" b="0" i="1">
                <a:cs typeface="Times New Roman" panose="02020603050405020304" pitchFamily="18" charset="0"/>
              </a:rPr>
              <a:t>the second register source operand.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err="1">
                <a:solidFill>
                  <a:srgbClr val="FF0000"/>
                </a:solidFill>
                <a:latin typeface="Arial Unicode MS" panose="020B0604020202020204" pitchFamily="34" charset="-122"/>
              </a:rPr>
              <a:t>rd</a:t>
            </a:r>
            <a:r>
              <a:rPr sz="2400">
                <a:solidFill>
                  <a:srgbClr val="FF0000"/>
                </a:solidFill>
                <a:latin typeface="Arial Unicode MS" panose="020B0604020202020204" pitchFamily="34" charset="-122"/>
              </a:rPr>
              <a:t>：</a:t>
            </a:r>
            <a:r>
              <a:rPr lang="en-US" altLang="zh-CN" sz="2400">
                <a:solidFill>
                  <a:srgbClr val="FF0000"/>
                </a:solidFill>
                <a:latin typeface="Arial Unicode MS" panose="020B0604020202020204" pitchFamily="34" charset="-122"/>
              </a:rPr>
              <a:t>         </a:t>
            </a:r>
            <a:r>
              <a:rPr lang="en-US" altLang="zh-CN" sz="2400" b="0" i="1">
                <a:cs typeface="Times New Roman" panose="02020603050405020304" pitchFamily="18" charset="0"/>
              </a:rPr>
              <a:t>the register destination operand.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err="1">
                <a:solidFill>
                  <a:srgbClr val="FF0000"/>
                </a:solidFill>
                <a:latin typeface="Arial Unicode MS" panose="020B0604020202020204" pitchFamily="34" charset="-122"/>
              </a:rPr>
              <a:t>shamt</a:t>
            </a:r>
            <a:r>
              <a:rPr sz="2400">
                <a:solidFill>
                  <a:srgbClr val="FF0000"/>
                </a:solidFill>
                <a:latin typeface="Arial Unicode MS" panose="020B0604020202020204" pitchFamily="34" charset="-122"/>
              </a:rPr>
              <a:t>：</a:t>
            </a:r>
            <a:r>
              <a:rPr lang="en-US" altLang="zh-CN" sz="2400">
                <a:solidFill>
                  <a:srgbClr val="FF0000"/>
                </a:solidFill>
                <a:latin typeface="Arial Unicode MS" panose="020B0604020202020204" pitchFamily="34" charset="-122"/>
              </a:rPr>
              <a:t>  </a:t>
            </a:r>
            <a:r>
              <a:rPr lang="en-US" altLang="zh-CN" sz="2400" b="0" i="1">
                <a:cs typeface="Times New Roman" panose="02020603050405020304" pitchFamily="18" charset="0"/>
              </a:rPr>
              <a:t>shift amount.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err="1">
                <a:solidFill>
                  <a:srgbClr val="FF0000"/>
                </a:solidFill>
                <a:latin typeface="Arial Unicode MS" panose="020B0604020202020204" pitchFamily="34" charset="-122"/>
              </a:rPr>
              <a:t>funct</a:t>
            </a:r>
            <a:r>
              <a:rPr sz="2400">
                <a:solidFill>
                  <a:srgbClr val="FF0000"/>
                </a:solidFill>
                <a:latin typeface="Arial Unicode MS" panose="020B0604020202020204" pitchFamily="34" charset="-122"/>
              </a:rPr>
              <a:t>：</a:t>
            </a:r>
            <a:r>
              <a:rPr lang="en-US" altLang="zh-CN" sz="2400">
                <a:solidFill>
                  <a:srgbClr val="FF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400" b="0" i="1" err="1">
                <a:cs typeface="Times New Roman" panose="02020603050405020304" pitchFamily="18" charset="0"/>
              </a:rPr>
              <a:t>function,this</a:t>
            </a:r>
            <a:r>
              <a:rPr lang="en-US" altLang="zh-CN" sz="2400" b="0" i="1">
                <a:cs typeface="Times New Roman" panose="02020603050405020304" pitchFamily="18" charset="0"/>
              </a:rPr>
              <a:t> field selects the specific variant of the operation in the op field. </a:t>
            </a:r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1547813" y="2782888"/>
            <a:ext cx="4608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sz="3600" b="1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Must bear in mind !</a:t>
            </a:r>
          </a:p>
        </p:txBody>
      </p:sp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970886"/>
              </p:ext>
            </p:extLst>
          </p:nvPr>
        </p:nvGraphicFramePr>
        <p:xfrm>
          <a:off x="361757" y="1376755"/>
          <a:ext cx="8530624" cy="1341120"/>
        </p:xfrm>
        <a:graphic>
          <a:graphicData uri="http://schemas.openxmlformats.org/drawingml/2006/table">
            <a:tbl>
              <a:tblPr/>
              <a:tblGrid>
                <a:gridCol w="1151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4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6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6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16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Field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6bits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5bits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5bits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5bits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5bits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6bits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All MIPS instruction 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R-format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rs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shamt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funct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Arithmetic instruction format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-format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rs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rt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Imm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/address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Data transfer ,branch format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J-format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target address (word)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Uncondition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-al jump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61" name="AutoShape 4"/>
          <p:cNvSpPr>
            <a:spLocks noChangeArrowheads="1"/>
          </p:cNvSpPr>
          <p:nvPr/>
        </p:nvSpPr>
        <p:spPr bwMode="auto">
          <a:xfrm>
            <a:off x="6588125" y="3063875"/>
            <a:ext cx="2016125" cy="360363"/>
          </a:xfrm>
          <a:prstGeom prst="wedgeRoundRectCallout">
            <a:avLst>
              <a:gd name="adj1" fmla="val -101699"/>
              <a:gd name="adj2" fmla="val -297250"/>
              <a:gd name="adj3" fmla="val 16667"/>
            </a:avLst>
          </a:prstGeom>
          <a:noFill/>
          <a:ln w="9525" cap="rnd" algn="ctr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>
                <a:solidFill>
                  <a:srgbClr val="FF0066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Region: ±2</a:t>
            </a:r>
            <a:r>
              <a:rPr lang="en-US" altLang="zh-CN" sz="2000" b="1" baseline="30000">
                <a:solidFill>
                  <a:srgbClr val="FF0066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15</a:t>
            </a:r>
          </a:p>
        </p:txBody>
      </p:sp>
      <p:sp>
        <p:nvSpPr>
          <p:cNvPr id="45062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r>
              <a:rPr lang="en-US" altLang="zh-CN" smtClean="0">
                <a:solidFill>
                  <a:srgbClr val="FF3300"/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MIPS fields (format)</a:t>
            </a:r>
            <a:endParaRPr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endParaRPr altLang="zh-CN" smtClean="0">
              <a:ea typeface="黑体" panose="02010609060101010101" pitchFamily="49" charset="-122"/>
            </a:endParaRP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268413"/>
            <a:ext cx="8229600" cy="4968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FF3300"/>
                </a:solidFill>
                <a:latin typeface="Arial Unicode MS" panose="020B0604020202020204" pitchFamily="34" charset="-122"/>
              </a:rPr>
              <a:t>Design Principle 3</a:t>
            </a:r>
          </a:p>
          <a:p>
            <a:pPr lvl="1" eaLnBrk="1" hangingPunct="1">
              <a:defRPr/>
            </a:pPr>
            <a:r>
              <a:rPr lang="en-US" altLang="zh-CN" b="1" i="1">
                <a:latin typeface="Arial Unicode MS" panose="020B0604020202020204" pitchFamily="34" charset="-122"/>
              </a:rPr>
              <a:t> </a:t>
            </a:r>
            <a:r>
              <a:rPr lang="en-US" altLang="zh-CN" b="1" i="1">
                <a:solidFill>
                  <a:srgbClr val="FF0066"/>
                </a:solidFill>
                <a:latin typeface="Arial Unicode MS" panose="020B0604020202020204" pitchFamily="34" charset="-122"/>
              </a:rPr>
              <a:t>Good design demands good compromises</a:t>
            </a:r>
          </a:p>
          <a:p>
            <a:pPr eaLnBrk="1" hangingPunct="1">
              <a:defRPr/>
            </a:pPr>
            <a:endParaRPr lang="en-US" altLang="zh-CN">
              <a:latin typeface="Arial Unicode MS" panose="020B0604020202020204" pitchFamily="34" charset="-122"/>
            </a:endParaRPr>
          </a:p>
          <a:p>
            <a:pPr eaLnBrk="1" hangingPunct="1">
              <a:defRPr/>
            </a:pPr>
            <a:r>
              <a:rPr lang="en-US" altLang="zh-CN" sz="2800">
                <a:latin typeface="Arial Unicode MS" panose="020B0604020202020204" pitchFamily="34" charset="-122"/>
              </a:rPr>
              <a:t>All instructions in MIPS have the same length</a:t>
            </a:r>
          </a:p>
          <a:p>
            <a:pPr lvl="1" eaLnBrk="1" hangingPunct="1">
              <a:defRPr/>
            </a:pPr>
            <a:r>
              <a:rPr lang="en-US" altLang="zh-CN">
                <a:latin typeface="Arial Unicode MS" panose="020B0604020202020204" pitchFamily="34" charset="-122"/>
              </a:rPr>
              <a:t>Conflict: same length ←  → single instruction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I-format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120434"/>
            <a:ext cx="7524836" cy="2740614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Example: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dirty="0">
                <a:latin typeface="Arial Unicode MS" panose="020B0604020202020204" pitchFamily="34" charset="-122"/>
              </a:rPr>
              <a:t>MIPS </a:t>
            </a:r>
            <a:r>
              <a:rPr lang="en-US" altLang="zh-CN" dirty="0" smtClean="0">
                <a:latin typeface="Arial Unicode MS" panose="020B0604020202020204" pitchFamily="34" charset="-122"/>
              </a:rPr>
              <a:t>code: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   </a:t>
            </a:r>
            <a:r>
              <a:rPr lang="en-US" altLang="zh-CN" dirty="0"/>
              <a:t>$t0, </a:t>
            </a:r>
            <a:r>
              <a:rPr lang="en-US" altLang="zh-CN" dirty="0" smtClean="0"/>
              <a:t>32($s3)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66"/>
                </a:solidFill>
                <a:latin typeface="Arial Unicode MS" panose="020B0604020202020204" pitchFamily="34" charset="-122"/>
              </a:rPr>
              <a:t>Decimal</a:t>
            </a:r>
            <a:r>
              <a:rPr lang="en-US" altLang="zh-CN" dirty="0">
                <a:solidFill>
                  <a:srgbClr val="FF0066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dirty="0">
                <a:latin typeface="Arial Unicode MS" panose="020B0604020202020204" pitchFamily="34" charset="-122"/>
              </a:rPr>
              <a:t>version of machine code</a:t>
            </a:r>
            <a:r>
              <a:rPr lang="en-US" altLang="zh-CN" dirty="0"/>
              <a:t>   </a:t>
            </a:r>
          </a:p>
          <a:p>
            <a:pPr lvl="1" eaLnBrk="1" hangingPunct="1">
              <a:spcBef>
                <a:spcPts val="0"/>
              </a:spcBef>
              <a:buNone/>
              <a:defRPr/>
            </a:pPr>
            <a:r>
              <a:rPr lang="en-US" altLang="zh-CN" sz="1800" b="1" dirty="0"/>
              <a:t>          </a:t>
            </a:r>
            <a:r>
              <a:rPr lang="en-US" altLang="zh-CN" sz="1800" b="1" u="sng" dirty="0"/>
              <a:t>|        35     |     19     |     8     |                       32                     |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66"/>
                </a:solidFill>
              </a:rPr>
              <a:t>Binary</a:t>
            </a:r>
            <a:r>
              <a:rPr lang="en-US" altLang="zh-CN" dirty="0"/>
              <a:t> </a:t>
            </a:r>
            <a:r>
              <a:rPr lang="en-US" altLang="zh-CN" dirty="0">
                <a:latin typeface="Arial Unicode MS" panose="020B0604020202020204" pitchFamily="34" charset="-122"/>
              </a:rPr>
              <a:t>version of machine code</a:t>
            </a:r>
            <a:r>
              <a:rPr lang="en-US" altLang="zh-CN" dirty="0"/>
              <a:t> </a:t>
            </a:r>
          </a:p>
          <a:p>
            <a:pPr lvl="1" eaLnBrk="1" hangingPunct="1">
              <a:spcBef>
                <a:spcPts val="0"/>
              </a:spcBef>
              <a:buNone/>
              <a:defRPr/>
            </a:pPr>
            <a:r>
              <a:rPr lang="en-US" altLang="zh-CN" dirty="0"/>
              <a:t>      </a:t>
            </a:r>
            <a:r>
              <a:rPr lang="en-US" altLang="zh-CN" dirty="0" smtClean="0"/>
              <a:t>  </a:t>
            </a:r>
            <a:r>
              <a:rPr lang="en-US" altLang="zh-CN" sz="1800" b="1" u="sng" dirty="0"/>
              <a:t>|  100011  |  10011  |  01000  |                  100000                  |</a:t>
            </a:r>
          </a:p>
          <a:p>
            <a:pPr lvl="1" eaLnBrk="1" hangingPunct="1">
              <a:spcBef>
                <a:spcPts val="0"/>
              </a:spcBef>
              <a:buNone/>
              <a:defRPr/>
            </a:pPr>
            <a:r>
              <a:rPr lang="en-US" altLang="zh-CN" dirty="0"/>
              <a:t>            </a:t>
            </a:r>
            <a:r>
              <a:rPr lang="en-US" altLang="zh-CN" sz="1800" b="1" dirty="0"/>
              <a:t>6 bits     5 bits      5 bits                   16 bits</a:t>
            </a:r>
            <a:r>
              <a:rPr lang="en-US" altLang="zh-CN" b="1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R-format and I-format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77" y="4726484"/>
            <a:ext cx="5883917" cy="15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Contents of Chapter 2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484313"/>
            <a:ext cx="8351837" cy="439261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</a:rPr>
              <a:t> 2.1   	</a:t>
            </a:r>
            <a:r>
              <a:rPr lang="en-US" altLang="zh-CN" sz="2600" b="0" dirty="0">
                <a:solidFill>
                  <a:schemeClr val="tx1"/>
                </a:solidFill>
              </a:rPr>
              <a:t>Introduction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</a:rPr>
              <a:t> 2.2    	</a:t>
            </a:r>
            <a:r>
              <a:rPr lang="en-US" altLang="zh-CN" sz="2600" b="0" dirty="0">
                <a:solidFill>
                  <a:schemeClr val="tx1"/>
                </a:solidFill>
              </a:rPr>
              <a:t>Operations of the Computer Hardware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</a:rPr>
              <a:t> 2.3    	</a:t>
            </a:r>
            <a:r>
              <a:rPr lang="en-US" altLang="zh-CN" sz="2600" b="0" dirty="0">
                <a:solidFill>
                  <a:schemeClr val="tx1"/>
                </a:solidFill>
              </a:rPr>
              <a:t>Operands of the Computer Hardware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</a:rPr>
              <a:t> 2.4    	</a:t>
            </a:r>
            <a:r>
              <a:rPr lang="en-US" altLang="zh-CN" sz="2600" b="0" dirty="0">
                <a:solidFill>
                  <a:schemeClr val="tx1"/>
                </a:solidFill>
              </a:rPr>
              <a:t>Representing Instructions in the Computer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</a:rPr>
              <a:t> 2.5	</a:t>
            </a:r>
            <a:r>
              <a:rPr lang="en-US" altLang="zh-CN" sz="2600" b="0" dirty="0">
                <a:solidFill>
                  <a:schemeClr val="tx1"/>
                </a:solidFill>
              </a:rPr>
              <a:t>Logical Operation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</a:rPr>
              <a:t> 2.6    	</a:t>
            </a:r>
            <a:r>
              <a:rPr lang="en-US" altLang="zh-CN" sz="2600" b="0" dirty="0">
                <a:solidFill>
                  <a:schemeClr val="tx1"/>
                </a:solidFill>
              </a:rPr>
              <a:t>Instructions for Making Decisions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</a:rPr>
              <a:t> 2.7    	</a:t>
            </a:r>
            <a:r>
              <a:rPr lang="en-US" altLang="zh-CN" sz="2600" b="0" dirty="0">
                <a:solidFill>
                  <a:schemeClr val="tx1"/>
                </a:solidFill>
              </a:rPr>
              <a:t>Supporting Procedures in Computer Hardware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</a:rPr>
              <a:t> 2.8    	</a:t>
            </a:r>
            <a:r>
              <a:rPr lang="en-US" altLang="zh-CN" sz="2600" b="0" dirty="0">
                <a:solidFill>
                  <a:schemeClr val="tx1"/>
                </a:solidFill>
              </a:rPr>
              <a:t>Communicating with People</a:t>
            </a:r>
          </a:p>
          <a:p>
            <a:pPr marL="0" indent="0"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</a:rPr>
              <a:t> 2.9    	</a:t>
            </a:r>
            <a:r>
              <a:rPr lang="en-US" altLang="zh-CN" sz="2400" b="0" dirty="0">
                <a:solidFill>
                  <a:schemeClr val="tx1"/>
                </a:solidFill>
              </a:rPr>
              <a:t>MIPS Addressing for 32 Bit </a:t>
            </a:r>
            <a:r>
              <a:rPr lang="en-US" altLang="zh-CN" sz="2400" b="0" dirty="0" err="1">
                <a:solidFill>
                  <a:schemeClr val="tx1"/>
                </a:solidFill>
              </a:rPr>
              <a:t>Immediates</a:t>
            </a:r>
            <a:r>
              <a:rPr lang="en-US" altLang="zh-CN" sz="2400" b="0" dirty="0">
                <a:solidFill>
                  <a:schemeClr val="tx1"/>
                </a:solidFill>
              </a:rPr>
              <a:t> and Addresses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15900" y="1082675"/>
            <a:ext cx="8712200" cy="501015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/>
              <a:t> Example 2.8  </a:t>
            </a:r>
            <a:r>
              <a:rPr lang="en-US" altLang="zh-CN" sz="2200"/>
              <a:t>Translating assembly into machine instruction</a:t>
            </a:r>
            <a:r>
              <a:rPr lang="en-US" altLang="zh-CN" sz="2000"/>
              <a:t>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/>
              <a:t>      C code: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A[300]  =  h  +  A[300] ;</a:t>
            </a:r>
            <a:br>
              <a:rPr lang="en-US" altLang="zh-CN" sz="2000"/>
            </a:br>
            <a:r>
              <a:rPr lang="en-US" altLang="zh-CN" sz="2000"/>
              <a:t> </a:t>
            </a:r>
            <a:r>
              <a:rPr lang="en-US" altLang="zh-CN" sz="1800"/>
              <a:t>( Assume: h ---- $s2        base address of A ---- $t1 )</a:t>
            </a:r>
            <a:endParaRPr lang="en-US" altLang="zh-CN" sz="200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 MIPS assembly code: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</a:t>
            </a:r>
            <a:r>
              <a:rPr lang="en-US" altLang="zh-CN" sz="2000" err="1"/>
              <a:t>lw</a:t>
            </a:r>
            <a:r>
              <a:rPr lang="en-US" altLang="zh-CN" sz="2000"/>
              <a:t>     $t0, 1200($t1)    # temporary </a:t>
            </a:r>
            <a:r>
              <a:rPr lang="en-US" altLang="zh-CN" sz="2000" err="1"/>
              <a:t>reg</a:t>
            </a:r>
            <a:r>
              <a:rPr lang="en-US" altLang="zh-CN" sz="2000"/>
              <a:t> $t0 gets A[300]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add   $t0, $s2, $t0       # temporary </a:t>
            </a:r>
            <a:r>
              <a:rPr lang="en-US" altLang="zh-CN" sz="2000" err="1"/>
              <a:t>reg</a:t>
            </a:r>
            <a:r>
              <a:rPr lang="en-US" altLang="zh-CN" sz="2000"/>
              <a:t> $t0 gets  h  +  A[300]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</a:t>
            </a:r>
            <a:r>
              <a:rPr lang="en-US" altLang="zh-CN" sz="2000" err="1"/>
              <a:t>sw</a:t>
            </a:r>
            <a:r>
              <a:rPr lang="en-US" altLang="zh-CN" sz="2000"/>
              <a:t>    $t0, 1200($t1)    # stores h  +  A[300]  back into A[300]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 MIPS machine language code: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/>
              <a:t> Decimal version</a:t>
            </a:r>
            <a:r>
              <a:rPr lang="en-US" altLang="zh-CN" sz="1800"/>
              <a:t>                                             </a:t>
            </a:r>
            <a:r>
              <a:rPr lang="en-US" altLang="zh-CN" sz="1800" b="1"/>
              <a:t>address/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1800" b="1"/>
              <a:t>                     op            </a:t>
            </a:r>
            <a:r>
              <a:rPr lang="en-US" altLang="zh-CN" sz="1800" b="1" err="1"/>
              <a:t>rs</a:t>
            </a:r>
            <a:r>
              <a:rPr lang="en-US" altLang="zh-CN" sz="1800" b="1"/>
              <a:t>            </a:t>
            </a:r>
            <a:r>
              <a:rPr lang="en-US" altLang="zh-CN" sz="1800" b="1" err="1"/>
              <a:t>rt</a:t>
            </a:r>
            <a:r>
              <a:rPr lang="en-US" altLang="zh-CN" sz="1800" b="1"/>
              <a:t>           </a:t>
            </a:r>
            <a:r>
              <a:rPr lang="en-US" altLang="zh-CN" sz="1800" b="1" err="1"/>
              <a:t>rd</a:t>
            </a:r>
            <a:r>
              <a:rPr lang="en-US" altLang="zh-CN" sz="1800" b="1"/>
              <a:t>              </a:t>
            </a:r>
            <a:r>
              <a:rPr lang="en-US" altLang="zh-CN" sz="1800" b="1" err="1"/>
              <a:t>shamt</a:t>
            </a:r>
            <a:r>
              <a:rPr lang="en-US" altLang="zh-CN" sz="1800" b="1"/>
              <a:t>          </a:t>
            </a:r>
            <a:r>
              <a:rPr lang="en-US" altLang="zh-CN" sz="1800" b="1" err="1"/>
              <a:t>funct</a:t>
            </a:r>
            <a:endParaRPr lang="en-US" altLang="zh-CN" sz="1800" b="1"/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          </a:t>
            </a:r>
            <a:r>
              <a:rPr lang="en-US" altLang="zh-CN" sz="2000" u="sng"/>
              <a:t>|       35     |      9      |      8      |                   1200                   |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          </a:t>
            </a:r>
            <a:r>
              <a:rPr lang="en-US" altLang="zh-CN" sz="2000" u="sng"/>
              <a:t>|        0      |     18     |      8      |     8       |       0     |       32     |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          </a:t>
            </a:r>
            <a:r>
              <a:rPr lang="en-US" altLang="zh-CN" sz="2000" u="sng"/>
              <a:t>|       43     |      9      |      8      |                   1200                   |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1114425" y="5238750"/>
            <a:ext cx="7207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lw</a:t>
            </a:r>
          </a:p>
          <a:p>
            <a:pPr algn="r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add</a:t>
            </a:r>
          </a:p>
          <a:p>
            <a:pPr algn="r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sw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7338" y="981075"/>
            <a:ext cx="8569325" cy="4824413"/>
          </a:xfrm>
        </p:spPr>
        <p:txBody>
          <a:bodyPr/>
          <a:lstStyle/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1000"/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/>
              <a:t> Binary version</a:t>
            </a:r>
            <a:endParaRPr lang="en-US" altLang="zh-CN" sz="1800" b="1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          </a:t>
            </a:r>
            <a:r>
              <a:rPr lang="en-US" altLang="zh-CN" sz="2000" u="sng"/>
              <a:t>|  10</a:t>
            </a:r>
            <a:r>
              <a:rPr lang="en-US" altLang="zh-CN" b="1" u="sng">
                <a:solidFill>
                  <a:srgbClr val="FF0066"/>
                </a:solidFill>
              </a:rPr>
              <a:t>0</a:t>
            </a:r>
            <a:r>
              <a:rPr lang="en-US" altLang="zh-CN" sz="2000" u="sng"/>
              <a:t>011  |  01001  |  01000  |      *0000 0100 1011 0000  |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          </a:t>
            </a:r>
            <a:r>
              <a:rPr lang="en-US" altLang="zh-CN" sz="2000" u="sng"/>
              <a:t>|  000000  |  10010  |  01000  | 01000   |  00000  |  100000  |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          </a:t>
            </a:r>
            <a:r>
              <a:rPr lang="en-US" altLang="zh-CN" sz="2000" u="sng"/>
              <a:t>|  10</a:t>
            </a:r>
            <a:r>
              <a:rPr lang="en-US" altLang="zh-CN" b="1" u="sng">
                <a:solidFill>
                  <a:srgbClr val="FF0066"/>
                </a:solidFill>
              </a:rPr>
              <a:t>1</a:t>
            </a:r>
            <a:r>
              <a:rPr lang="en-US" altLang="zh-CN" sz="2000" u="sng"/>
              <a:t>011  |  01001  |  01000  |      0000 0100 1011 0000    |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>
                <a:latin typeface="Arial Unicode MS" panose="020B0604020202020204" pitchFamily="34" charset="-122"/>
              </a:rPr>
              <a:t>          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>
                <a:latin typeface="Arial Unicode MS" panose="020B0604020202020204" pitchFamily="34" charset="-122"/>
              </a:rPr>
              <a:t>	 </a:t>
            </a:r>
            <a:r>
              <a:rPr lang="en-US" altLang="zh-CN" sz="2000" b="1">
                <a:solidFill>
                  <a:srgbClr val="FF0000"/>
                </a:solidFill>
                <a:latin typeface="Arial Unicode MS" panose="020B0604020202020204" pitchFamily="34" charset="-122"/>
              </a:rPr>
              <a:t>Note the only difference of the first and last instructions</a:t>
            </a:r>
            <a:r>
              <a:rPr lang="en-US" altLang="zh-CN" sz="2000">
                <a:solidFill>
                  <a:srgbClr val="FF0000"/>
                </a:solidFill>
                <a:latin typeface="Arial Unicode MS" panose="020B0604020202020204" pitchFamily="34" charset="-122"/>
              </a:rPr>
              <a:t>!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2000">
              <a:solidFill>
                <a:srgbClr val="FF0000"/>
              </a:solidFill>
              <a:latin typeface="Arial Unicode MS" panose="020B0604020202020204" pitchFamily="34" charset="-12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/>
              <a:t> Two </a:t>
            </a:r>
            <a:r>
              <a:rPr lang="en-US" altLang="zh-CN">
                <a:solidFill>
                  <a:srgbClr val="FF0000"/>
                </a:solidFill>
              </a:rPr>
              <a:t>key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principles</a:t>
            </a:r>
            <a:r>
              <a:rPr lang="en-US" altLang="zh-CN"/>
              <a:t> of today</a:t>
            </a:r>
            <a:r>
              <a:rPr lang="en-US" altLang="zh-CN">
                <a:latin typeface="Arial Unicode MS" panose="020B0604020202020204" pitchFamily="34" charset="-122"/>
              </a:rPr>
              <a:t>’</a:t>
            </a:r>
            <a:r>
              <a:rPr lang="en-US" altLang="zh-CN"/>
              <a:t>s computers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 Instructions are represented as numbers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 Programs can be stored in memory like numbers</a:t>
            </a:r>
          </a:p>
        </p:txBody>
      </p:sp>
      <p:sp>
        <p:nvSpPr>
          <p:cNvPr id="49155" name="AutoShape 7"/>
          <p:cNvSpPr>
            <a:spLocks noChangeArrowheads="1"/>
          </p:cNvSpPr>
          <p:nvPr/>
        </p:nvSpPr>
        <p:spPr bwMode="auto">
          <a:xfrm>
            <a:off x="5076825" y="5072063"/>
            <a:ext cx="3240088" cy="1008062"/>
          </a:xfrm>
          <a:prstGeom prst="cloudCallout">
            <a:avLst>
              <a:gd name="adj1" fmla="val -62352"/>
              <a:gd name="adj2" fmla="val -104194"/>
            </a:avLst>
          </a:prstGeom>
          <a:noFill/>
          <a:ln w="9525" cap="rnd">
            <a:solidFill>
              <a:srgbClr val="007A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Store-program</a:t>
            </a:r>
          </a:p>
        </p:txBody>
      </p:sp>
      <p:sp>
        <p:nvSpPr>
          <p:cNvPr id="49156" name="Text Box 8"/>
          <p:cNvSpPr txBox="1">
            <a:spLocks noChangeArrowheads="1"/>
          </p:cNvSpPr>
          <p:nvPr/>
        </p:nvSpPr>
        <p:spPr bwMode="auto">
          <a:xfrm>
            <a:off x="1116013" y="1773238"/>
            <a:ext cx="7207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lw</a:t>
            </a:r>
          </a:p>
          <a:p>
            <a:pPr algn="r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add</a:t>
            </a:r>
          </a:p>
          <a:p>
            <a:pPr algn="r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sw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r>
              <a:rPr lang="en-US" altLang="zh-CN" smtClean="0">
                <a:ea typeface="黑体" panose="02010609060101010101" pitchFamily="49" charset="-122"/>
              </a:rPr>
              <a:t>Stored-program concept</a:t>
            </a:r>
            <a:endParaRPr smtClean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968875"/>
          </a:xfrm>
        </p:spPr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50180" name="Picture 5" descr="f03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28750"/>
            <a:ext cx="712946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任务管理器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 bwMode="auto">
          <a:xfrm>
            <a:off x="521550" y="2186863"/>
            <a:ext cx="4137366" cy="314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00" dirty="0" err="1"/>
              <a:t>Ctrl+alt+del</a:t>
            </a:r>
            <a:endParaRPr lang="zh-CN" altLang="en-US" sz="2400" dirty="0"/>
          </a:p>
          <a:p>
            <a:pPr lvl="1" eaLnBrk="1" hangingPunct="1"/>
            <a:r>
              <a:rPr lang="zh-CN" altLang="en-US" sz="2100" dirty="0"/>
              <a:t>只能被</a:t>
            </a:r>
            <a:r>
              <a:rPr lang="en-US" altLang="zh-CN" sz="2100" dirty="0"/>
              <a:t>MS</a:t>
            </a:r>
            <a:r>
              <a:rPr lang="zh-CN" altLang="en-US" sz="2100" dirty="0"/>
              <a:t>截获</a:t>
            </a:r>
          </a:p>
          <a:p>
            <a:pPr eaLnBrk="1" hangingPunct="1"/>
            <a:r>
              <a:rPr lang="zh-CN" altLang="en-US" sz="2400" dirty="0"/>
              <a:t>列出所有正在运行的任务</a:t>
            </a:r>
          </a:p>
          <a:p>
            <a:pPr lvl="1" eaLnBrk="1" hangingPunct="1"/>
            <a:r>
              <a:rPr lang="zh-CN" altLang="en-US" sz="2100" dirty="0"/>
              <a:t>任务的内存大小</a:t>
            </a:r>
          </a:p>
          <a:p>
            <a:pPr lvl="1" eaLnBrk="1" hangingPunct="1"/>
            <a:r>
              <a:rPr lang="zh-CN" altLang="en-US" sz="2100" dirty="0"/>
              <a:t>任务的</a:t>
            </a:r>
            <a:r>
              <a:rPr lang="en-US" altLang="zh-CN" sz="2100" dirty="0"/>
              <a:t>CPU</a:t>
            </a:r>
            <a:r>
              <a:rPr lang="zh-CN" altLang="en-US" sz="2100" dirty="0"/>
              <a:t>占有率</a:t>
            </a:r>
          </a:p>
          <a:p>
            <a:pPr lvl="1" eaLnBrk="1" hangingPunct="1"/>
            <a:r>
              <a:rPr lang="zh-CN" altLang="en-US" sz="2100" dirty="0"/>
              <a:t>任务的</a:t>
            </a:r>
            <a:r>
              <a:rPr lang="en-US" altLang="zh-CN" sz="2100" dirty="0"/>
              <a:t>CPU</a:t>
            </a:r>
            <a:r>
              <a:rPr lang="zh-CN" altLang="en-US" sz="2100" dirty="0"/>
              <a:t>时间</a:t>
            </a:r>
          </a:p>
          <a:p>
            <a:pPr lvl="1" eaLnBrk="1" hangingPunct="1"/>
            <a:r>
              <a:rPr lang="en-US" altLang="zh-CN" sz="2100" dirty="0"/>
              <a:t>PID</a:t>
            </a:r>
            <a:r>
              <a:rPr lang="zh-CN" altLang="en-US" sz="2100" dirty="0"/>
              <a:t>为进程号</a:t>
            </a:r>
          </a:p>
          <a:p>
            <a:pPr lvl="2" eaLnBrk="1" hangingPunct="1"/>
            <a:r>
              <a:rPr lang="zh-CN" altLang="en-US" sz="1800" dirty="0"/>
              <a:t>越大越晚启动</a:t>
            </a:r>
          </a:p>
          <a:p>
            <a:pPr eaLnBrk="1" hangingPunct="1"/>
            <a:endParaRPr lang="zh-CN" altLang="en-US" sz="24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840" y="1644457"/>
            <a:ext cx="3407569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6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Trojan </a:t>
            </a:r>
            <a:r>
              <a:rPr lang="zh-CN" altLang="en-US" dirty="0"/>
              <a:t>最简单例子</a:t>
            </a:r>
            <a:r>
              <a:rPr lang="en-US" altLang="zh-CN" dirty="0"/>
              <a:t>-</a:t>
            </a:r>
            <a:r>
              <a:rPr lang="zh-CN" altLang="en-US" dirty="0"/>
              <a:t>密码窃取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 bwMode="auto">
          <a:xfrm>
            <a:off x="251520" y="1484784"/>
            <a:ext cx="4797425" cy="411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main() {</a:t>
            </a:r>
            <a:endParaRPr lang="zh-CN" alt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	char password[256], crypt_pw[256];</a:t>
            </a:r>
            <a:endParaRPr lang="zh-CN" alt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	scanf(</a:t>
            </a:r>
            <a:r>
              <a:rPr lang="en-US" altLang="zh-CN" sz="2000" smtClean="0">
                <a:latin typeface="Arial Unicode MS" pitchFamily="34" charset="-122"/>
              </a:rPr>
              <a:t>“</a:t>
            </a:r>
            <a:r>
              <a:rPr lang="en-US" altLang="zh-CN" sz="2000" smtClean="0"/>
              <a:t>%s</a:t>
            </a:r>
            <a:r>
              <a:rPr lang="en-US" altLang="zh-CN" sz="2000" smtClean="0">
                <a:latin typeface="Arial Unicode MS" pitchFamily="34" charset="-122"/>
              </a:rPr>
              <a:t>”</a:t>
            </a:r>
            <a:r>
              <a:rPr lang="en-US" altLang="zh-CN" sz="2000" smtClean="0"/>
              <a:t>,password);</a:t>
            </a:r>
            <a:endParaRPr lang="zh-CN" alt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	crypt(password, crypt_pw);</a:t>
            </a:r>
            <a:endParaRPr lang="zh-CN" alt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	if ( strcmp(crypt_pw, </a:t>
            </a:r>
            <a:r>
              <a:rPr lang="en-US" altLang="zh-CN" sz="2000" smtClean="0">
                <a:latin typeface="Arial Unicode MS" pitchFamily="34" charset="-122"/>
              </a:rPr>
              <a:t>“</a:t>
            </a:r>
            <a:r>
              <a:rPr lang="en-US" altLang="zh-CN" sz="2000" smtClean="0"/>
              <a:t>xxxxxx</a:t>
            </a:r>
            <a:r>
              <a:rPr lang="en-US" altLang="zh-CN" sz="2000" smtClean="0">
                <a:latin typeface="Arial Unicode MS" pitchFamily="34" charset="-122"/>
              </a:rPr>
              <a:t>”</a:t>
            </a:r>
            <a:r>
              <a:rPr lang="en-US" altLang="zh-CN" sz="2000" smtClean="0"/>
              <a:t>)!=0 )	</a:t>
            </a:r>
            <a:endParaRPr lang="zh-CN" alt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		printf(</a:t>
            </a:r>
            <a:r>
              <a:rPr lang="en-US" altLang="zh-CN" sz="2000" smtClean="0">
                <a:latin typeface="Arial Unicode MS" pitchFamily="34" charset="-122"/>
              </a:rPr>
              <a:t>“</a:t>
            </a:r>
            <a:r>
              <a:rPr lang="en-US" altLang="zh-CN" sz="2000" smtClean="0"/>
              <a:t>password error\n</a:t>
            </a:r>
            <a:r>
              <a:rPr lang="en-US" altLang="zh-CN" sz="2000" smtClean="0">
                <a:latin typeface="Arial Unicode MS" pitchFamily="34" charset="-122"/>
              </a:rPr>
              <a:t>”</a:t>
            </a:r>
            <a:r>
              <a:rPr lang="en-US" altLang="zh-CN" sz="2000" smtClean="0"/>
              <a:t>);</a:t>
            </a:r>
            <a:endParaRPr lang="zh-CN" alt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	else </a:t>
            </a:r>
            <a:endParaRPr lang="zh-CN" alt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		;</a:t>
            </a:r>
            <a:endParaRPr lang="zh-CN" alt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}</a:t>
            </a:r>
            <a:endParaRPr lang="zh-CN" alt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Input: 123456</a:t>
            </a:r>
            <a:endParaRPr lang="zh-CN" alt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Trojan read memory variable </a:t>
            </a:r>
            <a:r>
              <a:rPr lang="en-US" altLang="zh-CN" sz="2000" smtClean="0">
                <a:latin typeface="Arial Unicode MS" pitchFamily="34" charset="-122"/>
              </a:rPr>
              <a:t>“</a:t>
            </a:r>
            <a:r>
              <a:rPr lang="en-US" altLang="zh-CN" sz="2000" smtClean="0"/>
              <a:t>password</a:t>
            </a:r>
            <a:r>
              <a:rPr lang="en-US" altLang="zh-CN" sz="2000" smtClean="0">
                <a:latin typeface="Arial Unicode MS" pitchFamily="34" charset="-122"/>
              </a:rPr>
              <a:t>”</a:t>
            </a:r>
            <a:endParaRPr lang="en-US" altLang="zh-CN" sz="20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6283" y="1640359"/>
            <a:ext cx="2665412" cy="3887788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itchFamily="34" charset="0"/>
              <a:buNone/>
            </a:pPr>
            <a:endParaRPr lang="zh-CN" altLang="zh-CN" sz="1400">
              <a:solidFill>
                <a:srgbClr val="007A77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07720" y="2576984"/>
            <a:ext cx="2376488" cy="288925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123456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07720" y="2864322"/>
            <a:ext cx="2376488" cy="288925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abcdef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6283" y="2361084"/>
            <a:ext cx="2663825" cy="1655763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endParaRPr lang="zh-CN" altLang="en-US" sz="1400">
              <a:solidFill>
                <a:srgbClr val="007A77"/>
              </a:solidFill>
              <a:ea typeface="宋体" pitchFamily="2" charset="-122"/>
            </a:endParaRPr>
          </a:p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endParaRPr lang="zh-CN" altLang="en-US" sz="1400">
              <a:solidFill>
                <a:srgbClr val="007A77"/>
              </a:solidFill>
              <a:ea typeface="宋体" pitchFamily="2" charset="-122"/>
            </a:endParaRPr>
          </a:p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a.exe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6283" y="4304184"/>
            <a:ext cx="2663825" cy="865188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endParaRPr lang="zh-CN" altLang="en-US" sz="1400">
              <a:solidFill>
                <a:srgbClr val="007A77"/>
              </a:solidFill>
              <a:ea typeface="宋体" pitchFamily="2" charset="-122"/>
            </a:endParaRPr>
          </a:p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trojan</a:t>
            </a:r>
            <a:endParaRPr lang="zh-CN" altLang="en-US" sz="1400">
              <a:ea typeface="宋体" pitchFamily="2" charset="-122"/>
            </a:endParaRPr>
          </a:p>
        </p:txBody>
      </p:sp>
      <p:cxnSp>
        <p:nvCxnSpPr>
          <p:cNvPr id="10" name="AutoShape 9"/>
          <p:cNvCxnSpPr>
            <a:cxnSpLocks noChangeShapeType="1"/>
            <a:stCxn id="9" idx="1"/>
            <a:endCxn id="8" idx="1"/>
          </p:cNvCxnSpPr>
          <p:nvPr/>
        </p:nvCxnSpPr>
        <p:spPr bwMode="auto">
          <a:xfrm rot="10800000" flipH="1">
            <a:off x="5336283" y="3189759"/>
            <a:ext cx="1587" cy="1547813"/>
          </a:xfrm>
          <a:prstGeom prst="curvedConnector3">
            <a:avLst>
              <a:gd name="adj1" fmla="val -14400000"/>
            </a:avLst>
          </a:prstGeom>
          <a:noFill/>
          <a:ln w="9525" cap="rnd">
            <a:solidFill>
              <a:srgbClr val="007A7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57245" y="2576984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password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66770" y="2864322"/>
            <a:ext cx="933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itchFamily="2" charset="-122"/>
              </a:rPr>
              <a:t>Crypt_pw</a:t>
            </a:r>
            <a:endParaRPr lang="zh-CN" altLang="en-US" sz="14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41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95300" y="1905000"/>
            <a:ext cx="5300663" cy="1092200"/>
          </a:xfrm>
        </p:spPr>
        <p:txBody>
          <a:bodyPr/>
          <a:lstStyle/>
          <a:p>
            <a:r>
              <a:rPr lang="en-US" altLang="zh-CN" sz="1600" b="1" u="sng" dirty="0">
                <a:latin typeface="Times New Roman" pitchFamily="18" charset="0"/>
              </a:rPr>
              <a:t>000000  |  </a:t>
            </a:r>
            <a:r>
              <a:rPr lang="en-US" altLang="zh-CN" sz="1600" b="1" u="sng" dirty="0" smtClean="0">
                <a:latin typeface="Times New Roman" pitchFamily="18" charset="0"/>
              </a:rPr>
              <a:t>01000  </a:t>
            </a:r>
            <a:r>
              <a:rPr lang="en-US" altLang="zh-CN" sz="1600" b="1" u="sng" dirty="0">
                <a:latin typeface="Times New Roman" pitchFamily="18" charset="0"/>
              </a:rPr>
              <a:t>|  </a:t>
            </a:r>
            <a:r>
              <a:rPr lang="en-US" altLang="zh-CN" sz="1600" b="1" u="sng" dirty="0" smtClean="0">
                <a:latin typeface="Times New Roman" pitchFamily="18" charset="0"/>
              </a:rPr>
              <a:t>10010  </a:t>
            </a:r>
            <a:r>
              <a:rPr lang="en-US" altLang="zh-CN" sz="1600" b="1" u="sng" dirty="0">
                <a:latin typeface="Times New Roman" pitchFamily="18" charset="0"/>
              </a:rPr>
              <a:t>| 01000   |  00000  |  100000</a:t>
            </a:r>
          </a:p>
          <a:p>
            <a:r>
              <a:rPr lang="en-US" altLang="zh-CN" sz="1600" b="1" dirty="0">
                <a:latin typeface="Times New Roman" pitchFamily="18" charset="0"/>
              </a:rPr>
              <a:t>op            </a:t>
            </a:r>
            <a:r>
              <a:rPr lang="en-US" altLang="zh-CN" sz="1600" b="1" dirty="0" err="1">
                <a:latin typeface="Times New Roman" pitchFamily="18" charset="0"/>
              </a:rPr>
              <a:t>rs</a:t>
            </a:r>
            <a:r>
              <a:rPr lang="en-US" altLang="zh-CN" sz="1600" b="1" dirty="0">
                <a:latin typeface="Times New Roman" pitchFamily="18" charset="0"/>
              </a:rPr>
              <a:t>            </a:t>
            </a:r>
            <a:r>
              <a:rPr lang="en-US" altLang="zh-CN" sz="1600" b="1" dirty="0" err="1">
                <a:latin typeface="Times New Roman" pitchFamily="18" charset="0"/>
              </a:rPr>
              <a:t>rt</a:t>
            </a:r>
            <a:r>
              <a:rPr lang="en-US" altLang="zh-CN" sz="1600" b="1" dirty="0">
                <a:latin typeface="Times New Roman" pitchFamily="18" charset="0"/>
              </a:rPr>
              <a:t>           </a:t>
            </a:r>
            <a:r>
              <a:rPr lang="en-US" altLang="zh-CN" sz="1600" b="1" dirty="0" err="1">
                <a:latin typeface="Times New Roman" pitchFamily="18" charset="0"/>
              </a:rPr>
              <a:t>rd</a:t>
            </a:r>
            <a:r>
              <a:rPr lang="en-US" altLang="zh-CN" sz="1600" b="1" dirty="0">
                <a:latin typeface="Times New Roman" pitchFamily="18" charset="0"/>
              </a:rPr>
              <a:t>            </a:t>
            </a:r>
            <a:r>
              <a:rPr lang="en-US" altLang="zh-CN" sz="1600" b="1" dirty="0" err="1">
                <a:latin typeface="Times New Roman" pitchFamily="18" charset="0"/>
              </a:rPr>
              <a:t>shamt</a:t>
            </a:r>
            <a:r>
              <a:rPr lang="en-US" altLang="zh-CN" sz="1600" b="1" dirty="0">
                <a:latin typeface="Times New Roman" pitchFamily="18" charset="0"/>
              </a:rPr>
              <a:t>         </a:t>
            </a:r>
            <a:r>
              <a:rPr lang="en-US" altLang="zh-CN" sz="1600" b="1" dirty="0" err="1">
                <a:latin typeface="Times New Roman" pitchFamily="18" charset="0"/>
              </a:rPr>
              <a:t>funct</a:t>
            </a:r>
            <a:endParaRPr lang="en-US" altLang="zh-CN" sz="1600" b="1" dirty="0">
              <a:latin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</a:rPr>
              <a:t>add   $t0, $t0 </a:t>
            </a:r>
            <a:r>
              <a:rPr lang="en-US" altLang="zh-CN" sz="1600" b="1" dirty="0" smtClean="0">
                <a:latin typeface="Times New Roman" pitchFamily="18" charset="0"/>
              </a:rPr>
              <a:t>, $</a:t>
            </a:r>
            <a:r>
              <a:rPr lang="en-US" altLang="zh-CN" sz="1600" b="1" dirty="0">
                <a:latin typeface="Times New Roman" pitchFamily="18" charset="0"/>
              </a:rPr>
              <a:t>s2, </a:t>
            </a:r>
            <a:r>
              <a:rPr lang="en-US" altLang="zh-CN" sz="1600" b="1" dirty="0" smtClean="0">
                <a:latin typeface="Times New Roman" pitchFamily="18" charset="0"/>
              </a:rPr>
              <a:t> </a:t>
            </a:r>
            <a:endParaRPr lang="en-US" altLang="zh-CN" sz="1600" b="1" dirty="0">
              <a:latin typeface="Times New Roman" pitchFamily="18" charset="0"/>
            </a:endParaRPr>
          </a:p>
          <a:p>
            <a:endParaRPr lang="en-US" altLang="zh-CN" sz="1600" b="1" dirty="0">
              <a:latin typeface="Times New Roman" pitchFamily="18" charset="0"/>
            </a:endParaRPr>
          </a:p>
          <a:p>
            <a:endParaRPr lang="en-US" altLang="zh-CN" sz="1600" b="1" dirty="0">
              <a:latin typeface="Times New Roman" pitchFamily="18" charset="0"/>
            </a:endParaRPr>
          </a:p>
          <a:p>
            <a:endParaRPr lang="en-US" altLang="zh-CN" sz="1600" b="1" dirty="0">
              <a:latin typeface="Times New Roman" pitchFamily="18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fld id="{876F7AC8-69A0-4730-A5E5-84E1B8DEEE7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5580063" y="2060575"/>
            <a:ext cx="3240087" cy="3887788"/>
          </a:xfrm>
          <a:prstGeom prst="rect">
            <a:avLst/>
          </a:prstGeom>
          <a:noFill/>
          <a:ln w="9525" cap="rnd" algn="ctr">
            <a:solidFill>
              <a:srgbClr val="007A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5580063" y="2997200"/>
            <a:ext cx="3168650" cy="287338"/>
          </a:xfrm>
          <a:prstGeom prst="rect">
            <a:avLst/>
          </a:prstGeom>
          <a:noFill/>
          <a:ln w="9525" cap="rnd" algn="ctr">
            <a:solidFill>
              <a:srgbClr val="007A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 smtClean="0"/>
              <a:t>00000001000100100100000000100000</a:t>
            </a:r>
            <a:endParaRPr lang="en-US" altLang="zh-CN" dirty="0"/>
          </a:p>
        </p:txBody>
      </p:sp>
      <p:sp>
        <p:nvSpPr>
          <p:cNvPr id="354310" name="AutoShape 6"/>
          <p:cNvSpPr>
            <a:spLocks/>
          </p:cNvSpPr>
          <p:nvPr/>
        </p:nvSpPr>
        <p:spPr bwMode="auto">
          <a:xfrm>
            <a:off x="2124075" y="3068638"/>
            <a:ext cx="3087688" cy="330200"/>
          </a:xfrm>
          <a:prstGeom prst="borderCallout1">
            <a:avLst>
              <a:gd name="adj1" fmla="val 34616"/>
              <a:gd name="adj2" fmla="val 102468"/>
              <a:gd name="adj3" fmla="val 77884"/>
              <a:gd name="adj4" fmla="val 111208"/>
            </a:avLst>
          </a:prstGeom>
          <a:noFill/>
          <a:ln w="9525" cap="rnd" algn="ctr">
            <a:solidFill>
              <a:srgbClr val="007A77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/>
              <a:t>Memory addr: 0x40000008</a:t>
            </a:r>
          </a:p>
        </p:txBody>
      </p:sp>
      <p:sp>
        <p:nvSpPr>
          <p:cNvPr id="354311" name="Rectangle 7"/>
          <p:cNvSpPr>
            <a:spLocks noRot="1" noChangeArrowheads="1"/>
          </p:cNvSpPr>
          <p:nvPr/>
        </p:nvSpPr>
        <p:spPr bwMode="auto">
          <a:xfrm>
            <a:off x="1331913" y="3789363"/>
            <a:ext cx="208915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main() {</a:t>
            </a:r>
          </a:p>
          <a:p>
            <a:pPr marL="342900" indent="-342900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int *p;</a:t>
            </a:r>
          </a:p>
          <a:p>
            <a:pPr marL="342900" indent="-342900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p=0x40000008;</a:t>
            </a:r>
          </a:p>
          <a:p>
            <a:pPr marL="342900" indent="-342900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*p+=2</a:t>
            </a:r>
          </a:p>
          <a:p>
            <a:pPr marL="342900" indent="-342900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  <p:sp>
        <p:nvSpPr>
          <p:cNvPr id="354312" name="Rectangle 8"/>
          <p:cNvSpPr>
            <a:spLocks noChangeArrowheads="1"/>
          </p:cNvSpPr>
          <p:nvPr/>
        </p:nvSpPr>
        <p:spPr bwMode="auto">
          <a:xfrm>
            <a:off x="571472" y="5643578"/>
            <a:ext cx="4716356" cy="566309"/>
          </a:xfrm>
          <a:prstGeom prst="rect">
            <a:avLst/>
          </a:prstGeom>
          <a:noFill/>
          <a:ln w="9525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u="sng" dirty="0">
                <a:solidFill>
                  <a:srgbClr val="000000"/>
                </a:solidFill>
              </a:rPr>
              <a:t>000000  |  </a:t>
            </a:r>
            <a:r>
              <a:rPr lang="en-US" altLang="zh-CN" b="1" u="sng" dirty="0" smtClean="0">
                <a:solidFill>
                  <a:srgbClr val="000000"/>
                </a:solidFill>
              </a:rPr>
              <a:t>01000  </a:t>
            </a:r>
            <a:r>
              <a:rPr lang="en-US" altLang="zh-CN" b="1" u="sng" dirty="0">
                <a:solidFill>
                  <a:srgbClr val="000000"/>
                </a:solidFill>
              </a:rPr>
              <a:t>|  </a:t>
            </a:r>
            <a:r>
              <a:rPr lang="en-US" altLang="zh-CN" b="1" u="sng" dirty="0" smtClean="0">
                <a:solidFill>
                  <a:srgbClr val="000000"/>
                </a:solidFill>
              </a:rPr>
              <a:t>10010  </a:t>
            </a:r>
            <a:r>
              <a:rPr lang="en-US" altLang="zh-CN" b="1" u="sng" dirty="0">
                <a:solidFill>
                  <a:srgbClr val="000000"/>
                </a:solidFill>
              </a:rPr>
              <a:t>| 01000   |  00000  |  100010</a:t>
            </a:r>
          </a:p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sub   $t0, $t0 </a:t>
            </a:r>
            <a:r>
              <a:rPr lang="en-US" altLang="zh-CN" b="1" dirty="0" smtClean="0">
                <a:solidFill>
                  <a:srgbClr val="000000"/>
                </a:solidFill>
              </a:rPr>
              <a:t>, $s2</a:t>
            </a:r>
            <a:endParaRPr lang="en-US" altLang="zh-CN" b="1" u="sng" dirty="0">
              <a:solidFill>
                <a:srgbClr val="000000"/>
              </a:solidFill>
            </a:endParaRPr>
          </a:p>
        </p:txBody>
      </p:sp>
      <p:sp>
        <p:nvSpPr>
          <p:cNvPr id="354313" name="Text Box 9"/>
          <p:cNvSpPr txBox="1">
            <a:spLocks noChangeArrowheads="1"/>
          </p:cNvSpPr>
          <p:nvPr/>
        </p:nvSpPr>
        <p:spPr bwMode="auto">
          <a:xfrm>
            <a:off x="928662" y="142852"/>
            <a:ext cx="7632700" cy="1169551"/>
          </a:xfrm>
          <a:prstGeom prst="rect">
            <a:avLst/>
          </a:prstGeom>
          <a:solidFill>
            <a:schemeClr val="bg1"/>
          </a:solidFill>
          <a:ln w="9525" cap="rnd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/>
              <a:t>问题：如果这是一个执行程序拳击游戏，该行指令表示您挨打，血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t0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在减少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s2</a:t>
            </a:r>
            <a:r>
              <a:rPr lang="zh-CN" altLang="en-US" sz="2000" b="1" dirty="0"/>
              <a:t>为负数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，当血小于等于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KO</a:t>
            </a:r>
            <a:r>
              <a:rPr lang="zh-CN" altLang="en-US" sz="2000" b="1" dirty="0"/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66"/>
                </a:solidFill>
              </a:rPr>
              <a:t>用</a:t>
            </a:r>
            <a:r>
              <a:rPr lang="en-US" altLang="zh-CN" sz="2000" b="1" dirty="0" err="1">
                <a:solidFill>
                  <a:srgbClr val="FF0066"/>
                </a:solidFill>
              </a:rPr>
              <a:t>ultraedit</a:t>
            </a:r>
            <a:r>
              <a:rPr lang="zh-CN" altLang="en-US" sz="2000" b="1" dirty="0">
                <a:solidFill>
                  <a:srgbClr val="FF0066"/>
                </a:solidFill>
              </a:rPr>
              <a:t>将该二进制执行文件修改，让自己不损血，</a:t>
            </a:r>
            <a:r>
              <a:rPr lang="zh-CN" altLang="en-US" sz="2000" b="1" dirty="0" smtClean="0">
                <a:solidFill>
                  <a:srgbClr val="FF0066"/>
                </a:solidFill>
              </a:rPr>
              <a:t>怎么</a:t>
            </a:r>
            <a:r>
              <a:rPr lang="zh-CN" altLang="en-US" sz="2000" b="1" dirty="0">
                <a:solidFill>
                  <a:srgbClr val="FF0066"/>
                </a:solidFill>
              </a:rPr>
              <a:t>改</a:t>
            </a:r>
            <a:r>
              <a:rPr lang="zh-CN" altLang="en-US" sz="2000" b="1" dirty="0" smtClean="0">
                <a:solidFill>
                  <a:srgbClr val="FF0066"/>
                </a:solidFill>
              </a:rPr>
              <a:t>？</a:t>
            </a:r>
            <a:endParaRPr lang="zh-CN" altLang="en-US" sz="20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0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0" grpId="0" animBg="1"/>
      <p:bldP spid="354311" grpId="0"/>
      <p:bldP spid="3543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445624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Demo:Edit</a:t>
            </a:r>
            <a:r>
              <a:rPr lang="en-US" altLang="zh-CN" dirty="0"/>
              <a:t> the execute file and memory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Change the program info(static)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Use hex edit tools</a:t>
            </a:r>
            <a:endParaRPr lang="zh-CN" altLang="en-US" dirty="0"/>
          </a:p>
          <a:p>
            <a:pPr lvl="1" eaLnBrk="1" hangingPunct="1"/>
            <a:r>
              <a:rPr lang="en-US" altLang="zh-CN" dirty="0" err="1"/>
              <a:t>Eg:use</a:t>
            </a:r>
            <a:r>
              <a:rPr lang="en-US" altLang="zh-CN" dirty="0"/>
              <a:t> </a:t>
            </a:r>
            <a:r>
              <a:rPr lang="en-US" altLang="zh-CN" dirty="0" err="1"/>
              <a:t>ultraedit</a:t>
            </a:r>
            <a:r>
              <a:rPr lang="en-US" altLang="zh-CN" dirty="0"/>
              <a:t>, change title</a:t>
            </a:r>
            <a:endParaRPr lang="zh-CN" altLang="en-US" dirty="0"/>
          </a:p>
          <a:p>
            <a:pPr lvl="2" eaLnBrk="1" hangingPunct="1"/>
            <a:r>
              <a:rPr lang="en-US" altLang="zh-CN" dirty="0" err="1"/>
              <a:t>Leapftp</a:t>
            </a:r>
            <a:r>
              <a:rPr lang="en-US" altLang="zh-CN" dirty="0"/>
              <a:t> -&gt; </a:t>
            </a:r>
            <a:r>
              <a:rPr lang="en-US" altLang="zh-CN" dirty="0" err="1"/>
              <a:t>leepftp</a:t>
            </a:r>
            <a:endParaRPr lang="en-US" altLang="zh-CN" dirty="0"/>
          </a:p>
          <a:p>
            <a:pPr eaLnBrk="1" hangingPunct="1"/>
            <a:r>
              <a:rPr lang="en-US" altLang="zh-CN" dirty="0"/>
              <a:t>Change the program info(run time)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Use memory edit tools</a:t>
            </a:r>
            <a:endParaRPr lang="zh-CN" altLang="en-US" dirty="0"/>
          </a:p>
          <a:p>
            <a:pPr lvl="1" eaLnBrk="1" hangingPunct="1"/>
            <a:r>
              <a:rPr lang="en-US" altLang="zh-CN" dirty="0" err="1"/>
              <a:t>Eg:use</a:t>
            </a:r>
            <a:r>
              <a:rPr lang="en-US" altLang="zh-CN" dirty="0"/>
              <a:t> </a:t>
            </a:r>
            <a:r>
              <a:rPr lang="zh-CN" altLang="en-US" dirty="0"/>
              <a:t>金山游侠</a:t>
            </a:r>
            <a:r>
              <a:rPr lang="en-US" altLang="zh-CN" dirty="0"/>
              <a:t>, change data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8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脱壳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/>
              <a:t>一个执行程序，有判断是否为盗版，问如何</a:t>
            </a:r>
            <a:r>
              <a:rPr lang="en-US" altLang="zh-CN" sz="2000" dirty="0" smtClean="0"/>
              <a:t>crack</a:t>
            </a:r>
            <a:endParaRPr lang="zh-CN" altLang="en-US" sz="2000" dirty="0" smtClean="0"/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000" dirty="0" smtClean="0"/>
              <a:t>查找判断之处，找到后看变量作用位置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000" dirty="0" smtClean="0"/>
              <a:t>找到惩罚处，将该处的二进制代码改成</a:t>
            </a:r>
            <a:r>
              <a:rPr lang="en-US" altLang="zh-CN" sz="2000" dirty="0" err="1" smtClean="0"/>
              <a:t>noop</a:t>
            </a:r>
            <a:endParaRPr lang="zh-CN" altLang="en-US" sz="2000" dirty="0" smtClean="0"/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zh-CN" altLang="en-US" sz="2000" dirty="0" smtClean="0"/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main()	{</a:t>
            </a:r>
            <a:endParaRPr lang="zh-CN" altLang="en-US" sz="2000" dirty="0" smtClean="0"/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expired=false;</a:t>
            </a:r>
            <a:endParaRPr lang="zh-CN" altLang="en-US" sz="2000" dirty="0" smtClean="0"/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	calculate expired</a:t>
            </a:r>
            <a:r>
              <a:rPr lang="zh-CN" altLang="en-US" sz="2000" dirty="0" smtClean="0"/>
              <a:t>；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if (expired) {</a:t>
            </a:r>
            <a:endParaRPr lang="zh-CN" altLang="en-US" sz="2000" dirty="0" smtClean="0"/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latin typeface="Arial Unicode MS" pitchFamily="34" charset="-122"/>
              </a:rPr>
              <a:t>“</a:t>
            </a:r>
            <a:r>
              <a:rPr lang="zh-CN" altLang="en-US" sz="2000" dirty="0" smtClean="0"/>
              <a:t>软件过期了</a:t>
            </a:r>
            <a:r>
              <a:rPr lang="en-US" altLang="zh-CN" sz="2000" dirty="0" smtClean="0"/>
              <a:t>\n</a:t>
            </a:r>
            <a:r>
              <a:rPr lang="en-US" altLang="zh-CN" sz="2000" dirty="0" smtClean="0">
                <a:latin typeface="Arial Unicode MS" pitchFamily="34" charset="-122"/>
              </a:rPr>
              <a:t>”</a:t>
            </a:r>
            <a:r>
              <a:rPr lang="en-US" altLang="zh-CN" sz="2000" dirty="0" smtClean="0"/>
              <a:t>);</a:t>
            </a:r>
            <a:endParaRPr lang="zh-CN" altLang="en-US" sz="2000" dirty="0" smtClean="0"/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		exit(1);	               -&gt; </a:t>
            </a:r>
            <a:r>
              <a:rPr lang="en-US" altLang="zh-CN" sz="2000" dirty="0" smtClean="0">
                <a:latin typeface="Arial Unicode MS" pitchFamily="34" charset="-122"/>
              </a:rPr>
              <a:t>“</a:t>
            </a:r>
            <a:r>
              <a:rPr lang="en-US" altLang="zh-CN" sz="2000" dirty="0" smtClean="0"/>
              <a:t>;</a:t>
            </a:r>
            <a:r>
              <a:rPr lang="en-US" altLang="zh-CN" sz="2000" dirty="0" smtClean="0">
                <a:latin typeface="Arial Unicode MS" pitchFamily="34" charset="-122"/>
              </a:rPr>
              <a:t>”</a:t>
            </a:r>
            <a:r>
              <a:rPr lang="en-US" altLang="zh-CN" sz="2000" dirty="0" smtClean="0"/>
              <a:t>   -&gt;   </a:t>
            </a:r>
            <a:r>
              <a:rPr lang="en-US" altLang="zh-CN" sz="2000" dirty="0" err="1" smtClean="0"/>
              <a:t>noop</a:t>
            </a:r>
            <a:endParaRPr lang="zh-CN" altLang="en-US" sz="2000" dirty="0" smtClean="0"/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	}</a:t>
            </a:r>
            <a:endParaRPr lang="zh-CN" altLang="en-US" sz="2000" dirty="0" smtClean="0"/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	else ..</a:t>
            </a:r>
            <a:endParaRPr lang="zh-CN" altLang="en-US" sz="2000" dirty="0" smtClean="0"/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}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709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4925"/>
            <a:ext cx="8540750" cy="298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2600" smtClean="0">
                <a:solidFill>
                  <a:srgbClr val="FF3300"/>
                </a:solidFill>
              </a:rPr>
              <a:t>MIPS operands, assembly and machine language</a:t>
            </a:r>
            <a:endParaRPr lang="en-US" altLang="zh-CN" sz="1800" smtClean="0">
              <a:solidFill>
                <a:srgbClr val="000000"/>
              </a:solidFill>
            </a:endParaRPr>
          </a:p>
        </p:txBody>
      </p:sp>
      <p:graphicFrame>
        <p:nvGraphicFramePr>
          <p:cNvPr id="253947" name="Group 1019"/>
          <p:cNvGraphicFramePr>
            <a:graphicFrameLocks noGrp="1"/>
          </p:cNvGraphicFramePr>
          <p:nvPr/>
        </p:nvGraphicFramePr>
        <p:xfrm>
          <a:off x="107950" y="4059238"/>
          <a:ext cx="8928100" cy="189071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64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9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Name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Format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Example 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Comment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 $s1, $s2, $s3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sub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sub $s1, $s2, $s3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addi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$s1,$s2,100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lw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lw $s1, 100($s2)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sw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sw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$s1, 100($s2)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9072" name="Group 1024"/>
          <p:cNvGraphicFramePr>
            <a:graphicFrameLocks noGrp="1"/>
          </p:cNvGraphicFramePr>
          <p:nvPr/>
        </p:nvGraphicFramePr>
        <p:xfrm>
          <a:off x="107950" y="5949950"/>
          <a:ext cx="8928100" cy="9144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8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Field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6bits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5bits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5bits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5bits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5bits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6bits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All MIPS instruction 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R-format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shamt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funct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Arithmetic instruction format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I-format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Data transfer ,branch format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9077" name="Group 1029"/>
          <p:cNvGraphicFramePr>
            <a:graphicFrameLocks noGrp="1"/>
          </p:cNvGraphicFramePr>
          <p:nvPr/>
        </p:nvGraphicFramePr>
        <p:xfrm>
          <a:off x="107950" y="363538"/>
          <a:ext cx="8829675" cy="1852612"/>
        </p:xfrm>
        <a:graphic>
          <a:graphicData uri="http://schemas.openxmlformats.org/drawingml/2006/table">
            <a:tbl>
              <a:tblPr/>
              <a:tblGrid>
                <a:gridCol w="12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7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Name</a:t>
                      </a:r>
                    </a:p>
                  </a:txBody>
                  <a:tcPr marL="91445" marR="91445"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Example</a:t>
                      </a:r>
                    </a:p>
                  </a:txBody>
                  <a:tcPr marL="91445" marR="91445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Comments</a:t>
                      </a:r>
                    </a:p>
                  </a:txBody>
                  <a:tcPr marL="91445" marR="91445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32 register</a:t>
                      </a:r>
                    </a:p>
                  </a:txBody>
                  <a:tcPr marL="91445" marR="91445"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$s0,$s1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,$s7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$t0, $t1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.,$t7</a:t>
                      </a:r>
                    </a:p>
                  </a:txBody>
                  <a:tcPr marL="91445" marR="91445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Fast locations for data. In MIPS, data must be in registers to perform arithmetic. Registers $s0-$s7 map to 16-23 and $t0-$t7 map to 8-15.</a:t>
                      </a:r>
                    </a:p>
                  </a:txBody>
                  <a:tcPr marL="91445" marR="91445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memory words</a:t>
                      </a:r>
                    </a:p>
                  </a:txBody>
                  <a:tcPr marL="91445" marR="91445"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Memory[0], Memory[4],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Memory[8],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Menory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[4294967292] </a:t>
                      </a:r>
                    </a:p>
                  </a:txBody>
                  <a:tcPr marL="0" marR="0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Accessed only by data transfer instructions in MIPS. MIPS uses byte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., so sequential word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. Differ by 4. Memory holds data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structures,arrays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, and  spilled registers.</a:t>
                      </a:r>
                    </a:p>
                  </a:txBody>
                  <a:tcPr marL="91445" marR="91445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3930" name="Group 1002"/>
          <p:cNvGraphicFramePr>
            <a:graphicFrameLocks noGrp="1"/>
          </p:cNvGraphicFramePr>
          <p:nvPr/>
        </p:nvGraphicFramePr>
        <p:xfrm>
          <a:off x="107950" y="2181225"/>
          <a:ext cx="8928100" cy="1895510"/>
        </p:xfrm>
        <a:graphic>
          <a:graphicData uri="http://schemas.openxmlformats.org/drawingml/2006/table">
            <a:tbl>
              <a:tblPr/>
              <a:tblGrid>
                <a:gridCol w="127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5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6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Category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Instruction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Example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Meaning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Comments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2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Arithmetic</a:t>
                      </a:r>
                    </a:p>
                  </a:txBody>
                  <a:tcPr marT="45685" marB="456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 $s1,$s2,$s3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 + $s3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Three register operands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subtract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sub $s1,$s2,$s3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－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$s3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Three register operands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 immediate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addi $s1,$s2,100 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$s1=$s2+100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Used to add constants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2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Data transfer</a:t>
                      </a:r>
                    </a:p>
                  </a:txBody>
                  <a:tcPr marT="45685" marB="456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load word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lw $1, 100($s2)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$s1=Memory[$s2+100]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Data from memory to register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store word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sw $s1, 100($s2)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Memory[$s2+100]=$s1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Data from register to memory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500" y="188913"/>
            <a:ext cx="8540750" cy="7715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2.5    Logical Operation</a:t>
            </a:r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1450" y="1125538"/>
            <a:ext cx="8864600" cy="5400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/>
              <a:t> Operating some bits within word or individual bit</a:t>
            </a:r>
          </a:p>
          <a:p>
            <a:pPr eaLnBrk="1" hangingPunct="1">
              <a:defRPr/>
            </a:pPr>
            <a:endParaRPr lang="en-US" altLang="zh-CN" sz="3000"/>
          </a:p>
        </p:txBody>
      </p:sp>
      <p:graphicFrame>
        <p:nvGraphicFramePr>
          <p:cNvPr id="124005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8923"/>
              </p:ext>
            </p:extLst>
          </p:nvPr>
        </p:nvGraphicFramePr>
        <p:xfrm>
          <a:off x="755650" y="2565400"/>
          <a:ext cx="7975600" cy="2873375"/>
        </p:xfrm>
        <a:graphic>
          <a:graphicData uri="http://schemas.openxmlformats.org/drawingml/2006/table">
            <a:tbl>
              <a:tblPr/>
              <a:tblGrid>
                <a:gridCol w="204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Logic operations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 operators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Java operators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MIPS instructions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Shift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〈〈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〈〈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Shift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〉〉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〉〉〉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Bit-by-bit 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And, andi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Bit-by-bit 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Or, ori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Bit-by-bit 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5300" y="1190650"/>
            <a:ext cx="8540750" cy="50466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600" b="0" dirty="0">
                <a:solidFill>
                  <a:schemeClr val="tx1"/>
                </a:solidFill>
              </a:rPr>
              <a:t> </a:t>
            </a:r>
            <a:r>
              <a:rPr lang="en-US" altLang="zh-CN" sz="2600" dirty="0">
                <a:solidFill>
                  <a:schemeClr val="tx1"/>
                </a:solidFill>
              </a:rPr>
              <a:t>2.10</a:t>
            </a:r>
            <a:r>
              <a:rPr lang="en-US" altLang="zh-CN" sz="2600" b="0" dirty="0">
                <a:solidFill>
                  <a:schemeClr val="tx1"/>
                </a:solidFill>
              </a:rPr>
              <a:t>    Translanting and starting a Program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600" b="0" dirty="0">
                <a:solidFill>
                  <a:schemeClr val="tx1"/>
                </a:solidFill>
              </a:rPr>
              <a:t> </a:t>
            </a:r>
            <a:r>
              <a:rPr lang="en-US" altLang="zh-CN" sz="2600" dirty="0">
                <a:solidFill>
                  <a:schemeClr val="tx1"/>
                </a:solidFill>
              </a:rPr>
              <a:t>2.11</a:t>
            </a:r>
            <a:r>
              <a:rPr lang="en-US" altLang="zh-CN" sz="2600" b="0" dirty="0">
                <a:solidFill>
                  <a:schemeClr val="tx1"/>
                </a:solidFill>
              </a:rPr>
              <a:t>    </a:t>
            </a:r>
            <a:r>
              <a:rPr lang="en-US" altLang="zh-CN" sz="2600" b="0" dirty="0">
                <a:solidFill>
                  <a:schemeClr val="bg1">
                    <a:lumMod val="65000"/>
                  </a:schemeClr>
                </a:solidFill>
              </a:rPr>
              <a:t>*How Compilers Optimize</a:t>
            </a:r>
          </a:p>
          <a:p>
            <a:pPr marL="0" indent="0" eaLnBrk="1" hangingPunct="1">
              <a:buNone/>
              <a:defRPr/>
            </a:pPr>
            <a:r>
              <a:rPr lang="en-US" altLang="zh-CN" sz="2600" b="0" dirty="0">
                <a:solidFill>
                  <a:schemeClr val="tx1"/>
                </a:solidFill>
              </a:rPr>
              <a:t> </a:t>
            </a:r>
            <a:r>
              <a:rPr lang="en-US" altLang="zh-CN" sz="2600" dirty="0">
                <a:solidFill>
                  <a:schemeClr val="tx1"/>
                </a:solidFill>
              </a:rPr>
              <a:t>2.12</a:t>
            </a:r>
            <a:r>
              <a:rPr lang="en-US" altLang="zh-CN" sz="2600" b="0" dirty="0">
                <a:solidFill>
                  <a:schemeClr val="tx1"/>
                </a:solidFill>
              </a:rPr>
              <a:t>    </a:t>
            </a:r>
            <a:r>
              <a:rPr lang="en-US" altLang="zh-CN" sz="2600" b="0" dirty="0">
                <a:solidFill>
                  <a:schemeClr val="bg1">
                    <a:lumMod val="65000"/>
                  </a:schemeClr>
                </a:solidFill>
              </a:rPr>
              <a:t>*How Compilers Work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600" b="0" dirty="0">
                <a:solidFill>
                  <a:schemeClr val="tx1"/>
                </a:solidFill>
              </a:rPr>
              <a:t> </a:t>
            </a:r>
            <a:r>
              <a:rPr lang="en-US" altLang="zh-CN" sz="2600" dirty="0">
                <a:solidFill>
                  <a:schemeClr val="tx1"/>
                </a:solidFill>
              </a:rPr>
              <a:t>2.13</a:t>
            </a:r>
            <a:r>
              <a:rPr lang="en-US" altLang="zh-CN" sz="2600" b="0" dirty="0">
                <a:solidFill>
                  <a:schemeClr val="tx1"/>
                </a:solidFill>
              </a:rPr>
              <a:t>    A C Sort Example to Put It All together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600" b="0" dirty="0">
                <a:solidFill>
                  <a:schemeClr val="tx1"/>
                </a:solidFill>
              </a:rPr>
              <a:t> </a:t>
            </a:r>
            <a:r>
              <a:rPr lang="en-US" altLang="zh-CN" sz="2600" dirty="0">
                <a:solidFill>
                  <a:schemeClr val="tx1"/>
                </a:solidFill>
              </a:rPr>
              <a:t>2.14</a:t>
            </a:r>
            <a:r>
              <a:rPr lang="en-US" altLang="zh-CN" sz="2600" b="0" dirty="0">
                <a:solidFill>
                  <a:schemeClr val="tx1"/>
                </a:solidFill>
              </a:rPr>
              <a:t>    </a:t>
            </a:r>
            <a:r>
              <a:rPr lang="en-US" altLang="zh-CN" sz="2600" b="0" dirty="0">
                <a:solidFill>
                  <a:schemeClr val="bg1">
                    <a:lumMod val="65000"/>
                  </a:schemeClr>
                </a:solidFill>
              </a:rPr>
              <a:t>*Implementing an Object-Oriented Language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600" b="0" dirty="0">
                <a:solidFill>
                  <a:schemeClr val="tx1"/>
                </a:solidFill>
              </a:rPr>
              <a:t> </a:t>
            </a:r>
            <a:r>
              <a:rPr lang="en-US" altLang="zh-CN" sz="2600" dirty="0">
                <a:solidFill>
                  <a:schemeClr val="tx1"/>
                </a:solidFill>
              </a:rPr>
              <a:t>2.15</a:t>
            </a:r>
            <a:r>
              <a:rPr lang="en-US" altLang="zh-CN" sz="2600" b="0" dirty="0">
                <a:solidFill>
                  <a:schemeClr val="tx1"/>
                </a:solidFill>
              </a:rPr>
              <a:t>    Arrays Versus Pointers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600" b="0" dirty="0">
                <a:solidFill>
                  <a:schemeClr val="tx1"/>
                </a:solidFill>
              </a:rPr>
              <a:t> </a:t>
            </a:r>
            <a:r>
              <a:rPr lang="en-US" altLang="zh-CN" sz="2600" dirty="0">
                <a:solidFill>
                  <a:schemeClr val="tx1"/>
                </a:solidFill>
              </a:rPr>
              <a:t>2.16</a:t>
            </a:r>
            <a:r>
              <a:rPr lang="en-US" altLang="zh-CN" sz="2600" b="0" dirty="0">
                <a:solidFill>
                  <a:schemeClr val="tx1"/>
                </a:solidFill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</a:rPr>
              <a:t>   </a:t>
            </a:r>
            <a:r>
              <a:rPr lang="en-US" altLang="zh-CN" sz="2600" b="0" dirty="0">
                <a:solidFill>
                  <a:schemeClr val="tx1"/>
                </a:solidFill>
              </a:rPr>
              <a:t>Real Stuff: IA-32 Instructions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600" b="0" dirty="0">
                <a:solidFill>
                  <a:schemeClr val="tx1"/>
                </a:solidFill>
              </a:rPr>
              <a:t> </a:t>
            </a:r>
            <a:r>
              <a:rPr lang="en-US" altLang="zh-CN" sz="2600" dirty="0">
                <a:solidFill>
                  <a:schemeClr val="tx1"/>
                </a:solidFill>
              </a:rPr>
              <a:t>2.17</a:t>
            </a:r>
            <a:r>
              <a:rPr lang="en-US" altLang="zh-CN" sz="2600" b="0" dirty="0">
                <a:solidFill>
                  <a:schemeClr val="tx1"/>
                </a:solidFill>
              </a:rPr>
              <a:t>    Fallacies and Pitfalls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600" b="0" dirty="0">
                <a:solidFill>
                  <a:schemeClr val="tx1"/>
                </a:solidFill>
              </a:rPr>
              <a:t> </a:t>
            </a:r>
            <a:r>
              <a:rPr lang="en-US" altLang="zh-CN" sz="2600" dirty="0">
                <a:solidFill>
                  <a:schemeClr val="tx1"/>
                </a:solidFill>
              </a:rPr>
              <a:t>2.18</a:t>
            </a:r>
            <a:r>
              <a:rPr lang="en-US" altLang="zh-CN" sz="2600" b="0" dirty="0">
                <a:solidFill>
                  <a:schemeClr val="tx1"/>
                </a:solidFill>
              </a:rPr>
              <a:t>    Concluding Remarks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600" b="0" dirty="0">
                <a:solidFill>
                  <a:schemeClr val="tx1"/>
                </a:solidFill>
              </a:rPr>
              <a:t> </a:t>
            </a:r>
            <a:r>
              <a:rPr lang="en-US" altLang="zh-CN" sz="2600" dirty="0">
                <a:solidFill>
                  <a:schemeClr val="tx1"/>
                </a:solidFill>
              </a:rPr>
              <a:t>2.19</a:t>
            </a:r>
            <a:r>
              <a:rPr lang="en-US" altLang="zh-CN" sz="2600" b="0" dirty="0">
                <a:solidFill>
                  <a:schemeClr val="tx1"/>
                </a:solidFill>
              </a:rPr>
              <a:t>    Historical Perspective and Further Reading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7950" y="908050"/>
            <a:ext cx="8864600" cy="540067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3000" i="1">
                <a:solidFill>
                  <a:srgbClr val="FF3300"/>
                </a:solidFill>
              </a:rPr>
              <a:t>Shift</a:t>
            </a:r>
            <a:r>
              <a:rPr lang="en-US" altLang="zh-CN" sz="3000"/>
              <a:t> operator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600"/>
              <a:t>Move  all the bits in a word to left or right, filling emptied bits with 0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600"/>
              <a:t>Shifting left by </a:t>
            </a:r>
            <a:r>
              <a:rPr lang="en-US" altLang="zh-CN" sz="2600" b="1" i="1" err="1">
                <a:solidFill>
                  <a:srgbClr val="FF0066"/>
                </a:solidFill>
              </a:rPr>
              <a:t>i</a:t>
            </a:r>
            <a:r>
              <a:rPr lang="en-US" altLang="zh-CN" sz="2600"/>
              <a:t> is same result as multiplying by 2</a:t>
            </a:r>
            <a:r>
              <a:rPr lang="en-US" altLang="zh-CN" sz="2600" b="1" i="1" baseline="30000">
                <a:solidFill>
                  <a:srgbClr val="FF0000"/>
                </a:solidFill>
              </a:rPr>
              <a:t>i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0000 0000 0000 0000 0000 0000 0000 1001    	 (9)</a:t>
            </a:r>
            <a:r>
              <a:rPr lang="en-US" altLang="zh-CN" sz="2600" baseline="-25000"/>
              <a:t>10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Shift left 4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0000 0000 0000 0000 0000 0000 1001 </a:t>
            </a:r>
            <a:r>
              <a:rPr lang="en-US" altLang="zh-CN" sz="2600">
                <a:solidFill>
                  <a:srgbClr val="FF0066"/>
                </a:solidFill>
              </a:rPr>
              <a:t>0000</a:t>
            </a:r>
            <a:r>
              <a:rPr lang="en-US" altLang="zh-CN" sz="2600"/>
              <a:t>     (9×16=144)</a:t>
            </a:r>
            <a:r>
              <a:rPr lang="en-US" altLang="zh-CN" sz="2600" baseline="-25000"/>
              <a:t>10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260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	</a:t>
            </a:r>
            <a:r>
              <a:rPr lang="en-US" altLang="zh-CN" sz="2600" err="1"/>
              <a:t>sll</a:t>
            </a:r>
            <a:r>
              <a:rPr lang="en-US" altLang="zh-CN" sz="2600"/>
              <a:t> $t2, $s0, 4	#</a:t>
            </a:r>
            <a:r>
              <a:rPr lang="en-US" altLang="zh-CN" sz="2600" err="1"/>
              <a:t>reg</a:t>
            </a:r>
            <a:r>
              <a:rPr lang="en-US" altLang="zh-CN" sz="2600"/>
              <a:t> $t2=</a:t>
            </a:r>
            <a:r>
              <a:rPr lang="en-US" altLang="zh-CN" sz="2600" err="1"/>
              <a:t>reg</a:t>
            </a:r>
            <a:r>
              <a:rPr lang="en-US" altLang="zh-CN" sz="2600"/>
              <a:t> $s0&lt;&lt;4 bit</a:t>
            </a:r>
          </a:p>
        </p:txBody>
      </p:sp>
      <p:sp>
        <p:nvSpPr>
          <p:cNvPr id="53251" name="Line 42"/>
          <p:cNvSpPr>
            <a:spLocks noChangeShapeType="1"/>
          </p:cNvSpPr>
          <p:nvPr/>
        </p:nvSpPr>
        <p:spPr bwMode="auto">
          <a:xfrm flipH="1">
            <a:off x="2555875" y="3213100"/>
            <a:ext cx="3384550" cy="0"/>
          </a:xfrm>
          <a:prstGeom prst="line">
            <a:avLst/>
          </a:prstGeom>
          <a:noFill/>
          <a:ln w="57150" cap="rnd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1427" name="Group 243"/>
          <p:cNvGraphicFramePr>
            <a:graphicFrameLocks noGrp="1"/>
          </p:cNvGraphicFramePr>
          <p:nvPr/>
        </p:nvGraphicFramePr>
        <p:xfrm>
          <a:off x="1200150" y="4797425"/>
          <a:ext cx="6096000" cy="115252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8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shamt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funct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169988"/>
            <a:ext cx="8864600" cy="5688012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3000"/>
              <a:t> </a:t>
            </a:r>
            <a:r>
              <a:rPr lang="en-US" altLang="zh-CN" sz="3000" i="1">
                <a:solidFill>
                  <a:srgbClr val="FF0066"/>
                </a:solidFill>
              </a:rPr>
              <a:t>AND</a:t>
            </a:r>
            <a:r>
              <a:rPr lang="en-US" altLang="zh-CN" sz="3000"/>
              <a:t> operator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600"/>
              <a:t>It is bit-by-bit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2200"/>
              <a:t>Result=1 : both bits of the operands are 1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$t2: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0000 0000 0000 0000 0000 </a:t>
            </a:r>
            <a:r>
              <a:rPr lang="en-US" altLang="zh-CN" sz="2600">
                <a:solidFill>
                  <a:srgbClr val="FF0066"/>
                </a:solidFill>
              </a:rPr>
              <a:t>11</a:t>
            </a:r>
            <a:r>
              <a:rPr lang="en-US" altLang="zh-CN" sz="2600"/>
              <a:t>01 0000 0000 	 </a:t>
            </a:r>
            <a:endParaRPr lang="en-US" altLang="zh-CN" sz="2600" baseline="-2500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$t1: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0000 0000 0000 0000 0011</a:t>
            </a:r>
            <a:r>
              <a:rPr lang="en-US" altLang="zh-CN" sz="2600">
                <a:solidFill>
                  <a:srgbClr val="FF0066"/>
                </a:solidFill>
              </a:rPr>
              <a:t> 11</a:t>
            </a:r>
            <a:r>
              <a:rPr lang="en-US" altLang="zh-CN" sz="2600"/>
              <a:t>0</a:t>
            </a:r>
            <a:r>
              <a:rPr lang="en-US" altLang="zh-CN" sz="2600">
                <a:solidFill>
                  <a:srgbClr val="FF0066"/>
                </a:solidFill>
              </a:rPr>
              <a:t>0</a:t>
            </a:r>
            <a:r>
              <a:rPr lang="en-US" altLang="zh-CN" sz="2600"/>
              <a:t> 0000 0000 </a:t>
            </a:r>
            <a:r>
              <a:rPr lang="en-US" altLang="zh-CN" sz="2600" baseline="-25000"/>
              <a:t>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2600" baseline="-2500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	and $t0, $t1, $t2	#</a:t>
            </a:r>
            <a:r>
              <a:rPr lang="en-US" altLang="zh-CN" sz="2600" err="1"/>
              <a:t>reg</a:t>
            </a:r>
            <a:r>
              <a:rPr lang="en-US" altLang="zh-CN" sz="2600"/>
              <a:t> $t0=</a:t>
            </a:r>
            <a:r>
              <a:rPr lang="en-US" altLang="zh-CN" sz="2600" err="1"/>
              <a:t>reg</a:t>
            </a:r>
            <a:r>
              <a:rPr lang="en-US" altLang="zh-CN" sz="2600"/>
              <a:t> $t1 &amp; </a:t>
            </a:r>
            <a:r>
              <a:rPr lang="en-US" altLang="zh-CN" sz="2600" err="1"/>
              <a:t>reg</a:t>
            </a:r>
            <a:r>
              <a:rPr lang="en-US" altLang="zh-CN" sz="2600"/>
              <a:t> $t2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260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Result: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0000 0000 0000 0000 00</a:t>
            </a:r>
            <a:r>
              <a:rPr lang="en-US" altLang="zh-CN" sz="2600">
                <a:solidFill>
                  <a:srgbClr val="FF0066"/>
                </a:solidFill>
              </a:rPr>
              <a:t>00</a:t>
            </a:r>
            <a:r>
              <a:rPr lang="en-US" altLang="zh-CN" sz="2600"/>
              <a:t> </a:t>
            </a:r>
            <a:r>
              <a:rPr lang="en-US" altLang="zh-CN" sz="2600" b="1" i="1">
                <a:solidFill>
                  <a:srgbClr val="FF0066"/>
                </a:solidFill>
              </a:rPr>
              <a:t>11</a:t>
            </a:r>
            <a:r>
              <a:rPr lang="en-US" altLang="zh-CN" sz="2600"/>
              <a:t>0</a:t>
            </a:r>
            <a:r>
              <a:rPr lang="en-US" altLang="zh-CN" sz="2600">
                <a:solidFill>
                  <a:srgbClr val="FF0066"/>
                </a:solidFill>
              </a:rPr>
              <a:t>0</a:t>
            </a:r>
            <a:r>
              <a:rPr lang="en-US" altLang="zh-CN" sz="2600"/>
              <a:t> 0000 0000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44475" y="1169988"/>
            <a:ext cx="8215313" cy="48514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3000"/>
              <a:t> </a:t>
            </a:r>
            <a:r>
              <a:rPr lang="en-US" altLang="zh-CN" sz="3000" i="1">
                <a:solidFill>
                  <a:srgbClr val="FF0066"/>
                </a:solidFill>
              </a:rPr>
              <a:t>OR</a:t>
            </a:r>
            <a:r>
              <a:rPr lang="en-US" altLang="zh-CN" sz="3000"/>
              <a:t> operator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600"/>
              <a:t>It is bit-by-bit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2200"/>
              <a:t>Result=1 : </a:t>
            </a:r>
            <a:r>
              <a:rPr lang="en-US" altLang="zh-CN" sz="2200" b="1" i="1">
                <a:solidFill>
                  <a:srgbClr val="FF0066"/>
                </a:solidFill>
              </a:rPr>
              <a:t>either</a:t>
            </a:r>
            <a:r>
              <a:rPr lang="en-US" altLang="zh-CN" sz="2200"/>
              <a:t> bits of the operands is 1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$t2: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0000 0000 0000 0000 0000 110</a:t>
            </a:r>
            <a:r>
              <a:rPr lang="en-US" altLang="zh-CN" sz="2600">
                <a:solidFill>
                  <a:srgbClr val="FF0066"/>
                </a:solidFill>
              </a:rPr>
              <a:t>1</a:t>
            </a:r>
            <a:r>
              <a:rPr lang="en-US" altLang="zh-CN" sz="2600"/>
              <a:t> 0000 0000 	 </a:t>
            </a:r>
            <a:endParaRPr lang="en-US" altLang="zh-CN" sz="2600" baseline="-2500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$t1: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0000 0000 0000 0000 00</a:t>
            </a:r>
            <a:r>
              <a:rPr lang="en-US" altLang="zh-CN" sz="2600">
                <a:solidFill>
                  <a:srgbClr val="FF0066"/>
                </a:solidFill>
              </a:rPr>
              <a:t>11 11</a:t>
            </a:r>
            <a:r>
              <a:rPr lang="en-US" altLang="zh-CN" sz="2600"/>
              <a:t>00 0000 0000 </a:t>
            </a:r>
            <a:r>
              <a:rPr lang="en-US" altLang="zh-CN" sz="2600" baseline="-25000"/>
              <a:t>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2600" baseline="-2500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	or $t0, $t1, $t2		#</a:t>
            </a:r>
            <a:r>
              <a:rPr lang="en-US" altLang="zh-CN" sz="2600" err="1"/>
              <a:t>reg</a:t>
            </a:r>
            <a:r>
              <a:rPr lang="en-US" altLang="zh-CN" sz="2600"/>
              <a:t> $t0=</a:t>
            </a:r>
            <a:r>
              <a:rPr lang="en-US" altLang="zh-CN" sz="2600" err="1"/>
              <a:t>reg</a:t>
            </a:r>
            <a:r>
              <a:rPr lang="en-US" altLang="zh-CN" sz="2600"/>
              <a:t> $t1 </a:t>
            </a:r>
            <a:r>
              <a:rPr lang="en-US" altLang="zh-CN" sz="2600" b="1">
                <a:solidFill>
                  <a:srgbClr val="FF0066"/>
                </a:solidFill>
              </a:rPr>
              <a:t>| </a:t>
            </a:r>
            <a:r>
              <a:rPr lang="en-US" altLang="zh-CN" sz="2600" err="1"/>
              <a:t>reg</a:t>
            </a:r>
            <a:r>
              <a:rPr lang="en-US" altLang="zh-CN" sz="2600"/>
              <a:t> $t2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260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Result: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0000 0000 0000 0000 00</a:t>
            </a:r>
            <a:r>
              <a:rPr lang="en-US" altLang="zh-CN" sz="2600">
                <a:solidFill>
                  <a:srgbClr val="FF0066"/>
                </a:solidFill>
              </a:rPr>
              <a:t>11</a:t>
            </a:r>
            <a:r>
              <a:rPr lang="en-US" altLang="zh-CN" sz="2600"/>
              <a:t> </a:t>
            </a:r>
            <a:r>
              <a:rPr lang="en-US" altLang="zh-CN" sz="2600" b="1" i="1">
                <a:solidFill>
                  <a:srgbClr val="FF0066"/>
                </a:solidFill>
              </a:rPr>
              <a:t>11</a:t>
            </a:r>
            <a:r>
              <a:rPr lang="en-US" altLang="zh-CN" sz="2600"/>
              <a:t>0</a:t>
            </a:r>
            <a:r>
              <a:rPr lang="en-US" altLang="zh-CN" sz="2600">
                <a:solidFill>
                  <a:srgbClr val="FF0066"/>
                </a:solidFill>
              </a:rPr>
              <a:t>1</a:t>
            </a:r>
            <a:r>
              <a:rPr lang="en-US" altLang="zh-CN" sz="2600"/>
              <a:t> 0000 0000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125538"/>
            <a:ext cx="8648700" cy="4824412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3000" i="1">
                <a:solidFill>
                  <a:srgbClr val="FF0066"/>
                </a:solidFill>
              </a:rPr>
              <a:t>NOR</a:t>
            </a:r>
            <a:r>
              <a:rPr lang="en-US" altLang="zh-CN" sz="3000"/>
              <a:t> operator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600">
                <a:solidFill>
                  <a:srgbClr val="FF0066"/>
                </a:solidFill>
              </a:rPr>
              <a:t>NOT</a:t>
            </a:r>
            <a:r>
              <a:rPr lang="en-US" altLang="zh-CN" sz="2600"/>
              <a:t>(A </a:t>
            </a:r>
            <a:r>
              <a:rPr lang="en-US" altLang="zh-CN" sz="2600">
                <a:solidFill>
                  <a:srgbClr val="FF0066"/>
                </a:solidFill>
              </a:rPr>
              <a:t>OR</a:t>
            </a:r>
            <a:r>
              <a:rPr lang="en-US" altLang="zh-CN" sz="2600"/>
              <a:t> B)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2200"/>
              <a:t>A NOR 0 =NOT(A OR 0)=</a:t>
            </a:r>
            <a:r>
              <a:rPr lang="en-US" altLang="zh-CN" sz="2200" b="1" i="1">
                <a:solidFill>
                  <a:srgbClr val="FF0066"/>
                </a:solidFill>
              </a:rPr>
              <a:t>NOT</a:t>
            </a:r>
            <a:r>
              <a:rPr lang="en-US" altLang="zh-CN" sz="2200"/>
              <a:t>(A)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$t1: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0000 0000 0000 0000 0011 1100 0000 0000 	 </a:t>
            </a:r>
            <a:endParaRPr lang="en-US" altLang="zh-CN" sz="2600" baseline="-2500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$t3: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0000 0000 0000 0000 0000 0000 0000 0000 </a:t>
            </a:r>
            <a:r>
              <a:rPr lang="en-US" altLang="zh-CN" sz="2600" baseline="-25000"/>
              <a:t>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2600" baseline="-2500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	nor $t0, $t1, $t3	#</a:t>
            </a:r>
            <a:r>
              <a:rPr lang="en-US" altLang="zh-CN" sz="2600" err="1"/>
              <a:t>reg</a:t>
            </a:r>
            <a:r>
              <a:rPr lang="en-US" altLang="zh-CN" sz="2600"/>
              <a:t> $t0=~(</a:t>
            </a:r>
            <a:r>
              <a:rPr lang="en-US" altLang="zh-CN" sz="2600" err="1"/>
              <a:t>reg</a:t>
            </a:r>
            <a:r>
              <a:rPr lang="en-US" altLang="zh-CN" sz="2600"/>
              <a:t> $t1 </a:t>
            </a:r>
            <a:r>
              <a:rPr lang="en-US" altLang="zh-CN" sz="2600" b="1">
                <a:solidFill>
                  <a:srgbClr val="FF0066"/>
                </a:solidFill>
              </a:rPr>
              <a:t>| </a:t>
            </a:r>
            <a:r>
              <a:rPr lang="en-US" altLang="zh-CN" sz="2600" err="1"/>
              <a:t>reg</a:t>
            </a:r>
            <a:r>
              <a:rPr lang="en-US" altLang="zh-CN" sz="2600"/>
              <a:t> $t3)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260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Result: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/>
              <a:t>1111 1111 1111 1111 11</a:t>
            </a:r>
            <a:r>
              <a:rPr lang="en-US" altLang="zh-CN" sz="2600" b="1" i="1">
                <a:solidFill>
                  <a:srgbClr val="FF0066"/>
                </a:solidFill>
              </a:rPr>
              <a:t>00</a:t>
            </a:r>
            <a:r>
              <a:rPr lang="en-US" altLang="zh-CN" sz="2600"/>
              <a:t> </a:t>
            </a:r>
            <a:r>
              <a:rPr lang="en-US" altLang="zh-CN" sz="2600" b="1" i="1">
                <a:solidFill>
                  <a:srgbClr val="FF0066"/>
                </a:solidFill>
              </a:rPr>
              <a:t>00</a:t>
            </a:r>
            <a:r>
              <a:rPr lang="en-US" altLang="zh-CN" sz="2600"/>
              <a:t>11 1111 1111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4450"/>
            <a:ext cx="8540750" cy="3603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2400" smtClean="0"/>
              <a:t>			MIPS operands			</a:t>
            </a:r>
            <a:endParaRPr lang="en-US" altLang="zh-CN" sz="1800" smtClean="0">
              <a:solidFill>
                <a:srgbClr val="000000"/>
              </a:solidFill>
            </a:endParaRP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2349500"/>
            <a:ext cx="8540750" cy="431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/>
              <a:t>MIPS assembly language</a:t>
            </a:r>
          </a:p>
        </p:txBody>
      </p:sp>
      <p:graphicFrame>
        <p:nvGraphicFramePr>
          <p:cNvPr id="260120" name="Group 24"/>
          <p:cNvGraphicFramePr>
            <a:graphicFrameLocks noGrp="1"/>
          </p:cNvGraphicFramePr>
          <p:nvPr/>
        </p:nvGraphicFramePr>
        <p:xfrm>
          <a:off x="107950" y="549275"/>
          <a:ext cx="8928100" cy="1743083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6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Name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Example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Comments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32 register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$s0,$s1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,$s7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$t0, $t1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.,$t7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Fast locations for data. In MIPS, data must be in registers to perform arithmetic. Registers $s0-$s7 map to 16-23 and $t0-$t7 map to 8-15.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memory words 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Memory[0],Memory[4] 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Memory[8] ,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Menory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[4294967292] </a:t>
                      </a:r>
                    </a:p>
                  </a:txBody>
                  <a:tcPr marL="0" marR="0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Accessed only by data transfer instructions in MIPS. MIPS uses byte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., so sequential word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. Differ by 4. Memory holds data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structures,arrays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, and  spilled registers.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0752" name="Group 656"/>
          <p:cNvGraphicFramePr>
            <a:graphicFrameLocks noGrp="1"/>
          </p:cNvGraphicFramePr>
          <p:nvPr/>
        </p:nvGraphicFramePr>
        <p:xfrm>
          <a:off x="107950" y="2781300"/>
          <a:ext cx="8928100" cy="4029124"/>
        </p:xfrm>
        <a:graphic>
          <a:graphicData uri="http://schemas.openxmlformats.org/drawingml/2006/table">
            <a:tbl>
              <a:tblPr/>
              <a:tblGrid>
                <a:gridCol w="127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5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Category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Instruction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Example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Meaning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Comments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5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Arithmetic</a:t>
                      </a:r>
                    </a:p>
                  </a:txBody>
                  <a:tcPr marT="45701" marB="457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 $s1,$s2,$s3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 + $s3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Three register operands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subtract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Sub $s1,$s2,$s3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－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Three register operands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 immediate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addi $s1,$s2,100 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$s1=$s2+100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+constants; overflow detected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5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Data transfer</a:t>
                      </a:r>
                    </a:p>
                  </a:txBody>
                  <a:tcPr marT="45701" marB="457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load word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lw $1, 100($s2)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$s1=Memory[$s2+100]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Data from memory to register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store word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sw $s1, 100($s2)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Memory[$s2+100]=$s1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Data from register to memory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58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logical</a:t>
                      </a:r>
                    </a:p>
                  </a:txBody>
                  <a:tcPr marT="45701" marB="457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and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and $s1,$s2,$s3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 &amp; $s3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three reg. operands;bit-by-bit AND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or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or $s1,$s2,$s3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 | $s3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three reg. operands;bit-by-bit OR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nor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nor $s1,$s2,$s3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$s1=~($s2 | $s3)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three reg. operands;bit-by-bit NOR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and immediate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addi $s1,$s2,100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 &amp; 100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Bit-by-bit AND reg with constant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or immediate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ori $s1,$s2,100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 | 100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Bit-by-bit OR reg with constant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shift left logical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sll $s1,$s2,10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 &lt;&lt; 10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Shift left by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constant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shift right logical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srl $s1,$s2,10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 &gt;&gt; 10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Shift right by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constant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0038" y="188913"/>
            <a:ext cx="8540750" cy="771525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黑体" panose="02010609060101010101" pitchFamily="49" charset="-122"/>
              </a:rPr>
              <a:t>2.6    Instructions for making decisions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25538"/>
            <a:ext cx="8540750" cy="4967287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3300"/>
                </a:solidFill>
              </a:rPr>
              <a:t>Branch instructions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400" dirty="0"/>
              <a:t> </a:t>
            </a:r>
            <a:r>
              <a:rPr lang="en-US" altLang="zh-CN" sz="2400" dirty="0" err="1"/>
              <a:t>beq</a:t>
            </a:r>
            <a:r>
              <a:rPr lang="en-US" altLang="zh-CN" sz="2400" dirty="0"/>
              <a:t>  register1, register2, L1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400" dirty="0"/>
              <a:t> </a:t>
            </a:r>
            <a:r>
              <a:rPr lang="en-US" altLang="zh-CN" sz="2400" dirty="0" err="1"/>
              <a:t>bne</a:t>
            </a:r>
            <a:r>
              <a:rPr lang="en-US" altLang="zh-CN" sz="2400" dirty="0"/>
              <a:t>  register1, register2, L1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Example 2.9</a:t>
            </a:r>
            <a:r>
              <a:rPr lang="en-US" altLang="zh-CN" sz="2400" dirty="0">
                <a:solidFill>
                  <a:schemeClr val="tx1"/>
                </a:solidFill>
              </a:rPr>
              <a:t>    Compiling an </a:t>
            </a:r>
            <a:r>
              <a:rPr lang="en-US" altLang="zh-CN" sz="2400" i="1" dirty="0">
                <a:solidFill>
                  <a:schemeClr val="tx1"/>
                </a:solidFill>
              </a:rPr>
              <a:t>if</a:t>
            </a:r>
            <a:r>
              <a:rPr lang="en-US" altLang="zh-CN" sz="2400" dirty="0">
                <a:solidFill>
                  <a:schemeClr val="tx1"/>
                </a:solidFill>
              </a:rPr>
              <a:t> statement to a branch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     ( Assume: f ~ j  ---- $s0 ~ $s4 )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C code: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if (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= =  j )   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 L1 ;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f  =  g  +  h ;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L1:      f  =  f  -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;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MIPS assembly code: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</a:t>
            </a:r>
            <a:r>
              <a:rPr lang="en-US" altLang="zh-CN" sz="2000" dirty="0" err="1"/>
              <a:t>beq</a:t>
            </a:r>
            <a:r>
              <a:rPr lang="en-US" altLang="zh-CN" sz="2000" dirty="0"/>
              <a:t>     $s3, $s4, L1    </a:t>
            </a:r>
            <a:r>
              <a:rPr lang="en-US" altLang="zh-CN" sz="2000" dirty="0" smtClean="0"/>
              <a:t> # </a:t>
            </a:r>
            <a:r>
              <a:rPr lang="en-US" altLang="zh-CN" sz="2000" dirty="0"/>
              <a:t>go to L1 if 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  <a:r>
              <a:rPr lang="en-US" altLang="zh-CN" sz="2000" b="1" i="1" dirty="0" err="1">
                <a:solidFill>
                  <a:srgbClr val="FF3300"/>
                </a:solidFill>
              </a:rPr>
              <a:t>i</a:t>
            </a:r>
            <a:r>
              <a:rPr lang="en-US" altLang="zh-CN" sz="2000" dirty="0"/>
              <a:t>  equals </a:t>
            </a:r>
            <a:r>
              <a:rPr lang="en-US" altLang="zh-CN" sz="2000" b="1" i="1" dirty="0">
                <a:solidFill>
                  <a:srgbClr val="FF3300"/>
                </a:solidFill>
              </a:rPr>
              <a:t> j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add     $s0, $s1, $</a:t>
            </a:r>
            <a:r>
              <a:rPr lang="en-US" altLang="zh-CN" sz="2000" dirty="0" smtClean="0"/>
              <a:t>s2	   # </a:t>
            </a:r>
            <a:r>
              <a:rPr lang="en-US" altLang="zh-CN" sz="2000" dirty="0"/>
              <a:t>f  =  g  +  h  ( skipped if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equals  j )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L1:      sub     $s0, $s0, $</a:t>
            </a:r>
            <a:r>
              <a:rPr lang="en-US" altLang="zh-CN" sz="2000" dirty="0" smtClean="0"/>
              <a:t>s3	   # </a:t>
            </a:r>
            <a:r>
              <a:rPr lang="en-US" altLang="zh-CN" sz="2000" dirty="0"/>
              <a:t>f  =  f  -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( always executed 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8900" y="1025525"/>
            <a:ext cx="8964613" cy="5211763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Example 2.10   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chemeClr val="tx1"/>
                </a:solidFill>
              </a:rPr>
              <a:t>Compiling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tx1"/>
                </a:solidFill>
              </a:rPr>
              <a:t>if-then-else</a:t>
            </a:r>
            <a:r>
              <a:rPr lang="en-US" altLang="zh-CN" sz="2400" dirty="0">
                <a:solidFill>
                  <a:schemeClr val="tx1"/>
                </a:solidFill>
              </a:rPr>
              <a:t> into Conditional Branches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     ( Assume: f ~ j  ---- $s0 ~ $s4 )</a:t>
            </a:r>
            <a:br>
              <a:rPr lang="en-US" altLang="zh-CN" sz="2000" dirty="0">
                <a:solidFill>
                  <a:schemeClr val="tx1"/>
                </a:solidFill>
              </a:rPr>
            </a:br>
            <a:endParaRPr lang="en-US" altLang="zh-CN" sz="10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C code: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</a:t>
            </a:r>
            <a:r>
              <a:rPr lang="en-US" altLang="zh-CN" sz="2200" dirty="0">
                <a:solidFill>
                  <a:srgbClr val="FF0066"/>
                </a:solidFill>
              </a:rPr>
              <a:t>if </a:t>
            </a:r>
            <a:r>
              <a:rPr lang="en-US" altLang="zh-CN" sz="2200" dirty="0"/>
              <a:t>(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 = =  j )  f  =  g  +  h ;    </a:t>
            </a:r>
            <a:br>
              <a:rPr lang="en-US" altLang="zh-CN" sz="2200" dirty="0"/>
            </a:br>
            <a:r>
              <a:rPr lang="en-US" altLang="zh-CN" sz="2200" dirty="0">
                <a:solidFill>
                  <a:srgbClr val="FF0066"/>
                </a:solidFill>
              </a:rPr>
              <a:t>else</a:t>
            </a:r>
            <a:r>
              <a:rPr lang="en-US" altLang="zh-CN" sz="2200" dirty="0"/>
              <a:t>    f  =  g  -  h ;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1000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MIPS assembly code: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</a:t>
            </a:r>
            <a:r>
              <a:rPr lang="en-US" altLang="zh-CN" sz="2200" dirty="0" err="1"/>
              <a:t>bne</a:t>
            </a:r>
            <a:r>
              <a:rPr lang="en-US" altLang="zh-CN" sz="2200" dirty="0"/>
              <a:t>     $s3, $s4, </a:t>
            </a:r>
            <a:r>
              <a:rPr lang="en-US" altLang="zh-CN" sz="2200" b="1" dirty="0">
                <a:solidFill>
                  <a:srgbClr val="FF0066"/>
                </a:solidFill>
              </a:rPr>
              <a:t>Else</a:t>
            </a:r>
            <a:r>
              <a:rPr lang="en-US" altLang="zh-CN" sz="2200" dirty="0"/>
              <a:t>    # go to Else if 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 </a:t>
            </a:r>
            <a:r>
              <a:rPr lang="en-US" altLang="zh-CN" sz="2200" b="1" dirty="0">
                <a:solidFill>
                  <a:srgbClr val="FF0000"/>
                </a:solidFill>
              </a:rPr>
              <a:t>≠</a:t>
            </a:r>
            <a:r>
              <a:rPr lang="en-US" altLang="zh-CN" sz="2200" dirty="0"/>
              <a:t>  j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200" dirty="0"/>
              <a:t>          add     $s0, $s1, $s2      # f  =  g  +  h  ( Executed if 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 = =  j  </a:t>
            </a:r>
            <a:r>
              <a:rPr lang="en-US" altLang="zh-CN" sz="2200" b="1" i="1" dirty="0">
                <a:solidFill>
                  <a:srgbClr val="FF0066"/>
                </a:solidFill>
              </a:rPr>
              <a:t>if</a:t>
            </a:r>
            <a:r>
              <a:rPr lang="en-US" altLang="zh-CN" sz="2200" dirty="0"/>
              <a:t>)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200" dirty="0"/>
              <a:t>           </a:t>
            </a:r>
            <a:r>
              <a:rPr lang="en-US" altLang="zh-CN" sz="2200" b="1" dirty="0">
                <a:solidFill>
                  <a:srgbClr val="0033CC"/>
                </a:solidFill>
              </a:rPr>
              <a:t>j          Exit</a:t>
            </a:r>
            <a:r>
              <a:rPr lang="en-US" altLang="zh-CN" sz="2200" dirty="0"/>
              <a:t>                  # go to Exit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200" dirty="0"/>
              <a:t>      </a:t>
            </a:r>
            <a:r>
              <a:rPr lang="en-US" altLang="zh-CN" sz="2200" dirty="0">
                <a:solidFill>
                  <a:schemeClr val="tx1"/>
                </a:solidFill>
              </a:rPr>
              <a:t>Else:   sub     $s0, $s1, $s2     # </a:t>
            </a:r>
            <a:r>
              <a:rPr lang="en-US" altLang="zh-CN" sz="2200" b="0" dirty="0">
                <a:solidFill>
                  <a:schemeClr val="tx1"/>
                </a:solidFill>
              </a:rPr>
              <a:t>f  =  g  -  h  ( Executed if </a:t>
            </a:r>
            <a:r>
              <a:rPr lang="en-US" altLang="zh-CN" sz="2200" b="0" dirty="0" err="1">
                <a:solidFill>
                  <a:schemeClr val="tx1"/>
                </a:solidFill>
              </a:rPr>
              <a:t>i</a:t>
            </a:r>
            <a:r>
              <a:rPr lang="en-US" altLang="zh-CN" sz="2200" b="0" dirty="0">
                <a:solidFill>
                  <a:schemeClr val="tx1"/>
                </a:solidFill>
              </a:rPr>
              <a:t> ≠ j </a:t>
            </a:r>
            <a:r>
              <a:rPr sz="2200" b="0" dirty="0">
                <a:solidFill>
                  <a:schemeClr val="tx1"/>
                </a:solidFill>
              </a:rPr>
              <a:t>　</a:t>
            </a:r>
            <a:r>
              <a:rPr lang="en-US" altLang="zh-CN" sz="2200" b="0" i="1" dirty="0">
                <a:solidFill>
                  <a:schemeClr val="tx1"/>
                </a:solidFill>
              </a:rPr>
              <a:t>else</a:t>
            </a:r>
            <a:r>
              <a:rPr lang="en-US" altLang="zh-CN" sz="2200" b="0" dirty="0">
                <a:solidFill>
                  <a:schemeClr val="tx1"/>
                </a:solidFill>
              </a:rPr>
              <a:t>)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</a:rPr>
              <a:t>     </a:t>
            </a:r>
            <a:r>
              <a:rPr lang="en-US" altLang="zh-CN" sz="2200" dirty="0">
                <a:solidFill>
                  <a:schemeClr val="tx1"/>
                </a:solidFill>
              </a:rPr>
              <a:t>Exit:                                       </a:t>
            </a:r>
            <a:r>
              <a:rPr lang="en-US" altLang="zh-CN" sz="2200" b="0" dirty="0">
                <a:solidFill>
                  <a:schemeClr val="tx1"/>
                </a:solidFill>
              </a:rPr>
              <a:t># the first instruction of the next C  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		    …… statement</a:t>
            </a:r>
          </a:p>
        </p:txBody>
      </p:sp>
      <p:grpSp>
        <p:nvGrpSpPr>
          <p:cNvPr id="59395" name="Group 19"/>
          <p:cNvGrpSpPr>
            <a:grpSpLocks/>
          </p:cNvGrpSpPr>
          <p:nvPr/>
        </p:nvGrpSpPr>
        <p:grpSpPr bwMode="auto">
          <a:xfrm>
            <a:off x="5880100" y="1412875"/>
            <a:ext cx="3240088" cy="3060700"/>
            <a:chOff x="3651" y="663"/>
            <a:chExt cx="2041" cy="1928"/>
          </a:xfrm>
        </p:grpSpPr>
        <p:sp>
          <p:nvSpPr>
            <p:cNvPr id="59396" name="AutoShape 9"/>
            <p:cNvSpPr>
              <a:spLocks noChangeArrowheads="1"/>
            </p:cNvSpPr>
            <p:nvPr/>
          </p:nvSpPr>
          <p:spPr bwMode="auto">
            <a:xfrm>
              <a:off x="4195" y="963"/>
              <a:ext cx="999" cy="408"/>
            </a:xfrm>
            <a:prstGeom prst="flowChartDecision">
              <a:avLst/>
            </a:prstGeom>
            <a:solidFill>
              <a:schemeClr val="bg2"/>
            </a:solidFill>
            <a:ln w="9525" cap="rnd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i==j?</a:t>
              </a:r>
            </a:p>
          </p:txBody>
        </p:sp>
        <p:sp>
          <p:nvSpPr>
            <p:cNvPr id="59397" name="AutoShape 10"/>
            <p:cNvSpPr>
              <a:spLocks noChangeArrowheads="1"/>
            </p:cNvSpPr>
            <p:nvPr/>
          </p:nvSpPr>
          <p:spPr bwMode="auto">
            <a:xfrm>
              <a:off x="3651" y="1525"/>
              <a:ext cx="771" cy="317"/>
            </a:xfrm>
            <a:prstGeom prst="flowChartProcess">
              <a:avLst/>
            </a:prstGeom>
            <a:solidFill>
              <a:schemeClr val="bg2"/>
            </a:solidFill>
            <a:ln w="9525" cap="rnd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</a:t>
              </a:r>
              <a:r>
                <a:rPr lang="en-US" altLang="zh-CN" sz="2000" i="1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r>
                <a:rPr lang="en-US" altLang="zh-CN" sz="2000" i="1" dirty="0" err="1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g+h</a:t>
              </a:r>
              <a:endParaRPr lang="en-US" altLang="zh-CN" sz="2000" i="1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9398" name="AutoShape 11"/>
            <p:cNvSpPr>
              <a:spLocks noChangeArrowheads="1"/>
            </p:cNvSpPr>
            <p:nvPr/>
          </p:nvSpPr>
          <p:spPr bwMode="auto">
            <a:xfrm>
              <a:off x="4921" y="1525"/>
              <a:ext cx="771" cy="317"/>
            </a:xfrm>
            <a:prstGeom prst="flowChartProcess">
              <a:avLst/>
            </a:prstGeom>
            <a:solidFill>
              <a:schemeClr val="bg2"/>
            </a:solidFill>
            <a:ln w="9525" cap="rnd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</a:t>
              </a:r>
              <a:r>
                <a:rPr lang="en-US" altLang="zh-CN" sz="2000" i="1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=g </a:t>
              </a:r>
              <a:r>
                <a:rPr lang="en-US" altLang="zh-CN" sz="2000" i="1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 h</a:t>
              </a:r>
            </a:p>
          </p:txBody>
        </p:sp>
        <p:sp>
          <p:nvSpPr>
            <p:cNvPr id="59399" name="Freeform 12"/>
            <p:cNvSpPr>
              <a:spLocks/>
            </p:cNvSpPr>
            <p:nvPr/>
          </p:nvSpPr>
          <p:spPr bwMode="auto">
            <a:xfrm>
              <a:off x="5193" y="1162"/>
              <a:ext cx="182" cy="363"/>
            </a:xfrm>
            <a:custGeom>
              <a:avLst/>
              <a:gdLst>
                <a:gd name="T0" fmla="*/ 0 w 272"/>
                <a:gd name="T1" fmla="*/ 0 h 363"/>
                <a:gd name="T2" fmla="*/ 11 w 272"/>
                <a:gd name="T3" fmla="*/ 0 h 363"/>
                <a:gd name="T4" fmla="*/ 11 w 272"/>
                <a:gd name="T5" fmla="*/ 363 h 363"/>
                <a:gd name="T6" fmla="*/ 0 60000 65536"/>
                <a:gd name="T7" fmla="*/ 0 60000 65536"/>
                <a:gd name="T8" fmla="*/ 0 60000 65536"/>
                <a:gd name="T9" fmla="*/ 0 w 272"/>
                <a:gd name="T10" fmla="*/ 0 h 363"/>
                <a:gd name="T11" fmla="*/ 272 w 272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363">
                  <a:moveTo>
                    <a:pt x="0" y="0"/>
                  </a:moveTo>
                  <a:lnTo>
                    <a:pt x="272" y="0"/>
                  </a:lnTo>
                  <a:lnTo>
                    <a:pt x="272" y="3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0" name="Freeform 13"/>
            <p:cNvSpPr>
              <a:spLocks/>
            </p:cNvSpPr>
            <p:nvPr/>
          </p:nvSpPr>
          <p:spPr bwMode="auto">
            <a:xfrm flipH="1">
              <a:off x="4013" y="1162"/>
              <a:ext cx="182" cy="363"/>
            </a:xfrm>
            <a:custGeom>
              <a:avLst/>
              <a:gdLst>
                <a:gd name="T0" fmla="*/ 0 w 272"/>
                <a:gd name="T1" fmla="*/ 0 h 363"/>
                <a:gd name="T2" fmla="*/ 11 w 272"/>
                <a:gd name="T3" fmla="*/ 0 h 363"/>
                <a:gd name="T4" fmla="*/ 11 w 272"/>
                <a:gd name="T5" fmla="*/ 363 h 363"/>
                <a:gd name="T6" fmla="*/ 0 60000 65536"/>
                <a:gd name="T7" fmla="*/ 0 60000 65536"/>
                <a:gd name="T8" fmla="*/ 0 60000 65536"/>
                <a:gd name="T9" fmla="*/ 0 w 272"/>
                <a:gd name="T10" fmla="*/ 0 h 363"/>
                <a:gd name="T11" fmla="*/ 272 w 272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363">
                  <a:moveTo>
                    <a:pt x="0" y="0"/>
                  </a:moveTo>
                  <a:lnTo>
                    <a:pt x="272" y="0"/>
                  </a:lnTo>
                  <a:lnTo>
                    <a:pt x="272" y="3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1" name="Freeform 14"/>
            <p:cNvSpPr>
              <a:spLocks/>
            </p:cNvSpPr>
            <p:nvPr/>
          </p:nvSpPr>
          <p:spPr bwMode="auto">
            <a:xfrm>
              <a:off x="4014" y="1842"/>
              <a:ext cx="1315" cy="273"/>
            </a:xfrm>
            <a:custGeom>
              <a:avLst/>
              <a:gdLst>
                <a:gd name="T0" fmla="*/ 0 w 1179"/>
                <a:gd name="T1" fmla="*/ 0 h 409"/>
                <a:gd name="T2" fmla="*/ 0 w 1179"/>
                <a:gd name="T3" fmla="*/ 16 h 409"/>
                <a:gd name="T4" fmla="*/ 2825 w 1179"/>
                <a:gd name="T5" fmla="*/ 16 h 409"/>
                <a:gd name="T6" fmla="*/ 2825 w 1179"/>
                <a:gd name="T7" fmla="*/ 0 h 4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9"/>
                <a:gd name="T13" fmla="*/ 0 h 409"/>
                <a:gd name="T14" fmla="*/ 1179 w 1179"/>
                <a:gd name="T15" fmla="*/ 409 h 4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9" h="409">
                  <a:moveTo>
                    <a:pt x="0" y="0"/>
                  </a:moveTo>
                  <a:lnTo>
                    <a:pt x="0" y="409"/>
                  </a:lnTo>
                  <a:lnTo>
                    <a:pt x="1179" y="409"/>
                  </a:lnTo>
                  <a:lnTo>
                    <a:pt x="1179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2" name="Line 15"/>
            <p:cNvSpPr>
              <a:spLocks noChangeShapeType="1"/>
            </p:cNvSpPr>
            <p:nvPr/>
          </p:nvSpPr>
          <p:spPr bwMode="auto">
            <a:xfrm>
              <a:off x="4649" y="2115"/>
              <a:ext cx="0" cy="40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3" name="Line 16"/>
            <p:cNvSpPr>
              <a:spLocks noChangeShapeType="1"/>
            </p:cNvSpPr>
            <p:nvPr/>
          </p:nvSpPr>
          <p:spPr bwMode="auto">
            <a:xfrm>
              <a:off x="4694" y="663"/>
              <a:ext cx="0" cy="31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5" name="Text Box 18"/>
            <p:cNvSpPr txBox="1">
              <a:spLocks noChangeArrowheads="1"/>
            </p:cNvSpPr>
            <p:nvPr/>
          </p:nvSpPr>
          <p:spPr bwMode="auto">
            <a:xfrm>
              <a:off x="4694" y="2341"/>
              <a:ext cx="4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Exit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:</a:t>
              </a:r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899592" y="3501008"/>
            <a:ext cx="360040" cy="729160"/>
          </a:xfrm>
          <a:custGeom>
            <a:avLst/>
            <a:gdLst>
              <a:gd name="connsiteX0" fmla="*/ 289941 w 717231"/>
              <a:gd name="connsiteY0" fmla="*/ 0 h 888762"/>
              <a:gd name="connsiteX1" fmla="*/ 16476 w 717231"/>
              <a:gd name="connsiteY1" fmla="*/ 589659 h 888762"/>
              <a:gd name="connsiteX2" fmla="*/ 717231 w 717231"/>
              <a:gd name="connsiteY2" fmla="*/ 888762 h 8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231" h="888762">
                <a:moveTo>
                  <a:pt x="289941" y="0"/>
                </a:moveTo>
                <a:cubicBezTo>
                  <a:pt x="117601" y="220766"/>
                  <a:pt x="-54739" y="441532"/>
                  <a:pt x="16476" y="589659"/>
                </a:cubicBezTo>
                <a:cubicBezTo>
                  <a:pt x="87691" y="737786"/>
                  <a:pt x="402461" y="813274"/>
                  <a:pt x="717231" y="88876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01037" y="2991028"/>
            <a:ext cx="686828" cy="1580972"/>
          </a:xfrm>
          <a:custGeom>
            <a:avLst/>
            <a:gdLst>
              <a:gd name="connsiteX0" fmla="*/ 344997 w 686828"/>
              <a:gd name="connsiteY0" fmla="*/ 0 h 1580972"/>
              <a:gd name="connsiteX1" fmla="*/ 88623 w 686828"/>
              <a:gd name="connsiteY1" fmla="*/ 256374 h 1580972"/>
              <a:gd name="connsiteX2" fmla="*/ 3165 w 686828"/>
              <a:gd name="connsiteY2" fmla="*/ 598206 h 1580972"/>
              <a:gd name="connsiteX3" fmla="*/ 88623 w 686828"/>
              <a:gd name="connsiteY3" fmla="*/ 1290415 h 1580972"/>
              <a:gd name="connsiteX4" fmla="*/ 686828 w 686828"/>
              <a:gd name="connsiteY4" fmla="*/ 1580972 h 158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28" h="1580972">
                <a:moveTo>
                  <a:pt x="344997" y="0"/>
                </a:moveTo>
                <a:cubicBezTo>
                  <a:pt x="245296" y="78336"/>
                  <a:pt x="145595" y="156673"/>
                  <a:pt x="88623" y="256374"/>
                </a:cubicBezTo>
                <a:cubicBezTo>
                  <a:pt x="31651" y="356075"/>
                  <a:pt x="3165" y="425866"/>
                  <a:pt x="3165" y="598206"/>
                </a:cubicBezTo>
                <a:cubicBezTo>
                  <a:pt x="3165" y="770546"/>
                  <a:pt x="-25321" y="1126621"/>
                  <a:pt x="88623" y="1290415"/>
                </a:cubicBezTo>
                <a:cubicBezTo>
                  <a:pt x="202567" y="1454209"/>
                  <a:pt x="444697" y="1517590"/>
                  <a:pt x="686828" y="1580972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635896" y="4200518"/>
            <a:ext cx="216024" cy="956673"/>
          </a:xfrm>
          <a:custGeom>
            <a:avLst/>
            <a:gdLst>
              <a:gd name="connsiteX0" fmla="*/ 114300 w 236597"/>
              <a:gd name="connsiteY0" fmla="*/ 46741 h 921616"/>
              <a:gd name="connsiteX1" fmla="*/ 233941 w 236597"/>
              <a:gd name="connsiteY1" fmla="*/ 89470 h 921616"/>
              <a:gd name="connsiteX2" fmla="*/ 11750 w 236597"/>
              <a:gd name="connsiteY2" fmla="*/ 858591 h 921616"/>
              <a:gd name="connsiteX3" fmla="*/ 28842 w 236597"/>
              <a:gd name="connsiteY3" fmla="*/ 875683 h 921616"/>
              <a:gd name="connsiteX4" fmla="*/ 28842 w 236597"/>
              <a:gd name="connsiteY4" fmla="*/ 875683 h 92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597" h="921616">
                <a:moveTo>
                  <a:pt x="114300" y="46741"/>
                </a:moveTo>
                <a:cubicBezTo>
                  <a:pt x="182666" y="451"/>
                  <a:pt x="251033" y="-45838"/>
                  <a:pt x="233941" y="89470"/>
                </a:cubicBezTo>
                <a:cubicBezTo>
                  <a:pt x="216849" y="224778"/>
                  <a:pt x="45933" y="727556"/>
                  <a:pt x="11750" y="858591"/>
                </a:cubicBezTo>
                <a:cubicBezTo>
                  <a:pt x="-22433" y="989626"/>
                  <a:pt x="28842" y="875683"/>
                  <a:pt x="28842" y="875683"/>
                </a:cubicBezTo>
                <a:lnTo>
                  <a:pt x="28842" y="875683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60740" y="1916832"/>
            <a:ext cx="587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==j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8424" y="188912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en-US" altLang="zh-CN" dirty="0" err="1" smtClean="0">
                <a:sym typeface="Symbol"/>
              </a:rPr>
              <a:t>j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367025-D660-4DC7-AB9E-E8DAFDFB78D3}" type="slidenum">
              <a:rPr lang="en-US" altLang="zh-CN" sz="140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 smtClean="0"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144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974725"/>
            <a:ext cx="8785225" cy="5262563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Example 2.11</a:t>
            </a:r>
            <a:r>
              <a:rPr lang="en-US" altLang="zh-CN" sz="2400" dirty="0">
                <a:solidFill>
                  <a:schemeClr val="tx1"/>
                </a:solidFill>
              </a:rPr>
              <a:t>   Compiling a loop with variable array index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     ( Assume: g ~ j ---- $s1 ~ $s4      base of A[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 ---- $s5)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C code: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Loop:      g  =  g  +  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;         // A is an array of 100 words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  =   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  +  j ;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  if (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!=  h )    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 Loop ;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MIPS assembly code: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Loop:       </a:t>
            </a:r>
            <a:r>
              <a:rPr lang="en-US" altLang="zh-CN" sz="2000" b="1" dirty="0">
                <a:solidFill>
                  <a:srgbClr val="0033CC"/>
                </a:solidFill>
              </a:rPr>
              <a:t>add     $t1, $s3, $s3        </a:t>
            </a:r>
            <a:r>
              <a:rPr lang="en-US" altLang="zh-CN" sz="2000" dirty="0"/>
              <a:t># temp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$t1  =  2  *  </a:t>
            </a:r>
            <a:r>
              <a:rPr lang="en-US" altLang="zh-CN" sz="2000" dirty="0" err="1"/>
              <a:t>i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 </a:t>
            </a:r>
            <a:r>
              <a:rPr lang="en-US" altLang="zh-CN" sz="2000" b="1" dirty="0">
                <a:solidFill>
                  <a:srgbClr val="0033CC"/>
                </a:solidFill>
              </a:rPr>
              <a:t> add     $t1, $t1, $t1</a:t>
            </a:r>
            <a:r>
              <a:rPr lang="en-US" altLang="zh-CN" sz="2000" dirty="0"/>
              <a:t>        # temp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$t1  =  4  *  </a:t>
            </a:r>
            <a:r>
              <a:rPr lang="en-US" altLang="zh-CN" sz="2000" dirty="0" err="1"/>
              <a:t>i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  </a:t>
            </a:r>
            <a:r>
              <a:rPr lang="en-US" altLang="zh-CN" sz="2000" b="1" dirty="0">
                <a:solidFill>
                  <a:srgbClr val="0033CC"/>
                </a:solidFill>
              </a:rPr>
              <a:t>add     $t1, $t1, $s5</a:t>
            </a:r>
            <a:r>
              <a:rPr lang="en-US" altLang="zh-CN" sz="2000" dirty="0"/>
              <a:t>       # $t1  =  address of 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   </a:t>
            </a:r>
            <a:r>
              <a:rPr lang="en-US" altLang="zh-CN" sz="2000" b="1" dirty="0" err="1"/>
              <a:t>lw</a:t>
            </a:r>
            <a:r>
              <a:rPr lang="en-US" altLang="zh-CN" sz="2000" b="1" dirty="0"/>
              <a:t>      $t0, 0($t1) </a:t>
            </a:r>
            <a:r>
              <a:rPr lang="en-US" altLang="zh-CN" sz="2000" dirty="0"/>
              <a:t>         # temp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$t0  =  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   </a:t>
            </a:r>
            <a:r>
              <a:rPr lang="en-US" altLang="zh-CN" sz="2000" b="1" dirty="0" smtClean="0"/>
              <a:t>add    $</a:t>
            </a:r>
            <a:r>
              <a:rPr lang="en-US" altLang="zh-CN" sz="2000" b="1" dirty="0"/>
              <a:t>s1, $s1, $t0</a:t>
            </a:r>
            <a:r>
              <a:rPr lang="en-US" altLang="zh-CN" sz="2000" dirty="0"/>
              <a:t>      </a:t>
            </a:r>
            <a:r>
              <a:rPr lang="en-US" altLang="zh-CN" sz="2000" dirty="0" smtClean="0"/>
              <a:t># </a:t>
            </a:r>
            <a:r>
              <a:rPr lang="en-US" altLang="zh-CN" sz="2000" dirty="0"/>
              <a:t>g  =  g  +  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        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add   $</a:t>
            </a:r>
            <a:r>
              <a:rPr lang="en-US" altLang="zh-CN" sz="2000" b="1" dirty="0">
                <a:solidFill>
                  <a:srgbClr val="FF0000"/>
                </a:solidFill>
              </a:rPr>
              <a:t>s3, $s3, $s4</a:t>
            </a:r>
            <a:r>
              <a:rPr lang="en-US" altLang="zh-CN" sz="2000" dirty="0"/>
              <a:t>      </a:t>
            </a:r>
            <a:r>
              <a:rPr lang="en-US" altLang="zh-CN" sz="2000" dirty="0" smtClean="0"/>
              <a:t>  #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=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+  j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  </a:t>
            </a:r>
            <a:r>
              <a:rPr lang="en-US" altLang="zh-CN" sz="2000" b="1" dirty="0" err="1" smtClean="0"/>
              <a:t>bne</a:t>
            </a:r>
            <a:r>
              <a:rPr lang="en-US" altLang="zh-CN" sz="2000" b="1" dirty="0" smtClean="0"/>
              <a:t>     </a:t>
            </a:r>
            <a:r>
              <a:rPr lang="en-US" altLang="zh-CN" sz="2000" b="1" dirty="0"/>
              <a:t>$s3, $s2, Loop </a:t>
            </a:r>
            <a:r>
              <a:rPr lang="en-US" altLang="zh-CN" sz="2000" dirty="0"/>
              <a:t>  # go to Loop  if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!=  h</a:t>
            </a:r>
            <a:endParaRPr lang="en-US" altLang="zh-CN" dirty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95288" y="273050"/>
            <a:ext cx="47529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Supports LOOPs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1446530" y="4289989"/>
            <a:ext cx="801014" cy="1820705"/>
          </a:xfrm>
          <a:custGeom>
            <a:avLst/>
            <a:gdLst>
              <a:gd name="connsiteX0" fmla="*/ 801014 w 801014"/>
              <a:gd name="connsiteY0" fmla="*/ 1803162 h 1820705"/>
              <a:gd name="connsiteX1" fmla="*/ 459182 w 801014"/>
              <a:gd name="connsiteY1" fmla="*/ 1717704 h 1820705"/>
              <a:gd name="connsiteX2" fmla="*/ 168625 w 801014"/>
              <a:gd name="connsiteY2" fmla="*/ 1016949 h 1820705"/>
              <a:gd name="connsiteX3" fmla="*/ 14801 w 801014"/>
              <a:gd name="connsiteY3" fmla="*/ 376015 h 1820705"/>
              <a:gd name="connsiteX4" fmla="*/ 14801 w 801014"/>
              <a:gd name="connsiteY4" fmla="*/ 0 h 182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014" h="1820705">
                <a:moveTo>
                  <a:pt x="801014" y="1803162"/>
                </a:moveTo>
                <a:cubicBezTo>
                  <a:pt x="682797" y="1825951"/>
                  <a:pt x="564580" y="1848740"/>
                  <a:pt x="459182" y="1717704"/>
                </a:cubicBezTo>
                <a:cubicBezTo>
                  <a:pt x="353784" y="1586668"/>
                  <a:pt x="242688" y="1240564"/>
                  <a:pt x="168625" y="1016949"/>
                </a:cubicBezTo>
                <a:cubicBezTo>
                  <a:pt x="94562" y="793334"/>
                  <a:pt x="40438" y="545506"/>
                  <a:pt x="14801" y="376015"/>
                </a:cubicBezTo>
                <a:cubicBezTo>
                  <a:pt x="-10836" y="206524"/>
                  <a:pt x="1982" y="103262"/>
                  <a:pt x="14801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60408B-ED6C-431C-A20E-14FAA3FEDB8F}" type="slidenum">
              <a:rPr lang="en-US" altLang="zh-CN" sz="140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 dirty="0" smtClean="0"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246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006475"/>
            <a:ext cx="8785225" cy="5014913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Example 2.12</a:t>
            </a:r>
            <a:r>
              <a:rPr lang="en-US" altLang="zh-CN" sz="2400" dirty="0">
                <a:solidFill>
                  <a:schemeClr val="tx1"/>
                </a:solidFill>
              </a:rPr>
              <a:t>   Compiling a </a:t>
            </a:r>
            <a:r>
              <a:rPr lang="en-US" altLang="zh-CN" sz="2400" i="1" dirty="0">
                <a:solidFill>
                  <a:srgbClr val="FF0000"/>
                </a:solidFill>
              </a:rPr>
              <a:t>while</a:t>
            </a:r>
            <a:r>
              <a:rPr lang="en-US" altLang="zh-CN" sz="2400" dirty="0">
                <a:solidFill>
                  <a:schemeClr val="tx1"/>
                </a:solidFill>
              </a:rPr>
              <a:t> loop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     ( Assume: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~ k---- $s3 ~ $s5      base of save ---- $s6 )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C code: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</a:t>
            </a:r>
            <a:r>
              <a:rPr lang="en-US" altLang="zh-CN" sz="2000" b="1" dirty="0">
                <a:solidFill>
                  <a:srgbClr val="FF0000"/>
                </a:solidFill>
              </a:rPr>
              <a:t>while</a:t>
            </a:r>
            <a:r>
              <a:rPr lang="en-US" altLang="zh-CN" sz="2000" dirty="0"/>
              <a:t> ( save[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 = =  k )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=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+  j ;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MIPS assembly code: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Loop:       </a:t>
            </a:r>
            <a:r>
              <a:rPr lang="en-US" altLang="zh-CN" sz="2000" dirty="0">
                <a:solidFill>
                  <a:srgbClr val="0033CC"/>
                </a:solidFill>
              </a:rPr>
              <a:t>add     $t1, $s3, $s3</a:t>
            </a:r>
            <a:r>
              <a:rPr lang="en-US" altLang="zh-CN" sz="2000" dirty="0"/>
              <a:t>        # temp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$t1  =  2  *  </a:t>
            </a:r>
            <a:r>
              <a:rPr lang="en-US" altLang="zh-CN" sz="2000" dirty="0" err="1"/>
              <a:t>i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  </a:t>
            </a:r>
            <a:r>
              <a:rPr lang="en-US" altLang="zh-CN" sz="2000" dirty="0">
                <a:solidFill>
                  <a:srgbClr val="0033CC"/>
                </a:solidFill>
              </a:rPr>
              <a:t>add     $t1, $t1, $t1</a:t>
            </a:r>
            <a:r>
              <a:rPr lang="en-US" altLang="zh-CN" sz="2000" dirty="0"/>
              <a:t>        # temp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$t1  =  4  *  </a:t>
            </a:r>
            <a:r>
              <a:rPr lang="en-US" altLang="zh-CN" sz="2000" dirty="0" err="1"/>
              <a:t>i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  </a:t>
            </a:r>
            <a:r>
              <a:rPr lang="en-US" altLang="zh-CN" sz="2000" dirty="0">
                <a:solidFill>
                  <a:srgbClr val="0033CC"/>
                </a:solidFill>
              </a:rPr>
              <a:t>add     $t1, $t1, $s6</a:t>
            </a:r>
            <a:r>
              <a:rPr lang="en-US" altLang="zh-CN" sz="2000" dirty="0"/>
              <a:t>       # $t1  =  address of save[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  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      $t0, 0($t1)          # temp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$t0  =  save[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   </a:t>
            </a:r>
            <a:r>
              <a:rPr lang="en-US" altLang="zh-CN" sz="2000" b="1" dirty="0" err="1">
                <a:solidFill>
                  <a:srgbClr val="FF0066"/>
                </a:solidFill>
              </a:rPr>
              <a:t>bne</a:t>
            </a:r>
            <a:r>
              <a:rPr lang="en-US" altLang="zh-CN" sz="2000" b="1" dirty="0">
                <a:solidFill>
                  <a:srgbClr val="FF0066"/>
                </a:solidFill>
              </a:rPr>
              <a:t>    $t0, $s5, Exit      # go to Exit  if  save[</a:t>
            </a:r>
            <a:r>
              <a:rPr lang="en-US" altLang="zh-CN" sz="2000" b="1" dirty="0" err="1">
                <a:solidFill>
                  <a:srgbClr val="FF0066"/>
                </a:solidFill>
              </a:rPr>
              <a:t>i</a:t>
            </a:r>
            <a:r>
              <a:rPr lang="en-US" altLang="zh-CN" sz="2000" b="1" dirty="0">
                <a:solidFill>
                  <a:srgbClr val="FF0066"/>
                </a:solidFill>
              </a:rPr>
              <a:t>]  !=  k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                  </a:t>
            </a:r>
            <a:r>
              <a:rPr lang="en-US" altLang="zh-CN" sz="2000" dirty="0"/>
              <a:t>add    $s3, $s3, $s4      #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=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+  j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   j         Loop                  # go to Loop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Exit:</a:t>
            </a:r>
            <a:endParaRPr lang="en-US" altLang="zh-CN" dirty="0"/>
          </a:p>
        </p:txBody>
      </p:sp>
      <p:sp>
        <p:nvSpPr>
          <p:cNvPr id="4" name="任意多边形 3"/>
          <p:cNvSpPr/>
          <p:nvPr/>
        </p:nvSpPr>
        <p:spPr>
          <a:xfrm>
            <a:off x="1427148" y="4671057"/>
            <a:ext cx="3068325" cy="846175"/>
          </a:xfrm>
          <a:custGeom>
            <a:avLst/>
            <a:gdLst>
              <a:gd name="connsiteX0" fmla="*/ 2956845 w 3068325"/>
              <a:gd name="connsiteY0" fmla="*/ 3493 h 798251"/>
              <a:gd name="connsiteX1" fmla="*/ 3067940 w 3068325"/>
              <a:gd name="connsiteY1" fmla="*/ 29130 h 798251"/>
              <a:gd name="connsiteX2" fmla="*/ 2922661 w 3068325"/>
              <a:gd name="connsiteY2" fmla="*/ 217137 h 798251"/>
              <a:gd name="connsiteX3" fmla="*/ 2033899 w 3068325"/>
              <a:gd name="connsiteY3" fmla="*/ 242775 h 798251"/>
              <a:gd name="connsiteX4" fmla="*/ 478564 w 3068325"/>
              <a:gd name="connsiteY4" fmla="*/ 268412 h 798251"/>
              <a:gd name="connsiteX5" fmla="*/ 0 w 3068325"/>
              <a:gd name="connsiteY5" fmla="*/ 798251 h 79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8325" h="798251">
                <a:moveTo>
                  <a:pt x="2956845" y="3493"/>
                </a:moveTo>
                <a:cubicBezTo>
                  <a:pt x="3015241" y="-1492"/>
                  <a:pt x="3073637" y="-6477"/>
                  <a:pt x="3067940" y="29130"/>
                </a:cubicBezTo>
                <a:cubicBezTo>
                  <a:pt x="3062243" y="64737"/>
                  <a:pt x="3095001" y="181530"/>
                  <a:pt x="2922661" y="217137"/>
                </a:cubicBezTo>
                <a:cubicBezTo>
                  <a:pt x="2750321" y="252744"/>
                  <a:pt x="2033899" y="242775"/>
                  <a:pt x="2033899" y="242775"/>
                </a:cubicBezTo>
                <a:cubicBezTo>
                  <a:pt x="1626549" y="251321"/>
                  <a:pt x="817547" y="175833"/>
                  <a:pt x="478564" y="268412"/>
                </a:cubicBezTo>
                <a:cubicBezTo>
                  <a:pt x="139581" y="360991"/>
                  <a:pt x="69790" y="579621"/>
                  <a:pt x="0" y="79825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708875" y="3490578"/>
            <a:ext cx="863125" cy="1982870"/>
          </a:xfrm>
          <a:custGeom>
            <a:avLst/>
            <a:gdLst>
              <a:gd name="connsiteX0" fmla="*/ 0 w 901431"/>
              <a:gd name="connsiteY0" fmla="*/ 1961639 h 1982870"/>
              <a:gd name="connsiteX1" fmla="*/ 427289 w 901431"/>
              <a:gd name="connsiteY1" fmla="*/ 1978730 h 1982870"/>
              <a:gd name="connsiteX2" fmla="*/ 632389 w 901431"/>
              <a:gd name="connsiteY2" fmla="*/ 1893272 h 1982870"/>
              <a:gd name="connsiteX3" fmla="*/ 820396 w 901431"/>
              <a:gd name="connsiteY3" fmla="*/ 1542895 h 1982870"/>
              <a:gd name="connsiteX4" fmla="*/ 897308 w 901431"/>
              <a:gd name="connsiteY4" fmla="*/ 1098514 h 1982870"/>
              <a:gd name="connsiteX5" fmla="*/ 863125 w 901431"/>
              <a:gd name="connsiteY5" fmla="*/ 175568 h 1982870"/>
              <a:gd name="connsiteX6" fmla="*/ 632389 w 901431"/>
              <a:gd name="connsiteY6" fmla="*/ 21743 h 1982870"/>
              <a:gd name="connsiteX7" fmla="*/ 521293 w 901431"/>
              <a:gd name="connsiteY7" fmla="*/ 4652 h 198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1431" h="1982870">
                <a:moveTo>
                  <a:pt x="0" y="1961639"/>
                </a:moveTo>
                <a:cubicBezTo>
                  <a:pt x="160945" y="1975881"/>
                  <a:pt x="321891" y="1990124"/>
                  <a:pt x="427289" y="1978730"/>
                </a:cubicBezTo>
                <a:cubicBezTo>
                  <a:pt x="532687" y="1967336"/>
                  <a:pt x="566871" y="1965911"/>
                  <a:pt x="632389" y="1893272"/>
                </a:cubicBezTo>
                <a:cubicBezTo>
                  <a:pt x="697907" y="1820633"/>
                  <a:pt x="776243" y="1675355"/>
                  <a:pt x="820396" y="1542895"/>
                </a:cubicBezTo>
                <a:cubicBezTo>
                  <a:pt x="864549" y="1410435"/>
                  <a:pt x="890187" y="1326402"/>
                  <a:pt x="897308" y="1098514"/>
                </a:cubicBezTo>
                <a:cubicBezTo>
                  <a:pt x="904429" y="870626"/>
                  <a:pt x="907278" y="355030"/>
                  <a:pt x="863125" y="175568"/>
                </a:cubicBezTo>
                <a:cubicBezTo>
                  <a:pt x="818972" y="-3894"/>
                  <a:pt x="689361" y="50229"/>
                  <a:pt x="632389" y="21743"/>
                </a:cubicBezTo>
                <a:cubicBezTo>
                  <a:pt x="575417" y="-6743"/>
                  <a:pt x="548355" y="-1046"/>
                  <a:pt x="521293" y="4652"/>
                </a:cubicBezTo>
              </a:path>
            </a:pathLst>
          </a:custGeom>
          <a:noFill/>
          <a:ln>
            <a:solidFill>
              <a:srgbClr val="00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07950" y="1052736"/>
            <a:ext cx="9036050" cy="5184576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set on less </a:t>
            </a:r>
            <a:r>
              <a:rPr lang="en-US" altLang="zh-CN" sz="2800" dirty="0" smtClean="0">
                <a:solidFill>
                  <a:srgbClr val="FF0000"/>
                </a:solidFill>
              </a:rPr>
              <a:t>than -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slt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300" dirty="0"/>
              <a:t>If the first reg. is less than second reg. then sets third </a:t>
            </a:r>
            <a:r>
              <a:rPr lang="en-US" altLang="zh-CN" sz="2300" dirty="0" err="1"/>
              <a:t>reg</a:t>
            </a:r>
            <a:r>
              <a:rPr lang="en-US" altLang="zh-CN" sz="2300" dirty="0"/>
              <a:t> to 1 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dirty="0"/>
              <a:t> 		</a:t>
            </a:r>
            <a:r>
              <a:rPr lang="en-US" altLang="zh-CN" sz="24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slt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$t0, $s3, $s4</a:t>
            </a:r>
            <a:r>
              <a:rPr lang="en-US" altLang="zh-CN" sz="2400" dirty="0"/>
              <a:t>	# $t0=1 if $s3 &lt; $s4 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600" dirty="0">
                <a:solidFill>
                  <a:schemeClr val="tx1"/>
                </a:solidFill>
              </a:rPr>
              <a:t>Example 2.13   Compiling a less than test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( Assume: a </a:t>
            </a:r>
            <a:r>
              <a:rPr lang="en-US" altLang="zh-CN" sz="2400" dirty="0" smtClean="0">
                <a:solidFill>
                  <a:schemeClr val="tx1"/>
                </a:solidFill>
              </a:rPr>
              <a:t>-- </a:t>
            </a:r>
            <a:r>
              <a:rPr lang="en-US" altLang="zh-CN" sz="2400" dirty="0">
                <a:solidFill>
                  <a:schemeClr val="tx1"/>
                </a:solidFill>
              </a:rPr>
              <a:t>$s0       b </a:t>
            </a:r>
            <a:r>
              <a:rPr lang="en-US" altLang="zh-CN" sz="2400" dirty="0" smtClean="0">
                <a:solidFill>
                  <a:schemeClr val="tx1"/>
                </a:solidFill>
              </a:rPr>
              <a:t>-- </a:t>
            </a:r>
            <a:r>
              <a:rPr lang="en-US" altLang="zh-CN" sz="2400" dirty="0">
                <a:solidFill>
                  <a:schemeClr val="tx1"/>
                </a:solidFill>
              </a:rPr>
              <a:t>$s1 )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600" dirty="0"/>
              <a:t> C language: 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sz="2400" dirty="0"/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if (a  &lt; b),  </a:t>
            </a:r>
            <a:r>
              <a:rPr lang="en-US" altLang="zh-CN" sz="2400" dirty="0" err="1"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cs typeface="Times New Roman" panose="02020603050405020304" pitchFamily="18" charset="0"/>
              </a:rPr>
              <a:t>  Less           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600" dirty="0"/>
              <a:t> MIPS assembly code: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 smtClean="0"/>
              <a:t>         </a:t>
            </a:r>
            <a:r>
              <a:rPr lang="en-US" altLang="zh-CN" sz="2400" dirty="0" err="1" smtClean="0"/>
              <a:t>slt</a:t>
            </a:r>
            <a:r>
              <a:rPr lang="en-US" altLang="zh-CN" sz="2400" dirty="0" smtClean="0"/>
              <a:t>     </a:t>
            </a:r>
            <a:r>
              <a:rPr lang="en-US" altLang="zh-CN" sz="2400" dirty="0"/>
              <a:t>$t0, $s0, $s1        # $t0 </a:t>
            </a:r>
            <a:r>
              <a:rPr lang="en-US" altLang="zh-CN" sz="2400" dirty="0" smtClean="0"/>
              <a:t>= </a:t>
            </a:r>
            <a:r>
              <a:rPr lang="en-US" altLang="zh-CN" sz="2400" dirty="0"/>
              <a:t>1  if  $s0  &lt; $s1   ( a &lt; b)   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 smtClean="0"/>
              <a:t>		   </a:t>
            </a:r>
            <a:r>
              <a:rPr lang="en-US" altLang="zh-CN" sz="2400" dirty="0" err="1" smtClean="0"/>
              <a:t>bne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$t0, </a:t>
            </a:r>
            <a:r>
              <a:rPr lang="en-US" altLang="zh-CN" sz="2400" dirty="0">
                <a:solidFill>
                  <a:srgbClr val="FF0066"/>
                </a:solidFill>
              </a:rPr>
              <a:t>$zero</a:t>
            </a:r>
            <a:r>
              <a:rPr lang="en-US" altLang="zh-CN" sz="2400" dirty="0"/>
              <a:t>, Less  # </a:t>
            </a:r>
            <a:r>
              <a:rPr lang="en-US" altLang="zh-CN" sz="2000" dirty="0"/>
              <a:t>go to Less  if  $t0  !=  0 </a:t>
            </a:r>
            <a:r>
              <a:rPr lang="en-US" altLang="zh-CN" sz="2000" dirty="0" smtClean="0"/>
              <a:t>(that </a:t>
            </a:r>
            <a:r>
              <a:rPr lang="en-US" altLang="zh-CN" sz="2000" dirty="0"/>
              <a:t>is,  if  a  &lt;  </a:t>
            </a:r>
            <a:r>
              <a:rPr lang="en-US" altLang="zh-CN" sz="2000" dirty="0" smtClean="0"/>
              <a:t>b</a:t>
            </a:r>
            <a:r>
              <a:rPr lang="en-US" altLang="zh-CN" sz="2000" dirty="0"/>
              <a:t>)</a:t>
            </a:r>
            <a:endParaRPr lang="en-US" altLang="zh-CN" sz="2000" dirty="0" smtClean="0"/>
          </a:p>
          <a:p>
            <a:pPr lvl="1" eaLnBrk="1" hangingPunct="1"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         ……  </a:t>
            </a:r>
          </a:p>
          <a:p>
            <a:pPr lvl="1" eaLnBrk="1" hangingPunct="1">
              <a:spcBef>
                <a:spcPts val="0"/>
              </a:spcBef>
              <a:buNone/>
              <a:defRPr/>
            </a:pPr>
            <a:r>
              <a:rPr lang="en-US" altLang="zh-CN" sz="2200" dirty="0" smtClean="0"/>
              <a:t>Less:</a:t>
            </a:r>
            <a:endParaRPr lang="en-US" altLang="zh-CN" sz="2200" dirty="0"/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107950" y="116632"/>
            <a:ext cx="8128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hlink"/>
              </a:buClr>
              <a:buFontTx/>
              <a:buNone/>
            </a:pP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Compare Operation 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Clr>
                <a:schemeClr val="hlink"/>
              </a:buClr>
              <a:buFontTx/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--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on less than : </a:t>
            </a:r>
            <a:r>
              <a:rPr lang="en-US" altLang="zh-CN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endParaRPr lang="en-US" altLang="zh-CN" sz="2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426EC-DF53-4541-B0A2-30CA4CD927FB}" type="slidenum">
              <a:rPr lang="zh-CN" altLang="en-US" sz="1400" smtClean="0">
                <a:solidFill>
                  <a:schemeClr val="tx1"/>
                </a:solidFill>
              </a:rPr>
              <a:pPr>
                <a:defRPr/>
              </a:pPr>
              <a:t>49</a:t>
            </a:fld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950" y="188913"/>
            <a:ext cx="8518525" cy="1019175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ea typeface="黑体" panose="02010609060101010101" pitchFamily="49" charset="-122"/>
              </a:rPr>
              <a:t>Introduction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125538"/>
            <a:ext cx="8540750" cy="47529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/>
              <a:t> Language of  the machine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/>
              <a:t> Instructions		</a:t>
            </a:r>
            <a:r>
              <a:rPr/>
              <a:t>→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Statement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/>
              <a:t>Instruction set	</a:t>
            </a:r>
            <a:r>
              <a:rPr/>
              <a:t>→ </a:t>
            </a:r>
            <a:r>
              <a:rPr lang="en-US" altLang="zh-CN">
                <a:solidFill>
                  <a:srgbClr val="FF0000"/>
                </a:solidFill>
              </a:rPr>
              <a:t>Syntax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i="1"/>
              <a:t> </a:t>
            </a:r>
            <a:r>
              <a:rPr lang="en-US" altLang="zh-CN">
                <a:latin typeface="Arial Unicode MS" panose="020B0604020202020204" pitchFamily="34" charset="-122"/>
              </a:rPr>
              <a:t>Design goals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>
                <a:latin typeface="Arial Unicode MS" panose="020B0604020202020204" pitchFamily="34" charset="-122"/>
              </a:rPr>
              <a:t> Maximize performance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>
                <a:latin typeface="Arial Unicode MS" panose="020B0604020202020204" pitchFamily="34" charset="-122"/>
              </a:rPr>
              <a:t> Minimize cost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>
                <a:latin typeface="Arial Unicode MS" panose="020B0604020202020204" pitchFamily="34" charset="-122"/>
              </a:rPr>
              <a:t> Reduce design time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/>
              <a:t> Our chosen instruction set: MIPS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/>
              <a:t> Similar to other ones developed since the 1980's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/>
              <a:t> Used by NEC, Nintendo, Silicon Graphics, Sony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For, do while, while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5"/>
            <a:ext cx="2530475" cy="4914916"/>
          </a:xfrm>
        </p:spPr>
        <p:txBody>
          <a:bodyPr/>
          <a:lstStyle/>
          <a:p>
            <a:pPr>
              <a:defRPr/>
            </a:pPr>
            <a:r>
              <a:rPr lang="en-US" altLang="zh-CN" sz="1600" b="1" dirty="0" smtClean="0">
                <a:solidFill>
                  <a:srgbClr val="C00000"/>
                </a:solidFill>
              </a:rPr>
              <a:t>C code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600" dirty="0" smtClean="0"/>
              <a:t>For (i=0;i&lt;100;i++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sz="1400" dirty="0" smtClean="0"/>
              <a:t>xxx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行汇编）</a:t>
            </a:r>
            <a:endParaRPr lang="en-US" altLang="zh-CN" sz="14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CN" sz="1400" dirty="0" smtClean="0"/>
          </a:p>
          <a:p>
            <a:pPr>
              <a:defRPr/>
            </a:pPr>
            <a:r>
              <a:rPr lang="en-US" altLang="zh-CN" sz="1600" b="1" dirty="0" smtClean="0">
                <a:solidFill>
                  <a:srgbClr val="0070C0"/>
                </a:solidFill>
              </a:rPr>
              <a:t>MIPS code</a:t>
            </a:r>
          </a:p>
          <a:p>
            <a:pPr marL="0" indent="0">
              <a:buNone/>
              <a:defRPr/>
            </a:pPr>
            <a:r>
              <a:rPr lang="en-US" altLang="zh-CN" sz="1400" b="0" dirty="0" smtClean="0">
                <a:solidFill>
                  <a:schemeClr val="tx1"/>
                </a:solidFill>
              </a:rPr>
              <a:t>ADD  </a:t>
            </a:r>
            <a:r>
              <a:rPr lang="en-US" altLang="zh-CN" sz="1400" b="0" dirty="0">
                <a:solidFill>
                  <a:schemeClr val="tx1"/>
                </a:solidFill>
              </a:rPr>
              <a:t>$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R4, $R0, $R0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400" b="0" dirty="0" smtClean="0">
                <a:solidFill>
                  <a:schemeClr val="tx1"/>
                </a:solidFill>
              </a:rPr>
              <a:t>LOOP: SLT  $R3, $R4, 100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400" b="0" dirty="0" smtClean="0">
                <a:solidFill>
                  <a:schemeClr val="tx1"/>
                </a:solidFill>
              </a:rPr>
              <a:t>BEQ   $R3, $R0, exit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400" b="0" dirty="0" smtClean="0">
                <a:solidFill>
                  <a:schemeClr val="tx1"/>
                </a:solidFill>
              </a:rPr>
              <a:t>Xxx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400" b="0" dirty="0" smtClean="0">
                <a:solidFill>
                  <a:schemeClr val="tx1"/>
                </a:solidFill>
              </a:rPr>
              <a:t>ADD  $R4, $R4, 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400" b="0" dirty="0" smtClean="0">
                <a:solidFill>
                  <a:schemeClr val="tx1"/>
                </a:solidFill>
              </a:rPr>
              <a:t>J   LOOP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400" b="0" dirty="0" smtClean="0">
                <a:solidFill>
                  <a:schemeClr val="tx1"/>
                </a:solidFill>
              </a:rPr>
              <a:t>Exit:</a:t>
            </a:r>
          </a:p>
          <a:p>
            <a:pPr>
              <a:defRPr/>
            </a:pPr>
            <a:r>
              <a:rPr lang="en-US" altLang="zh-CN" sz="1400" b="0" dirty="0" smtClean="0">
                <a:solidFill>
                  <a:schemeClr val="tx1"/>
                </a:solidFill>
              </a:rPr>
              <a:t>100</a:t>
            </a:r>
            <a:r>
              <a:rPr lang="zh-CN" altLang="en-US" sz="1400" b="0" dirty="0" smtClean="0">
                <a:solidFill>
                  <a:schemeClr val="tx1"/>
                </a:solidFill>
              </a:rPr>
              <a:t>次循环运行，运行时间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=1+5*100+2</a:t>
            </a:r>
          </a:p>
          <a:p>
            <a:pPr>
              <a:defRPr/>
            </a:pPr>
            <a:endParaRPr lang="en-US" altLang="zh-CN" sz="1600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059113" y="1142984"/>
            <a:ext cx="3106737" cy="484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 b="1" dirty="0" smtClean="0">
                <a:solidFill>
                  <a:srgbClr val="C00000"/>
                </a:solidFill>
              </a:rPr>
              <a:t>C code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600" dirty="0" smtClean="0"/>
              <a:t>i=0;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600" dirty="0" smtClean="0"/>
              <a:t>Do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{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sz="1400" dirty="0" smtClean="0"/>
              <a:t>xxx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行汇编）</a:t>
            </a:r>
            <a:endParaRPr lang="en-US" altLang="zh-CN" sz="14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sz="1400" dirty="0" smtClean="0"/>
              <a:t>i++;</a:t>
            </a:r>
          </a:p>
          <a:p>
            <a:pPr marL="457200" lvl="1" indent="-457200">
              <a:buFont typeface="Wingdings" pitchFamily="2" charset="2"/>
              <a:buNone/>
              <a:defRPr/>
            </a:pPr>
            <a:r>
              <a:rPr lang="en-US" altLang="zh-CN" sz="1400" dirty="0" smtClean="0"/>
              <a:t>} while 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&lt;100);</a:t>
            </a:r>
          </a:p>
          <a:p>
            <a:pPr marL="457200" lvl="1" indent="-457200">
              <a:buFont typeface="Wingdings" pitchFamily="2" charset="2"/>
              <a:buNone/>
              <a:defRPr/>
            </a:pPr>
            <a:endParaRPr lang="en-US" altLang="zh-CN" sz="1400" dirty="0" smtClean="0"/>
          </a:p>
          <a:p>
            <a:pPr>
              <a:defRPr/>
            </a:pPr>
            <a:r>
              <a:rPr lang="en-US" altLang="zh-CN" sz="1600" b="1" dirty="0" smtClean="0">
                <a:solidFill>
                  <a:srgbClr val="0070C0"/>
                </a:solidFill>
              </a:rPr>
              <a:t>MIPS code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600" dirty="0" smtClean="0"/>
              <a:t>ADD  $R4, $R0, $R0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600" dirty="0" smtClean="0"/>
              <a:t>LOOP: Xxx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600" dirty="0" smtClean="0"/>
              <a:t>Add $R4, $R4, 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600" dirty="0" smtClean="0"/>
              <a:t>SLT  $R3, $R4, 100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600" dirty="0" err="1" smtClean="0"/>
              <a:t>Bne</a:t>
            </a:r>
            <a:r>
              <a:rPr lang="en-US" altLang="zh-CN" sz="1600" dirty="0" smtClean="0"/>
              <a:t>  $R3, $R0,  LOOP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600" dirty="0" smtClean="0"/>
              <a:t>Exit:</a:t>
            </a:r>
          </a:p>
          <a:p>
            <a:pPr>
              <a:defRPr/>
            </a:pPr>
            <a:r>
              <a:rPr lang="en-US" altLang="zh-CN" sz="1600" dirty="0" smtClean="0"/>
              <a:t>100</a:t>
            </a:r>
            <a:r>
              <a:rPr lang="zh-CN" altLang="en-US" sz="1600" dirty="0" smtClean="0"/>
              <a:t>次循环运行，运行时间</a:t>
            </a:r>
            <a:r>
              <a:rPr lang="en-US" altLang="zh-CN" sz="1600" dirty="0" smtClean="0"/>
              <a:t>=1+4*100</a:t>
            </a:r>
          </a:p>
          <a:p>
            <a:pPr>
              <a:defRPr/>
            </a:pPr>
            <a:endParaRPr lang="en-US" altLang="zh-CN" sz="1600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011863" y="1071546"/>
            <a:ext cx="3106737" cy="4914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 b="1" dirty="0" smtClean="0">
                <a:solidFill>
                  <a:srgbClr val="C00000"/>
                </a:solidFill>
              </a:rPr>
              <a:t>C code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600" dirty="0" smtClean="0"/>
              <a:t>i=0;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600" dirty="0" smtClean="0"/>
              <a:t>while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(i&lt;100); {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sz="1400" dirty="0" smtClean="0"/>
              <a:t>xxx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行汇编）</a:t>
            </a:r>
            <a:endParaRPr lang="en-US" altLang="zh-CN" sz="14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sz="1400" dirty="0" smtClean="0"/>
              <a:t>i++;</a:t>
            </a:r>
          </a:p>
          <a:p>
            <a:pPr marL="457200" lvl="1" indent="-457200">
              <a:buFont typeface="Wingdings" pitchFamily="2" charset="2"/>
              <a:buNone/>
              <a:defRPr/>
            </a:pPr>
            <a:r>
              <a:rPr lang="en-US" altLang="zh-CN" sz="1400" dirty="0" smtClean="0"/>
              <a:t>} </a:t>
            </a:r>
          </a:p>
          <a:p>
            <a:pPr marL="457200" lvl="1" indent="-457200">
              <a:buFont typeface="Wingdings" pitchFamily="2" charset="2"/>
              <a:buNone/>
              <a:defRPr/>
            </a:pPr>
            <a:endParaRPr lang="en-US" altLang="zh-CN" sz="1400" dirty="0" smtClean="0"/>
          </a:p>
          <a:p>
            <a:pPr>
              <a:defRPr/>
            </a:pPr>
            <a:r>
              <a:rPr lang="en-US" altLang="zh-CN" sz="1600" b="1" dirty="0" smtClean="0">
                <a:solidFill>
                  <a:srgbClr val="0070C0"/>
                </a:solidFill>
              </a:rPr>
              <a:t>MIPS code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600" dirty="0" smtClean="0"/>
              <a:t>ADD  $R4, $R0, $R0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600" dirty="0" smtClean="0"/>
              <a:t>LOOP:  SLT $R3, $R4, 100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600" dirty="0" smtClean="0"/>
              <a:t>BEQ  $R3, $R0,  exit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600" dirty="0" smtClean="0"/>
              <a:t>LOOP: Xxx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600" dirty="0" smtClean="0"/>
              <a:t>Add   $R4, $R4, 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600" dirty="0" smtClean="0"/>
              <a:t>J LOOP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600" dirty="0" smtClean="0"/>
              <a:t>Exit:</a:t>
            </a:r>
          </a:p>
          <a:p>
            <a:pPr>
              <a:defRPr/>
            </a:pPr>
            <a:r>
              <a:rPr lang="en-US" altLang="zh-CN" sz="1600" dirty="0" smtClean="0"/>
              <a:t>100</a:t>
            </a:r>
            <a:r>
              <a:rPr lang="zh-CN" altLang="en-US" sz="1600" dirty="0" smtClean="0"/>
              <a:t>次循环运行，运行时间</a:t>
            </a:r>
            <a:r>
              <a:rPr lang="en-US" altLang="zh-CN" sz="1600" dirty="0" smtClean="0"/>
              <a:t>=1+5*100+2</a:t>
            </a:r>
          </a:p>
          <a:p>
            <a:pPr>
              <a:defRPr/>
            </a:pPr>
            <a:endParaRPr lang="en-US" altLang="zh-CN" sz="1600" dirty="0" smtClean="0"/>
          </a:p>
        </p:txBody>
      </p:sp>
      <p:sp>
        <p:nvSpPr>
          <p:cNvPr id="86022" name="TextBox 6"/>
          <p:cNvSpPr txBox="1">
            <a:spLocks noChangeArrowheads="1"/>
          </p:cNvSpPr>
          <p:nvPr/>
        </p:nvSpPr>
        <p:spPr bwMode="auto">
          <a:xfrm>
            <a:off x="214282" y="5572140"/>
            <a:ext cx="49069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1800" b="1" dirty="0">
                <a:solidFill>
                  <a:srgbClr val="FF0066"/>
                </a:solidFill>
              </a:rPr>
              <a:t>虽然直接从</a:t>
            </a:r>
            <a:r>
              <a:rPr lang="en-US" altLang="zh-CN" sz="1800" b="1" dirty="0">
                <a:solidFill>
                  <a:srgbClr val="FF0066"/>
                </a:solidFill>
              </a:rPr>
              <a:t>C</a:t>
            </a:r>
            <a:r>
              <a:rPr lang="zh-CN" altLang="en-US" sz="1800" b="1" dirty="0">
                <a:solidFill>
                  <a:srgbClr val="FF0066"/>
                </a:solidFill>
              </a:rPr>
              <a:t>翻译到汇编，性能有差距，然而通过编译技术可以实现相同的性能优化</a:t>
            </a:r>
          </a:p>
        </p:txBody>
      </p:sp>
    </p:spTree>
    <p:extLst>
      <p:ext uri="{BB962C8B-B14F-4D97-AF65-F5344CB8AC3E}">
        <p14:creationId xmlns:p14="http://schemas.microsoft.com/office/powerpoint/2010/main" val="155021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712200" cy="5256213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used to select one of many alternatives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Example 2.14  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</a:rPr>
              <a:t>		Compiling a switch using</a:t>
            </a:r>
            <a:r>
              <a:rPr lang="en-US" altLang="zh-CN" sz="2600" dirty="0"/>
              <a:t> </a:t>
            </a:r>
            <a:r>
              <a:rPr lang="en-US" altLang="zh-CN" sz="2600" i="1" dirty="0">
                <a:solidFill>
                  <a:srgbClr val="FF0000"/>
                </a:solidFill>
              </a:rPr>
              <a:t>jump address</a:t>
            </a:r>
            <a:r>
              <a:rPr lang="en-US" altLang="zh-CN" i="1" dirty="0">
                <a:solidFill>
                  <a:srgbClr val="FF0000"/>
                </a:solidFill>
              </a:rPr>
              <a:t> table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( Assume: f ~ k ---- $s0 ~ $s5       $t2 contains 4 )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 C code: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           switch ( k )  {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                          case  0 :    f  =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 +  j ;  break ;    /*  k  =  0  */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                          case  1 :    f  =  g +  h ;  break ;   /*  k  =  1  */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                          case  2 :    f  =  g  -  h ;  break ;   /*  k  =  2  */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                          case  3 :    f  =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 -  j ;  break ;    /*  k  =  3  */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           }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250825" y="254000"/>
            <a:ext cx="8893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Hold out Case/Switch </a:t>
            </a:r>
            <a:endParaRPr lang="en-US" altLang="zh-CN" sz="3600" b="1" i="1" dirty="0">
              <a:solidFill>
                <a:srgbClr val="FF000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426EC-DF53-4541-B0A2-30CA4CD927FB}" type="slidenum">
              <a:rPr lang="zh-CN" altLang="en-US" sz="1400" smtClean="0">
                <a:solidFill>
                  <a:schemeClr val="tx1"/>
                </a:solidFill>
              </a:rPr>
              <a:pPr>
                <a:defRPr/>
              </a:pPr>
              <a:t>51</a:t>
            </a:fld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r>
              <a:rPr lang="en-US" altLang="zh-CN" sz="4400" b="0" dirty="0" smtClean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Jump register &amp; </a:t>
            </a:r>
            <a:r>
              <a:rPr lang="en-US" altLang="zh-CN" sz="3200" b="0" dirty="0" smtClean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jump address table</a:t>
            </a:r>
            <a:endParaRPr dirty="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188" y="1071563"/>
            <a:ext cx="8229600" cy="4967287"/>
          </a:xfrm>
        </p:spPr>
        <p:txBody>
          <a:bodyPr/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Jump with register content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/>
              <a:t>	</a:t>
            </a:r>
            <a:r>
              <a:rPr lang="en-US" altLang="zh-CN" err="1">
                <a:solidFill>
                  <a:srgbClr val="FF0000"/>
                </a:solidFill>
              </a:rPr>
              <a:t>jr</a:t>
            </a:r>
            <a:r>
              <a:rPr lang="en-US" altLang="zh-CN">
                <a:solidFill>
                  <a:srgbClr val="FF0000"/>
                </a:solidFill>
              </a:rPr>
              <a:t> $r </a:t>
            </a:r>
          </a:p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jump address table</a:t>
            </a:r>
          </a:p>
          <a:p>
            <a:pPr>
              <a:defRPr/>
            </a:pPr>
            <a:endParaRPr/>
          </a:p>
        </p:txBody>
      </p:sp>
      <p:graphicFrame>
        <p:nvGraphicFramePr>
          <p:cNvPr id="5" name="Group 79"/>
          <p:cNvGraphicFramePr>
            <a:graphicFrameLocks noGrp="1"/>
          </p:cNvGraphicFramePr>
          <p:nvPr/>
        </p:nvGraphicFramePr>
        <p:xfrm>
          <a:off x="1241425" y="3352800"/>
          <a:ext cx="2665413" cy="2743200"/>
        </p:xfrm>
        <a:graphic>
          <a:graphicData uri="http://schemas.openxmlformats.org/drawingml/2006/table">
            <a:tbl>
              <a:tblPr/>
              <a:tblGrid>
                <a:gridCol w="78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K=0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P1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K=1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P2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K=2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P3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K=3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P4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4536" name="Line 62"/>
          <p:cNvSpPr>
            <a:spLocks noChangeShapeType="1"/>
          </p:cNvSpPr>
          <p:nvPr/>
        </p:nvSpPr>
        <p:spPr bwMode="auto">
          <a:xfrm>
            <a:off x="1044575" y="4068763"/>
            <a:ext cx="935038" cy="0"/>
          </a:xfrm>
          <a:prstGeom prst="line">
            <a:avLst/>
          </a:prstGeom>
          <a:noFill/>
          <a:ln w="9525" cap="rnd">
            <a:solidFill>
              <a:srgbClr val="007A7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7" name="Rectangle 63"/>
          <p:cNvSpPr>
            <a:spLocks noChangeArrowheads="1"/>
          </p:cNvSpPr>
          <p:nvPr/>
        </p:nvSpPr>
        <p:spPr bwMode="auto">
          <a:xfrm>
            <a:off x="539750" y="3860800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$t4</a:t>
            </a:r>
          </a:p>
        </p:txBody>
      </p:sp>
      <p:graphicFrame>
        <p:nvGraphicFramePr>
          <p:cNvPr id="8" name="Group 175"/>
          <p:cNvGraphicFramePr>
            <a:graphicFrameLocks noGrp="1"/>
          </p:cNvGraphicFramePr>
          <p:nvPr/>
        </p:nvGraphicFramePr>
        <p:xfrm>
          <a:off x="4932363" y="1103313"/>
          <a:ext cx="3602037" cy="5565775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…………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7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P1 address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Program 1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…………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6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P2 address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Program 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…………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56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P3 address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Program 3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…………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56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P4 address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Program 3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…………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4567" name="Freeform 180"/>
          <p:cNvSpPr>
            <a:spLocks/>
          </p:cNvSpPr>
          <p:nvPr/>
        </p:nvSpPr>
        <p:spPr bwMode="auto">
          <a:xfrm>
            <a:off x="3725863" y="1557338"/>
            <a:ext cx="2647950" cy="2519362"/>
          </a:xfrm>
          <a:custGeom>
            <a:avLst/>
            <a:gdLst>
              <a:gd name="T0" fmla="*/ 0 w 2223"/>
              <a:gd name="T1" fmla="*/ 2147483646 h 1769"/>
              <a:gd name="T2" fmla="*/ 2147483646 w 2223"/>
              <a:gd name="T3" fmla="*/ 2147483646 h 1769"/>
              <a:gd name="T4" fmla="*/ 2147483646 w 2223"/>
              <a:gd name="T5" fmla="*/ 2147483646 h 1769"/>
              <a:gd name="T6" fmla="*/ 2147483646 w 2223"/>
              <a:gd name="T7" fmla="*/ 2147483646 h 1769"/>
              <a:gd name="T8" fmla="*/ 0 60000 65536"/>
              <a:gd name="T9" fmla="*/ 0 60000 65536"/>
              <a:gd name="T10" fmla="*/ 0 60000 65536"/>
              <a:gd name="T11" fmla="*/ 0 60000 65536"/>
              <a:gd name="T12" fmla="*/ 0 w 2223"/>
              <a:gd name="T13" fmla="*/ 0 h 1769"/>
              <a:gd name="T14" fmla="*/ 2223 w 2223"/>
              <a:gd name="T15" fmla="*/ 1769 h 17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3" h="1769">
                <a:moveTo>
                  <a:pt x="0" y="1769"/>
                </a:moveTo>
                <a:cubicBezTo>
                  <a:pt x="336" y="1451"/>
                  <a:pt x="673" y="1134"/>
                  <a:pt x="907" y="862"/>
                </a:cubicBezTo>
                <a:cubicBezTo>
                  <a:pt x="1141" y="590"/>
                  <a:pt x="1187" y="272"/>
                  <a:pt x="1406" y="136"/>
                </a:cubicBezTo>
                <a:cubicBezTo>
                  <a:pt x="1625" y="0"/>
                  <a:pt x="1924" y="23"/>
                  <a:pt x="2223" y="46"/>
                </a:cubicBezTo>
              </a:path>
            </a:pathLst>
          </a:custGeom>
          <a:noFill/>
          <a:ln w="9525" cap="rnd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8" name="Freeform 181"/>
          <p:cNvSpPr>
            <a:spLocks/>
          </p:cNvSpPr>
          <p:nvPr/>
        </p:nvSpPr>
        <p:spPr bwMode="auto">
          <a:xfrm>
            <a:off x="3779838" y="2708275"/>
            <a:ext cx="2592387" cy="1800225"/>
          </a:xfrm>
          <a:custGeom>
            <a:avLst/>
            <a:gdLst>
              <a:gd name="T0" fmla="*/ 0 w 2223"/>
              <a:gd name="T1" fmla="*/ 2147483646 h 1769"/>
              <a:gd name="T2" fmla="*/ 2147483646 w 2223"/>
              <a:gd name="T3" fmla="*/ 2147483646 h 1769"/>
              <a:gd name="T4" fmla="*/ 2147483646 w 2223"/>
              <a:gd name="T5" fmla="*/ 2147483646 h 1769"/>
              <a:gd name="T6" fmla="*/ 2147483646 w 2223"/>
              <a:gd name="T7" fmla="*/ 2147483646 h 1769"/>
              <a:gd name="T8" fmla="*/ 0 60000 65536"/>
              <a:gd name="T9" fmla="*/ 0 60000 65536"/>
              <a:gd name="T10" fmla="*/ 0 60000 65536"/>
              <a:gd name="T11" fmla="*/ 0 60000 65536"/>
              <a:gd name="T12" fmla="*/ 0 w 2223"/>
              <a:gd name="T13" fmla="*/ 0 h 1769"/>
              <a:gd name="T14" fmla="*/ 2223 w 2223"/>
              <a:gd name="T15" fmla="*/ 1769 h 17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3" h="1769">
                <a:moveTo>
                  <a:pt x="0" y="1769"/>
                </a:moveTo>
                <a:cubicBezTo>
                  <a:pt x="336" y="1451"/>
                  <a:pt x="673" y="1134"/>
                  <a:pt x="907" y="862"/>
                </a:cubicBezTo>
                <a:cubicBezTo>
                  <a:pt x="1141" y="590"/>
                  <a:pt x="1187" y="272"/>
                  <a:pt x="1406" y="136"/>
                </a:cubicBezTo>
                <a:cubicBezTo>
                  <a:pt x="1625" y="0"/>
                  <a:pt x="1924" y="23"/>
                  <a:pt x="2223" y="46"/>
                </a:cubicBezTo>
              </a:path>
            </a:pathLst>
          </a:custGeom>
          <a:noFill/>
          <a:ln w="9525" cap="rnd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9" name="Freeform 182"/>
          <p:cNvSpPr>
            <a:spLocks/>
          </p:cNvSpPr>
          <p:nvPr/>
        </p:nvSpPr>
        <p:spPr bwMode="auto">
          <a:xfrm>
            <a:off x="3762375" y="4068763"/>
            <a:ext cx="2538413" cy="873125"/>
          </a:xfrm>
          <a:custGeom>
            <a:avLst/>
            <a:gdLst>
              <a:gd name="T0" fmla="*/ 0 w 2223"/>
              <a:gd name="T1" fmla="*/ 2147483646 h 1769"/>
              <a:gd name="T2" fmla="*/ 2147483646 w 2223"/>
              <a:gd name="T3" fmla="*/ 2147483646 h 1769"/>
              <a:gd name="T4" fmla="*/ 2147483646 w 2223"/>
              <a:gd name="T5" fmla="*/ 2147483646 h 1769"/>
              <a:gd name="T6" fmla="*/ 2147483646 w 2223"/>
              <a:gd name="T7" fmla="*/ 2147483646 h 1769"/>
              <a:gd name="T8" fmla="*/ 0 60000 65536"/>
              <a:gd name="T9" fmla="*/ 0 60000 65536"/>
              <a:gd name="T10" fmla="*/ 0 60000 65536"/>
              <a:gd name="T11" fmla="*/ 0 60000 65536"/>
              <a:gd name="T12" fmla="*/ 0 w 2223"/>
              <a:gd name="T13" fmla="*/ 0 h 1769"/>
              <a:gd name="T14" fmla="*/ 2223 w 2223"/>
              <a:gd name="T15" fmla="*/ 1769 h 17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3" h="1769">
                <a:moveTo>
                  <a:pt x="0" y="1769"/>
                </a:moveTo>
                <a:cubicBezTo>
                  <a:pt x="336" y="1451"/>
                  <a:pt x="673" y="1134"/>
                  <a:pt x="907" y="862"/>
                </a:cubicBezTo>
                <a:cubicBezTo>
                  <a:pt x="1141" y="590"/>
                  <a:pt x="1187" y="272"/>
                  <a:pt x="1406" y="136"/>
                </a:cubicBezTo>
                <a:cubicBezTo>
                  <a:pt x="1625" y="0"/>
                  <a:pt x="1924" y="23"/>
                  <a:pt x="2223" y="46"/>
                </a:cubicBezTo>
              </a:path>
            </a:pathLst>
          </a:custGeom>
          <a:noFill/>
          <a:ln w="9525" cap="rnd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0" name="Rectangle 184"/>
          <p:cNvSpPr>
            <a:spLocks noChangeArrowheads="1"/>
          </p:cNvSpPr>
          <p:nvPr/>
        </p:nvSpPr>
        <p:spPr bwMode="auto">
          <a:xfrm>
            <a:off x="1106488" y="2900363"/>
            <a:ext cx="249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2400" b="1">
                <a:solidFill>
                  <a:srgbClr val="FF0066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$r←$t4+4*K</a:t>
            </a:r>
          </a:p>
        </p:txBody>
      </p:sp>
      <p:sp>
        <p:nvSpPr>
          <p:cNvPr id="64571" name="Freeform 186"/>
          <p:cNvSpPr>
            <a:spLocks/>
          </p:cNvSpPr>
          <p:nvPr/>
        </p:nvSpPr>
        <p:spPr bwMode="auto">
          <a:xfrm>
            <a:off x="300038" y="3238500"/>
            <a:ext cx="2111375" cy="1485900"/>
          </a:xfrm>
          <a:custGeom>
            <a:avLst/>
            <a:gdLst>
              <a:gd name="T0" fmla="*/ 2147483646 w 1330"/>
              <a:gd name="T1" fmla="*/ 0 h 1369"/>
              <a:gd name="T2" fmla="*/ 2147483646 w 1330"/>
              <a:gd name="T3" fmla="*/ 2147483646 h 1369"/>
              <a:gd name="T4" fmla="*/ 2147483646 w 1330"/>
              <a:gd name="T5" fmla="*/ 2147483646 h 1369"/>
              <a:gd name="T6" fmla="*/ 2147483646 w 1330"/>
              <a:gd name="T7" fmla="*/ 2147483646 h 1369"/>
              <a:gd name="T8" fmla="*/ 2147483646 w 1330"/>
              <a:gd name="T9" fmla="*/ 2147483646 h 1369"/>
              <a:gd name="T10" fmla="*/ 2147483646 w 1330"/>
              <a:gd name="T11" fmla="*/ 2147483646 h 1369"/>
              <a:gd name="T12" fmla="*/ 2147483646 w 1330"/>
              <a:gd name="T13" fmla="*/ 2147483646 h 1369"/>
              <a:gd name="T14" fmla="*/ 2147483646 w 1330"/>
              <a:gd name="T15" fmla="*/ 2147483646 h 13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30"/>
              <a:gd name="T25" fmla="*/ 0 h 1369"/>
              <a:gd name="T26" fmla="*/ 1330 w 1330"/>
              <a:gd name="T27" fmla="*/ 1369 h 136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30" h="1369">
                <a:moveTo>
                  <a:pt x="1330" y="0"/>
                </a:moveTo>
                <a:cubicBezTo>
                  <a:pt x="1273" y="87"/>
                  <a:pt x="1217" y="174"/>
                  <a:pt x="1058" y="227"/>
                </a:cubicBezTo>
                <a:cubicBezTo>
                  <a:pt x="899" y="280"/>
                  <a:pt x="529" y="288"/>
                  <a:pt x="378" y="318"/>
                </a:cubicBezTo>
                <a:cubicBezTo>
                  <a:pt x="227" y="348"/>
                  <a:pt x="211" y="287"/>
                  <a:pt x="151" y="408"/>
                </a:cubicBezTo>
                <a:cubicBezTo>
                  <a:pt x="91" y="529"/>
                  <a:pt x="30" y="892"/>
                  <a:pt x="15" y="1043"/>
                </a:cubicBezTo>
                <a:cubicBezTo>
                  <a:pt x="0" y="1194"/>
                  <a:pt x="15" y="1263"/>
                  <a:pt x="60" y="1316"/>
                </a:cubicBezTo>
                <a:cubicBezTo>
                  <a:pt x="105" y="1369"/>
                  <a:pt x="211" y="1353"/>
                  <a:pt x="287" y="1361"/>
                </a:cubicBezTo>
                <a:cubicBezTo>
                  <a:pt x="363" y="1369"/>
                  <a:pt x="438" y="1365"/>
                  <a:pt x="514" y="1361"/>
                </a:cubicBezTo>
              </a:path>
            </a:pathLst>
          </a:custGeom>
          <a:noFill/>
          <a:ln w="9525" cap="rnd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2" name="AutoShape 187"/>
          <p:cNvSpPr>
            <a:spLocks/>
          </p:cNvSpPr>
          <p:nvPr/>
        </p:nvSpPr>
        <p:spPr bwMode="auto">
          <a:xfrm>
            <a:off x="1116013" y="4005263"/>
            <a:ext cx="142875" cy="1439862"/>
          </a:xfrm>
          <a:prstGeom prst="leftBrace">
            <a:avLst>
              <a:gd name="adj1" fmla="val 83981"/>
              <a:gd name="adj2" fmla="val 50000"/>
            </a:avLst>
          </a:prstGeom>
          <a:noFill/>
          <a:ln w="9525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endParaRPr lang="zh-CN" altLang="en-US" sz="1400"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3805238" y="5030788"/>
            <a:ext cx="2495550" cy="338137"/>
          </a:xfrm>
          <a:custGeom>
            <a:avLst/>
            <a:gdLst>
              <a:gd name="connsiteX0" fmla="*/ 0 w 2566219"/>
              <a:gd name="connsiteY0" fmla="*/ 295006 h 295006"/>
              <a:gd name="connsiteX1" fmla="*/ 619432 w 2566219"/>
              <a:gd name="connsiteY1" fmla="*/ 132774 h 295006"/>
              <a:gd name="connsiteX2" fmla="*/ 1194619 w 2566219"/>
              <a:gd name="connsiteY2" fmla="*/ 14787 h 295006"/>
              <a:gd name="connsiteX3" fmla="*/ 1740310 w 2566219"/>
              <a:gd name="connsiteY3" fmla="*/ 29535 h 295006"/>
              <a:gd name="connsiteX4" fmla="*/ 2566219 w 2566219"/>
              <a:gd name="connsiteY4" fmla="*/ 265509 h 29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6219" h="295006">
                <a:moveTo>
                  <a:pt x="0" y="295006"/>
                </a:moveTo>
                <a:cubicBezTo>
                  <a:pt x="210164" y="237241"/>
                  <a:pt x="420329" y="179477"/>
                  <a:pt x="619432" y="132774"/>
                </a:cubicBezTo>
                <a:cubicBezTo>
                  <a:pt x="818535" y="86071"/>
                  <a:pt x="1007806" y="31994"/>
                  <a:pt x="1194619" y="14787"/>
                </a:cubicBezTo>
                <a:cubicBezTo>
                  <a:pt x="1381432" y="-2420"/>
                  <a:pt x="1511710" y="-12252"/>
                  <a:pt x="1740310" y="29535"/>
                </a:cubicBezTo>
                <a:cubicBezTo>
                  <a:pt x="1968910" y="71322"/>
                  <a:pt x="2267564" y="168415"/>
                  <a:pt x="2566219" y="265509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4074" y="908720"/>
            <a:ext cx="5328245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2197100" y="4076700"/>
            <a:ext cx="6911975" cy="2447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L0:    add    $s0, $s3, $s4         # k  =  0  so  f  gets  </a:t>
            </a:r>
            <a:r>
              <a:rPr lang="en-US" altLang="zh-CN" sz="18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 +  j</a:t>
            </a:r>
          </a:p>
          <a:p>
            <a:pPr lvl="1" eaLnBrk="1" hangingPunct="1">
              <a:spcBef>
                <a:spcPct val="0"/>
              </a:spcBef>
              <a:buClr>
                <a:schemeClr val="hlink"/>
              </a:buClr>
              <a:buSzTx/>
              <a:buFontTx/>
              <a:buNone/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   j        Exit                         # end of this case so go to Exit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L1:    add    $s0, $s1, $s2         # k  =  1  so  f  gets  g  +  h</a:t>
            </a:r>
          </a:p>
          <a:p>
            <a:pPr lvl="1" eaLnBrk="1" hangingPunct="1">
              <a:spcBef>
                <a:spcPct val="0"/>
              </a:spcBef>
              <a:buClr>
                <a:schemeClr val="hlink"/>
              </a:buClr>
              <a:buSzTx/>
              <a:buFontTx/>
              <a:buNone/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   j        Exit                         # end of this case so go to Exit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L2:    sub    $s0, $s1, $s2         # k  =  2  so  f  gets  g  -  h</a:t>
            </a:r>
          </a:p>
          <a:p>
            <a:pPr lvl="1" eaLnBrk="1" hangingPunct="1">
              <a:spcBef>
                <a:spcPct val="0"/>
              </a:spcBef>
              <a:buClr>
                <a:schemeClr val="hlink"/>
              </a:buClr>
              <a:buSzTx/>
              <a:buFontTx/>
              <a:buNone/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   j        Exit                         # end of this case so go to Exit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L3:    sub    $s0, $s3, $s4         # k  =  3  so  f  gets  </a:t>
            </a:r>
            <a:r>
              <a:rPr lang="en-US" altLang="zh-CN" sz="18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 -  j</a:t>
            </a:r>
          </a:p>
          <a:p>
            <a:pPr lvl="1" eaLnBrk="1" hangingPunct="1">
              <a:spcBef>
                <a:spcPct val="0"/>
              </a:spcBef>
              <a:buClr>
                <a:schemeClr val="hlink"/>
              </a:buClr>
              <a:buSzTx/>
              <a:buFontTx/>
              <a:buNone/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             Exit:                      # end of  switch statement</a:t>
            </a:r>
          </a:p>
        </p:txBody>
      </p:sp>
      <p:sp>
        <p:nvSpPr>
          <p:cNvPr id="6656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5300" y="44450"/>
            <a:ext cx="8540750" cy="3744913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zh-CN" dirty="0"/>
              <a:t> </a:t>
            </a:r>
            <a:r>
              <a:rPr lang="en-US" altLang="zh-CN" b="1" dirty="0"/>
              <a:t>MIPS assembly code: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                 </a:t>
            </a:r>
            <a:r>
              <a:rPr lang="en-US" altLang="zh-CN" sz="2000" b="1" dirty="0" err="1">
                <a:solidFill>
                  <a:srgbClr val="0033CC"/>
                </a:solidFill>
              </a:rPr>
              <a:t>slt</a:t>
            </a:r>
            <a:r>
              <a:rPr lang="en-US" altLang="zh-CN" sz="2000" b="1" dirty="0">
                <a:solidFill>
                  <a:srgbClr val="0033CC"/>
                </a:solidFill>
              </a:rPr>
              <a:t>     $t3, $s5, $zero</a:t>
            </a:r>
            <a:r>
              <a:rPr lang="en-US" altLang="zh-CN" sz="2000" dirty="0"/>
              <a:t>          # test if  k  &lt;  0       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                 </a:t>
            </a:r>
            <a:r>
              <a:rPr lang="en-US" altLang="zh-CN" sz="2000" b="1" dirty="0" err="1">
                <a:solidFill>
                  <a:srgbClr val="0033CC"/>
                </a:solidFill>
              </a:rPr>
              <a:t>bne</a:t>
            </a:r>
            <a:r>
              <a:rPr lang="en-US" altLang="zh-CN" sz="2000" b="1" dirty="0">
                <a:solidFill>
                  <a:srgbClr val="0033CC"/>
                </a:solidFill>
              </a:rPr>
              <a:t>   $t3, $zero, Exit </a:t>
            </a:r>
            <a:r>
              <a:rPr lang="en-US" altLang="zh-CN" sz="2000" b="1" dirty="0"/>
              <a:t>       </a:t>
            </a:r>
            <a:r>
              <a:rPr lang="en-US" altLang="zh-CN" sz="2000" dirty="0"/>
              <a:t># if  k  &lt;  0,  go to Exit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          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slt</a:t>
            </a:r>
            <a:r>
              <a:rPr lang="en-US" altLang="zh-CN" sz="2000" b="1" dirty="0">
                <a:solidFill>
                  <a:srgbClr val="FF0000"/>
                </a:solidFill>
              </a:rPr>
              <a:t>     $t3, $s5, $t2</a:t>
            </a:r>
            <a:r>
              <a:rPr lang="en-US" altLang="zh-CN" sz="2000" dirty="0"/>
              <a:t>             # test if  k  &lt;  4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          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beq</a:t>
            </a:r>
            <a:r>
              <a:rPr lang="en-US" altLang="zh-CN" sz="2000" b="1" dirty="0">
                <a:solidFill>
                  <a:srgbClr val="FF0000"/>
                </a:solidFill>
              </a:rPr>
              <a:t>   $t3, $zero, Exit        </a:t>
            </a:r>
            <a:r>
              <a:rPr lang="en-US" altLang="zh-CN" sz="2000" dirty="0"/>
              <a:t># if  k  &gt;=  4,  go to Exit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                 </a:t>
            </a:r>
            <a:r>
              <a:rPr lang="en-US" altLang="zh-CN" sz="2000" b="1" dirty="0">
                <a:solidFill>
                  <a:srgbClr val="0033CC"/>
                </a:solidFill>
              </a:rPr>
              <a:t>add   $t1, $s5, $s5</a:t>
            </a:r>
            <a:r>
              <a:rPr lang="en-US" altLang="zh-CN" sz="2000" dirty="0"/>
              <a:t>            # temp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$t1  =  2  *  k (0&lt;=k&lt;=3)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                 </a:t>
            </a:r>
            <a:r>
              <a:rPr lang="en-US" altLang="zh-CN" sz="2000" b="1" dirty="0">
                <a:solidFill>
                  <a:srgbClr val="0033CC"/>
                </a:solidFill>
              </a:rPr>
              <a:t>add   $t1, $t1, $t1</a:t>
            </a:r>
            <a:r>
              <a:rPr lang="en-US" altLang="zh-CN" sz="2000" dirty="0"/>
              <a:t>             # temp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$t1  =  4  *  k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                 </a:t>
            </a:r>
            <a:r>
              <a:rPr lang="en-US" altLang="zh-CN" sz="2000" b="1" dirty="0">
                <a:solidFill>
                  <a:srgbClr val="0033CC"/>
                </a:solidFill>
              </a:rPr>
              <a:t>add   $t1, $t1, $t4</a:t>
            </a:r>
            <a:r>
              <a:rPr lang="en-US" altLang="zh-CN" sz="2000" dirty="0"/>
              <a:t>            </a:t>
            </a:r>
            <a:r>
              <a:rPr lang="en-US" altLang="zh-CN" sz="2000" dirty="0" smtClean="0"/>
              <a:t># </a:t>
            </a:r>
            <a:r>
              <a:rPr lang="en-US" altLang="zh-CN" sz="2000" dirty="0"/>
              <a:t>$t1  =  address of </a:t>
            </a:r>
            <a:r>
              <a:rPr lang="en-US" altLang="zh-CN" sz="2000" dirty="0" err="1"/>
              <a:t>JumpTable</a:t>
            </a:r>
            <a:r>
              <a:rPr lang="en-US" altLang="zh-CN" sz="2000" dirty="0"/>
              <a:t>[k]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                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    </a:t>
            </a:r>
            <a:r>
              <a:rPr lang="en-US" altLang="zh-CN" sz="2000" b="1" dirty="0">
                <a:solidFill>
                  <a:srgbClr val="FF0000"/>
                </a:solidFill>
              </a:rPr>
              <a:t>$t0</a:t>
            </a:r>
            <a:r>
              <a:rPr lang="en-US" altLang="zh-CN" sz="2000" dirty="0"/>
              <a:t>, 0($t1)                 # temp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$t0  =  </a:t>
            </a:r>
            <a:r>
              <a:rPr lang="en-US" altLang="zh-CN" sz="2000" dirty="0" err="1">
                <a:solidFill>
                  <a:srgbClr val="FF0000"/>
                </a:solidFill>
              </a:rPr>
              <a:t>JumpTable</a:t>
            </a:r>
            <a:r>
              <a:rPr lang="en-US" altLang="zh-CN" sz="2000" dirty="0">
                <a:solidFill>
                  <a:srgbClr val="FF0000"/>
                </a:solidFill>
              </a:rPr>
              <a:t>[k]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                 </a:t>
            </a:r>
            <a:r>
              <a:rPr lang="en-US" altLang="zh-CN" sz="2000" dirty="0" err="1"/>
              <a:t>jr</a:t>
            </a:r>
            <a:r>
              <a:rPr lang="en-US" altLang="zh-CN" sz="2000" dirty="0"/>
              <a:t>      </a:t>
            </a:r>
            <a:r>
              <a:rPr lang="en-US" altLang="zh-CN" sz="2000" b="1" dirty="0">
                <a:solidFill>
                  <a:srgbClr val="FF0000"/>
                </a:solidFill>
              </a:rPr>
              <a:t>$t0</a:t>
            </a:r>
            <a:r>
              <a:rPr lang="en-US" altLang="zh-CN" sz="2000" dirty="0"/>
              <a:t>                            # jump based on register $t0</a:t>
            </a:r>
            <a:endParaRPr lang="en-US" altLang="zh-CN" sz="2000" dirty="0">
              <a:solidFill>
                <a:srgbClr val="FF0066"/>
              </a:solidFill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3867150"/>
            <a:ext cx="226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1800" b="1" i="1">
                <a:solidFill>
                  <a:srgbClr val="FF0066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jump address table</a:t>
            </a: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$t1= $t4+4 </a:t>
            </a: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*</a:t>
            </a:r>
            <a:r>
              <a:rPr lang="en-US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8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k: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0" y="4468813"/>
            <a:ext cx="1873250" cy="18589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60000"/>
              </a:spcBef>
              <a:buClr>
                <a:schemeClr val="hlink"/>
              </a:buClr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L0:address</a:t>
            </a:r>
          </a:p>
          <a:p>
            <a:pPr algn="ctr" eaLnBrk="1" hangingPunct="1">
              <a:spcBef>
                <a:spcPct val="60000"/>
              </a:spcBef>
              <a:buClr>
                <a:schemeClr val="hlink"/>
              </a:buClr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L1:address</a:t>
            </a:r>
          </a:p>
          <a:p>
            <a:pPr algn="ctr" eaLnBrk="1" hangingPunct="1">
              <a:spcBef>
                <a:spcPct val="60000"/>
              </a:spcBef>
              <a:buClr>
                <a:schemeClr val="hlink"/>
              </a:buClr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L2: address</a:t>
            </a:r>
          </a:p>
          <a:p>
            <a:pPr algn="ctr" eaLnBrk="1" hangingPunct="1">
              <a:spcBef>
                <a:spcPct val="60000"/>
              </a:spcBef>
              <a:buClr>
                <a:schemeClr val="hlink"/>
              </a:buClr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L3:address</a:t>
            </a:r>
          </a:p>
        </p:txBody>
      </p:sp>
      <p:sp>
        <p:nvSpPr>
          <p:cNvPr id="66566" name="Freeform 7"/>
          <p:cNvSpPr>
            <a:spLocks/>
          </p:cNvSpPr>
          <p:nvPr/>
        </p:nvSpPr>
        <p:spPr bwMode="auto">
          <a:xfrm>
            <a:off x="971550" y="3140075"/>
            <a:ext cx="1152525" cy="793750"/>
          </a:xfrm>
          <a:custGeom>
            <a:avLst/>
            <a:gdLst>
              <a:gd name="T0" fmla="*/ 2147483646 w 726"/>
              <a:gd name="T1" fmla="*/ 2147483646 h 590"/>
              <a:gd name="T2" fmla="*/ 2147483646 w 726"/>
              <a:gd name="T3" fmla="*/ 2147483646 h 590"/>
              <a:gd name="T4" fmla="*/ 0 w 726"/>
              <a:gd name="T5" fmla="*/ 2147483646 h 590"/>
              <a:gd name="T6" fmla="*/ 0 60000 65536"/>
              <a:gd name="T7" fmla="*/ 0 60000 65536"/>
              <a:gd name="T8" fmla="*/ 0 60000 65536"/>
              <a:gd name="T9" fmla="*/ 0 w 726"/>
              <a:gd name="T10" fmla="*/ 0 h 590"/>
              <a:gd name="T11" fmla="*/ 726 w 726"/>
              <a:gd name="T12" fmla="*/ 590 h 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590">
                <a:moveTo>
                  <a:pt x="726" y="46"/>
                </a:moveTo>
                <a:cubicBezTo>
                  <a:pt x="582" y="23"/>
                  <a:pt x="439" y="0"/>
                  <a:pt x="318" y="91"/>
                </a:cubicBezTo>
                <a:cubicBezTo>
                  <a:pt x="197" y="182"/>
                  <a:pt x="53" y="507"/>
                  <a:pt x="0" y="59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7" name="Freeform 8"/>
          <p:cNvSpPr>
            <a:spLocks/>
          </p:cNvSpPr>
          <p:nvPr/>
        </p:nvSpPr>
        <p:spPr bwMode="auto">
          <a:xfrm>
            <a:off x="3095625" y="3705225"/>
            <a:ext cx="741363" cy="504825"/>
          </a:xfrm>
          <a:custGeom>
            <a:avLst/>
            <a:gdLst>
              <a:gd name="T0" fmla="*/ 2147483646 w 332"/>
              <a:gd name="T1" fmla="*/ 0 h 318"/>
              <a:gd name="T2" fmla="*/ 2147483646 w 332"/>
              <a:gd name="T3" fmla="*/ 2147483646 h 318"/>
              <a:gd name="T4" fmla="*/ 2147483646 w 332"/>
              <a:gd name="T5" fmla="*/ 2147483646 h 318"/>
              <a:gd name="T6" fmla="*/ 2147483646 w 332"/>
              <a:gd name="T7" fmla="*/ 2147483646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332"/>
              <a:gd name="T13" fmla="*/ 0 h 318"/>
              <a:gd name="T14" fmla="*/ 332 w 332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2" h="318">
                <a:moveTo>
                  <a:pt x="8" y="0"/>
                </a:moveTo>
                <a:cubicBezTo>
                  <a:pt x="163" y="23"/>
                  <a:pt x="318" y="46"/>
                  <a:pt x="325" y="91"/>
                </a:cubicBezTo>
                <a:cubicBezTo>
                  <a:pt x="332" y="136"/>
                  <a:pt x="106" y="234"/>
                  <a:pt x="53" y="272"/>
                </a:cubicBezTo>
                <a:cubicBezTo>
                  <a:pt x="0" y="310"/>
                  <a:pt x="4" y="314"/>
                  <a:pt x="8" y="318"/>
                </a:cubicBezTo>
              </a:path>
            </a:pathLst>
          </a:custGeom>
          <a:noFill/>
          <a:ln w="57150" cap="rnd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8" name="Line 9"/>
          <p:cNvSpPr>
            <a:spLocks noChangeShapeType="1"/>
          </p:cNvSpPr>
          <p:nvPr/>
        </p:nvSpPr>
        <p:spPr bwMode="auto">
          <a:xfrm>
            <a:off x="1620838" y="5229225"/>
            <a:ext cx="647700" cy="0"/>
          </a:xfrm>
          <a:prstGeom prst="line">
            <a:avLst/>
          </a:prstGeom>
          <a:noFill/>
          <a:ln w="76200" cap="rnd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9" name="Rectangle 10"/>
          <p:cNvSpPr>
            <a:spLocks noChangeArrowheads="1"/>
          </p:cNvSpPr>
          <p:nvPr/>
        </p:nvSpPr>
        <p:spPr bwMode="auto">
          <a:xfrm>
            <a:off x="2124075" y="476250"/>
            <a:ext cx="5688013" cy="1439863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endParaRPr lang="zh-CN" altLang="en-US" sz="1400"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1639651" y="476250"/>
            <a:ext cx="252412" cy="144016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56708" y="737961"/>
            <a:ext cx="400110" cy="977191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altLang="zh-CN" b="1" dirty="0" smtClean="0"/>
              <a:t>Boundary 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 rot="16200000">
            <a:off x="-366115" y="5264249"/>
            <a:ext cx="971741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Memory1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73881" y="6173886"/>
            <a:ext cx="971741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Memory2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3.5    Instructions for making decisions</a:t>
            </a:r>
          </a:p>
        </p:txBody>
      </p:sp>
      <p:sp>
        <p:nvSpPr>
          <p:cNvPr id="675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12875"/>
            <a:ext cx="8540750" cy="4537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tx1"/>
                </a:solidFill>
              </a:rPr>
              <a:t>Important conception--</a:t>
            </a:r>
            <a:r>
              <a:rPr lang="en-US" altLang="zh-CN" sz="3600" i="1" dirty="0">
                <a:solidFill>
                  <a:srgbClr val="FF0066"/>
                </a:solidFill>
              </a:rPr>
              <a:t>basic block</a:t>
            </a:r>
          </a:p>
          <a:p>
            <a:pPr lvl="1" eaLnBrk="1" hangingPunct="1">
              <a:defRPr/>
            </a:pPr>
            <a:r>
              <a:rPr lang="en-US" altLang="zh-CN" sz="3200" b="1" i="1" dirty="0"/>
              <a:t>A sequence of instructions without branches  (except possibly at end) and </a:t>
            </a:r>
            <a:r>
              <a:rPr lang="en-US" altLang="zh-CN" sz="3200" b="1" i="1" dirty="0">
                <a:solidFill>
                  <a:srgbClr val="FF0000"/>
                </a:solidFill>
              </a:rPr>
              <a:t>without</a:t>
            </a:r>
            <a:r>
              <a:rPr lang="en-US" altLang="zh-CN" sz="3200" b="1" i="1" dirty="0"/>
              <a:t> branch </a:t>
            </a:r>
            <a:r>
              <a:rPr lang="en-US" altLang="zh-CN" sz="3200" b="1" i="1" dirty="0">
                <a:solidFill>
                  <a:srgbClr val="FF0000"/>
                </a:solidFill>
              </a:rPr>
              <a:t>target</a:t>
            </a:r>
            <a:r>
              <a:rPr lang="en-US" altLang="zh-CN" sz="3200" b="1" i="1" dirty="0"/>
              <a:t> or branch </a:t>
            </a:r>
            <a:r>
              <a:rPr lang="en-US" altLang="zh-CN" sz="3200" b="1" i="1" dirty="0" err="1">
                <a:solidFill>
                  <a:srgbClr val="FF0000"/>
                </a:solidFill>
              </a:rPr>
              <a:t>lables</a:t>
            </a:r>
            <a:r>
              <a:rPr lang="en-US" altLang="zh-CN" sz="3200" b="1" i="1" dirty="0"/>
              <a:t> ( except possibly at the beginning 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sz="3200" b="1" i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200" smtClean="0"/>
              <a:t>2.7   Supporting Procedures </a:t>
            </a:r>
            <a:br>
              <a:rPr lang="en-US" altLang="zh-CN" sz="3200" smtClean="0"/>
            </a:br>
            <a:r>
              <a:rPr lang="en-US" altLang="zh-CN" sz="3200" smtClean="0"/>
              <a:t>				in Computer Hardware</a:t>
            </a:r>
          </a:p>
        </p:txBody>
      </p:sp>
      <p:sp>
        <p:nvSpPr>
          <p:cNvPr id="686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7950" y="980728"/>
            <a:ext cx="8748713" cy="4968875"/>
          </a:xfrm>
        </p:spPr>
        <p:txBody>
          <a:bodyPr/>
          <a:lstStyle/>
          <a:p>
            <a:pPr marL="533400" indent="-533400" eaLnBrk="1" hangingPunct="1">
              <a:spcBef>
                <a:spcPts val="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Procedure/function</a:t>
            </a: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chemeClr val="tx1"/>
                </a:solidFill>
              </a:rPr>
              <a:t>be used to structure programs</a:t>
            </a:r>
          </a:p>
          <a:p>
            <a:pPr marL="914400" lvl="1" indent="-457200" eaLnBrk="1" hangingPunct="1">
              <a:spcBef>
                <a:spcPts val="0"/>
              </a:spcBef>
              <a:defRPr/>
            </a:pPr>
            <a:r>
              <a:rPr lang="en-US" altLang="zh-CN" sz="2400" dirty="0"/>
              <a:t>A stored subroutine that performs a specific task based on the </a:t>
            </a:r>
            <a:r>
              <a:rPr lang="en-US" altLang="zh-CN" sz="2400" dirty="0">
                <a:solidFill>
                  <a:srgbClr val="FF0000"/>
                </a:solidFill>
              </a:rPr>
              <a:t>parameters</a:t>
            </a:r>
            <a:r>
              <a:rPr lang="en-US" altLang="zh-CN" sz="2400" dirty="0"/>
              <a:t> with which it is provided</a:t>
            </a:r>
          </a:p>
          <a:p>
            <a:pPr marL="1295400" lvl="2" indent="-381000" eaLnBrk="1" hangingPunct="1">
              <a:spcBef>
                <a:spcPts val="0"/>
              </a:spcBef>
              <a:defRPr/>
            </a:pPr>
            <a:r>
              <a:rPr lang="en-US" altLang="zh-CN" dirty="0"/>
              <a:t>easier to understand,  allow code to be reused</a:t>
            </a:r>
          </a:p>
          <a:p>
            <a:pPr marL="914400" lvl="1" indent="-457200" eaLnBrk="1" hangingPunct="1"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FF0066"/>
                </a:solidFill>
              </a:rPr>
              <a:t>Six 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steps</a:t>
            </a:r>
            <a:endParaRPr lang="en-US" altLang="zh-CN" sz="2400" b="1" dirty="0">
              <a:solidFill>
                <a:srgbClr val="FF0066"/>
              </a:solidFill>
            </a:endParaRPr>
          </a:p>
          <a:p>
            <a:pPr marL="914400" lvl="1" indent="-457200" eaLnBrk="1" hangingPunct="1">
              <a:spcBef>
                <a:spcPts val="600"/>
              </a:spcBef>
              <a:buFont typeface="Wingdings" pitchFamily="2" charset="2"/>
              <a:buAutoNum type="arabicPeriod"/>
              <a:defRPr/>
            </a:pPr>
            <a:r>
              <a:rPr lang="en-US" altLang="zh-CN" sz="2200" dirty="0">
                <a:solidFill>
                  <a:srgbClr val="FF0000"/>
                </a:solidFill>
              </a:rPr>
              <a:t>Place Parameters </a:t>
            </a:r>
            <a:r>
              <a:rPr lang="en-US" altLang="zh-CN" sz="2200" dirty="0"/>
              <a:t>in a place where the procedure can access them</a:t>
            </a:r>
          </a:p>
          <a:p>
            <a:pPr marL="914400" lvl="1" indent="-457200" eaLnBrk="1" hangingPunct="1">
              <a:spcBef>
                <a:spcPts val="600"/>
              </a:spcBef>
              <a:buFont typeface="Wingdings" pitchFamily="2" charset="2"/>
              <a:buAutoNum type="arabicPeriod"/>
              <a:defRPr/>
            </a:pPr>
            <a:r>
              <a:rPr lang="en-US" altLang="zh-CN" sz="2200" dirty="0">
                <a:solidFill>
                  <a:srgbClr val="FF0000"/>
                </a:solidFill>
              </a:rPr>
              <a:t>Transfer </a:t>
            </a:r>
            <a:r>
              <a:rPr lang="en-US" altLang="zh-CN" sz="2200" dirty="0"/>
              <a:t>control to the procedure</a:t>
            </a:r>
            <a:r>
              <a:rPr sz="2200" dirty="0"/>
              <a:t>：</a:t>
            </a:r>
            <a:r>
              <a:rPr lang="en-US" altLang="zh-CN" sz="2200" dirty="0">
                <a:solidFill>
                  <a:srgbClr val="FF0000"/>
                </a:solidFill>
              </a:rPr>
              <a:t>jump to </a:t>
            </a:r>
          </a:p>
          <a:p>
            <a:pPr marL="914400" lvl="1" indent="-457200" eaLnBrk="1" hangingPunct="1">
              <a:spcBef>
                <a:spcPts val="600"/>
              </a:spcBef>
              <a:buFont typeface="Wingdings" pitchFamily="2" charset="2"/>
              <a:buAutoNum type="arabicPeriod"/>
              <a:defRPr/>
            </a:pPr>
            <a:r>
              <a:rPr lang="en-US" altLang="zh-CN" sz="2200" dirty="0"/>
              <a:t>Acquire the </a:t>
            </a:r>
            <a:r>
              <a:rPr lang="en-US" altLang="zh-CN" sz="2200" dirty="0">
                <a:solidFill>
                  <a:srgbClr val="FF0000"/>
                </a:solidFill>
              </a:rPr>
              <a:t>storage resources </a:t>
            </a:r>
            <a:r>
              <a:rPr lang="en-US" altLang="zh-CN" sz="2200" dirty="0"/>
              <a:t>needed for the </a:t>
            </a:r>
            <a:r>
              <a:rPr lang="en-US" altLang="zh-CN" sz="2200" dirty="0" smtClean="0"/>
              <a:t>procedure 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zh-CN" altLang="en-US" sz="2400" dirty="0">
                <a:solidFill>
                  <a:srgbClr val="000000"/>
                </a:solidFill>
              </a:rPr>
              <a:t>保护过程要用的寄存器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  <a:endParaRPr lang="en-US" altLang="zh-CN" sz="2200" dirty="0"/>
          </a:p>
          <a:p>
            <a:pPr marL="914400" lvl="1" indent="-457200" eaLnBrk="1" hangingPunct="1">
              <a:spcBef>
                <a:spcPts val="600"/>
              </a:spcBef>
              <a:buFont typeface="Wingdings" pitchFamily="2" charset="2"/>
              <a:buAutoNum type="arabicPeriod"/>
              <a:defRPr/>
            </a:pPr>
            <a:r>
              <a:rPr lang="en-US" altLang="zh-CN" sz="2200" dirty="0">
                <a:solidFill>
                  <a:srgbClr val="FF0000"/>
                </a:solidFill>
              </a:rPr>
              <a:t>Perform</a:t>
            </a:r>
            <a:r>
              <a:rPr lang="en-US" altLang="zh-CN" sz="2200" dirty="0"/>
              <a:t> the desired task</a:t>
            </a:r>
          </a:p>
          <a:p>
            <a:pPr marL="914400" lvl="1" indent="-457200" eaLnBrk="1" hangingPunct="1">
              <a:spcBef>
                <a:spcPts val="600"/>
              </a:spcBef>
              <a:buFont typeface="Wingdings" pitchFamily="2" charset="2"/>
              <a:buAutoNum type="arabicPeriod"/>
              <a:defRPr/>
            </a:pPr>
            <a:r>
              <a:rPr lang="en-US" altLang="zh-CN" sz="2200" dirty="0"/>
              <a:t>Place </a:t>
            </a:r>
            <a:r>
              <a:rPr lang="en-US" altLang="zh-CN" sz="2200" dirty="0">
                <a:solidFill>
                  <a:srgbClr val="FF0000"/>
                </a:solidFill>
              </a:rPr>
              <a:t>the result </a:t>
            </a:r>
            <a:r>
              <a:rPr lang="en-US" altLang="zh-CN" sz="2200" dirty="0"/>
              <a:t>value in a place where the calling program can access it </a:t>
            </a:r>
          </a:p>
          <a:p>
            <a:pPr marL="914400" lvl="1" indent="-457200" eaLnBrk="1" hangingPunct="1">
              <a:spcBef>
                <a:spcPts val="600"/>
              </a:spcBef>
              <a:buFont typeface="Wingdings" pitchFamily="2" charset="2"/>
              <a:buAutoNum type="arabicPeriod"/>
              <a:defRPr/>
            </a:pPr>
            <a:r>
              <a:rPr lang="en-US" altLang="zh-CN" sz="2200" dirty="0">
                <a:solidFill>
                  <a:srgbClr val="FF0000"/>
                </a:solidFill>
              </a:rPr>
              <a:t>Return</a:t>
            </a:r>
            <a:r>
              <a:rPr lang="en-US" altLang="zh-CN" sz="2200" dirty="0"/>
              <a:t> control to the point of origin 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zh-CN" altLang="en-US" sz="2400" dirty="0">
                <a:solidFill>
                  <a:srgbClr val="000000"/>
                </a:solidFill>
              </a:rPr>
              <a:t>即断点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2551143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95275" y="995363"/>
            <a:ext cx="8237538" cy="583247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Registers for procedure calling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sz="2400" dirty="0"/>
              <a:t>$a0 ~ $a3: four argument registers to pass parameters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sz="2400" dirty="0"/>
              <a:t>$v0 ~ $v1: two value registers to return values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400" dirty="0"/>
              <a:t> $</a:t>
            </a:r>
            <a:r>
              <a:rPr lang="en-US" altLang="zh-CN" sz="2400" dirty="0" err="1"/>
              <a:t>ra</a:t>
            </a:r>
            <a:r>
              <a:rPr lang="en-US" altLang="zh-CN" sz="2400" dirty="0"/>
              <a:t>: one return address register to return to origin point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Instruction for procedures: </a:t>
            </a:r>
            <a:r>
              <a:rPr lang="en-US" altLang="zh-CN" sz="2800" dirty="0" err="1">
                <a:solidFill>
                  <a:srgbClr val="FF0000"/>
                </a:solidFill>
              </a:rPr>
              <a:t>jal</a:t>
            </a:r>
            <a:r>
              <a:rPr lang="en-US" altLang="zh-CN" sz="2800" dirty="0"/>
              <a:t> ( </a:t>
            </a:r>
            <a:r>
              <a:rPr lang="en-US" altLang="zh-CN" sz="2800" dirty="0">
                <a:solidFill>
                  <a:schemeClr val="tx1"/>
                </a:solidFill>
              </a:rPr>
              <a:t>jump-and-link</a:t>
            </a:r>
            <a:r>
              <a:rPr lang="en-US" altLang="zh-CN" sz="2800" dirty="0"/>
              <a:t> )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chemeClr val="tx1"/>
                </a:solidFill>
              </a:rPr>
              <a:t>Caller</a:t>
            </a:r>
            <a:r>
              <a:rPr lang="en-US" altLang="zh-CN" dirty="0"/>
              <a:t>	 </a:t>
            </a:r>
            <a:r>
              <a:rPr lang="en-US" altLang="zh-CN" dirty="0" err="1">
                <a:solidFill>
                  <a:srgbClr val="FF0000"/>
                </a:solidFill>
              </a:rPr>
              <a:t>jal</a:t>
            </a: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ProcedureAddress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		</a:t>
            </a:r>
            <a:r>
              <a:rPr lang="en-US" altLang="zh-CN" dirty="0" err="1">
                <a:solidFill>
                  <a:schemeClr val="tx1"/>
                </a:solidFill>
              </a:rPr>
              <a:t>Callee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jr</a:t>
            </a:r>
            <a:r>
              <a:rPr lang="en-US" altLang="zh-CN" dirty="0">
                <a:solidFill>
                  <a:srgbClr val="FF0000"/>
                </a:solidFill>
              </a:rPr>
              <a:t>	$</a:t>
            </a:r>
            <a:r>
              <a:rPr lang="en-US" altLang="zh-CN" dirty="0" err="1">
                <a:solidFill>
                  <a:srgbClr val="FF0000"/>
                </a:solidFill>
              </a:rPr>
              <a:t>ra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2000" dirty="0">
              <a:solidFill>
                <a:srgbClr val="FF0000"/>
              </a:solidFill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 Using more registers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Stack: ideal data structure for spilling registers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Push, pop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Stack pointer </a:t>
            </a:r>
            <a:r>
              <a:rPr lang="en-US" altLang="zh-CN" b="1" dirty="0">
                <a:solidFill>
                  <a:srgbClr val="FF0000"/>
                </a:solidFill>
              </a:rPr>
              <a:t>( $</a:t>
            </a:r>
            <a:r>
              <a:rPr lang="en-US" altLang="zh-CN" b="1" dirty="0" err="1">
                <a:solidFill>
                  <a:srgbClr val="FF0000"/>
                </a:solidFill>
              </a:rPr>
              <a:t>sp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)</a:t>
            </a:r>
          </a:p>
        </p:txBody>
      </p:sp>
      <p:sp>
        <p:nvSpPr>
          <p:cNvPr id="69635" name="AutoShape 4"/>
          <p:cNvSpPr>
            <a:spLocks noChangeArrowheads="1"/>
          </p:cNvSpPr>
          <p:nvPr/>
        </p:nvSpPr>
        <p:spPr bwMode="auto">
          <a:xfrm>
            <a:off x="7308850" y="4149725"/>
            <a:ext cx="1655763" cy="576263"/>
          </a:xfrm>
          <a:prstGeom prst="wedgeEllipseCallout">
            <a:avLst>
              <a:gd name="adj1" fmla="val -94769"/>
              <a:gd name="adj2" fmla="val -111324"/>
            </a:avLst>
          </a:pr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PC+4→$ra</a:t>
            </a:r>
          </a:p>
        </p:txBody>
      </p:sp>
      <p:sp>
        <p:nvSpPr>
          <p:cNvPr id="69636" name="AutoShape 5"/>
          <p:cNvSpPr>
            <a:spLocks noChangeArrowheads="1"/>
          </p:cNvSpPr>
          <p:nvPr/>
        </p:nvSpPr>
        <p:spPr bwMode="auto">
          <a:xfrm>
            <a:off x="7164388" y="5516563"/>
            <a:ext cx="1655762" cy="865187"/>
          </a:xfrm>
          <a:prstGeom prst="wedgeEllipseCallout">
            <a:avLst>
              <a:gd name="adj1" fmla="val 25074"/>
              <a:gd name="adj2" fmla="val -163579"/>
            </a:avLst>
          </a:prstGeom>
          <a:noFill/>
          <a:ln w="9525" algn="ctr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Special registers</a:t>
            </a:r>
          </a:p>
        </p:txBody>
      </p:sp>
    </p:spTree>
    <p:extLst>
      <p:ext uri="{BB962C8B-B14F-4D97-AF65-F5344CB8AC3E}">
        <p14:creationId xmlns:p14="http://schemas.microsoft.com/office/powerpoint/2010/main" val="30486012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 txBox="1">
            <a:spLocks noGrp="1" noChangeArrowheads="1"/>
          </p:cNvSpPr>
          <p:nvPr/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itchFamily="34" charset="0"/>
              <a:buNone/>
            </a:pPr>
            <a:fld id="{E281A829-1FB4-422B-94E6-B8B08CF14F84}" type="slidenum">
              <a:rPr lang="zh-CN" altLang="en-US" sz="1800">
                <a:ea typeface="宋体" pitchFamily="2" charset="-122"/>
              </a:rPr>
              <a:pPr algn="r">
                <a:spcBef>
                  <a:spcPct val="0"/>
                </a:spcBef>
                <a:buSzTx/>
                <a:buFont typeface="Arial" pitchFamily="34" charset="0"/>
                <a:buNone/>
              </a:pPr>
              <a:t>57</a:t>
            </a:fld>
            <a:endParaRPr lang="en-US" altLang="zh-CN" sz="1800">
              <a:ea typeface="宋体" pitchFamily="2" charset="-122"/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228600" y="685800"/>
            <a:ext cx="89154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3600">
                <a:solidFill>
                  <a:srgbClr val="000000"/>
                </a:solidFill>
              </a:rPr>
              <a:t>MIPS STACKS Grow from higher address to lower address:</a:t>
            </a:r>
            <a:endParaRPr lang="zh-CN" altLang="en-US" sz="360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3600">
                <a:solidFill>
                  <a:srgbClr val="000000"/>
                </a:solidFill>
              </a:rPr>
              <a:t>Push : sp=sp-4</a:t>
            </a:r>
            <a:endParaRPr lang="zh-CN" altLang="en-US" sz="360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3600">
                <a:solidFill>
                  <a:srgbClr val="000000"/>
                </a:solidFill>
              </a:rPr>
              <a:t>Pop:sp=sp+4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3124200" y="3048000"/>
            <a:ext cx="2743200" cy="297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itchFamily="34" charset="0"/>
              <a:buNone/>
            </a:pPr>
            <a:endParaRPr lang="zh-CN" altLang="zh-CN" sz="1400">
              <a:solidFill>
                <a:srgbClr val="007A77"/>
              </a:solidFill>
              <a:ea typeface="宋体" pitchFamily="2" charset="-122"/>
            </a:endParaRPr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 flipH="1">
            <a:off x="5105400" y="2667000"/>
            <a:ext cx="1676400" cy="838200"/>
          </a:xfrm>
          <a:prstGeom prst="line">
            <a:avLst/>
          </a:prstGeom>
          <a:noFill/>
          <a:ln w="9525" cap="rnd">
            <a:solidFill>
              <a:srgbClr val="007A7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4" name="Text Box 5"/>
          <p:cNvSpPr>
            <a:spLocks noChangeArrowheads="1"/>
          </p:cNvSpPr>
          <p:nvPr/>
        </p:nvSpPr>
        <p:spPr bwMode="auto">
          <a:xfrm>
            <a:off x="6858000" y="2438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 typeface="Arial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  <a:sym typeface="Arial" pitchFamily="34" charset="0"/>
              </a:rPr>
              <a:t>SP=SP-4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48135" name="Line 6"/>
          <p:cNvSpPr>
            <a:spLocks noChangeShapeType="1"/>
          </p:cNvSpPr>
          <p:nvPr/>
        </p:nvSpPr>
        <p:spPr bwMode="auto">
          <a:xfrm flipH="1" flipV="1">
            <a:off x="2286000" y="3048000"/>
            <a:ext cx="1447800" cy="533400"/>
          </a:xfrm>
          <a:prstGeom prst="line">
            <a:avLst/>
          </a:prstGeom>
          <a:noFill/>
          <a:ln w="9525" cap="rnd">
            <a:solidFill>
              <a:srgbClr val="007A7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Text Box 7"/>
          <p:cNvSpPr>
            <a:spLocks noChangeArrowheads="1"/>
          </p:cNvSpPr>
          <p:nvPr/>
        </p:nvSpPr>
        <p:spPr bwMode="auto">
          <a:xfrm>
            <a:off x="381000" y="2819400"/>
            <a:ext cx="1828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 typeface="Arial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  <a:sym typeface="Arial" pitchFamily="34" charset="0"/>
              </a:rPr>
              <a:t>SP=SP+4</a:t>
            </a:r>
            <a:endParaRPr lang="zh-CN" altLang="en-US" sz="2400">
              <a:solidFill>
                <a:srgbClr val="000000"/>
              </a:solidFill>
              <a:ea typeface="宋体" pitchFamily="2" charset="-122"/>
              <a:sym typeface="Arial" pitchFamily="34" charset="0"/>
            </a:endParaRPr>
          </a:p>
          <a:p>
            <a:pPr algn="ctr">
              <a:spcBef>
                <a:spcPct val="50000"/>
              </a:spcBef>
              <a:buSzTx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ea typeface="宋体" pitchFamily="2" charset="-122"/>
              <a:sym typeface="Arial" pitchFamily="34" charset="0"/>
            </a:endParaRPr>
          </a:p>
        </p:txBody>
      </p:sp>
      <p:sp>
        <p:nvSpPr>
          <p:cNvPr id="48137" name="Text Box 8"/>
          <p:cNvSpPr>
            <a:spLocks noChangeArrowheads="1"/>
          </p:cNvSpPr>
          <p:nvPr/>
        </p:nvSpPr>
        <p:spPr bwMode="auto">
          <a:xfrm>
            <a:off x="3657600" y="44196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0000"/>
                </a:solidFill>
                <a:ea typeface="宋体" pitchFamily="2" charset="-122"/>
                <a:sym typeface="Arial" pitchFamily="34" charset="0"/>
              </a:rPr>
              <a:t>STACK</a:t>
            </a:r>
            <a:endParaRPr lang="zh-CN" altLang="en-US" sz="14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98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8475" y="1084263"/>
            <a:ext cx="8145463" cy="5008562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Example 2.15</a:t>
            </a:r>
            <a:r>
              <a:rPr lang="en-US" altLang="zh-CN" sz="2400" dirty="0">
                <a:solidFill>
                  <a:schemeClr val="tx1"/>
                </a:solidFill>
              </a:rPr>
              <a:t>   Compiling a </a:t>
            </a:r>
            <a:r>
              <a:rPr lang="en-US" altLang="zh-CN" sz="2400" dirty="0">
                <a:solidFill>
                  <a:srgbClr val="FF0000"/>
                </a:solidFill>
              </a:rPr>
              <a:t>leaf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procedure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( </a:t>
            </a:r>
            <a:r>
              <a:rPr lang="en-US" altLang="zh-CN" sz="2000" dirty="0">
                <a:solidFill>
                  <a:schemeClr val="tx1"/>
                </a:solidFill>
              </a:rPr>
              <a:t>Assume: g ~ j </a:t>
            </a:r>
            <a:r>
              <a:rPr lang="en-US" altLang="zh-CN" sz="2000" dirty="0" smtClean="0">
                <a:solidFill>
                  <a:schemeClr val="tx1"/>
                </a:solidFill>
              </a:rPr>
              <a:t>-- </a:t>
            </a:r>
            <a:r>
              <a:rPr lang="en-US" altLang="zh-CN" sz="2000" dirty="0">
                <a:solidFill>
                  <a:schemeClr val="tx1"/>
                </a:solidFill>
              </a:rPr>
              <a:t>$a0 ~ $a3       f </a:t>
            </a:r>
            <a:r>
              <a:rPr lang="en-US" altLang="zh-CN" sz="2000" dirty="0" smtClean="0">
                <a:solidFill>
                  <a:schemeClr val="tx1"/>
                </a:solidFill>
              </a:rPr>
              <a:t>-- </a:t>
            </a:r>
            <a:r>
              <a:rPr lang="en-US" altLang="zh-CN" sz="2000" dirty="0">
                <a:solidFill>
                  <a:schemeClr val="tx1"/>
                </a:solidFill>
              </a:rPr>
              <a:t>$s0</a:t>
            </a:r>
            <a:r>
              <a:rPr lang="en-US" altLang="zh-CN" sz="2000" dirty="0"/>
              <a:t>)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C code: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leaf_example</a:t>
            </a:r>
            <a:r>
              <a:rPr lang="en-US" altLang="zh-CN" sz="2000" dirty="0"/>
              <a:t> (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g,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h,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 j )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{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  f ;          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f  =  ( g  +  h )  -  (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+  j ) ;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return   f ;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}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MIPS assembly code: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b="1" i="1" dirty="0" err="1"/>
              <a:t>subi</a:t>
            </a:r>
            <a:r>
              <a:rPr lang="en-US" altLang="zh-CN" sz="2000" b="1" i="1" dirty="0"/>
              <a:t>     $</a:t>
            </a:r>
            <a:r>
              <a:rPr lang="en-US" altLang="zh-CN" sz="2000" b="1" i="1" dirty="0" err="1"/>
              <a:t>sp</a:t>
            </a:r>
            <a:r>
              <a:rPr lang="en-US" altLang="zh-CN" sz="2000" b="1" i="1" dirty="0"/>
              <a:t>, $sp,12</a:t>
            </a:r>
            <a:r>
              <a:rPr lang="en-US" altLang="zh-CN" sz="2000" dirty="0"/>
              <a:t>          # adjust stack to make room for 3 items    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$t1</a:t>
            </a:r>
            <a:r>
              <a:rPr lang="en-US" altLang="zh-CN" sz="2000" dirty="0"/>
              <a:t>, 8($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            #These three instructions save three 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$t0</a:t>
            </a:r>
            <a:r>
              <a:rPr lang="en-US" altLang="zh-CN" sz="2000" dirty="0"/>
              <a:t>, 4($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            # register </a:t>
            </a:r>
            <a:r>
              <a:rPr lang="en-US" altLang="zh-CN" sz="2000" dirty="0">
                <a:solidFill>
                  <a:srgbClr val="FF0000"/>
                </a:solidFill>
              </a:rPr>
              <a:t>$t1,$t0</a:t>
            </a:r>
            <a:r>
              <a:rPr lang="en-US" altLang="zh-CN" sz="2000" dirty="0"/>
              <a:t>,</a:t>
            </a:r>
            <a:r>
              <a:rPr lang="en-US" altLang="zh-CN" sz="2000" b="1" dirty="0">
                <a:solidFill>
                  <a:srgbClr val="FF0000"/>
                </a:solidFill>
              </a:rPr>
              <a:t>$s0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$s0</a:t>
            </a:r>
            <a:r>
              <a:rPr lang="en-US" altLang="zh-CN" sz="2000" dirty="0"/>
              <a:t>, 0($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           #  Let’s consider why it need to be done.</a:t>
            </a:r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4540250" y="3817938"/>
            <a:ext cx="1871663" cy="433387"/>
          </a:xfrm>
          <a:prstGeom prst="wedgeEllipseCallout">
            <a:avLst>
              <a:gd name="adj1" fmla="val 4398"/>
              <a:gd name="adj2" fmla="val 270574"/>
            </a:avLst>
          </a:pr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Save value</a:t>
            </a:r>
          </a:p>
        </p:txBody>
      </p:sp>
      <p:sp>
        <p:nvSpPr>
          <p:cNvPr id="70660" name="AutoShape 5"/>
          <p:cNvSpPr>
            <a:spLocks noChangeArrowheads="1"/>
          </p:cNvSpPr>
          <p:nvPr/>
        </p:nvSpPr>
        <p:spPr bwMode="auto">
          <a:xfrm>
            <a:off x="6692900" y="4073525"/>
            <a:ext cx="2232025" cy="433388"/>
          </a:xfrm>
          <a:prstGeom prst="wedgeEllipseCallout">
            <a:avLst>
              <a:gd name="adj1" fmla="val -59829"/>
              <a:gd name="adj2" fmla="val 239222"/>
            </a:avLst>
          </a:pr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Return value</a:t>
            </a:r>
          </a:p>
        </p:txBody>
      </p:sp>
      <p:sp>
        <p:nvSpPr>
          <p:cNvPr id="70661" name="Line 6"/>
          <p:cNvSpPr>
            <a:spLocks noChangeShapeType="1"/>
          </p:cNvSpPr>
          <p:nvPr/>
        </p:nvSpPr>
        <p:spPr bwMode="auto">
          <a:xfrm>
            <a:off x="2268538" y="4941888"/>
            <a:ext cx="0" cy="863600"/>
          </a:xfrm>
          <a:prstGeom prst="line">
            <a:avLst/>
          </a:prstGeom>
          <a:noFill/>
          <a:ln w="9525" cap="rnd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0662" name="Group 17"/>
          <p:cNvGrpSpPr>
            <a:grpSpLocks/>
          </p:cNvGrpSpPr>
          <p:nvPr/>
        </p:nvGrpSpPr>
        <p:grpSpPr bwMode="auto">
          <a:xfrm>
            <a:off x="6261100" y="1628775"/>
            <a:ext cx="2663825" cy="2230438"/>
            <a:chOff x="4196" y="346"/>
            <a:chExt cx="1360" cy="1405"/>
          </a:xfrm>
        </p:grpSpPr>
        <p:sp>
          <p:nvSpPr>
            <p:cNvPr id="70663" name="Line 8"/>
            <p:cNvSpPr>
              <a:spLocks noChangeShapeType="1"/>
            </p:cNvSpPr>
            <p:nvPr/>
          </p:nvSpPr>
          <p:spPr bwMode="auto">
            <a:xfrm>
              <a:off x="4830" y="527"/>
              <a:ext cx="0" cy="1043"/>
            </a:xfrm>
            <a:prstGeom prst="line">
              <a:avLst/>
            </a:prstGeom>
            <a:noFill/>
            <a:ln w="9525" cap="rnd">
              <a:solidFill>
                <a:srgbClr val="007A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4" name="Line 9"/>
            <p:cNvSpPr>
              <a:spLocks noChangeShapeType="1"/>
            </p:cNvSpPr>
            <p:nvPr/>
          </p:nvSpPr>
          <p:spPr bwMode="auto">
            <a:xfrm>
              <a:off x="5556" y="527"/>
              <a:ext cx="0" cy="1043"/>
            </a:xfrm>
            <a:prstGeom prst="line">
              <a:avLst/>
            </a:prstGeom>
            <a:noFill/>
            <a:ln w="9525" cap="rnd">
              <a:solidFill>
                <a:srgbClr val="007A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5" name="Rectangle 10"/>
            <p:cNvSpPr>
              <a:spLocks noChangeArrowheads="1"/>
            </p:cNvSpPr>
            <p:nvPr/>
          </p:nvSpPr>
          <p:spPr bwMode="auto">
            <a:xfrm>
              <a:off x="4830" y="663"/>
              <a:ext cx="726" cy="182"/>
            </a:xfrm>
            <a:prstGeom prst="rect">
              <a:avLst/>
            </a:prstGeom>
            <a:noFill/>
            <a:ln w="9525" cap="rnd" algn="ctr">
              <a:solidFill>
                <a:srgbClr val="007A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($t1)</a:t>
              </a:r>
            </a:p>
          </p:txBody>
        </p:sp>
        <p:sp>
          <p:nvSpPr>
            <p:cNvPr id="70666" name="Rectangle 11"/>
            <p:cNvSpPr>
              <a:spLocks noChangeArrowheads="1"/>
            </p:cNvSpPr>
            <p:nvPr/>
          </p:nvSpPr>
          <p:spPr bwMode="auto">
            <a:xfrm>
              <a:off x="4830" y="845"/>
              <a:ext cx="726" cy="182"/>
            </a:xfrm>
            <a:prstGeom prst="rect">
              <a:avLst/>
            </a:prstGeom>
            <a:noFill/>
            <a:ln w="9525" cap="rnd" algn="ctr">
              <a:solidFill>
                <a:srgbClr val="007A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($t0)</a:t>
              </a:r>
            </a:p>
          </p:txBody>
        </p:sp>
        <p:sp>
          <p:nvSpPr>
            <p:cNvPr id="70667" name="Rectangle 12"/>
            <p:cNvSpPr>
              <a:spLocks noChangeArrowheads="1"/>
            </p:cNvSpPr>
            <p:nvPr/>
          </p:nvSpPr>
          <p:spPr bwMode="auto">
            <a:xfrm>
              <a:off x="4830" y="1026"/>
              <a:ext cx="726" cy="182"/>
            </a:xfrm>
            <a:prstGeom prst="rect">
              <a:avLst/>
            </a:prstGeom>
            <a:noFill/>
            <a:ln w="9525" cap="rnd" algn="ctr">
              <a:solidFill>
                <a:srgbClr val="007A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($s0)</a:t>
              </a:r>
            </a:p>
          </p:txBody>
        </p:sp>
        <p:sp>
          <p:nvSpPr>
            <p:cNvPr id="70668" name="Rectangle 13"/>
            <p:cNvSpPr>
              <a:spLocks noChangeArrowheads="1"/>
            </p:cNvSpPr>
            <p:nvPr/>
          </p:nvSpPr>
          <p:spPr bwMode="auto">
            <a:xfrm>
              <a:off x="4196" y="1117"/>
              <a:ext cx="54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800" b="1">
                  <a:solidFill>
                    <a:srgbClr val="FF0066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$sp(-12)</a:t>
              </a:r>
            </a:p>
          </p:txBody>
        </p:sp>
        <p:sp>
          <p:nvSpPr>
            <p:cNvPr id="70669" name="Line 14"/>
            <p:cNvSpPr>
              <a:spLocks noChangeShapeType="1"/>
            </p:cNvSpPr>
            <p:nvPr/>
          </p:nvSpPr>
          <p:spPr bwMode="auto">
            <a:xfrm>
              <a:off x="4685" y="1208"/>
              <a:ext cx="136" cy="0"/>
            </a:xfrm>
            <a:prstGeom prst="line">
              <a:avLst/>
            </a:prstGeom>
            <a:noFill/>
            <a:ln w="9525" cap="rnd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0" name="Rectangle 15"/>
            <p:cNvSpPr>
              <a:spLocks noChangeArrowheads="1"/>
            </p:cNvSpPr>
            <p:nvPr/>
          </p:nvSpPr>
          <p:spPr bwMode="auto">
            <a:xfrm>
              <a:off x="4422" y="346"/>
              <a:ext cx="54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200" b="1">
                  <a:solidFill>
                    <a:srgbClr val="FF0066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High address</a:t>
              </a:r>
            </a:p>
          </p:txBody>
        </p:sp>
        <p:sp>
          <p:nvSpPr>
            <p:cNvPr id="70671" name="Rectangle 16"/>
            <p:cNvSpPr>
              <a:spLocks noChangeArrowheads="1"/>
            </p:cNvSpPr>
            <p:nvPr/>
          </p:nvSpPr>
          <p:spPr bwMode="auto">
            <a:xfrm>
              <a:off x="4286" y="1570"/>
              <a:ext cx="54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200" b="1">
                  <a:solidFill>
                    <a:srgbClr val="FF0066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Low address</a:t>
              </a:r>
            </a:p>
          </p:txBody>
        </p:sp>
      </p:grpSp>
      <p:sp>
        <p:nvSpPr>
          <p:cNvPr id="17" name="左大括号 16"/>
          <p:cNvSpPr/>
          <p:nvPr/>
        </p:nvSpPr>
        <p:spPr>
          <a:xfrm>
            <a:off x="1259632" y="4652665"/>
            <a:ext cx="216024" cy="115282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59522" y="4907994"/>
            <a:ext cx="400110" cy="642163"/>
          </a:xfrm>
          <a:prstGeom prst="rect">
            <a:avLst/>
          </a:prstGeom>
          <a:solidFill>
            <a:schemeClr val="bg1"/>
          </a:solidFill>
        </p:spPr>
        <p:txBody>
          <a:bodyPr vert="vert270" wrap="none" rtlCol="0">
            <a:spAutoFit/>
          </a:bodyPr>
          <a:lstStyle/>
          <a:p>
            <a:r>
              <a:rPr lang="en-US" altLang="zh-CN" b="1" dirty="0" smtClean="0"/>
              <a:t>PUSH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01265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3589" y="62472"/>
            <a:ext cx="8540750" cy="1143000"/>
          </a:xfrm>
        </p:spPr>
        <p:txBody>
          <a:bodyPr/>
          <a:lstStyle/>
          <a:p>
            <a:pPr eaLnBrk="1" hangingPunct="1">
              <a:lnSpc>
                <a:spcPts val="2600"/>
              </a:lnSpc>
            </a:pPr>
            <a:r>
              <a:rPr lang="en-US" altLang="zh-CN" sz="2800" dirty="0" smtClean="0">
                <a:solidFill>
                  <a:srgbClr val="000000"/>
                </a:solidFill>
                <a:ea typeface="黑体" panose="02010609060101010101" pitchFamily="49" charset="-122"/>
              </a:rPr>
              <a:t>The values of the stack pointer and stack </a:t>
            </a: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</a:rPr>
              <a:t>before</a:t>
            </a:r>
            <a:r>
              <a:rPr lang="en-US" altLang="zh-CN" sz="2800" dirty="0" smtClean="0">
                <a:solidFill>
                  <a:srgbClr val="000000"/>
                </a:solidFill>
                <a:ea typeface="黑体" panose="02010609060101010101" pitchFamily="49" charset="-122"/>
              </a:rPr>
              <a:t>,   </a:t>
            </a:r>
            <a:br>
              <a:rPr lang="en-US" altLang="zh-CN" sz="2800" dirty="0" smtClean="0">
                <a:solidFill>
                  <a:srgbClr val="000000"/>
                </a:solidFill>
                <a:ea typeface="黑体" panose="02010609060101010101" pitchFamily="49" charset="-122"/>
              </a:rPr>
            </a:br>
            <a:r>
              <a:rPr lang="en-US" altLang="zh-CN" sz="2800" dirty="0" smtClean="0">
                <a:solidFill>
                  <a:srgbClr val="000000"/>
                </a:solidFill>
                <a:ea typeface="黑体" panose="02010609060101010101" pitchFamily="49" charset="-122"/>
              </a:rPr>
              <a:t>     </a:t>
            </a: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</a:rPr>
              <a:t>during</a:t>
            </a:r>
            <a:r>
              <a:rPr lang="en-US" altLang="zh-CN" sz="2800" dirty="0" smtClean="0">
                <a:solidFill>
                  <a:srgbClr val="000000"/>
                </a:solidFill>
                <a:ea typeface="黑体" panose="02010609060101010101" pitchFamily="49" charset="-122"/>
              </a:rPr>
              <a:t> and </a:t>
            </a: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</a:rPr>
              <a:t>after</a:t>
            </a:r>
            <a:r>
              <a:rPr lang="en-US" altLang="zh-CN" sz="2800" dirty="0" smtClean="0">
                <a:solidFill>
                  <a:srgbClr val="000000"/>
                </a:solidFill>
                <a:ea typeface="黑体" panose="02010609060101010101" pitchFamily="49" charset="-122"/>
              </a:rPr>
              <a:t> procedure call in Example 2.15</a:t>
            </a:r>
          </a:p>
        </p:txBody>
      </p:sp>
      <p:grpSp>
        <p:nvGrpSpPr>
          <p:cNvPr id="72707" name="Group 166"/>
          <p:cNvGrpSpPr>
            <a:grpSpLocks/>
          </p:cNvGrpSpPr>
          <p:nvPr/>
        </p:nvGrpSpPr>
        <p:grpSpPr bwMode="auto">
          <a:xfrm>
            <a:off x="496888" y="1160463"/>
            <a:ext cx="8178800" cy="3651250"/>
            <a:chOff x="269" y="618"/>
            <a:chExt cx="5152" cy="2572"/>
          </a:xfrm>
        </p:grpSpPr>
        <p:sp>
          <p:nvSpPr>
            <p:cNvPr id="72709" name="Freeform 17"/>
            <p:cNvSpPr>
              <a:spLocks/>
            </p:cNvSpPr>
            <p:nvPr/>
          </p:nvSpPr>
          <p:spPr bwMode="auto">
            <a:xfrm>
              <a:off x="2576" y="1727"/>
              <a:ext cx="1255" cy="850"/>
            </a:xfrm>
            <a:custGeom>
              <a:avLst/>
              <a:gdLst>
                <a:gd name="T0" fmla="*/ 1252 w 1255"/>
                <a:gd name="T1" fmla="*/ 845 h 850"/>
                <a:gd name="T2" fmla="*/ 0 w 1255"/>
                <a:gd name="T3" fmla="*/ 850 h 850"/>
                <a:gd name="T4" fmla="*/ 0 w 1255"/>
                <a:gd name="T5" fmla="*/ 0 h 850"/>
                <a:gd name="T6" fmla="*/ 1255 w 1255"/>
                <a:gd name="T7" fmla="*/ 0 h 850"/>
                <a:gd name="T8" fmla="*/ 1255 w 1255"/>
                <a:gd name="T9" fmla="*/ 850 h 850"/>
                <a:gd name="T10" fmla="*/ 1255 w 1255"/>
                <a:gd name="T11" fmla="*/ 850 h 850"/>
                <a:gd name="T12" fmla="*/ 1252 w 1255"/>
                <a:gd name="T13" fmla="*/ 845 h 8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5"/>
                <a:gd name="T22" fmla="*/ 0 h 850"/>
                <a:gd name="T23" fmla="*/ 1255 w 1255"/>
                <a:gd name="T24" fmla="*/ 850 h 8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5" h="850">
                  <a:moveTo>
                    <a:pt x="1252" y="845"/>
                  </a:moveTo>
                  <a:lnTo>
                    <a:pt x="0" y="850"/>
                  </a:lnTo>
                  <a:lnTo>
                    <a:pt x="0" y="0"/>
                  </a:lnTo>
                  <a:lnTo>
                    <a:pt x="1255" y="0"/>
                  </a:lnTo>
                  <a:lnTo>
                    <a:pt x="1255" y="850"/>
                  </a:lnTo>
                  <a:lnTo>
                    <a:pt x="1252" y="845"/>
                  </a:lnTo>
                  <a:close/>
                </a:path>
              </a:pathLst>
            </a:custGeom>
            <a:solidFill>
              <a:srgbClr val="F7C5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0" name="Line 90"/>
            <p:cNvSpPr>
              <a:spLocks noChangeShapeType="1"/>
            </p:cNvSpPr>
            <p:nvPr/>
          </p:nvSpPr>
          <p:spPr bwMode="auto">
            <a:xfrm>
              <a:off x="2576" y="1727"/>
              <a:ext cx="1255" cy="1"/>
            </a:xfrm>
            <a:prstGeom prst="line">
              <a:avLst/>
            </a:prstGeom>
            <a:noFill/>
            <a:ln w="41275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1" name="Line 91"/>
            <p:cNvSpPr>
              <a:spLocks noChangeShapeType="1"/>
            </p:cNvSpPr>
            <p:nvPr/>
          </p:nvSpPr>
          <p:spPr bwMode="auto">
            <a:xfrm>
              <a:off x="2572" y="2572"/>
              <a:ext cx="1259" cy="5"/>
            </a:xfrm>
            <a:prstGeom prst="line">
              <a:avLst/>
            </a:prstGeom>
            <a:noFill/>
            <a:ln w="41275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2" name="Freeform 92"/>
            <p:cNvSpPr>
              <a:spLocks/>
            </p:cNvSpPr>
            <p:nvPr/>
          </p:nvSpPr>
          <p:spPr bwMode="auto">
            <a:xfrm>
              <a:off x="2576" y="1992"/>
              <a:ext cx="1239" cy="5"/>
            </a:xfrm>
            <a:custGeom>
              <a:avLst/>
              <a:gdLst>
                <a:gd name="T0" fmla="*/ 0 w 1239"/>
                <a:gd name="T1" fmla="*/ 0 h 5"/>
                <a:gd name="T2" fmla="*/ 1239 w 1239"/>
                <a:gd name="T3" fmla="*/ 5 h 5"/>
                <a:gd name="T4" fmla="*/ 0 w 1239"/>
                <a:gd name="T5" fmla="*/ 0 h 5"/>
                <a:gd name="T6" fmla="*/ 0 60000 65536"/>
                <a:gd name="T7" fmla="*/ 0 60000 65536"/>
                <a:gd name="T8" fmla="*/ 0 60000 65536"/>
                <a:gd name="T9" fmla="*/ 0 w 1239"/>
                <a:gd name="T10" fmla="*/ 0 h 5"/>
                <a:gd name="T11" fmla="*/ 1239 w 1239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39" h="5">
                  <a:moveTo>
                    <a:pt x="0" y="0"/>
                  </a:moveTo>
                  <a:lnTo>
                    <a:pt x="1239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3" name="Line 93"/>
            <p:cNvSpPr>
              <a:spLocks noChangeShapeType="1"/>
            </p:cNvSpPr>
            <p:nvPr/>
          </p:nvSpPr>
          <p:spPr bwMode="auto">
            <a:xfrm>
              <a:off x="2576" y="1992"/>
              <a:ext cx="1239" cy="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4" name="Line 95"/>
            <p:cNvSpPr>
              <a:spLocks noChangeShapeType="1"/>
            </p:cNvSpPr>
            <p:nvPr/>
          </p:nvSpPr>
          <p:spPr bwMode="auto">
            <a:xfrm>
              <a:off x="2576" y="2284"/>
              <a:ext cx="123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5" name="Rectangle 96"/>
            <p:cNvSpPr>
              <a:spLocks noChangeArrowheads="1"/>
            </p:cNvSpPr>
            <p:nvPr/>
          </p:nvSpPr>
          <p:spPr bwMode="auto">
            <a:xfrm>
              <a:off x="3977" y="1546"/>
              <a:ext cx="2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$sp</a:t>
              </a:r>
              <a:endParaRPr lang="en-US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16" name="Freeform 105"/>
            <p:cNvSpPr>
              <a:spLocks/>
            </p:cNvSpPr>
            <p:nvPr/>
          </p:nvSpPr>
          <p:spPr bwMode="auto">
            <a:xfrm>
              <a:off x="3828" y="785"/>
              <a:ext cx="3" cy="2144"/>
            </a:xfrm>
            <a:custGeom>
              <a:avLst/>
              <a:gdLst>
                <a:gd name="T0" fmla="*/ 0 w 3"/>
                <a:gd name="T1" fmla="*/ 0 h 2144"/>
                <a:gd name="T2" fmla="*/ 3 w 3"/>
                <a:gd name="T3" fmla="*/ 2144 h 2144"/>
                <a:gd name="T4" fmla="*/ 0 w 3"/>
                <a:gd name="T5" fmla="*/ 0 h 2144"/>
                <a:gd name="T6" fmla="*/ 0 60000 65536"/>
                <a:gd name="T7" fmla="*/ 0 60000 65536"/>
                <a:gd name="T8" fmla="*/ 0 60000 65536"/>
                <a:gd name="T9" fmla="*/ 0 w 3"/>
                <a:gd name="T10" fmla="*/ 0 h 2144"/>
                <a:gd name="T11" fmla="*/ 3 w 3"/>
                <a:gd name="T12" fmla="*/ 2144 h 2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2144">
                  <a:moveTo>
                    <a:pt x="0" y="0"/>
                  </a:moveTo>
                  <a:lnTo>
                    <a:pt x="3" y="2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7" name="Line 106"/>
            <p:cNvSpPr>
              <a:spLocks noChangeShapeType="1"/>
            </p:cNvSpPr>
            <p:nvPr/>
          </p:nvSpPr>
          <p:spPr bwMode="auto">
            <a:xfrm>
              <a:off x="3828" y="785"/>
              <a:ext cx="3" cy="214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8" name="Line 108"/>
            <p:cNvSpPr>
              <a:spLocks noChangeShapeType="1"/>
            </p:cNvSpPr>
            <p:nvPr/>
          </p:nvSpPr>
          <p:spPr bwMode="auto">
            <a:xfrm>
              <a:off x="5420" y="799"/>
              <a:ext cx="1" cy="212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9" name="Line 109"/>
            <p:cNvSpPr>
              <a:spLocks noChangeShapeType="1"/>
            </p:cNvSpPr>
            <p:nvPr/>
          </p:nvSpPr>
          <p:spPr bwMode="auto">
            <a:xfrm>
              <a:off x="4468" y="1752"/>
              <a:ext cx="952" cy="0"/>
            </a:xfrm>
            <a:prstGeom prst="line">
              <a:avLst/>
            </a:prstGeom>
            <a:noFill/>
            <a:ln w="41275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0" name="Line 111"/>
            <p:cNvSpPr>
              <a:spLocks noChangeShapeType="1"/>
            </p:cNvSpPr>
            <p:nvPr/>
          </p:nvSpPr>
          <p:spPr bwMode="auto">
            <a:xfrm>
              <a:off x="1941" y="799"/>
              <a:ext cx="1" cy="212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1" name="Line 112"/>
            <p:cNvSpPr>
              <a:spLocks noChangeShapeType="1"/>
            </p:cNvSpPr>
            <p:nvPr/>
          </p:nvSpPr>
          <p:spPr bwMode="auto">
            <a:xfrm flipV="1">
              <a:off x="1020" y="1742"/>
              <a:ext cx="921" cy="10"/>
            </a:xfrm>
            <a:prstGeom prst="line">
              <a:avLst/>
            </a:prstGeom>
            <a:noFill/>
            <a:ln w="41275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2" name="Rectangle 136"/>
            <p:cNvSpPr>
              <a:spLocks noChangeArrowheads="1"/>
            </p:cNvSpPr>
            <p:nvPr/>
          </p:nvSpPr>
          <p:spPr bwMode="auto">
            <a:xfrm>
              <a:off x="1328" y="3008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9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  <a:endParaRPr lang="en-US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3" name="Rectangle 137"/>
            <p:cNvSpPr>
              <a:spLocks noChangeArrowheads="1"/>
            </p:cNvSpPr>
            <p:nvPr/>
          </p:nvSpPr>
          <p:spPr bwMode="auto">
            <a:xfrm>
              <a:off x="1387" y="3008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9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.</a:t>
              </a:r>
              <a:endParaRPr lang="en-US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4" name="Rectangle 138"/>
            <p:cNvSpPr>
              <a:spLocks noChangeArrowheads="1"/>
            </p:cNvSpPr>
            <p:nvPr/>
          </p:nvSpPr>
          <p:spPr bwMode="auto">
            <a:xfrm>
              <a:off x="3158" y="3008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9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</a:t>
              </a:r>
              <a:endParaRPr lang="en-US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5" name="Rectangle 139"/>
            <p:cNvSpPr>
              <a:spLocks noChangeArrowheads="1"/>
            </p:cNvSpPr>
            <p:nvPr/>
          </p:nvSpPr>
          <p:spPr bwMode="auto">
            <a:xfrm>
              <a:off x="3216" y="3008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9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.</a:t>
              </a:r>
              <a:endParaRPr lang="en-US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6" name="Rectangle 140"/>
            <p:cNvSpPr>
              <a:spLocks noChangeArrowheads="1"/>
            </p:cNvSpPr>
            <p:nvPr/>
          </p:nvSpPr>
          <p:spPr bwMode="auto">
            <a:xfrm>
              <a:off x="4876" y="3008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9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lang="en-US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7" name="Rectangle 141"/>
            <p:cNvSpPr>
              <a:spLocks noChangeArrowheads="1"/>
            </p:cNvSpPr>
            <p:nvPr/>
          </p:nvSpPr>
          <p:spPr bwMode="auto">
            <a:xfrm>
              <a:off x="4932" y="3008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9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.</a:t>
              </a:r>
              <a:endParaRPr lang="en-US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8" name="Line 143"/>
            <p:cNvSpPr>
              <a:spLocks noChangeShapeType="1"/>
            </p:cNvSpPr>
            <p:nvPr/>
          </p:nvSpPr>
          <p:spPr bwMode="auto">
            <a:xfrm>
              <a:off x="2572" y="720"/>
              <a:ext cx="1" cy="219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Freeform 144"/>
            <p:cNvSpPr>
              <a:spLocks/>
            </p:cNvSpPr>
            <p:nvPr/>
          </p:nvSpPr>
          <p:spPr bwMode="auto">
            <a:xfrm>
              <a:off x="959" y="1597"/>
              <a:ext cx="55" cy="79"/>
            </a:xfrm>
            <a:custGeom>
              <a:avLst/>
              <a:gdLst>
                <a:gd name="T0" fmla="*/ 0 w 55"/>
                <a:gd name="T1" fmla="*/ 0 h 79"/>
                <a:gd name="T2" fmla="*/ 0 w 55"/>
                <a:gd name="T3" fmla="*/ 79 h 79"/>
                <a:gd name="T4" fmla="*/ 55 w 55"/>
                <a:gd name="T5" fmla="*/ 42 h 79"/>
                <a:gd name="T6" fmla="*/ 0 w 55"/>
                <a:gd name="T7" fmla="*/ 0 h 79"/>
                <a:gd name="T8" fmla="*/ 0 w 55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79"/>
                <a:gd name="T17" fmla="*/ 55 w 55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79">
                  <a:moveTo>
                    <a:pt x="0" y="0"/>
                  </a:moveTo>
                  <a:lnTo>
                    <a:pt x="0" y="79"/>
                  </a:lnTo>
                  <a:lnTo>
                    <a:pt x="55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0" name="Line 145"/>
            <p:cNvSpPr>
              <a:spLocks noChangeShapeType="1"/>
            </p:cNvSpPr>
            <p:nvPr/>
          </p:nvSpPr>
          <p:spPr bwMode="auto">
            <a:xfrm flipH="1">
              <a:off x="741" y="1635"/>
              <a:ext cx="227" cy="4"/>
            </a:xfrm>
            <a:prstGeom prst="line">
              <a:avLst/>
            </a:prstGeom>
            <a:noFill/>
            <a:ln w="20638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1" name="Freeform 146"/>
            <p:cNvSpPr>
              <a:spLocks/>
            </p:cNvSpPr>
            <p:nvPr/>
          </p:nvSpPr>
          <p:spPr bwMode="auto">
            <a:xfrm>
              <a:off x="2511" y="2400"/>
              <a:ext cx="55" cy="79"/>
            </a:xfrm>
            <a:custGeom>
              <a:avLst/>
              <a:gdLst>
                <a:gd name="T0" fmla="*/ 0 w 55"/>
                <a:gd name="T1" fmla="*/ 0 h 79"/>
                <a:gd name="T2" fmla="*/ 0 w 55"/>
                <a:gd name="T3" fmla="*/ 79 h 79"/>
                <a:gd name="T4" fmla="*/ 55 w 55"/>
                <a:gd name="T5" fmla="*/ 42 h 79"/>
                <a:gd name="T6" fmla="*/ 0 w 55"/>
                <a:gd name="T7" fmla="*/ 5 h 79"/>
                <a:gd name="T8" fmla="*/ 0 w 55"/>
                <a:gd name="T9" fmla="*/ 5 h 79"/>
                <a:gd name="T10" fmla="*/ 0 w 55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79"/>
                <a:gd name="T20" fmla="*/ 55 w 55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79">
                  <a:moveTo>
                    <a:pt x="0" y="0"/>
                  </a:moveTo>
                  <a:lnTo>
                    <a:pt x="0" y="79"/>
                  </a:lnTo>
                  <a:lnTo>
                    <a:pt x="55" y="4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Line 147"/>
            <p:cNvSpPr>
              <a:spLocks noChangeShapeType="1"/>
            </p:cNvSpPr>
            <p:nvPr/>
          </p:nvSpPr>
          <p:spPr bwMode="auto">
            <a:xfrm flipH="1">
              <a:off x="2263" y="2442"/>
              <a:ext cx="257" cy="1"/>
            </a:xfrm>
            <a:prstGeom prst="line">
              <a:avLst/>
            </a:prstGeom>
            <a:noFill/>
            <a:ln w="20638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3" name="Freeform 148"/>
            <p:cNvSpPr>
              <a:spLocks/>
            </p:cNvSpPr>
            <p:nvPr/>
          </p:nvSpPr>
          <p:spPr bwMode="auto">
            <a:xfrm>
              <a:off x="4391" y="1602"/>
              <a:ext cx="55" cy="79"/>
            </a:xfrm>
            <a:custGeom>
              <a:avLst/>
              <a:gdLst>
                <a:gd name="T0" fmla="*/ 0 w 55"/>
                <a:gd name="T1" fmla="*/ 0 h 79"/>
                <a:gd name="T2" fmla="*/ 3 w 55"/>
                <a:gd name="T3" fmla="*/ 79 h 79"/>
                <a:gd name="T4" fmla="*/ 55 w 55"/>
                <a:gd name="T5" fmla="*/ 42 h 79"/>
                <a:gd name="T6" fmla="*/ 3 w 55"/>
                <a:gd name="T7" fmla="*/ 5 h 79"/>
                <a:gd name="T8" fmla="*/ 3 w 55"/>
                <a:gd name="T9" fmla="*/ 5 h 79"/>
                <a:gd name="T10" fmla="*/ 0 w 55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79"/>
                <a:gd name="T20" fmla="*/ 55 w 55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79">
                  <a:moveTo>
                    <a:pt x="0" y="0"/>
                  </a:moveTo>
                  <a:lnTo>
                    <a:pt x="3" y="79"/>
                  </a:lnTo>
                  <a:lnTo>
                    <a:pt x="55" y="42"/>
                  </a:lnTo>
                  <a:lnTo>
                    <a:pt x="3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4" name="Line 149"/>
            <p:cNvSpPr>
              <a:spLocks noChangeShapeType="1"/>
            </p:cNvSpPr>
            <p:nvPr/>
          </p:nvSpPr>
          <p:spPr bwMode="auto">
            <a:xfrm flipH="1">
              <a:off x="4173" y="1644"/>
              <a:ext cx="227" cy="1"/>
            </a:xfrm>
            <a:prstGeom prst="line">
              <a:avLst/>
            </a:prstGeom>
            <a:noFill/>
            <a:ln w="20638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5" name="Line 151"/>
            <p:cNvSpPr>
              <a:spLocks noChangeShapeType="1"/>
            </p:cNvSpPr>
            <p:nvPr/>
          </p:nvSpPr>
          <p:spPr bwMode="auto">
            <a:xfrm>
              <a:off x="1020" y="790"/>
              <a:ext cx="1" cy="213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6" name="Line 153"/>
            <p:cNvSpPr>
              <a:spLocks noChangeShapeType="1"/>
            </p:cNvSpPr>
            <p:nvPr/>
          </p:nvSpPr>
          <p:spPr bwMode="auto">
            <a:xfrm>
              <a:off x="4452" y="785"/>
              <a:ext cx="1" cy="214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7" name="Text Box 154"/>
            <p:cNvSpPr txBox="1">
              <a:spLocks noChangeArrowheads="1"/>
            </p:cNvSpPr>
            <p:nvPr/>
          </p:nvSpPr>
          <p:spPr bwMode="auto">
            <a:xfrm>
              <a:off x="2522" y="1752"/>
              <a:ext cx="13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Content of register $t1</a:t>
              </a:r>
            </a:p>
          </p:txBody>
        </p:sp>
        <p:sp>
          <p:nvSpPr>
            <p:cNvPr id="72738" name="Text Box 155"/>
            <p:cNvSpPr txBox="1">
              <a:spLocks noChangeArrowheads="1"/>
            </p:cNvSpPr>
            <p:nvPr/>
          </p:nvSpPr>
          <p:spPr bwMode="auto">
            <a:xfrm>
              <a:off x="2522" y="2069"/>
              <a:ext cx="13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Content of register $t0</a:t>
              </a:r>
            </a:p>
          </p:txBody>
        </p:sp>
        <p:sp>
          <p:nvSpPr>
            <p:cNvPr id="72739" name="Text Box 156"/>
            <p:cNvSpPr txBox="1">
              <a:spLocks noChangeArrowheads="1"/>
            </p:cNvSpPr>
            <p:nvPr/>
          </p:nvSpPr>
          <p:spPr bwMode="auto">
            <a:xfrm>
              <a:off x="2522" y="2341"/>
              <a:ext cx="13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Content of register $s0</a:t>
              </a:r>
            </a:p>
          </p:txBody>
        </p:sp>
        <p:sp>
          <p:nvSpPr>
            <p:cNvPr id="72740" name="Rectangle 157"/>
            <p:cNvSpPr>
              <a:spLocks noChangeArrowheads="1"/>
            </p:cNvSpPr>
            <p:nvPr/>
          </p:nvSpPr>
          <p:spPr bwMode="auto">
            <a:xfrm>
              <a:off x="2015" y="2341"/>
              <a:ext cx="2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$sp</a:t>
              </a:r>
              <a:endParaRPr lang="en-US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41" name="Rectangle 158"/>
            <p:cNvSpPr>
              <a:spLocks noChangeArrowheads="1"/>
            </p:cNvSpPr>
            <p:nvPr/>
          </p:nvSpPr>
          <p:spPr bwMode="auto">
            <a:xfrm>
              <a:off x="518" y="1570"/>
              <a:ext cx="2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$sp</a:t>
              </a:r>
              <a:endParaRPr lang="en-US" altLang="zh-CN" sz="14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42" name="Rectangle 159"/>
            <p:cNvSpPr>
              <a:spLocks noChangeArrowheads="1"/>
            </p:cNvSpPr>
            <p:nvPr/>
          </p:nvSpPr>
          <p:spPr bwMode="auto">
            <a:xfrm>
              <a:off x="269" y="618"/>
              <a:ext cx="8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400" b="1">
                  <a:solidFill>
                    <a:srgbClr val="FF0066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High address</a:t>
              </a:r>
            </a:p>
          </p:txBody>
        </p:sp>
        <p:sp>
          <p:nvSpPr>
            <p:cNvPr id="72743" name="Rectangle 160"/>
            <p:cNvSpPr>
              <a:spLocks noChangeArrowheads="1"/>
            </p:cNvSpPr>
            <p:nvPr/>
          </p:nvSpPr>
          <p:spPr bwMode="auto">
            <a:xfrm>
              <a:off x="269" y="2886"/>
              <a:ext cx="7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400" b="1">
                  <a:solidFill>
                    <a:srgbClr val="FF0066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Low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36301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Instruction characteristics</a:t>
            </a:r>
            <a:endParaRPr dirty="0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395288" y="2613025"/>
            <a:ext cx="7983537" cy="3455988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Type of internal storage in processer</a:t>
            </a:r>
          </a:p>
          <a:p>
            <a:pPr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The number of the memory operand i</a:t>
            </a:r>
            <a:r>
              <a:rPr lang="en-US" altLang="zh-CN" sz="2800" dirty="0" smtClean="0">
                <a:solidFill>
                  <a:srgbClr val="FF0000"/>
                </a:solidFill>
              </a:rPr>
              <a:t>n </a:t>
            </a:r>
            <a:r>
              <a:rPr lang="en-US" altLang="zh-CN" sz="2800" dirty="0">
                <a:solidFill>
                  <a:srgbClr val="FF0000"/>
                </a:solidFill>
              </a:rPr>
              <a:t>the instruction </a:t>
            </a:r>
          </a:p>
          <a:p>
            <a:pPr>
              <a:defRPr/>
            </a:pPr>
            <a:r>
              <a:rPr lang="en-US" altLang="zh-CN" sz="2800" dirty="0"/>
              <a:t>Operations in the instruction Set</a:t>
            </a:r>
          </a:p>
          <a:p>
            <a:pPr>
              <a:defRPr/>
            </a:pPr>
            <a:r>
              <a:rPr lang="en-US" altLang="zh-CN" sz="2800" dirty="0"/>
              <a:t>Type and Size of Operands</a:t>
            </a:r>
          </a:p>
          <a:p>
            <a:pPr>
              <a:defRPr/>
            </a:pPr>
            <a:r>
              <a:rPr lang="en-US" altLang="zh-CN" sz="2800" dirty="0"/>
              <a:t>Representing Instructions in the Computer </a:t>
            </a:r>
          </a:p>
          <a:p>
            <a:pPr lvl="1">
              <a:defRPr/>
            </a:pPr>
            <a:r>
              <a:rPr lang="en-US" altLang="zh-CN" dirty="0"/>
              <a:t>Encoding</a:t>
            </a:r>
            <a:endParaRPr dirty="0"/>
          </a:p>
        </p:txBody>
      </p:sp>
      <p:sp>
        <p:nvSpPr>
          <p:cNvPr id="23556" name="矩形 3"/>
          <p:cNvSpPr>
            <a:spLocks noChangeArrowheads="1"/>
          </p:cNvSpPr>
          <p:nvPr/>
        </p:nvSpPr>
        <p:spPr bwMode="auto">
          <a:xfrm>
            <a:off x="1404938" y="1719263"/>
            <a:ext cx="6335712" cy="431800"/>
          </a:xfrm>
          <a:prstGeom prst="rect">
            <a:avLst/>
          </a:prstGeom>
          <a:noFill/>
          <a:ln w="9525" cap="rnd" algn="ctr">
            <a:solidFill>
              <a:srgbClr val="007A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endParaRPr lang="zh-CN" altLang="en-US" sz="1400"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3557" name="直接连接符 5"/>
          <p:cNvCxnSpPr>
            <a:cxnSpLocks noChangeShapeType="1"/>
          </p:cNvCxnSpPr>
          <p:nvPr/>
        </p:nvCxnSpPr>
        <p:spPr bwMode="auto">
          <a:xfrm>
            <a:off x="3492500" y="1719263"/>
            <a:ext cx="0" cy="431800"/>
          </a:xfrm>
          <a:prstGeom prst="line">
            <a:avLst/>
          </a:prstGeom>
          <a:noFill/>
          <a:ln w="9525" cap="rnd" algn="ctr">
            <a:solidFill>
              <a:srgbClr val="007A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2268538" y="1751013"/>
            <a:ext cx="1222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Op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4572000" y="1719263"/>
            <a:ext cx="1657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Operands 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1055688"/>
            <a:ext cx="180022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buClr>
                <a:schemeClr val="hlink"/>
              </a:buClr>
              <a:defRPr/>
            </a:pPr>
            <a:r>
              <a:rPr lang="en-US" altLang="zh-CN" sz="2400" kern="0" dirty="0">
                <a:solidFill>
                  <a:srgbClr val="003399"/>
                </a:solidFill>
                <a:latin typeface="Arial"/>
                <a:ea typeface="Arial Unicode MS"/>
              </a:rPr>
              <a:t>wide variety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23561" name="右中括号 10"/>
          <p:cNvSpPr>
            <a:spLocks/>
          </p:cNvSpPr>
          <p:nvPr/>
        </p:nvSpPr>
        <p:spPr bwMode="auto">
          <a:xfrm rot="16200000" flipV="1">
            <a:off x="5472906" y="-261143"/>
            <a:ext cx="71437" cy="3600450"/>
          </a:xfrm>
          <a:prstGeom prst="rightBracket">
            <a:avLst>
              <a:gd name="adj" fmla="val 8400"/>
            </a:avLst>
          </a:prstGeom>
          <a:noFill/>
          <a:ln w="9525" cap="rnd" algn="ctr">
            <a:solidFill>
              <a:srgbClr val="007A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endParaRPr lang="zh-CN" altLang="en-US" sz="1400"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562" name="矩形 1"/>
          <p:cNvSpPr>
            <a:spLocks noChangeArrowheads="1"/>
          </p:cNvSpPr>
          <p:nvPr/>
        </p:nvSpPr>
        <p:spPr bwMode="auto">
          <a:xfrm>
            <a:off x="1533525" y="1257300"/>
            <a:ext cx="1552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Operators</a:t>
            </a: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52425" y="1125538"/>
            <a:ext cx="8540750" cy="5407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add</a:t>
            </a: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33CC"/>
                </a:solidFill>
              </a:rPr>
              <a:t>$t0</a:t>
            </a:r>
            <a:r>
              <a:rPr lang="en-US" altLang="zh-CN" sz="2000" dirty="0"/>
              <a:t>, 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$a0, $a1      # register $t0 contains   g  +  h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add</a:t>
            </a: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33CC"/>
                </a:solidFill>
              </a:rPr>
              <a:t>$t1</a:t>
            </a:r>
            <a:r>
              <a:rPr lang="en-US" altLang="zh-CN" sz="2000" dirty="0"/>
              <a:t>, 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$a2, $a3      # register $t1 contains   </a:t>
            </a:r>
            <a:r>
              <a:rPr lang="en-US" altLang="zh-CN" sz="2000" b="0" dirty="0" err="1">
                <a:solidFill>
                  <a:schemeClr val="tx1"/>
                </a:solidFill>
                <a:ea typeface="+mn-ea"/>
              </a:rPr>
              <a:t>i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  +  j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sub</a:t>
            </a: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33CC"/>
                </a:solidFill>
              </a:rPr>
              <a:t>$s0</a:t>
            </a:r>
            <a:r>
              <a:rPr lang="en-US" altLang="zh-CN" sz="2000" dirty="0"/>
              <a:t>, 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$t0, $t1       # f  =  $t0 -  $t1, which is ( g  +  h ) – ( </a:t>
            </a:r>
            <a:r>
              <a:rPr lang="en-US" altLang="zh-CN" sz="2000" b="0" dirty="0" err="1">
                <a:solidFill>
                  <a:schemeClr val="tx1"/>
                </a:solidFill>
                <a:ea typeface="+mn-ea"/>
              </a:rPr>
              <a:t>i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  +  j )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add    </a:t>
            </a:r>
            <a:r>
              <a:rPr lang="en-US" altLang="zh-CN" sz="2000" dirty="0">
                <a:solidFill>
                  <a:srgbClr val="FF0000"/>
                </a:solidFill>
                <a:ea typeface="+mn-ea"/>
              </a:rPr>
              <a:t>$v0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, $s0, $zero  # returns  f  (  $v0  =  $s0  +  0)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</a:t>
            </a:r>
            <a:r>
              <a:rPr lang="en-US" altLang="zh-CN" sz="2000" b="0" dirty="0" err="1">
                <a:solidFill>
                  <a:schemeClr val="tx1"/>
                </a:solidFill>
                <a:ea typeface="+mn-ea"/>
              </a:rPr>
              <a:t>lw</a:t>
            </a: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$s0</a:t>
            </a:r>
            <a:r>
              <a:rPr lang="en-US" altLang="zh-CN" sz="2000" dirty="0"/>
              <a:t>, 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0($</a:t>
            </a:r>
            <a:r>
              <a:rPr lang="en-US" altLang="zh-CN" sz="2000" b="0" dirty="0" err="1">
                <a:solidFill>
                  <a:schemeClr val="tx1"/>
                </a:solidFill>
                <a:ea typeface="+mn-ea"/>
              </a:rPr>
              <a:t>sp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)</a:t>
            </a:r>
            <a:r>
              <a:rPr lang="en-US" altLang="zh-CN" sz="2000" dirty="0"/>
              <a:t>         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# restore register $s0 for caller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</a:t>
            </a:r>
            <a:r>
              <a:rPr lang="en-US" altLang="zh-CN" sz="2000" b="0" dirty="0" err="1">
                <a:solidFill>
                  <a:schemeClr val="tx1"/>
                </a:solidFill>
                <a:ea typeface="+mn-ea"/>
              </a:rPr>
              <a:t>lw</a:t>
            </a: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$t0</a:t>
            </a:r>
            <a:r>
              <a:rPr lang="en-US" altLang="zh-CN" sz="2000" dirty="0"/>
              <a:t>, 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4($</a:t>
            </a:r>
            <a:r>
              <a:rPr lang="en-US" altLang="zh-CN" sz="2000" b="0" dirty="0" err="1">
                <a:solidFill>
                  <a:schemeClr val="tx1"/>
                </a:solidFill>
                <a:ea typeface="+mn-ea"/>
              </a:rPr>
              <a:t>sp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)</a:t>
            </a:r>
            <a:r>
              <a:rPr lang="en-US" altLang="zh-CN" sz="2000" dirty="0"/>
              <a:t>         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# restore register $t0 for caller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</a:t>
            </a:r>
            <a:r>
              <a:rPr lang="en-US" altLang="zh-CN" sz="2000" b="0" dirty="0" err="1">
                <a:solidFill>
                  <a:schemeClr val="tx1"/>
                </a:solidFill>
                <a:ea typeface="+mn-ea"/>
              </a:rPr>
              <a:t>lw</a:t>
            </a: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$t1</a:t>
            </a:r>
            <a:r>
              <a:rPr lang="en-US" altLang="zh-CN" sz="2000" dirty="0"/>
              <a:t>, 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8($</a:t>
            </a:r>
            <a:r>
              <a:rPr lang="en-US" altLang="zh-CN" sz="2000" b="0" dirty="0" err="1">
                <a:solidFill>
                  <a:schemeClr val="tx1"/>
                </a:solidFill>
                <a:ea typeface="+mn-ea"/>
              </a:rPr>
              <a:t>sp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)</a:t>
            </a:r>
            <a:r>
              <a:rPr lang="en-US" altLang="zh-CN" sz="2000" dirty="0"/>
              <a:t>         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# restore register $t1 for caller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add  $</a:t>
            </a:r>
            <a:r>
              <a:rPr lang="en-US" altLang="zh-CN" sz="2000" b="0" dirty="0" err="1">
                <a:solidFill>
                  <a:schemeClr val="tx1"/>
                </a:solidFill>
                <a:ea typeface="+mn-ea"/>
              </a:rPr>
              <a:t>sp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, $</a:t>
            </a:r>
            <a:r>
              <a:rPr lang="en-US" altLang="zh-CN" sz="2000" b="0" dirty="0" err="1">
                <a:solidFill>
                  <a:schemeClr val="tx1"/>
                </a:solidFill>
                <a:ea typeface="+mn-ea"/>
              </a:rPr>
              <a:t>sp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, </a:t>
            </a:r>
            <a:r>
              <a:rPr lang="en-US" altLang="zh-CN" sz="2000" dirty="0"/>
              <a:t>1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2</a:t>
            </a:r>
            <a:r>
              <a:rPr lang="en-US" altLang="zh-CN" sz="2000" dirty="0"/>
              <a:t>        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# adjust stack to delete 3 items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</a:t>
            </a:r>
            <a:r>
              <a:rPr lang="en-US" altLang="zh-CN" sz="2000" dirty="0" err="1">
                <a:solidFill>
                  <a:srgbClr val="FF0000"/>
                </a:solidFill>
              </a:rPr>
              <a:t>jr</a:t>
            </a:r>
            <a:r>
              <a:rPr lang="en-US" altLang="zh-CN" sz="2000" dirty="0">
                <a:solidFill>
                  <a:srgbClr val="FF0000"/>
                </a:solidFill>
              </a:rPr>
              <a:t>      $</a:t>
            </a:r>
            <a:r>
              <a:rPr lang="en-US" altLang="zh-CN" sz="2000" dirty="0" err="1">
                <a:solidFill>
                  <a:srgbClr val="FF0000"/>
                </a:solidFill>
              </a:rPr>
              <a:t>ra</a:t>
            </a:r>
            <a:r>
              <a:rPr lang="en-US" altLang="zh-CN" sz="2000" dirty="0"/>
              <a:t>                    </a:t>
            </a:r>
            <a:r>
              <a:rPr lang="en-US" altLang="zh-CN" sz="2000" b="0" dirty="0" smtClean="0">
                <a:solidFill>
                  <a:schemeClr val="tx1"/>
                </a:solidFill>
                <a:ea typeface="+mn-ea"/>
              </a:rPr>
              <a:t># </a:t>
            </a:r>
            <a:r>
              <a:rPr lang="en-US" altLang="zh-CN" sz="2000" b="0" dirty="0">
                <a:solidFill>
                  <a:srgbClr val="FF0000"/>
                </a:solidFill>
                <a:ea typeface="+mn-ea"/>
              </a:rPr>
              <a:t>jump back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 to calling routine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defRPr/>
            </a:pPr>
            <a:r>
              <a:rPr lang="en-US" altLang="zh-CN" dirty="0"/>
              <a:t> </a:t>
            </a:r>
            <a:r>
              <a:rPr lang="en-US" altLang="zh-CN" sz="2600" dirty="0">
                <a:solidFill>
                  <a:schemeClr val="tx1"/>
                </a:solidFill>
              </a:rPr>
              <a:t>But maybe some of the three are </a:t>
            </a:r>
            <a:r>
              <a:rPr lang="en-US" altLang="zh-CN" sz="2600" dirty="0">
                <a:solidFill>
                  <a:srgbClr val="FF0000"/>
                </a:solidFill>
              </a:rPr>
              <a:t>not used by </a:t>
            </a:r>
            <a:r>
              <a:rPr lang="en-US" altLang="zh-CN" sz="2600" i="1" dirty="0">
                <a:solidFill>
                  <a:srgbClr val="FF0000"/>
                </a:solidFill>
              </a:rPr>
              <a:t>the caller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defRPr/>
            </a:pPr>
            <a:r>
              <a:rPr lang="en-US" altLang="zh-CN" sz="2200" dirty="0"/>
              <a:t> </a:t>
            </a:r>
            <a:r>
              <a:rPr lang="en-US" altLang="zh-CN" sz="2400" dirty="0"/>
              <a:t>So, this way might be </a:t>
            </a:r>
            <a:r>
              <a:rPr lang="en-US" altLang="zh-CN" sz="2400" dirty="0">
                <a:solidFill>
                  <a:srgbClr val="FF0000"/>
                </a:solidFill>
              </a:rPr>
              <a:t>inefficient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defRPr/>
            </a:pPr>
            <a:r>
              <a:rPr lang="en-US" altLang="zh-CN" sz="2400" dirty="0"/>
              <a:t>Two classes of registers</a:t>
            </a:r>
          </a:p>
          <a:p>
            <a:pPr lvl="2" eaLnBrk="1" hangingPunct="1">
              <a:lnSpc>
                <a:spcPct val="90000"/>
              </a:lnSpc>
              <a:spcBef>
                <a:spcPts val="300"/>
              </a:spcBef>
              <a:defRPr/>
            </a:pPr>
            <a:r>
              <a:rPr lang="en-US" altLang="zh-CN" dirty="0"/>
              <a:t> </a:t>
            </a:r>
            <a:r>
              <a:rPr lang="en-US" altLang="zh-CN" sz="2200" dirty="0"/>
              <a:t>$t0 ~ $t9:    10 temporary registers , </a:t>
            </a:r>
            <a:r>
              <a:rPr lang="en-US" altLang="zh-CN" sz="2200" dirty="0">
                <a:solidFill>
                  <a:srgbClr val="FF0000"/>
                </a:solidFill>
              </a:rPr>
              <a:t>not preserved</a:t>
            </a:r>
          </a:p>
          <a:p>
            <a:pPr lvl="2" eaLnBrk="1" hangingPunct="1">
              <a:lnSpc>
                <a:spcPct val="90000"/>
              </a:lnSpc>
              <a:spcBef>
                <a:spcPts val="300"/>
              </a:spcBef>
              <a:defRPr/>
            </a:pPr>
            <a:r>
              <a:rPr lang="en-US" altLang="zh-CN" sz="2200" dirty="0"/>
              <a:t> $s0 ~ $s7:   8 saved registers, must be </a:t>
            </a:r>
            <a:r>
              <a:rPr lang="en-US" altLang="zh-CN" sz="2200" dirty="0">
                <a:solidFill>
                  <a:srgbClr val="FF0000"/>
                </a:solidFill>
              </a:rPr>
              <a:t>preserved</a:t>
            </a:r>
          </a:p>
        </p:txBody>
      </p:sp>
      <p:sp>
        <p:nvSpPr>
          <p:cNvPr id="2" name="Line 4"/>
          <p:cNvSpPr>
            <a:spLocks noChangeShapeType="1"/>
          </p:cNvSpPr>
          <p:nvPr/>
        </p:nvSpPr>
        <p:spPr bwMode="auto">
          <a:xfrm flipV="1">
            <a:off x="2051050" y="2852738"/>
            <a:ext cx="0" cy="792162"/>
          </a:xfrm>
          <a:prstGeom prst="line">
            <a:avLst/>
          </a:prstGeom>
          <a:noFill/>
          <a:ln w="9525" cap="rnd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>
            <a:off x="1369426" y="2835937"/>
            <a:ext cx="216024" cy="115282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1600" y="3169184"/>
            <a:ext cx="400110" cy="518668"/>
          </a:xfrm>
          <a:prstGeom prst="rect">
            <a:avLst/>
          </a:prstGeom>
          <a:solidFill>
            <a:schemeClr val="bg1"/>
          </a:solidFill>
        </p:spPr>
        <p:txBody>
          <a:bodyPr vert="vert270" wrap="none" rtlCol="0">
            <a:spAutoFit/>
          </a:bodyPr>
          <a:lstStyle/>
          <a:p>
            <a:r>
              <a:rPr lang="en-US" altLang="zh-CN" b="1" dirty="0" smtClean="0"/>
              <a:t>POP </a:t>
            </a:r>
            <a:endParaRPr lang="zh-CN" altLang="en-US" b="1" dirty="0"/>
          </a:p>
        </p:txBody>
      </p:sp>
      <p:sp>
        <p:nvSpPr>
          <p:cNvPr id="3" name="圆角矩形 2"/>
          <p:cNvSpPr/>
          <p:nvPr/>
        </p:nvSpPr>
        <p:spPr>
          <a:xfrm>
            <a:off x="1585450" y="1125538"/>
            <a:ext cx="7307725" cy="143936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800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338" name="Text Box 2"/>
          <p:cNvSpPr txBox="1">
            <a:spLocks noChangeArrowheads="1"/>
          </p:cNvSpPr>
          <p:nvPr/>
        </p:nvSpPr>
        <p:spPr bwMode="auto">
          <a:xfrm>
            <a:off x="4786314" y="285728"/>
            <a:ext cx="1898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ea typeface="宋体" charset="-122"/>
              </a:rPr>
              <a:t>Registers</a:t>
            </a:r>
          </a:p>
        </p:txBody>
      </p:sp>
      <p:sp>
        <p:nvSpPr>
          <p:cNvPr id="1294340" name="Text Box 4"/>
          <p:cNvSpPr txBox="1">
            <a:spLocks noChangeArrowheads="1"/>
          </p:cNvSpPr>
          <p:nvPr/>
        </p:nvSpPr>
        <p:spPr bwMode="auto">
          <a:xfrm>
            <a:off x="571472" y="1142984"/>
            <a:ext cx="829906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  <a:buFontTx/>
              <a:buChar char="•"/>
            </a:pP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The 32 MIPS registers are partitioned as follows: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zh-CN" sz="2400" dirty="0">
              <a:ea typeface="宋体" charset="-122"/>
            </a:endParaRP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 Register 0 :  $zero       always stores the constant 0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err="1">
                <a:ea typeface="宋体" charset="-122"/>
              </a:rPr>
              <a:t>Regs</a:t>
            </a:r>
            <a:r>
              <a:rPr lang="en-US" altLang="zh-CN" sz="2400" dirty="0">
                <a:ea typeface="宋体" charset="-122"/>
              </a:rPr>
              <a:t> 2-3   :  $</a:t>
            </a:r>
            <a:r>
              <a:rPr lang="en-US" altLang="zh-CN" sz="2400" dirty="0" err="1">
                <a:ea typeface="宋体" charset="-122"/>
              </a:rPr>
              <a:t>v0</a:t>
            </a:r>
            <a:r>
              <a:rPr lang="en-US" altLang="zh-CN" sz="2400" dirty="0">
                <a:ea typeface="宋体" charset="-122"/>
              </a:rPr>
              <a:t>, $</a:t>
            </a:r>
            <a:r>
              <a:rPr lang="en-US" altLang="zh-CN" sz="2400" dirty="0" err="1">
                <a:ea typeface="宋体" charset="-122"/>
              </a:rPr>
              <a:t>v1</a:t>
            </a:r>
            <a:r>
              <a:rPr lang="en-US" altLang="zh-CN" sz="2400" dirty="0">
                <a:ea typeface="宋体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return values </a:t>
            </a:r>
            <a:r>
              <a:rPr lang="en-US" altLang="zh-CN" sz="2400" dirty="0">
                <a:ea typeface="宋体" charset="-122"/>
              </a:rPr>
              <a:t>of a procedure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err="1">
                <a:ea typeface="宋体" charset="-122"/>
              </a:rPr>
              <a:t>Regs</a:t>
            </a:r>
            <a:r>
              <a:rPr lang="en-US" altLang="zh-CN" sz="2400" dirty="0">
                <a:ea typeface="宋体" charset="-122"/>
              </a:rPr>
              <a:t> 4-7   :  $</a:t>
            </a:r>
            <a:r>
              <a:rPr lang="en-US" altLang="zh-CN" sz="2400" dirty="0" err="1">
                <a:ea typeface="宋体" charset="-122"/>
              </a:rPr>
              <a:t>a0</a:t>
            </a:r>
            <a:r>
              <a:rPr lang="en-US" altLang="zh-CN" sz="2400" dirty="0">
                <a:ea typeface="宋体" charset="-122"/>
              </a:rPr>
              <a:t>-$</a:t>
            </a:r>
            <a:r>
              <a:rPr lang="en-US" altLang="zh-CN" sz="2400" dirty="0" err="1">
                <a:ea typeface="宋体" charset="-122"/>
              </a:rPr>
              <a:t>a3</a:t>
            </a:r>
            <a:r>
              <a:rPr lang="en-US" altLang="zh-CN" sz="2400" dirty="0">
                <a:ea typeface="宋体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input arguments </a:t>
            </a:r>
            <a:r>
              <a:rPr lang="en-US" altLang="zh-CN" sz="2400" dirty="0">
                <a:ea typeface="宋体" charset="-122"/>
              </a:rPr>
              <a:t>to a procedure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err="1">
                <a:ea typeface="宋体" charset="-122"/>
              </a:rPr>
              <a:t>Regs</a:t>
            </a:r>
            <a:r>
              <a:rPr lang="en-US" altLang="zh-CN" sz="2400" dirty="0">
                <a:ea typeface="宋体" charset="-122"/>
              </a:rPr>
              <a:t> 8-15 :  $</a:t>
            </a:r>
            <a:r>
              <a:rPr lang="en-US" altLang="zh-CN" sz="2400" dirty="0" err="1">
                <a:ea typeface="宋体" charset="-122"/>
              </a:rPr>
              <a:t>t0</a:t>
            </a:r>
            <a:r>
              <a:rPr lang="en-US" altLang="zh-CN" sz="2400" dirty="0">
                <a:ea typeface="宋体" charset="-122"/>
              </a:rPr>
              <a:t>-$</a:t>
            </a:r>
            <a:r>
              <a:rPr lang="en-US" altLang="zh-CN" sz="2400" dirty="0" err="1">
                <a:ea typeface="宋体" charset="-122"/>
              </a:rPr>
              <a:t>t7</a:t>
            </a:r>
            <a:r>
              <a:rPr lang="en-US" altLang="zh-CN" sz="2400" dirty="0">
                <a:ea typeface="宋体" charset="-122"/>
              </a:rPr>
              <a:t>     temporaries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err="1">
                <a:ea typeface="宋体" charset="-122"/>
              </a:rPr>
              <a:t>Regs</a:t>
            </a:r>
            <a:r>
              <a:rPr lang="en-US" altLang="zh-CN" sz="2400" dirty="0">
                <a:ea typeface="宋体" charset="-122"/>
              </a:rPr>
              <a:t> 16-23: $</a:t>
            </a:r>
            <a:r>
              <a:rPr lang="en-US" altLang="zh-CN" sz="2400" dirty="0" err="1">
                <a:ea typeface="宋体" charset="-122"/>
              </a:rPr>
              <a:t>s0</a:t>
            </a:r>
            <a:r>
              <a:rPr lang="en-US" altLang="zh-CN" sz="2400" dirty="0">
                <a:ea typeface="宋体" charset="-122"/>
              </a:rPr>
              <a:t>-$</a:t>
            </a:r>
            <a:r>
              <a:rPr lang="en-US" altLang="zh-CN" sz="2400" dirty="0" err="1">
                <a:ea typeface="宋体" charset="-122"/>
              </a:rPr>
              <a:t>s7</a:t>
            </a:r>
            <a:r>
              <a:rPr lang="en-US" altLang="zh-CN" sz="2400" dirty="0">
                <a:ea typeface="宋体" charset="-122"/>
              </a:rPr>
              <a:t>   variables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err="1">
                <a:ea typeface="宋体" charset="-122"/>
              </a:rPr>
              <a:t>Regs</a:t>
            </a:r>
            <a:r>
              <a:rPr lang="en-US" altLang="zh-CN" sz="2400" dirty="0">
                <a:ea typeface="宋体" charset="-122"/>
              </a:rPr>
              <a:t> 24-25: $</a:t>
            </a:r>
            <a:r>
              <a:rPr lang="en-US" altLang="zh-CN" sz="2400" dirty="0" err="1">
                <a:ea typeface="宋体" charset="-122"/>
              </a:rPr>
              <a:t>t8</a:t>
            </a:r>
            <a:r>
              <a:rPr lang="en-US" altLang="zh-CN" sz="2400" dirty="0">
                <a:ea typeface="宋体" charset="-122"/>
              </a:rPr>
              <a:t>-$</a:t>
            </a:r>
            <a:r>
              <a:rPr lang="en-US" altLang="zh-CN" sz="2400" dirty="0" err="1">
                <a:ea typeface="宋体" charset="-122"/>
              </a:rPr>
              <a:t>t9</a:t>
            </a:r>
            <a:r>
              <a:rPr lang="en-US" altLang="zh-CN" sz="2400" dirty="0">
                <a:ea typeface="宋体" charset="-122"/>
              </a:rPr>
              <a:t>     more temporaries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err="1">
                <a:ea typeface="宋体" charset="-122"/>
              </a:rPr>
              <a:t>Reg</a:t>
            </a:r>
            <a:r>
              <a:rPr lang="en-US" altLang="zh-CN" sz="2400" dirty="0">
                <a:ea typeface="宋体" charset="-122"/>
              </a:rPr>
              <a:t>   28     : $</a:t>
            </a:r>
            <a:r>
              <a:rPr lang="en-US" altLang="zh-CN" sz="2400" dirty="0" err="1">
                <a:ea typeface="宋体" charset="-122"/>
              </a:rPr>
              <a:t>gp</a:t>
            </a:r>
            <a:r>
              <a:rPr lang="en-US" altLang="zh-CN" sz="2400" dirty="0">
                <a:ea typeface="宋体" charset="-122"/>
              </a:rPr>
              <a:t>          global pointer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err="1">
                <a:ea typeface="宋体" charset="-122"/>
              </a:rPr>
              <a:t>Reg</a:t>
            </a:r>
            <a:r>
              <a:rPr lang="en-US" altLang="zh-CN" sz="2400" dirty="0">
                <a:ea typeface="宋体" charset="-122"/>
              </a:rPr>
              <a:t>   29     : $sp          stack pointer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err="1">
                <a:ea typeface="宋体" charset="-122"/>
              </a:rPr>
              <a:t>Reg</a:t>
            </a:r>
            <a:r>
              <a:rPr lang="en-US" altLang="zh-CN" sz="2400" dirty="0">
                <a:ea typeface="宋体" charset="-122"/>
              </a:rPr>
              <a:t>   30     : $</a:t>
            </a:r>
            <a:r>
              <a:rPr lang="en-US" altLang="zh-CN" sz="2400" dirty="0" err="1">
                <a:ea typeface="宋体" charset="-122"/>
              </a:rPr>
              <a:t>fp</a:t>
            </a:r>
            <a:r>
              <a:rPr lang="en-US" altLang="zh-CN" sz="2400" dirty="0">
                <a:ea typeface="宋体" charset="-122"/>
              </a:rPr>
              <a:t>           frame pointer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err="1">
                <a:ea typeface="宋体" charset="-122"/>
              </a:rPr>
              <a:t>Reg</a:t>
            </a:r>
            <a:r>
              <a:rPr lang="en-US" altLang="zh-CN" sz="2400" dirty="0">
                <a:ea typeface="宋体" charset="-122"/>
              </a:rPr>
              <a:t>   31     : $</a:t>
            </a:r>
            <a:r>
              <a:rPr lang="en-US" altLang="zh-CN" sz="2400" dirty="0" err="1">
                <a:ea typeface="宋体" charset="-122"/>
              </a:rPr>
              <a:t>ra</a:t>
            </a:r>
            <a:r>
              <a:rPr lang="en-US" altLang="zh-CN" sz="2400" dirty="0">
                <a:ea typeface="宋体" charset="-122"/>
              </a:rPr>
              <a:t>           return address </a:t>
            </a:r>
          </a:p>
        </p:txBody>
      </p:sp>
    </p:spTree>
    <p:extLst>
      <p:ext uri="{BB962C8B-B14F-4D97-AF65-F5344CB8AC3E}">
        <p14:creationId xmlns:p14="http://schemas.microsoft.com/office/powerpoint/2010/main" val="272284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079500"/>
            <a:ext cx="8540750" cy="496887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Example 2.16</a:t>
            </a:r>
            <a:r>
              <a:rPr lang="en-US" altLang="zh-CN" sz="2200" dirty="0">
                <a:solidFill>
                  <a:schemeClr val="tx1"/>
                </a:solidFill>
              </a:rPr>
              <a:t>    Compiling a recursive procedure </a:t>
            </a:r>
            <a:r>
              <a:rPr lang="en-US" altLang="zh-CN" sz="1800" dirty="0">
                <a:solidFill>
                  <a:schemeClr val="tx1"/>
                </a:solidFill>
              </a:rPr>
              <a:t> ( Assume: n -- $a0 )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000" dirty="0"/>
              <a:t> C code for n!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  fact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 n )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1800" dirty="0"/>
              <a:t>      {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1800" dirty="0"/>
              <a:t>              if ( n  &lt;  1 )   return  ( 1 ) ;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1800" dirty="0"/>
              <a:t>                    </a:t>
            </a:r>
            <a:r>
              <a:rPr lang="en-US" altLang="zh-CN" sz="1800" b="1" dirty="0">
                <a:solidFill>
                  <a:srgbClr val="FF0000"/>
                </a:solidFill>
              </a:rPr>
              <a:t>else</a:t>
            </a:r>
            <a:r>
              <a:rPr lang="en-US" altLang="zh-CN" sz="1800" dirty="0"/>
              <a:t>  return   ( n  *  fact ( n  -  1 ) ) ;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1800" dirty="0"/>
              <a:t>      } </a:t>
            </a:r>
          </a:p>
          <a:p>
            <a:pPr lvl="1" eaLnBrk="1" hangingPunct="1"/>
            <a:r>
              <a:rPr lang="en-US" altLang="zh-CN" sz="1400" dirty="0" smtClean="0">
                <a:solidFill>
                  <a:srgbClr val="000000"/>
                </a:solidFill>
              </a:rPr>
              <a:t>Assume </a:t>
            </a:r>
            <a:r>
              <a:rPr lang="en-US" altLang="zh-CN" sz="2000" dirty="0" smtClean="0">
                <a:solidFill>
                  <a:srgbClr val="000000"/>
                </a:solidFill>
              </a:rPr>
              <a:t>MAIN </a:t>
            </a:r>
            <a:r>
              <a:rPr lang="en-US" altLang="zh-CN" sz="2000" dirty="0">
                <a:solidFill>
                  <a:srgbClr val="000000"/>
                </a:solidFill>
              </a:rPr>
              <a:t>program:   </a:t>
            </a:r>
            <a:r>
              <a:rPr lang="en-US" altLang="zh-CN" sz="2000" dirty="0" err="1">
                <a:solidFill>
                  <a:srgbClr val="000000"/>
                </a:solidFill>
              </a:rPr>
              <a:t>jal</a:t>
            </a:r>
            <a:r>
              <a:rPr lang="en-US" altLang="zh-CN" sz="2000" dirty="0">
                <a:solidFill>
                  <a:srgbClr val="000000"/>
                </a:solidFill>
              </a:rPr>
              <a:t>    fact   # n=2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000" dirty="0">
                <a:solidFill>
                  <a:srgbClr val="000000"/>
                </a:solidFill>
              </a:rPr>
              <a:t>断点返回</a:t>
            </a:r>
            <a:r>
              <a:rPr lang="en-US" altLang="zh-CN" sz="2000" dirty="0">
                <a:solidFill>
                  <a:srgbClr val="000000"/>
                </a:solidFill>
              </a:rPr>
              <a:t>1000 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000" dirty="0">
                <a:solidFill>
                  <a:srgbClr val="000000"/>
                </a:solidFill>
              </a:rPr>
              <a:t>设主程序</a:t>
            </a:r>
            <a:r>
              <a:rPr lang="en-US" altLang="zh-CN" sz="2000" dirty="0">
                <a:solidFill>
                  <a:srgbClr val="000000"/>
                </a:solidFill>
              </a:rPr>
              <a:t>: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996: Jal fact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1000: add  $s1, $s2, $s3</a:t>
            </a:r>
            <a:endParaRPr lang="en-US" altLang="zh-CN" sz="2000" b="0" dirty="0">
              <a:solidFill>
                <a:schemeClr val="tx1"/>
              </a:solidFill>
              <a:ea typeface="+mn-ea"/>
            </a:endParaRPr>
          </a:p>
        </p:txBody>
      </p:sp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FF0000"/>
                </a:solidFill>
                <a:ea typeface="黑体" panose="02010609060101010101" pitchFamily="49" charset="-122"/>
              </a:rPr>
              <a:t>Nested Procedures</a:t>
            </a:r>
            <a:endParaRPr lang="en-US" altLang="zh-CN" sz="3200" smtClean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0654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 txBox="1">
            <a:spLocks noGrp="1" noChangeArrowheads="1"/>
          </p:cNvSpPr>
          <p:nvPr/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itchFamily="34" charset="0"/>
              <a:buNone/>
            </a:pPr>
            <a:fld id="{CF89FF44-BDD0-4FB3-924C-7F713940A4CA}" type="slidenum">
              <a:rPr lang="zh-CN" altLang="en-US" sz="1800">
                <a:ea typeface="宋体" pitchFamily="2" charset="-122"/>
              </a:rPr>
              <a:pPr algn="r">
                <a:spcBef>
                  <a:spcPct val="0"/>
                </a:spcBef>
                <a:buSzTx/>
                <a:buFont typeface="Arial" pitchFamily="34" charset="0"/>
                <a:buNone/>
              </a:pPr>
              <a:t>63</a:t>
            </a:fld>
            <a:endParaRPr lang="en-US" altLang="zh-CN" sz="1800">
              <a:ea typeface="宋体" pitchFamily="2" charset="-122"/>
            </a:endParaRP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228600" y="188913"/>
            <a:ext cx="86868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lvl="1">
              <a:spcBef>
                <a:spcPct val="0"/>
              </a:spcBef>
              <a:buSzPct val="85000"/>
              <a:buNone/>
            </a:pPr>
            <a:r>
              <a:rPr lang="en-US" altLang="zh-CN" dirty="0">
                <a:solidFill>
                  <a:srgbClr val="000000"/>
                </a:solidFill>
              </a:rPr>
              <a:t>MIPS assembly code fact</a:t>
            </a:r>
            <a:r>
              <a:rPr lang="en-US" altLang="zh-CN" sz="1400" dirty="0">
                <a:solidFill>
                  <a:srgbClr val="000000"/>
                </a:solidFill>
              </a:rPr>
              <a:t>:   </a:t>
            </a:r>
            <a:endParaRPr lang="zh-CN" altLang="en-US" sz="1400" dirty="0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SzPct val="85000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  Fact</a:t>
            </a:r>
            <a:r>
              <a:rPr lang="en-US" altLang="zh-CN" dirty="0">
                <a:solidFill>
                  <a:srgbClr val="000000"/>
                </a:solidFill>
              </a:rPr>
              <a:t>:  </a:t>
            </a:r>
            <a:r>
              <a:rPr lang="en-US" altLang="zh-CN" dirty="0" err="1">
                <a:solidFill>
                  <a:srgbClr val="000000"/>
                </a:solidFill>
              </a:rPr>
              <a:t>addi</a:t>
            </a:r>
            <a:r>
              <a:rPr lang="en-US" altLang="zh-CN" dirty="0">
                <a:solidFill>
                  <a:srgbClr val="000000"/>
                </a:solidFill>
              </a:rPr>
              <a:t>  $sp,$sp,-8        # adjust stack for 2 items </a:t>
            </a:r>
            <a:endParaRPr lang="zh-CN" altLang="en-US" dirty="0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SzPct val="85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      </a:t>
            </a:r>
            <a:r>
              <a:rPr lang="en-US" altLang="zh-CN" dirty="0" err="1">
                <a:solidFill>
                  <a:srgbClr val="000000"/>
                </a:solidFill>
              </a:rPr>
              <a:t>sw</a:t>
            </a:r>
            <a:r>
              <a:rPr lang="en-US" altLang="zh-CN" dirty="0">
                <a:solidFill>
                  <a:srgbClr val="000000"/>
                </a:solidFill>
              </a:rPr>
              <a:t>     $</a:t>
            </a:r>
            <a:r>
              <a:rPr lang="en-US" altLang="zh-CN" dirty="0" err="1">
                <a:solidFill>
                  <a:srgbClr val="000000"/>
                </a:solidFill>
              </a:rPr>
              <a:t>ra</a:t>
            </a:r>
            <a:r>
              <a:rPr lang="en-US" altLang="zh-CN" dirty="0">
                <a:solidFill>
                  <a:srgbClr val="000000"/>
                </a:solidFill>
              </a:rPr>
              <a:t>, 4($</a:t>
            </a:r>
            <a:r>
              <a:rPr lang="en-US" altLang="zh-CN" dirty="0" err="1">
                <a:solidFill>
                  <a:srgbClr val="000000"/>
                </a:solidFill>
              </a:rPr>
              <a:t>sp</a:t>
            </a:r>
            <a:r>
              <a:rPr lang="en-US" altLang="zh-CN" dirty="0">
                <a:solidFill>
                  <a:srgbClr val="000000"/>
                </a:solidFill>
              </a:rPr>
              <a:t>)       # save the return address</a:t>
            </a:r>
            <a:endParaRPr lang="zh-CN" altLang="en-US" dirty="0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SzPct val="85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      </a:t>
            </a:r>
            <a:r>
              <a:rPr lang="en-US" altLang="zh-CN" dirty="0" err="1">
                <a:solidFill>
                  <a:srgbClr val="000000"/>
                </a:solidFill>
              </a:rPr>
              <a:t>sw</a:t>
            </a:r>
            <a:r>
              <a:rPr lang="en-US" altLang="zh-CN" dirty="0">
                <a:solidFill>
                  <a:srgbClr val="000000"/>
                </a:solidFill>
              </a:rPr>
              <a:t>     $a0, 0($</a:t>
            </a:r>
            <a:r>
              <a:rPr lang="en-US" altLang="zh-CN" dirty="0" err="1">
                <a:solidFill>
                  <a:srgbClr val="000000"/>
                </a:solidFill>
              </a:rPr>
              <a:t>sp</a:t>
            </a:r>
            <a:r>
              <a:rPr lang="en-US" altLang="zh-CN" dirty="0">
                <a:solidFill>
                  <a:srgbClr val="000000"/>
                </a:solidFill>
              </a:rPr>
              <a:t>)      # save the argument  n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          </a:t>
            </a:r>
            <a:r>
              <a:rPr lang="en-US" altLang="zh-CN" sz="2400" dirty="0" err="1">
                <a:solidFill>
                  <a:srgbClr val="000000"/>
                </a:solidFill>
              </a:rPr>
              <a:t>slti</a:t>
            </a:r>
            <a:r>
              <a:rPr lang="en-US" altLang="zh-CN" sz="2400" dirty="0">
                <a:solidFill>
                  <a:srgbClr val="000000"/>
                </a:solidFill>
              </a:rPr>
              <a:t>     $t0, $a0, 1        # test for  n  &lt;  1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          </a:t>
            </a:r>
            <a:r>
              <a:rPr lang="en-US" altLang="zh-CN" sz="2400" dirty="0" err="1">
                <a:solidFill>
                  <a:srgbClr val="000000"/>
                </a:solidFill>
              </a:rPr>
              <a:t>beq</a:t>
            </a:r>
            <a:r>
              <a:rPr lang="en-US" altLang="zh-CN" sz="2400" dirty="0">
                <a:solidFill>
                  <a:srgbClr val="000000"/>
                </a:solidFill>
              </a:rPr>
              <a:t>   $t0, $zero, L1   # if  n  &gt;=  1, go to L1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          add   $v0, $zero, 1    # return 1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          add   $</a:t>
            </a:r>
            <a:r>
              <a:rPr lang="en-US" altLang="zh-CN" sz="2400" dirty="0" err="1">
                <a:solidFill>
                  <a:srgbClr val="000000"/>
                </a:solidFill>
              </a:rPr>
              <a:t>sp</a:t>
            </a:r>
            <a:r>
              <a:rPr lang="en-US" altLang="zh-CN" sz="2400" dirty="0">
                <a:solidFill>
                  <a:srgbClr val="000000"/>
                </a:solidFill>
              </a:rPr>
              <a:t>, $</a:t>
            </a:r>
            <a:r>
              <a:rPr lang="en-US" altLang="zh-CN" sz="2400" dirty="0" err="1">
                <a:solidFill>
                  <a:srgbClr val="000000"/>
                </a:solidFill>
              </a:rPr>
              <a:t>sp</a:t>
            </a:r>
            <a:r>
              <a:rPr lang="en-US" altLang="zh-CN" sz="2400" dirty="0">
                <a:solidFill>
                  <a:srgbClr val="000000"/>
                </a:solidFill>
              </a:rPr>
              <a:t>, 8       # pop 2 items off stack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           </a:t>
            </a:r>
            <a:r>
              <a:rPr lang="en-US" altLang="zh-CN" sz="2400" dirty="0" err="1">
                <a:solidFill>
                  <a:srgbClr val="000000"/>
                </a:solidFill>
              </a:rPr>
              <a:t>jr</a:t>
            </a:r>
            <a:r>
              <a:rPr lang="en-US" altLang="zh-CN" sz="2400" dirty="0">
                <a:solidFill>
                  <a:srgbClr val="000000"/>
                </a:solidFill>
              </a:rPr>
              <a:t>      $</a:t>
            </a:r>
            <a:r>
              <a:rPr lang="en-US" altLang="zh-CN" sz="2400" dirty="0" err="1">
                <a:solidFill>
                  <a:srgbClr val="000000"/>
                </a:solidFill>
              </a:rPr>
              <a:t>ra</a:t>
            </a:r>
            <a:r>
              <a:rPr lang="en-US" altLang="zh-CN" sz="2400" dirty="0">
                <a:solidFill>
                  <a:srgbClr val="000000"/>
                </a:solidFill>
              </a:rPr>
              <a:t>                   # return to after j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itchFamily="34" charset="0"/>
              <a:buNone/>
            </a:pPr>
            <a:endParaRPr lang="zh-CN" altLang="en-US" sz="240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SzTx/>
              <a:buFont typeface="Arial" pitchFamily="34" charset="0"/>
              <a:buNone/>
            </a:pP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</a:rPr>
              <a:t>                     </a:t>
            </a:r>
            <a:endParaRPr lang="zh-CN" altLang="en-US" sz="1400" dirty="0">
              <a:ea typeface="宋体" pitchFamily="2" charset="-122"/>
            </a:endParaRPr>
          </a:p>
        </p:txBody>
      </p:sp>
      <p:sp>
        <p:nvSpPr>
          <p:cNvPr id="54276" name="矩形 2"/>
          <p:cNvSpPr>
            <a:spLocks noChangeArrowheads="1"/>
          </p:cNvSpPr>
          <p:nvPr/>
        </p:nvSpPr>
        <p:spPr bwMode="auto">
          <a:xfrm>
            <a:off x="500063" y="3500438"/>
            <a:ext cx="84296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L1:  addi  $a0, $a0, -1   # n  &gt;=  1, n=n-1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jal     fact                  # call fact with ( n  -  1 )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2000  :  lw     $a0, 0($sp)      </a:t>
            </a:r>
            <a:r>
              <a:rPr lang="en-US" altLang="zh-CN" sz="2000">
                <a:solidFill>
                  <a:srgbClr val="000000"/>
                </a:solidFill>
              </a:rPr>
              <a:t># return form jal: restore argument n</a:t>
            </a:r>
            <a:endParaRPr lang="zh-CN" altLang="en-US" sz="2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lw     $ra, 4($sp)      # restore the return address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addi   $sp, $sp, 8     </a:t>
            </a:r>
            <a:r>
              <a:rPr lang="en-US" altLang="zh-CN" sz="2000">
                <a:solidFill>
                  <a:srgbClr val="000000"/>
                </a:solidFill>
              </a:rPr>
              <a:t># adjust stack pointer to pop 2 items</a:t>
            </a:r>
            <a:endParaRPr lang="zh-CN" altLang="en-US" sz="2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mul   $v0, $a0, $v0   # return  n  *  fact ( n  -  1 )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jr       $ra                   # return to the  caller</a:t>
            </a:r>
            <a:endParaRPr lang="zh-CN" altLang="en-US" sz="2400">
              <a:solidFill>
                <a:srgbClr val="007A77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7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 txBox="1">
            <a:spLocks noGrp="1" noChangeArrowheads="1"/>
          </p:cNvSpPr>
          <p:nvPr/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itchFamily="34" charset="0"/>
              <a:buNone/>
            </a:pPr>
            <a:fld id="{0034DBB4-7FE0-4A0B-BDAD-9CF43AD96B1A}" type="slidenum">
              <a:rPr lang="zh-CN" altLang="en-US" sz="1800">
                <a:ea typeface="宋体" pitchFamily="2" charset="-122"/>
              </a:rPr>
              <a:pPr algn="r">
                <a:spcBef>
                  <a:spcPct val="0"/>
                </a:spcBef>
                <a:buSzTx/>
                <a:buFont typeface="Arial" pitchFamily="34" charset="0"/>
                <a:buNone/>
              </a:pPr>
              <a:t>64</a:t>
            </a:fld>
            <a:endParaRPr lang="en-US" altLang="zh-CN" sz="1800">
              <a:ea typeface="宋体" pitchFamily="2" charset="-122"/>
            </a:endParaRPr>
          </a:p>
        </p:txBody>
      </p:sp>
      <p:sp>
        <p:nvSpPr>
          <p:cNvPr id="56323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52425" y="549275"/>
            <a:ext cx="8540750" cy="5905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Assume  Main code is: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   996: </a:t>
            </a:r>
            <a:r>
              <a:rPr lang="en-US" altLang="zh-CN" dirty="0" err="1" smtClean="0">
                <a:solidFill>
                  <a:srgbClr val="000000"/>
                </a:solidFill>
              </a:rPr>
              <a:t>jal</a:t>
            </a:r>
            <a:r>
              <a:rPr lang="en-US" altLang="zh-CN" dirty="0" smtClean="0">
                <a:solidFill>
                  <a:srgbClr val="000000"/>
                </a:solidFill>
              </a:rPr>
              <a:t>  fact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 1000: add $s1,$s2,$s3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And  L1=1992(</a:t>
            </a:r>
            <a:r>
              <a:rPr lang="zh-CN" altLang="en-US" dirty="0" smtClean="0">
                <a:solidFill>
                  <a:srgbClr val="000000"/>
                </a:solidFill>
              </a:rPr>
              <a:t>十进制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Preserved things across a procedure call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Saved registers( $s0 ~ $s7 ), stack pointer register( $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sp</a:t>
            </a:r>
            <a:r>
              <a:rPr lang="en-US" altLang="zh-CN" sz="2000" dirty="0" smtClean="0">
                <a:solidFill>
                  <a:srgbClr val="000000"/>
                </a:solidFill>
              </a:rPr>
              <a:t> ),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return address register( $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ra</a:t>
            </a:r>
            <a:r>
              <a:rPr lang="en-US" altLang="zh-CN" sz="2000" dirty="0" smtClean="0">
                <a:solidFill>
                  <a:srgbClr val="000000"/>
                </a:solidFill>
              </a:rPr>
              <a:t> ) </a:t>
            </a:r>
            <a:endParaRPr lang="zh-CN" altLang="en-US" sz="2000" dirty="0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Not preserved things across a procedure call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Temporary registers( $t0 ~ $t9 )</a:t>
            </a:r>
            <a:endParaRPr lang="zh-CN" altLang="en-US" sz="2000" dirty="0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主程序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传递给子程序的   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	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argument </a:t>
            </a:r>
            <a:r>
              <a:rPr lang="en-US" altLang="zh-CN" sz="2000" dirty="0" smtClean="0">
                <a:solidFill>
                  <a:srgbClr val="000000"/>
                </a:solidFill>
              </a:rPr>
              <a:t>registers( $a0 ~ $a3 )</a:t>
            </a:r>
            <a:endParaRPr lang="zh-CN" altLang="en-US" sz="2000" dirty="0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	  return value registers( $v0 ~ $v1)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78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 txBox="1">
            <a:spLocks noGrp="1" noChangeArrowheads="1"/>
          </p:cNvSpPr>
          <p:nvPr/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itchFamily="34" charset="0"/>
              <a:buNone/>
            </a:pPr>
            <a:fld id="{1C346527-7BA3-4CCD-9B24-1C9A737707D4}" type="slidenum">
              <a:rPr lang="zh-CN" altLang="en-US" sz="1800">
                <a:ea typeface="宋体" pitchFamily="2" charset="-122"/>
              </a:rPr>
              <a:pPr algn="r">
                <a:spcBef>
                  <a:spcPct val="0"/>
                </a:spcBef>
                <a:buSzTx/>
                <a:buFont typeface="Arial" pitchFamily="34" charset="0"/>
                <a:buNone/>
              </a:pPr>
              <a:t>65</a:t>
            </a:fld>
            <a:endParaRPr lang="en-US" altLang="zh-CN" sz="1800">
              <a:ea typeface="宋体" pitchFamily="2" charset="-122"/>
            </a:endParaRPr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1143000" y="685800"/>
            <a:ext cx="7050088" cy="5365750"/>
            <a:chOff x="0" y="0"/>
            <a:chExt cx="11103" cy="8449"/>
          </a:xfrm>
        </p:grpSpPr>
        <p:grpSp>
          <p:nvGrpSpPr>
            <p:cNvPr id="56324" name="Group 4"/>
            <p:cNvGrpSpPr>
              <a:grpSpLocks/>
            </p:cNvGrpSpPr>
            <p:nvPr/>
          </p:nvGrpSpPr>
          <p:grpSpPr bwMode="auto">
            <a:xfrm>
              <a:off x="540" y="625"/>
              <a:ext cx="1226" cy="6265"/>
              <a:chOff x="0" y="0"/>
              <a:chExt cx="1226" cy="6265"/>
            </a:xfrm>
          </p:grpSpPr>
          <p:sp>
            <p:nvSpPr>
              <p:cNvPr id="56372" name="Line 4"/>
              <p:cNvSpPr>
                <a:spLocks noChangeShapeType="1"/>
              </p:cNvSpPr>
              <p:nvPr/>
            </p:nvSpPr>
            <p:spPr bwMode="auto">
              <a:xfrm>
                <a:off x="0" y="0"/>
                <a:ext cx="43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6373" name="Group 6"/>
              <p:cNvGrpSpPr>
                <a:grpSpLocks/>
              </p:cNvGrpSpPr>
              <p:nvPr/>
            </p:nvGrpSpPr>
            <p:grpSpPr bwMode="auto">
              <a:xfrm>
                <a:off x="360" y="0"/>
                <a:ext cx="866" cy="6265"/>
                <a:chOff x="0" y="0"/>
                <a:chExt cx="866" cy="6265"/>
              </a:xfrm>
            </p:grpSpPr>
            <p:sp>
              <p:nvSpPr>
                <p:cNvPr id="56374" name="Text Box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66" cy="73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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"/>
                    <a:defRPr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SzTx/>
                    <a:buFont typeface="Arial" pitchFamily="34" charset="0"/>
                    <a:buNone/>
                  </a:pPr>
                  <a:endParaRPr lang="zh-CN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endParaRPr>
                </a:p>
              </p:txBody>
            </p:sp>
            <p:sp>
              <p:nvSpPr>
                <p:cNvPr id="56375" name="Text Box 7"/>
                <p:cNvSpPr>
                  <a:spLocks noChangeArrowheads="1"/>
                </p:cNvSpPr>
                <p:nvPr/>
              </p:nvSpPr>
              <p:spPr bwMode="auto">
                <a:xfrm>
                  <a:off x="0" y="737"/>
                  <a:ext cx="866" cy="92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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"/>
                    <a:defRPr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SzTx/>
                    <a:buFont typeface="Arial" pitchFamily="34" charset="0"/>
                    <a:buNone/>
                  </a:pPr>
                  <a:endParaRPr lang="zh-CN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endParaRPr>
                </a:p>
              </p:txBody>
            </p:sp>
            <p:sp>
              <p:nvSpPr>
                <p:cNvPr id="56376" name="Text Box 8"/>
                <p:cNvSpPr>
                  <a:spLocks noChangeArrowheads="1"/>
                </p:cNvSpPr>
                <p:nvPr/>
              </p:nvSpPr>
              <p:spPr bwMode="auto">
                <a:xfrm>
                  <a:off x="0" y="2580"/>
                  <a:ext cx="866" cy="92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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"/>
                    <a:defRPr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SzTx/>
                    <a:buFont typeface="Arial" pitchFamily="34" charset="0"/>
                    <a:buNone/>
                  </a:pPr>
                  <a:endParaRPr lang="zh-CN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endParaRPr>
                </a:p>
              </p:txBody>
            </p:sp>
            <p:sp>
              <p:nvSpPr>
                <p:cNvPr id="56377" name="Text Box 9"/>
                <p:cNvSpPr>
                  <a:spLocks noChangeArrowheads="1"/>
                </p:cNvSpPr>
                <p:nvPr/>
              </p:nvSpPr>
              <p:spPr bwMode="auto">
                <a:xfrm>
                  <a:off x="0" y="1658"/>
                  <a:ext cx="866" cy="92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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"/>
                    <a:defRPr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SzTx/>
                    <a:buFont typeface="Arial" pitchFamily="34" charset="0"/>
                    <a:buNone/>
                  </a:pPr>
                  <a:endParaRPr lang="zh-CN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endParaRPr>
                </a:p>
              </p:txBody>
            </p:sp>
            <p:sp>
              <p:nvSpPr>
                <p:cNvPr id="56378" name="Text Box 10"/>
                <p:cNvSpPr>
                  <a:spLocks noChangeArrowheads="1"/>
                </p:cNvSpPr>
                <p:nvPr/>
              </p:nvSpPr>
              <p:spPr bwMode="auto">
                <a:xfrm>
                  <a:off x="0" y="3501"/>
                  <a:ext cx="866" cy="92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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"/>
                    <a:defRPr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SzTx/>
                    <a:buFont typeface="Arial" pitchFamily="34" charset="0"/>
                    <a:buNone/>
                  </a:pPr>
                  <a:endParaRPr lang="zh-CN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endParaRPr>
                </a:p>
              </p:txBody>
            </p:sp>
            <p:sp>
              <p:nvSpPr>
                <p:cNvPr id="56379" name="Text Box 11"/>
                <p:cNvSpPr>
                  <a:spLocks noChangeArrowheads="1"/>
                </p:cNvSpPr>
                <p:nvPr/>
              </p:nvSpPr>
              <p:spPr bwMode="auto">
                <a:xfrm>
                  <a:off x="0" y="4422"/>
                  <a:ext cx="866" cy="92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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"/>
                    <a:defRPr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SzTx/>
                    <a:buFont typeface="Arial" pitchFamily="34" charset="0"/>
                    <a:buNone/>
                  </a:pPr>
                  <a:endParaRPr lang="zh-CN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endParaRPr>
                </a:p>
              </p:txBody>
            </p:sp>
            <p:sp>
              <p:nvSpPr>
                <p:cNvPr id="56380" name="Text Box 12"/>
                <p:cNvSpPr>
                  <a:spLocks noChangeArrowheads="1"/>
                </p:cNvSpPr>
                <p:nvPr/>
              </p:nvSpPr>
              <p:spPr bwMode="auto">
                <a:xfrm>
                  <a:off x="0" y="5344"/>
                  <a:ext cx="866" cy="92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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"/>
                    <a:defRPr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itchFamily="34" charset="0"/>
                      <a:ea typeface="Arial Unicode MS" pitchFamily="34" charset="-122"/>
                      <a:cs typeface="Arial Unicode MS" pitchFamily="34" charset="-122"/>
                      <a:sym typeface="Arial Unicode MS" pitchFamily="34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SzTx/>
                    <a:buFont typeface="Arial" pitchFamily="34" charset="0"/>
                    <a:buNone/>
                  </a:pPr>
                  <a:endParaRPr lang="zh-CN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endParaRPr>
                </a:p>
              </p:txBody>
            </p:sp>
          </p:grpSp>
        </p:grpSp>
        <p:sp>
          <p:nvSpPr>
            <p:cNvPr id="56325" name="Text Box 13"/>
            <p:cNvSpPr>
              <a:spLocks noChangeArrowheads="1"/>
            </p:cNvSpPr>
            <p:nvPr/>
          </p:nvSpPr>
          <p:spPr bwMode="auto">
            <a:xfrm>
              <a:off x="0" y="1"/>
              <a:ext cx="866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Arial" pitchFamily="34" charset="0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Arial" pitchFamily="34" charset="0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Char char=""/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Arial" pitchFamily="34" charset="0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Arial" pitchFamily="34" charset="0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Arial" pitchFamily="34" charset="0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Arial" pitchFamily="34" charset="0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Arial" pitchFamily="34" charset="0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 typeface="Arial" pitchFamily="34" charset="0"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rPr>
                <a:t>SP</a:t>
              </a:r>
              <a:endParaRPr lang="zh-CN" altLang="en-US" sz="1400">
                <a:ea typeface="宋体" pitchFamily="2" charset="-122"/>
              </a:endParaRPr>
            </a:p>
          </p:txBody>
        </p:sp>
        <p:grpSp>
          <p:nvGrpSpPr>
            <p:cNvPr id="56326" name="Group 15"/>
            <p:cNvGrpSpPr>
              <a:grpSpLocks/>
            </p:cNvGrpSpPr>
            <p:nvPr/>
          </p:nvGrpSpPr>
          <p:grpSpPr bwMode="auto">
            <a:xfrm>
              <a:off x="4347" y="589"/>
              <a:ext cx="2105" cy="6265"/>
              <a:chOff x="0" y="0"/>
              <a:chExt cx="2105" cy="6265"/>
            </a:xfrm>
          </p:grpSpPr>
          <p:sp>
            <p:nvSpPr>
              <p:cNvPr id="56362" name="Text Box 15"/>
              <p:cNvSpPr>
                <a:spLocks noChangeArrowheads="1"/>
              </p:cNvSpPr>
              <p:nvPr/>
            </p:nvSpPr>
            <p:spPr bwMode="auto">
              <a:xfrm>
                <a:off x="0" y="2852"/>
                <a:ext cx="1082" cy="5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rPr>
                  <a:t>SP-16</a:t>
                </a:r>
                <a:endParaRPr lang="zh-CN" altLang="en-US" sz="1400">
                  <a:ea typeface="宋体" pitchFamily="2" charset="-122"/>
                </a:endParaRPr>
              </a:p>
            </p:txBody>
          </p:sp>
          <p:sp>
            <p:nvSpPr>
              <p:cNvPr id="56363" name="Text Box 16"/>
              <p:cNvSpPr>
                <a:spLocks noChangeArrowheads="1"/>
              </p:cNvSpPr>
              <p:nvPr/>
            </p:nvSpPr>
            <p:spPr bwMode="auto">
              <a:xfrm>
                <a:off x="1023" y="0"/>
                <a:ext cx="1082" cy="7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rPr>
                  <a:t>1000</a:t>
                </a:r>
                <a:endParaRPr lang="zh-CN" altLang="en-US" sz="1400">
                  <a:ea typeface="宋体" pitchFamily="2" charset="-122"/>
                </a:endParaRPr>
              </a:p>
            </p:txBody>
          </p:sp>
          <p:sp>
            <p:nvSpPr>
              <p:cNvPr id="56364" name="Text Box 17"/>
              <p:cNvSpPr>
                <a:spLocks noChangeArrowheads="1"/>
              </p:cNvSpPr>
              <p:nvPr/>
            </p:nvSpPr>
            <p:spPr bwMode="auto">
              <a:xfrm>
                <a:off x="1023" y="737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rPr>
                  <a:t>2</a:t>
                </a:r>
                <a:endParaRPr lang="zh-CN" altLang="en-US" sz="1400">
                  <a:ea typeface="宋体" pitchFamily="2" charset="-122"/>
                </a:endParaRPr>
              </a:p>
            </p:txBody>
          </p:sp>
          <p:sp>
            <p:nvSpPr>
              <p:cNvPr id="56365" name="Text Box 18"/>
              <p:cNvSpPr>
                <a:spLocks noChangeArrowheads="1"/>
              </p:cNvSpPr>
              <p:nvPr/>
            </p:nvSpPr>
            <p:spPr bwMode="auto">
              <a:xfrm>
                <a:off x="1023" y="2580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rPr>
                  <a:t>1</a:t>
                </a:r>
                <a:endParaRPr lang="zh-CN" altLang="en-US" sz="1400">
                  <a:ea typeface="宋体" pitchFamily="2" charset="-122"/>
                </a:endParaRPr>
              </a:p>
            </p:txBody>
          </p:sp>
          <p:sp>
            <p:nvSpPr>
              <p:cNvPr id="56366" name="Text Box 19"/>
              <p:cNvSpPr>
                <a:spLocks noChangeArrowheads="1"/>
              </p:cNvSpPr>
              <p:nvPr/>
            </p:nvSpPr>
            <p:spPr bwMode="auto">
              <a:xfrm>
                <a:off x="1023" y="1658"/>
                <a:ext cx="1082" cy="9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rPr>
                  <a:t>2000</a:t>
                </a:r>
                <a:endParaRPr lang="zh-CN" altLang="en-US" sz="1400">
                  <a:ea typeface="宋体" pitchFamily="2" charset="-122"/>
                </a:endParaRPr>
              </a:p>
            </p:txBody>
          </p:sp>
          <p:sp>
            <p:nvSpPr>
              <p:cNvPr id="56367" name="Line 20"/>
              <p:cNvSpPr>
                <a:spLocks noChangeShapeType="1"/>
              </p:cNvSpPr>
              <p:nvPr/>
            </p:nvSpPr>
            <p:spPr bwMode="auto">
              <a:xfrm>
                <a:off x="588" y="0"/>
                <a:ext cx="43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68" name="Text Box 21"/>
              <p:cNvSpPr>
                <a:spLocks noChangeArrowheads="1"/>
              </p:cNvSpPr>
              <p:nvPr/>
            </p:nvSpPr>
            <p:spPr bwMode="auto">
              <a:xfrm>
                <a:off x="1023" y="3501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endParaRPr lang="zh-CN" altLang="zh-CN" sz="1400">
                  <a:solidFill>
                    <a:srgbClr val="007A77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endParaRPr>
              </a:p>
            </p:txBody>
          </p:sp>
          <p:sp>
            <p:nvSpPr>
              <p:cNvPr id="56369" name="Text Box 22"/>
              <p:cNvSpPr>
                <a:spLocks noChangeArrowheads="1"/>
              </p:cNvSpPr>
              <p:nvPr/>
            </p:nvSpPr>
            <p:spPr bwMode="auto">
              <a:xfrm>
                <a:off x="1023" y="4422"/>
                <a:ext cx="1082" cy="9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endParaRPr>
              </a:p>
            </p:txBody>
          </p:sp>
          <p:sp>
            <p:nvSpPr>
              <p:cNvPr id="56370" name="Text Box 23"/>
              <p:cNvSpPr>
                <a:spLocks noChangeArrowheads="1"/>
              </p:cNvSpPr>
              <p:nvPr/>
            </p:nvSpPr>
            <p:spPr bwMode="auto">
              <a:xfrm>
                <a:off x="1023" y="5344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endParaRPr>
              </a:p>
            </p:txBody>
          </p:sp>
          <p:sp>
            <p:nvSpPr>
              <p:cNvPr id="56371" name="Line 24"/>
              <p:cNvSpPr>
                <a:spLocks noChangeShapeType="1"/>
              </p:cNvSpPr>
              <p:nvPr/>
            </p:nvSpPr>
            <p:spPr bwMode="auto">
              <a:xfrm>
                <a:off x="546" y="3472"/>
                <a:ext cx="43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27" name="Group 26"/>
            <p:cNvGrpSpPr>
              <a:grpSpLocks/>
            </p:cNvGrpSpPr>
            <p:nvPr/>
          </p:nvGrpSpPr>
          <p:grpSpPr bwMode="auto">
            <a:xfrm>
              <a:off x="8946" y="651"/>
              <a:ext cx="2157" cy="6265"/>
              <a:chOff x="0" y="0"/>
              <a:chExt cx="2157" cy="6265"/>
            </a:xfrm>
          </p:grpSpPr>
          <p:sp>
            <p:nvSpPr>
              <p:cNvPr id="56352" name="Text Box 26"/>
              <p:cNvSpPr>
                <a:spLocks noChangeArrowheads="1"/>
              </p:cNvSpPr>
              <p:nvPr/>
            </p:nvSpPr>
            <p:spPr bwMode="auto">
              <a:xfrm>
                <a:off x="1075" y="0"/>
                <a:ext cx="1082" cy="7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rPr>
                  <a:t>1000</a:t>
                </a:r>
                <a:endParaRPr lang="zh-CN" altLang="en-US" sz="1400">
                  <a:ea typeface="宋体" pitchFamily="2" charset="-122"/>
                </a:endParaRPr>
              </a:p>
            </p:txBody>
          </p:sp>
          <p:sp>
            <p:nvSpPr>
              <p:cNvPr id="56353" name="Text Box 27"/>
              <p:cNvSpPr>
                <a:spLocks noChangeArrowheads="1"/>
              </p:cNvSpPr>
              <p:nvPr/>
            </p:nvSpPr>
            <p:spPr bwMode="auto">
              <a:xfrm>
                <a:off x="1075" y="737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rPr>
                  <a:t>2</a:t>
                </a:r>
                <a:endParaRPr lang="zh-CN" altLang="en-US" sz="1400">
                  <a:ea typeface="宋体" pitchFamily="2" charset="-122"/>
                </a:endParaRPr>
              </a:p>
            </p:txBody>
          </p:sp>
          <p:sp>
            <p:nvSpPr>
              <p:cNvPr id="56354" name="Text Box 28"/>
              <p:cNvSpPr>
                <a:spLocks noChangeArrowheads="1"/>
              </p:cNvSpPr>
              <p:nvPr/>
            </p:nvSpPr>
            <p:spPr bwMode="auto">
              <a:xfrm>
                <a:off x="1075" y="2580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rPr>
                  <a:t>1</a:t>
                </a:r>
                <a:endParaRPr lang="zh-CN" altLang="en-US" sz="1400">
                  <a:ea typeface="宋体" pitchFamily="2" charset="-122"/>
                </a:endParaRPr>
              </a:p>
            </p:txBody>
          </p:sp>
          <p:sp>
            <p:nvSpPr>
              <p:cNvPr id="56355" name="Text Box 29"/>
              <p:cNvSpPr>
                <a:spLocks noChangeArrowheads="1"/>
              </p:cNvSpPr>
              <p:nvPr/>
            </p:nvSpPr>
            <p:spPr bwMode="auto">
              <a:xfrm>
                <a:off x="1075" y="1658"/>
                <a:ext cx="1082" cy="9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rPr>
                  <a:t>2000</a:t>
                </a:r>
                <a:endParaRPr lang="zh-CN" altLang="en-US" sz="1400">
                  <a:ea typeface="宋体" pitchFamily="2" charset="-122"/>
                </a:endParaRPr>
              </a:p>
            </p:txBody>
          </p:sp>
          <p:sp>
            <p:nvSpPr>
              <p:cNvPr id="56356" name="Line 30"/>
              <p:cNvSpPr>
                <a:spLocks noChangeShapeType="1"/>
              </p:cNvSpPr>
              <p:nvPr/>
            </p:nvSpPr>
            <p:spPr bwMode="auto">
              <a:xfrm>
                <a:off x="672" y="3503"/>
                <a:ext cx="43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7" name="Text Box 31"/>
              <p:cNvSpPr>
                <a:spLocks noChangeArrowheads="1"/>
              </p:cNvSpPr>
              <p:nvPr/>
            </p:nvSpPr>
            <p:spPr bwMode="auto">
              <a:xfrm>
                <a:off x="1075" y="3501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endParaRPr>
              </a:p>
            </p:txBody>
          </p:sp>
          <p:sp>
            <p:nvSpPr>
              <p:cNvPr id="56358" name="Text Box 32"/>
              <p:cNvSpPr>
                <a:spLocks noChangeArrowheads="1"/>
              </p:cNvSpPr>
              <p:nvPr/>
            </p:nvSpPr>
            <p:spPr bwMode="auto">
              <a:xfrm>
                <a:off x="1075" y="4422"/>
                <a:ext cx="1082" cy="9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endParaRPr>
              </a:p>
            </p:txBody>
          </p:sp>
          <p:sp>
            <p:nvSpPr>
              <p:cNvPr id="56359" name="Text Box 33"/>
              <p:cNvSpPr>
                <a:spLocks noChangeArrowheads="1"/>
              </p:cNvSpPr>
              <p:nvPr/>
            </p:nvSpPr>
            <p:spPr bwMode="auto">
              <a:xfrm>
                <a:off x="1075" y="5344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endParaRPr>
              </a:p>
            </p:txBody>
          </p:sp>
          <p:sp>
            <p:nvSpPr>
              <p:cNvPr id="56360" name="Line 34"/>
              <p:cNvSpPr>
                <a:spLocks noChangeShapeType="1"/>
              </p:cNvSpPr>
              <p:nvPr/>
            </p:nvSpPr>
            <p:spPr bwMode="auto">
              <a:xfrm>
                <a:off x="651" y="0"/>
                <a:ext cx="43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61" name="Text Box 35"/>
              <p:cNvSpPr>
                <a:spLocks noChangeArrowheads="1"/>
              </p:cNvSpPr>
              <p:nvPr/>
            </p:nvSpPr>
            <p:spPr bwMode="auto">
              <a:xfrm>
                <a:off x="0" y="2883"/>
                <a:ext cx="1029" cy="5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rPr>
                  <a:t>SP-16</a:t>
                </a:r>
                <a:endParaRPr lang="zh-CN" altLang="en-US" sz="1400">
                  <a:ea typeface="宋体" pitchFamily="2" charset="-122"/>
                </a:endParaRPr>
              </a:p>
            </p:txBody>
          </p:sp>
        </p:grpSp>
        <p:grpSp>
          <p:nvGrpSpPr>
            <p:cNvPr id="56328" name="Group 37"/>
            <p:cNvGrpSpPr>
              <a:grpSpLocks/>
            </p:cNvGrpSpPr>
            <p:nvPr/>
          </p:nvGrpSpPr>
          <p:grpSpPr bwMode="auto">
            <a:xfrm>
              <a:off x="2079" y="0"/>
              <a:ext cx="2145" cy="6854"/>
              <a:chOff x="0" y="0"/>
              <a:chExt cx="2145" cy="6854"/>
            </a:xfrm>
          </p:grpSpPr>
          <p:sp>
            <p:nvSpPr>
              <p:cNvPr id="56341" name="Text Box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66" cy="5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endParaRPr>
              </a:p>
            </p:txBody>
          </p:sp>
          <p:sp>
            <p:nvSpPr>
              <p:cNvPr id="56342" name="Text Box 38"/>
              <p:cNvSpPr>
                <a:spLocks noChangeArrowheads="1"/>
              </p:cNvSpPr>
              <p:nvPr/>
            </p:nvSpPr>
            <p:spPr bwMode="auto">
              <a:xfrm>
                <a:off x="1063" y="589"/>
                <a:ext cx="1082" cy="7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rPr>
                  <a:t>1000</a:t>
                </a:r>
                <a:endParaRPr lang="zh-CN" altLang="en-US" sz="1400">
                  <a:ea typeface="宋体" pitchFamily="2" charset="-122"/>
                </a:endParaRPr>
              </a:p>
            </p:txBody>
          </p:sp>
          <p:sp>
            <p:nvSpPr>
              <p:cNvPr id="56343" name="Text Box 39"/>
              <p:cNvSpPr>
                <a:spLocks noChangeArrowheads="1"/>
              </p:cNvSpPr>
              <p:nvPr/>
            </p:nvSpPr>
            <p:spPr bwMode="auto">
              <a:xfrm>
                <a:off x="1063" y="1326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rPr>
                  <a:t>2</a:t>
                </a:r>
                <a:endParaRPr lang="zh-CN" altLang="en-US" sz="1400">
                  <a:ea typeface="宋体" pitchFamily="2" charset="-122"/>
                </a:endParaRPr>
              </a:p>
            </p:txBody>
          </p:sp>
          <p:sp>
            <p:nvSpPr>
              <p:cNvPr id="56344" name="Text Box 40"/>
              <p:cNvSpPr>
                <a:spLocks noChangeArrowheads="1"/>
              </p:cNvSpPr>
              <p:nvPr/>
            </p:nvSpPr>
            <p:spPr bwMode="auto">
              <a:xfrm>
                <a:off x="1063" y="3169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endParaRPr>
              </a:p>
            </p:txBody>
          </p:sp>
          <p:sp>
            <p:nvSpPr>
              <p:cNvPr id="56345" name="Text Box 41"/>
              <p:cNvSpPr>
                <a:spLocks noChangeArrowheads="1"/>
              </p:cNvSpPr>
              <p:nvPr/>
            </p:nvSpPr>
            <p:spPr bwMode="auto">
              <a:xfrm>
                <a:off x="1063" y="2247"/>
                <a:ext cx="1082" cy="9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endParaRPr>
              </a:p>
            </p:txBody>
          </p:sp>
          <p:sp>
            <p:nvSpPr>
              <p:cNvPr id="56346" name="Line 42"/>
              <p:cNvSpPr>
                <a:spLocks noChangeShapeType="1"/>
              </p:cNvSpPr>
              <p:nvPr/>
            </p:nvSpPr>
            <p:spPr bwMode="auto">
              <a:xfrm>
                <a:off x="630" y="2263"/>
                <a:ext cx="43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7" name="Text Box 43"/>
              <p:cNvSpPr>
                <a:spLocks noChangeArrowheads="1"/>
              </p:cNvSpPr>
              <p:nvPr/>
            </p:nvSpPr>
            <p:spPr bwMode="auto">
              <a:xfrm>
                <a:off x="1063" y="4090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endParaRPr>
              </a:p>
            </p:txBody>
          </p:sp>
          <p:sp>
            <p:nvSpPr>
              <p:cNvPr id="56348" name="Text Box 44"/>
              <p:cNvSpPr>
                <a:spLocks noChangeArrowheads="1"/>
              </p:cNvSpPr>
              <p:nvPr/>
            </p:nvSpPr>
            <p:spPr bwMode="auto">
              <a:xfrm>
                <a:off x="1063" y="5011"/>
                <a:ext cx="1082" cy="9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endParaRPr>
              </a:p>
            </p:txBody>
          </p:sp>
          <p:sp>
            <p:nvSpPr>
              <p:cNvPr id="56349" name="Text Box 45"/>
              <p:cNvSpPr>
                <a:spLocks noChangeArrowheads="1"/>
              </p:cNvSpPr>
              <p:nvPr/>
            </p:nvSpPr>
            <p:spPr bwMode="auto">
              <a:xfrm>
                <a:off x="1063" y="5933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endParaRPr>
              </a:p>
            </p:txBody>
          </p:sp>
          <p:sp>
            <p:nvSpPr>
              <p:cNvPr id="56350" name="Line 46"/>
              <p:cNvSpPr>
                <a:spLocks noChangeShapeType="1"/>
              </p:cNvSpPr>
              <p:nvPr/>
            </p:nvSpPr>
            <p:spPr bwMode="auto">
              <a:xfrm>
                <a:off x="672" y="620"/>
                <a:ext cx="43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1" name="Text Box 47"/>
              <p:cNvSpPr>
                <a:spLocks noChangeArrowheads="1"/>
              </p:cNvSpPr>
              <p:nvPr/>
            </p:nvSpPr>
            <p:spPr bwMode="auto">
              <a:xfrm>
                <a:off x="21" y="1612"/>
                <a:ext cx="866" cy="5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rPr>
                  <a:t>SP-8</a:t>
                </a:r>
                <a:endParaRPr lang="zh-CN" altLang="en-US" sz="1400">
                  <a:ea typeface="宋体" pitchFamily="2" charset="-122"/>
                </a:endParaRPr>
              </a:p>
            </p:txBody>
          </p:sp>
        </p:grpSp>
        <p:sp>
          <p:nvSpPr>
            <p:cNvPr id="56329" name="Text Box 48"/>
            <p:cNvSpPr>
              <a:spLocks noChangeArrowheads="1"/>
            </p:cNvSpPr>
            <p:nvPr/>
          </p:nvSpPr>
          <p:spPr bwMode="auto">
            <a:xfrm>
              <a:off x="866" y="7159"/>
              <a:ext cx="10174" cy="12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Arial" pitchFamily="34" charset="0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Arial" pitchFamily="34" charset="0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Char char=""/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Arial" pitchFamily="34" charset="0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Arial" pitchFamily="34" charset="0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Arial" pitchFamily="34" charset="0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Arial" pitchFamily="34" charset="0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Arial" pitchFamily="34" charset="0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 typeface="Arial" pitchFamily="34" charset="0"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rPr>
                <a:t>初始                主程序第一次      第一次递归调用      第二次递归调用            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rPr>
                <a:t>N&lt;1</a:t>
              </a:r>
              <a:r>
                <a:rPr lang="zh-CN" altLang="en-US" sz="1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rPr>
                <a:t>时</a:t>
              </a:r>
            </a:p>
            <a:p>
              <a:pPr algn="just">
                <a:spcBef>
                  <a:spcPct val="0"/>
                </a:spcBef>
                <a:buSzTx/>
                <a:buFont typeface="Arial" pitchFamily="34" charset="0"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rPr>
                <a:t>                          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rPr>
                <a:t>CALL FACT                        FACT                  FACT</a:t>
              </a:r>
              <a:endParaRPr lang="zh-CN" altLang="en-US" sz="1400">
                <a:ea typeface="宋体" pitchFamily="2" charset="-122"/>
              </a:endParaRPr>
            </a:p>
          </p:txBody>
        </p:sp>
        <p:grpSp>
          <p:nvGrpSpPr>
            <p:cNvPr id="56330" name="Group 50"/>
            <p:cNvGrpSpPr>
              <a:grpSpLocks/>
            </p:cNvGrpSpPr>
            <p:nvPr/>
          </p:nvGrpSpPr>
          <p:grpSpPr bwMode="auto">
            <a:xfrm>
              <a:off x="6594" y="589"/>
              <a:ext cx="2210" cy="6265"/>
              <a:chOff x="0" y="0"/>
              <a:chExt cx="2210" cy="6265"/>
            </a:xfrm>
          </p:grpSpPr>
          <p:sp>
            <p:nvSpPr>
              <p:cNvPr id="56331" name="Text Box 50"/>
              <p:cNvSpPr>
                <a:spLocks noChangeArrowheads="1"/>
              </p:cNvSpPr>
              <p:nvPr/>
            </p:nvSpPr>
            <p:spPr bwMode="auto">
              <a:xfrm>
                <a:off x="0" y="4650"/>
                <a:ext cx="1082" cy="5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rPr>
                  <a:t>SP-24</a:t>
                </a:r>
                <a:endParaRPr lang="zh-CN" altLang="en-US" sz="1400">
                  <a:ea typeface="宋体" pitchFamily="2" charset="-122"/>
                </a:endParaRPr>
              </a:p>
            </p:txBody>
          </p:sp>
          <p:sp>
            <p:nvSpPr>
              <p:cNvPr id="56332" name="Text Box 51"/>
              <p:cNvSpPr>
                <a:spLocks noChangeArrowheads="1"/>
              </p:cNvSpPr>
              <p:nvPr/>
            </p:nvSpPr>
            <p:spPr bwMode="auto">
              <a:xfrm>
                <a:off x="1128" y="0"/>
                <a:ext cx="1082" cy="7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rPr>
                  <a:t>1000</a:t>
                </a:r>
                <a:endParaRPr lang="zh-CN" altLang="en-US" sz="1400">
                  <a:ea typeface="宋体" pitchFamily="2" charset="-122"/>
                </a:endParaRPr>
              </a:p>
            </p:txBody>
          </p:sp>
          <p:sp>
            <p:nvSpPr>
              <p:cNvPr id="56333" name="Text Box 52"/>
              <p:cNvSpPr>
                <a:spLocks noChangeArrowheads="1"/>
              </p:cNvSpPr>
              <p:nvPr/>
            </p:nvSpPr>
            <p:spPr bwMode="auto">
              <a:xfrm>
                <a:off x="1128" y="737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rPr>
                  <a:t>2</a:t>
                </a:r>
                <a:endParaRPr lang="zh-CN" altLang="en-US" sz="1400">
                  <a:ea typeface="宋体" pitchFamily="2" charset="-122"/>
                </a:endParaRPr>
              </a:p>
            </p:txBody>
          </p:sp>
          <p:sp>
            <p:nvSpPr>
              <p:cNvPr id="56334" name="Text Box 53"/>
              <p:cNvSpPr>
                <a:spLocks noChangeArrowheads="1"/>
              </p:cNvSpPr>
              <p:nvPr/>
            </p:nvSpPr>
            <p:spPr bwMode="auto">
              <a:xfrm>
                <a:off x="1128" y="2580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rPr>
                  <a:t>1</a:t>
                </a:r>
                <a:endParaRPr lang="zh-CN" altLang="en-US" sz="1400">
                  <a:ea typeface="宋体" pitchFamily="2" charset="-122"/>
                </a:endParaRPr>
              </a:p>
            </p:txBody>
          </p:sp>
          <p:sp>
            <p:nvSpPr>
              <p:cNvPr id="56335" name="Text Box 54"/>
              <p:cNvSpPr>
                <a:spLocks noChangeArrowheads="1"/>
              </p:cNvSpPr>
              <p:nvPr/>
            </p:nvSpPr>
            <p:spPr bwMode="auto">
              <a:xfrm>
                <a:off x="1128" y="1658"/>
                <a:ext cx="1082" cy="9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rPr>
                  <a:t>2000</a:t>
                </a:r>
                <a:endParaRPr lang="zh-CN" altLang="en-US" sz="1400">
                  <a:ea typeface="宋体" pitchFamily="2" charset="-122"/>
                </a:endParaRPr>
              </a:p>
            </p:txBody>
          </p:sp>
          <p:sp>
            <p:nvSpPr>
              <p:cNvPr id="56336" name="Line 55"/>
              <p:cNvSpPr>
                <a:spLocks noChangeShapeType="1"/>
              </p:cNvSpPr>
              <p:nvPr/>
            </p:nvSpPr>
            <p:spPr bwMode="auto">
              <a:xfrm>
                <a:off x="693" y="0"/>
                <a:ext cx="43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37" name="Text Box 56"/>
              <p:cNvSpPr>
                <a:spLocks noChangeArrowheads="1"/>
              </p:cNvSpPr>
              <p:nvPr/>
            </p:nvSpPr>
            <p:spPr bwMode="auto">
              <a:xfrm>
                <a:off x="1128" y="3501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r>
                  <a:rPr lang="en-US" altLang="zh-CN" sz="1400">
                    <a:solidFill>
                      <a:srgbClr val="007A77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rPr>
                  <a:t>2000</a:t>
                </a:r>
                <a:endParaRPr lang="zh-CN" altLang="en-US" sz="1400">
                  <a:ea typeface="宋体" pitchFamily="2" charset="-122"/>
                </a:endParaRPr>
              </a:p>
            </p:txBody>
          </p:sp>
          <p:sp>
            <p:nvSpPr>
              <p:cNvPr id="56338" name="Text Box 57"/>
              <p:cNvSpPr>
                <a:spLocks noChangeArrowheads="1"/>
              </p:cNvSpPr>
              <p:nvPr/>
            </p:nvSpPr>
            <p:spPr bwMode="auto">
              <a:xfrm>
                <a:off x="1128" y="4422"/>
                <a:ext cx="1082" cy="9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Times New Roman" pitchFamily="18" charset="0"/>
                  </a:rPr>
                  <a:t>0</a:t>
                </a:r>
                <a:endParaRPr lang="zh-CN" altLang="en-US" sz="1400">
                  <a:ea typeface="宋体" pitchFamily="2" charset="-122"/>
                </a:endParaRPr>
              </a:p>
            </p:txBody>
          </p:sp>
          <p:sp>
            <p:nvSpPr>
              <p:cNvPr id="56339" name="Text Box 58"/>
              <p:cNvSpPr>
                <a:spLocks noChangeArrowheads="1"/>
              </p:cNvSpPr>
              <p:nvPr/>
            </p:nvSpPr>
            <p:spPr bwMode="auto">
              <a:xfrm>
                <a:off x="1128" y="5344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"/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 Unicode MS" pitchFamily="34" charset="-122"/>
                    <a:sym typeface="Arial Unicode MS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endParaRPr>
              </a:p>
            </p:txBody>
          </p:sp>
          <p:sp>
            <p:nvSpPr>
              <p:cNvPr id="56340" name="Line 59"/>
              <p:cNvSpPr>
                <a:spLocks noChangeShapeType="1"/>
              </p:cNvSpPr>
              <p:nvPr/>
            </p:nvSpPr>
            <p:spPr bwMode="auto">
              <a:xfrm>
                <a:off x="735" y="5332"/>
                <a:ext cx="43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553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8650164" cy="128586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FF"/>
                </a:solidFill>
              </a:rPr>
              <a:t>Disadvantages of recursion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00355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968552"/>
          </a:xfrm>
        </p:spPr>
        <p:txBody>
          <a:bodyPr/>
          <a:lstStyle/>
          <a:p>
            <a:r>
              <a:rPr lang="en-US" altLang="zh-CN" sz="2800" dirty="0" smtClean="0">
                <a:latin typeface="Comic Sans MS" pitchFamily="66" charset="0"/>
              </a:rPr>
              <a:t>Use </a:t>
            </a:r>
            <a:r>
              <a:rPr lang="en-US" altLang="zh-CN" sz="2800" dirty="0" smtClean="0">
                <a:solidFill>
                  <a:srgbClr val="FF0000"/>
                </a:solidFill>
                <a:latin typeface="Comic Sans MS" pitchFamily="66" charset="0"/>
              </a:rPr>
              <a:t>too much </a:t>
            </a:r>
            <a:r>
              <a:rPr lang="en-US" altLang="zh-CN" sz="2800" dirty="0" smtClean="0">
                <a:latin typeface="Comic Sans MS" pitchFamily="66" charset="0"/>
              </a:rPr>
              <a:t>resource</a:t>
            </a:r>
            <a:r>
              <a:rPr lang="zh-CN" altLang="en-US" sz="2800" dirty="0" smtClean="0">
                <a:latin typeface="Comic Sans MS" pitchFamily="66" charset="0"/>
              </a:rPr>
              <a:t>，</a:t>
            </a:r>
            <a:r>
              <a:rPr lang="en-US" altLang="zh-CN" sz="2800" dirty="0" smtClean="0">
                <a:latin typeface="Comic Sans MS" pitchFamily="66" charset="0"/>
              </a:rPr>
              <a:t>to protect the processor  status</a:t>
            </a:r>
            <a:r>
              <a:rPr lang="zh-CN" altLang="en-US" sz="2800" dirty="0" smtClean="0">
                <a:latin typeface="Comic Sans MS" pitchFamily="66" charset="0"/>
              </a:rPr>
              <a:t>，</a:t>
            </a:r>
            <a:r>
              <a:rPr lang="en-US" altLang="zh-CN" sz="2800" dirty="0" smtClean="0">
                <a:latin typeface="Comic Sans MS" pitchFamily="66" charset="0"/>
              </a:rPr>
              <a:t>recursion may result in stack overflow. </a:t>
            </a:r>
          </a:p>
          <a:p>
            <a:endParaRPr lang="en-US" altLang="zh-CN" sz="2800" dirty="0" smtClean="0">
              <a:latin typeface="Comic Sans MS" pitchFamily="66" charset="0"/>
            </a:endParaRPr>
          </a:p>
          <a:p>
            <a:r>
              <a:rPr lang="en-US" altLang="zh-CN" sz="2800" dirty="0" smtClean="0">
                <a:latin typeface="Comic Sans MS" pitchFamily="66" charset="0"/>
              </a:rPr>
              <a:t>Need </a:t>
            </a:r>
            <a:r>
              <a:rPr lang="en-US" altLang="zh-CN" sz="2800" dirty="0" smtClean="0">
                <a:solidFill>
                  <a:srgbClr val="FF0000"/>
                </a:solidFill>
                <a:latin typeface="Comic Sans MS" pitchFamily="66" charset="0"/>
              </a:rPr>
              <a:t>push and pop</a:t>
            </a:r>
            <a:r>
              <a:rPr lang="zh-CN" altLang="en-US" sz="2800" dirty="0" smtClean="0">
                <a:solidFill>
                  <a:srgbClr val="FF0000"/>
                </a:solidFill>
                <a:latin typeface="Comic Sans MS" pitchFamily="66" charset="0"/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  <a:latin typeface="Comic Sans MS" pitchFamily="66" charset="0"/>
              </a:rPr>
              <a:t>takes a lot  of memory space</a:t>
            </a:r>
            <a:r>
              <a:rPr lang="en-US" altLang="zh-CN" sz="2800" dirty="0" smtClean="0">
                <a:latin typeface="Comic Sans MS" pitchFamily="66" charset="0"/>
              </a:rPr>
              <a:t> leading to inefficient usage of memory.</a:t>
            </a:r>
          </a:p>
          <a:p>
            <a:endParaRPr lang="en-US" altLang="zh-CN" sz="2800" dirty="0" smtClean="0">
              <a:latin typeface="Comic Sans MS" pitchFamily="66" charset="0"/>
            </a:endParaRPr>
          </a:p>
          <a:p>
            <a:r>
              <a:rPr lang="en-US" altLang="zh-CN" sz="2800" dirty="0" smtClean="0">
                <a:latin typeface="Comic Sans MS" pitchFamily="66" charset="0"/>
              </a:rPr>
              <a:t>How to avoid ?   use </a:t>
            </a:r>
            <a:r>
              <a:rPr lang="en-US" altLang="zh-CN" sz="2800" dirty="0" smtClean="0">
                <a:solidFill>
                  <a:srgbClr val="FF0000"/>
                </a:solidFill>
                <a:latin typeface="Comic Sans MS" pitchFamily="66" charset="0"/>
              </a:rPr>
              <a:t>loop</a:t>
            </a:r>
            <a:r>
              <a:rPr lang="en-US" altLang="zh-CN" sz="2800" dirty="0" smtClean="0">
                <a:latin typeface="Comic Sans MS" pitchFamily="66" charset="0"/>
              </a:rPr>
              <a:t> instead of recursion. </a:t>
            </a:r>
            <a:endParaRPr lang="zh-CN" altLang="en-US" sz="2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1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188913"/>
            <a:ext cx="8569325" cy="922337"/>
          </a:xfrm>
        </p:spPr>
        <p:txBody>
          <a:bodyPr/>
          <a:lstStyle/>
          <a:p>
            <a:pPr eaLnBrk="1" hangingPunct="1"/>
            <a:r>
              <a:rPr lang="en-US" altLang="zh-CN" sz="2800" b="0" smtClean="0">
                <a:ea typeface="黑体" panose="02010609060101010101" pitchFamily="49" charset="-122"/>
              </a:rPr>
              <a:t>Stack allocation</a:t>
            </a:r>
            <a:r>
              <a:rPr lang="en-US" altLang="zh-CN" sz="2800" smtClean="0">
                <a:ea typeface="黑体" panose="02010609060101010101" pitchFamily="49" charset="-122"/>
              </a:rPr>
              <a:t> </a:t>
            </a:r>
            <a:r>
              <a:rPr lang="en-US" altLang="zh-CN" sz="2800" b="0" smtClean="0">
                <a:ea typeface="黑体" panose="02010609060101010101" pitchFamily="49" charset="-122"/>
              </a:rPr>
              <a:t>before,</a:t>
            </a:r>
            <a:r>
              <a:rPr lang="en-US" altLang="zh-CN" sz="2800" smtClean="0">
                <a:ea typeface="黑体" panose="02010609060101010101" pitchFamily="49" charset="-122"/>
              </a:rPr>
              <a:t> </a:t>
            </a:r>
            <a:r>
              <a:rPr lang="en-US" altLang="zh-CN" sz="2800" b="0" smtClean="0">
                <a:ea typeface="黑体" panose="02010609060101010101" pitchFamily="49" charset="-122"/>
              </a:rPr>
              <a:t>during and after procedure call </a:t>
            </a:r>
          </a:p>
        </p:txBody>
      </p:sp>
      <p:pic>
        <p:nvPicPr>
          <p:cNvPr id="75779" name="Picture 4" descr="f03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91440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5517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68413"/>
            <a:ext cx="8540750" cy="4241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Storage class of C variables</a:t>
            </a:r>
          </a:p>
          <a:p>
            <a:pPr lvl="1" eaLnBrk="1" hangingPunct="1">
              <a:defRPr/>
            </a:pPr>
            <a:r>
              <a:rPr lang="en-US" altLang="zh-CN" i="1" dirty="0"/>
              <a:t> automatic</a:t>
            </a:r>
          </a:p>
          <a:p>
            <a:pPr lvl="1" eaLnBrk="1" hangingPunct="1">
              <a:defRPr/>
            </a:pPr>
            <a:r>
              <a:rPr lang="en-US" altLang="zh-CN" i="1" dirty="0"/>
              <a:t> static</a:t>
            </a:r>
          </a:p>
          <a:p>
            <a:pPr eaLnBrk="1" hangingPunct="1">
              <a:defRPr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Procedure frame and frame pointer ( $</a:t>
            </a:r>
            <a:r>
              <a:rPr lang="en-US" altLang="zh-CN" dirty="0" err="1">
                <a:solidFill>
                  <a:srgbClr val="FF0000"/>
                </a:solidFill>
              </a:rPr>
              <a:t>fp</a:t>
            </a:r>
            <a:r>
              <a:rPr lang="en-US" altLang="zh-CN" dirty="0">
                <a:solidFill>
                  <a:srgbClr val="FF0000"/>
                </a:solidFill>
              </a:rPr>
              <a:t> )</a:t>
            </a:r>
          </a:p>
          <a:p>
            <a:pPr lvl="1" eaLnBrk="1" hangingPunct="1">
              <a:defRPr/>
            </a:pPr>
            <a:r>
              <a:rPr lang="en-US" altLang="zh-CN" sz="2200" dirty="0"/>
              <a:t> The importance of $</a:t>
            </a:r>
            <a:r>
              <a:rPr lang="en-US" altLang="zh-CN" sz="2200" dirty="0" err="1"/>
              <a:t>fp</a:t>
            </a:r>
            <a:endParaRPr lang="en-US" altLang="zh-CN" sz="2200" dirty="0"/>
          </a:p>
          <a:p>
            <a:pPr lvl="1" eaLnBrk="1" hangingPunct="1">
              <a:defRPr/>
            </a:pPr>
            <a:r>
              <a:rPr lang="en-US" altLang="zh-CN" i="1" dirty="0"/>
              <a:t> automatic</a:t>
            </a:r>
          </a:p>
          <a:p>
            <a:pPr eaLnBrk="1" hangingPunct="1">
              <a:defRPr/>
            </a:pPr>
            <a:r>
              <a:rPr lang="en-US" altLang="zh-CN" i="1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Global pointer ( $</a:t>
            </a:r>
            <a:r>
              <a:rPr lang="en-US" altLang="zh-CN" dirty="0" err="1">
                <a:solidFill>
                  <a:srgbClr val="FF0000"/>
                </a:solidFill>
              </a:rPr>
              <a:t>gp</a:t>
            </a:r>
            <a:r>
              <a:rPr lang="en-US" altLang="zh-CN" dirty="0">
                <a:solidFill>
                  <a:srgbClr val="FF0000"/>
                </a:solidFill>
              </a:rPr>
              <a:t> )</a:t>
            </a:r>
          </a:p>
          <a:p>
            <a:pPr lvl="1" eaLnBrk="1" hangingPunct="1">
              <a:defRPr/>
            </a:pPr>
            <a:r>
              <a:rPr lang="en-US" altLang="zh-CN" dirty="0"/>
              <a:t> </a:t>
            </a:r>
            <a:r>
              <a:rPr lang="en-US" altLang="zh-CN" i="1" dirty="0"/>
              <a:t> static</a:t>
            </a:r>
          </a:p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95854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5725" y="428625"/>
            <a:ext cx="8540750" cy="53340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33CC"/>
                </a:solidFill>
              </a:rPr>
              <a:t>Allocating Space for New Data on the </a:t>
            </a:r>
            <a:r>
              <a:rPr lang="en-US" altLang="zh-CN" dirty="0">
                <a:solidFill>
                  <a:srgbClr val="FF0000"/>
                </a:solidFill>
              </a:rPr>
              <a:t>Stack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Procedure frame/activation record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The segment of stack containing a procedure</a:t>
            </a:r>
            <a:r>
              <a:rPr lang="en-US" altLang="zh-CN" dirty="0">
                <a:latin typeface="Arial Unicode MS" panose="020B0604020202020204" pitchFamily="34" charset="-122"/>
              </a:rPr>
              <a:t>’</a:t>
            </a:r>
            <a:r>
              <a:rPr lang="en-US" altLang="zh-CN" dirty="0"/>
              <a:t>s saved registers and local variables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Frame pointer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A value denoting the location of saved register and local variables for a given procedure</a:t>
            </a:r>
          </a:p>
          <a:p>
            <a:pPr lvl="1" eaLnBrk="1" hangingPunct="1">
              <a:spcBef>
                <a:spcPts val="0"/>
              </a:spcBef>
              <a:defRPr/>
            </a:pPr>
            <a:endParaRPr lang="en-US" altLang="zh-CN" dirty="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827088" y="3213100"/>
            <a:ext cx="7561262" cy="3097213"/>
            <a:chOff x="684213" y="3212976"/>
            <a:chExt cx="7561262" cy="3097212"/>
          </a:xfrm>
        </p:grpSpPr>
        <p:sp>
          <p:nvSpPr>
            <p:cNvPr id="77826" name="Rectangle 41"/>
            <p:cNvSpPr>
              <a:spLocks noChangeArrowheads="1"/>
            </p:cNvSpPr>
            <p:nvPr/>
          </p:nvSpPr>
          <p:spPr bwMode="auto">
            <a:xfrm>
              <a:off x="4427538" y="4135314"/>
              <a:ext cx="1439862" cy="13684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rnd" algn="ctr">
              <a:solidFill>
                <a:srgbClr val="007A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  <a:defRPr/>
              </a:pPr>
              <a:endParaRPr lang="zh-CN" altLang="en-US" sz="140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77829" name="Group 15"/>
            <p:cNvGrpSpPr>
              <a:grpSpLocks/>
            </p:cNvGrpSpPr>
            <p:nvPr/>
          </p:nvGrpSpPr>
          <p:grpSpPr bwMode="auto">
            <a:xfrm>
              <a:off x="1692275" y="3495551"/>
              <a:ext cx="2016125" cy="2592387"/>
              <a:chOff x="1066" y="2251"/>
              <a:chExt cx="1270" cy="1633"/>
            </a:xfrm>
          </p:grpSpPr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1429" y="2296"/>
                <a:ext cx="907" cy="3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rnd" algn="ctr">
                <a:solidFill>
                  <a:srgbClr val="007A77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hlink"/>
                  </a:buClr>
                  <a:buFontTx/>
                  <a:buNone/>
                  <a:defRPr/>
                </a:pPr>
                <a:endParaRPr lang="zh-CN" altLang="en-US" sz="1400" smtClean="0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7854" name="Text Box 11"/>
              <p:cNvSpPr txBox="1">
                <a:spLocks noChangeArrowheads="1"/>
              </p:cNvSpPr>
              <p:nvPr/>
            </p:nvSpPr>
            <p:spPr bwMode="auto">
              <a:xfrm>
                <a:off x="1066" y="2251"/>
                <a:ext cx="4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hlink"/>
                  </a:buClr>
                  <a:buFontTx/>
                  <a:buNone/>
                </a:pPr>
                <a:r>
                  <a:rPr lang="en-US" altLang="zh-CN" sz="1400"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$fp→</a:t>
                </a:r>
              </a:p>
            </p:txBody>
          </p:sp>
          <p:sp>
            <p:nvSpPr>
              <p:cNvPr id="77855" name="Text Box 12"/>
              <p:cNvSpPr txBox="1">
                <a:spLocks noChangeArrowheads="1"/>
              </p:cNvSpPr>
              <p:nvPr/>
            </p:nvSpPr>
            <p:spPr bwMode="auto">
              <a:xfrm>
                <a:off x="1066" y="2523"/>
                <a:ext cx="4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hlink"/>
                  </a:buClr>
                  <a:buFontTx/>
                  <a:buNone/>
                </a:pPr>
                <a:r>
                  <a:rPr lang="en-US" altLang="zh-CN" sz="1400"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$sp→</a:t>
                </a:r>
              </a:p>
            </p:txBody>
          </p:sp>
          <p:sp>
            <p:nvSpPr>
              <p:cNvPr id="77856" name="Line 13"/>
              <p:cNvSpPr>
                <a:spLocks noChangeShapeType="1"/>
              </p:cNvSpPr>
              <p:nvPr/>
            </p:nvSpPr>
            <p:spPr bwMode="auto">
              <a:xfrm>
                <a:off x="1429" y="2251"/>
                <a:ext cx="0" cy="1633"/>
              </a:xfrm>
              <a:prstGeom prst="line">
                <a:avLst/>
              </a:prstGeom>
              <a:noFill/>
              <a:ln w="9525" cap="rnd">
                <a:solidFill>
                  <a:srgbClr val="007A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7" name="Line 14"/>
              <p:cNvSpPr>
                <a:spLocks noChangeShapeType="1"/>
              </p:cNvSpPr>
              <p:nvPr/>
            </p:nvSpPr>
            <p:spPr bwMode="auto">
              <a:xfrm>
                <a:off x="2336" y="2251"/>
                <a:ext cx="0" cy="1633"/>
              </a:xfrm>
              <a:prstGeom prst="line">
                <a:avLst/>
              </a:prstGeom>
              <a:noFill/>
              <a:ln w="9525" cap="rnd">
                <a:solidFill>
                  <a:srgbClr val="007A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7830" name="Group 16"/>
            <p:cNvGrpSpPr>
              <a:grpSpLocks/>
            </p:cNvGrpSpPr>
            <p:nvPr/>
          </p:nvGrpSpPr>
          <p:grpSpPr bwMode="auto">
            <a:xfrm>
              <a:off x="6084888" y="3495551"/>
              <a:ext cx="2016125" cy="2592387"/>
              <a:chOff x="1066" y="2251"/>
              <a:chExt cx="1270" cy="1633"/>
            </a:xfrm>
          </p:grpSpPr>
          <p:sp>
            <p:nvSpPr>
              <p:cNvPr id="4" name="Rectangle 17"/>
              <p:cNvSpPr>
                <a:spLocks noChangeArrowheads="1"/>
              </p:cNvSpPr>
              <p:nvPr/>
            </p:nvSpPr>
            <p:spPr bwMode="auto">
              <a:xfrm>
                <a:off x="1429" y="2296"/>
                <a:ext cx="907" cy="3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rnd" algn="ctr">
                <a:solidFill>
                  <a:srgbClr val="007A77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hlink"/>
                  </a:buClr>
                  <a:buFontTx/>
                  <a:buNone/>
                  <a:defRPr/>
                </a:pPr>
                <a:endParaRPr lang="zh-CN" altLang="en-US" sz="1400" smtClean="0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7849" name="Text Box 18"/>
              <p:cNvSpPr txBox="1">
                <a:spLocks noChangeArrowheads="1"/>
              </p:cNvSpPr>
              <p:nvPr/>
            </p:nvSpPr>
            <p:spPr bwMode="auto">
              <a:xfrm>
                <a:off x="1066" y="2251"/>
                <a:ext cx="4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hlink"/>
                  </a:buClr>
                  <a:buFontTx/>
                  <a:buNone/>
                </a:pPr>
                <a:r>
                  <a:rPr lang="en-US" altLang="zh-CN" sz="1400"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$fp→</a:t>
                </a:r>
              </a:p>
            </p:txBody>
          </p:sp>
          <p:sp>
            <p:nvSpPr>
              <p:cNvPr id="77850" name="Text Box 19"/>
              <p:cNvSpPr txBox="1">
                <a:spLocks noChangeArrowheads="1"/>
              </p:cNvSpPr>
              <p:nvPr/>
            </p:nvSpPr>
            <p:spPr bwMode="auto">
              <a:xfrm>
                <a:off x="1066" y="2523"/>
                <a:ext cx="4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hlink"/>
                  </a:buClr>
                  <a:buFontTx/>
                  <a:buNone/>
                </a:pPr>
                <a:r>
                  <a:rPr lang="en-US" altLang="zh-CN" sz="1400"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$sp→</a:t>
                </a:r>
              </a:p>
            </p:txBody>
          </p:sp>
          <p:sp>
            <p:nvSpPr>
              <p:cNvPr id="77851" name="Line 20"/>
              <p:cNvSpPr>
                <a:spLocks noChangeShapeType="1"/>
              </p:cNvSpPr>
              <p:nvPr/>
            </p:nvSpPr>
            <p:spPr bwMode="auto">
              <a:xfrm>
                <a:off x="1429" y="2251"/>
                <a:ext cx="0" cy="1633"/>
              </a:xfrm>
              <a:prstGeom prst="line">
                <a:avLst/>
              </a:prstGeom>
              <a:noFill/>
              <a:ln w="9525" cap="rnd">
                <a:solidFill>
                  <a:srgbClr val="007A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2" name="Line 21"/>
              <p:cNvSpPr>
                <a:spLocks noChangeShapeType="1"/>
              </p:cNvSpPr>
              <p:nvPr/>
            </p:nvSpPr>
            <p:spPr bwMode="auto">
              <a:xfrm>
                <a:off x="2336" y="2251"/>
                <a:ext cx="0" cy="1633"/>
              </a:xfrm>
              <a:prstGeom prst="line">
                <a:avLst/>
              </a:prstGeom>
              <a:noFill/>
              <a:ln w="9525" cap="rnd">
                <a:solidFill>
                  <a:srgbClr val="007A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831" name="Text Box 22"/>
            <p:cNvSpPr txBox="1">
              <a:spLocks noChangeArrowheads="1"/>
            </p:cNvSpPr>
            <p:nvPr/>
          </p:nvSpPr>
          <p:spPr bwMode="auto">
            <a:xfrm>
              <a:off x="757238" y="3212976"/>
              <a:ext cx="1727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High address</a:t>
              </a:r>
            </a:p>
          </p:txBody>
        </p:sp>
        <p:sp>
          <p:nvSpPr>
            <p:cNvPr id="77832" name="Text Box 23"/>
            <p:cNvSpPr txBox="1">
              <a:spLocks noChangeArrowheads="1"/>
            </p:cNvSpPr>
            <p:nvPr/>
          </p:nvSpPr>
          <p:spPr bwMode="auto">
            <a:xfrm>
              <a:off x="684213" y="5943476"/>
              <a:ext cx="1727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Low address</a:t>
              </a:r>
            </a:p>
          </p:txBody>
        </p:sp>
        <p:grpSp>
          <p:nvGrpSpPr>
            <p:cNvPr id="77833" name="Group 40"/>
            <p:cNvGrpSpPr>
              <a:grpSpLocks/>
            </p:cNvGrpSpPr>
            <p:nvPr/>
          </p:nvGrpSpPr>
          <p:grpSpPr bwMode="auto">
            <a:xfrm>
              <a:off x="3851275" y="3495551"/>
              <a:ext cx="2162175" cy="2592387"/>
              <a:chOff x="2426" y="2115"/>
              <a:chExt cx="1362" cy="1633"/>
            </a:xfrm>
          </p:grpSpPr>
          <p:sp>
            <p:nvSpPr>
              <p:cNvPr id="5" name="Rectangle 25"/>
              <p:cNvSpPr>
                <a:spLocks noChangeArrowheads="1"/>
              </p:cNvSpPr>
              <p:nvPr/>
            </p:nvSpPr>
            <p:spPr bwMode="auto">
              <a:xfrm>
                <a:off x="2789" y="2160"/>
                <a:ext cx="907" cy="3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rnd" algn="ctr">
                <a:solidFill>
                  <a:srgbClr val="007A77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hlink"/>
                  </a:buClr>
                  <a:buFontTx/>
                  <a:buNone/>
                  <a:defRPr/>
                </a:pPr>
                <a:endParaRPr lang="zh-CN" altLang="en-US" sz="1400" smtClean="0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7838" name="Text Box 26"/>
              <p:cNvSpPr txBox="1">
                <a:spLocks noChangeArrowheads="1"/>
              </p:cNvSpPr>
              <p:nvPr/>
            </p:nvSpPr>
            <p:spPr bwMode="auto">
              <a:xfrm>
                <a:off x="2453" y="2459"/>
                <a:ext cx="4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hlink"/>
                  </a:buClr>
                  <a:buFontTx/>
                  <a:buNone/>
                </a:pPr>
                <a:r>
                  <a:rPr lang="en-US" altLang="zh-CN" sz="1400"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$fp→</a:t>
                </a:r>
              </a:p>
            </p:txBody>
          </p:sp>
          <p:sp>
            <p:nvSpPr>
              <p:cNvPr id="77839" name="Text Box 27"/>
              <p:cNvSpPr txBox="1">
                <a:spLocks noChangeArrowheads="1"/>
              </p:cNvSpPr>
              <p:nvPr/>
            </p:nvSpPr>
            <p:spPr bwMode="auto">
              <a:xfrm>
                <a:off x="2426" y="3249"/>
                <a:ext cx="4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hlink"/>
                  </a:buClr>
                  <a:buFontTx/>
                  <a:buNone/>
                </a:pPr>
                <a:r>
                  <a:rPr lang="en-US" altLang="zh-CN" sz="1400"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$sp→</a:t>
                </a:r>
              </a:p>
            </p:txBody>
          </p:sp>
          <p:sp>
            <p:nvSpPr>
              <p:cNvPr id="77840" name="Line 28"/>
              <p:cNvSpPr>
                <a:spLocks noChangeShapeType="1"/>
              </p:cNvSpPr>
              <p:nvPr/>
            </p:nvSpPr>
            <p:spPr bwMode="auto">
              <a:xfrm>
                <a:off x="2789" y="2115"/>
                <a:ext cx="0" cy="1633"/>
              </a:xfrm>
              <a:prstGeom prst="line">
                <a:avLst/>
              </a:prstGeom>
              <a:noFill/>
              <a:ln w="9525" cap="rnd">
                <a:solidFill>
                  <a:srgbClr val="007A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41" name="Line 29"/>
              <p:cNvSpPr>
                <a:spLocks noChangeShapeType="1"/>
              </p:cNvSpPr>
              <p:nvPr/>
            </p:nvSpPr>
            <p:spPr bwMode="auto">
              <a:xfrm>
                <a:off x="3696" y="2115"/>
                <a:ext cx="0" cy="1633"/>
              </a:xfrm>
              <a:prstGeom prst="line">
                <a:avLst/>
              </a:prstGeom>
              <a:noFill/>
              <a:ln w="9525" cap="rnd">
                <a:solidFill>
                  <a:srgbClr val="007A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42" name="Line 30"/>
              <p:cNvSpPr>
                <a:spLocks noChangeShapeType="1"/>
              </p:cNvSpPr>
              <p:nvPr/>
            </p:nvSpPr>
            <p:spPr bwMode="auto">
              <a:xfrm>
                <a:off x="2789" y="2840"/>
                <a:ext cx="907" cy="0"/>
              </a:xfrm>
              <a:prstGeom prst="line">
                <a:avLst/>
              </a:prstGeom>
              <a:noFill/>
              <a:ln w="9525" cap="rnd">
                <a:solidFill>
                  <a:srgbClr val="007A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43" name="Text Box 31"/>
              <p:cNvSpPr txBox="1">
                <a:spLocks noChangeArrowheads="1"/>
              </p:cNvSpPr>
              <p:nvPr/>
            </p:nvSpPr>
            <p:spPr bwMode="auto">
              <a:xfrm>
                <a:off x="2744" y="2568"/>
                <a:ext cx="1044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Clr>
                    <a:schemeClr val="hlink"/>
                  </a:buClr>
                  <a:buFontTx/>
                  <a:buNone/>
                </a:pPr>
                <a:r>
                  <a:rPr lang="en-US" altLang="zh-CN" sz="1400" b="1"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Saved argument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Clr>
                    <a:schemeClr val="hlink"/>
                  </a:buClr>
                  <a:buFontTx/>
                  <a:buNone/>
                </a:pPr>
                <a:r>
                  <a:rPr lang="en-US" altLang="zh-CN" sz="1400" b="1"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Registers</a:t>
                </a:r>
                <a:r>
                  <a:rPr lang="en-US" altLang="zh-CN" sz="800" b="1"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1400" b="1"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(if any)</a:t>
                </a:r>
              </a:p>
            </p:txBody>
          </p:sp>
          <p:sp>
            <p:nvSpPr>
              <p:cNvPr id="77844" name="Line 32"/>
              <p:cNvSpPr>
                <a:spLocks noChangeShapeType="1"/>
              </p:cNvSpPr>
              <p:nvPr/>
            </p:nvSpPr>
            <p:spPr bwMode="auto">
              <a:xfrm>
                <a:off x="2789" y="3067"/>
                <a:ext cx="907" cy="0"/>
              </a:xfrm>
              <a:prstGeom prst="line">
                <a:avLst/>
              </a:prstGeom>
              <a:noFill/>
              <a:ln w="9525" cap="rnd">
                <a:solidFill>
                  <a:srgbClr val="007A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45" name="Text Box 33"/>
              <p:cNvSpPr txBox="1">
                <a:spLocks noChangeArrowheads="1"/>
              </p:cNvSpPr>
              <p:nvPr/>
            </p:nvSpPr>
            <p:spPr bwMode="auto">
              <a:xfrm>
                <a:off x="2744" y="2831"/>
                <a:ext cx="1044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>
                    <a:schemeClr val="hlink"/>
                  </a:buClr>
                  <a:buFontTx/>
                  <a:buNone/>
                </a:pPr>
                <a:r>
                  <a:rPr lang="en-US" altLang="zh-CN" sz="1400" b="1"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Saved return address</a:t>
                </a:r>
              </a:p>
            </p:txBody>
          </p:sp>
          <p:sp>
            <p:nvSpPr>
              <p:cNvPr id="77846" name="Line 34"/>
              <p:cNvSpPr>
                <a:spLocks noChangeShapeType="1"/>
              </p:cNvSpPr>
              <p:nvPr/>
            </p:nvSpPr>
            <p:spPr bwMode="auto">
              <a:xfrm>
                <a:off x="2789" y="3385"/>
                <a:ext cx="907" cy="0"/>
              </a:xfrm>
              <a:prstGeom prst="line">
                <a:avLst/>
              </a:prstGeom>
              <a:noFill/>
              <a:ln w="9525" cap="rnd">
                <a:solidFill>
                  <a:srgbClr val="007A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47" name="Text Box 35"/>
              <p:cNvSpPr txBox="1">
                <a:spLocks noChangeArrowheads="1"/>
              </p:cNvSpPr>
              <p:nvPr/>
            </p:nvSpPr>
            <p:spPr bwMode="auto">
              <a:xfrm>
                <a:off x="2725" y="3067"/>
                <a:ext cx="1044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>
                    <a:schemeClr val="hlink"/>
                  </a:buClr>
                  <a:buFontTx/>
                  <a:buNone/>
                </a:pPr>
                <a:r>
                  <a:rPr lang="en-US" altLang="zh-CN" sz="1400" b="1"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Local arrays and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>
                    <a:schemeClr val="hlink"/>
                  </a:buClr>
                  <a:buFontTx/>
                  <a:buNone/>
                </a:pPr>
                <a:r>
                  <a:rPr lang="en-US" altLang="zh-CN" sz="1400" b="1"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structures(if any)</a:t>
                </a:r>
              </a:p>
            </p:txBody>
          </p:sp>
        </p:grpSp>
        <p:sp>
          <p:nvSpPr>
            <p:cNvPr id="77834" name="Text Box 37"/>
            <p:cNvSpPr txBox="1">
              <a:spLocks noChangeArrowheads="1"/>
            </p:cNvSpPr>
            <p:nvPr/>
          </p:nvSpPr>
          <p:spPr bwMode="auto">
            <a:xfrm>
              <a:off x="2771775" y="5943476"/>
              <a:ext cx="9366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</a:p>
          </p:txBody>
        </p:sp>
        <p:sp>
          <p:nvSpPr>
            <p:cNvPr id="77835" name="Text Box 38"/>
            <p:cNvSpPr txBox="1">
              <a:spLocks noChangeArrowheads="1"/>
            </p:cNvSpPr>
            <p:nvPr/>
          </p:nvSpPr>
          <p:spPr bwMode="auto">
            <a:xfrm>
              <a:off x="4932363" y="5943476"/>
              <a:ext cx="9366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</a:t>
              </a:r>
            </a:p>
          </p:txBody>
        </p:sp>
        <p:sp>
          <p:nvSpPr>
            <p:cNvPr id="77836" name="Text Box 39"/>
            <p:cNvSpPr txBox="1">
              <a:spLocks noChangeArrowheads="1"/>
            </p:cNvSpPr>
            <p:nvPr/>
          </p:nvSpPr>
          <p:spPr bwMode="auto">
            <a:xfrm>
              <a:off x="7308850" y="5943476"/>
              <a:ext cx="9366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7122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mtClean="0"/>
              <a:t>Type of internal storage in processer</a:t>
            </a:r>
            <a:endParaRPr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968875"/>
          </a:xfrm>
        </p:spPr>
        <p:txBody>
          <a:bodyPr/>
          <a:lstStyle/>
          <a:p>
            <a:pPr>
              <a:defRPr/>
            </a:pPr>
            <a:r>
              <a:rPr lang="en-US" altLang="zh-CN" sz="3600"/>
              <a:t>Stack</a:t>
            </a:r>
          </a:p>
          <a:p>
            <a:pPr>
              <a:defRPr/>
            </a:pPr>
            <a:r>
              <a:rPr lang="en-US" altLang="zh-CN" sz="3600"/>
              <a:t>Accumulator</a:t>
            </a:r>
          </a:p>
          <a:p>
            <a:pPr>
              <a:defRPr/>
            </a:pPr>
            <a:r>
              <a:rPr lang="en-US" altLang="zh-CN" sz="3600"/>
              <a:t>General purpose register</a:t>
            </a:r>
          </a:p>
          <a:p>
            <a:pPr lvl="1">
              <a:defRPr/>
            </a:pPr>
            <a:r>
              <a:rPr lang="en-US" altLang="zh-CN" sz="3200"/>
              <a:t>Register-Memory</a:t>
            </a:r>
          </a:p>
          <a:p>
            <a:pPr lvl="1">
              <a:defRPr/>
            </a:pPr>
            <a:r>
              <a:rPr lang="en-US" altLang="zh-CN" sz="3200" b="1">
                <a:solidFill>
                  <a:srgbClr val="FF0000"/>
                </a:solidFill>
              </a:rPr>
              <a:t>Register-Register</a:t>
            </a:r>
            <a:r>
              <a:rPr sz="3200" b="1">
                <a:solidFill>
                  <a:srgbClr val="FF0000"/>
                </a:solidFill>
              </a:rPr>
              <a:t>：</a:t>
            </a:r>
            <a:r>
              <a:rPr lang="en-US" altLang="zh-CN" sz="3200" b="1">
                <a:solidFill>
                  <a:srgbClr val="FF0000"/>
                </a:solidFill>
              </a:rPr>
              <a:t>load/store</a:t>
            </a:r>
            <a:endParaRPr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4048" y="6309320"/>
            <a:ext cx="86409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85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404813"/>
            <a:ext cx="8540750" cy="55499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33CC"/>
                </a:solidFill>
              </a:rPr>
              <a:t>Allocating Space for New Data on the </a:t>
            </a:r>
            <a:r>
              <a:rPr lang="en-US" altLang="zh-CN" dirty="0">
                <a:solidFill>
                  <a:srgbClr val="FF0000"/>
                </a:solidFill>
              </a:rPr>
              <a:t>Heap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</p:txBody>
      </p:sp>
      <p:pic>
        <p:nvPicPr>
          <p:cNvPr id="78851" name="Picture 7" descr="f03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980728"/>
            <a:ext cx="5027613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Line 9"/>
          <p:cNvSpPr>
            <a:spLocks noChangeShapeType="1"/>
          </p:cNvSpPr>
          <p:nvPr/>
        </p:nvSpPr>
        <p:spPr bwMode="auto">
          <a:xfrm>
            <a:off x="4715272" y="5444778"/>
            <a:ext cx="431800" cy="0"/>
          </a:xfrm>
          <a:prstGeom prst="line">
            <a:avLst/>
          </a:prstGeom>
          <a:noFill/>
          <a:ln w="28575" cap="rnd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2" name="Line 8"/>
          <p:cNvSpPr>
            <a:spLocks noChangeShapeType="1"/>
          </p:cNvSpPr>
          <p:nvPr/>
        </p:nvSpPr>
        <p:spPr bwMode="auto">
          <a:xfrm>
            <a:off x="4715272" y="5012978"/>
            <a:ext cx="431800" cy="0"/>
          </a:xfrm>
          <a:prstGeom prst="line">
            <a:avLst/>
          </a:prstGeom>
          <a:noFill/>
          <a:ln w="28575" cap="rnd">
            <a:solidFill>
              <a:srgbClr val="007A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5508104" y="5012978"/>
            <a:ext cx="2880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08104" y="5309754"/>
            <a:ext cx="2880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0508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476250"/>
            <a:ext cx="7869237" cy="3794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/>
              <a:t>MIPS operands</a:t>
            </a:r>
            <a:endParaRPr/>
          </a:p>
        </p:txBody>
      </p:sp>
      <p:graphicFrame>
        <p:nvGraphicFramePr>
          <p:cNvPr id="5" name="Group 388"/>
          <p:cNvGraphicFramePr>
            <a:graphicFrameLocks/>
          </p:cNvGraphicFramePr>
          <p:nvPr/>
        </p:nvGraphicFramePr>
        <p:xfrm>
          <a:off x="119063" y="3019425"/>
          <a:ext cx="8845550" cy="3722688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Name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Register no.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Usage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Preserved on call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$zero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The constant value 0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n,.a.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$v0-$v1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2-3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Values for results and expression evaluation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no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$a0-$a3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4-7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Arguments 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no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$t0-$t7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8-15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Temporaries 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no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$s0-$s7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16-23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Saved 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yes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$t8-$t9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24-25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More temporaries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no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$gp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28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Global pointer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yes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$sp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29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Stack pointer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yes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$fp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30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Framer pointer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yes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$ra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Return address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yes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/>
        </p:nvGraphicFramePr>
        <p:xfrm>
          <a:off x="107950" y="1109663"/>
          <a:ext cx="8928100" cy="1743083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6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Name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Example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Comments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32 register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$s0,$s1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,$s7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$t0, $t1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.,$t7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Fast locations for data. In MIPS, data must be in registers to perform arithmetic. Registers $s0-$s7 map to 16-23 and $t0-$t7 map to 8-15.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memory words 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Memory[0],Memory[4] 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Memory[8] ,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Menory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[4294967292] </a:t>
                      </a:r>
                    </a:p>
                  </a:txBody>
                  <a:tcPr marL="0" marR="0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Accessed only by data transfer instructions in MIPS. MIPS uses byte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., so sequential word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. Differ by 4. Memory holds data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structures,arrays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, and  spilled registers.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9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18"/>
          <p:cNvSpPr>
            <a:spLocks noGrp="1" noRot="1" noChangeArrowheads="1"/>
          </p:cNvSpPr>
          <p:nvPr>
            <p:ph type="title"/>
          </p:nvPr>
        </p:nvSpPr>
        <p:spPr>
          <a:xfrm>
            <a:off x="323850" y="0"/>
            <a:ext cx="8540750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200" dirty="0" smtClean="0">
                <a:solidFill>
                  <a:srgbClr val="0033CC"/>
                </a:solidFill>
              </a:rPr>
              <a:t>MIPS assembly language</a:t>
            </a:r>
            <a: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46995" name="Group 211"/>
          <p:cNvGraphicFramePr>
            <a:graphicFrameLocks noGrp="1"/>
          </p:cNvGraphicFramePr>
          <p:nvPr>
            <p:ph idx="1"/>
          </p:nvPr>
        </p:nvGraphicFramePr>
        <p:xfrm>
          <a:off x="179388" y="471488"/>
          <a:ext cx="8818562" cy="6370638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5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7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Category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 $s1,$s2,$s3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 +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Three register operands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Sub $s1,$s2,$s3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－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Three register operands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Data transfer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load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lw $1, 100($s2)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$s1=Memory[$s2+100]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Data from memory to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store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sw $s1, 100($s2)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Memory[$s2+100]=$s1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Data from register to 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3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logical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and $s1,$s2,$s3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 &amp;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three reg. operands;bit-by-bit 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or $s1,$s2,$s3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 |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three reg. operands;bit-by-bit OR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nor $s1,$s2,$s3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$s1=~($s2 | $s3)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three reg. operands;bit-by-bit 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and immediate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addi $s1,$s2,100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 &amp;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Bit-by-bit AND reg with 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or immediate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ori $s1,$s2,100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 |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Bit-by-bit OR reg with 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shift left logical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sll $s1,$s2,10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 &lt;&lt;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Shift left by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constant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shift right logical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srl $s1,$s2,10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$s1=$s2 &gt;&gt;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Shift right by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constant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3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Conditional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branch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branch on equal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beq $s1,$s2,L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If($s1==$s2) go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Equal test and branch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branch not eaqal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bne $s1,$s2,L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If($s1!=$s2) go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Not equal test and branch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60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set on 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slt $s1,$s2,$s3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If($s2&lt;$s3) $s1=1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Else $s1=0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Compare less than;used with beq, bne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60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set on less than immediate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slt $s1,$s2100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If($s2&lt;100) $s1=1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Else $s1=0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Compare less than immediate; used with beq, bne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80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Uncondition-al jump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jump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       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go to  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Jump to target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48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jump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jr      $ra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go to $ra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For procedure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48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jump and link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jal     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$ra=PC+4; go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For procedure call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348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30"/>
          <p:cNvSpPr>
            <a:spLocks noGrp="1" noRot="1" noChangeArrowheads="1"/>
          </p:cNvSpPr>
          <p:nvPr>
            <p:ph type="title"/>
          </p:nvPr>
        </p:nvSpPr>
        <p:spPr>
          <a:xfrm>
            <a:off x="684213" y="-161925"/>
            <a:ext cx="8158162" cy="63817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dirty="0" smtClean="0">
                <a:solidFill>
                  <a:srgbClr val="0033CC"/>
                </a:solidFill>
              </a:rPr>
              <a:t>MIPS machine language</a:t>
            </a:r>
          </a:p>
        </p:txBody>
      </p:sp>
      <p:graphicFrame>
        <p:nvGraphicFramePr>
          <p:cNvPr id="233866" name="Group 394"/>
          <p:cNvGraphicFramePr>
            <a:graphicFrameLocks noGrp="1"/>
          </p:cNvGraphicFramePr>
          <p:nvPr>
            <p:ph idx="1"/>
          </p:nvPr>
        </p:nvGraphicFramePr>
        <p:xfrm>
          <a:off x="611188" y="382588"/>
          <a:ext cx="8208962" cy="6461256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9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Name 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Format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Example 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Comment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 $s1, $s2, $s3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sub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sub $s1, $s2, $s3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lw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lw $s1, 100($s2)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sw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sw $s1, 100($s2)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and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and $s1, $s2, $s3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or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or $s1, $s2, $s3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nor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nor $s1, $s2, $s3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addi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addi $s1, $s2,100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ori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ori $s1, $s2,100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sll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sll $s1, $s2,10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srl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srl $s1, $s2,10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beq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beq $s1, $s2,100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bne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bne $s1, $s2,100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slt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slt $s1, $s2,$s3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2500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     10000(see section 2.9)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jr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      Sra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4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jal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2500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jar   10000(see section 2.9)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4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Field size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6bits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5bits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5bits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5bits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5bits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6bits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All MIPS instruction 32 bits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4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R-format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op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rd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shamt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funct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Arithmetic instruction format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04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i-format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op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address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Data transfer ,branch format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3546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866" name="Text Box 2"/>
          <p:cNvSpPr txBox="1">
            <a:spLocks noChangeArrowheads="1"/>
          </p:cNvSpPr>
          <p:nvPr/>
        </p:nvSpPr>
        <p:spPr bwMode="auto">
          <a:xfrm>
            <a:off x="611560" y="324321"/>
            <a:ext cx="50720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CC0000"/>
                </a:solidFill>
                <a:ea typeface="宋体" charset="-122"/>
              </a:rPr>
              <a:t>Summary of procedure</a:t>
            </a:r>
            <a:endParaRPr lang="en-US" altLang="zh-CN" sz="3200" dirty="0">
              <a:solidFill>
                <a:srgbClr val="CC0000"/>
              </a:solidFill>
              <a:ea typeface="宋体" charset="-122"/>
            </a:endParaRPr>
          </a:p>
        </p:txBody>
      </p:sp>
      <p:sp>
        <p:nvSpPr>
          <p:cNvPr id="1316868" name="Text Box 4"/>
          <p:cNvSpPr txBox="1">
            <a:spLocks noChangeArrowheads="1"/>
          </p:cNvSpPr>
          <p:nvPr/>
        </p:nvSpPr>
        <p:spPr bwMode="auto">
          <a:xfrm>
            <a:off x="381000" y="1295400"/>
            <a:ext cx="845840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  <a:buFontTx/>
              <a:buChar char="•"/>
            </a:pP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The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ea typeface="宋体" charset="-122"/>
              </a:rPr>
              <a:t>jal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instruction is used to jump to the procedure and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save the current PC (+4) into the return address register</a:t>
            </a:r>
          </a:p>
          <a:p>
            <a:pPr>
              <a:buClr>
                <a:srgbClr val="CC0000"/>
              </a:buClr>
            </a:pP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ea typeface="宋体" charset="-122"/>
              </a:rPr>
              <a:t> Arguments are passed in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$</a:t>
            </a:r>
            <a:r>
              <a:rPr lang="en-US" altLang="zh-CN" sz="2400" dirty="0" err="1">
                <a:solidFill>
                  <a:srgbClr val="FF0000"/>
                </a:solidFill>
                <a:ea typeface="宋体" charset="-122"/>
              </a:rPr>
              <a:t>a0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-$</a:t>
            </a:r>
            <a:r>
              <a:rPr lang="en-US" altLang="zh-CN" sz="2400" dirty="0" err="1">
                <a:solidFill>
                  <a:srgbClr val="FF0000"/>
                </a:solidFill>
                <a:ea typeface="宋体" charset="-122"/>
              </a:rPr>
              <a:t>a3</a:t>
            </a:r>
            <a:r>
              <a:rPr lang="en-US" altLang="zh-CN" sz="2400" dirty="0">
                <a:ea typeface="宋体" charset="-122"/>
              </a:rPr>
              <a:t>; return values in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$</a:t>
            </a:r>
            <a:r>
              <a:rPr lang="en-US" altLang="zh-CN" sz="2400" dirty="0" err="1">
                <a:solidFill>
                  <a:srgbClr val="FF0000"/>
                </a:solidFill>
                <a:ea typeface="宋体" charset="-122"/>
              </a:rPr>
              <a:t>v0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-$</a:t>
            </a:r>
            <a:r>
              <a:rPr lang="en-US" altLang="zh-CN" sz="2400" dirty="0" err="1">
                <a:solidFill>
                  <a:srgbClr val="FF0000"/>
                </a:solidFill>
                <a:ea typeface="宋体" charset="-122"/>
              </a:rPr>
              <a:t>v1</a:t>
            </a:r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>
              <a:buClr>
                <a:srgbClr val="CC0000"/>
              </a:buClr>
            </a:pP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ea typeface="宋体" charset="-122"/>
              </a:rPr>
              <a:t> Since the </a:t>
            </a:r>
            <a:r>
              <a:rPr lang="en-US" altLang="zh-CN" sz="2400" dirty="0" err="1">
                <a:ea typeface="宋体" charset="-122"/>
              </a:rPr>
              <a:t>callee</a:t>
            </a:r>
            <a:r>
              <a:rPr lang="en-US" altLang="zh-CN" sz="2400" dirty="0">
                <a:ea typeface="宋体" charset="-122"/>
              </a:rPr>
              <a:t> may over-write the caller’s registers,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relevant values may have to be copied into memory</a:t>
            </a:r>
          </a:p>
          <a:p>
            <a:pPr>
              <a:buClr>
                <a:srgbClr val="CC0000"/>
              </a:buClr>
            </a:pP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ea typeface="宋体" charset="-122"/>
              </a:rPr>
              <a:t> Each procedure may also require memory space for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local variables </a:t>
            </a:r>
            <a:r>
              <a:rPr lang="en-US" altLang="zh-CN" sz="2400" dirty="0" smtClean="0">
                <a:ea typeface="宋体" charset="-122"/>
              </a:rPr>
              <a:t>–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a stack </a:t>
            </a:r>
            <a:r>
              <a:rPr lang="en-US" altLang="zh-CN" sz="2400" dirty="0" smtClean="0">
                <a:ea typeface="宋体" charset="-122"/>
              </a:rPr>
              <a:t>is used to organize the </a:t>
            </a:r>
            <a:r>
              <a:rPr lang="en-US" altLang="zh-CN" sz="2400" dirty="0">
                <a:ea typeface="宋体" charset="-122"/>
              </a:rPr>
              <a:t>memory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needs for each </a:t>
            </a:r>
            <a:r>
              <a:rPr lang="en-US" altLang="zh-CN" sz="2400" dirty="0" smtClean="0">
                <a:ea typeface="宋体" charset="-122"/>
              </a:rPr>
              <a:t>procedure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26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725544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最经典的黑客技术原理</a:t>
            </a:r>
            <a:r>
              <a:rPr lang="en-US" altLang="zh-CN" dirty="0"/>
              <a:t>-</a:t>
            </a:r>
            <a:r>
              <a:rPr lang="zh-CN" altLang="en-US" dirty="0"/>
              <a:t>缓冲区溢出</a:t>
            </a: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 bwMode="auto">
          <a:xfrm>
            <a:off x="457200" y="1924738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1800" dirty="0"/>
              <a:t>微机中，没有</a:t>
            </a:r>
            <a:r>
              <a:rPr lang="en-US" altLang="zh-CN" sz="1800" dirty="0"/>
              <a:t>a0-a3</a:t>
            </a:r>
            <a:r>
              <a:rPr lang="zh-CN" altLang="en-US" sz="1800" dirty="0"/>
              <a:t>，传递参数都是通过堆栈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dirty="0"/>
              <a:t>函数调用将压入堆栈以下数据：</a:t>
            </a:r>
            <a:r>
              <a:rPr lang="en-US" altLang="zh-CN" sz="1800" dirty="0" err="1"/>
              <a:t>ra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sfp</a:t>
            </a:r>
            <a:r>
              <a:rPr lang="zh-CN" altLang="en-US" sz="1800" dirty="0"/>
              <a:t>，参数。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main() {</a:t>
            </a: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dirty="0">
                <a:latin typeface="Arial Unicode MS" pitchFamily="34" charset="-122"/>
              </a:rPr>
              <a:t>…</a:t>
            </a:r>
            <a:endParaRPr lang="en-US" altLang="zh-CN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fun(a);</a:t>
            </a: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fun(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b){</a:t>
            </a: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char c[4];</a:t>
            </a: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</a:t>
            </a:r>
            <a:r>
              <a:rPr lang="en-US" altLang="zh-CN" sz="1800" dirty="0">
                <a:latin typeface="Arial Unicode MS" pitchFamily="34" charset="-122"/>
              </a:rPr>
              <a:t>“</a:t>
            </a:r>
            <a:r>
              <a:rPr lang="en-US" altLang="zh-CN" sz="1800" dirty="0"/>
              <a:t>%x\</a:t>
            </a:r>
            <a:r>
              <a:rPr lang="en-US" altLang="zh-CN" sz="1800" dirty="0" err="1"/>
              <a:t>n</a:t>
            </a:r>
            <a:r>
              <a:rPr lang="en-US" altLang="zh-CN" sz="1800" dirty="0" err="1">
                <a:latin typeface="Arial Unicode MS" pitchFamily="34" charset="-122"/>
              </a:rPr>
              <a:t>”</a:t>
            </a:r>
            <a:r>
              <a:rPr lang="en-US" altLang="zh-CN" sz="1800" dirty="0" err="1"/>
              <a:t>,c</a:t>
            </a:r>
            <a:r>
              <a:rPr lang="en-US" altLang="zh-CN" sz="1800" dirty="0"/>
              <a:t>[4]);</a:t>
            </a: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c[12]=c[13]=c[14]=c[15]=0x40;</a:t>
            </a: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  <a:endParaRPr lang="zh-CN" altLang="en-US" sz="2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74469" y="3265886"/>
            <a:ext cx="1782366" cy="32504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050">
                <a:solidFill>
                  <a:srgbClr val="007A77"/>
                </a:solidFill>
                <a:ea typeface="宋体" panose="02010600030101010101" pitchFamily="2" charset="-122"/>
              </a:rPr>
              <a:t>ra</a:t>
            </a:r>
            <a:endParaRPr lang="zh-CN" altLang="en-US" sz="1050">
              <a:ea typeface="宋体" panose="02010600030101010101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274469" y="3590925"/>
            <a:ext cx="1782366" cy="325041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050">
                <a:solidFill>
                  <a:srgbClr val="007A77"/>
                </a:solidFill>
                <a:ea typeface="宋体" panose="02010600030101010101" pitchFamily="2" charset="-122"/>
              </a:rPr>
              <a:t>Sfp</a:t>
            </a:r>
            <a:endParaRPr lang="zh-CN" altLang="en-US" sz="1050"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74469" y="3914775"/>
            <a:ext cx="1782366" cy="325041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050">
                <a:solidFill>
                  <a:srgbClr val="007A77"/>
                </a:solidFill>
                <a:ea typeface="宋体" panose="02010600030101010101" pitchFamily="2" charset="-122"/>
              </a:rPr>
              <a:t>a</a:t>
            </a:r>
            <a:endParaRPr lang="zh-CN" altLang="en-US" sz="1050">
              <a:ea typeface="宋体" panose="02010600030101010101" pitchFamily="2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274469" y="4239817"/>
            <a:ext cx="1782366" cy="32504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050">
                <a:solidFill>
                  <a:srgbClr val="007A77"/>
                </a:solidFill>
                <a:ea typeface="宋体" panose="02010600030101010101" pitchFamily="2" charset="-122"/>
              </a:rPr>
              <a:t>C[4]</a:t>
            </a:r>
            <a:endParaRPr lang="zh-CN" altLang="en-US" sz="1050">
              <a:ea typeface="宋体" panose="02010600030101010101" pitchFamily="2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 flipV="1">
            <a:off x="575556" y="4831816"/>
            <a:ext cx="1133475" cy="270272"/>
          </a:xfrm>
          <a:prstGeom prst="line">
            <a:avLst/>
          </a:prstGeom>
          <a:noFill/>
          <a:ln w="9525" cap="rnd">
            <a:solidFill>
              <a:srgbClr val="007A7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709032" y="4940163"/>
            <a:ext cx="1782365" cy="325041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050">
                <a:solidFill>
                  <a:srgbClr val="007A77"/>
                </a:solidFill>
                <a:ea typeface="宋体" panose="02010600030101010101" pitchFamily="2" charset="-122"/>
              </a:rPr>
              <a:t>微机的汇编：</a:t>
            </a:r>
            <a:r>
              <a:rPr lang="en-US" altLang="zh-CN" sz="1050">
                <a:solidFill>
                  <a:srgbClr val="007A77"/>
                </a:solidFill>
                <a:ea typeface="宋体" panose="02010600030101010101" pitchFamily="2" charset="-122"/>
              </a:rPr>
              <a:t>ret</a:t>
            </a:r>
            <a:r>
              <a:rPr lang="zh-CN" altLang="en-US" sz="1050">
                <a:solidFill>
                  <a:srgbClr val="007A77"/>
                </a:solidFill>
                <a:ea typeface="宋体" panose="02010600030101010101" pitchFamily="2" charset="-122"/>
              </a:rPr>
              <a:t>，函数返回</a:t>
            </a:r>
            <a:endParaRPr lang="zh-CN" altLang="en-US" sz="105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0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  <a:defRPr/>
            </a:pPr>
            <a:r>
              <a:rPr lang="en-US" altLang="zh-CN" smtClean="0"/>
              <a:t>The number of the memory operand </a:t>
            </a:r>
            <a:br>
              <a:rPr lang="en-US" altLang="zh-CN" smtClean="0"/>
            </a:br>
            <a:r>
              <a:rPr lang="en-US" altLang="zh-CN"/>
              <a:t>	</a:t>
            </a:r>
            <a:r>
              <a:rPr lang="en-US" altLang="zh-CN" smtClean="0"/>
              <a:t>			     In the instruction </a:t>
            </a:r>
            <a:endParaRPr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395288" y="1196975"/>
            <a:ext cx="8229600" cy="496887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Register-Register</a:t>
            </a:r>
          </a:p>
          <a:p>
            <a:pPr lvl="1">
              <a:defRPr/>
            </a:pPr>
            <a:r>
              <a:rPr lang="en-US" altLang="zh-CN"/>
              <a:t>Maximum number of operands allowed 3</a:t>
            </a:r>
          </a:p>
          <a:p>
            <a:pPr lvl="1">
              <a:defRPr/>
            </a:pPr>
            <a:r>
              <a:rPr lang="en-US" altLang="zh-CN"/>
              <a:t>Number of memory addresses is 0</a:t>
            </a:r>
          </a:p>
          <a:p>
            <a:pPr>
              <a:defRPr/>
            </a:pPr>
            <a:r>
              <a:rPr lang="en-US" altLang="zh-CN"/>
              <a:t>Register-memory</a:t>
            </a:r>
          </a:p>
          <a:p>
            <a:pPr lvl="1">
              <a:defRPr/>
            </a:pPr>
            <a:r>
              <a:rPr lang="en-US" altLang="zh-CN"/>
              <a:t>Maximum number of operands allowed 2</a:t>
            </a:r>
          </a:p>
          <a:p>
            <a:pPr lvl="1">
              <a:defRPr/>
            </a:pPr>
            <a:r>
              <a:rPr lang="en-US" altLang="zh-CN"/>
              <a:t>Number of memory addresses is 1</a:t>
            </a:r>
          </a:p>
          <a:p>
            <a:pPr>
              <a:defRPr/>
            </a:pPr>
            <a:r>
              <a:rPr lang="en-US" altLang="zh-CN"/>
              <a:t>Memory-memory</a:t>
            </a:r>
          </a:p>
          <a:p>
            <a:pPr lvl="1">
              <a:defRPr/>
            </a:pPr>
            <a:r>
              <a:rPr lang="en-US" altLang="zh-CN"/>
              <a:t>Maximum number of operands allowed 2 or 3</a:t>
            </a:r>
          </a:p>
          <a:p>
            <a:pPr lvl="1">
              <a:defRPr/>
            </a:pPr>
            <a:r>
              <a:rPr lang="en-US" altLang="zh-CN"/>
              <a:t>Number of memory addresses is 2 or 3</a:t>
            </a:r>
          </a:p>
          <a:p>
            <a:pPr lvl="1">
              <a:defRPr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r>
              <a:rPr lang="en-US" altLang="zh-CN" smtClean="0">
                <a:ea typeface="黑体" panose="02010609060101010101" pitchFamily="49" charset="-122"/>
              </a:rPr>
              <a:t>Variables difference </a:t>
            </a:r>
            <a:endParaRPr smtClean="0">
              <a:ea typeface="黑体" panose="02010609060101010101" pitchFamily="49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568325" y="1412875"/>
            <a:ext cx="8540750" cy="4194175"/>
          </a:xfrm>
        </p:spPr>
        <p:txBody>
          <a:bodyPr/>
          <a:lstStyle/>
          <a:p>
            <a:pPr>
              <a:defRPr/>
            </a:pPr>
            <a:r>
              <a:rPr lang="en-US" altLang="zh-CN" sz="3600" dirty="0"/>
              <a:t>C</a:t>
            </a:r>
          </a:p>
          <a:p>
            <a:pPr lvl="1"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  char   f</a:t>
            </a:r>
          </a:p>
          <a:p>
            <a:pPr>
              <a:defRPr/>
            </a:pPr>
            <a:r>
              <a:rPr lang="en-US" altLang="zh-CN" dirty="0"/>
              <a:t>Instruction Set</a:t>
            </a:r>
          </a:p>
          <a:p>
            <a:pPr lvl="1">
              <a:defRPr/>
            </a:pPr>
            <a:r>
              <a:rPr lang="en-US" altLang="zh-CN" dirty="0" smtClean="0"/>
              <a:t>Register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Memory address</a:t>
            </a:r>
          </a:p>
          <a:p>
            <a:pPr lvl="2">
              <a:defRPr/>
            </a:pPr>
            <a:r>
              <a:rPr lang="en-US" altLang="zh-CN" dirty="0"/>
              <a:t>Displacement</a:t>
            </a:r>
          </a:p>
          <a:p>
            <a:pPr lvl="2">
              <a:defRPr/>
            </a:pPr>
            <a:r>
              <a:rPr lang="en-US" altLang="zh-CN" dirty="0"/>
              <a:t>Immediate</a:t>
            </a:r>
          </a:p>
          <a:p>
            <a:pPr lvl="1">
              <a:defRPr/>
            </a:pPr>
            <a:r>
              <a:rPr lang="en-US" altLang="zh-CN" dirty="0"/>
              <a:t>Stack</a:t>
            </a:r>
          </a:p>
          <a:p>
            <a:pPr>
              <a:defRPr/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8633</TotalTime>
  <Words>6448</Words>
  <Application>Microsoft Office PowerPoint</Application>
  <PresentationFormat>全屏显示(4:3)</PresentationFormat>
  <Paragraphs>1643</Paragraphs>
  <Slides>75</Slides>
  <Notes>55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92" baseType="lpstr">
      <vt:lpstr>Arial Unicode MS</vt:lpstr>
      <vt:lpstr>仿宋</vt:lpstr>
      <vt:lpstr>黑体</vt:lpstr>
      <vt:lpstr>华文行楷</vt:lpstr>
      <vt:lpstr>华文隶书</vt:lpstr>
      <vt:lpstr>宋体</vt:lpstr>
      <vt:lpstr>微软雅黑</vt:lpstr>
      <vt:lpstr>Arial</vt:lpstr>
      <vt:lpstr>Calibri</vt:lpstr>
      <vt:lpstr>Comic Sans MS</vt:lpstr>
      <vt:lpstr>Symbol</vt:lpstr>
      <vt:lpstr>Times New Roman</vt:lpstr>
      <vt:lpstr>Wingdings</vt:lpstr>
      <vt:lpstr>自定义设计方案</vt:lpstr>
      <vt:lpstr>母版2</vt:lpstr>
      <vt:lpstr>Office 主题</vt:lpstr>
      <vt:lpstr>Clip</vt:lpstr>
      <vt:lpstr>Computer Organization &amp; Design             The Hardware/Software Interface</vt:lpstr>
      <vt:lpstr>MIPS vs. ARM </vt:lpstr>
      <vt:lpstr>Contents of Chapter 2</vt:lpstr>
      <vt:lpstr>PowerPoint 演示文稿</vt:lpstr>
      <vt:lpstr>Introduction</vt:lpstr>
      <vt:lpstr>Instruction characteristics</vt:lpstr>
      <vt:lpstr>Type of internal storage in processer</vt:lpstr>
      <vt:lpstr>The number of the memory operand           In the instruction </vt:lpstr>
      <vt:lpstr>Variables difference </vt:lpstr>
      <vt:lpstr>2.2 Operations       of the Computer Hardware</vt:lpstr>
      <vt:lpstr>Arithmetic </vt:lpstr>
      <vt:lpstr>2.3 Operands of the Computer Hardware</vt:lpstr>
      <vt:lpstr>Register Operands</vt:lpstr>
      <vt:lpstr>Operate with Register Operands </vt:lpstr>
      <vt:lpstr>Memory Operands</vt:lpstr>
      <vt:lpstr>PowerPoint 演示文稿</vt:lpstr>
      <vt:lpstr>Software/hardware interface</vt:lpstr>
      <vt:lpstr>Memory Alignment</vt:lpstr>
      <vt:lpstr>PowerPoint 演示文稿</vt:lpstr>
      <vt:lpstr>Discussion：How to represent?</vt:lpstr>
      <vt:lpstr>g  =  h  +  A[i]</vt:lpstr>
      <vt:lpstr>Discussion：How to represent?</vt:lpstr>
      <vt:lpstr>PowerPoint 演示文稿</vt:lpstr>
      <vt:lpstr>Immediate Operands</vt:lpstr>
      <vt:lpstr>Brief summary</vt:lpstr>
      <vt:lpstr>2.4    Representing Instructions in the Computer                 --Instruction Format</vt:lpstr>
      <vt:lpstr>MIPS fields (format)</vt:lpstr>
      <vt:lpstr>PowerPoint 演示文稿</vt:lpstr>
      <vt:lpstr>I-format example</vt:lpstr>
      <vt:lpstr>PowerPoint 演示文稿</vt:lpstr>
      <vt:lpstr>PowerPoint 演示文稿</vt:lpstr>
      <vt:lpstr>Stored-program concept</vt:lpstr>
      <vt:lpstr>任务管理器</vt:lpstr>
      <vt:lpstr>Trojan 最简单例子-密码窃取</vt:lpstr>
      <vt:lpstr>PowerPoint 演示文稿</vt:lpstr>
      <vt:lpstr>Demo:Edit the execute file and memory</vt:lpstr>
      <vt:lpstr>脱壳shell</vt:lpstr>
      <vt:lpstr>MIPS operands, assembly and machine language</vt:lpstr>
      <vt:lpstr>2.5    Logical Operation</vt:lpstr>
      <vt:lpstr>PowerPoint 演示文稿</vt:lpstr>
      <vt:lpstr>PowerPoint 演示文稿</vt:lpstr>
      <vt:lpstr>PowerPoint 演示文稿</vt:lpstr>
      <vt:lpstr>PowerPoint 演示文稿</vt:lpstr>
      <vt:lpstr>   MIPS operands   </vt:lpstr>
      <vt:lpstr>2.6    Instructions for making decisions</vt:lpstr>
      <vt:lpstr>PowerPoint 演示文稿</vt:lpstr>
      <vt:lpstr>PowerPoint 演示文稿</vt:lpstr>
      <vt:lpstr>PowerPoint 演示文稿</vt:lpstr>
      <vt:lpstr>PowerPoint 演示文稿</vt:lpstr>
      <vt:lpstr>For, do while, while</vt:lpstr>
      <vt:lpstr>PowerPoint 演示文稿</vt:lpstr>
      <vt:lpstr>Jump register &amp; jump address table</vt:lpstr>
      <vt:lpstr>PowerPoint 演示文稿</vt:lpstr>
      <vt:lpstr>PowerPoint 演示文稿</vt:lpstr>
      <vt:lpstr>2.7   Supporting Procedures      in Computer Hardware</vt:lpstr>
      <vt:lpstr>PowerPoint 演示文稿</vt:lpstr>
      <vt:lpstr>PowerPoint 演示文稿</vt:lpstr>
      <vt:lpstr>PowerPoint 演示文稿</vt:lpstr>
      <vt:lpstr>The values of the stack pointer and stack before,         during and after procedure call in Example 2.15</vt:lpstr>
      <vt:lpstr>PowerPoint 演示文稿</vt:lpstr>
      <vt:lpstr>PowerPoint 演示文稿</vt:lpstr>
      <vt:lpstr>Nested Procedures</vt:lpstr>
      <vt:lpstr>PowerPoint 演示文稿</vt:lpstr>
      <vt:lpstr>PowerPoint 演示文稿</vt:lpstr>
      <vt:lpstr>PowerPoint 演示文稿</vt:lpstr>
      <vt:lpstr>Disadvantages of recursion</vt:lpstr>
      <vt:lpstr>Stack allocation before, during and after procedure call </vt:lpstr>
      <vt:lpstr>PowerPoint 演示文稿</vt:lpstr>
      <vt:lpstr>PowerPoint 演示文稿</vt:lpstr>
      <vt:lpstr>PowerPoint 演示文稿</vt:lpstr>
      <vt:lpstr>MIPS operands</vt:lpstr>
      <vt:lpstr>MIPS assembly language </vt:lpstr>
      <vt:lpstr>MIPS machine language</vt:lpstr>
      <vt:lpstr>PowerPoint 演示文稿</vt:lpstr>
      <vt:lpstr>最经典的黑客技术原理-缓冲区溢出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Instructions: Language of the Machine</dc:title>
  <dc:creator>sqs</dc:creator>
  <cp:lastModifiedBy>haifeng</cp:lastModifiedBy>
  <cp:revision>1003</cp:revision>
  <dcterms:created xsi:type="dcterms:W3CDTF">2003-07-12T07:22:17Z</dcterms:created>
  <dcterms:modified xsi:type="dcterms:W3CDTF">2020-03-03T10:09:19Z</dcterms:modified>
</cp:coreProperties>
</file>