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1" r:id="rId2"/>
    <p:sldMasterId id="2147484054" r:id="rId3"/>
  </p:sldMasterIdLst>
  <p:notesMasterIdLst>
    <p:notesMasterId r:id="rId59"/>
  </p:notesMasterIdLst>
  <p:handoutMasterIdLst>
    <p:handoutMasterId r:id="rId60"/>
  </p:handoutMasterIdLst>
  <p:sldIdLst>
    <p:sldId id="373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504" r:id="rId19"/>
    <p:sldId id="445" r:id="rId20"/>
    <p:sldId id="513" r:id="rId21"/>
    <p:sldId id="514" r:id="rId22"/>
    <p:sldId id="448" r:id="rId23"/>
    <p:sldId id="505" r:id="rId24"/>
    <p:sldId id="506" r:id="rId25"/>
    <p:sldId id="449" r:id="rId26"/>
    <p:sldId id="515" r:id="rId27"/>
    <p:sldId id="516" r:id="rId28"/>
    <p:sldId id="517" r:id="rId29"/>
    <p:sldId id="518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519" r:id="rId38"/>
    <p:sldId id="520" r:id="rId39"/>
    <p:sldId id="457" r:id="rId40"/>
    <p:sldId id="458" r:id="rId41"/>
    <p:sldId id="459" r:id="rId42"/>
    <p:sldId id="512" r:id="rId43"/>
    <p:sldId id="510" r:id="rId44"/>
    <p:sldId id="51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70" r:id="rId56"/>
    <p:sldId id="471" r:id="rId57"/>
    <p:sldId id="479" r:id="rId5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0000"/>
    <a:srgbClr val="FF0066"/>
    <a:srgbClr val="A3DAFF"/>
    <a:srgbClr val="CFDAFF"/>
    <a:srgbClr val="BBCBFF"/>
    <a:srgbClr val="A5A5C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6" autoAdjust="0"/>
    <p:restoredTop sz="72558" autoAdjust="0"/>
  </p:normalViewPr>
  <p:slideViewPr>
    <p:cSldViewPr>
      <p:cViewPr varScale="1">
        <p:scale>
          <a:sx n="63" d="100"/>
          <a:sy n="63" d="100"/>
        </p:scale>
        <p:origin x="22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/>
            </a:lvl1pPr>
          </a:lstStyle>
          <a:p>
            <a:pPr>
              <a:defRPr/>
            </a:pPr>
            <a:fld id="{499B48B6-6C89-479F-89D5-A9D20683E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810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 sz="1200"/>
            </a:lvl1pPr>
          </a:lstStyle>
          <a:p>
            <a:pPr>
              <a:defRPr/>
            </a:pPr>
            <a:fld id="{093FCFE7-81BC-4084-8325-E79B58718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7787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smtClean="0"/>
              <a:t>1.1    Introduction</a:t>
            </a:r>
          </a:p>
        </p:txBody>
      </p:sp>
      <p:sp>
        <p:nvSpPr>
          <p:cNvPr id="9626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7525E5-F94D-43B0-8E13-B8E4E05D9660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5908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C0000"/>
              </a:buClr>
              <a:buFontTx/>
              <a:buNone/>
            </a:pPr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6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6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3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0240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smtClean="0"/>
              <a:t>1.1    Introduction</a:t>
            </a:r>
          </a:p>
        </p:txBody>
      </p:sp>
      <p:sp>
        <p:nvSpPr>
          <p:cNvPr id="10240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287898-267E-41A4-B26D-B06CF8F5DC04}" type="slidenum">
              <a:rPr lang="en-US" altLang="zh-CN" sz="1200" smtClean="0"/>
              <a:pPr/>
              <a:t>20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9893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35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90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41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smtClean="0"/>
              <a:t>1.1    Introduction</a:t>
            </a:r>
          </a:p>
        </p:txBody>
      </p:sp>
      <p:sp>
        <p:nvSpPr>
          <p:cNvPr id="10752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DC184B-9B2C-4EF3-BB2A-BDACE9ED76F3}" type="slidenum">
              <a:rPr lang="en-US" altLang="zh-CN" sz="1200" smtClean="0"/>
              <a:pPr/>
              <a:t>30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99426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1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9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46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01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4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61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03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3FCFE7-81BC-4084-8325-E79B58718E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51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B1B6-3BA4-49E1-8348-4FCE050E5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4208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642D0-387E-42D9-BC7E-E3B9E1F82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4842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605B7-0985-45A8-A698-A3493BC49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28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93923-5056-4E71-A121-8DF95A09E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1555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CECC-E591-4E4F-9219-31D05D325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2882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68ED7-0AF6-4D7A-AA9D-D98582F72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5362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ED1A9-F310-440E-8C32-0B5D50CC5C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0731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FDAA-79FF-4050-B7E4-09A49DD15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3099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E390-C4DF-4D85-8F12-165CF7E9D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31038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93B10-864E-46A7-8973-264D78D5C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36867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45A54-C25B-4CC0-9778-169F7CB510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33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97920-8C0B-4B28-9235-14CF5A50C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196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DC02E-FCD2-4ADC-86C7-56ED96E50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8967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E7A1-B8AC-4812-B588-21E98C8DC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9692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C63B-2F29-48BF-82D3-077D0F8FE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69482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56628B9-97EE-457B-9F4A-0AE30089C2CD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200AE7-5457-417B-A04D-E08B24F1B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35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351E7-1D71-4CBB-A3AD-50752EA41ADE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52FBB3-F068-48F6-9956-1B59F5C163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2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63E32B-B308-49CA-A68C-80FFEFE4D647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26EC-DF53-4541-B0A2-30CA4CD92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198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D1B46A-B43A-4BB3-A3E8-61338C5C4CD7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9D75C8-D488-4B2B-B55B-C4F5030DE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5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A4DD88-603A-470D-95CB-E18F33B8A776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4DD260-7683-4715-875F-88526CD1DD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285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B5736D-9B9F-4AA0-BBDA-0BBF7FF0E9C0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196CFA-5317-4232-9D59-A0DCBF381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1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68015A0-AAEF-4533-981A-AAE9414B5761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F0BD99-EB94-43A2-A625-4A5789B5A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4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4E708-C37D-423A-AA1B-BFE2AFBFF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05787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AC9999-5EAE-4C09-A858-F2EBD18C1D07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1184ED-16D3-45E4-AEE9-D2EBB5C36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88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77AC20-0CD8-4A49-8C38-C5D883357305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555A3A-FD32-42FA-A9D4-64DBF5F5D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42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069002-13D2-4A8F-A5FB-9295300587F9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BC6436-5AD0-4DD4-94B9-38840EC71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32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657F446-C8BC-4174-91F5-B2ADA91D4DC1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4A5595-8072-4856-82DD-756A8E7D3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11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82D565-FAF5-4B21-B815-43EBE78DFFD6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0FE009-E75C-4A83-B02A-57F1611FD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CE25-8B90-4DA6-BA14-BF0307A6B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1400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672B3-2F44-44D3-A411-3983AFC99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1395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0FFF2-8C78-4B8E-AA4A-57DFABD7C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5208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ED17-49B4-4E52-9221-8CD0C0429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042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1CABD-0FD0-4E23-A901-B6A5777CC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6748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A596E-D87D-44AD-B52E-E25B2D7B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4824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/>
            </a:lvl1pPr>
          </a:lstStyle>
          <a:p>
            <a:pPr>
              <a:defRPr/>
            </a:pPr>
            <a:fld id="{C58C3DFF-4E0C-45A3-AFE1-68B16E15D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defRPr/>
            </a:lvl1pPr>
          </a:lstStyle>
          <a:p>
            <a:pPr>
              <a:defRPr/>
            </a:pPr>
            <a:fld id="{78B526C4-4845-4842-AD49-5A518C23D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611188" y="4365625"/>
            <a:ext cx="81375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7C73BEE-B59C-4431-9933-0844604AD2F5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A9761B-3DDE-433D-B46A-EA6AB61510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link_object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Sort_Example.pdf" TargetMode="Externa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IPS_instruction_set.pdf" TargetMode="Externa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07950" y="1844675"/>
            <a:ext cx="9001125" cy="13716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b="1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Hardware/Software Interface</a:t>
            </a:r>
            <a:endParaRPr lang="en-US" altLang="zh-CN" sz="4600" b="1" dirty="0" smtClean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刘海风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. Prof.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 Liu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of Computer Science and Technology, Zhejiang University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/>
                <a:cs typeface="Times New Roman" panose="02020603050405020304" pitchFamily="18" charset="0"/>
              </a:rPr>
              <a:t>haifengliu@zju.edu.cn</a:t>
            </a: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9460" name="TextBox 9"/>
          <p:cNvSpPr txBox="1">
            <a:spLocks noChangeArrowheads="1"/>
          </p:cNvSpPr>
          <p:nvPr/>
        </p:nvSpPr>
        <p:spPr bwMode="auto">
          <a:xfrm>
            <a:off x="3132138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298450" y="3429000"/>
            <a:ext cx="8810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Chapter  </a:t>
            </a:r>
            <a:r>
              <a:rPr kumimoji="1" lang="en-US" altLang="zh-CN" sz="36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 – Part II </a:t>
            </a:r>
            <a:endParaRPr kumimoji="1" lang="en-US" altLang="zh-CN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Instructions 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Language of the Machine</a:t>
            </a:r>
            <a:endParaRPr kumimoji="1" lang="en-US" altLang="zh-CN" sz="6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62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Clip" r:id="rId4" imgW="4006850" imgH="2857500" progId="">
                  <p:embed/>
                </p:oleObj>
              </mc:Choice>
              <mc:Fallback>
                <p:oleObj name="Clip" r:id="rId4" imgW="4006850" imgH="285750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62025"/>
            <a:ext cx="8540750" cy="49149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While  branch target is </a:t>
            </a:r>
            <a:r>
              <a:rPr lang="en-US" altLang="zh-CN" dirty="0">
                <a:solidFill>
                  <a:srgbClr val="FF0000"/>
                </a:solidFill>
              </a:rPr>
              <a:t>far away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/>
              <a:t>Inserts an </a:t>
            </a:r>
            <a:r>
              <a:rPr lang="en-US" altLang="zh-CN" b="1" dirty="0">
                <a:solidFill>
                  <a:srgbClr val="FF0000"/>
                </a:solidFill>
              </a:rPr>
              <a:t>unconditional jump </a:t>
            </a:r>
            <a:r>
              <a:rPr lang="en-US" altLang="zh-CN" b="1" dirty="0"/>
              <a:t>to target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Invert</a:t>
            </a:r>
            <a:r>
              <a:rPr lang="en-US" altLang="zh-CN" b="1" dirty="0">
                <a:solidFill>
                  <a:srgbClr val="FF0066"/>
                </a:solidFill>
              </a:rPr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condition</a:t>
            </a:r>
            <a:r>
              <a:rPr lang="en-US" altLang="zh-CN" dirty="0"/>
              <a:t> so that the branch decides whether to skip the jump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2.21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Branching far away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Given a branch: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beq</a:t>
            </a:r>
            <a:r>
              <a:rPr lang="en-US" altLang="zh-CN" sz="2400" dirty="0"/>
              <a:t>   $s0, $s1, </a:t>
            </a:r>
            <a:r>
              <a:rPr lang="en-US" altLang="zh-CN" sz="2400" b="1" dirty="0">
                <a:solidFill>
                  <a:srgbClr val="FF0000"/>
                </a:solidFill>
              </a:rPr>
              <a:t>L1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Rewrite it to offer a much greater branching distance: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FF0000"/>
                </a:solidFill>
              </a:rPr>
              <a:t>bne</a:t>
            </a:r>
            <a:r>
              <a:rPr lang="en-US" altLang="zh-CN" dirty="0"/>
              <a:t>    $s0, $s1, L2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j         </a:t>
            </a:r>
            <a:r>
              <a:rPr lang="en-US" altLang="zh-CN" b="1" dirty="0">
                <a:solidFill>
                  <a:srgbClr val="FF0066"/>
                </a:solidFill>
              </a:rPr>
              <a:t>L1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L2</a:t>
            </a:r>
            <a:r>
              <a:rPr lang="en-US" altLang="zh-CN" dirty="0" smtClean="0"/>
              <a:t>: 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96975"/>
            <a:ext cx="8496300" cy="490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MIPS </a:t>
            </a:r>
            <a:r>
              <a:rPr lang="en-US" altLang="zh-CN">
                <a:solidFill>
                  <a:srgbClr val="FF0000"/>
                </a:solidFill>
              </a:rPr>
              <a:t>addressing </a:t>
            </a:r>
            <a:r>
              <a:rPr lang="en-US" altLang="zh-CN" smtClean="0">
                <a:solidFill>
                  <a:srgbClr val="FF0000"/>
                </a:solidFill>
              </a:rPr>
              <a:t>summary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 Register addressing:	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	</a:t>
            </a:r>
            <a:r>
              <a:rPr lang="en-US" altLang="zh-CN" b="1" dirty="0">
                <a:solidFill>
                  <a:srgbClr val="FF0000"/>
                </a:solidFill>
              </a:rPr>
              <a:t>add $s0,$s0,$s0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 Base or displacement addressing: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00"/>
                </a:solidFill>
              </a:rPr>
              <a:t>lw</a:t>
            </a:r>
            <a:r>
              <a:rPr lang="en-US" altLang="zh-CN" b="1" dirty="0">
                <a:solidFill>
                  <a:srgbClr val="FF0000"/>
                </a:solidFill>
              </a:rPr>
              <a:t> $s1,0($s0)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 Immediate addressing: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00"/>
                </a:solidFill>
              </a:rPr>
              <a:t>addi</a:t>
            </a:r>
            <a:r>
              <a:rPr lang="en-US" altLang="zh-CN" b="1" dirty="0">
                <a:solidFill>
                  <a:srgbClr val="FF0000"/>
                </a:solidFill>
              </a:rPr>
              <a:t> $s0,$s0,4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 PC-relative addressing: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00"/>
                </a:solidFill>
              </a:rPr>
              <a:t>beq</a:t>
            </a:r>
            <a:r>
              <a:rPr lang="en-US" altLang="zh-CN" b="1" dirty="0">
                <a:solidFill>
                  <a:srgbClr val="FF0000"/>
                </a:solidFill>
              </a:rPr>
              <a:t> $s0,$s1,L1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Pseudodirect</a:t>
            </a:r>
            <a:r>
              <a:rPr lang="en-US" altLang="zh-CN" dirty="0"/>
              <a:t> addressing: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/>
              <a:t>				</a:t>
            </a:r>
            <a:r>
              <a:rPr lang="en-US" altLang="zh-CN" b="1" dirty="0">
                <a:solidFill>
                  <a:srgbClr val="FF0000"/>
                </a:solidFill>
              </a:rPr>
              <a:t>j  Address1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713" y="260350"/>
            <a:ext cx="8518525" cy="6588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>
                <a:ea typeface="黑体" panose="02010609060101010101" pitchFamily="49" charset="-122"/>
              </a:rPr>
              <a:t>Five MIPS addressing modes</a:t>
            </a:r>
          </a:p>
        </p:txBody>
      </p:sp>
      <p:pic>
        <p:nvPicPr>
          <p:cNvPr id="93187" name="Picture 4" descr="f03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488238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76250"/>
            <a:ext cx="8540750" cy="58324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Example 2.22</a:t>
            </a: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Decoding machine code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/>
              <a:t>Machine instruction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b="1" i="1" dirty="0"/>
              <a:t>( Bits:        31    28   26                                                             5       2   0 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0000 0000 1010 1111  1000 0000 0010 0000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/>
              <a:t>Decoding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Determine the operation from opcode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op</a:t>
            </a:r>
            <a:r>
              <a:rPr lang="en-US" altLang="zh-CN" b="1" dirty="0"/>
              <a:t>:</a:t>
            </a:r>
            <a:r>
              <a:rPr lang="en-US" altLang="zh-CN" dirty="0"/>
              <a:t> 000000    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R-format instruction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op            </a:t>
            </a:r>
            <a:r>
              <a:rPr lang="en-US" altLang="zh-CN" dirty="0" err="1"/>
              <a:t>rs</a:t>
            </a:r>
            <a:r>
              <a:rPr lang="en-US" altLang="zh-CN" dirty="0"/>
              <a:t>             </a:t>
            </a:r>
            <a:r>
              <a:rPr lang="en-US" altLang="zh-CN" dirty="0" err="1"/>
              <a:t>rt</a:t>
            </a:r>
            <a:r>
              <a:rPr lang="en-US" altLang="zh-CN" dirty="0"/>
              <a:t>            </a:t>
            </a:r>
            <a:r>
              <a:rPr lang="en-US" altLang="zh-CN" dirty="0" err="1"/>
              <a:t>rd</a:t>
            </a:r>
            <a:r>
              <a:rPr lang="en-US" altLang="zh-CN" dirty="0"/>
              <a:t>         </a:t>
            </a:r>
            <a:r>
              <a:rPr lang="en-US" altLang="zh-CN" dirty="0" err="1"/>
              <a:t>shamt</a:t>
            </a:r>
            <a:r>
              <a:rPr lang="en-US" altLang="zh-CN" dirty="0"/>
              <a:t>       </a:t>
            </a:r>
            <a:r>
              <a:rPr lang="en-US" altLang="zh-CN" dirty="0" err="1"/>
              <a:t>funct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u="sng" dirty="0"/>
              <a:t>|  000000  |  00101  |  01111  |  10000  |  00000  |  100000  |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funct</a:t>
            </a:r>
            <a:r>
              <a:rPr lang="en-US" altLang="zh-CN" b="1" dirty="0"/>
              <a:t>:</a:t>
            </a:r>
            <a:r>
              <a:rPr lang="en-US" altLang="zh-CN" dirty="0"/>
              <a:t> 100000  </a:t>
            </a:r>
            <a:r>
              <a:rPr lang="en-US" altLang="zh-CN" b="1" dirty="0"/>
              <a:t>   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add instruction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Determine other fields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</a:rPr>
              <a:t>rs</a:t>
            </a:r>
            <a:r>
              <a:rPr lang="en-US" altLang="zh-CN" b="1" dirty="0">
                <a:solidFill>
                  <a:srgbClr val="FF0000"/>
                </a:solidFill>
              </a:rPr>
              <a:t>: $a1;   </a:t>
            </a:r>
            <a:r>
              <a:rPr lang="en-US" altLang="zh-CN" b="1" dirty="0" err="1">
                <a:solidFill>
                  <a:srgbClr val="FF0000"/>
                </a:solidFill>
              </a:rPr>
              <a:t>rt</a:t>
            </a:r>
            <a:r>
              <a:rPr lang="en-US" altLang="zh-CN" b="1" dirty="0">
                <a:solidFill>
                  <a:srgbClr val="FF0000"/>
                </a:solidFill>
              </a:rPr>
              <a:t>: $t7;    </a:t>
            </a:r>
            <a:r>
              <a:rPr lang="en-US" altLang="zh-CN" b="1" dirty="0" err="1">
                <a:solidFill>
                  <a:srgbClr val="FF0000"/>
                </a:solidFill>
              </a:rPr>
              <a:t>rd</a:t>
            </a:r>
            <a:r>
              <a:rPr lang="en-US" altLang="zh-CN" b="1" dirty="0">
                <a:solidFill>
                  <a:srgbClr val="FF0000"/>
                </a:solidFill>
              </a:rPr>
              <a:t>: $s0   		p135-P136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Show the assembly instruction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add  $s0, $a1, $t7</a:t>
            </a:r>
            <a:r>
              <a:rPr lang="en-US" altLang="zh-CN" dirty="0"/>
              <a:t>  (Note: add </a:t>
            </a:r>
            <a:r>
              <a:rPr lang="en-US" altLang="zh-CN" dirty="0" err="1"/>
              <a:t>rd,rs,rt</a:t>
            </a:r>
            <a:r>
              <a:rPr lang="en-US" altLang="zh-CN" dirty="0"/>
              <a:t>)</a:t>
            </a:r>
          </a:p>
        </p:txBody>
      </p:sp>
      <p:sp>
        <p:nvSpPr>
          <p:cNvPr id="2" name="AutoShape 4"/>
          <p:cNvSpPr>
            <a:spLocks/>
          </p:cNvSpPr>
          <p:nvPr/>
        </p:nvSpPr>
        <p:spPr bwMode="auto">
          <a:xfrm rot="-5400000">
            <a:off x="3937001" y="2674937"/>
            <a:ext cx="215900" cy="2733675"/>
          </a:xfrm>
          <a:prstGeom prst="leftBrace">
            <a:avLst>
              <a:gd name="adj1" fmla="val 105515"/>
              <a:gd name="adj2" fmla="val 49375"/>
            </a:avLst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12" name="Freeform 6"/>
          <p:cNvSpPr>
            <a:spLocks/>
          </p:cNvSpPr>
          <p:nvPr/>
        </p:nvSpPr>
        <p:spPr bwMode="auto">
          <a:xfrm>
            <a:off x="4044950" y="4149725"/>
            <a:ext cx="2759075" cy="863600"/>
          </a:xfrm>
          <a:custGeom>
            <a:avLst/>
            <a:gdLst>
              <a:gd name="T0" fmla="*/ 2147483646 w 1738"/>
              <a:gd name="T1" fmla="*/ 0 h 544"/>
              <a:gd name="T2" fmla="*/ 2147483646 w 1738"/>
              <a:gd name="T3" fmla="*/ 2147483646 h 544"/>
              <a:gd name="T4" fmla="*/ 2147483646 w 1738"/>
              <a:gd name="T5" fmla="*/ 2147483646 h 544"/>
              <a:gd name="T6" fmla="*/ 2147483646 w 1738"/>
              <a:gd name="T7" fmla="*/ 2147483646 h 544"/>
              <a:gd name="T8" fmla="*/ 2147483646 w 1738"/>
              <a:gd name="T9" fmla="*/ 2147483646 h 544"/>
              <a:gd name="T10" fmla="*/ 2147483646 w 1738"/>
              <a:gd name="T11" fmla="*/ 2147483646 h 544"/>
              <a:gd name="T12" fmla="*/ 2147483646 w 1738"/>
              <a:gd name="T13" fmla="*/ 2147483646 h 544"/>
              <a:gd name="T14" fmla="*/ 2147483646 w 1738"/>
              <a:gd name="T15" fmla="*/ 2147483646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38"/>
              <a:gd name="T25" fmla="*/ 0 h 544"/>
              <a:gd name="T26" fmla="*/ 1738 w 1738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38" h="544">
                <a:moveTo>
                  <a:pt x="14" y="0"/>
                </a:moveTo>
                <a:cubicBezTo>
                  <a:pt x="10" y="34"/>
                  <a:pt x="6" y="68"/>
                  <a:pt x="14" y="91"/>
                </a:cubicBezTo>
                <a:cubicBezTo>
                  <a:pt x="22" y="114"/>
                  <a:pt x="0" y="129"/>
                  <a:pt x="60" y="136"/>
                </a:cubicBezTo>
                <a:cubicBezTo>
                  <a:pt x="120" y="143"/>
                  <a:pt x="181" y="136"/>
                  <a:pt x="377" y="136"/>
                </a:cubicBezTo>
                <a:cubicBezTo>
                  <a:pt x="573" y="136"/>
                  <a:pt x="1050" y="129"/>
                  <a:pt x="1239" y="136"/>
                </a:cubicBezTo>
                <a:cubicBezTo>
                  <a:pt x="1428" y="143"/>
                  <a:pt x="1443" y="143"/>
                  <a:pt x="1511" y="181"/>
                </a:cubicBezTo>
                <a:cubicBezTo>
                  <a:pt x="1579" y="219"/>
                  <a:pt x="1609" y="303"/>
                  <a:pt x="1647" y="363"/>
                </a:cubicBezTo>
                <a:cubicBezTo>
                  <a:pt x="1685" y="423"/>
                  <a:pt x="1711" y="483"/>
                  <a:pt x="1738" y="544"/>
                </a:cubicBezTo>
              </a:path>
            </a:pathLst>
          </a:custGeom>
          <a:noFill/>
          <a:ln w="9525" cap="rnd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700088"/>
          </a:xfrm>
        </p:spPr>
        <p:txBody>
          <a:bodyPr/>
          <a:lstStyle/>
          <a:p>
            <a:pPr eaLnBrk="1" hangingPunct="1"/>
            <a:r>
              <a:rPr lang="en-US" altLang="zh-CN" sz="2800" b="0" smtClean="0">
                <a:ea typeface="黑体" panose="02010609060101010101" pitchFamily="49" charset="-122"/>
              </a:rPr>
              <a:t>Summary of MIPS architecture in Chapter 2  </a:t>
            </a:r>
            <a:endParaRPr lang="en-US" altLang="zh-CN" sz="2000" smtClean="0">
              <a:ea typeface="黑体" panose="02010609060101010101" pitchFamily="49" charset="-122"/>
            </a:endParaRPr>
          </a:p>
        </p:txBody>
      </p:sp>
      <p:sp>
        <p:nvSpPr>
          <p:cNvPr id="952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1150" y="981075"/>
            <a:ext cx="8713788" cy="5616575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r>
              <a:rPr lang="en-US" altLang="zh-CN" sz="2800"/>
              <a:t> </a:t>
            </a:r>
            <a:r>
              <a:rPr lang="en-US" altLang="zh-CN" sz="2800" b="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MIPS instruction format</a:t>
            </a: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r>
              <a:rPr lang="en-US" altLang="zh-CN" sz="2000" b="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</a:t>
            </a:r>
            <a:endParaRPr lang="en-US" altLang="zh-CN" sz="200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2000" b="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2000" b="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1400" b="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1400" b="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2000" b="0" u="sng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r>
              <a:rPr lang="en-US" altLang="zh-CN" sz="2800" b="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MIPS operands</a:t>
            </a: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4000" b="0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endParaRPr lang="en-US" altLang="zh-CN" sz="2800" b="0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eaLnBrk="1" hangingPunct="1">
              <a:spcBef>
                <a:spcPts val="0"/>
              </a:spcBef>
              <a:buClr>
                <a:srgbClr val="FF9933"/>
              </a:buClr>
              <a:buSzPct val="75000"/>
              <a:defRPr/>
            </a:pPr>
            <a:r>
              <a:rPr lang="en-US" altLang="zh-CN" sz="2800" b="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MIPS assembly language</a:t>
            </a:r>
          </a:p>
          <a:p>
            <a:pPr lvl="1" eaLnBrk="1" hangingPunct="1">
              <a:spcBef>
                <a:spcPts val="0"/>
              </a:spcBef>
              <a:buClr>
                <a:srgbClr val="3366FF"/>
              </a:buClr>
              <a:buSzPct val="85000"/>
              <a:defRPr/>
            </a:pPr>
            <a:r>
              <a:rPr lang="en-US" altLang="zh-CN" sz="24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Arithmetic</a:t>
            </a:r>
          </a:p>
          <a:p>
            <a:pPr lvl="2" eaLnBrk="1" hangingPunct="1">
              <a:spcBef>
                <a:spcPts val="0"/>
              </a:spcBef>
              <a:buClr>
                <a:srgbClr val="FF9933"/>
              </a:buClr>
              <a:buSzPct val="85000"/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add                         </a:t>
            </a:r>
            <a:r>
              <a:rPr lang="en-US" altLang="zh-CN" sz="2000" kern="0" err="1">
                <a:solidFill>
                  <a:srgbClr val="000000"/>
                </a:solidFill>
                <a:ea typeface="Arial Unicode MS"/>
                <a:cs typeface="Arial Unicode MS"/>
              </a:rPr>
              <a:t>add</a:t>
            </a:r>
            <a:r>
              <a:rPr lang="en-US" altLang="zh-CN" sz="2000" kern="0">
                <a:solidFill>
                  <a:srgbClr val="000000"/>
                </a:solidFill>
                <a:ea typeface="Arial Unicode MS"/>
                <a:cs typeface="Arial Unicode MS"/>
              </a:rPr>
              <a:t>  $s1, $s2, $s3</a:t>
            </a:r>
          </a:p>
          <a:p>
            <a:pPr lvl="2" eaLnBrk="1" hangingPunct="1">
              <a:spcBef>
                <a:spcPts val="0"/>
              </a:spcBef>
              <a:buClr>
                <a:srgbClr val="FF9933"/>
              </a:buClr>
              <a:buSzPct val="85000"/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subtract                  </a:t>
            </a:r>
            <a:r>
              <a:rPr lang="en-US" altLang="zh-CN" sz="2000" kern="0">
                <a:solidFill>
                  <a:srgbClr val="000000"/>
                </a:solidFill>
                <a:ea typeface="Arial Unicode MS"/>
                <a:cs typeface="Arial Unicode MS"/>
              </a:rPr>
              <a:t>sub  $s1, $s2, $s3</a:t>
            </a:r>
          </a:p>
          <a:p>
            <a:pPr lvl="2" eaLnBrk="1" hangingPunct="1">
              <a:spcBef>
                <a:spcPts val="0"/>
              </a:spcBef>
              <a:buClr>
                <a:srgbClr val="FF9933"/>
              </a:buClr>
              <a:buSzPct val="85000"/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add immediate       </a:t>
            </a:r>
            <a:r>
              <a:rPr lang="en-US" altLang="zh-CN" sz="2000" kern="0" err="1">
                <a:solidFill>
                  <a:srgbClr val="000000"/>
                </a:solidFill>
                <a:ea typeface="Arial Unicode MS"/>
                <a:cs typeface="Arial Unicode MS"/>
              </a:rPr>
              <a:t>addi</a:t>
            </a:r>
            <a:r>
              <a:rPr lang="en-US" altLang="zh-CN" sz="2000" kern="0">
                <a:solidFill>
                  <a:srgbClr val="000000"/>
                </a:solidFill>
                <a:ea typeface="Arial Unicode MS"/>
                <a:cs typeface="Arial Unicode MS"/>
              </a:rPr>
              <a:t>  $s1, $s2, -3  (</a:t>
            </a:r>
            <a:r>
              <a:rPr lang="en-US" altLang="zh-CN" sz="2000" kern="0" err="1">
                <a:solidFill>
                  <a:srgbClr val="000000"/>
                </a:solidFill>
                <a:ea typeface="Arial Unicode MS"/>
                <a:cs typeface="Arial Unicode MS"/>
              </a:rPr>
              <a:t>Note:subi</a:t>
            </a:r>
            <a:r>
              <a:rPr lang="en-US" altLang="zh-CN" sz="2000" kern="0">
                <a:solidFill>
                  <a:srgbClr val="000000"/>
                </a:solidFill>
                <a:ea typeface="Arial Unicode MS"/>
                <a:cs typeface="Arial Unicode MS"/>
              </a:rPr>
              <a:t> does not exist)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311633" y="1441804"/>
          <a:ext cx="8530624" cy="1676400"/>
        </p:xfrm>
        <a:graphic>
          <a:graphicData uri="http://schemas.openxmlformats.org/drawingml/2006/table">
            <a:tbl>
              <a:tblPr/>
              <a:tblGrid>
                <a:gridCol w="115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Fields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Field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5bits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6bits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All MIPS instruction 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shamt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funct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Arithmetic instruction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address/immediate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Transfer,branch,imm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. format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J-format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target address (word)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Jump instruction format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8134" y="3543426"/>
          <a:ext cx="8817287" cy="1036320"/>
        </p:xfrm>
        <a:graphic>
          <a:graphicData uri="http://schemas.openxmlformats.org/drawingml/2006/table">
            <a:tbl>
              <a:tblPr/>
              <a:tblGrid>
                <a:gridCol w="1438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32 registers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$s0~$s7, $t0~$t9,$zero, $a0~$a3, $v0~$v1, $gp $fp, $gp, $ra, $at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 words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|          Memory[0], Memory[4], Memory[4], . . .  , Memory[4294967292]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540750" cy="5832475"/>
          </a:xfrm>
        </p:spPr>
        <p:txBody>
          <a:bodyPr/>
          <a:lstStyle/>
          <a:p>
            <a:pPr lvl="1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Data transfer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load word      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lw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$s1, 100($s2)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store word     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sw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$s1, 100($s2)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load byte       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lb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 $s1, 100($s2)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store byte      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sb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 $s1, 100($s2)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load upper immediate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lui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$s1, 100</a:t>
            </a:r>
          </a:p>
          <a:p>
            <a:pPr lvl="1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Conditional branch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branch on equal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beq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$s1, $s2, 25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branch on not equal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bne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$s1, $s2, 25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set on less than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slt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 $s1, $s2, $s3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set on less than immediate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slti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 $s1, $s2, 100 </a:t>
            </a:r>
          </a:p>
          <a:p>
            <a:pPr lvl="1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Unconditional jump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jump                                         j      2500</a:t>
            </a: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jump register 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jr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$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ra</a:t>
            </a:r>
            <a:endParaRPr lang="en-US" altLang="zh-CN" sz="2000" kern="0">
              <a:solidFill>
                <a:srgbClr val="000000"/>
              </a:solidFill>
              <a:latin typeface="Arial"/>
              <a:ea typeface="Arial Unicode MS"/>
              <a:cs typeface="Arial Unicode MS"/>
            </a:endParaRPr>
          </a:p>
          <a:p>
            <a:pPr lvl="2" eaLnBrk="1" hangingPunct="1">
              <a:lnSpc>
                <a:spcPts val="2600"/>
              </a:lnSpc>
              <a:spcBef>
                <a:spcPts val="0"/>
              </a:spcBef>
              <a:defRPr/>
            </a:pP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jump and link                           </a:t>
            </a:r>
            <a:r>
              <a:rPr lang="en-US" altLang="zh-CN" sz="2000" kern="0" err="1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jal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Arial Unicode MS"/>
                <a:cs typeface="Arial Unicode MS"/>
              </a:rPr>
              <a:t>    2500</a:t>
            </a:r>
          </a:p>
        </p:txBody>
      </p:sp>
      <p:sp>
        <p:nvSpPr>
          <p:cNvPr id="3" name="矩形 2"/>
          <p:cNvSpPr/>
          <p:nvPr/>
        </p:nvSpPr>
        <p:spPr>
          <a:xfrm>
            <a:off x="6488113" y="3141663"/>
            <a:ext cx="23034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(Why not </a:t>
            </a:r>
            <a:r>
              <a:rPr lang="en-US" altLang="zh-CN" sz="2400" i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beqi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?)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on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3"/>
            <a:ext cx="8229600" cy="3500461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Principle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It’s </a:t>
            </a:r>
            <a:r>
              <a:rPr lang="en-US" altLang="zh-CN" sz="2400" dirty="0" smtClean="0">
                <a:solidFill>
                  <a:srgbClr val="0000FF"/>
                </a:solidFill>
              </a:rPr>
              <a:t>not requisite </a:t>
            </a:r>
            <a:r>
              <a:rPr lang="en-US" altLang="zh-CN" sz="2400" dirty="0" smtClean="0"/>
              <a:t>to obey the conventions</a:t>
            </a:r>
            <a:endParaRPr lang="zh-CN" altLang="en-US" sz="2400" dirty="0" smtClean="0"/>
          </a:p>
          <a:p>
            <a:r>
              <a:rPr lang="en-US" altLang="zh-CN" sz="2800" dirty="0" smtClean="0"/>
              <a:t>Example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Jump back  from  procedure instead of using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Jr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ra</a:t>
            </a:r>
            <a:endParaRPr lang="zh-CN" alt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 smtClean="0"/>
              <a:t>Jump into or out of a procedure directly.</a:t>
            </a:r>
          </a:p>
          <a:p>
            <a:r>
              <a:rPr lang="en-US" altLang="zh-CN" sz="2800" dirty="0" smtClean="0">
                <a:solidFill>
                  <a:srgbClr val="0000FF"/>
                </a:solidFill>
              </a:rPr>
              <a:t>What could you do if there are more than  4 parameters for the procedure?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42910" y="4500570"/>
            <a:ext cx="8229600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the parameters into the stack before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Jal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pop it out </a:t>
            </a:r>
            <a:r>
              <a:rPr lang="en-US" altLang="zh-CN" sz="2800" kern="0" dirty="0" smtClean="0">
                <a:latin typeface="+mn-lt"/>
                <a:ea typeface="+mn-ea"/>
              </a:rPr>
              <a:t>in the procedure.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free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 to transfer the parameter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2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58737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黑体" panose="02010609060101010101" pitchFamily="49" charset="-122"/>
              </a:rPr>
              <a:t>2.10    Translanting and starting a Program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779838" y="1052513"/>
            <a:ext cx="4940300" cy="5873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 translation hierarchy</a:t>
            </a:r>
          </a:p>
        </p:txBody>
      </p:sp>
      <p:pic>
        <p:nvPicPr>
          <p:cNvPr id="98308" name="Picture 6" descr="f03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19283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39442" y="1815705"/>
            <a:ext cx="6588919" cy="372546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1650" dirty="0"/>
              <a:t>Compiling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1500" dirty="0"/>
              <a:t> C program  </a:t>
            </a:r>
            <a:r>
              <a:rPr lang="en-US" altLang="zh-CN" sz="1500" dirty="0">
                <a:sym typeface="Wingdings" panose="05000000000000000000" pitchFamily="2" charset="2"/>
              </a:rPr>
              <a:t>  assembly language program</a:t>
            </a:r>
            <a:endParaRPr lang="en-US" altLang="zh-CN" sz="1500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1650" dirty="0"/>
              <a:t> Assembling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1500" dirty="0"/>
              <a:t> </a:t>
            </a:r>
            <a:r>
              <a:rPr lang="en-US" altLang="zh-CN" sz="1800" dirty="0"/>
              <a:t>Assembly language program </a:t>
            </a:r>
            <a:r>
              <a:rPr lang="en-US" altLang="zh-CN" sz="1800" dirty="0">
                <a:sym typeface="Wingdings" panose="05000000000000000000" pitchFamily="2" charset="2"/>
              </a:rPr>
              <a:t>  machine language module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FF0000"/>
                </a:solidFill>
              </a:rPr>
              <a:t>pseudoinstructions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 eaLnBrk="1" hangingPunct="1">
              <a:spcBef>
                <a:spcPts val="0"/>
              </a:spcBef>
              <a:buNone/>
              <a:defRPr/>
            </a:pPr>
            <a:r>
              <a:rPr lang="en-US" altLang="zh-CN" sz="1500" dirty="0">
                <a:solidFill>
                  <a:srgbClr val="FF0000"/>
                </a:solidFill>
              </a:rPr>
              <a:t>move $t0,$t1		# register St0 gets register $t1</a:t>
            </a:r>
          </a:p>
          <a:p>
            <a:pPr lvl="2" eaLnBrk="1" hangingPunct="1">
              <a:spcBef>
                <a:spcPts val="0"/>
              </a:spcBef>
              <a:buNone/>
              <a:defRPr/>
            </a:pPr>
            <a:r>
              <a:rPr lang="en-US" altLang="zh-CN" sz="1500" dirty="0"/>
              <a:t>add $t0,$zero, $t1 	 # register St0 gets 0+register $t1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Symbol table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1650" dirty="0"/>
              <a:t>A table that matches name of labels to the addresses of the memory words that instructions occupy</a:t>
            </a:r>
            <a:r>
              <a:rPr lang="en-US" altLang="zh-CN" sz="1650" dirty="0"/>
              <a:t>.</a:t>
            </a:r>
            <a:endParaRPr lang="en-US" altLang="zh-CN" sz="1650" dirty="0"/>
          </a:p>
        </p:txBody>
      </p:sp>
      <p:sp>
        <p:nvSpPr>
          <p:cNvPr id="99331" name="AutoShape 5"/>
          <p:cNvSpPr>
            <a:spLocks noChangeArrowheads="1"/>
          </p:cNvSpPr>
          <p:nvPr/>
        </p:nvSpPr>
        <p:spPr bwMode="auto">
          <a:xfrm>
            <a:off x="5922170" y="1538289"/>
            <a:ext cx="2078831" cy="540544"/>
          </a:xfrm>
          <a:prstGeom prst="cloudCallout">
            <a:avLst>
              <a:gd name="adj1" fmla="val -55403"/>
              <a:gd name="adj2" fmla="val 149560"/>
            </a:avLst>
          </a:prstGeom>
          <a:noFill/>
          <a:ln w="9525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object file</a:t>
            </a:r>
          </a:p>
        </p:txBody>
      </p:sp>
      <p:sp>
        <p:nvSpPr>
          <p:cNvPr id="9933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331119" y="998936"/>
            <a:ext cx="6405563" cy="602456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黑体" panose="02010609060101010101" pitchFamily="49" charset="-122"/>
              </a:rPr>
              <a:t>Start a C program in a file on disk to run</a:t>
            </a:r>
          </a:p>
        </p:txBody>
      </p:sp>
    </p:spTree>
    <p:extLst>
      <p:ext uri="{BB962C8B-B14F-4D97-AF65-F5344CB8AC3E}">
        <p14:creationId xmlns:p14="http://schemas.microsoft.com/office/powerpoint/2010/main" val="3774011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9502" y="1700808"/>
            <a:ext cx="4590510" cy="3834426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Object file of UNIX (six distinct pieces)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object file header</a:t>
            </a:r>
            <a:r>
              <a:rPr lang="en-US" altLang="zh-CN" dirty="0">
                <a:latin typeface="Arial Unicode MS" panose="020B0604020202020204" pitchFamily="34" charset="-122"/>
              </a:rPr>
              <a:t>—</a:t>
            </a:r>
            <a:r>
              <a:rPr lang="en-US" altLang="zh-CN" dirty="0">
                <a:solidFill>
                  <a:srgbClr val="FF0000"/>
                </a:solidFill>
              </a:rPr>
              <a:t>size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position</a:t>
            </a:r>
            <a:r>
              <a:rPr lang="en-US" altLang="zh-CN" dirty="0"/>
              <a:t> of the other pieces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Text</a:t>
            </a:r>
            <a:r>
              <a:rPr lang="en-US" altLang="zh-CN" dirty="0"/>
              <a:t> segment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static data segment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66"/>
                </a:solidFill>
              </a:rPr>
              <a:t>dynamic </a:t>
            </a:r>
            <a:r>
              <a:rPr lang="en-US" altLang="zh-CN" dirty="0" smtClean="0">
                <a:solidFill>
                  <a:srgbClr val="FF0066"/>
                </a:solidFill>
              </a:rPr>
              <a:t>data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relocation </a:t>
            </a:r>
            <a:r>
              <a:rPr lang="en-US" altLang="zh-CN" dirty="0" smtClean="0"/>
              <a:t>information -- </a:t>
            </a:r>
            <a:r>
              <a:rPr lang="en-US" altLang="zh-CN" dirty="0"/>
              <a:t>Identifies absolute addresses of instruction and data words when the program is loaded into </a:t>
            </a:r>
            <a:r>
              <a:rPr lang="en-US" altLang="zh-CN" dirty="0" smtClean="0"/>
              <a:t>memory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Symbol </a:t>
            </a:r>
            <a:r>
              <a:rPr lang="en-US" altLang="zh-CN" dirty="0" smtClean="0"/>
              <a:t>table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debugging information</a:t>
            </a:r>
            <a:endParaRPr lang="en-US" altLang="zh-CN" dirty="0"/>
          </a:p>
          <a:p>
            <a:pPr marL="342900" lvl="1" indent="0" eaLnBrk="1" hangingPunct="1">
              <a:lnSpc>
                <a:spcPct val="90000"/>
              </a:lnSpc>
              <a:buNone/>
              <a:defRPr/>
            </a:pPr>
            <a:endParaRPr lang="en-US" altLang="zh-CN" sz="1650" dirty="0"/>
          </a:p>
        </p:txBody>
      </p:sp>
      <p:graphicFrame>
        <p:nvGraphicFramePr>
          <p:cNvPr id="242825" name="Group 137"/>
          <p:cNvGraphicFramePr>
            <a:graphicFrameLocks noGrp="1"/>
          </p:cNvGraphicFramePr>
          <p:nvPr>
            <p:extLst/>
          </p:nvPr>
        </p:nvGraphicFramePr>
        <p:xfrm>
          <a:off x="4788025" y="1717998"/>
          <a:ext cx="4212431" cy="3946776"/>
        </p:xfrm>
        <a:graphic>
          <a:graphicData uri="http://schemas.openxmlformats.org/drawingml/2006/table">
            <a:tbl>
              <a:tblPr/>
              <a:tblGrid>
                <a:gridCol w="107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76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Object file header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76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Procedure A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Text size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</a:t>
                      </a:r>
                      <a:r>
                        <a:rPr kumimoji="0" lang="en-US" altLang="zh-CN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hex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size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</a:t>
                      </a:r>
                      <a:r>
                        <a:rPr kumimoji="0" lang="en-US" altLang="zh-CN" sz="11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hex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Text segment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76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</a:t>
                      </a: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$a0, 0($</a:t>
                      </a:r>
                      <a:r>
                        <a:rPr kumimoji="0" lang="en-US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gp</a:t>
                      </a: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)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</a:t>
                      </a: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0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7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Data segment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(X)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5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Relocation information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 type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Dependency 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7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Lw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jal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Symbol table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label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Address 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7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X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B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--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540750" cy="8445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2.8    Communicating with People </a:t>
            </a:r>
            <a:br>
              <a:rPr lang="en-US" altLang="zh-CN" sz="3200" dirty="0" smtClean="0"/>
            </a:br>
            <a:r>
              <a:rPr lang="en-US" altLang="zh-CN" sz="3200" dirty="0" smtClean="0"/>
              <a:t>					  Beyond Numbers  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540750" cy="4476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ASCII </a:t>
            </a:r>
            <a:r>
              <a:rPr lang="en-US" altLang="zh-CN" sz="2000" dirty="0">
                <a:solidFill>
                  <a:schemeClr val="tx1"/>
                </a:solidFill>
              </a:rPr>
              <a:t>( American Standard Code for Information Interchange 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Instructions for moving bytes in MIPS 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 Load byte ( </a:t>
            </a:r>
            <a:r>
              <a:rPr lang="en-US" altLang="zh-CN" dirty="0" err="1"/>
              <a:t>lb</a:t>
            </a:r>
            <a:r>
              <a:rPr lang="en-US" altLang="zh-CN" dirty="0"/>
              <a:t> ): 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   $t0,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# read byte from source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 Store byte ( </a:t>
            </a:r>
            <a:r>
              <a:rPr lang="en-US" altLang="zh-CN" dirty="0" err="1"/>
              <a:t>sb</a:t>
            </a:r>
            <a:r>
              <a:rPr lang="en-US" altLang="zh-CN" dirty="0"/>
              <a:t> ): </a:t>
            </a:r>
            <a:r>
              <a:rPr lang="en-US" altLang="zh-CN" sz="2000" dirty="0" err="1"/>
              <a:t>sb</a:t>
            </a:r>
            <a:r>
              <a:rPr lang="en-US" altLang="zh-CN" sz="2000" dirty="0"/>
              <a:t>   $t0,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# write byte to destination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Three choices for representing a string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 Place the length of the string in the first position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 An accompanying variable </a:t>
            </a:r>
            <a:r>
              <a:rPr lang="en-US" altLang="zh-CN" sz="2000" dirty="0" smtClean="0"/>
              <a:t>which indicate </a:t>
            </a:r>
            <a:r>
              <a:rPr lang="en-US" altLang="zh-CN" sz="2000" dirty="0"/>
              <a:t>the length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 A character in the  last position to mark the end of a string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 uses the third choice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000" dirty="0"/>
              <a:t> Terminate a string with a byte whose value is 0 ( null in ASCII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9475" y="5945188"/>
            <a:ext cx="5545138" cy="74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549275"/>
            <a:ext cx="9036050" cy="26638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600" dirty="0">
                <a:solidFill>
                  <a:srgbClr val="0000FF"/>
                </a:solidFill>
              </a:rPr>
              <a:t>Linking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200" dirty="0"/>
              <a:t> Object modules(including library routine) </a:t>
            </a:r>
            <a:r>
              <a:rPr lang="en-US" altLang="zh-CN" sz="2200" dirty="0">
                <a:sym typeface="Wingdings" panose="05000000000000000000" pitchFamily="2" charset="2"/>
              </a:rPr>
              <a:t>  </a:t>
            </a:r>
            <a:r>
              <a:rPr lang="en-US" altLang="zh-CN" sz="2200" b="1" dirty="0">
                <a:solidFill>
                  <a:srgbClr val="FF0066"/>
                </a:solidFill>
                <a:sym typeface="Wingdings" panose="05000000000000000000" pitchFamily="2" charset="2"/>
              </a:rPr>
              <a:t>executable program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3 step of Link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1800" dirty="0"/>
              <a:t> </a:t>
            </a:r>
            <a:r>
              <a:rPr lang="en-US" altLang="zh-CN" sz="2200" dirty="0"/>
              <a:t>Place code and data modules symbolically in memory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 dirty="0"/>
              <a:t> Determine the addresses of data and instruction labels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 dirty="0"/>
              <a:t> Patch both the internal and external references (</a:t>
            </a:r>
            <a:r>
              <a:rPr lang="en-US" altLang="zh-CN" sz="2200" b="1" dirty="0">
                <a:solidFill>
                  <a:srgbClr val="FF0066"/>
                </a:solidFill>
              </a:rPr>
              <a:t>Address of invoke</a:t>
            </a:r>
            <a:r>
              <a:rPr lang="en-US" altLang="zh-CN" sz="2200" dirty="0"/>
              <a:t>)</a:t>
            </a:r>
          </a:p>
        </p:txBody>
      </p:sp>
      <p:sp>
        <p:nvSpPr>
          <p:cNvPr id="101380" name="Text Box 146"/>
          <p:cNvSpPr txBox="1">
            <a:spLocks noChangeArrowheads="1"/>
          </p:cNvSpPr>
          <p:nvPr/>
        </p:nvSpPr>
        <p:spPr bwMode="auto">
          <a:xfrm>
            <a:off x="323850" y="3144838"/>
            <a:ext cx="324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3" action="ppaction://hlinkfile" tooltip="Example of Compile &amp; Linking"/>
              </a:rPr>
              <a:t>Link object file A &amp; B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381" name="Rectangle 148"/>
          <p:cNvSpPr>
            <a:spLocks noChangeArrowheads="1"/>
          </p:cNvSpPr>
          <p:nvPr/>
        </p:nvSpPr>
        <p:spPr bwMode="auto">
          <a:xfrm>
            <a:off x="3419475" y="2852738"/>
            <a:ext cx="537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MIPS memory allocation for program and data</a:t>
            </a:r>
          </a:p>
        </p:txBody>
      </p:sp>
      <p:sp>
        <p:nvSpPr>
          <p:cNvPr id="101382" name="Text Box 149"/>
          <p:cNvSpPr txBox="1">
            <a:spLocks noChangeArrowheads="1"/>
          </p:cNvSpPr>
          <p:nvPr/>
        </p:nvSpPr>
        <p:spPr bwMode="auto">
          <a:xfrm>
            <a:off x="684213" y="3648075"/>
            <a:ext cx="4824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0000000000000000 0111111111111111	 +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000" b="1" baseline="300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15-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en-US" altLang="zh-CN" sz="1400" b="1">
              <a:solidFill>
                <a:srgbClr val="FF33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0001000000000000 1000000000000000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1111111111111111     1000000000000000	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-2</a:t>
            </a:r>
            <a:r>
              <a:rPr lang="en-US" altLang="zh-CN" sz="2000" b="1" baseline="30000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r>
          </a:p>
        </p:txBody>
      </p:sp>
      <p:sp>
        <p:nvSpPr>
          <p:cNvPr id="101383" name="Line 151"/>
          <p:cNvSpPr>
            <a:spLocks noChangeShapeType="1"/>
          </p:cNvSpPr>
          <p:nvPr/>
        </p:nvSpPr>
        <p:spPr bwMode="auto">
          <a:xfrm>
            <a:off x="0" y="4584700"/>
            <a:ext cx="4356100" cy="0"/>
          </a:xfrm>
          <a:prstGeom prst="line">
            <a:avLst/>
          </a:prstGeom>
          <a:noFill/>
          <a:ln w="9525" cap="rnd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84" name="Rectangle 152"/>
          <p:cNvSpPr>
            <a:spLocks noChangeArrowheads="1"/>
          </p:cNvSpPr>
          <p:nvPr/>
        </p:nvSpPr>
        <p:spPr bwMode="auto">
          <a:xfrm>
            <a:off x="304800" y="42195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</a:p>
        </p:txBody>
      </p:sp>
      <p:sp>
        <p:nvSpPr>
          <p:cNvPr id="101385" name="Rectangle 153"/>
          <p:cNvSpPr>
            <a:spLocks noChangeArrowheads="1"/>
          </p:cNvSpPr>
          <p:nvPr/>
        </p:nvSpPr>
        <p:spPr bwMode="auto">
          <a:xfrm>
            <a:off x="684213" y="4656138"/>
            <a:ext cx="3382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0001000000000000 0000000000000000</a:t>
            </a:r>
          </a:p>
        </p:txBody>
      </p:sp>
      <p:sp>
        <p:nvSpPr>
          <p:cNvPr id="101386" name="Oval 154"/>
          <p:cNvSpPr>
            <a:spLocks noChangeArrowheads="1"/>
          </p:cNvSpPr>
          <p:nvPr/>
        </p:nvSpPr>
        <p:spPr bwMode="auto">
          <a:xfrm>
            <a:off x="1074738" y="3432175"/>
            <a:ext cx="142875" cy="1728788"/>
          </a:xfrm>
          <a:prstGeom prst="ellipse">
            <a:avLst/>
          </a:prstGeom>
          <a:noFill/>
          <a:ln w="9525" cap="rnd" algn="ctr">
            <a:solidFill>
              <a:srgbClr val="007A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1387" name="Freeform 150"/>
          <p:cNvSpPr>
            <a:spLocks/>
          </p:cNvSpPr>
          <p:nvPr/>
        </p:nvSpPr>
        <p:spPr bwMode="auto">
          <a:xfrm rot="-1186684">
            <a:off x="4395788" y="3852863"/>
            <a:ext cx="1350962" cy="1493837"/>
          </a:xfrm>
          <a:custGeom>
            <a:avLst/>
            <a:gdLst>
              <a:gd name="T0" fmla="*/ 0 w 408"/>
              <a:gd name="T1" fmla="*/ 0 h 363"/>
              <a:gd name="T2" fmla="*/ 2147483646 w 408"/>
              <a:gd name="T3" fmla="*/ 2147483646 h 363"/>
              <a:gd name="T4" fmla="*/ 2147483646 w 408"/>
              <a:gd name="T5" fmla="*/ 2147483646 h 363"/>
              <a:gd name="T6" fmla="*/ 0 60000 65536"/>
              <a:gd name="T7" fmla="*/ 0 60000 65536"/>
              <a:gd name="T8" fmla="*/ 0 60000 65536"/>
              <a:gd name="T9" fmla="*/ 0 w 408"/>
              <a:gd name="T10" fmla="*/ 0 h 363"/>
              <a:gd name="T11" fmla="*/ 408 w 408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63">
                <a:moveTo>
                  <a:pt x="0" y="0"/>
                </a:moveTo>
                <a:cubicBezTo>
                  <a:pt x="102" y="37"/>
                  <a:pt x="204" y="75"/>
                  <a:pt x="272" y="136"/>
                </a:cubicBezTo>
                <a:cubicBezTo>
                  <a:pt x="340" y="197"/>
                  <a:pt x="374" y="280"/>
                  <a:pt x="408" y="36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1388" name="Group 197"/>
          <p:cNvGrpSpPr>
            <a:grpSpLocks/>
          </p:cNvGrpSpPr>
          <p:nvPr/>
        </p:nvGrpSpPr>
        <p:grpSpPr bwMode="auto">
          <a:xfrm>
            <a:off x="3563938" y="3367088"/>
            <a:ext cx="5195887" cy="3305175"/>
            <a:chOff x="2245" y="2238"/>
            <a:chExt cx="3273" cy="2082"/>
          </a:xfrm>
        </p:grpSpPr>
        <p:sp>
          <p:nvSpPr>
            <p:cNvPr id="101391" name="Freeform 11"/>
            <p:cNvSpPr>
              <a:spLocks/>
            </p:cNvSpPr>
            <p:nvPr/>
          </p:nvSpPr>
          <p:spPr bwMode="auto">
            <a:xfrm>
              <a:off x="3138" y="3540"/>
              <a:ext cx="1553" cy="1"/>
            </a:xfrm>
            <a:custGeom>
              <a:avLst/>
              <a:gdLst>
                <a:gd name="T0" fmla="*/ 0 w 1553"/>
                <a:gd name="T1" fmla="*/ 0 h 1"/>
                <a:gd name="T2" fmla="*/ 1553 w 1553"/>
                <a:gd name="T3" fmla="*/ 0 h 1"/>
                <a:gd name="T4" fmla="*/ 0 w 1553"/>
                <a:gd name="T5" fmla="*/ 0 h 1"/>
                <a:gd name="T6" fmla="*/ 0 60000 65536"/>
                <a:gd name="T7" fmla="*/ 0 60000 65536"/>
                <a:gd name="T8" fmla="*/ 0 60000 65536"/>
                <a:gd name="T9" fmla="*/ 0 w 1553"/>
                <a:gd name="T10" fmla="*/ 0 h 1"/>
                <a:gd name="T11" fmla="*/ 1553 w 15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3" h="1">
                  <a:moveTo>
                    <a:pt x="0" y="0"/>
                  </a:moveTo>
                  <a:lnTo>
                    <a:pt x="15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2" name="Freeform 6"/>
            <p:cNvSpPr>
              <a:spLocks/>
            </p:cNvSpPr>
            <p:nvPr/>
          </p:nvSpPr>
          <p:spPr bwMode="auto">
            <a:xfrm>
              <a:off x="3969" y="2323"/>
              <a:ext cx="1549" cy="1865"/>
            </a:xfrm>
            <a:custGeom>
              <a:avLst/>
              <a:gdLst>
                <a:gd name="T0" fmla="*/ 1549 w 1549"/>
                <a:gd name="T1" fmla="*/ 1828 h 1870"/>
                <a:gd name="T2" fmla="*/ 1549 w 1549"/>
                <a:gd name="T3" fmla="*/ 0 h 1870"/>
                <a:gd name="T4" fmla="*/ 0 w 1549"/>
                <a:gd name="T5" fmla="*/ 0 h 1870"/>
                <a:gd name="T6" fmla="*/ 0 w 1549"/>
                <a:gd name="T7" fmla="*/ 1830 h 1870"/>
                <a:gd name="T8" fmla="*/ 1549 w 1549"/>
                <a:gd name="T9" fmla="*/ 1830 h 1870"/>
                <a:gd name="T10" fmla="*/ 1549 w 1549"/>
                <a:gd name="T11" fmla="*/ 1830 h 1870"/>
                <a:gd name="T12" fmla="*/ 1549 w 1549"/>
                <a:gd name="T13" fmla="*/ 1828 h 18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9"/>
                <a:gd name="T22" fmla="*/ 0 h 1870"/>
                <a:gd name="T23" fmla="*/ 1549 w 1549"/>
                <a:gd name="T24" fmla="*/ 1870 h 18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9" h="1870">
                  <a:moveTo>
                    <a:pt x="1549" y="1868"/>
                  </a:moveTo>
                  <a:lnTo>
                    <a:pt x="1549" y="0"/>
                  </a:lnTo>
                  <a:lnTo>
                    <a:pt x="0" y="0"/>
                  </a:lnTo>
                  <a:lnTo>
                    <a:pt x="0" y="1870"/>
                  </a:lnTo>
                  <a:lnTo>
                    <a:pt x="1549" y="1870"/>
                  </a:lnTo>
                  <a:lnTo>
                    <a:pt x="1549" y="1868"/>
                  </a:lnTo>
                  <a:close/>
                </a:path>
              </a:pathLst>
            </a:custGeom>
            <a:solidFill>
              <a:srgbClr val="F7C5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3" name="Freeform 7"/>
            <p:cNvSpPr>
              <a:spLocks/>
            </p:cNvSpPr>
            <p:nvPr/>
          </p:nvSpPr>
          <p:spPr bwMode="auto">
            <a:xfrm>
              <a:off x="3969" y="2323"/>
              <a:ext cx="1549" cy="1870"/>
            </a:xfrm>
            <a:custGeom>
              <a:avLst/>
              <a:gdLst>
                <a:gd name="T0" fmla="*/ 1549 w 1549"/>
                <a:gd name="T1" fmla="*/ 1868 h 1870"/>
                <a:gd name="T2" fmla="*/ 1549 w 1549"/>
                <a:gd name="T3" fmla="*/ 0 h 1870"/>
                <a:gd name="T4" fmla="*/ 0 w 1549"/>
                <a:gd name="T5" fmla="*/ 0 h 1870"/>
                <a:gd name="T6" fmla="*/ 0 w 1549"/>
                <a:gd name="T7" fmla="*/ 1870 h 1870"/>
                <a:gd name="T8" fmla="*/ 1549 w 1549"/>
                <a:gd name="T9" fmla="*/ 1870 h 1870"/>
                <a:gd name="T10" fmla="*/ 1549 w 1549"/>
                <a:gd name="T11" fmla="*/ 1870 h 18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9"/>
                <a:gd name="T19" fmla="*/ 0 h 1870"/>
                <a:gd name="T20" fmla="*/ 1549 w 1549"/>
                <a:gd name="T21" fmla="*/ 1870 h 18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9" h="1870">
                  <a:moveTo>
                    <a:pt x="1549" y="1868"/>
                  </a:moveTo>
                  <a:lnTo>
                    <a:pt x="1549" y="0"/>
                  </a:lnTo>
                  <a:lnTo>
                    <a:pt x="0" y="0"/>
                  </a:lnTo>
                  <a:lnTo>
                    <a:pt x="0" y="1870"/>
                  </a:lnTo>
                  <a:lnTo>
                    <a:pt x="1549" y="187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4" name="Line 12"/>
            <p:cNvSpPr>
              <a:spLocks noChangeShapeType="1"/>
            </p:cNvSpPr>
            <p:nvPr/>
          </p:nvSpPr>
          <p:spPr bwMode="auto">
            <a:xfrm>
              <a:off x="3955" y="3553"/>
              <a:ext cx="155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5" name="Rectangle 28"/>
            <p:cNvSpPr>
              <a:spLocks noChangeArrowheads="1"/>
            </p:cNvSpPr>
            <p:nvPr/>
          </p:nvSpPr>
          <p:spPr bwMode="auto">
            <a:xfrm>
              <a:off x="3707" y="41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396" name="Freeform 85"/>
            <p:cNvSpPr>
              <a:spLocks/>
            </p:cNvSpPr>
            <p:nvPr/>
          </p:nvSpPr>
          <p:spPr bwMode="auto">
            <a:xfrm>
              <a:off x="3955" y="3540"/>
              <a:ext cx="1553" cy="3"/>
            </a:xfrm>
            <a:custGeom>
              <a:avLst/>
              <a:gdLst>
                <a:gd name="T0" fmla="*/ 0 w 1553"/>
                <a:gd name="T1" fmla="*/ 0 h 3"/>
                <a:gd name="T2" fmla="*/ 1553 w 1553"/>
                <a:gd name="T3" fmla="*/ 3 h 3"/>
                <a:gd name="T4" fmla="*/ 0 w 1553"/>
                <a:gd name="T5" fmla="*/ 0 h 3"/>
                <a:gd name="T6" fmla="*/ 0 60000 65536"/>
                <a:gd name="T7" fmla="*/ 0 60000 65536"/>
                <a:gd name="T8" fmla="*/ 0 60000 65536"/>
                <a:gd name="T9" fmla="*/ 0 w 1553"/>
                <a:gd name="T10" fmla="*/ 0 h 3"/>
                <a:gd name="T11" fmla="*/ 1553 w 1553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3" h="3">
                  <a:moveTo>
                    <a:pt x="0" y="0"/>
                  </a:moveTo>
                  <a:lnTo>
                    <a:pt x="155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7" name="Line 86"/>
            <p:cNvSpPr>
              <a:spLocks noChangeShapeType="1"/>
            </p:cNvSpPr>
            <p:nvPr/>
          </p:nvSpPr>
          <p:spPr bwMode="auto">
            <a:xfrm>
              <a:off x="3955" y="3236"/>
              <a:ext cx="155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8" name="Freeform 102"/>
            <p:cNvSpPr>
              <a:spLocks/>
            </p:cNvSpPr>
            <p:nvPr/>
          </p:nvSpPr>
          <p:spPr bwMode="auto">
            <a:xfrm>
              <a:off x="3955" y="3971"/>
              <a:ext cx="1553" cy="222"/>
            </a:xfrm>
            <a:custGeom>
              <a:avLst/>
              <a:gdLst>
                <a:gd name="T0" fmla="*/ 0 w 1553"/>
                <a:gd name="T1" fmla="*/ 0 h 222"/>
                <a:gd name="T2" fmla="*/ 4 w 1553"/>
                <a:gd name="T3" fmla="*/ 222 h 222"/>
                <a:gd name="T4" fmla="*/ 1553 w 1553"/>
                <a:gd name="T5" fmla="*/ 222 h 222"/>
                <a:gd name="T6" fmla="*/ 1553 w 1553"/>
                <a:gd name="T7" fmla="*/ 2 h 222"/>
                <a:gd name="T8" fmla="*/ 4 w 1553"/>
                <a:gd name="T9" fmla="*/ 2 h 222"/>
                <a:gd name="T10" fmla="*/ 4 w 1553"/>
                <a:gd name="T11" fmla="*/ 2 h 222"/>
                <a:gd name="T12" fmla="*/ 0 w 1553"/>
                <a:gd name="T13" fmla="*/ 0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3"/>
                <a:gd name="T22" fmla="*/ 0 h 222"/>
                <a:gd name="T23" fmla="*/ 1553 w 1553"/>
                <a:gd name="T24" fmla="*/ 222 h 2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3" h="222">
                  <a:moveTo>
                    <a:pt x="0" y="0"/>
                  </a:moveTo>
                  <a:lnTo>
                    <a:pt x="4" y="222"/>
                  </a:lnTo>
                  <a:lnTo>
                    <a:pt x="1553" y="222"/>
                  </a:lnTo>
                  <a:lnTo>
                    <a:pt x="1553" y="2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9" name="Freeform 103"/>
            <p:cNvSpPr>
              <a:spLocks/>
            </p:cNvSpPr>
            <p:nvPr/>
          </p:nvSpPr>
          <p:spPr bwMode="auto">
            <a:xfrm>
              <a:off x="3964" y="3971"/>
              <a:ext cx="1553" cy="222"/>
            </a:xfrm>
            <a:custGeom>
              <a:avLst/>
              <a:gdLst>
                <a:gd name="T0" fmla="*/ 0 w 1553"/>
                <a:gd name="T1" fmla="*/ 0 h 222"/>
                <a:gd name="T2" fmla="*/ 4 w 1553"/>
                <a:gd name="T3" fmla="*/ 222 h 222"/>
                <a:gd name="T4" fmla="*/ 1553 w 1553"/>
                <a:gd name="T5" fmla="*/ 222 h 222"/>
                <a:gd name="T6" fmla="*/ 1553 w 1553"/>
                <a:gd name="T7" fmla="*/ 2 h 222"/>
                <a:gd name="T8" fmla="*/ 4 w 1553"/>
                <a:gd name="T9" fmla="*/ 2 h 222"/>
                <a:gd name="T10" fmla="*/ 4 w 1553"/>
                <a:gd name="T11" fmla="*/ 2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3"/>
                <a:gd name="T19" fmla="*/ 0 h 222"/>
                <a:gd name="T20" fmla="*/ 1553 w 1553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3" h="222">
                  <a:moveTo>
                    <a:pt x="0" y="0"/>
                  </a:moveTo>
                  <a:lnTo>
                    <a:pt x="4" y="222"/>
                  </a:lnTo>
                  <a:lnTo>
                    <a:pt x="1553" y="222"/>
                  </a:lnTo>
                  <a:lnTo>
                    <a:pt x="1553" y="2"/>
                  </a:lnTo>
                  <a:lnTo>
                    <a:pt x="4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400" name="Group 122"/>
            <p:cNvGrpSpPr>
              <a:grpSpLocks/>
            </p:cNvGrpSpPr>
            <p:nvPr/>
          </p:nvGrpSpPr>
          <p:grpSpPr bwMode="auto">
            <a:xfrm>
              <a:off x="2563" y="2238"/>
              <a:ext cx="1397" cy="218"/>
              <a:chOff x="1565" y="2024"/>
              <a:chExt cx="1397" cy="218"/>
            </a:xfrm>
          </p:grpSpPr>
          <p:sp>
            <p:nvSpPr>
              <p:cNvPr id="101421" name="Rectangle 8"/>
              <p:cNvSpPr>
                <a:spLocks noChangeArrowheads="1"/>
              </p:cNvSpPr>
              <p:nvPr/>
            </p:nvSpPr>
            <p:spPr bwMode="auto">
              <a:xfrm>
                <a:off x="1565" y="2069"/>
                <a:ext cx="2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$sp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22" name="Rectangle 77"/>
              <p:cNvSpPr>
                <a:spLocks noChangeArrowheads="1"/>
              </p:cNvSpPr>
              <p:nvPr/>
            </p:nvSpPr>
            <p:spPr bwMode="auto">
              <a:xfrm>
                <a:off x="2336" y="2024"/>
                <a:ext cx="62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7fff fffc</a:t>
                </a:r>
                <a:r>
                  <a:rPr lang="en-US" altLang="zh-CN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hex</a:t>
                </a: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23" name="Freeform 112"/>
              <p:cNvSpPr>
                <a:spLocks/>
              </p:cNvSpPr>
              <p:nvPr/>
            </p:nvSpPr>
            <p:spPr bwMode="auto">
              <a:xfrm>
                <a:off x="2222" y="2102"/>
                <a:ext cx="69" cy="40"/>
              </a:xfrm>
              <a:custGeom>
                <a:avLst/>
                <a:gdLst>
                  <a:gd name="T0" fmla="*/ 0 w 69"/>
                  <a:gd name="T1" fmla="*/ 0 h 40"/>
                  <a:gd name="T2" fmla="*/ 0 w 69"/>
                  <a:gd name="T3" fmla="*/ 40 h 40"/>
                  <a:gd name="T4" fmla="*/ 69 w 69"/>
                  <a:gd name="T5" fmla="*/ 20 h 40"/>
                  <a:gd name="T6" fmla="*/ 0 w 69"/>
                  <a:gd name="T7" fmla="*/ 2 h 40"/>
                  <a:gd name="T8" fmla="*/ 0 w 69"/>
                  <a:gd name="T9" fmla="*/ 2 h 40"/>
                  <a:gd name="T10" fmla="*/ 0 w 69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40"/>
                  <a:gd name="T20" fmla="*/ 69 w 69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40">
                    <a:moveTo>
                      <a:pt x="0" y="0"/>
                    </a:moveTo>
                    <a:lnTo>
                      <a:pt x="0" y="40"/>
                    </a:lnTo>
                    <a:lnTo>
                      <a:pt x="69" y="2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4" name="Line 113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381" cy="8"/>
              </a:xfrm>
              <a:prstGeom prst="line">
                <a:avLst/>
              </a:prstGeom>
              <a:noFill/>
              <a:ln w="2540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1401" name="Group 123"/>
            <p:cNvGrpSpPr>
              <a:grpSpLocks/>
            </p:cNvGrpSpPr>
            <p:nvPr/>
          </p:nvGrpSpPr>
          <p:grpSpPr bwMode="auto">
            <a:xfrm>
              <a:off x="2245" y="3294"/>
              <a:ext cx="1645" cy="218"/>
              <a:chOff x="1565" y="2024"/>
              <a:chExt cx="1645" cy="218"/>
            </a:xfrm>
          </p:grpSpPr>
          <p:sp>
            <p:nvSpPr>
              <p:cNvPr id="101417" name="Rectangle 124"/>
              <p:cNvSpPr>
                <a:spLocks noChangeArrowheads="1"/>
              </p:cNvSpPr>
              <p:nvPr/>
            </p:nvSpPr>
            <p:spPr bwMode="auto">
              <a:xfrm>
                <a:off x="1565" y="2069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$gp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18" name="Rectangle 125"/>
              <p:cNvSpPr>
                <a:spLocks noChangeArrowheads="1"/>
              </p:cNvSpPr>
              <p:nvPr/>
            </p:nvSpPr>
            <p:spPr bwMode="auto">
              <a:xfrm>
                <a:off x="2336" y="2024"/>
                <a:ext cx="8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1000 8000</a:t>
                </a:r>
                <a:r>
                  <a:rPr lang="en-US" altLang="zh-CN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hex</a:t>
                </a: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19" name="Freeform 126"/>
              <p:cNvSpPr>
                <a:spLocks/>
              </p:cNvSpPr>
              <p:nvPr/>
            </p:nvSpPr>
            <p:spPr bwMode="auto">
              <a:xfrm>
                <a:off x="2222" y="2102"/>
                <a:ext cx="69" cy="40"/>
              </a:xfrm>
              <a:custGeom>
                <a:avLst/>
                <a:gdLst>
                  <a:gd name="T0" fmla="*/ 0 w 69"/>
                  <a:gd name="T1" fmla="*/ 0 h 40"/>
                  <a:gd name="T2" fmla="*/ 0 w 69"/>
                  <a:gd name="T3" fmla="*/ 40 h 40"/>
                  <a:gd name="T4" fmla="*/ 69 w 69"/>
                  <a:gd name="T5" fmla="*/ 20 h 40"/>
                  <a:gd name="T6" fmla="*/ 0 w 69"/>
                  <a:gd name="T7" fmla="*/ 2 h 40"/>
                  <a:gd name="T8" fmla="*/ 0 w 69"/>
                  <a:gd name="T9" fmla="*/ 2 h 40"/>
                  <a:gd name="T10" fmla="*/ 0 w 69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40"/>
                  <a:gd name="T20" fmla="*/ 69 w 69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40">
                    <a:moveTo>
                      <a:pt x="0" y="0"/>
                    </a:moveTo>
                    <a:lnTo>
                      <a:pt x="0" y="40"/>
                    </a:lnTo>
                    <a:lnTo>
                      <a:pt x="69" y="2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0" name="Line 127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381" cy="8"/>
              </a:xfrm>
              <a:prstGeom prst="line">
                <a:avLst/>
              </a:prstGeom>
              <a:noFill/>
              <a:ln w="2540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1402" name="Group 128"/>
            <p:cNvGrpSpPr>
              <a:grpSpLocks/>
            </p:cNvGrpSpPr>
            <p:nvPr/>
          </p:nvGrpSpPr>
          <p:grpSpPr bwMode="auto">
            <a:xfrm>
              <a:off x="2290" y="3871"/>
              <a:ext cx="1645" cy="218"/>
              <a:chOff x="1565" y="2024"/>
              <a:chExt cx="1645" cy="218"/>
            </a:xfrm>
          </p:grpSpPr>
          <p:sp>
            <p:nvSpPr>
              <p:cNvPr id="101413" name="Rectangle 129"/>
              <p:cNvSpPr>
                <a:spLocks noChangeArrowheads="1"/>
              </p:cNvSpPr>
              <p:nvPr/>
            </p:nvSpPr>
            <p:spPr bwMode="auto">
              <a:xfrm>
                <a:off x="1565" y="2069"/>
                <a:ext cx="2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PC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14" name="Rectangle 130"/>
              <p:cNvSpPr>
                <a:spLocks noChangeArrowheads="1"/>
              </p:cNvSpPr>
              <p:nvPr/>
            </p:nvSpPr>
            <p:spPr bwMode="auto">
              <a:xfrm>
                <a:off x="2336" y="2024"/>
                <a:ext cx="8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hlink"/>
                  </a:buClr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0040 0000</a:t>
                </a:r>
                <a:r>
                  <a:rPr lang="en-US" altLang="zh-CN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hex</a:t>
                </a:r>
                <a:r>
                  <a:rPr lang="en-US" altLang="zh-CN" sz="1800"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endParaRPr lang="en-US" altLang="zh-CN" sz="1800"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1415" name="Freeform 131"/>
              <p:cNvSpPr>
                <a:spLocks/>
              </p:cNvSpPr>
              <p:nvPr/>
            </p:nvSpPr>
            <p:spPr bwMode="auto">
              <a:xfrm>
                <a:off x="2222" y="2102"/>
                <a:ext cx="69" cy="40"/>
              </a:xfrm>
              <a:custGeom>
                <a:avLst/>
                <a:gdLst>
                  <a:gd name="T0" fmla="*/ 0 w 69"/>
                  <a:gd name="T1" fmla="*/ 0 h 40"/>
                  <a:gd name="T2" fmla="*/ 0 w 69"/>
                  <a:gd name="T3" fmla="*/ 40 h 40"/>
                  <a:gd name="T4" fmla="*/ 69 w 69"/>
                  <a:gd name="T5" fmla="*/ 20 h 40"/>
                  <a:gd name="T6" fmla="*/ 0 w 69"/>
                  <a:gd name="T7" fmla="*/ 2 h 40"/>
                  <a:gd name="T8" fmla="*/ 0 w 69"/>
                  <a:gd name="T9" fmla="*/ 2 h 40"/>
                  <a:gd name="T10" fmla="*/ 0 w 69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40"/>
                  <a:gd name="T20" fmla="*/ 69 w 69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40">
                    <a:moveTo>
                      <a:pt x="0" y="0"/>
                    </a:moveTo>
                    <a:lnTo>
                      <a:pt x="0" y="40"/>
                    </a:lnTo>
                    <a:lnTo>
                      <a:pt x="69" y="2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16" name="Line 132"/>
              <p:cNvSpPr>
                <a:spLocks noChangeShapeType="1"/>
              </p:cNvSpPr>
              <p:nvPr/>
            </p:nvSpPr>
            <p:spPr bwMode="auto">
              <a:xfrm>
                <a:off x="1882" y="2115"/>
                <a:ext cx="381" cy="8"/>
              </a:xfrm>
              <a:prstGeom prst="line">
                <a:avLst/>
              </a:prstGeom>
              <a:noFill/>
              <a:ln w="25400">
                <a:solidFill>
                  <a:srgbClr val="EB75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403" name="Rectangle 135"/>
            <p:cNvSpPr>
              <a:spLocks noChangeArrowheads="1"/>
            </p:cNvSpPr>
            <p:nvPr/>
          </p:nvSpPr>
          <p:spPr bwMode="auto">
            <a:xfrm>
              <a:off x="4377" y="3009"/>
              <a:ext cx="8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Dynamic data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04" name="Rectangle 138"/>
            <p:cNvSpPr>
              <a:spLocks noChangeArrowheads="1"/>
            </p:cNvSpPr>
            <p:nvPr/>
          </p:nvSpPr>
          <p:spPr bwMode="auto">
            <a:xfrm>
              <a:off x="4468" y="2374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Stack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05" name="Rectangle 139"/>
            <p:cNvSpPr>
              <a:spLocks noChangeArrowheads="1"/>
            </p:cNvSpPr>
            <p:nvPr/>
          </p:nvSpPr>
          <p:spPr bwMode="auto">
            <a:xfrm>
              <a:off x="4377" y="3327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Static data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06" name="Rectangle 140"/>
            <p:cNvSpPr>
              <a:spLocks noChangeArrowheads="1"/>
            </p:cNvSpPr>
            <p:nvPr/>
          </p:nvSpPr>
          <p:spPr bwMode="auto">
            <a:xfrm>
              <a:off x="4513" y="4007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Reserved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07" name="Rectangle 141"/>
            <p:cNvSpPr>
              <a:spLocks noChangeArrowheads="1"/>
            </p:cNvSpPr>
            <p:nvPr/>
          </p:nvSpPr>
          <p:spPr bwMode="auto">
            <a:xfrm>
              <a:off x="4558" y="3689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Text</a:t>
              </a:r>
              <a:endParaRPr lang="en-US" altLang="zh-CN" sz="18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408" name="Rectangle 142"/>
            <p:cNvSpPr>
              <a:spLocks noChangeArrowheads="1"/>
            </p:cNvSpPr>
            <p:nvPr/>
          </p:nvSpPr>
          <p:spPr bwMode="auto">
            <a:xfrm>
              <a:off x="3016" y="3475"/>
              <a:ext cx="8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1000 0000</a:t>
              </a:r>
              <a:r>
                <a:rPr lang="en-US" altLang="zh-CN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hex</a:t>
              </a:r>
            </a:p>
          </p:txBody>
        </p:sp>
        <p:sp>
          <p:nvSpPr>
            <p:cNvPr id="101409" name="Line 144"/>
            <p:cNvSpPr>
              <a:spLocks noChangeShapeType="1"/>
            </p:cNvSpPr>
            <p:nvPr/>
          </p:nvSpPr>
          <p:spPr bwMode="auto">
            <a:xfrm>
              <a:off x="4657" y="2550"/>
              <a:ext cx="0" cy="18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0" name="Line 145"/>
            <p:cNvSpPr>
              <a:spLocks noChangeShapeType="1"/>
            </p:cNvSpPr>
            <p:nvPr/>
          </p:nvSpPr>
          <p:spPr bwMode="auto">
            <a:xfrm flipV="1">
              <a:off x="4657" y="2823"/>
              <a:ext cx="0" cy="181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1" name="Line 155"/>
            <p:cNvSpPr>
              <a:spLocks noChangeShapeType="1"/>
            </p:cNvSpPr>
            <p:nvPr/>
          </p:nvSpPr>
          <p:spPr bwMode="auto">
            <a:xfrm>
              <a:off x="3833" y="3548"/>
              <a:ext cx="227" cy="0"/>
            </a:xfrm>
            <a:prstGeom prst="line">
              <a:avLst/>
            </a:prstGeom>
            <a:noFill/>
            <a:ln w="9525" cap="rnd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2" name="Line 156"/>
            <p:cNvSpPr>
              <a:spLocks noChangeShapeType="1"/>
            </p:cNvSpPr>
            <p:nvPr/>
          </p:nvSpPr>
          <p:spPr bwMode="auto">
            <a:xfrm>
              <a:off x="3833" y="3385"/>
              <a:ext cx="227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389" name="Freeform 198"/>
          <p:cNvSpPr>
            <a:spLocks/>
          </p:cNvSpPr>
          <p:nvPr/>
        </p:nvSpPr>
        <p:spPr bwMode="auto">
          <a:xfrm>
            <a:off x="1835150" y="5016500"/>
            <a:ext cx="3024188" cy="576263"/>
          </a:xfrm>
          <a:custGeom>
            <a:avLst/>
            <a:gdLst>
              <a:gd name="T0" fmla="*/ 0 w 1860"/>
              <a:gd name="T1" fmla="*/ 0 h 371"/>
              <a:gd name="T2" fmla="*/ 2147483646 w 1860"/>
              <a:gd name="T3" fmla="*/ 2147483646 h 371"/>
              <a:gd name="T4" fmla="*/ 2147483646 w 1860"/>
              <a:gd name="T5" fmla="*/ 2147483646 h 371"/>
              <a:gd name="T6" fmla="*/ 0 60000 65536"/>
              <a:gd name="T7" fmla="*/ 0 60000 65536"/>
              <a:gd name="T8" fmla="*/ 0 60000 65536"/>
              <a:gd name="T9" fmla="*/ 0 w 1860"/>
              <a:gd name="T10" fmla="*/ 0 h 371"/>
              <a:gd name="T11" fmla="*/ 1860 w 1860"/>
              <a:gd name="T12" fmla="*/ 371 h 3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0" h="371">
                <a:moveTo>
                  <a:pt x="0" y="0"/>
                </a:moveTo>
                <a:cubicBezTo>
                  <a:pt x="140" y="132"/>
                  <a:pt x="280" y="265"/>
                  <a:pt x="590" y="318"/>
                </a:cubicBezTo>
                <a:cubicBezTo>
                  <a:pt x="900" y="371"/>
                  <a:pt x="1380" y="344"/>
                  <a:pt x="1860" y="31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0" name="Freeform 150"/>
          <p:cNvSpPr>
            <a:spLocks/>
          </p:cNvSpPr>
          <p:nvPr/>
        </p:nvSpPr>
        <p:spPr bwMode="auto">
          <a:xfrm rot="-1186684">
            <a:off x="4216400" y="3570288"/>
            <a:ext cx="1728788" cy="1665287"/>
          </a:xfrm>
          <a:custGeom>
            <a:avLst/>
            <a:gdLst>
              <a:gd name="T0" fmla="*/ 0 w 408"/>
              <a:gd name="T1" fmla="*/ 0 h 363"/>
              <a:gd name="T2" fmla="*/ 2147483646 w 408"/>
              <a:gd name="T3" fmla="*/ 2147483646 h 363"/>
              <a:gd name="T4" fmla="*/ 2147483646 w 408"/>
              <a:gd name="T5" fmla="*/ 2147483646 h 363"/>
              <a:gd name="T6" fmla="*/ 0 60000 65536"/>
              <a:gd name="T7" fmla="*/ 0 60000 65536"/>
              <a:gd name="T8" fmla="*/ 0 60000 65536"/>
              <a:gd name="T9" fmla="*/ 0 w 408"/>
              <a:gd name="T10" fmla="*/ 0 h 363"/>
              <a:gd name="T11" fmla="*/ 408 w 408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63">
                <a:moveTo>
                  <a:pt x="0" y="0"/>
                </a:moveTo>
                <a:cubicBezTo>
                  <a:pt x="102" y="37"/>
                  <a:pt x="204" y="75"/>
                  <a:pt x="272" y="136"/>
                </a:cubicBezTo>
                <a:cubicBezTo>
                  <a:pt x="340" y="197"/>
                  <a:pt x="374" y="280"/>
                  <a:pt x="408" y="363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D2E2A66C-21AB-4091-8565-B8FBECD34780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21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100354" name="Rectangle 3"/>
          <p:cNvSpPr>
            <a:spLocks noChangeArrowheads="1"/>
          </p:cNvSpPr>
          <p:nvPr/>
        </p:nvSpPr>
        <p:spPr bwMode="auto">
          <a:xfrm>
            <a:off x="2333625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None/>
            </a:pPr>
            <a:endParaRPr lang="zh-CN" altLang="zh-CN" sz="1400">
              <a:solidFill>
                <a:srgbClr val="007A77"/>
              </a:solidFill>
              <a:ea typeface="宋体" pitchFamily="2" charset="-122"/>
            </a:endParaRPr>
          </a:p>
        </p:txBody>
      </p:sp>
      <p:pic>
        <p:nvPicPr>
          <p:cNvPr id="100355" name="Objec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5275"/>
            <a:ext cx="4335463" cy="6324600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941" y="260648"/>
            <a:ext cx="225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Example 2.23</a:t>
            </a:r>
            <a:r>
              <a:rPr lang="en-US" altLang="zh-CN" sz="2400" dirty="0">
                <a:solidFill>
                  <a:srgbClr val="000000"/>
                </a:solidFill>
              </a:rPr>
              <a:t>     Linking object </a:t>
            </a:r>
            <a:r>
              <a:rPr lang="en-US" altLang="zh-CN" sz="2400" dirty="0" smtClean="0">
                <a:solidFill>
                  <a:srgbClr val="000000"/>
                </a:solidFill>
              </a:rPr>
              <a:t>files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73997EE0-334A-4A0C-856A-A51758304CAD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22</a:t>
            </a:fld>
            <a:endParaRPr lang="en-US" altLang="zh-CN" sz="1800">
              <a:ea typeface="宋体" pitchFamily="2" charset="-122"/>
            </a:endParaRPr>
          </a:p>
        </p:txBody>
      </p:sp>
      <p:pic>
        <p:nvPicPr>
          <p:cNvPr id="101378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5562600" cy="3997325"/>
          </a:xfrm>
          <a:prstGeom prst="rect">
            <a:avLst/>
          </a:prstGeom>
          <a:noFill/>
          <a:ln w="9525" cap="rnd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Text Box 3"/>
          <p:cNvSpPr>
            <a:spLocks noChangeArrowheads="1"/>
          </p:cNvSpPr>
          <p:nvPr/>
        </p:nvSpPr>
        <p:spPr bwMode="auto">
          <a:xfrm>
            <a:off x="1752600" y="4632325"/>
            <a:ext cx="58674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Address of X: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  1000 8000  +  FFFF 8000  =  1000 0000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Address of Y: </a:t>
            </a:r>
            <a:endParaRPr lang="zh-CN" altLang="en-US" sz="20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    1000 8000  +  FFFF 8020  =  1000 0020</a:t>
            </a:r>
            <a:endParaRPr lang="zh-CN" altLang="en-US" sz="1400">
              <a:ea typeface="宋体" pitchFamily="2" charset="-122"/>
            </a:endParaRPr>
          </a:p>
        </p:txBody>
      </p:sp>
      <p:sp>
        <p:nvSpPr>
          <p:cNvPr id="101380" name="Text Box 4"/>
          <p:cNvSpPr>
            <a:spLocks noChangeArrowheads="1"/>
          </p:cNvSpPr>
          <p:nvPr/>
        </p:nvSpPr>
        <p:spPr bwMode="auto">
          <a:xfrm>
            <a:off x="250825" y="4076700"/>
            <a:ext cx="17287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>
              <a:spcBef>
                <a:spcPct val="50000"/>
              </a:spcBef>
              <a:buSzTx/>
              <a:buFont typeface="Arial" pitchFamily="34" charset="0"/>
              <a:buNone/>
            </a:pPr>
            <a:r>
              <a:rPr lang="zh-CN" altLang="en-US" sz="1400" b="1" dirty="0">
                <a:solidFill>
                  <a:srgbClr val="FF0066"/>
                </a:solidFill>
                <a:ea typeface="宋体" pitchFamily="2" charset="-122"/>
              </a:rPr>
              <a:t>微机的执行文件：</a:t>
            </a:r>
          </a:p>
          <a:p>
            <a:pPr>
              <a:spcBef>
                <a:spcPct val="50000"/>
              </a:spcBef>
              <a:buSzTx/>
              <a:buFont typeface="Arial" pitchFamily="34" charset="0"/>
              <a:buAutoNum type="arabicPeriod"/>
            </a:pPr>
            <a:r>
              <a:rPr lang="en-US" altLang="zh-CN" sz="1400" b="1" dirty="0">
                <a:solidFill>
                  <a:srgbClr val="FF0066"/>
                </a:solidFill>
                <a:ea typeface="宋体" pitchFamily="2" charset="-122"/>
              </a:rPr>
              <a:t>Com</a:t>
            </a:r>
            <a:endParaRPr lang="zh-CN" altLang="en-US" sz="1400" b="1" dirty="0">
              <a:solidFill>
                <a:srgbClr val="FF0066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AutoNum type="arabicPeriod"/>
            </a:pPr>
            <a:r>
              <a:rPr lang="en-US" altLang="zh-CN" sz="1400" b="1" dirty="0">
                <a:solidFill>
                  <a:srgbClr val="FF0066"/>
                </a:solidFill>
                <a:ea typeface="宋体" pitchFamily="2" charset="-122"/>
              </a:rPr>
              <a:t>Exe</a:t>
            </a:r>
            <a:endParaRPr lang="zh-CN" altLang="en-US" sz="1400" b="1" dirty="0">
              <a:solidFill>
                <a:srgbClr val="FF0066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  <a:buSzTx/>
              <a:buFont typeface="Arial" pitchFamily="34" charset="0"/>
              <a:buAutoNum type="arabicPeriod"/>
            </a:pPr>
            <a:r>
              <a:rPr lang="en-US" altLang="zh-CN" sz="1400" b="1" dirty="0">
                <a:solidFill>
                  <a:srgbClr val="FF0066"/>
                </a:solidFill>
                <a:ea typeface="宋体" pitchFamily="2" charset="-122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1616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2.10    Translanting and starting a Program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/>
              <a:t> </a:t>
            </a:r>
            <a:r>
              <a:rPr lang="en-US" altLang="zh-CN" sz="2600"/>
              <a:t>Loading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/>
              <a:t> </a:t>
            </a:r>
            <a:r>
              <a:rPr lang="en-US" altLang="zh-CN" sz="2200"/>
              <a:t>Determine size of text and data segments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Create an address space large enough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Copy instructions and data from executable file to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Copy parameters (if any) to the main program onto the stack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Initialize registers and set $</a:t>
            </a:r>
            <a:r>
              <a:rPr lang="en-US" altLang="zh-CN" sz="2200" err="1"/>
              <a:t>sp</a:t>
            </a:r>
            <a:r>
              <a:rPr lang="en-US" altLang="zh-CN" sz="2200"/>
              <a:t> to the first free location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200"/>
              <a:t> Jump to a start-up routine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/>
          <p:cNvSpPr txBox="1">
            <a:spLocks noGrp="1" noChangeArrowheads="1"/>
          </p:cNvSpPr>
          <p:nvPr/>
        </p:nvSpPr>
        <p:spPr bwMode="auto">
          <a:xfrm>
            <a:off x="6084095" y="5643562"/>
            <a:ext cx="171688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2FB546DD-22F2-4DEE-99C5-409EC5454768}" type="slidenum">
              <a:rPr lang="zh-CN" altLang="en-US" sz="135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24</a:t>
            </a:fld>
            <a:endParaRPr lang="en-US" altLang="zh-CN" sz="1350"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执行文件与进程</a:t>
            </a:r>
          </a:p>
        </p:txBody>
      </p:sp>
      <p:sp>
        <p:nvSpPr>
          <p:cNvPr id="91140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执行文件</a:t>
            </a:r>
          </a:p>
          <a:p>
            <a:pPr lvl="1" eaLnBrk="1" hangingPunct="1"/>
            <a:r>
              <a:rPr lang="zh-CN" altLang="en-US" dirty="0" smtClean="0"/>
              <a:t>在硬盘上，非执行态</a:t>
            </a:r>
          </a:p>
          <a:p>
            <a:pPr lvl="1" eaLnBrk="1" hangingPunct="1"/>
            <a:r>
              <a:rPr lang="zh-CN" altLang="en-US" dirty="0" smtClean="0"/>
              <a:t>如病毒样本</a:t>
            </a:r>
          </a:p>
          <a:p>
            <a:pPr eaLnBrk="1" hangingPunct="1"/>
            <a:r>
              <a:rPr lang="zh-CN" altLang="en-US" dirty="0" smtClean="0"/>
              <a:t>进程</a:t>
            </a:r>
          </a:p>
          <a:p>
            <a:pPr lvl="1" eaLnBrk="1" hangingPunct="1"/>
            <a:r>
              <a:rPr lang="zh-CN" altLang="en-US" dirty="0" smtClean="0"/>
              <a:t>转载到内存</a:t>
            </a:r>
          </a:p>
          <a:p>
            <a:pPr lvl="1" eaLnBrk="1" hangingPunct="1"/>
            <a:r>
              <a:rPr lang="zh-CN" altLang="en-US" dirty="0" smtClean="0"/>
              <a:t>可以细分为多个可以并发执行的线程</a:t>
            </a:r>
          </a:p>
          <a:p>
            <a:pPr lvl="1" eaLnBrk="1" hangingPunct="1"/>
            <a:r>
              <a:rPr lang="zh-CN" altLang="en-US" dirty="0" smtClean="0"/>
              <a:t>如激活态病毒</a:t>
            </a:r>
          </a:p>
          <a:p>
            <a:pPr lvl="1" eaLnBrk="1" hangingPunct="1"/>
            <a:r>
              <a:rPr lang="zh-CN" altLang="en-US" dirty="0" smtClean="0"/>
              <a:t>如何</a:t>
            </a:r>
            <a:r>
              <a:rPr lang="zh-CN" altLang="en-US" dirty="0" smtClean="0"/>
              <a:t>看进程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任务管理器</a:t>
            </a:r>
          </a:p>
        </p:txBody>
      </p:sp>
    </p:spTree>
    <p:extLst>
      <p:ext uri="{BB962C8B-B14F-4D97-AF65-F5344CB8AC3E}">
        <p14:creationId xmlns:p14="http://schemas.microsoft.com/office/powerpoint/2010/main" val="41106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/>
          <p:cNvSpPr txBox="1">
            <a:spLocks noGrp="1" noChangeArrowheads="1"/>
          </p:cNvSpPr>
          <p:nvPr/>
        </p:nvSpPr>
        <p:spPr bwMode="auto">
          <a:xfrm>
            <a:off x="6084095" y="5643562"/>
            <a:ext cx="171688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D5F5433D-E867-4DE3-BD9B-F5E2F850E555}" type="slidenum">
              <a:rPr lang="zh-CN" altLang="en-US" sz="135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25</a:t>
            </a:fld>
            <a:endParaRPr lang="en-US" altLang="zh-CN" sz="1350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计算机任何动作都是程序设计的</a:t>
            </a:r>
          </a:p>
        </p:txBody>
      </p:sp>
      <p:sp>
        <p:nvSpPr>
          <p:cNvPr id="9216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070992"/>
            <a:ext cx="82296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病毒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组成：感染能力（自我复制），隐藏，破坏能力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一个简单的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感染：看到一个执行程序，就把病毒程序拷贝到执行程序最后，程序启动时加一条无条件跳转指令，跳到病毒处，病毒程序执行完成跳回首地址后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隐藏：把执行程序拆封为</a:t>
            </a:r>
            <a:r>
              <a:rPr lang="en-US" altLang="zh-CN" dirty="0"/>
              <a:t>n</a:t>
            </a:r>
            <a:r>
              <a:rPr lang="zh-CN" altLang="en-US" dirty="0"/>
              <a:t>个，运行时组装为一体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破坏：随便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程序都需要消耗内存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System idle </a:t>
            </a:r>
            <a:r>
              <a:rPr lang="zh-CN" altLang="en-US" sz="2400" dirty="0"/>
              <a:t>也是程序，也消耗内存</a:t>
            </a:r>
          </a:p>
        </p:txBody>
      </p:sp>
    </p:spTree>
    <p:extLst>
      <p:ext uri="{BB962C8B-B14F-4D97-AF65-F5344CB8AC3E}">
        <p14:creationId xmlns:p14="http://schemas.microsoft.com/office/powerpoint/2010/main" val="11166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 txBox="1">
            <a:spLocks noGrp="1" noChangeArrowheads="1"/>
          </p:cNvSpPr>
          <p:nvPr/>
        </p:nvSpPr>
        <p:spPr bwMode="auto">
          <a:xfrm>
            <a:off x="6084095" y="5643562"/>
            <a:ext cx="171688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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b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D00BB3D3-678D-4AF0-81D5-5A6B2014E603}" type="slidenum">
              <a:rPr lang="zh-CN" altLang="en-US" sz="1350">
                <a:ea typeface="宋体" panose="02010600030101010101" pitchFamily="2" charset="-122"/>
              </a:rPr>
              <a:pPr algn="r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35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60648"/>
            <a:ext cx="7005464" cy="71577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EXE</a:t>
            </a:r>
            <a:r>
              <a:rPr lang="zh-CN" altLang="en-US" dirty="0" smtClean="0"/>
              <a:t>文件转移</a:t>
            </a:r>
          </a:p>
        </p:txBody>
      </p:sp>
      <p:sp>
        <p:nvSpPr>
          <p:cNvPr id="93188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把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EXE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的代码段中的一个字节写成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endParaRPr lang="zh-CN" altLang="en-US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在运行时，用计算结果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或其他来源</a:t>
            </a: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写入该位置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zh-CN" altLang="en-US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作用：防拷贝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zh-CN" altLang="en-US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参考：经典的针孔加密方法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用针在磁盘上打孔，则该扇区的属性为坏块，以此为正版标记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如果是磁盘拷贝的，则该块为</a:t>
            </a:r>
            <a:r>
              <a:rPr lang="en-US" altLang="zh-CN" sz="2000" dirty="0" smtClean="0"/>
              <a:t>CRC</a:t>
            </a:r>
            <a:r>
              <a:rPr lang="zh-CN" altLang="en-US" sz="2000" dirty="0" smtClean="0"/>
              <a:t>校验错误</a:t>
            </a:r>
          </a:p>
        </p:txBody>
      </p:sp>
    </p:spTree>
    <p:extLst>
      <p:ext uri="{BB962C8B-B14F-4D97-AF65-F5344CB8AC3E}">
        <p14:creationId xmlns:p14="http://schemas.microsoft.com/office/powerpoint/2010/main" val="195063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/>
          <p:cNvSpPr txBox="1">
            <a:spLocks noGrp="1" noChangeArrowheads="1"/>
          </p:cNvSpPr>
          <p:nvPr/>
        </p:nvSpPr>
        <p:spPr bwMode="auto">
          <a:xfrm>
            <a:off x="6084095" y="5643562"/>
            <a:ext cx="171688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F10B189E-5C55-4C9A-817A-5FDFCD730A17}" type="slidenum">
              <a:rPr lang="zh-CN" altLang="en-US" sz="135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27</a:t>
            </a:fld>
            <a:endParaRPr lang="en-US" altLang="zh-CN" sz="1350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</a:t>
            </a:r>
            <a:r>
              <a:rPr lang="zh-CN" altLang="en-US" smtClean="0"/>
              <a:t>文件加密</a:t>
            </a:r>
          </a:p>
        </p:txBody>
      </p:sp>
      <p:sp>
        <p:nvSpPr>
          <p:cNvPr id="94212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输入密码才能执行该文件？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普通的方法，先读密码，验证后判断是否继续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accent1"/>
              </a:buClr>
              <a:buNone/>
            </a:pPr>
            <a:r>
              <a:rPr lang="zh-CN" altLang="en-US" sz="2000" dirty="0" smtClean="0"/>
              <a:t>  问题</a:t>
            </a:r>
            <a:r>
              <a:rPr lang="zh-CN" altLang="en-US" sz="2000" dirty="0" smtClean="0"/>
              <a:t>：简单的修改执行文件即可破解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一般方法：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第一段代码是密码验证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若通过，则解密后续代码</a:t>
            </a:r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解密后长度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加密前，简单</a:t>
            </a:r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000" dirty="0" smtClean="0"/>
              <a:t>随便压缩</a:t>
            </a: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高级方法：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000" dirty="0" smtClean="0"/>
              <a:t>分段加密，前一段的中间结果作为后续的解密用的密钥</a:t>
            </a:r>
          </a:p>
        </p:txBody>
      </p:sp>
    </p:spTree>
    <p:extLst>
      <p:ext uri="{BB962C8B-B14F-4D97-AF65-F5344CB8AC3E}">
        <p14:creationId xmlns:p14="http://schemas.microsoft.com/office/powerpoint/2010/main" val="2329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-15875"/>
            <a:ext cx="8540750" cy="1143000"/>
          </a:xfrm>
        </p:spPr>
        <p:txBody>
          <a:bodyPr/>
          <a:lstStyle/>
          <a:p>
            <a:pPr eaLnBrk="1" hangingPunct="1">
              <a:lnSpc>
                <a:spcPts val="3500"/>
              </a:lnSpc>
            </a:pPr>
            <a:r>
              <a:rPr lang="en-US" altLang="zh-CN" sz="3200" smtClean="0">
                <a:ea typeface="黑体" panose="02010609060101010101" pitchFamily="49" charset="-122"/>
              </a:rPr>
              <a:t>2.13    A C Sort Example </a:t>
            </a:r>
            <a:br>
              <a:rPr lang="en-US" altLang="zh-CN" sz="3200" smtClean="0">
                <a:ea typeface="黑体" panose="02010609060101010101" pitchFamily="49" charset="-122"/>
              </a:rPr>
            </a:br>
            <a:r>
              <a:rPr lang="en-US" altLang="zh-CN" sz="3200" smtClean="0">
                <a:ea typeface="黑体" panose="02010609060101010101" pitchFamily="49" charset="-122"/>
              </a:rPr>
              <a:t>				   to Put it All Together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127125"/>
            <a:ext cx="8540750" cy="51117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</a:t>
            </a:r>
            <a:r>
              <a:rPr lang="en-US" altLang="zh-CN" sz="2800"/>
              <a:t>Three general steps for translating C procedures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Allocate registers to program variables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Produce code for the body of the procedures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Preserve registers across the  procedures invocation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Procedure </a:t>
            </a:r>
            <a:r>
              <a:rPr lang="en-US" altLang="zh-CN" i="1"/>
              <a:t>swap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i="1"/>
              <a:t> </a:t>
            </a:r>
            <a:r>
              <a:rPr lang="en-US" altLang="zh-CN"/>
              <a:t>C code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swap ( </a:t>
            </a:r>
            <a:r>
              <a:rPr lang="en-US" altLang="zh-CN" sz="2000" err="1"/>
              <a:t>int</a:t>
            </a:r>
            <a:r>
              <a:rPr lang="en-US" altLang="zh-CN" sz="2000"/>
              <a:t>    v[  ] ,    </a:t>
            </a:r>
            <a:r>
              <a:rPr lang="en-US" altLang="zh-CN" sz="2000" err="1"/>
              <a:t>int</a:t>
            </a:r>
            <a:r>
              <a:rPr lang="en-US" altLang="zh-CN" sz="2000"/>
              <a:t>    k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{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</a:t>
            </a:r>
            <a:r>
              <a:rPr lang="en-US" altLang="zh-CN" sz="2000" err="1"/>
              <a:t>int</a:t>
            </a:r>
            <a:r>
              <a:rPr lang="en-US" altLang="zh-CN" sz="2000"/>
              <a:t>    temp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temp  =  v[ k ]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v[ k ] =  v[ k + 1 ]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v[ k + 1 ]  =  temp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832475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Register allocation for </a:t>
            </a:r>
            <a:r>
              <a:rPr lang="en-US" altLang="zh-CN" i="1"/>
              <a:t>swap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i="1"/>
              <a:t>     </a:t>
            </a:r>
            <a:r>
              <a:rPr lang="en-US" altLang="zh-CN" sz="2000"/>
              <a:t>v ---- $a0      k ---- $a1       temp  ---- $t0</a:t>
            </a:r>
            <a:endParaRPr lang="en-US" altLang="zh-CN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i="1"/>
              <a:t> swap </a:t>
            </a:r>
            <a:r>
              <a:rPr lang="en-US" altLang="zh-CN"/>
              <a:t>is a leaf procedure, nothing to preserve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 MIPS code for the procedure </a:t>
            </a:r>
            <a:r>
              <a:rPr lang="en-US" altLang="zh-CN" i="1"/>
              <a:t>swap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b="1">
                <a:solidFill>
                  <a:schemeClr val="tx2"/>
                </a:solidFill>
              </a:rPr>
              <a:t> Procedure body</a:t>
            </a:r>
            <a:endParaRPr lang="en-US" altLang="zh-CN" i="1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swap:   </a:t>
            </a:r>
            <a:r>
              <a:rPr lang="en-US" altLang="zh-CN" sz="2000" err="1"/>
              <a:t>sll</a:t>
            </a:r>
            <a:r>
              <a:rPr lang="en-US" altLang="zh-CN" sz="2000"/>
              <a:t>    $t1, $a1, 2              #   $t1  =  k  *  4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		           add    $t1, $a0, $t1         #   $t1  =  v  +  ( k  *  4 )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                                        #   $t1 has the address of  v[ k 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  </a:t>
            </a:r>
            <a:r>
              <a:rPr lang="en-US" altLang="zh-CN" sz="2000" err="1"/>
              <a:t>lw</a:t>
            </a:r>
            <a:r>
              <a:rPr lang="en-US" altLang="zh-CN" sz="2000"/>
              <a:t>     $t0, 0($t1)            #   $t0 ← v[ k 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  </a:t>
            </a:r>
            <a:r>
              <a:rPr lang="en-US" altLang="zh-CN" sz="2000" err="1"/>
              <a:t>lw</a:t>
            </a:r>
            <a:r>
              <a:rPr lang="en-US" altLang="zh-CN" sz="2000"/>
              <a:t>     $t2, 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en-US" altLang="zh-CN" sz="2000"/>
              <a:t>($t1)            #   $t2 ← v[ k + 1 ]  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  </a:t>
            </a:r>
            <a:r>
              <a:rPr lang="en-US" altLang="zh-CN" sz="2000" err="1"/>
              <a:t>sw</a:t>
            </a:r>
            <a:r>
              <a:rPr lang="en-US" altLang="zh-CN" sz="2000"/>
              <a:t>     $t2, 0($t1)            #   v[k+1]) → v[ k 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    </a:t>
            </a:r>
            <a:r>
              <a:rPr lang="en-US" altLang="zh-CN" sz="2000" err="1"/>
              <a:t>sw</a:t>
            </a:r>
            <a:r>
              <a:rPr lang="en-US" altLang="zh-CN" sz="2000"/>
              <a:t>     $t0, 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en-US" altLang="zh-CN" sz="2000"/>
              <a:t>($t1)            #   v[k] → v[ k + 1 ]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b="1">
                <a:solidFill>
                  <a:schemeClr val="tx2"/>
                </a:solidFill>
              </a:rPr>
              <a:t> Procedure return</a:t>
            </a:r>
            <a:endParaRPr lang="en-US" altLang="zh-CN" i="1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>
                <a:latin typeface="Arial Unicode MS" panose="020B0604020202020204" pitchFamily="34" charset="-122"/>
              </a:rPr>
              <a:t>                 </a:t>
            </a:r>
            <a:r>
              <a:rPr lang="en-US" altLang="zh-CN" sz="2000" err="1"/>
              <a:t>jr</a:t>
            </a:r>
            <a:r>
              <a:rPr lang="en-US" altLang="zh-CN" sz="2000"/>
              <a:t>       $</a:t>
            </a:r>
            <a:r>
              <a:rPr lang="en-US" altLang="zh-CN" sz="2000" err="1"/>
              <a:t>ra</a:t>
            </a:r>
            <a:r>
              <a:rPr lang="en-US" altLang="zh-CN" sz="2000"/>
              <a:t>                       #    return to calling routine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77838"/>
            <a:ext cx="8540750" cy="59039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2.17</a:t>
            </a:r>
            <a:r>
              <a:rPr lang="en-US" altLang="zh-CN" sz="2400" dirty="0">
                <a:solidFill>
                  <a:schemeClr val="tx1"/>
                </a:solidFill>
              </a:rPr>
              <a:t>    Compiling a string copy procedure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( Assume: base addresses for x and y </a:t>
            </a:r>
            <a:r>
              <a:rPr lang="en-US" altLang="zh-CN" sz="2000" dirty="0" smtClean="0">
                <a:solidFill>
                  <a:schemeClr val="tx1"/>
                </a:solidFill>
              </a:rPr>
              <a:t>-- </a:t>
            </a:r>
            <a:r>
              <a:rPr lang="en-US" altLang="zh-CN" sz="2000" dirty="0">
                <a:solidFill>
                  <a:schemeClr val="tx1"/>
                </a:solidFill>
              </a:rPr>
              <a:t>$a0 and $a1 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-- </a:t>
            </a:r>
            <a:r>
              <a:rPr lang="en-US" altLang="zh-CN" sz="2000" dirty="0">
                <a:solidFill>
                  <a:schemeClr val="tx1"/>
                </a:solidFill>
              </a:rPr>
              <a:t>$s0 )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</a:t>
            </a:r>
            <a:r>
              <a:rPr dirty="0" smtClean="0"/>
              <a:t>：</a:t>
            </a:r>
            <a:r>
              <a:rPr lang="en-US" dirty="0"/>
              <a:t>Y</a:t>
            </a:r>
            <a:r>
              <a:rPr lang="en-US" altLang="zh-CN" dirty="0" smtClean="0"/>
              <a:t>→</a:t>
            </a:r>
            <a:r>
              <a:rPr lang="en-US" altLang="zh-CN" dirty="0"/>
              <a:t>X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void    </a:t>
            </a:r>
            <a:r>
              <a:rPr lang="en-US" altLang="zh-CN" sz="2000" dirty="0" err="1"/>
              <a:t>strcpy</a:t>
            </a:r>
            <a:r>
              <a:rPr lang="en-US" altLang="zh-CN" sz="2000" dirty="0"/>
              <a:t> ( char    x[  ] ,    char    y[  ]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{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0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while ( ( x[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 =  y[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)  !=“\ 0” )       /* copy and test byte  */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+=  1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}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assembly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strcpy</a:t>
            </a:r>
            <a:r>
              <a:rPr lang="en-US" altLang="zh-CN" sz="2000" dirty="0"/>
              <a:t>:     sub   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4                      # adjust stack for 1 more item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$s0</a:t>
            </a:r>
            <a:r>
              <a:rPr lang="en-US" altLang="zh-CN" sz="2000" dirty="0"/>
              <a:t>,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        # save $s0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add    $s0, $zero, $zero            #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0  +  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L1:           add   $t1, $a1, $s0                   # address of y[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in $t1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lb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</a:rPr>
              <a:t>$t2, 0($t1)</a:t>
            </a:r>
            <a:r>
              <a:rPr lang="en-US" altLang="zh-CN" sz="2000" dirty="0"/>
              <a:t>                       # $t2  =  y 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add   $t3, $a0, $s0                    # address of x[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in $t3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sb</a:t>
            </a:r>
            <a:r>
              <a:rPr lang="en-US" altLang="zh-CN" sz="2000" dirty="0">
                <a:solidFill>
                  <a:srgbClr val="FF0000"/>
                </a:solidFill>
              </a:rPr>
              <a:t>    $t2, 0($t3)</a:t>
            </a:r>
            <a:r>
              <a:rPr lang="en-US" altLang="zh-CN" sz="2000" dirty="0"/>
              <a:t>                        # x[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 =  y[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6688" y="923925"/>
            <a:ext cx="8540750" cy="52419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33CC"/>
                </a:solidFill>
              </a:rPr>
              <a:t>Procedure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sort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i="1" dirty="0"/>
              <a:t> </a:t>
            </a:r>
            <a:r>
              <a:rPr lang="en-US" altLang="zh-CN" dirty="0"/>
              <a:t>C code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sort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v[  ] ,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n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{	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,  j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for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0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&lt;  n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 =  1 ) {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for ( j  =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-  1 ; j  &gt;=  0  &amp;&amp;  v[j]  &gt;  v[j+1] ; j- =   1 )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    swap ( v ,  j ) 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}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}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Register allocation</a:t>
            </a:r>
            <a:r>
              <a:rPr lang="en-US" altLang="zh-CN" dirty="0"/>
              <a:t> for </a:t>
            </a:r>
            <a:r>
              <a:rPr lang="en-US" altLang="zh-CN" i="1" dirty="0"/>
              <a:t>sort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i="1" dirty="0"/>
              <a:t>     </a:t>
            </a:r>
            <a:r>
              <a:rPr lang="en-US" altLang="zh-CN" sz="2400" dirty="0"/>
              <a:t>v -- $a0      n -- $a1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-- $s0      j -- $s1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Passing parameters</a:t>
            </a:r>
            <a:r>
              <a:rPr lang="en-US" altLang="zh-CN" dirty="0"/>
              <a:t> in </a:t>
            </a:r>
            <a:r>
              <a:rPr lang="en-US" altLang="zh-CN" i="1" dirty="0"/>
              <a:t>sort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Preserving registers</a:t>
            </a:r>
            <a:r>
              <a:rPr lang="en-US" altLang="zh-CN" dirty="0"/>
              <a:t> in </a:t>
            </a:r>
            <a:r>
              <a:rPr lang="en-US" altLang="zh-CN" i="1" dirty="0"/>
              <a:t>sort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i="1" dirty="0"/>
              <a:t>      </a:t>
            </a:r>
            <a:r>
              <a:rPr lang="en-US" altLang="zh-CN" dirty="0"/>
              <a:t>$</a:t>
            </a:r>
            <a:r>
              <a:rPr lang="en-US" altLang="zh-CN" dirty="0" err="1"/>
              <a:t>ra</a:t>
            </a:r>
            <a:r>
              <a:rPr lang="en-US" altLang="zh-CN" dirty="0"/>
              <a:t> ,  $s0, $s1, $s2, $s3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6805613" y="2276475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endParaRPr lang="zh-CN" altLang="zh-CN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70028" name="Group 44"/>
          <p:cNvGraphicFramePr>
            <a:graphicFrameLocks noGrp="1"/>
          </p:cNvGraphicFramePr>
          <p:nvPr/>
        </p:nvGraphicFramePr>
        <p:xfrm>
          <a:off x="7740650" y="2276475"/>
          <a:ext cx="1103313" cy="2808289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V[n-1]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514" name="AutoShape 45"/>
          <p:cNvSpPr>
            <a:spLocks noChangeArrowheads="1"/>
          </p:cNvSpPr>
          <p:nvPr/>
        </p:nvSpPr>
        <p:spPr bwMode="auto">
          <a:xfrm>
            <a:off x="7524750" y="2565400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515" name="AutoShape 46"/>
          <p:cNvSpPr>
            <a:spLocks noChangeArrowheads="1"/>
          </p:cNvSpPr>
          <p:nvPr/>
        </p:nvSpPr>
        <p:spPr bwMode="auto">
          <a:xfrm flipH="1" flipV="1">
            <a:off x="8821738" y="2420938"/>
            <a:ext cx="215900" cy="574675"/>
          </a:xfrm>
          <a:prstGeom prst="curvedRightArrow">
            <a:avLst>
              <a:gd name="adj1" fmla="val 43155"/>
              <a:gd name="adj2" fmla="val 126976"/>
              <a:gd name="adj3" fmla="val 40681"/>
            </a:avLst>
          </a:prstGeom>
          <a:solidFill>
            <a:srgbClr val="FF0000"/>
          </a:solidFill>
          <a:ln w="9525" cap="rnd">
            <a:solidFill>
              <a:srgbClr val="007A77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endParaRPr lang="zh-CN" altLang="en-US" sz="140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516" name="Text Box 47"/>
          <p:cNvSpPr txBox="1">
            <a:spLocks noChangeArrowheads="1"/>
          </p:cNvSpPr>
          <p:nvPr/>
        </p:nvSpPr>
        <p:spPr bwMode="auto">
          <a:xfrm>
            <a:off x="6229350" y="2276475"/>
            <a:ext cx="165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If V[0]&gt; V[1]</a:t>
            </a:r>
          </a:p>
        </p:txBody>
      </p:sp>
      <p:cxnSp>
        <p:nvCxnSpPr>
          <p:cNvPr id="106517" name="直接箭头连接符 9"/>
          <p:cNvCxnSpPr>
            <a:cxnSpLocks noChangeShapeType="1"/>
          </p:cNvCxnSpPr>
          <p:nvPr/>
        </p:nvCxnSpPr>
        <p:spPr bwMode="auto">
          <a:xfrm>
            <a:off x="7597775" y="3140075"/>
            <a:ext cx="0" cy="1223963"/>
          </a:xfrm>
          <a:prstGeom prst="straightConnector1">
            <a:avLst/>
          </a:prstGeom>
          <a:noFill/>
          <a:ln w="28575" cap="rnd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8964613" y="3355975"/>
            <a:ext cx="0" cy="1081088"/>
          </a:xfrm>
          <a:prstGeom prst="straightConnector1">
            <a:avLst/>
          </a:prstGeom>
          <a:noFill/>
          <a:ln w="28575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7277100" y="3429000"/>
            <a:ext cx="401638" cy="5842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defRPr/>
            </a:pPr>
            <a:r>
              <a:rPr lang="en-US" altLang="zh-CN" sz="3200" i="1" kern="0" dirty="0" err="1">
                <a:solidFill>
                  <a:srgbClr val="FF0000"/>
                </a:solidFill>
                <a:latin typeface="Times New Roman" pitchFamily="18" charset="0"/>
                <a:ea typeface="Arial Unicode MS"/>
              </a:rPr>
              <a:t>i</a:t>
            </a:r>
            <a:r>
              <a:rPr lang="en-US" altLang="zh-CN" sz="3200" i="1" kern="0" dirty="0">
                <a:solidFill>
                  <a:srgbClr val="FF0000"/>
                </a:solidFill>
                <a:latin typeface="Times New Roman" pitchFamily="18" charset="0"/>
                <a:ea typeface="Arial Unicode MS"/>
              </a:rPr>
              <a:t> </a:t>
            </a:r>
            <a:endParaRPr lang="zh-CN" altLang="en-US" sz="32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51900" y="4364038"/>
            <a:ext cx="401638" cy="5857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defRPr/>
            </a:pPr>
            <a:r>
              <a:rPr lang="en-US" altLang="zh-CN" sz="3200" i="1" kern="0" dirty="0">
                <a:solidFill>
                  <a:schemeClr val="tx2"/>
                </a:solidFill>
                <a:latin typeface="Times New Roman" pitchFamily="18" charset="0"/>
                <a:ea typeface="Arial Unicode MS"/>
              </a:rPr>
              <a:t>j </a:t>
            </a:r>
            <a:endParaRPr lang="zh-CN" altLang="en-US" sz="320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60350"/>
            <a:ext cx="8540750" cy="5976938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Code for the procedure </a:t>
            </a:r>
            <a:r>
              <a:rPr lang="en-US" altLang="zh-CN" sz="3200" i="1" dirty="0">
                <a:solidFill>
                  <a:srgbClr val="FF0000"/>
                </a:solidFill>
              </a:rPr>
              <a:t>sort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Saving registers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sort:  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-20       # make room on stack for 5 registers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, 16($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# save 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 on stack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$s3, 12($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# save $s3 on stack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$s2,  8($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# save $s2 on stack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$s1,  4($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# save $s1 on stack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$s0, 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# save $s0 on stack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</a:rPr>
              <a:t>Procedure body</a:t>
            </a:r>
            <a:r>
              <a:rPr lang="en-US" altLang="zh-CN" sz="2800" b="1" dirty="0">
                <a:solidFill>
                  <a:schemeClr val="tx2"/>
                </a:solidFill>
              </a:rPr>
              <a:t>{</a:t>
            </a:r>
            <a:r>
              <a:rPr lang="en-US" altLang="zh-CN" sz="2800" b="1" dirty="0">
                <a:solidFill>
                  <a:srgbClr val="FF0000"/>
                </a:solidFill>
              </a:rPr>
              <a:t>Outer loop   </a:t>
            </a:r>
            <a:r>
              <a:rPr lang="en-US" altLang="zh-CN" sz="2800" b="1" dirty="0">
                <a:solidFill>
                  <a:srgbClr val="0033CC"/>
                </a:solidFill>
              </a:rPr>
              <a:t>{Inner loop}   }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Restoring registers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exit1: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$s0,  0($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 # restore $s0 from stack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$s1,  4($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 # restore $s1 from stack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$s2,  8($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 # restore $s2 from stack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$s3, 12($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# restore $s3 from stack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, 16($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)              # restore 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 from stack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$</a:t>
            </a:r>
            <a:r>
              <a:rPr lang="en-US" altLang="zh-CN" sz="2000" dirty="0" err="1"/>
              <a:t>sp</a:t>
            </a:r>
            <a:r>
              <a:rPr lang="en-US" altLang="zh-CN" sz="2000" dirty="0"/>
              <a:t>, 20              # restore stack pointer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Procedure return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       $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                           # return to calling routine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09638"/>
            <a:ext cx="8540750" cy="5327650"/>
          </a:xfrm>
        </p:spPr>
        <p:txBody>
          <a:bodyPr/>
          <a:lstStyle/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Code for Procedure body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Outer loop</a:t>
            </a:r>
            <a:r>
              <a:rPr lang="en-US" altLang="zh-CN" b="1">
                <a:solidFill>
                  <a:srgbClr val="FF0000"/>
                </a:solidFill>
                <a:latin typeface="Arial Unicode MS" panose="020B0604020202020204" pitchFamily="34" charset="-122"/>
              </a:rPr>
              <a:t>—</a:t>
            </a:r>
            <a:r>
              <a:rPr lang="en-US" altLang="zh-CN" b="1">
                <a:solidFill>
                  <a:srgbClr val="FF0000"/>
                </a:solidFill>
              </a:rPr>
              <a:t>first for loop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</a:t>
            </a:r>
            <a:r>
              <a:rPr lang="en-US" altLang="zh-CN" b="1">
                <a:solidFill>
                  <a:srgbClr val="FF0000"/>
                </a:solidFill>
              </a:rPr>
              <a:t>for ( </a:t>
            </a:r>
            <a:r>
              <a:rPr lang="en-US" altLang="zh-CN" b="1" err="1">
                <a:solidFill>
                  <a:srgbClr val="FF0000"/>
                </a:solidFill>
              </a:rPr>
              <a:t>i</a:t>
            </a:r>
            <a:r>
              <a:rPr lang="en-US" altLang="zh-CN" b="1">
                <a:solidFill>
                  <a:srgbClr val="FF0000"/>
                </a:solidFill>
              </a:rPr>
              <a:t>  =  0 ; </a:t>
            </a:r>
            <a:r>
              <a:rPr lang="en-US" altLang="zh-CN" b="1" err="1">
                <a:solidFill>
                  <a:srgbClr val="FF0000"/>
                </a:solidFill>
              </a:rPr>
              <a:t>i</a:t>
            </a:r>
            <a:r>
              <a:rPr lang="en-US" altLang="zh-CN" b="1">
                <a:solidFill>
                  <a:srgbClr val="FF0000"/>
                </a:solidFill>
              </a:rPr>
              <a:t>  &lt;  n ; </a:t>
            </a:r>
            <a:r>
              <a:rPr lang="en-US" altLang="zh-CN" b="1" err="1">
                <a:solidFill>
                  <a:srgbClr val="FF0000"/>
                </a:solidFill>
              </a:rPr>
              <a:t>i</a:t>
            </a:r>
            <a:r>
              <a:rPr lang="en-US" altLang="zh-CN" b="1">
                <a:solidFill>
                  <a:srgbClr val="FF0000"/>
                </a:solidFill>
              </a:rPr>
              <a:t> + =  1 ) {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Move parameters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move  $s2, $a0         #  $s2 ← $a0 ($a0: base address)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move  $s3, $a1         #  $s3 ← $a1 ($a1: array size)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Outer loop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move  $s0, $zero        #  $s0 ← $zero ( </a:t>
            </a:r>
            <a:r>
              <a:rPr lang="en-US" altLang="zh-CN" err="1"/>
              <a:t>i</a:t>
            </a:r>
            <a:r>
              <a:rPr lang="en-US" altLang="zh-CN"/>
              <a:t> = 0)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for1tst:    </a:t>
            </a:r>
            <a:r>
              <a:rPr lang="en-US" altLang="zh-CN" sz="2000" err="1"/>
              <a:t>slt</a:t>
            </a:r>
            <a:r>
              <a:rPr lang="en-US" altLang="zh-CN" sz="2000"/>
              <a:t>   $t0, $s0, $s3        # test  if $s0 &gt;= $s3 (</a:t>
            </a:r>
            <a:r>
              <a:rPr lang="en-US" altLang="zh-CN" sz="2000" err="1"/>
              <a:t>i</a:t>
            </a:r>
            <a:r>
              <a:rPr lang="en-US" altLang="zh-CN" sz="2000"/>
              <a:t> &gt;= n)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 </a:t>
            </a:r>
            <a:r>
              <a:rPr lang="en-US" altLang="zh-CN" err="1"/>
              <a:t>beq</a:t>
            </a:r>
            <a:r>
              <a:rPr lang="en-US" altLang="zh-CN"/>
              <a:t>   $t0, $zero, exit1 # go to exit1 if $s0 &gt;= $s3  (</a:t>
            </a:r>
            <a:r>
              <a:rPr lang="en-US" altLang="zh-CN" err="1"/>
              <a:t>i</a:t>
            </a:r>
            <a:r>
              <a:rPr lang="en-US" altLang="zh-CN"/>
              <a:t> &gt;= n)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………………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sz="2400" b="1"/>
              <a:t>（</a:t>
            </a:r>
            <a:r>
              <a:rPr lang="en-US" altLang="zh-CN" sz="2400" b="1"/>
              <a:t>body of first for loop is </a:t>
            </a:r>
            <a:r>
              <a:rPr lang="en-US" altLang="zh-CN" sz="2800" b="1">
                <a:solidFill>
                  <a:schemeClr val="tx2"/>
                </a:solidFill>
              </a:rPr>
              <a:t>second </a:t>
            </a:r>
            <a:r>
              <a:rPr lang="en-US" altLang="zh-CN" sz="2800" b="1" i="1">
                <a:solidFill>
                  <a:srgbClr val="FF0000"/>
                </a:solidFill>
              </a:rPr>
              <a:t>for</a:t>
            </a:r>
            <a:r>
              <a:rPr lang="en-US" altLang="zh-CN" sz="2800" b="1">
                <a:solidFill>
                  <a:schemeClr val="tx2"/>
                </a:solidFill>
              </a:rPr>
              <a:t> loop</a:t>
            </a:r>
            <a:r>
              <a:rPr sz="2400" b="1"/>
              <a:t>）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………………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/>
              <a:t> </a:t>
            </a:r>
            <a:r>
              <a:rPr lang="en-US" altLang="zh-CN" sz="2000"/>
              <a:t>exit2:   </a:t>
            </a:r>
            <a:r>
              <a:rPr lang="en-US" altLang="zh-CN" sz="2000" err="1"/>
              <a:t>addi</a:t>
            </a:r>
            <a:r>
              <a:rPr lang="en-US" altLang="zh-CN" sz="2000"/>
              <a:t>  $s0, $s0, 1           #  </a:t>
            </a:r>
            <a:r>
              <a:rPr lang="en-US" altLang="zh-CN" sz="2000" err="1"/>
              <a:t>i</a:t>
            </a:r>
            <a:r>
              <a:rPr lang="en-US" altLang="zh-CN" sz="2000"/>
              <a:t> = </a:t>
            </a:r>
            <a:r>
              <a:rPr lang="en-US" altLang="zh-CN" sz="2000" err="1"/>
              <a:t>i</a:t>
            </a:r>
            <a:r>
              <a:rPr lang="en-US" altLang="zh-CN" sz="2000"/>
              <a:t> + 1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               j     for1tst                   #   jump to test of outer loop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/>
              <a:t>exit1: </a:t>
            </a:r>
          </a:p>
        </p:txBody>
      </p:sp>
      <p:sp>
        <p:nvSpPr>
          <p:cNvPr id="109571" name="Freeform 3"/>
          <p:cNvSpPr>
            <a:spLocks/>
          </p:cNvSpPr>
          <p:nvPr/>
        </p:nvSpPr>
        <p:spPr bwMode="auto">
          <a:xfrm>
            <a:off x="611188" y="4148138"/>
            <a:ext cx="2940050" cy="2089150"/>
          </a:xfrm>
          <a:custGeom>
            <a:avLst/>
            <a:gdLst>
              <a:gd name="T0" fmla="*/ 2147483646 w 1852"/>
              <a:gd name="T1" fmla="*/ 0 h 817"/>
              <a:gd name="T2" fmla="*/ 2147483646 w 1852"/>
              <a:gd name="T3" fmla="*/ 2147483646 h 817"/>
              <a:gd name="T4" fmla="*/ 2147483646 w 1852"/>
              <a:gd name="T5" fmla="*/ 2147483646 h 817"/>
              <a:gd name="T6" fmla="*/ 2147483646 w 1852"/>
              <a:gd name="T7" fmla="*/ 214748364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852"/>
              <a:gd name="T13" fmla="*/ 0 h 817"/>
              <a:gd name="T14" fmla="*/ 1852 w 1852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2" h="817">
                <a:moveTo>
                  <a:pt x="1852" y="0"/>
                </a:moveTo>
                <a:cubicBezTo>
                  <a:pt x="1761" y="34"/>
                  <a:pt x="1671" y="68"/>
                  <a:pt x="1399" y="136"/>
                </a:cubicBezTo>
                <a:cubicBezTo>
                  <a:pt x="1127" y="204"/>
                  <a:pt x="438" y="295"/>
                  <a:pt x="219" y="408"/>
                </a:cubicBezTo>
                <a:cubicBezTo>
                  <a:pt x="0" y="521"/>
                  <a:pt x="106" y="749"/>
                  <a:pt x="83" y="8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620713"/>
            <a:ext cx="8540750" cy="5616575"/>
          </a:xfrm>
          <a:solidFill>
            <a:schemeClr val="bg1"/>
          </a:solidFill>
        </p:spPr>
        <p:txBody>
          <a:bodyPr/>
          <a:lstStyle/>
          <a:p>
            <a:pPr lvl="3" eaLnBrk="1" hangingPunct="1">
              <a:spcBef>
                <a:spcPts val="0"/>
              </a:spcBef>
              <a:defRPr/>
            </a:pPr>
            <a:r>
              <a:rPr lang="en-US" altLang="zh-CN" sz="2200" b="1" dirty="0">
                <a:solidFill>
                  <a:schemeClr val="tx2"/>
                </a:solidFill>
              </a:rPr>
              <a:t> </a:t>
            </a:r>
            <a:r>
              <a:rPr lang="en-US" altLang="zh-CN" sz="2600" b="1" dirty="0">
                <a:solidFill>
                  <a:srgbClr val="0033CC"/>
                </a:solidFill>
              </a:rPr>
              <a:t>Inner loop--</a:t>
            </a:r>
            <a:r>
              <a:rPr lang="en-US" altLang="zh-CN" sz="2200" b="1" dirty="0">
                <a:solidFill>
                  <a:srgbClr val="0033CC"/>
                </a:solidFill>
              </a:rPr>
              <a:t> </a:t>
            </a:r>
            <a:r>
              <a:rPr lang="en-US" altLang="zh-CN" sz="2600" b="1" dirty="0">
                <a:solidFill>
                  <a:srgbClr val="0033CC"/>
                </a:solidFill>
              </a:rPr>
              <a:t>second</a:t>
            </a:r>
            <a:r>
              <a:rPr lang="en-US" altLang="zh-CN" sz="2200" b="1" dirty="0"/>
              <a:t> </a:t>
            </a:r>
            <a:r>
              <a:rPr lang="en-US" altLang="zh-CN" sz="2200" b="1" i="1" dirty="0">
                <a:solidFill>
                  <a:srgbClr val="FF0000"/>
                </a:solidFill>
              </a:rPr>
              <a:t>for</a:t>
            </a:r>
            <a:r>
              <a:rPr lang="en-US" altLang="zh-CN" sz="2200" b="1" dirty="0">
                <a:solidFill>
                  <a:srgbClr val="FF0000"/>
                </a:solidFill>
              </a:rPr>
              <a:t> </a:t>
            </a:r>
            <a:r>
              <a:rPr lang="en-US" altLang="zh-CN" sz="2600" b="1" dirty="0">
                <a:solidFill>
                  <a:srgbClr val="0033CC"/>
                </a:solidFill>
              </a:rPr>
              <a:t>loop</a:t>
            </a:r>
            <a:r>
              <a:rPr lang="en-US" altLang="zh-CN" sz="2200" b="1" dirty="0">
                <a:solidFill>
                  <a:srgbClr val="0033CC"/>
                </a:solidFill>
              </a:rPr>
              <a:t> is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body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0033CC"/>
                </a:solidFill>
              </a:rPr>
              <a:t>of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first</a:t>
            </a:r>
            <a:r>
              <a:rPr lang="en-US" altLang="zh-CN" sz="2200" b="1" dirty="0"/>
              <a:t> </a:t>
            </a:r>
            <a:r>
              <a:rPr lang="en-US" altLang="zh-CN" sz="2200" b="1" i="1" dirty="0">
                <a:solidFill>
                  <a:srgbClr val="FF0000"/>
                </a:solidFill>
              </a:rPr>
              <a:t>for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solidFill>
                  <a:srgbClr val="0033CC"/>
                </a:solidFill>
              </a:rPr>
              <a:t>loop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dirty="0"/>
              <a:t>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for ( j  =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  -  1 ; j  &gt;=  0  &amp;&amp;  v[j]  &gt;  v[j+1] ; j- =   1 ){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/>
              <a:t>   </a:t>
            </a:r>
            <a:r>
              <a:rPr lang="en-US" altLang="zh-CN" dirty="0" err="1"/>
              <a:t>addi</a:t>
            </a:r>
            <a:r>
              <a:rPr lang="en-US" altLang="zh-CN" dirty="0"/>
              <a:t>  $s1, $s0, -1        	# j = </a:t>
            </a:r>
            <a:r>
              <a:rPr lang="en-US" altLang="zh-CN" dirty="0" err="1"/>
              <a:t>i</a:t>
            </a:r>
            <a:r>
              <a:rPr lang="en-US" altLang="zh-CN" dirty="0"/>
              <a:t> - 1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0033CC"/>
                </a:solidFill>
              </a:rPr>
              <a:t>for2tst:    </a:t>
            </a:r>
            <a:r>
              <a:rPr lang="en-US" altLang="zh-CN" sz="2000" dirty="0" err="1">
                <a:solidFill>
                  <a:srgbClr val="0033CC"/>
                </a:solidFill>
              </a:rPr>
              <a:t>slti</a:t>
            </a:r>
            <a:r>
              <a:rPr lang="en-US" altLang="zh-CN" sz="2000" dirty="0">
                <a:solidFill>
                  <a:srgbClr val="0033CC"/>
                </a:solidFill>
              </a:rPr>
              <a:t>  $t0, $s1, 0</a:t>
            </a:r>
            <a:r>
              <a:rPr lang="en-US" altLang="zh-CN" sz="2000" dirty="0"/>
              <a:t>             	# </a:t>
            </a:r>
            <a:r>
              <a:rPr lang="en-US" altLang="zh-CN" sz="2000" dirty="0">
                <a:solidFill>
                  <a:srgbClr val="0033CC"/>
                </a:solidFill>
              </a:rPr>
              <a:t>test  if j &lt; 0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  $t0, $zero, exit2  	# go to exit2 if  j &lt; 0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 $t1, $s1, 2       	 	#   $t1 = j * 4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       add   $t2, $s2, $t1        	#  $t2 = the address of v[j]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$t3, 0($t2)            	#  $t3 = v[j]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$t4, 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($t2)            	#  $t4 = v[j + 1]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   $t0, $t4, $t3           	#  test  if  v[j+1]&gt;=v[j]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   $t0, $zero, exit2  	#  go to exit2 if  v[j+1]&gt;=v[j]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/>
              <a:t>………………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sz="2400" b="1" dirty="0"/>
              <a:t>（</a:t>
            </a:r>
            <a:r>
              <a:rPr lang="en-US" altLang="zh-CN" sz="2400" b="1" dirty="0">
                <a:solidFill>
                  <a:srgbClr val="0033CC"/>
                </a:solidFill>
              </a:rPr>
              <a:t>body of first </a:t>
            </a:r>
            <a:r>
              <a:rPr lang="en-US" altLang="zh-CN" sz="2400" b="1" i="1" dirty="0">
                <a:solidFill>
                  <a:srgbClr val="FF0000"/>
                </a:solidFill>
              </a:rPr>
              <a:t>for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loop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sz="2400" b="1" dirty="0"/>
              <a:t>）</a:t>
            </a:r>
            <a:endParaRPr b="1" dirty="0">
              <a:solidFill>
                <a:srgbClr val="FF0000"/>
              </a:solidFill>
            </a:endParaRP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b="1" dirty="0"/>
              <a:t>	   </a:t>
            </a:r>
            <a:r>
              <a:rPr lang="en-US" altLang="zh-CN" b="1" dirty="0"/>
              <a:t>………………</a:t>
            </a:r>
            <a:r>
              <a:rPr lang="en-US" altLang="zh-CN" dirty="0"/>
              <a:t>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	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$s1, $s1, -1             #    j = j - 1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j       for2tst                        # jump to test of inner loop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exit2: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0595" name="Freeform 4"/>
          <p:cNvSpPr>
            <a:spLocks/>
          </p:cNvSpPr>
          <p:nvPr/>
        </p:nvSpPr>
        <p:spPr bwMode="auto">
          <a:xfrm>
            <a:off x="552450" y="4149725"/>
            <a:ext cx="2940050" cy="2089150"/>
          </a:xfrm>
          <a:custGeom>
            <a:avLst/>
            <a:gdLst>
              <a:gd name="T0" fmla="*/ 2147483646 w 1852"/>
              <a:gd name="T1" fmla="*/ 0 h 817"/>
              <a:gd name="T2" fmla="*/ 2147483646 w 1852"/>
              <a:gd name="T3" fmla="*/ 2147483646 h 817"/>
              <a:gd name="T4" fmla="*/ 2147483646 w 1852"/>
              <a:gd name="T5" fmla="*/ 2147483646 h 817"/>
              <a:gd name="T6" fmla="*/ 2147483646 w 1852"/>
              <a:gd name="T7" fmla="*/ 214748364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852"/>
              <a:gd name="T13" fmla="*/ 0 h 817"/>
              <a:gd name="T14" fmla="*/ 1852 w 1852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2" h="817">
                <a:moveTo>
                  <a:pt x="1852" y="0"/>
                </a:moveTo>
                <a:cubicBezTo>
                  <a:pt x="1761" y="34"/>
                  <a:pt x="1671" y="68"/>
                  <a:pt x="1399" y="136"/>
                </a:cubicBezTo>
                <a:cubicBezTo>
                  <a:pt x="1127" y="204"/>
                  <a:pt x="438" y="295"/>
                  <a:pt x="219" y="408"/>
                </a:cubicBezTo>
                <a:cubicBezTo>
                  <a:pt x="0" y="521"/>
                  <a:pt x="106" y="749"/>
                  <a:pt x="83" y="8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981075"/>
            <a:ext cx="8540750" cy="6192838"/>
          </a:xfrm>
        </p:spPr>
        <p:txBody>
          <a:bodyPr/>
          <a:lstStyle/>
          <a:p>
            <a:pPr lvl="3" eaLnBrk="1" hangingPunct="1">
              <a:spcBef>
                <a:spcPts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body of first </a:t>
            </a:r>
            <a:r>
              <a:rPr lang="en-US" altLang="zh-CN" sz="2400" b="1" i="1" dirty="0">
                <a:solidFill>
                  <a:srgbClr val="FF0000"/>
                </a:solidFill>
              </a:rPr>
              <a:t>for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</a:rPr>
              <a:t>loop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Pass parameters and call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b="1" i="1" dirty="0"/>
              <a:t>move</a:t>
            </a:r>
            <a:r>
              <a:rPr lang="en-US" altLang="zh-CN" sz="2000" dirty="0"/>
              <a:t>  $a0</a:t>
            </a:r>
            <a:r>
              <a:rPr sz="2000" dirty="0"/>
              <a:t>，</a:t>
            </a:r>
            <a:r>
              <a:rPr lang="en-US" altLang="zh-CN" sz="2000" b="1" i="1" dirty="0"/>
              <a:t>$s2</a:t>
            </a:r>
            <a:r>
              <a:rPr lang="en-US" altLang="zh-CN" sz="2000" dirty="0"/>
              <a:t>       #   $a0←$s2 ($s2 : base address of the array 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</a:t>
            </a:r>
            <a:r>
              <a:rPr lang="en-US" altLang="zh-CN" sz="2000" b="1" i="1" dirty="0"/>
              <a:t>move</a:t>
            </a:r>
            <a:r>
              <a:rPr lang="en-US" altLang="zh-CN" sz="2000" dirty="0"/>
              <a:t>  $a1</a:t>
            </a:r>
            <a:r>
              <a:rPr sz="2000" dirty="0"/>
              <a:t>，</a:t>
            </a:r>
            <a:r>
              <a:rPr lang="en-US" altLang="zh-CN" sz="2000" dirty="0"/>
              <a:t>$s1       #   $a1←$s1 ($a1← j)  </a:t>
            </a:r>
          </a:p>
          <a:p>
            <a:pPr lvl="3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Call function swap(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v[],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k)</a:t>
            </a:r>
            <a:r>
              <a:rPr lang="en-US" altLang="zh-CN" dirty="0"/>
              <a:t> 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   swap    	 # ($a0 might be changed in swap)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b="1" dirty="0">
              <a:solidFill>
                <a:schemeClr val="tx2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/>
              <a:t>Notice:</a:t>
            </a:r>
            <a:br>
              <a:rPr lang="en-US" altLang="zh-CN" sz="2400" dirty="0"/>
            </a:br>
            <a:r>
              <a:rPr lang="en-US" altLang="zh-CN" sz="2400" dirty="0"/>
              <a:t>1.Why are $a0 and $a1 saved?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000" dirty="0"/>
              <a:t>$a0 is the base of the array v. $a0 will be used repeatedly and might be(actually not here) changed by the procedure swap.</a:t>
            </a:r>
            <a:br>
              <a:rPr lang="en-US" altLang="zh-CN" sz="2000" dirty="0"/>
            </a:br>
            <a:r>
              <a:rPr lang="en-US" altLang="zh-CN" sz="2400" dirty="0"/>
              <a:t>	</a:t>
            </a:r>
            <a:r>
              <a:rPr lang="en-US" altLang="zh-CN" sz="2000" dirty="0"/>
              <a:t>$a1 is the size of the array v. $a1 will be used repeatedly and changed before the procedure swap is called.</a:t>
            </a:r>
            <a:br>
              <a:rPr lang="en-US" altLang="zh-CN" sz="2000" dirty="0"/>
            </a:br>
            <a:r>
              <a:rPr lang="en-US" altLang="zh-CN" sz="2400" dirty="0"/>
              <a:t>2.Why are they not pushed to stack?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Register variable is faster</a:t>
            </a:r>
          </a:p>
        </p:txBody>
      </p:sp>
      <p:sp>
        <p:nvSpPr>
          <p:cNvPr id="111619" name="Text Box 5"/>
          <p:cNvSpPr txBox="1">
            <a:spLocks noChangeArrowheads="1"/>
          </p:cNvSpPr>
          <p:nvPr/>
        </p:nvSpPr>
        <p:spPr bwMode="auto">
          <a:xfrm>
            <a:off x="4643438" y="2997200"/>
            <a:ext cx="431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3600" u="sng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  <a:hlinkClick r:id="rId2" action="ppaction://hlinkfile" tooltip="The Full  Procedure"/>
              </a:rPr>
              <a:t>The Full  Procedure</a:t>
            </a:r>
            <a:endParaRPr lang="en-US" altLang="zh-CN" sz="3600" u="sng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964406"/>
            <a:ext cx="52101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0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 txBox="1">
            <a:spLocks noGrp="1" noChangeArrowheads="1"/>
          </p:cNvSpPr>
          <p:nvPr/>
        </p:nvSpPr>
        <p:spPr bwMode="auto">
          <a:xfrm>
            <a:off x="6084095" y="5643562"/>
            <a:ext cx="1716881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ED16D64F-ABEA-417F-8F50-25498DEE7C11}" type="slidenum">
              <a:rPr lang="zh-CN" altLang="en-US" sz="135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36</a:t>
            </a:fld>
            <a:endParaRPr lang="en-US" altLang="zh-CN" sz="1350"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s0, t0</a:t>
            </a:r>
            <a:endParaRPr lang="zh-CN" altLang="en-US" smtClean="0"/>
          </a:p>
        </p:txBody>
      </p:sp>
      <p:sp>
        <p:nvSpPr>
          <p:cNvPr id="10240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父函数保证：子函数能随便使用</a:t>
            </a:r>
            <a:r>
              <a:rPr lang="en-US" altLang="zh-CN" dirty="0" smtClean="0"/>
              <a:t>t0-t9</a:t>
            </a:r>
            <a:r>
              <a:rPr lang="zh-CN" altLang="en-US" dirty="0" smtClean="0"/>
              <a:t>，返回给父函数的时候，</a:t>
            </a:r>
            <a:r>
              <a:rPr lang="en-US" altLang="zh-CN" dirty="0" smtClean="0"/>
              <a:t>t0-t9</a:t>
            </a:r>
            <a:r>
              <a:rPr lang="zh-CN" altLang="en-US" dirty="0" smtClean="0"/>
              <a:t>可以随便改变</a:t>
            </a:r>
          </a:p>
          <a:p>
            <a:pPr eaLnBrk="1" hangingPunct="1"/>
            <a:r>
              <a:rPr lang="zh-CN" altLang="en-US" dirty="0" smtClean="0"/>
              <a:t>子函数保证：返回给父函数的时候，</a:t>
            </a:r>
            <a:r>
              <a:rPr lang="en-US" altLang="zh-CN" dirty="0" smtClean="0"/>
              <a:t>s0-s7</a:t>
            </a:r>
            <a:r>
              <a:rPr lang="zh-CN" altLang="en-US" dirty="0" smtClean="0"/>
              <a:t>保持父函数调用子函数的值</a:t>
            </a:r>
          </a:p>
        </p:txBody>
      </p:sp>
    </p:spTree>
    <p:extLst>
      <p:ext uri="{BB962C8B-B14F-4D97-AF65-F5344CB8AC3E}">
        <p14:creationId xmlns:p14="http://schemas.microsoft.com/office/powerpoint/2010/main" val="19312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0038" y="125413"/>
            <a:ext cx="8540750" cy="92710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黑体" panose="02010609060101010101" pitchFamily="49" charset="-122"/>
              </a:rPr>
              <a:t>2.15    Arrays versus Pointers    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0038" y="1052513"/>
            <a:ext cx="8540750" cy="532765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Two C procedures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Array version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      	</a:t>
            </a:r>
            <a:r>
              <a:rPr lang="en-US" altLang="zh-CN" sz="2000" dirty="0">
                <a:solidFill>
                  <a:schemeClr val="tx1"/>
                </a:solidFill>
                <a:ea typeface="+mn-ea"/>
              </a:rPr>
              <a:t>clear1 ( </a:t>
            </a:r>
            <a:r>
              <a:rPr lang="en-US" altLang="zh-CN" sz="2000" dirty="0" err="1">
                <a:solidFill>
                  <a:schemeClr val="tx1"/>
                </a:solidFill>
                <a:ea typeface="+mn-ea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+mn-ea"/>
              </a:rPr>
              <a:t>    array[ ], </a:t>
            </a:r>
            <a:r>
              <a:rPr lang="en-US" altLang="zh-CN" sz="2000" dirty="0" err="1">
                <a:solidFill>
                  <a:schemeClr val="tx1"/>
                </a:solidFill>
                <a:ea typeface="+mn-ea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a typeface="+mn-ea"/>
              </a:rPr>
              <a:t>  size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  {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for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0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&lt;  size ;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1 )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array[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0;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}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Pointer version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clear2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*array,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size 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{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*p;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for ( p  =  &amp;array[0] ;  p  &lt;  &amp;array[size] ;  p  =  p  +  1 )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*p  =  0;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}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31875"/>
            <a:ext cx="8540750" cy="56896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Assembly code for clear-1 procedure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array version</a:t>
            </a:r>
            <a:r>
              <a:rPr lang="en-US" altLang="zh-CN" sz="2800" dirty="0"/>
              <a:t>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move   $t0, $zero           #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 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loop1: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$t1, $t0, 2              #   $t1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* 4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add    $t2, $a0, $t1         #    $t2 = address of array[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$zero, 0($t2)         #   array[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] = 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 $t0, $t0, 1             #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+1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    $t3, $t0, $a1           #   test if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&lt;  size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   $t3, $zero, loop1  # if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&lt;  size ) go to  loop1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	 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   $</a:t>
            </a:r>
            <a:r>
              <a:rPr lang="en-US" altLang="zh-CN" sz="2000" dirty="0" err="1"/>
              <a:t>ra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This code works as long as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size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is greater than 0.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(In this </a:t>
            </a:r>
            <a:r>
              <a:rPr lang="en-US" altLang="zh-CN" dirty="0" err="1">
                <a:cs typeface="Times New Roman" panose="02020603050405020304" pitchFamily="18" charset="0"/>
              </a:rPr>
              <a:t>case,the</a:t>
            </a:r>
            <a:r>
              <a:rPr lang="en-US" altLang="zh-CN" dirty="0">
                <a:cs typeface="Times New Roman" panose="02020603050405020304" pitchFamily="18" charset="0"/>
              </a:rPr>
              <a:t> loop will be executed once even though the value of the size parameter is invalid. </a:t>
            </a:r>
            <a:r>
              <a:rPr lang="en-US" altLang="zh-CN" dirty="0" err="1">
                <a:cs typeface="Times New Roman" panose="02020603050405020304" pitchFamily="18" charset="0"/>
              </a:rPr>
              <a:t>Actually,size</a:t>
            </a:r>
            <a:r>
              <a:rPr lang="en-US" altLang="zh-CN" dirty="0">
                <a:cs typeface="Times New Roman" panose="02020603050405020304" pitchFamily="18" charset="0"/>
              </a:rPr>
              <a:t> &gt;0 must be checked at first)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1925" y="1122363"/>
            <a:ext cx="8820150" cy="540702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Assembly code for clear-2 procedure</a:t>
            </a:r>
            <a:r>
              <a:rPr lang="en-US" altLang="zh-CN" sz="2800" dirty="0"/>
              <a:t> (</a:t>
            </a:r>
            <a:r>
              <a:rPr lang="en-US" altLang="zh-CN" sz="2800" dirty="0">
                <a:solidFill>
                  <a:srgbClr val="FF0000"/>
                </a:solidFill>
              </a:rPr>
              <a:t>pointer version</a:t>
            </a:r>
            <a:r>
              <a:rPr lang="en-US" altLang="zh-CN" sz="2800" dirty="0"/>
              <a:t>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move   </a:t>
            </a:r>
            <a:r>
              <a:rPr lang="en-US" altLang="zh-CN" sz="2000" b="1" dirty="0">
                <a:solidFill>
                  <a:srgbClr val="FF0066"/>
                </a:solidFill>
              </a:rPr>
              <a:t>$t0</a:t>
            </a:r>
            <a:r>
              <a:rPr lang="en-US" altLang="zh-CN" sz="2000" dirty="0"/>
              <a:t>, $a0	    #   p  =  the start address of the array[]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	     </a:t>
            </a:r>
            <a:r>
              <a:rPr lang="en-US" altLang="zh-CN" sz="2000" dirty="0" err="1"/>
              <a:t>sll</a:t>
            </a:r>
            <a:r>
              <a:rPr lang="en-US" altLang="zh-CN" sz="2000" dirty="0"/>
              <a:t>        $t1, $t1, 2	    #    $t1 = size * 4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add      </a:t>
            </a:r>
            <a:r>
              <a:rPr lang="en-US" altLang="zh-CN" sz="2000" b="1" dirty="0">
                <a:solidFill>
                  <a:srgbClr val="FF0066"/>
                </a:solidFill>
              </a:rPr>
              <a:t>$t2</a:t>
            </a:r>
            <a:r>
              <a:rPr lang="en-US" altLang="zh-CN" sz="2000" dirty="0"/>
              <a:t>, $a0, $t1      	    #    </a:t>
            </a:r>
            <a:r>
              <a:rPr lang="en-US" altLang="zh-CN" sz="2000" b="1" dirty="0"/>
              <a:t>$</a:t>
            </a:r>
            <a:r>
              <a:rPr lang="en-US" altLang="zh-CN" sz="2000" dirty="0"/>
              <a:t>t2 =</a:t>
            </a:r>
            <a:r>
              <a:rPr lang="en-US" altLang="zh-CN" sz="2000" b="1" dirty="0"/>
              <a:t> &amp;array[size](</a:t>
            </a:r>
            <a:r>
              <a:rPr lang="en-US" altLang="zh-CN" sz="2000" dirty="0"/>
              <a:t>address of array[size] </a:t>
            </a:r>
            <a:r>
              <a:rPr lang="en-US" altLang="zh-CN" sz="2000" b="1" dirty="0"/>
              <a:t>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loop2: 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       $zero, 0($t0)          #   Memory[ p ]  =  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   $t0, $t0, 4              #   p  =  p  +  4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slt</a:t>
            </a:r>
            <a:r>
              <a:rPr lang="en-US" altLang="zh-CN" sz="2000" dirty="0"/>
              <a:t>        $t3, $t0, $t2           #   $t3  =  (p  &lt;  &amp;array[size] 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     $t3, $zero, loop2   # if ( p  &lt;  &amp;array[size] )  go to  loop2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		    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        $</a:t>
            </a:r>
            <a:r>
              <a:rPr lang="en-US" altLang="zh-CN" sz="2000" dirty="0" err="1"/>
              <a:t>ra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This code works as long as </a:t>
            </a:r>
            <a:r>
              <a:rPr lang="en-US" altLang="zh-CN" b="1" dirty="0"/>
              <a:t>size</a:t>
            </a:r>
            <a:r>
              <a:rPr lang="en-US" altLang="zh-CN" dirty="0">
                <a:solidFill>
                  <a:srgbClr val="FF0000"/>
                </a:solidFill>
                <a:latin typeface="Arial Unicode MS" panose="020B0604020202020204" pitchFamily="34" charset="-122"/>
              </a:rPr>
              <a:t> is greater than 0.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 Compare the two versions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Array version has the </a:t>
            </a:r>
            <a:r>
              <a:rPr lang="en-US" altLang="zh-CN" sz="2400" dirty="0">
                <a:latin typeface="Arial Unicode MS" panose="020B0604020202020204" pitchFamily="34" charset="-122"/>
              </a:rPr>
              <a:t>“</a:t>
            </a:r>
            <a:r>
              <a:rPr lang="en-US" altLang="zh-CN" sz="2400" dirty="0"/>
              <a:t>multiply</a:t>
            </a:r>
            <a:r>
              <a:rPr lang="en-US" altLang="zh-CN" sz="2400" dirty="0">
                <a:latin typeface="Arial Unicode MS" panose="020B0604020202020204" pitchFamily="34" charset="-122"/>
              </a:rPr>
              <a:t>”</a:t>
            </a:r>
            <a:r>
              <a:rPr lang="en-US" altLang="zh-CN" sz="2400" dirty="0"/>
              <a:t> and add inside loop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Pointer version reduces instructions/iteration from 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For modern compliers, both ways are the </a:t>
            </a:r>
            <a:r>
              <a:rPr lang="en-US" altLang="zh-CN" sz="2800" dirty="0" smtClean="0">
                <a:solidFill>
                  <a:srgbClr val="0000FF"/>
                </a:solidFill>
              </a:rPr>
              <a:t>same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31888"/>
            <a:ext cx="8540750" cy="5407025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addi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</a:rPr>
              <a:t>$s0, $s0, 1                  #  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  =  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  +  1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</a:t>
            </a:r>
            <a:r>
              <a:rPr lang="en-US" altLang="zh-CN" sz="2000" b="0" dirty="0" err="1">
                <a:solidFill>
                  <a:schemeClr val="tx1"/>
                </a:solidFill>
              </a:rPr>
              <a:t>bne</a:t>
            </a:r>
            <a:r>
              <a:rPr lang="en-US" altLang="zh-CN" sz="2000" b="0" dirty="0">
                <a:solidFill>
                  <a:schemeClr val="tx1"/>
                </a:solidFill>
              </a:rPr>
              <a:t>    $t2, $zero, L1             # if  y[ 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 ]  !=  0, go to L1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</a:t>
            </a:r>
            <a:r>
              <a:rPr lang="en-US" altLang="zh-CN" sz="2000" b="0" dirty="0" err="1">
                <a:solidFill>
                  <a:schemeClr val="tx1"/>
                </a:solidFill>
              </a:rPr>
              <a:t>lw</a:t>
            </a:r>
            <a:r>
              <a:rPr lang="en-US" altLang="zh-CN" sz="2000" b="0" dirty="0">
                <a:solidFill>
                  <a:schemeClr val="tx1"/>
                </a:solidFill>
              </a:rPr>
              <a:t>      $s0, 0($</a:t>
            </a:r>
            <a:r>
              <a:rPr lang="en-US" altLang="zh-CN" sz="2000" b="0" dirty="0" err="1">
                <a:solidFill>
                  <a:schemeClr val="tx1"/>
                </a:solidFill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</a:rPr>
              <a:t>)                 # y[ 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 ]  = =  0: end of string;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                                             # restore old $s0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add     $</a:t>
            </a:r>
            <a:r>
              <a:rPr lang="en-US" altLang="zh-CN" sz="2000" b="0" dirty="0" err="1">
                <a:solidFill>
                  <a:schemeClr val="tx1"/>
                </a:solidFill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</a:rPr>
              <a:t>, $</a:t>
            </a:r>
            <a:r>
              <a:rPr lang="en-US" altLang="zh-CN" sz="2000" b="0" dirty="0" err="1">
                <a:solidFill>
                  <a:schemeClr val="tx1"/>
                </a:solidFill>
              </a:rPr>
              <a:t>sp</a:t>
            </a:r>
            <a:r>
              <a:rPr lang="en-US" altLang="zh-CN" sz="2000" b="0" dirty="0">
                <a:solidFill>
                  <a:schemeClr val="tx1"/>
                </a:solidFill>
              </a:rPr>
              <a:t>, 4                 # pop 1 word off stack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</a:t>
            </a:r>
            <a:r>
              <a:rPr lang="en-US" altLang="zh-CN" sz="2000" b="0" dirty="0" err="1">
                <a:solidFill>
                  <a:schemeClr val="tx1"/>
                </a:solidFill>
              </a:rPr>
              <a:t>jr</a:t>
            </a:r>
            <a:r>
              <a:rPr lang="en-US" altLang="zh-CN" sz="2000" b="0" dirty="0">
                <a:solidFill>
                  <a:schemeClr val="tx1"/>
                </a:solidFill>
              </a:rPr>
              <a:t>        $</a:t>
            </a:r>
            <a:r>
              <a:rPr lang="en-US" altLang="zh-CN" sz="2000" b="0" dirty="0" err="1">
                <a:solidFill>
                  <a:schemeClr val="tx1"/>
                </a:solidFill>
              </a:rPr>
              <a:t>ra</a:t>
            </a:r>
            <a:r>
              <a:rPr lang="en-US" altLang="zh-CN" sz="2000" b="0" dirty="0">
                <a:solidFill>
                  <a:schemeClr val="tx1"/>
                </a:solidFill>
              </a:rPr>
              <a:t>                             # return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Optimization for example 2.17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 is a leaf procedure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Allocate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to a temporary register $t0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For a leaf procedure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The compiler exhausts all temporary registers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 dirty="0"/>
              <a:t> Then use the registers it must save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2.16  Real Stuff: IA-32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96855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The IBM/Motorola PowerPC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000000"/>
                </a:solidFill>
              </a:rPr>
              <a:t> Similarities with MIPS: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</a:rPr>
              <a:t>All instructions are 32 bits long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z="1600" b="1" dirty="0">
                <a:solidFill>
                  <a:srgbClr val="000000"/>
                </a:solidFill>
              </a:rPr>
              <a:t>32 integer registers</a:t>
            </a:r>
          </a:p>
          <a:p>
            <a:pPr lvl="2" eaLnBrk="1" hangingPunct="1"/>
            <a:r>
              <a:rPr lang="en-US" altLang="zh-CN" sz="1600" b="1" dirty="0">
                <a:solidFill>
                  <a:srgbClr val="000000"/>
                </a:solidFill>
              </a:rPr>
              <a:t> Data transfer is possible only with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 Indexed addressing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</a:rPr>
              <a:t>MIPS code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add    $t0, $a0, $s3       #  $a0 has base of an array, $s3 is index</a:t>
            </a:r>
            <a:endParaRPr lang="zh-CN" alt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</a:t>
            </a:r>
            <a:r>
              <a:rPr lang="en-US" altLang="zh-CN" sz="1600" b="1" dirty="0" err="1">
                <a:solidFill>
                  <a:srgbClr val="000000"/>
                </a:solidFill>
                <a:sym typeface="Times New Roman" pitchFamily="18" charset="0"/>
              </a:rPr>
              <a:t>lw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$t1, 0($t0)          #  $t1 gets Memory[$a0 + $s3]</a:t>
            </a:r>
            <a:endParaRPr lang="zh-CN" alt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</a:rPr>
              <a:t> Equivalent code in PowerPC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</a:t>
            </a:r>
            <a:r>
              <a:rPr lang="en-US" altLang="zh-CN" sz="1600" b="1" dirty="0" err="1">
                <a:solidFill>
                  <a:srgbClr val="000000"/>
                </a:solidFill>
                <a:sym typeface="Times New Roman" pitchFamily="18" charset="0"/>
              </a:rPr>
              <a:t>lw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$t1, $a0 + $s3    #  $t1 gets Memory[$a0 + $s3]</a:t>
            </a:r>
            <a:endParaRPr lang="zh-CN" alt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 Update addressing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</a:rPr>
              <a:t>MIPS code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</a:t>
            </a:r>
            <a:r>
              <a:rPr lang="en-US" altLang="zh-CN" sz="1600" b="1" dirty="0" err="1">
                <a:solidFill>
                  <a:srgbClr val="000000"/>
                </a:solidFill>
                <a:sym typeface="Times New Roman" pitchFamily="18" charset="0"/>
              </a:rPr>
              <a:t>lw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$t0, 4($s3)      #  $t0  =  Memory[$s3 + 4]</a:t>
            </a:r>
            <a:endParaRPr lang="zh-CN" alt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</a:t>
            </a:r>
            <a:r>
              <a:rPr lang="en-US" altLang="zh-CN" sz="1600" b="1" dirty="0" err="1">
                <a:solidFill>
                  <a:srgbClr val="000000"/>
                </a:solidFill>
                <a:sym typeface="Times New Roman" pitchFamily="18" charset="0"/>
              </a:rPr>
              <a:t>addi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$s3, $s3, 4      #  $s3  =  $s3  +  4</a:t>
            </a:r>
            <a:endParaRPr lang="zh-CN" altLang="en-US" sz="1600" b="1" dirty="0">
              <a:solidFill>
                <a:srgbClr val="000000"/>
              </a:solidFill>
              <a:sym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b="1" dirty="0">
                <a:solidFill>
                  <a:srgbClr val="000000"/>
                </a:solidFill>
              </a:rPr>
              <a:t> Equivalent code in PowerPC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   </a:t>
            </a:r>
            <a:r>
              <a:rPr lang="en-US" altLang="zh-CN" sz="1600" b="1" dirty="0" err="1">
                <a:solidFill>
                  <a:srgbClr val="000000"/>
                </a:solidFill>
                <a:sym typeface="Times New Roman" pitchFamily="18" charset="0"/>
              </a:rPr>
              <a:t>lwu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    $t0, 4($s3)      #  $t0  =  Memory[$s3 + 4]</a:t>
            </a:r>
            <a:r>
              <a:rPr lang="en-US" altLang="zh-CN" sz="1600" b="1" dirty="0">
                <a:solidFill>
                  <a:srgbClr val="000000"/>
                </a:solidFill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sym typeface="Times New Roman" pitchFamily="18" charset="0"/>
              </a:rPr>
              <a:t>;  $s3 =  $s3  + 4</a:t>
            </a:r>
            <a:endParaRPr lang="en-US" altLang="zh-CN" b="1" dirty="0">
              <a:solidFill>
                <a:srgbClr val="000000"/>
              </a:solidFill>
              <a:sym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268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363C56C4-E4C7-4511-AF97-E61E58E87CDF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41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11469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620713"/>
            <a:ext cx="8540750" cy="7112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Indexed and update addressing mode</a:t>
            </a:r>
            <a:endParaRPr lang="zh-CN" altLang="en-US" smtClean="0"/>
          </a:p>
        </p:txBody>
      </p:sp>
      <p:pic>
        <p:nvPicPr>
          <p:cNvPr id="126979" name="Picture 5" descr="f0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280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prLst="gradientSize: 0.1">
                                      <p:cBhvr>
                                        <p:cTn id="9" dur="1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ldLvl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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v"/>
              <a:defRPr b="1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  <a:sym typeface="Arial Unicode MS" pitchFamily="34" charset="-122"/>
              </a:defRPr>
            </a:lvl9pPr>
          </a:lstStyle>
          <a:p>
            <a:pPr algn="r">
              <a:spcBef>
                <a:spcPct val="0"/>
              </a:spcBef>
              <a:buSzTx/>
              <a:buFont typeface="Arial" pitchFamily="34" charset="0"/>
              <a:buNone/>
            </a:pPr>
            <a:fld id="{0EDDC374-9B50-42DE-9756-D5DD99C9E19B}" type="slidenum">
              <a:rPr lang="zh-CN" altLang="en-US" sz="1800">
                <a:ea typeface="宋体" pitchFamily="2" charset="-122"/>
              </a:rPr>
              <a:pPr algn="r">
                <a:spcBef>
                  <a:spcPct val="0"/>
                </a:spcBef>
                <a:buSzTx/>
                <a:buFont typeface="Arial" pitchFamily="34" charset="0"/>
                <a:buNone/>
              </a:pPr>
              <a:t>42</a:t>
            </a:fld>
            <a:endParaRPr lang="en-US" altLang="zh-CN" sz="1800">
              <a:ea typeface="宋体" pitchFamily="2" charset="-122"/>
            </a:endParaRP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9388" y="404813"/>
            <a:ext cx="8685212" cy="5976937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Unique PowerPC instructions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Load multiple and store multiple 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Instruction bc for loop</a:t>
            </a:r>
            <a:endParaRPr lang="zh-CN" altLang="en-US" smtClean="0">
              <a:solidFill>
                <a:srgbClr val="000000"/>
              </a:solidFill>
            </a:endParaRPr>
          </a:p>
          <a:p>
            <a:pPr lvl="3" eaLnBrk="1" hangingPunct="1"/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b="1" smtClean="0">
                <a:solidFill>
                  <a:srgbClr val="000000"/>
                </a:solidFill>
              </a:rPr>
              <a:t>C code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for ( i  =  n ;  i  !=  0 ;  i  =  i  -  1 ) {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. . .</a:t>
            </a: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}</a:t>
            </a:r>
            <a:endParaRPr lang="zh-CN" altLang="en-US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MIPS instructions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Loop:   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. . .</a:t>
            </a:r>
            <a:endParaRPr lang="zh-CN" altLang="en-US" b="1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addi   $t0, $t0, -1       #  $t0  =  $t0  -  1</a:t>
            </a:r>
            <a:endParaRPr lang="zh-CN" altLang="en-US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bne    $t0, $zero, Loop  # if $t0 != 0 go to Loop</a:t>
            </a:r>
            <a:endParaRPr lang="zh-CN" altLang="en-US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 eaLnBrk="1" hangingPunct="1"/>
            <a:r>
              <a:rPr lang="en-US" altLang="zh-CN" b="1" smtClean="0">
                <a:solidFill>
                  <a:srgbClr val="000000"/>
                </a:solidFill>
              </a:rPr>
              <a:t> PowerPC instructions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bc      Loop, ctr != 0     # $ctr  = $ctr  -  1 ;  if $ctr != 0 go to Loop</a:t>
            </a:r>
            <a:endParaRPr lang="zh-CN" altLang="en-US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 eaLnBrk="1" hangingPunct="1"/>
            <a:r>
              <a:rPr lang="en-US" altLang="zh-CN" smtClean="0">
                <a:solidFill>
                  <a:srgbClr val="000000"/>
                </a:solidFill>
              </a:rPr>
              <a:t>Problems with the complex instructions above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The instructions may not exactly match what the compiler needs</a:t>
            </a:r>
            <a:endParaRPr lang="zh-CN" altLang="en-US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CN" smtClean="0">
                <a:solidFill>
                  <a:srgbClr val="000000"/>
                </a:solidFill>
              </a:rPr>
              <a:t> A common case may be slower than a simple sequence</a:t>
            </a:r>
            <a:endParaRPr lang="zh-CN" altLang="en-US" smtClean="0">
              <a:solidFill>
                <a:srgbClr val="000000"/>
              </a:solidFill>
            </a:endParaRPr>
          </a:p>
          <a:p>
            <a:pPr lvl="3" eaLnBrk="1" hangingPunct="1">
              <a:buFont typeface="Wingdings" pitchFamily="2" charset="2"/>
              <a:buNone/>
            </a:pPr>
            <a:endParaRPr lang="zh-CN" altLang="en-US" sz="2000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6225"/>
            <a:ext cx="8540750" cy="7842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The Intel 80x86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540750" cy="56165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/>
              <a:t>The </a:t>
            </a:r>
            <a:r>
              <a:rPr lang="en-US" altLang="zh-CN" b="0" dirty="0" err="1" smtClean="0"/>
              <a:t>milstones</a:t>
            </a:r>
            <a:endParaRPr lang="en-US" altLang="zh-CN" b="0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1978    intel 8086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16-bit architecture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Is not considered a general-purpose register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1980   intel 8087 floating-point coprocessor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1982  80286 extended the 8086 architecture by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Increasing Address Space to 24 bits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Manipulate the protection model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1985 </a:t>
            </a:r>
            <a:r>
              <a:rPr lang="en-US" altLang="zh-CN" dirty="0">
                <a:solidFill>
                  <a:srgbClr val="FF0000"/>
                </a:solidFill>
              </a:rPr>
              <a:t>80386</a:t>
            </a:r>
            <a:r>
              <a:rPr lang="en-US" altLang="zh-CN" dirty="0"/>
              <a:t> extended the 80286 architecture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32-bit architecture with 32-bit registers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32-bit address space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Add paging support in addition to segmented addressing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Nearly a general-purpose register machine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908050"/>
            <a:ext cx="8713788" cy="54483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1989~95 Higher performance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80486 in 1989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Pentium in 1992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Pentium Pro in 1995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/>
              <a:t>1997 Expand Pentium and Pentium Pro with MMX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400"/>
              <a:t>1999 Expand Pentium with SSE(SIMD) as Pentium III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8 separate registers ,double their width to 128 bits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Add a single-precision floating-point data type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200"/>
              <a:t> 4 32-bit floating-point operations can be performed in parallel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/>
              <a:t>Cache </a:t>
            </a:r>
            <a:r>
              <a:rPr lang="en-US" altLang="zh-CN" err="1"/>
              <a:t>prefetch</a:t>
            </a:r>
            <a:r>
              <a:rPr lang="en-US" altLang="zh-CN"/>
              <a:t> instructions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200"/>
              <a:t>2001 Intel Pentium 4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sz="2200"/>
              <a:t>2003 A company other than Intel enhanced the IA-32 architecture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000"/>
              <a:t>AMD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sz="2000"/>
              <a:t>Executing all IA-32 instructions with 64-bit Address space &amp; data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/>
              <a:t>2004 Intel capitulates and embraces AMD64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052513"/>
            <a:ext cx="8713787" cy="51847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80x86 registers and data addressing modes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80386 extended all 16-bit registers but segment ones to 32 bits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GPR ( general-purpose register )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Addressing modes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b="1" dirty="0"/>
              <a:t> Register indirect 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b="1" dirty="0"/>
              <a:t> Based mode with 8- or 32-bit displacement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b="1" dirty="0"/>
              <a:t> Base plus scaled index</a:t>
            </a:r>
          </a:p>
          <a:p>
            <a:pPr lvl="3" eaLnBrk="1" hangingPunct="1">
              <a:spcBef>
                <a:spcPts val="0"/>
              </a:spcBef>
              <a:defRPr/>
            </a:pPr>
            <a:r>
              <a:rPr lang="en-US" altLang="zh-CN" b="1" dirty="0"/>
              <a:t> Base plus scaled index with 8- or 32-bit displacement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80x86 integer operations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Data movement instructions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Arithmetic and logic instructions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Control flow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String instructions 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en-US" altLang="zh-CN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47638"/>
            <a:ext cx="8540750" cy="7112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33CC"/>
                </a:solidFill>
                <a:ea typeface="黑体" panose="02010609060101010101" pitchFamily="49" charset="-122"/>
              </a:rPr>
              <a:t>IA-32 Register and Data Addressing Modes</a:t>
            </a:r>
          </a:p>
        </p:txBody>
      </p:sp>
      <p:graphicFrame>
        <p:nvGraphicFramePr>
          <p:cNvPr id="175469" name="Group 365"/>
          <p:cNvGraphicFramePr>
            <a:graphicFrameLocks noGrp="1"/>
          </p:cNvGraphicFramePr>
          <p:nvPr/>
        </p:nvGraphicFramePr>
        <p:xfrm>
          <a:off x="5076825" y="1557338"/>
          <a:ext cx="4024313" cy="4508498"/>
        </p:xfrm>
        <a:graphic>
          <a:graphicData uri="http://schemas.openxmlformats.org/drawingml/2006/table">
            <a:tbl>
              <a:tblPr/>
              <a:tblGrid>
                <a:gridCol w="100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0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Name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 no.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Usage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$zero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The constant value 0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$v0-$v1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2-3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Values for results and expression evaluation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$a0-$a3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4-7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Arguments 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$t0-$t7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8-15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Temporaries 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$s0-$s7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16-23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Saved 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$t8-$t9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24-25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More temporaries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$gp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28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Global pointer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$sp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29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Stack pointer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$fp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Framer pointer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$ra</a:t>
                      </a:r>
                    </a:p>
                  </a:txBody>
                  <a:tcPr marL="91424" marR="914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600"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Arial Unicode MS" pitchFamily="34" charset="-122"/>
                          <a:cs typeface="Arial Unicode MS" pitchFamily="34" charset="-122"/>
                        </a:rPr>
                        <a:t>Return address</a:t>
                      </a:r>
                    </a:p>
                  </a:txBody>
                  <a:tcPr marL="91424" marR="914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8839" name="Picture 4" descr="f03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123950"/>
            <a:ext cx="504031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88913"/>
            <a:ext cx="8137525" cy="98742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33CC"/>
                </a:solidFill>
                <a:ea typeface="黑体" panose="02010609060101010101" pitchFamily="49" charset="-122"/>
              </a:rPr>
              <a:t>Instruction types for ALU &amp; data transfer </a:t>
            </a:r>
          </a:p>
        </p:txBody>
      </p:sp>
      <p:graphicFrame>
        <p:nvGraphicFramePr>
          <p:cNvPr id="183677" name="Group 381"/>
          <p:cNvGraphicFramePr>
            <a:graphicFrameLocks noGrp="1"/>
          </p:cNvGraphicFramePr>
          <p:nvPr/>
        </p:nvGraphicFramePr>
        <p:xfrm>
          <a:off x="250825" y="1989138"/>
          <a:ext cx="8856663" cy="3073398"/>
        </p:xfrm>
        <a:graphic>
          <a:graphicData uri="http://schemas.openxmlformats.org/drawingml/2006/table">
            <a:tbl>
              <a:tblPr/>
              <a:tblGrid>
                <a:gridCol w="466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6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Source/destination operand type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Second source operand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Immediate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Memory</a:t>
                      </a:r>
                    </a:p>
                  </a:txBody>
                  <a:tcPr marL="91455" marR="91455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Immediate</a:t>
                      </a:r>
                    </a:p>
                  </a:txBody>
                  <a:tcPr marL="91455" marR="91455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88913"/>
            <a:ext cx="7343775" cy="98742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33CC"/>
                </a:solidFill>
                <a:ea typeface="黑体" panose="02010609060101010101" pitchFamily="49" charset="-122"/>
              </a:rPr>
              <a:t>Some typical IA-32 Integer Operations</a:t>
            </a:r>
          </a:p>
        </p:txBody>
      </p:sp>
      <p:pic>
        <p:nvPicPr>
          <p:cNvPr id="120835" name="Picture 3" descr="f03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50963"/>
            <a:ext cx="74866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6477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33CC"/>
                </a:solidFill>
                <a:ea typeface="黑体" panose="02010609060101010101" pitchFamily="49" charset="-122"/>
              </a:rPr>
              <a:t>Typical 80x86 instruction format</a:t>
            </a:r>
          </a:p>
        </p:txBody>
      </p:sp>
      <p:pic>
        <p:nvPicPr>
          <p:cNvPr id="121859" name="Picture 4" descr="f03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06488"/>
            <a:ext cx="6985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5"/>
          <p:cNvSpPr txBox="1">
            <a:spLocks noChangeArrowheads="1"/>
          </p:cNvSpPr>
          <p:nvPr/>
        </p:nvSpPr>
        <p:spPr bwMode="auto">
          <a:xfrm>
            <a:off x="7524750" y="1504950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1Byte</a:t>
            </a:r>
          </a:p>
        </p:txBody>
      </p:sp>
      <p:sp>
        <p:nvSpPr>
          <p:cNvPr id="121861" name="Text Box 6"/>
          <p:cNvSpPr txBox="1">
            <a:spLocks noChangeArrowheads="1"/>
          </p:cNvSpPr>
          <p:nvPr/>
        </p:nvSpPr>
        <p:spPr bwMode="auto">
          <a:xfrm>
            <a:off x="7524750" y="2205038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5Bytes</a:t>
            </a:r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7451725" y="3181350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3Bytes</a:t>
            </a:r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3059113" y="4149725"/>
            <a:ext cx="1008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1Bytes</a:t>
            </a:r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7524750" y="4908550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5Bytes</a:t>
            </a:r>
          </a:p>
        </p:txBody>
      </p:sp>
      <p:sp>
        <p:nvSpPr>
          <p:cNvPr id="121865" name="Text Box 10"/>
          <p:cNvSpPr txBox="1">
            <a:spLocks noChangeArrowheads="1"/>
          </p:cNvSpPr>
          <p:nvPr/>
        </p:nvSpPr>
        <p:spPr bwMode="auto">
          <a:xfrm>
            <a:off x="8172450" y="5788025"/>
            <a:ext cx="1008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6Bytes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813" y="115888"/>
            <a:ext cx="8540750" cy="9159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en-US" altLang="zh-CN" sz="3200" smtClean="0">
                <a:ea typeface="黑体" panose="02010609060101010101" pitchFamily="49" charset="-122"/>
              </a:rPr>
              <a:t>2.9    MIPS Addressing for 32-Bit Immediate</a:t>
            </a:r>
            <a:br>
              <a:rPr lang="en-US" altLang="zh-CN" sz="3200" smtClean="0">
                <a:ea typeface="黑体" panose="02010609060101010101" pitchFamily="49" charset="-122"/>
              </a:rPr>
            </a:br>
            <a:r>
              <a:rPr lang="en-US" altLang="zh-CN" sz="3200" smtClean="0">
                <a:ea typeface="黑体" panose="02010609060101010101" pitchFamily="49" charset="-122"/>
              </a:rPr>
              <a:t>						and Addresses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96975"/>
            <a:ext cx="85407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66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32-Bit Immediate addressing</a:t>
            </a:r>
          </a:p>
          <a:p>
            <a:pPr lvl="1" eaLnBrk="1" hangingPunct="1">
              <a:defRPr/>
            </a:pPr>
            <a:r>
              <a:rPr lang="en-US" altLang="zh-CN" dirty="0"/>
              <a:t> most constants is short and fit into 16-bit field</a:t>
            </a:r>
          </a:p>
          <a:p>
            <a:pPr lvl="1" eaLnBrk="1" hangingPunct="1">
              <a:defRPr/>
            </a:pPr>
            <a:r>
              <a:rPr lang="en-US" altLang="zh-CN" dirty="0"/>
              <a:t>Set upper 16 bits of a constants in a register with </a:t>
            </a:r>
            <a:r>
              <a:rPr lang="en-US" altLang="zh-CN" i="1" dirty="0">
                <a:solidFill>
                  <a:srgbClr val="FF0000"/>
                </a:solidFill>
              </a:rPr>
              <a:t>load upper immediate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lui</a:t>
            </a:r>
            <a:r>
              <a:rPr lang="en-US" altLang="zh-CN" dirty="0"/>
              <a:t>) </a:t>
            </a:r>
          </a:p>
          <a:p>
            <a:pPr lvl="1" eaLnBrk="1" hangingPunct="1"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lui</a:t>
            </a:r>
            <a:r>
              <a:rPr lang="en-US" altLang="zh-CN" dirty="0"/>
              <a:t> $t0 , 255</a:t>
            </a:r>
          </a:p>
        </p:txBody>
      </p:sp>
      <p:graphicFrame>
        <p:nvGraphicFramePr>
          <p:cNvPr id="141359" name="Group 47"/>
          <p:cNvGraphicFramePr>
            <a:graphicFrameLocks noGrp="1"/>
          </p:cNvGraphicFramePr>
          <p:nvPr/>
        </p:nvGraphicFramePr>
        <p:xfrm>
          <a:off x="468313" y="3810000"/>
          <a:ext cx="8243887" cy="9144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Instruction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0000 0000 1111 1111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385" name="Group 73"/>
          <p:cNvGraphicFramePr>
            <a:graphicFrameLocks noGrp="1"/>
          </p:cNvGraphicFramePr>
          <p:nvPr/>
        </p:nvGraphicFramePr>
        <p:xfrm>
          <a:off x="539750" y="5178425"/>
          <a:ext cx="8243888" cy="9144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Register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Filling with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ea typeface="Arial Unicode MS" pitchFamily="34" charset="-122"/>
                          <a:cs typeface="Arial Unicode MS" pitchFamily="34" charset="-122"/>
                        </a:rPr>
                        <a:t>”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0000 0000 1111 1111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0000 0000 0000 0000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048" name="Line 74"/>
          <p:cNvSpPr>
            <a:spLocks noChangeShapeType="1"/>
          </p:cNvSpPr>
          <p:nvPr/>
        </p:nvSpPr>
        <p:spPr bwMode="auto">
          <a:xfrm flipH="1">
            <a:off x="3563938" y="4818063"/>
            <a:ext cx="3455987" cy="649287"/>
          </a:xfrm>
          <a:prstGeom prst="line">
            <a:avLst/>
          </a:prstGeom>
          <a:noFill/>
          <a:ln w="5715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黑体" panose="02010609060101010101" pitchFamily="49" charset="-122"/>
              </a:rPr>
              <a:t>2.18    Concluding Remarks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Two principles of stored-program computers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Use instructions as numbers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Use alterable memory for programs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/>
              <a:t> Four design principles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Simplicity favors regularity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Smaller is faster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Make the common case fast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b="1" i="1"/>
              <a:t> Good design demands good compromises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>
                <a:hlinkClick r:id="rId2" action="ppaction://hlinkfile"/>
              </a:rPr>
              <a:t>MIPS instruction set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150" y="36513"/>
            <a:ext cx="8820150" cy="1143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黑体" panose="02010609060101010101" pitchFamily="49" charset="-122"/>
              </a:rPr>
              <a:t>2.19 History of Instruction Set Development</a:t>
            </a:r>
            <a:r>
              <a:rPr lang="en-US" altLang="zh-CN" smtClean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46175"/>
            <a:ext cx="8540750" cy="4752975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Accumulator Architectures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Only 1 register for arithmetic instructions: </a:t>
            </a:r>
            <a:r>
              <a:rPr lang="en-US" altLang="zh-CN" i="1" dirty="0"/>
              <a:t>accumulator</a:t>
            </a:r>
            <a:r>
              <a:rPr lang="en-US" altLang="zh-CN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Memory-based operand-addressing mode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Example 2.23    </a:t>
            </a:r>
            <a:r>
              <a:rPr lang="en-US" altLang="zh-CN" sz="2000" dirty="0"/>
              <a:t>Compiling C code to accumulator</a:t>
            </a:r>
            <a:r>
              <a:rPr lang="en-US" altLang="zh-CN" sz="2400" dirty="0"/>
              <a:t> instructions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   </a:t>
            </a:r>
            <a:r>
              <a:rPr lang="en-US" altLang="zh-CN" sz="2000" dirty="0"/>
              <a:t>A  =  B  +  C </a:t>
            </a:r>
            <a:r>
              <a:rPr lang="en-US" altLang="zh-CN" sz="2000" b="1" dirty="0"/>
              <a:t>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Accumulator instructions: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sz="2000" dirty="0"/>
              <a:t>load   </a:t>
            </a:r>
            <a:r>
              <a:rPr lang="en-US" altLang="zh-CN" sz="2000" dirty="0" err="1"/>
              <a:t>AddressB</a:t>
            </a:r>
            <a:r>
              <a:rPr lang="en-US" altLang="zh-CN" sz="2000" dirty="0"/>
              <a:t>      #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= Memory[</a:t>
            </a:r>
            <a:r>
              <a:rPr lang="en-US" altLang="zh-CN" sz="2000" dirty="0" err="1"/>
              <a:t>AddressB</a:t>
            </a:r>
            <a:r>
              <a:rPr lang="en-US" altLang="zh-CN" sz="2000" dirty="0"/>
              <a:t>], or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 =  B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add    </a:t>
            </a:r>
            <a:r>
              <a:rPr lang="en-US" altLang="zh-CN" sz="2000" dirty="0" err="1"/>
              <a:t>AddressC</a:t>
            </a:r>
            <a:r>
              <a:rPr lang="en-US" altLang="zh-CN" sz="2000" dirty="0"/>
              <a:t>      #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+ Memory[</a:t>
            </a:r>
            <a:r>
              <a:rPr lang="en-US" altLang="zh-CN" sz="2000" dirty="0" err="1"/>
              <a:t>AddressC</a:t>
            </a:r>
            <a:r>
              <a:rPr lang="en-US" altLang="zh-CN" sz="2000" dirty="0"/>
              <a:t>], or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 = B + C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store  </a:t>
            </a:r>
            <a:r>
              <a:rPr lang="en-US" altLang="zh-CN" sz="2000" dirty="0" err="1"/>
              <a:t>AddressA</a:t>
            </a:r>
            <a:r>
              <a:rPr lang="en-US" altLang="zh-CN" sz="2000" dirty="0"/>
              <a:t>      # Memory[</a:t>
            </a:r>
            <a:r>
              <a:rPr lang="en-US" altLang="zh-CN" sz="2000" dirty="0" err="1"/>
              <a:t>AddressA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Acc</a:t>
            </a:r>
            <a:r>
              <a:rPr lang="en-US" altLang="zh-CN" sz="2000" dirty="0"/>
              <a:t>, or A = B + C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Extended Accumulator Architectures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477838"/>
            <a:ext cx="8964612" cy="59039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General-Purpose Register Architectures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Register-memory architecture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80386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IBM 360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Load-store or register-register architecture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CDC 6600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MIPS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DEC</a:t>
            </a:r>
            <a:r>
              <a:rPr lang="en-US" altLang="zh-CN" dirty="0">
                <a:latin typeface="Arial Unicode MS" panose="020B0604020202020204" pitchFamily="34" charset="-122"/>
              </a:rPr>
              <a:t>’</a:t>
            </a:r>
            <a:r>
              <a:rPr lang="en-US" altLang="zh-CN" dirty="0"/>
              <a:t>s VAX architecture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Allow any combination of registers and memory operands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Memory-memory architecture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Example 2.24 </a:t>
            </a:r>
            <a:r>
              <a:rPr lang="en-US" altLang="zh-CN" sz="2000" dirty="0"/>
              <a:t>Compiling C code to memory-memory</a:t>
            </a:r>
            <a:r>
              <a:rPr lang="en-US" altLang="zh-CN" sz="2400" dirty="0"/>
              <a:t> instructions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   </a:t>
            </a:r>
            <a:r>
              <a:rPr lang="en-US" altLang="zh-CN" sz="2000" dirty="0"/>
              <a:t>A  =  B  +  C;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instructions: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add       </a:t>
            </a:r>
            <a:r>
              <a:rPr lang="en-US" altLang="zh-CN" dirty="0" err="1"/>
              <a:t>AddressA</a:t>
            </a:r>
            <a:r>
              <a:rPr lang="en-US" altLang="zh-CN" dirty="0"/>
              <a:t>,   </a:t>
            </a:r>
            <a:r>
              <a:rPr lang="en-US" altLang="zh-CN" dirty="0" err="1"/>
              <a:t>AddressB</a:t>
            </a:r>
            <a:r>
              <a:rPr lang="en-US" altLang="zh-CN" dirty="0"/>
              <a:t>,  </a:t>
            </a:r>
            <a:r>
              <a:rPr lang="en-US" altLang="zh-CN" dirty="0" err="1"/>
              <a:t>AddressC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08050"/>
            <a:ext cx="8555038" cy="54737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Compact Code and Stack Architectures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Variable-length instructions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To match the varying operand specifications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To minimize code size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Stack model of execution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All registers are </a:t>
            </a:r>
            <a:r>
              <a:rPr lang="en-US" altLang="zh-CN" dirty="0" smtClean="0"/>
              <a:t>abandon, so </a:t>
            </a:r>
            <a:r>
              <a:rPr lang="en-US" altLang="zh-CN" dirty="0"/>
              <a:t>the instructions are short.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Push, pop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Example 2.25    </a:t>
            </a:r>
            <a:r>
              <a:rPr lang="en-US" altLang="zh-CN" sz="2400" dirty="0"/>
              <a:t>Compiling C code to stack instructions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code:   </a:t>
            </a:r>
            <a:r>
              <a:rPr lang="en-US" altLang="zh-CN" sz="2000" dirty="0"/>
              <a:t>A  =  B  +  C;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latin typeface="Arial Unicode MS" panose="020B0604020202020204" pitchFamily="34" charset="-122"/>
              </a:rPr>
              <a:t>Stack</a:t>
            </a:r>
            <a:r>
              <a:rPr lang="en-US" altLang="zh-CN" dirty="0"/>
              <a:t> instructions: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push    </a:t>
            </a:r>
            <a:r>
              <a:rPr lang="en-US" altLang="zh-CN" sz="2000" dirty="0" err="1"/>
              <a:t>AddressC</a:t>
            </a:r>
            <a:r>
              <a:rPr lang="en-US" altLang="zh-CN" sz="2000" dirty="0"/>
              <a:t>    # Top = Top+4; Stack[Top]=Memory[</a:t>
            </a:r>
            <a:r>
              <a:rPr lang="en-US" altLang="zh-CN" sz="2000" dirty="0" err="1"/>
              <a:t>AddressC</a:t>
            </a:r>
            <a:r>
              <a:rPr lang="en-US" altLang="zh-CN" sz="2000" dirty="0"/>
              <a:t>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push    </a:t>
            </a:r>
            <a:r>
              <a:rPr lang="en-US" altLang="zh-CN" sz="2000" dirty="0" err="1"/>
              <a:t>AddressB</a:t>
            </a:r>
            <a:r>
              <a:rPr lang="en-US" altLang="zh-CN" sz="2000" dirty="0"/>
              <a:t>    # Top = Top+4; Stack[Top]=Memory[</a:t>
            </a:r>
            <a:r>
              <a:rPr lang="en-US" altLang="zh-CN" sz="2000" dirty="0" err="1"/>
              <a:t>AddressB</a:t>
            </a:r>
            <a:r>
              <a:rPr lang="en-US" altLang="zh-CN" sz="2000" dirty="0"/>
              <a:t>]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add               # Stack[Top-4]= Stack[Top]+Stack[Top-4];</a:t>
            </a:r>
            <a:r>
              <a:rPr lang="en-US" altLang="zh-CN" sz="2000" b="1" dirty="0"/>
              <a:t>Top=Top-4</a:t>
            </a:r>
            <a:r>
              <a:rPr lang="en-US" altLang="zh-CN" sz="2000" dirty="0"/>
              <a:t>;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pop      </a:t>
            </a:r>
            <a:r>
              <a:rPr lang="en-US" altLang="zh-CN" sz="2000" dirty="0" err="1"/>
              <a:t>AddressA</a:t>
            </a:r>
            <a:r>
              <a:rPr lang="en-US" altLang="zh-CN" sz="2000" dirty="0"/>
              <a:t>   # </a:t>
            </a:r>
            <a:r>
              <a:rPr lang="en-US" altLang="zh-CN" sz="2000" dirty="0" err="1"/>
              <a:t>Memoryp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AddressA</a:t>
            </a:r>
            <a:r>
              <a:rPr lang="en-US" altLang="zh-CN" sz="2000" dirty="0"/>
              <a:t>]=Stack[Top]; Top=Top-4;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25538"/>
            <a:ext cx="8642350" cy="5183187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High-Level-Language Computer Architecture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Goal: hardware more like programming languages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Finally failed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600" dirty="0">
                <a:solidFill>
                  <a:schemeClr val="tx1"/>
                </a:solidFill>
              </a:rPr>
              <a:t> Reduced Instruction Set Computer Architecture (RISC )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Fixed instruction lengths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Load-store instruction sets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Limited addressing modes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Limited operations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MIPS, Sun SPARC, Hewlett-Packard PA-RISC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zh-CN" sz="2400" dirty="0"/>
              <a:t> IBM PowerPC, DEC Alpha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endParaRPr smtClean="0">
              <a:ea typeface="黑体" panose="02010609060101010101" pitchFamily="49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1547813" y="2852738"/>
            <a:ext cx="6021387" cy="2525712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  <a:defRPr/>
            </a:pPr>
            <a:r>
              <a:rPr lang="en-US" altLang="zh-CN" sz="8800">
                <a:solidFill>
                  <a:srgbClr val="000000"/>
                </a:solidFill>
                <a:latin typeface="Algerian" panose="04020705040A02060702" pitchFamily="82" charset="0"/>
              </a:rPr>
              <a:t>END</a:t>
            </a:r>
            <a:endParaRPr sz="8800">
              <a:solidFill>
                <a:srgbClr val="000000"/>
              </a:solidFill>
              <a:latin typeface="Algerian" panose="04020705040A02060702" pitchFamily="8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4313" y="1050925"/>
            <a:ext cx="8715375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Example 2.19    </a:t>
            </a:r>
            <a:r>
              <a:rPr lang="en-US" altLang="zh-CN" sz="2400" dirty="0">
                <a:solidFill>
                  <a:schemeClr val="tx1"/>
                </a:solidFill>
              </a:rPr>
              <a:t>Loading a 32-bit constant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The 32-bit constant: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b="1" dirty="0"/>
              <a:t>0000 0000 0011 1101</a:t>
            </a:r>
            <a:r>
              <a:rPr lang="en-US" altLang="zh-CN" sz="2000" dirty="0"/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000 1001 0000 0000    (61*16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	+ 2304=4000000)</a:t>
            </a:r>
            <a:r>
              <a:rPr lang="en-US" altLang="zh-CN" sz="2000" baseline="-25000" dirty="0"/>
              <a:t>10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MIPS code: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lui</a:t>
            </a:r>
            <a:r>
              <a:rPr lang="en-US" altLang="zh-CN" sz="2000" dirty="0"/>
              <a:t>     $s0, 61              #  61 </a:t>
            </a:r>
            <a:r>
              <a:rPr lang="en-US" altLang="zh-CN" sz="2000" baseline="-25000" dirty="0"/>
              <a:t>decimal</a:t>
            </a:r>
            <a:r>
              <a:rPr lang="en-US" altLang="zh-CN" sz="2000" dirty="0"/>
              <a:t>  =  0000 0000 0011 1101 </a:t>
            </a:r>
            <a:r>
              <a:rPr lang="en-US" altLang="zh-CN" sz="2000" baseline="-25000" dirty="0"/>
              <a:t>binary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(The value of $s0 afterward is: 0000 0000 0011 1101   0000 0000 0000 0000)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 $s0, $s0, 2304  #  2304 </a:t>
            </a:r>
            <a:r>
              <a:rPr lang="en-US" altLang="zh-CN" sz="2000" baseline="-25000" dirty="0"/>
              <a:t>decimal</a:t>
            </a:r>
            <a:r>
              <a:rPr lang="en-US" altLang="zh-CN" sz="2000" dirty="0"/>
              <a:t>  =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000 1001 0000 0000 </a:t>
            </a:r>
            <a:r>
              <a:rPr lang="en-US" altLang="zh-CN" sz="2000" baseline="-25000" dirty="0"/>
              <a:t>binary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(The value of $s0 afterward is: 0000 0000 0011 1101   0000 1001 0000 0000)</a:t>
            </a:r>
            <a:r>
              <a:rPr lang="en-US" altLang="zh-CN" dirty="0"/>
              <a:t> 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Note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</a:rPr>
              <a:t>Why does it need two steps</a:t>
            </a:r>
            <a:r>
              <a:rPr lang="en-US" altLang="zh-CN" sz="2800" dirty="0" smtClean="0">
                <a:solidFill>
                  <a:schemeClr val="tx1"/>
                </a:solidFill>
              </a:rPr>
              <a:t>?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The reserved register </a:t>
            </a:r>
            <a:r>
              <a:rPr lang="en-US" altLang="zh-CN" dirty="0">
                <a:solidFill>
                  <a:srgbClr val="FF0000"/>
                </a:solidFill>
              </a:rPr>
              <a:t>$at </a:t>
            </a:r>
            <a:r>
              <a:rPr lang="en-US" altLang="zh-CN" sz="2800" dirty="0">
                <a:solidFill>
                  <a:schemeClr val="tx1"/>
                </a:solidFill>
              </a:rPr>
              <a:t>for the assembler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4313" y="981075"/>
            <a:ext cx="8715375" cy="5359400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0000"/>
                </a:solidFill>
              </a:rPr>
              <a:t> Addressing in branches and jumps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For jumps: J-format</a:t>
            </a:r>
          </a:p>
          <a:p>
            <a:pPr lvl="2" eaLnBrk="1" hangingPunct="1">
              <a:lnSpc>
                <a:spcPts val="2200"/>
              </a:lnSpc>
              <a:spcBef>
                <a:spcPts val="0"/>
              </a:spcBef>
              <a:defRPr/>
            </a:pPr>
            <a:r>
              <a:rPr lang="en-US" altLang="zh-CN" dirty="0"/>
              <a:t> Example: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j       10000              #  go to location  10000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u="sng" dirty="0"/>
              <a:t>|        2      |                              10000                                 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6 bits                                   26 bits 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Pseudo-direct addressing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</a:t>
            </a:r>
            <a:r>
              <a:rPr lang="en-US" altLang="zh-CN" sz="1800" b="1" dirty="0"/>
              <a:t>26 bits of the instruction concatenated with the upper 4 bits of PC</a:t>
            </a:r>
            <a:endParaRPr lang="en-US" altLang="zh-CN" b="1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For branches: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Example:</a:t>
            </a:r>
          </a:p>
          <a:p>
            <a:pPr lvl="2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bne</a:t>
            </a:r>
            <a:r>
              <a:rPr lang="en-US" altLang="zh-CN" dirty="0"/>
              <a:t>   $s0, $s1, Exit  #  go to Exit  if  $s0  !=  $s1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u="sng" dirty="0"/>
              <a:t>|        5      |     16     |     17     |                   Exit                  |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6 bits       5 bits       5 bits                   16 bits</a:t>
            </a:r>
            <a:endParaRPr lang="en-US" altLang="zh-CN" dirty="0"/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PC-relative addressing</a:t>
            </a:r>
          </a:p>
          <a:p>
            <a:pPr lvl="2" eaLnBrk="1" hangingPunct="1">
              <a:lnSpc>
                <a:spcPts val="2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800" b="1" dirty="0"/>
              <a:t>     PC = (PC + 4) + Branch address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2.9    MIPS Addressing for 32-Bit Immediate and Addresses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60463"/>
            <a:ext cx="8540750" cy="5561012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Example 2.20</a:t>
            </a:r>
            <a:r>
              <a:rPr lang="en-US" altLang="zh-CN" sz="2400" dirty="0">
                <a:solidFill>
                  <a:schemeClr val="tx1"/>
                </a:solidFill>
              </a:rPr>
              <a:t>  Show branch </a:t>
            </a:r>
            <a:r>
              <a:rPr lang="en-US" altLang="zh-CN" sz="2400" b="0" dirty="0">
                <a:solidFill>
                  <a:srgbClr val="FF0000"/>
                </a:solidFill>
              </a:rPr>
              <a:t>offset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in machine language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C language:</a:t>
            </a:r>
            <a:br>
              <a:rPr lang="en-US" altLang="zh-CN" dirty="0"/>
            </a:br>
            <a:r>
              <a:rPr lang="en-US" altLang="zh-CN" dirty="0"/>
              <a:t>		while (save[</a:t>
            </a:r>
            <a:r>
              <a:rPr lang="en-US" altLang="zh-CN" dirty="0" err="1"/>
              <a:t>i</a:t>
            </a:r>
            <a:r>
              <a:rPr lang="en-US" altLang="zh-CN" dirty="0"/>
              <a:t>]==k) 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i+j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MIPS assembler code in Example 2.12: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Loop:       </a:t>
            </a:r>
            <a:r>
              <a:rPr lang="en-US" altLang="zh-CN" sz="2000" dirty="0">
                <a:solidFill>
                  <a:srgbClr val="0033CC"/>
                </a:solidFill>
              </a:rPr>
              <a:t>add     $t1, $s3, $s3</a:t>
            </a:r>
            <a:r>
              <a:rPr lang="en-US" altLang="zh-CN" sz="2000" dirty="0"/>
              <a:t>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2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dirty="0">
                <a:solidFill>
                  <a:srgbClr val="0033CC"/>
                </a:solidFill>
              </a:rPr>
              <a:t>add     $t1, $t1, $t1</a:t>
            </a:r>
            <a:r>
              <a:rPr lang="en-US" altLang="zh-CN" sz="2000" dirty="0"/>
              <a:t>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$t1  =  4  * 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b="1" dirty="0">
                <a:solidFill>
                  <a:srgbClr val="0033CC"/>
                </a:solidFill>
              </a:rPr>
              <a:t>add     $t1, $t1, $s6</a:t>
            </a:r>
            <a:r>
              <a:rPr lang="en-US" altLang="zh-CN" sz="2000" dirty="0"/>
              <a:t>       # $t1  =  address of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     $t0, 0($t1)          # temp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$t0  = 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bne</a:t>
            </a:r>
            <a:r>
              <a:rPr lang="en-US" altLang="zh-CN" sz="2000" b="1" dirty="0">
                <a:solidFill>
                  <a:srgbClr val="FF0000"/>
                </a:solidFill>
              </a:rPr>
              <a:t>    $t0, $s5, Exit</a:t>
            </a:r>
            <a:r>
              <a:rPr lang="en-US" altLang="zh-CN" sz="2000" dirty="0"/>
              <a:t>     </a:t>
            </a:r>
            <a:r>
              <a:rPr lang="en-US" altLang="zh-CN" sz="2000" dirty="0" smtClean="0"/>
              <a:t># </a:t>
            </a:r>
            <a:r>
              <a:rPr lang="en-US" altLang="zh-CN" sz="2000" dirty="0"/>
              <a:t>go to Exit  if  save[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 !=  k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/>
              <a:t>                   </a:t>
            </a:r>
            <a:r>
              <a:rPr lang="en-US" altLang="zh-CN" sz="2000" dirty="0"/>
              <a:t>add    $s3, $s3, $s4      #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=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 +  j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             j         Loop                  # go to Loop</a:t>
            </a:r>
          </a:p>
          <a:p>
            <a:pPr lvl="1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b="1" dirty="0">
                <a:solidFill>
                  <a:srgbClr val="FF0000"/>
                </a:solidFill>
              </a:rPr>
              <a:t>Exit: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827584" y="4653136"/>
            <a:ext cx="216024" cy="72008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95536" y="4581128"/>
            <a:ext cx="288032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23950"/>
            <a:ext cx="8540750" cy="52578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 Assembled instructions and their addresses: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80000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0      |     19     |     19     |     9       |       0     |       32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80004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0      |      9      |      9      |     9       |       0     |       32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80008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0      |      9      |     22     |     9       |       0     |       32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80012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35     |      9      |      8      |                     0                  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i="1" dirty="0">
                <a:solidFill>
                  <a:srgbClr val="FF0066"/>
                </a:solidFill>
              </a:rPr>
              <a:t>80016</a:t>
            </a:r>
            <a:r>
              <a:rPr lang="en-US" altLang="zh-CN" sz="2000" dirty="0"/>
              <a:t>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5      |      8      |     21     |                </a:t>
            </a:r>
            <a:r>
              <a:rPr lang="en-US" altLang="zh-CN" sz="2000" u="sng" dirty="0">
                <a:solidFill>
                  <a:srgbClr val="FF0000"/>
                </a:solidFill>
              </a:rPr>
              <a:t>2</a:t>
            </a:r>
            <a:r>
              <a:rPr lang="en-US" altLang="zh-CN" sz="2000" u="sng" dirty="0"/>
              <a:t>     </a:t>
            </a:r>
            <a:r>
              <a:rPr lang="en-US" altLang="zh-CN" sz="2000" u="sng" dirty="0">
                <a:solidFill>
                  <a:schemeClr val="tx1"/>
                </a:solidFill>
              </a:rPr>
              <a:t>(8)             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FF0000"/>
                </a:solidFill>
              </a:rPr>
              <a:t>80020</a:t>
            </a:r>
            <a:r>
              <a:rPr lang="en-US" altLang="zh-CN" sz="2000" dirty="0"/>
              <a:t>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0      |     19     |     20     |     19     |       0     |       32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80024</a:t>
            </a:r>
            <a:r>
              <a:rPr lang="en-US" altLang="zh-CN" sz="2000" dirty="0"/>
              <a:t>    </a:t>
            </a:r>
            <a:r>
              <a:rPr lang="en-US" altLang="zh-CN" sz="2000" u="sng" dirty="0">
                <a:solidFill>
                  <a:schemeClr val="tx1"/>
                </a:solidFill>
              </a:rPr>
              <a:t>|        2      |                             </a:t>
            </a:r>
            <a:r>
              <a:rPr lang="en-US" altLang="zh-CN" sz="2000" u="sng" dirty="0">
                <a:solidFill>
                  <a:srgbClr val="FF0000"/>
                </a:solidFill>
              </a:rPr>
              <a:t>20000 </a:t>
            </a:r>
            <a:r>
              <a:rPr lang="en-US" altLang="zh-CN" sz="2000" u="sng" dirty="0"/>
              <a:t>             </a:t>
            </a:r>
            <a:r>
              <a:rPr lang="en-US" altLang="zh-CN" sz="2000" u="sng" dirty="0">
                <a:solidFill>
                  <a:schemeClr val="tx1"/>
                </a:solidFill>
              </a:rPr>
              <a:t>(80000)          |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chemeClr val="tx1"/>
                </a:solidFill>
              </a:rPr>
              <a:t>80028</a:t>
            </a:r>
            <a:r>
              <a:rPr lang="en-US" altLang="zh-CN" sz="2000" dirty="0"/>
              <a:t>          . . .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 		      </a:t>
            </a:r>
            <a:r>
              <a:rPr lang="en-US" altLang="zh-CN" sz="2400" dirty="0">
                <a:solidFill>
                  <a:schemeClr val="tx1"/>
                </a:solidFill>
              </a:rPr>
              <a:t>80028 –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80020 </a:t>
            </a:r>
            <a:r>
              <a:rPr lang="en-US" altLang="zh-CN" sz="2400" i="1" dirty="0">
                <a:solidFill>
                  <a:srgbClr val="FF3300"/>
                </a:solidFill>
              </a:rPr>
              <a:t>=8</a:t>
            </a:r>
            <a:endParaRPr lang="en-US" altLang="zh-CN" sz="2400" i="1" dirty="0"/>
          </a:p>
          <a:p>
            <a:pPr marL="457200" lvl="1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1000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CN" dirty="0"/>
              <a:t>Modification: 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All MIPS instructions are 4 bytes long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PC-relative addressing refers to the number of words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altLang="zh-CN" dirty="0"/>
              <a:t> The address field at 80016 above should be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instead of 8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647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Lw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bne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add</a:t>
            </a:r>
          </a:p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</a:p>
        </p:txBody>
      </p:sp>
      <p:sp>
        <p:nvSpPr>
          <p:cNvPr id="90116" name="AutoShape 5"/>
          <p:cNvSpPr>
            <a:spLocks noChangeArrowheads="1"/>
          </p:cNvSpPr>
          <p:nvPr/>
        </p:nvSpPr>
        <p:spPr bwMode="auto">
          <a:xfrm>
            <a:off x="3851275" y="4186238"/>
            <a:ext cx="3816350" cy="504825"/>
          </a:xfrm>
          <a:prstGeom prst="wedgeEllipseCallout">
            <a:avLst>
              <a:gd name="adj1" fmla="val 18621"/>
              <a:gd name="adj2" fmla="val -296449"/>
            </a:avLst>
          </a:prstGeom>
          <a:noFill/>
          <a:ln w="9525" cap="rnd" algn="ctr">
            <a:solidFill>
              <a:srgbClr val="007A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PC+4+offset=80028</a:t>
            </a:r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8101013" y="1336675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Loop: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0118" name="Rectangle 7"/>
          <p:cNvSpPr>
            <a:spLocks noChangeArrowheads="1"/>
          </p:cNvSpPr>
          <p:nvPr/>
        </p:nvSpPr>
        <p:spPr bwMode="auto">
          <a:xfrm>
            <a:off x="8172450" y="3789363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Exit: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9680</TotalTime>
  <Words>3996</Words>
  <Application>Microsoft Office PowerPoint</Application>
  <PresentationFormat>全屏显示(4:3)</PresentationFormat>
  <Paragraphs>773</Paragraphs>
  <Slides>55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Arial Unicode MS</vt:lpstr>
      <vt:lpstr>仿宋</vt:lpstr>
      <vt:lpstr>黑体</vt:lpstr>
      <vt:lpstr>华文行楷</vt:lpstr>
      <vt:lpstr>华文隶书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自定义设计方案</vt:lpstr>
      <vt:lpstr>母版2</vt:lpstr>
      <vt:lpstr>Office 主题</vt:lpstr>
      <vt:lpstr>Clip</vt:lpstr>
      <vt:lpstr>Computer Organization &amp; Design             The Hardware/Software Interface</vt:lpstr>
      <vt:lpstr>2.8    Communicating with People         Beyond Numbers  </vt:lpstr>
      <vt:lpstr>PowerPoint 演示文稿</vt:lpstr>
      <vt:lpstr>PowerPoint 演示文稿</vt:lpstr>
      <vt:lpstr>2.9    MIPS Addressing for 32-Bit Immediate       and Addresses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Five MIPS addressing modes</vt:lpstr>
      <vt:lpstr>PowerPoint 演示文稿</vt:lpstr>
      <vt:lpstr>Summary of MIPS architecture in Chapter 2  </vt:lpstr>
      <vt:lpstr>PowerPoint 演示文稿</vt:lpstr>
      <vt:lpstr>Tips on Assembler</vt:lpstr>
      <vt:lpstr>2.10    Translanting and starting a Program</vt:lpstr>
      <vt:lpstr>Start a C program in a file on disk to run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执行文件与进程</vt:lpstr>
      <vt:lpstr>计算机任何动作都是程序设计的</vt:lpstr>
      <vt:lpstr>EXE文件转移</vt:lpstr>
      <vt:lpstr>EXE文件加密</vt:lpstr>
      <vt:lpstr>2.13    A C Sort Example         to Put it All Together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s0, t0</vt:lpstr>
      <vt:lpstr>2.15    Arrays versus Pointers    </vt:lpstr>
      <vt:lpstr>PowerPoint 演示文稿</vt:lpstr>
      <vt:lpstr>PowerPoint 演示文稿</vt:lpstr>
      <vt:lpstr>2.16  Real Stuff: IA-32 Instructions</vt:lpstr>
      <vt:lpstr>Indexed and update addressing mode</vt:lpstr>
      <vt:lpstr>PowerPoint 演示文稿</vt:lpstr>
      <vt:lpstr>The Intel 80x86</vt:lpstr>
      <vt:lpstr>PowerPoint 演示文稿</vt:lpstr>
      <vt:lpstr>PowerPoint 演示文稿</vt:lpstr>
      <vt:lpstr>IA-32 Register and Data Addressing Modes</vt:lpstr>
      <vt:lpstr>Instruction types for ALU &amp; data transfer </vt:lpstr>
      <vt:lpstr>Some typical IA-32 Integer Operations</vt:lpstr>
      <vt:lpstr>Typical 80x86 instruction format</vt:lpstr>
      <vt:lpstr>2.18    Concluding Remarks</vt:lpstr>
      <vt:lpstr>2.19 History of Instruction Set Development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Instructions: Language of the Machine</dc:title>
  <dc:creator>sqs</dc:creator>
  <cp:lastModifiedBy>haifeng</cp:lastModifiedBy>
  <cp:revision>1048</cp:revision>
  <cp:lastPrinted>2018-03-14T15:04:15Z</cp:lastPrinted>
  <dcterms:created xsi:type="dcterms:W3CDTF">2003-07-12T07:22:17Z</dcterms:created>
  <dcterms:modified xsi:type="dcterms:W3CDTF">2020-03-09T08:32:30Z</dcterms:modified>
</cp:coreProperties>
</file>