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87"/>
  </p:notesMasterIdLst>
  <p:handoutMasterIdLst>
    <p:handoutMasterId r:id="rId88"/>
  </p:handoutMasterIdLst>
  <p:sldIdLst>
    <p:sldId id="457" r:id="rId2"/>
    <p:sldId id="458" r:id="rId3"/>
    <p:sldId id="459" r:id="rId4"/>
    <p:sldId id="460" r:id="rId5"/>
    <p:sldId id="531" r:id="rId6"/>
    <p:sldId id="462" r:id="rId7"/>
    <p:sldId id="463" r:id="rId8"/>
    <p:sldId id="464" r:id="rId9"/>
    <p:sldId id="465" r:id="rId10"/>
    <p:sldId id="466" r:id="rId11"/>
    <p:sldId id="467" r:id="rId12"/>
    <p:sldId id="468" r:id="rId13"/>
    <p:sldId id="469" r:id="rId14"/>
    <p:sldId id="470" r:id="rId15"/>
    <p:sldId id="471" r:id="rId16"/>
    <p:sldId id="472" r:id="rId17"/>
    <p:sldId id="473" r:id="rId18"/>
    <p:sldId id="474" r:id="rId19"/>
    <p:sldId id="475" r:id="rId20"/>
    <p:sldId id="547" r:id="rId21"/>
    <p:sldId id="476" r:id="rId22"/>
    <p:sldId id="477" r:id="rId23"/>
    <p:sldId id="542" r:id="rId24"/>
    <p:sldId id="543" r:id="rId25"/>
    <p:sldId id="544" r:id="rId26"/>
    <p:sldId id="545" r:id="rId27"/>
    <p:sldId id="546" r:id="rId28"/>
    <p:sldId id="548" r:id="rId29"/>
    <p:sldId id="549" r:id="rId30"/>
    <p:sldId id="550" r:id="rId31"/>
    <p:sldId id="551" r:id="rId32"/>
    <p:sldId id="552" r:id="rId33"/>
    <p:sldId id="478" r:id="rId34"/>
    <p:sldId id="479" r:id="rId35"/>
    <p:sldId id="480" r:id="rId36"/>
    <p:sldId id="481" r:id="rId37"/>
    <p:sldId id="482" r:id="rId38"/>
    <p:sldId id="483" r:id="rId39"/>
    <p:sldId id="484" r:id="rId40"/>
    <p:sldId id="485" r:id="rId41"/>
    <p:sldId id="486" r:id="rId42"/>
    <p:sldId id="487" r:id="rId43"/>
    <p:sldId id="488" r:id="rId44"/>
    <p:sldId id="489" r:id="rId45"/>
    <p:sldId id="490" r:id="rId46"/>
    <p:sldId id="491" r:id="rId47"/>
    <p:sldId id="499" r:id="rId48"/>
    <p:sldId id="500" r:id="rId49"/>
    <p:sldId id="501" r:id="rId50"/>
    <p:sldId id="502" r:id="rId51"/>
    <p:sldId id="503" r:id="rId52"/>
    <p:sldId id="504" r:id="rId53"/>
    <p:sldId id="505" r:id="rId54"/>
    <p:sldId id="506" r:id="rId55"/>
    <p:sldId id="507" r:id="rId56"/>
    <p:sldId id="508" r:id="rId57"/>
    <p:sldId id="509" r:id="rId58"/>
    <p:sldId id="510" r:id="rId59"/>
    <p:sldId id="511" r:id="rId60"/>
    <p:sldId id="512" r:id="rId61"/>
    <p:sldId id="513" r:id="rId62"/>
    <p:sldId id="514" r:id="rId63"/>
    <p:sldId id="515" r:id="rId64"/>
    <p:sldId id="516" r:id="rId65"/>
    <p:sldId id="517" r:id="rId66"/>
    <p:sldId id="518" r:id="rId67"/>
    <p:sldId id="519" r:id="rId68"/>
    <p:sldId id="520" r:id="rId69"/>
    <p:sldId id="521" r:id="rId70"/>
    <p:sldId id="522" r:id="rId71"/>
    <p:sldId id="523" r:id="rId72"/>
    <p:sldId id="524" r:id="rId73"/>
    <p:sldId id="525" r:id="rId74"/>
    <p:sldId id="526" r:id="rId75"/>
    <p:sldId id="527" r:id="rId76"/>
    <p:sldId id="528" r:id="rId77"/>
    <p:sldId id="529" r:id="rId78"/>
    <p:sldId id="530" r:id="rId79"/>
    <p:sldId id="535" r:id="rId80"/>
    <p:sldId id="536" r:id="rId81"/>
    <p:sldId id="537" r:id="rId82"/>
    <p:sldId id="538" r:id="rId83"/>
    <p:sldId id="541" r:id="rId84"/>
    <p:sldId id="532" r:id="rId85"/>
    <p:sldId id="539" r:id="rId86"/>
  </p:sldIdLst>
  <p:sldSz cx="9144000" cy="6858000" type="screen4x3"/>
  <p:notesSz cx="6797675" cy="9928225"/>
  <p:kinsoku lang="zh-CN" invalStChars="!),.:;?]}、。—ˇ¨〃々～‖…’”〕〉》」』〗】∶！＂＇），．：；？］｀｜｝·" invalEndChars="([{‘“〔〈《「『〖【（［｛．·"/>
  <p:defaultTextStyle>
    <a:defPPr>
      <a:defRPr lang="zh-CN"/>
    </a:defPPr>
    <a:lvl1pPr algn="ctr"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ctr"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ctr"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ctr"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ctr"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D01EB"/>
    <a:srgbClr val="008000"/>
    <a:srgbClr val="FF6600"/>
    <a:srgbClr val="FF9900"/>
    <a:srgbClr val="FEF5EE"/>
    <a:srgbClr val="FFEDED"/>
    <a:srgbClr val="FF3300"/>
    <a:srgbClr val="2C67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7" autoAdjust="0"/>
    <p:restoredTop sz="75400" autoAdjust="0"/>
  </p:normalViewPr>
  <p:slideViewPr>
    <p:cSldViewPr>
      <p:cViewPr varScale="1">
        <p:scale>
          <a:sx n="80" d="100"/>
          <a:sy n="80" d="100"/>
        </p:scale>
        <p:origin x="-3648" y="-6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541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8" Type="http://schemas.openxmlformats.org/officeDocument/2006/relationships/slide" Target="slides/slide42.xml"/><Relationship Id="rId3" Type="http://schemas.openxmlformats.org/officeDocument/2006/relationships/slide" Target="slides/slide36.xml"/><Relationship Id="rId7" Type="http://schemas.openxmlformats.org/officeDocument/2006/relationships/slide" Target="slides/slide41.xml"/><Relationship Id="rId2" Type="http://schemas.openxmlformats.org/officeDocument/2006/relationships/slide" Target="slides/slide34.xml"/><Relationship Id="rId1" Type="http://schemas.openxmlformats.org/officeDocument/2006/relationships/slide" Target="slides/slide33.xml"/><Relationship Id="rId6" Type="http://schemas.openxmlformats.org/officeDocument/2006/relationships/slide" Target="slides/slide40.xml"/><Relationship Id="rId11" Type="http://schemas.openxmlformats.org/officeDocument/2006/relationships/slide" Target="slides/slide46.xml"/><Relationship Id="rId5" Type="http://schemas.openxmlformats.org/officeDocument/2006/relationships/slide" Target="slides/slide39.xml"/><Relationship Id="rId10" Type="http://schemas.openxmlformats.org/officeDocument/2006/relationships/slide" Target="slides/slide44.xml"/><Relationship Id="rId4" Type="http://schemas.openxmlformats.org/officeDocument/2006/relationships/slide" Target="slides/slide37.xml"/><Relationship Id="rId9" Type="http://schemas.openxmlformats.org/officeDocument/2006/relationships/slide" Target="slides/slide4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40894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6357" y="4715907"/>
            <a:ext cx="4984962" cy="4467701"/>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77827" name="Rectangle 3"/>
          <p:cNvSpPr>
            <a:spLocks noGrp="1" noRot="1" noChangeAspect="1" noChangeArrowheads="1" noTextEdit="1"/>
          </p:cNvSpPr>
          <p:nvPr>
            <p:ph type="sldImg" idx="2"/>
          </p:nvPr>
        </p:nvSpPr>
        <p:spPr bwMode="auto">
          <a:xfrm>
            <a:off x="925513" y="750888"/>
            <a:ext cx="4946650" cy="37099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5639408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5830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dirty="0" smtClean="0">
              <a:ea typeface="宋体" panose="02010600030101010101" pitchFamily="2" charset="-122"/>
            </a:endParaRPr>
          </a:p>
        </p:txBody>
      </p:sp>
      <p:sp>
        <p:nvSpPr>
          <p:cNvPr id="84995" name="Rectangle 3"/>
          <p:cNvSpPr>
            <a:spLocks noGrp="1" noRot="1" noChangeAspect="1" noChangeArrowheads="1" noTextEdit="1"/>
          </p:cNvSpPr>
          <p:nvPr>
            <p:ph type="sldImg"/>
          </p:nvPr>
        </p:nvSpPr>
        <p:spPr>
          <a:xfrm>
            <a:off x="925513" y="750888"/>
            <a:ext cx="4946650" cy="3709987"/>
          </a:xfrm>
          <a:ln cap="flat"/>
        </p:spPr>
      </p:sp>
    </p:spTree>
    <p:extLst>
      <p:ext uri="{BB962C8B-B14F-4D97-AF65-F5344CB8AC3E}">
        <p14:creationId xmlns:p14="http://schemas.microsoft.com/office/powerpoint/2010/main" val="3056611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60752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smtClean="0">
              <a:ea typeface="宋体" panose="02010600030101010101" pitchFamily="2" charset="-122"/>
            </a:endParaRPr>
          </a:p>
        </p:txBody>
      </p:sp>
      <p:sp>
        <p:nvSpPr>
          <p:cNvPr id="86019" name="Rectangle 3"/>
          <p:cNvSpPr>
            <a:spLocks noGrp="1" noRot="1" noChangeAspect="1" noChangeArrowheads="1" noTextEdit="1"/>
          </p:cNvSpPr>
          <p:nvPr>
            <p:ph type="sldImg"/>
          </p:nvPr>
        </p:nvSpPr>
        <p:spPr>
          <a:xfrm>
            <a:off x="925513" y="750888"/>
            <a:ext cx="4946650" cy="3709987"/>
          </a:xfrm>
          <a:ln cap="flat"/>
        </p:spPr>
      </p:sp>
    </p:spTree>
    <p:extLst>
      <p:ext uri="{BB962C8B-B14F-4D97-AF65-F5344CB8AC3E}">
        <p14:creationId xmlns:p14="http://schemas.microsoft.com/office/powerpoint/2010/main" val="4089673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smtClean="0">
              <a:ea typeface="宋体" panose="02010600030101010101" pitchFamily="2" charset="-122"/>
            </a:endParaRPr>
          </a:p>
        </p:txBody>
      </p:sp>
      <p:sp>
        <p:nvSpPr>
          <p:cNvPr id="87043" name="Rectangle 3"/>
          <p:cNvSpPr>
            <a:spLocks noGrp="1" noRot="1" noChangeAspect="1" noChangeArrowheads="1" noTextEdit="1"/>
          </p:cNvSpPr>
          <p:nvPr>
            <p:ph type="sldImg"/>
          </p:nvPr>
        </p:nvSpPr>
        <p:spPr>
          <a:xfrm>
            <a:off x="925513" y="750888"/>
            <a:ext cx="4946650" cy="3709987"/>
          </a:xfrm>
          <a:ln cap="flat"/>
        </p:spPr>
      </p:sp>
    </p:spTree>
    <p:extLst>
      <p:ext uri="{BB962C8B-B14F-4D97-AF65-F5344CB8AC3E}">
        <p14:creationId xmlns:p14="http://schemas.microsoft.com/office/powerpoint/2010/main" val="3745715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57867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01561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33022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dirty="0" smtClean="0">
              <a:ea typeface="宋体" panose="02010600030101010101" pitchFamily="2" charset="-122"/>
            </a:endParaRPr>
          </a:p>
        </p:txBody>
      </p:sp>
      <p:sp>
        <p:nvSpPr>
          <p:cNvPr id="88067" name="Rectangle 3"/>
          <p:cNvSpPr>
            <a:spLocks noGrp="1" noRot="1" noChangeAspect="1" noChangeArrowheads="1" noTextEdit="1"/>
          </p:cNvSpPr>
          <p:nvPr>
            <p:ph type="sldImg"/>
          </p:nvPr>
        </p:nvSpPr>
        <p:spPr>
          <a:xfrm>
            <a:off x="925513" y="750888"/>
            <a:ext cx="4946650" cy="3709987"/>
          </a:xfrm>
          <a:ln cap="flat"/>
        </p:spPr>
      </p:sp>
    </p:spTree>
    <p:extLst>
      <p:ext uri="{BB962C8B-B14F-4D97-AF65-F5344CB8AC3E}">
        <p14:creationId xmlns:p14="http://schemas.microsoft.com/office/powerpoint/2010/main" val="4282476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845687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103681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72420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51474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dirty="0" smtClean="0">
              <a:ea typeface="宋体" panose="02010600030101010101" pitchFamily="2" charset="-122"/>
            </a:endParaRPr>
          </a:p>
        </p:txBody>
      </p:sp>
      <p:sp>
        <p:nvSpPr>
          <p:cNvPr id="89091" name="Rectangle 3"/>
          <p:cNvSpPr>
            <a:spLocks noGrp="1" noRot="1" noChangeAspect="1" noChangeArrowheads="1" noTextEdit="1"/>
          </p:cNvSpPr>
          <p:nvPr>
            <p:ph type="sldImg"/>
          </p:nvPr>
        </p:nvSpPr>
        <p:spPr>
          <a:xfrm>
            <a:off x="925513" y="750888"/>
            <a:ext cx="4946650" cy="3709987"/>
          </a:xfrm>
          <a:ln cap="flat"/>
        </p:spPr>
      </p:sp>
    </p:spTree>
    <p:extLst>
      <p:ext uri="{BB962C8B-B14F-4D97-AF65-F5344CB8AC3E}">
        <p14:creationId xmlns:p14="http://schemas.microsoft.com/office/powerpoint/2010/main" val="2120249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dirty="0" smtClean="0">
              <a:ea typeface="宋体" panose="02010600030101010101" pitchFamily="2" charset="-122"/>
            </a:endParaRPr>
          </a:p>
        </p:txBody>
      </p:sp>
      <p:sp>
        <p:nvSpPr>
          <p:cNvPr id="90115" name="Rectangle 3"/>
          <p:cNvSpPr>
            <a:spLocks noGrp="1" noRot="1" noChangeAspect="1" noChangeArrowheads="1" noTextEdit="1"/>
          </p:cNvSpPr>
          <p:nvPr>
            <p:ph type="sldImg"/>
          </p:nvPr>
        </p:nvSpPr>
        <p:spPr>
          <a:xfrm>
            <a:off x="925513" y="750888"/>
            <a:ext cx="4946650" cy="3709987"/>
          </a:xfrm>
          <a:ln cap="flat"/>
        </p:spPr>
      </p:sp>
    </p:spTree>
    <p:extLst>
      <p:ext uri="{BB962C8B-B14F-4D97-AF65-F5344CB8AC3E}">
        <p14:creationId xmlns:p14="http://schemas.microsoft.com/office/powerpoint/2010/main" val="3409669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9425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232880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95089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56998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16618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dirty="0" smtClean="0">
              <a:ea typeface="宋体" panose="02010600030101010101" pitchFamily="2" charset="-122"/>
            </a:endParaRPr>
          </a:p>
        </p:txBody>
      </p:sp>
      <p:sp>
        <p:nvSpPr>
          <p:cNvPr id="92163" name="Rectangle 3"/>
          <p:cNvSpPr>
            <a:spLocks noGrp="1" noRot="1" noChangeAspect="1" noChangeArrowheads="1" noTextEdit="1"/>
          </p:cNvSpPr>
          <p:nvPr>
            <p:ph type="sldImg"/>
          </p:nvPr>
        </p:nvSpPr>
        <p:spPr>
          <a:xfrm>
            <a:off x="925513" y="750888"/>
            <a:ext cx="4946650" cy="3709987"/>
          </a:xfrm>
          <a:ln cap="flat"/>
        </p:spPr>
      </p:sp>
    </p:spTree>
    <p:extLst>
      <p:ext uri="{BB962C8B-B14F-4D97-AF65-F5344CB8AC3E}">
        <p14:creationId xmlns:p14="http://schemas.microsoft.com/office/powerpoint/2010/main" val="37501871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843836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249668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26893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92239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05744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9201036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8160553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814836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806536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6098856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750906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433706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smtClean="0">
              <a:ea typeface="宋体" panose="02010600030101010101" pitchFamily="2" charset="-122"/>
            </a:endParaRPr>
          </a:p>
        </p:txBody>
      </p:sp>
      <p:sp>
        <p:nvSpPr>
          <p:cNvPr id="80899" name="Rectangle 3"/>
          <p:cNvSpPr>
            <a:spLocks noGrp="1" noRot="1" noChangeAspect="1" noChangeArrowheads="1" noTextEdit="1"/>
          </p:cNvSpPr>
          <p:nvPr>
            <p:ph type="sldImg"/>
          </p:nvPr>
        </p:nvSpPr>
        <p:spPr>
          <a:xfrm>
            <a:off x="925513" y="750888"/>
            <a:ext cx="4946650" cy="3709987"/>
          </a:xfrm>
          <a:ln cap="flat"/>
        </p:spPr>
      </p:sp>
    </p:spTree>
    <p:extLst>
      <p:ext uri="{BB962C8B-B14F-4D97-AF65-F5344CB8AC3E}">
        <p14:creationId xmlns:p14="http://schemas.microsoft.com/office/powerpoint/2010/main" val="32328402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3156526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9702405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0279478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162239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1092495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574067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8811137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925513" y="750888"/>
            <a:ext cx="4946650" cy="3709987"/>
          </a:xfrm>
          <a:ln cap="flat"/>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smtClean="0">
              <a:ea typeface="宋体" panose="02010600030101010101" pitchFamily="2" charset="-122"/>
            </a:endParaRPr>
          </a:p>
        </p:txBody>
      </p:sp>
    </p:spTree>
    <p:extLst>
      <p:ext uri="{BB962C8B-B14F-4D97-AF65-F5344CB8AC3E}">
        <p14:creationId xmlns:p14="http://schemas.microsoft.com/office/powerpoint/2010/main" val="27996783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925513" y="750888"/>
            <a:ext cx="4946650" cy="3709987"/>
          </a:xfrm>
          <a:ln cap="flat"/>
        </p:spPr>
      </p:sp>
      <p:sp>
        <p:nvSpPr>
          <p:cNvPr id="952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smtClean="0">
              <a:ea typeface="宋体" panose="02010600030101010101" pitchFamily="2" charset="-122"/>
            </a:endParaRPr>
          </a:p>
        </p:txBody>
      </p:sp>
    </p:spTree>
    <p:extLst>
      <p:ext uri="{BB962C8B-B14F-4D97-AF65-F5344CB8AC3E}">
        <p14:creationId xmlns:p14="http://schemas.microsoft.com/office/powerpoint/2010/main" val="20724317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925513" y="750888"/>
            <a:ext cx="4946650" cy="3709987"/>
          </a:xfrm>
          <a:ln cap="flat"/>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smtClean="0">
              <a:ea typeface="宋体" panose="02010600030101010101" pitchFamily="2" charset="-122"/>
            </a:endParaRPr>
          </a:p>
        </p:txBody>
      </p:sp>
    </p:spTree>
    <p:extLst>
      <p:ext uri="{BB962C8B-B14F-4D97-AF65-F5344CB8AC3E}">
        <p14:creationId xmlns:p14="http://schemas.microsoft.com/office/powerpoint/2010/main" val="2724343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598785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925513" y="750888"/>
            <a:ext cx="4946650" cy="3709987"/>
          </a:xfrm>
          <a:ln cap="flat"/>
        </p:spPr>
      </p:sp>
      <p:sp>
        <p:nvSpPr>
          <p:cNvPr id="972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smtClean="0">
              <a:ea typeface="宋体" panose="02010600030101010101" pitchFamily="2" charset="-122"/>
            </a:endParaRPr>
          </a:p>
        </p:txBody>
      </p:sp>
    </p:spTree>
    <p:extLst>
      <p:ext uri="{BB962C8B-B14F-4D97-AF65-F5344CB8AC3E}">
        <p14:creationId xmlns:p14="http://schemas.microsoft.com/office/powerpoint/2010/main" val="20694592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925513" y="750888"/>
            <a:ext cx="4946650" cy="3709987"/>
          </a:xfrm>
          <a:ln cap="flat"/>
        </p:spPr>
      </p:sp>
      <p:sp>
        <p:nvSpPr>
          <p:cNvPr id="983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smtClean="0">
              <a:ea typeface="宋体" panose="02010600030101010101" pitchFamily="2" charset="-122"/>
            </a:endParaRPr>
          </a:p>
        </p:txBody>
      </p:sp>
    </p:spTree>
    <p:extLst>
      <p:ext uri="{BB962C8B-B14F-4D97-AF65-F5344CB8AC3E}">
        <p14:creationId xmlns:p14="http://schemas.microsoft.com/office/powerpoint/2010/main" val="23793930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925513" y="750888"/>
            <a:ext cx="4946650" cy="3709987"/>
          </a:xfrm>
          <a:ln cap="flat"/>
        </p:spPr>
      </p:sp>
      <p:sp>
        <p:nvSpPr>
          <p:cNvPr id="993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dirty="0" smtClean="0">
                <a:ea typeface="宋体" panose="02010600030101010101" pitchFamily="2" charset="-122"/>
              </a:rPr>
              <a:t>机器速度变快时，</a:t>
            </a:r>
            <a:r>
              <a:rPr lang="en-US" altLang="zh-CN" dirty="0" smtClean="0">
                <a:ea typeface="宋体" panose="02010600030101010101" pitchFamily="2" charset="-122"/>
              </a:rPr>
              <a:t>cache</a:t>
            </a:r>
            <a:r>
              <a:rPr lang="zh-CN" altLang="en-US" dirty="0" smtClean="0">
                <a:ea typeface="宋体" panose="02010600030101010101" pitchFamily="2" charset="-122"/>
              </a:rPr>
              <a:t>的相对代价也增加了。</a:t>
            </a:r>
            <a:endParaRPr lang="en-US" altLang="zh-CN" dirty="0" smtClean="0">
              <a:ea typeface="宋体" panose="02010600030101010101" pitchFamily="2" charset="-122"/>
            </a:endParaRPr>
          </a:p>
          <a:p>
            <a:r>
              <a:rPr lang="en-US" altLang="zh-CN" dirty="0" smtClean="0">
                <a:ea typeface="宋体" panose="02010600030101010101" pitchFamily="2" charset="-122"/>
              </a:rPr>
              <a:t>CPI</a:t>
            </a:r>
            <a:r>
              <a:rPr lang="zh-CN" altLang="en-US" dirty="0" smtClean="0">
                <a:ea typeface="宋体" panose="02010600030101010101" pitchFamily="2" charset="-122"/>
              </a:rPr>
              <a:t>越小，停顿时钟周期的影响越显著</a:t>
            </a:r>
            <a:endParaRPr lang="en-US" altLang="zh-CN" dirty="0" smtClean="0">
              <a:ea typeface="宋体" panose="02010600030101010101" pitchFamily="2" charset="-122"/>
            </a:endParaRPr>
          </a:p>
          <a:p>
            <a:r>
              <a:rPr lang="en-US" altLang="zh-CN" dirty="0" smtClean="0">
                <a:ea typeface="宋体" panose="02010600030101010101" pitchFamily="2" charset="-122"/>
              </a:rPr>
              <a:t>Memory</a:t>
            </a:r>
            <a:r>
              <a:rPr lang="zh-CN" altLang="en-US" dirty="0" smtClean="0">
                <a:ea typeface="宋体" panose="02010600030101010101" pitchFamily="2" charset="-122"/>
              </a:rPr>
              <a:t>的性能不可能和处理器一样提高那么快，所以时钟频率越高，缺失损失更大。</a:t>
            </a:r>
            <a:endParaRPr lang="en-US" altLang="zh-CN" dirty="0" smtClean="0">
              <a:ea typeface="宋体" panose="02010600030101010101" pitchFamily="2" charset="-122"/>
            </a:endParaRPr>
          </a:p>
          <a:p>
            <a:r>
              <a:rPr lang="zh-CN" altLang="en-US" dirty="0" smtClean="0">
                <a:ea typeface="宋体" panose="02010600030101010101" pitchFamily="2" charset="-122"/>
              </a:rPr>
              <a:t>所以</a:t>
            </a:r>
            <a:r>
              <a:rPr lang="en-US" altLang="zh-CN" dirty="0" smtClean="0">
                <a:ea typeface="宋体" panose="02010600030101010101" pitchFamily="2" charset="-122"/>
              </a:rPr>
              <a:t>cache</a:t>
            </a:r>
            <a:r>
              <a:rPr lang="zh-CN" altLang="en-US" dirty="0" smtClean="0">
                <a:ea typeface="宋体" panose="02010600030101010101" pitchFamily="2" charset="-122"/>
              </a:rPr>
              <a:t>性能的重要性就越大</a:t>
            </a:r>
            <a:endParaRPr lang="zh-CN" altLang="zh-CN" dirty="0" smtClean="0">
              <a:ea typeface="宋体" panose="02010600030101010101" pitchFamily="2" charset="-122"/>
            </a:endParaRPr>
          </a:p>
        </p:txBody>
      </p:sp>
    </p:spTree>
    <p:extLst>
      <p:ext uri="{BB962C8B-B14F-4D97-AF65-F5344CB8AC3E}">
        <p14:creationId xmlns:p14="http://schemas.microsoft.com/office/powerpoint/2010/main" val="14508837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925513" y="750888"/>
            <a:ext cx="4946650" cy="3709987"/>
          </a:xfrm>
          <a:ln cap="flat"/>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smtClean="0">
              <a:ea typeface="宋体" panose="02010600030101010101" pitchFamily="2" charset="-122"/>
            </a:endParaRPr>
          </a:p>
        </p:txBody>
      </p:sp>
    </p:spTree>
    <p:extLst>
      <p:ext uri="{BB962C8B-B14F-4D97-AF65-F5344CB8AC3E}">
        <p14:creationId xmlns:p14="http://schemas.microsoft.com/office/powerpoint/2010/main" val="41512217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97256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683403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r>
              <a:rPr lang="zh-CN" altLang="en-US" dirty="0" smtClean="0"/>
              <a:t>举例说明三种不同的块定位方式</a:t>
            </a:r>
            <a:endParaRPr lang="zh-CN" altLang="en-US" dirty="0"/>
          </a:p>
        </p:txBody>
      </p:sp>
    </p:spTree>
    <p:extLst>
      <p:ext uri="{BB962C8B-B14F-4D97-AF65-F5344CB8AC3E}">
        <p14:creationId xmlns:p14="http://schemas.microsoft.com/office/powerpoint/2010/main" val="36196630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smtClean="0">
              <a:ea typeface="宋体" panose="02010600030101010101" pitchFamily="2" charset="-122"/>
            </a:endParaRPr>
          </a:p>
        </p:txBody>
      </p:sp>
      <p:sp>
        <p:nvSpPr>
          <p:cNvPr id="101379" name="Rectangle 3"/>
          <p:cNvSpPr>
            <a:spLocks noGrp="1" noRot="1" noChangeAspect="1" noChangeArrowheads="1" noTextEdit="1"/>
          </p:cNvSpPr>
          <p:nvPr>
            <p:ph type="sldImg"/>
          </p:nvPr>
        </p:nvSpPr>
        <p:spPr>
          <a:xfrm>
            <a:off x="842963" y="882650"/>
            <a:ext cx="4960937" cy="3722688"/>
          </a:xfrm>
          <a:ln cap="flat"/>
        </p:spPr>
      </p:sp>
    </p:spTree>
    <p:extLst>
      <p:ext uri="{BB962C8B-B14F-4D97-AF65-F5344CB8AC3E}">
        <p14:creationId xmlns:p14="http://schemas.microsoft.com/office/powerpoint/2010/main" val="33847802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508520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r>
              <a:rPr lang="zh-CN" altLang="en-US" dirty="0" smtClean="0"/>
              <a:t>在衡量</a:t>
            </a:r>
            <a:r>
              <a:rPr lang="en-US" altLang="zh-CN" dirty="0" smtClean="0"/>
              <a:t>cache</a:t>
            </a:r>
            <a:r>
              <a:rPr lang="zh-CN" altLang="en-US" dirty="0" smtClean="0"/>
              <a:t>性能时，高速缓存的大小和关联度不能分开考虑。</a:t>
            </a:r>
            <a:endParaRPr lang="en-US" altLang="zh-CN" dirty="0" smtClean="0"/>
          </a:p>
          <a:p>
            <a:r>
              <a:rPr lang="en-US" altLang="zh-CN" dirty="0" smtClean="0"/>
              <a:t>If</a:t>
            </a:r>
            <a:r>
              <a:rPr lang="en-US" altLang="zh-CN" baseline="0" dirty="0" smtClean="0"/>
              <a:t> cache</a:t>
            </a:r>
            <a:r>
              <a:rPr lang="zh-CN" altLang="en-US" baseline="0" dirty="0" smtClean="0"/>
              <a:t>有</a:t>
            </a:r>
            <a:r>
              <a:rPr lang="en-US" altLang="zh-CN" baseline="0" dirty="0" smtClean="0"/>
              <a:t>8</a:t>
            </a:r>
            <a:r>
              <a:rPr lang="zh-CN" altLang="en-US" baseline="0" dirty="0" smtClean="0"/>
              <a:t>个块，</a:t>
            </a:r>
            <a:r>
              <a:rPr lang="en-US" altLang="zh-CN" baseline="0" dirty="0" smtClean="0"/>
              <a:t>2-way set associate cache </a:t>
            </a:r>
            <a:r>
              <a:rPr lang="zh-CN" altLang="en-US" baseline="0" dirty="0" smtClean="0"/>
              <a:t>就没有替换</a:t>
            </a:r>
            <a:endParaRPr lang="en-US" altLang="zh-CN" baseline="0" dirty="0" smtClean="0"/>
          </a:p>
          <a:p>
            <a:r>
              <a:rPr lang="en-US" altLang="zh-CN" baseline="0" dirty="0" smtClean="0"/>
              <a:t>If cache = 16 blocks, 3</a:t>
            </a:r>
            <a:r>
              <a:rPr lang="zh-CN" altLang="en-US" baseline="0" dirty="0" smtClean="0"/>
              <a:t>中</a:t>
            </a:r>
            <a:r>
              <a:rPr lang="en-US" altLang="zh-CN" baseline="0" dirty="0" smtClean="0"/>
              <a:t>cache</a:t>
            </a:r>
            <a:r>
              <a:rPr lang="zh-CN" altLang="en-US" baseline="0" dirty="0" smtClean="0"/>
              <a:t>缺失率一样。</a:t>
            </a:r>
            <a:endParaRPr lang="zh-CN" altLang="en-US" dirty="0"/>
          </a:p>
        </p:txBody>
      </p:sp>
    </p:spTree>
    <p:extLst>
      <p:ext uri="{BB962C8B-B14F-4D97-AF65-F5344CB8AC3E}">
        <p14:creationId xmlns:p14="http://schemas.microsoft.com/office/powerpoint/2010/main" val="821023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smtClean="0">
              <a:ea typeface="宋体" panose="02010600030101010101" pitchFamily="2" charset="-122"/>
            </a:endParaRPr>
          </a:p>
        </p:txBody>
      </p:sp>
      <p:sp>
        <p:nvSpPr>
          <p:cNvPr id="81923" name="Rectangle 3"/>
          <p:cNvSpPr>
            <a:spLocks noGrp="1" noRot="1" noChangeAspect="1" noChangeArrowheads="1" noTextEdit="1"/>
          </p:cNvSpPr>
          <p:nvPr>
            <p:ph type="sldImg"/>
          </p:nvPr>
        </p:nvSpPr>
        <p:spPr>
          <a:xfrm>
            <a:off x="925513" y="750888"/>
            <a:ext cx="4946650" cy="3709987"/>
          </a:xfrm>
          <a:ln cap="flat"/>
        </p:spPr>
      </p:sp>
    </p:spTree>
    <p:extLst>
      <p:ext uri="{BB962C8B-B14F-4D97-AF65-F5344CB8AC3E}">
        <p14:creationId xmlns:p14="http://schemas.microsoft.com/office/powerpoint/2010/main" val="6278063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910666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r>
              <a:rPr lang="zh-CN" altLang="en-US" dirty="0" smtClean="0"/>
              <a:t>组内所有块的标记都要被检索，并行进行。</a:t>
            </a:r>
            <a:endParaRPr lang="en-US" altLang="zh-CN" dirty="0" smtClean="0"/>
          </a:p>
          <a:p>
            <a:r>
              <a:rPr lang="zh-CN" altLang="en-US" dirty="0" smtClean="0"/>
              <a:t>如果</a:t>
            </a:r>
            <a:r>
              <a:rPr lang="en-US" altLang="zh-CN" dirty="0" smtClean="0"/>
              <a:t>cache</a:t>
            </a:r>
            <a:r>
              <a:rPr lang="zh-CN" altLang="en-US" dirty="0" smtClean="0"/>
              <a:t>总大小不变，提高关联度</a:t>
            </a:r>
            <a:r>
              <a:rPr lang="en-US" altLang="zh-CN" dirty="0" smtClean="0"/>
              <a:t>-》</a:t>
            </a:r>
            <a:r>
              <a:rPr lang="zh-CN" altLang="en-US" dirty="0" smtClean="0"/>
              <a:t>增加组内块数，减少组数。关联度增加</a:t>
            </a:r>
            <a:r>
              <a:rPr lang="en-US" altLang="zh-CN" dirty="0" smtClean="0"/>
              <a:t>1</a:t>
            </a:r>
            <a:r>
              <a:rPr lang="zh-CN" altLang="en-US" dirty="0" smtClean="0"/>
              <a:t>倍，下标减少</a:t>
            </a:r>
            <a:r>
              <a:rPr lang="en-US" altLang="zh-CN" dirty="0" smtClean="0"/>
              <a:t>1</a:t>
            </a:r>
            <a:r>
              <a:rPr lang="zh-CN" altLang="en-US" dirty="0" smtClean="0"/>
              <a:t>位，</a:t>
            </a:r>
            <a:r>
              <a:rPr lang="en-US" altLang="zh-CN" dirty="0" smtClean="0"/>
              <a:t>tag</a:t>
            </a:r>
            <a:r>
              <a:rPr lang="zh-CN" altLang="en-US" dirty="0" smtClean="0"/>
              <a:t>增加</a:t>
            </a:r>
            <a:r>
              <a:rPr lang="en-US" altLang="zh-CN" dirty="0" smtClean="0"/>
              <a:t>1</a:t>
            </a:r>
            <a:r>
              <a:rPr lang="zh-CN" altLang="en-US" dirty="0" smtClean="0"/>
              <a:t>位。</a:t>
            </a:r>
            <a:r>
              <a:rPr lang="en-US" altLang="zh-CN" dirty="0" smtClean="0"/>
              <a:t>-&gt; </a:t>
            </a:r>
            <a:r>
              <a:rPr lang="zh-CN" altLang="en-US" dirty="0" smtClean="0"/>
              <a:t>增加比较器的个数，</a:t>
            </a:r>
            <a:r>
              <a:rPr lang="en-US" altLang="zh-CN" dirty="0" smtClean="0"/>
              <a:t>mux</a:t>
            </a:r>
            <a:r>
              <a:rPr lang="zh-CN" altLang="en-US" dirty="0" smtClean="0"/>
              <a:t>的大小</a:t>
            </a:r>
            <a:r>
              <a:rPr lang="en-US" altLang="zh-CN" dirty="0" smtClean="0"/>
              <a:t>, </a:t>
            </a:r>
            <a:r>
              <a:rPr lang="zh-CN" altLang="en-US" dirty="0" smtClean="0"/>
              <a:t>延迟。</a:t>
            </a:r>
            <a:endParaRPr lang="zh-CN" altLang="en-US" dirty="0"/>
          </a:p>
        </p:txBody>
      </p:sp>
    </p:spTree>
    <p:extLst>
      <p:ext uri="{BB962C8B-B14F-4D97-AF65-F5344CB8AC3E}">
        <p14:creationId xmlns:p14="http://schemas.microsoft.com/office/powerpoint/2010/main" val="5763431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681747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21501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792202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925513" y="750888"/>
            <a:ext cx="4946650" cy="3709987"/>
          </a:xfrm>
          <a:ln cap="flat"/>
        </p:spPr>
      </p:sp>
      <p:sp>
        <p:nvSpPr>
          <p:cNvPr id="1024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smtClean="0">
              <a:ea typeface="宋体" panose="02010600030101010101" pitchFamily="2" charset="-122"/>
            </a:endParaRPr>
          </a:p>
        </p:txBody>
      </p:sp>
    </p:spTree>
    <p:extLst>
      <p:ext uri="{BB962C8B-B14F-4D97-AF65-F5344CB8AC3E}">
        <p14:creationId xmlns:p14="http://schemas.microsoft.com/office/powerpoint/2010/main" val="33875007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036264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925513" y="750888"/>
            <a:ext cx="4946650" cy="3709987"/>
          </a:xfrm>
          <a:ln cap="flat"/>
        </p:spPr>
      </p:sp>
      <p:sp>
        <p:nvSpPr>
          <p:cNvPr id="1034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smtClean="0">
              <a:ea typeface="宋体" panose="02010600030101010101" pitchFamily="2" charset="-122"/>
            </a:endParaRPr>
          </a:p>
        </p:txBody>
      </p:sp>
    </p:spTree>
    <p:extLst>
      <p:ext uri="{BB962C8B-B14F-4D97-AF65-F5344CB8AC3E}">
        <p14:creationId xmlns:p14="http://schemas.microsoft.com/office/powerpoint/2010/main" val="29977127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925513" y="750888"/>
            <a:ext cx="4946650" cy="3709987"/>
          </a:xfrm>
          <a:ln cap="flat"/>
        </p:spPr>
      </p:sp>
      <p:sp>
        <p:nvSpPr>
          <p:cNvPr id="1044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smtClean="0">
              <a:ea typeface="宋体" panose="02010600030101010101" pitchFamily="2" charset="-122"/>
            </a:endParaRPr>
          </a:p>
        </p:txBody>
      </p:sp>
    </p:spTree>
    <p:extLst>
      <p:ext uri="{BB962C8B-B14F-4D97-AF65-F5344CB8AC3E}">
        <p14:creationId xmlns:p14="http://schemas.microsoft.com/office/powerpoint/2010/main" val="11971143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925513" y="750888"/>
            <a:ext cx="4946650" cy="3709987"/>
          </a:xfrm>
          <a:ln cap="flat"/>
        </p:spPr>
      </p:sp>
      <p:sp>
        <p:nvSpPr>
          <p:cNvPr id="1054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smtClean="0">
              <a:ea typeface="宋体" panose="02010600030101010101" pitchFamily="2" charset="-122"/>
            </a:endParaRPr>
          </a:p>
        </p:txBody>
      </p:sp>
    </p:spTree>
    <p:extLst>
      <p:ext uri="{BB962C8B-B14F-4D97-AF65-F5344CB8AC3E}">
        <p14:creationId xmlns:p14="http://schemas.microsoft.com/office/powerpoint/2010/main" val="1871596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smtClean="0">
              <a:ea typeface="宋体" panose="02010600030101010101" pitchFamily="2" charset="-122"/>
            </a:endParaRPr>
          </a:p>
        </p:txBody>
      </p:sp>
      <p:sp>
        <p:nvSpPr>
          <p:cNvPr id="82947" name="Rectangle 3"/>
          <p:cNvSpPr>
            <a:spLocks noGrp="1" noRot="1" noChangeAspect="1" noChangeArrowheads="1" noTextEdit="1"/>
          </p:cNvSpPr>
          <p:nvPr>
            <p:ph type="sldImg"/>
          </p:nvPr>
        </p:nvSpPr>
        <p:spPr>
          <a:xfrm>
            <a:off x="842963" y="882650"/>
            <a:ext cx="4960937" cy="3722688"/>
          </a:xfrm>
          <a:ln cap="flat"/>
        </p:spPr>
      </p:sp>
    </p:spTree>
    <p:extLst>
      <p:ext uri="{BB962C8B-B14F-4D97-AF65-F5344CB8AC3E}">
        <p14:creationId xmlns:p14="http://schemas.microsoft.com/office/powerpoint/2010/main" val="354544809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925513" y="750888"/>
            <a:ext cx="4946650" cy="3709987"/>
          </a:xfrm>
          <a:ln cap="flat"/>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smtClean="0">
              <a:ea typeface="宋体" panose="02010600030101010101" pitchFamily="2" charset="-122"/>
            </a:endParaRPr>
          </a:p>
        </p:txBody>
      </p:sp>
    </p:spTree>
    <p:extLst>
      <p:ext uri="{BB962C8B-B14F-4D97-AF65-F5344CB8AC3E}">
        <p14:creationId xmlns:p14="http://schemas.microsoft.com/office/powerpoint/2010/main" val="700212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925513" y="750888"/>
            <a:ext cx="4946650" cy="3709987"/>
          </a:xfrm>
          <a:ln cap="flat"/>
        </p:spPr>
      </p:sp>
      <p:sp>
        <p:nvSpPr>
          <p:cNvPr id="1075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smtClean="0">
              <a:ea typeface="宋体" panose="02010600030101010101" pitchFamily="2" charset="-122"/>
            </a:endParaRPr>
          </a:p>
        </p:txBody>
      </p:sp>
    </p:spTree>
    <p:extLst>
      <p:ext uri="{BB962C8B-B14F-4D97-AF65-F5344CB8AC3E}">
        <p14:creationId xmlns:p14="http://schemas.microsoft.com/office/powerpoint/2010/main" val="27412953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925513" y="750888"/>
            <a:ext cx="4946650" cy="3709987"/>
          </a:xfrm>
          <a:ln cap="flat"/>
        </p:spPr>
      </p:sp>
      <p:sp>
        <p:nvSpPr>
          <p:cNvPr id="1085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smtClean="0">
              <a:ea typeface="宋体" panose="02010600030101010101" pitchFamily="2" charset="-122"/>
            </a:endParaRPr>
          </a:p>
        </p:txBody>
      </p:sp>
    </p:spTree>
    <p:extLst>
      <p:ext uri="{BB962C8B-B14F-4D97-AF65-F5344CB8AC3E}">
        <p14:creationId xmlns:p14="http://schemas.microsoft.com/office/powerpoint/2010/main" val="9130263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zh-CN" sz="1200" dirty="0" smtClean="0">
                <a:solidFill>
                  <a:schemeClr val="tx1"/>
                </a:solidFill>
              </a:rPr>
              <a:t>dealing with this growing disparity=</a:t>
            </a:r>
            <a:r>
              <a:rPr lang="zh-CN" altLang="zh-CN" dirty="0" smtClean="0"/>
              <a:t>处理这种不断增长的差距</a:t>
            </a:r>
            <a:endParaRPr lang="zh-CN" altLang="zh-CN" dirty="0" smtClean="0">
              <a:ea typeface="宋体" panose="02010600030101010101" pitchFamily="2" charset="-122"/>
            </a:endParaRPr>
          </a:p>
        </p:txBody>
      </p:sp>
      <p:sp>
        <p:nvSpPr>
          <p:cNvPr id="109571" name="Rectangle 3"/>
          <p:cNvSpPr>
            <a:spLocks noGrp="1" noRot="1" noChangeAspect="1" noChangeArrowheads="1" noTextEdit="1"/>
          </p:cNvSpPr>
          <p:nvPr>
            <p:ph type="sldImg"/>
          </p:nvPr>
        </p:nvSpPr>
        <p:spPr>
          <a:xfrm>
            <a:off x="925513" y="750888"/>
            <a:ext cx="4946650" cy="3709987"/>
          </a:xfrm>
          <a:ln cap="flat"/>
        </p:spPr>
      </p:sp>
    </p:spTree>
    <p:extLst>
      <p:ext uri="{BB962C8B-B14F-4D97-AF65-F5344CB8AC3E}">
        <p14:creationId xmlns:p14="http://schemas.microsoft.com/office/powerpoint/2010/main" val="35628397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r>
              <a:rPr lang="en-US" altLang="zh-CN" dirty="0" smtClean="0"/>
              <a:t>0x00000000-0x7fffffff</a:t>
            </a:r>
            <a:r>
              <a:rPr lang="zh-CN" altLang="en-US" dirty="0" smtClean="0"/>
              <a:t>为用户空间，</a:t>
            </a:r>
            <a:r>
              <a:rPr lang="en-US" altLang="zh-CN" dirty="0" smtClean="0"/>
              <a:t>0x80000000-0x9fffffff</a:t>
            </a:r>
            <a:r>
              <a:rPr lang="zh-CN" altLang="en-US" dirty="0" smtClean="0"/>
              <a:t>为内核直接映射，</a:t>
            </a:r>
            <a:r>
              <a:rPr lang="en-US" altLang="zh-CN" dirty="0" smtClean="0"/>
              <a:t>0xa0000000-0xbfffffff</a:t>
            </a:r>
            <a:r>
              <a:rPr lang="zh-CN" altLang="en-US" dirty="0" smtClean="0"/>
              <a:t>为</a:t>
            </a:r>
            <a:r>
              <a:rPr lang="en-US" altLang="zh-CN" dirty="0" smtClean="0"/>
              <a:t>I/O</a:t>
            </a:r>
            <a:r>
              <a:rPr lang="zh-CN" altLang="en-US" dirty="0" smtClean="0"/>
              <a:t>地址空间，</a:t>
            </a:r>
            <a:r>
              <a:rPr lang="en-US" altLang="zh-CN" dirty="0" smtClean="0"/>
              <a:t>0xc0000000-0xffffffff</a:t>
            </a:r>
            <a:r>
              <a:rPr lang="zh-CN" altLang="en-US" dirty="0" smtClean="0"/>
              <a:t>为内核空间。</a:t>
            </a:r>
            <a:endParaRPr lang="zh-CN" altLang="en-US" dirty="0"/>
          </a:p>
        </p:txBody>
      </p:sp>
    </p:spTree>
    <p:extLst>
      <p:ext uri="{BB962C8B-B14F-4D97-AF65-F5344CB8AC3E}">
        <p14:creationId xmlns:p14="http://schemas.microsoft.com/office/powerpoint/2010/main" val="852429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47323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dirty="0" smtClean="0">
              <a:ea typeface="宋体" panose="02010600030101010101" pitchFamily="2" charset="-122"/>
            </a:endParaRPr>
          </a:p>
        </p:txBody>
      </p:sp>
      <p:sp>
        <p:nvSpPr>
          <p:cNvPr id="83971" name="Rectangle 3"/>
          <p:cNvSpPr>
            <a:spLocks noGrp="1" noRot="1" noChangeAspect="1" noChangeArrowheads="1" noTextEdit="1"/>
          </p:cNvSpPr>
          <p:nvPr>
            <p:ph type="sldImg"/>
          </p:nvPr>
        </p:nvSpPr>
        <p:spPr>
          <a:xfrm>
            <a:off x="925513" y="750888"/>
            <a:ext cx="4946650" cy="3709987"/>
          </a:xfrm>
          <a:ln cap="flat"/>
        </p:spPr>
      </p:sp>
    </p:spTree>
    <p:extLst>
      <p:ext uri="{BB962C8B-B14F-4D97-AF65-F5344CB8AC3E}">
        <p14:creationId xmlns:p14="http://schemas.microsoft.com/office/powerpoint/2010/main" val="937539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5513" y="750888"/>
            <a:ext cx="4946650" cy="37099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177723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638" y="0"/>
            <a:ext cx="91027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538" y="188913"/>
            <a:ext cx="122555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258888" y="581025"/>
            <a:ext cx="13684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71550" y="6308725"/>
            <a:ext cx="78882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93561" y="1950515"/>
            <a:ext cx="8134672" cy="1470025"/>
          </a:xfrm>
        </p:spPr>
        <p:txBody>
          <a:bodyPr>
            <a:noAutofit/>
          </a:bodyPr>
          <a:lstStyle>
            <a:lvl1pPr>
              <a:defRPr sz="5200">
                <a:solidFill>
                  <a:schemeClr val="accent5">
                    <a:lumMod val="50000"/>
                  </a:schemeClr>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4293096"/>
            <a:ext cx="6400800" cy="1752600"/>
          </a:xfrm>
        </p:spPr>
        <p:txBody>
          <a:bodyPr>
            <a:normAutofit/>
          </a:bodyPr>
          <a:lstStyle>
            <a:lvl1pPr marL="0" indent="0" algn="ctr">
              <a:buNone/>
              <a:defRPr sz="2400">
                <a:solidFill>
                  <a:schemeClr val="accent5">
                    <a:lumMod val="50000"/>
                  </a:schemeClr>
                </a:solidFill>
                <a:latin typeface="黑体" pitchFamily="49" charset="-122"/>
                <a:ea typeface="黑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8" name="日期占位符 3"/>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E3FE0AB1-492E-4610-936C-B489C364FC26}" type="datetime1">
              <a:rPr lang="zh-CN" altLang="en-US" smtClean="0"/>
              <a:t>2018/5/23</a:t>
            </a:fld>
            <a:endParaRPr lang="zh-CN" altLang="en-US"/>
          </a:p>
        </p:txBody>
      </p:sp>
      <p:sp>
        <p:nvSpPr>
          <p:cNvPr id="9" name="页脚占位符 4"/>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kumimoji="1" b="1">
                <a:latin typeface="Arial" panose="020B0604020202020204" pitchFamily="34" charset="0"/>
              </a:defRPr>
            </a:lvl1pPr>
          </a:lstStyle>
          <a:p>
            <a:pPr>
              <a:defRPr/>
            </a:pPr>
            <a:fld id="{3C203025-0ECF-49EF-9DFC-8262687EFF61}" type="slidenum">
              <a:rPr lang="zh-CN" altLang="en-US"/>
              <a:pPr>
                <a:defRPr/>
              </a:pPr>
              <a:t>‹#›</a:t>
            </a:fld>
            <a:endParaRPr lang="zh-CN" altLang="en-US"/>
          </a:p>
        </p:txBody>
      </p:sp>
    </p:spTree>
    <p:extLst>
      <p:ext uri="{BB962C8B-B14F-4D97-AF65-F5344CB8AC3E}">
        <p14:creationId xmlns:p14="http://schemas.microsoft.com/office/powerpoint/2010/main" val="1487866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0E50D3F8-F6C5-4423-8FA8-48FF5F1598E5}" type="datetime1">
              <a:rPr lang="zh-CN" altLang="en-US" smtClean="0"/>
              <a:t>2018/5/23</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kumimoji="1" b="1">
                <a:latin typeface="Arial" panose="020B0604020202020204" pitchFamily="34" charset="0"/>
              </a:defRPr>
            </a:lvl1pPr>
          </a:lstStyle>
          <a:p>
            <a:pPr>
              <a:defRPr/>
            </a:pPr>
            <a:fld id="{DA17BB44-DF9E-46EA-AEDA-56426F8E981E}" type="slidenum">
              <a:rPr lang="zh-CN" altLang="en-US"/>
              <a:pPr>
                <a:defRPr/>
              </a:pPr>
              <a:t>‹#›</a:t>
            </a:fld>
            <a:endParaRPr lang="zh-CN" altLang="en-US"/>
          </a:p>
        </p:txBody>
      </p:sp>
    </p:spTree>
    <p:extLst>
      <p:ext uri="{BB962C8B-B14F-4D97-AF65-F5344CB8AC3E}">
        <p14:creationId xmlns:p14="http://schemas.microsoft.com/office/powerpoint/2010/main" val="3360513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E1B17B94-B4D7-4EBF-BDDD-9F9CA045CDB0}" type="datetime1">
              <a:rPr lang="zh-CN" altLang="en-US" smtClean="0"/>
              <a:t>2018/5/23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kumimoji="1" b="1">
                <a:latin typeface="Arial" panose="020B0604020202020204" pitchFamily="34" charset="0"/>
              </a:defRPr>
            </a:lvl1pPr>
          </a:lstStyle>
          <a:p>
            <a:pPr>
              <a:defRPr/>
            </a:pPr>
            <a:fld id="{8FC130ED-417F-4616-B979-FEC0759D325E}" type="slidenum">
              <a:rPr lang="zh-CN" altLang="en-US"/>
              <a:pPr>
                <a:defRPr/>
              </a:pPr>
              <a:t>‹#›</a:t>
            </a:fld>
            <a:endParaRPr lang="zh-CN" altLang="en-US"/>
          </a:p>
        </p:txBody>
      </p:sp>
    </p:spTree>
    <p:extLst>
      <p:ext uri="{BB962C8B-B14F-4D97-AF65-F5344CB8AC3E}">
        <p14:creationId xmlns:p14="http://schemas.microsoft.com/office/powerpoint/2010/main" val="2887010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4C383B80-47A3-4438-9F3D-5E1813778FAD}" type="datetime1">
              <a:rPr lang="zh-CN" altLang="en-US" smtClean="0"/>
              <a:t>2018/5/23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kumimoji="1" b="1">
                <a:latin typeface="Arial" panose="020B0604020202020204" pitchFamily="34" charset="0"/>
              </a:defRPr>
            </a:lvl1pPr>
          </a:lstStyle>
          <a:p>
            <a:pPr>
              <a:defRPr/>
            </a:pPr>
            <a:fld id="{FAB8AB66-C365-4A01-B435-9ABA0A1FA3CD}" type="slidenum">
              <a:rPr lang="zh-CN" altLang="en-US"/>
              <a:pPr>
                <a:defRPr/>
              </a:pPr>
              <a:t>‹#›</a:t>
            </a:fld>
            <a:endParaRPr lang="zh-CN" altLang="en-US"/>
          </a:p>
        </p:txBody>
      </p:sp>
    </p:spTree>
    <p:extLst>
      <p:ext uri="{BB962C8B-B14F-4D97-AF65-F5344CB8AC3E}">
        <p14:creationId xmlns:p14="http://schemas.microsoft.com/office/powerpoint/2010/main" val="23751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863" y="0"/>
            <a:ext cx="90582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p:cNvSpPr txBox="1"/>
          <p:nvPr userDrawn="1"/>
        </p:nvSpPr>
        <p:spPr>
          <a:xfrm>
            <a:off x="1476375" y="6207125"/>
            <a:ext cx="4824413" cy="461963"/>
          </a:xfrm>
          <a:prstGeom prst="rect">
            <a:avLst/>
          </a:prstGeom>
          <a:noFill/>
        </p:spPr>
        <p:txBody>
          <a:bodyPr>
            <a:spAutoFit/>
          </a:bodyPr>
          <a:lstStyle/>
          <a:p>
            <a:pPr algn="l" eaLnBrk="1" fontAlgn="auto" hangingPunct="1">
              <a:spcBef>
                <a:spcPts val="0"/>
              </a:spcBef>
              <a:spcAft>
                <a:spcPts val="0"/>
              </a:spcAft>
              <a:defRPr/>
            </a:pPr>
            <a:r>
              <a:rPr kumimoji="0" lang="zh-CN" altLang="en-US" b="1" dirty="0">
                <a:solidFill>
                  <a:srgbClr val="4F81BD">
                    <a:lumMod val="75000"/>
                  </a:srgbClr>
                </a:solidFill>
                <a:effectLst>
                  <a:outerShdw blurRad="38100" dist="38100" dir="2700000" algn="tl">
                    <a:srgbClr val="000000">
                      <a:alpha val="43137"/>
                    </a:srgbClr>
                  </a:outerShdw>
                </a:effectLst>
                <a:latin typeface="华文隶书"/>
                <a:ea typeface="华文隶书"/>
                <a:cs typeface="华文隶书"/>
              </a:rPr>
              <a:t>系统结构与系统软件实验室</a:t>
            </a:r>
          </a:p>
        </p:txBody>
      </p:sp>
      <p:sp>
        <p:nvSpPr>
          <p:cNvPr id="2" name="标题 1"/>
          <p:cNvSpPr>
            <a:spLocks noGrp="1"/>
          </p:cNvSpPr>
          <p:nvPr>
            <p:ph type="title"/>
          </p:nvPr>
        </p:nvSpPr>
        <p:spPr>
          <a:xfrm>
            <a:off x="230832" y="116632"/>
            <a:ext cx="7005464" cy="954360"/>
          </a:xfrm>
        </p:spPr>
        <p:txBody>
          <a:bodyPr>
            <a:normAutofit/>
          </a:bodyPr>
          <a:lstStyle>
            <a:lvl1pPr algn="l">
              <a:defRPr sz="4000" b="1">
                <a:solidFill>
                  <a:srgbClr val="3E3EFC"/>
                </a:solidFill>
                <a:effectLst/>
                <a:latin typeface="黑体"/>
                <a:ea typeface="黑体"/>
                <a:cs typeface="黑体"/>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67544" y="1268760"/>
            <a:ext cx="8229600" cy="4896544"/>
          </a:xfrm>
        </p:spPr>
        <p:txBody>
          <a:bodyPr/>
          <a:lstStyle>
            <a:lvl1pPr marL="342900" indent="-342900">
              <a:buClr>
                <a:srgbClr val="FF1515"/>
              </a:buClr>
              <a:buSzPct val="80000"/>
              <a:buFont typeface="黑体" panose="02010609060101010101" pitchFamily="49" charset="-122"/>
              <a:buChar char="◎"/>
              <a:defRPr b="1">
                <a:solidFill>
                  <a:srgbClr val="242790"/>
                </a:solidFill>
                <a:latin typeface="黑体" pitchFamily="49" charset="-122"/>
                <a:ea typeface="黑体" pitchFamily="49" charset="-122"/>
              </a:defRPr>
            </a:lvl1pPr>
            <a:lvl2pPr marL="742950" indent="-285750">
              <a:buClr>
                <a:srgbClr val="002060"/>
              </a:buClr>
              <a:buSzPct val="100000"/>
              <a:buFont typeface="Times New Roman" panose="02020603050405020304" pitchFamily="18" charset="0"/>
              <a:buChar char="₠"/>
              <a:defRPr b="0">
                <a:solidFill>
                  <a:schemeClr val="tx1"/>
                </a:solidFill>
                <a:latin typeface="+mn-ea"/>
                <a:ea typeface="+mn-ea"/>
              </a:defRPr>
            </a:lvl2pPr>
            <a:lvl3pPr marL="1143000" indent="-228600">
              <a:buClr>
                <a:srgbClr val="DE0000"/>
              </a:buClr>
              <a:buSzPct val="80000"/>
              <a:buFont typeface="黑体" panose="02010609060101010101" pitchFamily="49" charset="-122"/>
              <a:buChar char="☉"/>
              <a:defRPr>
                <a:latin typeface="+mn-ea"/>
                <a:ea typeface="+mn-ea"/>
              </a:defRPr>
            </a:lvl3pPr>
            <a:lvl4pPr marL="1600200" indent="-228600">
              <a:buClr>
                <a:srgbClr val="002060"/>
              </a:buClr>
              <a:buSzPct val="60000"/>
              <a:buFont typeface="黑体" panose="02010609060101010101" pitchFamily="49" charset="-122"/>
              <a:buChar char="◆"/>
              <a:defRPr>
                <a:latin typeface="+mn-ea"/>
                <a:ea typeface="+mn-ea"/>
              </a:defRPr>
            </a:lvl4pPr>
            <a:lvl5pPr marL="2057400" indent="-228600">
              <a:buClr>
                <a:srgbClr val="FF0000"/>
              </a:buClr>
              <a:buFont typeface="Arial" panose="020B0604020202020204" pitchFamily="34" charset="0"/>
              <a:buChar cha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0FEA13D0-B716-49FD-B4F9-30BAE3175692}" type="datetime1">
              <a:rPr lang="zh-CN" altLang="en-US" smtClean="0"/>
              <a:t>2018/5/23</a:t>
            </a:fld>
            <a:endParaRPr lang="zh-CN" altLang="en-US"/>
          </a:p>
        </p:txBody>
      </p:sp>
      <p:sp>
        <p:nvSpPr>
          <p:cNvPr id="7" name="页脚占位符 4"/>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kumimoji="1" b="1">
                <a:latin typeface="Arial" panose="020B0604020202020204" pitchFamily="34" charset="0"/>
              </a:defRPr>
            </a:lvl1pPr>
          </a:lstStyle>
          <a:p>
            <a:pPr>
              <a:defRPr/>
            </a:pPr>
            <a:fld id="{4C911E4C-2DC4-459B-AF2F-7A55A3AFF86A}" type="slidenum">
              <a:rPr lang="zh-CN" altLang="en-US"/>
              <a:pPr>
                <a:defRPr/>
              </a:pPr>
              <a:t>‹#›</a:t>
            </a:fld>
            <a:endParaRPr lang="zh-CN" altLang="en-US"/>
          </a:p>
        </p:txBody>
      </p:sp>
    </p:spTree>
    <p:extLst>
      <p:ext uri="{BB962C8B-B14F-4D97-AF65-F5344CB8AC3E}">
        <p14:creationId xmlns:p14="http://schemas.microsoft.com/office/powerpoint/2010/main" val="2929157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863" y="0"/>
            <a:ext cx="90582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p:cNvSpPr txBox="1">
            <a:spLocks noChangeArrowheads="1"/>
          </p:cNvSpPr>
          <p:nvPr userDrawn="1"/>
        </p:nvSpPr>
        <p:spPr bwMode="auto">
          <a:xfrm>
            <a:off x="1619250" y="6237288"/>
            <a:ext cx="6624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l" eaLnBrk="1" hangingPunct="1">
              <a:defRPr/>
            </a:pPr>
            <a:r>
              <a:rPr kumimoji="0" lang="zh-CN" altLang="en-US" sz="2000" b="1" smtClean="0">
                <a:solidFill>
                  <a:srgbClr val="31859C"/>
                </a:solidFill>
                <a:latin typeface="华文行楷" pitchFamily="2" charset="-122"/>
                <a:ea typeface="华文行楷" pitchFamily="2" charset="-122"/>
              </a:rPr>
              <a:t>计算机学院</a:t>
            </a:r>
            <a:r>
              <a:rPr kumimoji="0" lang="en-US" altLang="zh-CN" sz="2000" b="1" smtClean="0">
                <a:solidFill>
                  <a:srgbClr val="31859C"/>
                </a:solidFill>
                <a:latin typeface="华文行楷" pitchFamily="2" charset="-122"/>
                <a:ea typeface="华文行楷" pitchFamily="2" charset="-122"/>
              </a:rPr>
              <a:t>    </a:t>
            </a:r>
            <a:r>
              <a:rPr kumimoji="0" lang="zh-CN" altLang="en-US" sz="2000" b="1" smtClean="0">
                <a:solidFill>
                  <a:srgbClr val="31859C"/>
                </a:solidFill>
                <a:latin typeface="华文行楷" pitchFamily="2" charset="-122"/>
                <a:ea typeface="华文行楷" pitchFamily="2" charset="-122"/>
              </a:rPr>
              <a:t>系统结构与系统软件实验室</a:t>
            </a:r>
          </a:p>
        </p:txBody>
      </p:sp>
      <p:sp>
        <p:nvSpPr>
          <p:cNvPr id="2" name="标题 1"/>
          <p:cNvSpPr>
            <a:spLocks noGrp="1"/>
          </p:cNvSpPr>
          <p:nvPr>
            <p:ph type="title"/>
          </p:nvPr>
        </p:nvSpPr>
        <p:spPr>
          <a:xfrm>
            <a:off x="230832" y="116632"/>
            <a:ext cx="7869560" cy="954360"/>
          </a:xfrm>
        </p:spPr>
        <p:txBody>
          <a:bodyPr>
            <a:normAutofit/>
          </a:bodyPr>
          <a:lstStyle>
            <a:lvl1pPr algn="l">
              <a:defRPr lang="zh-CN" altLang="en-US" sz="4000" b="1" kern="1200" baseline="0" dirty="0">
                <a:solidFill>
                  <a:srgbClr val="3E3EFC"/>
                </a:solidFill>
                <a:effectLst/>
                <a:latin typeface="Times New Roman" panose="02020603050405020304" pitchFamily="18" charset="0"/>
                <a:ea typeface="黑体"/>
                <a:cs typeface="黑体"/>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268760"/>
            <a:ext cx="8229600" cy="4968552"/>
          </a:xfrm>
        </p:spPr>
        <p:txBody>
          <a:bodyPr/>
          <a:lstStyle>
            <a:lvl1pPr marL="342900" indent="-342900">
              <a:buClr>
                <a:schemeClr val="accent5">
                  <a:lumMod val="75000"/>
                </a:schemeClr>
              </a:buClr>
              <a:buSzPct val="80000"/>
              <a:buFont typeface="Wingdings" pitchFamily="2" charset="2"/>
              <a:buChar char="p"/>
              <a:defRPr lang="zh-CN" altLang="en-US" sz="3200" b="1" kern="1200" baseline="0" dirty="0" smtClean="0">
                <a:solidFill>
                  <a:srgbClr val="242790"/>
                </a:solidFill>
                <a:latin typeface="Times New Roman" panose="02020603050405020304" pitchFamily="18" charset="0"/>
                <a:ea typeface="+mj-ea"/>
                <a:cs typeface="+mn-cs"/>
              </a:defRPr>
            </a:lvl1pPr>
            <a:lvl2pPr marL="742950" indent="-285750">
              <a:buClr>
                <a:schemeClr val="accent5">
                  <a:lumMod val="75000"/>
                </a:schemeClr>
              </a:buClr>
              <a:buSzPct val="70000"/>
              <a:buFont typeface="Wingdings" pitchFamily="2" charset="2"/>
              <a:buChar char="n"/>
              <a:defRPr lang="zh-CN" altLang="en-US" sz="2800" b="0" kern="1200" baseline="0" dirty="0" smtClean="0">
                <a:solidFill>
                  <a:schemeClr val="tx1"/>
                </a:solidFill>
                <a:latin typeface="Times New Roman" panose="02020603050405020304" pitchFamily="18" charset="0"/>
                <a:ea typeface="+mn-ea"/>
                <a:cs typeface="+mn-cs"/>
              </a:defRPr>
            </a:lvl2pPr>
            <a:lvl3pPr marL="1143000" indent="-228600">
              <a:buClr>
                <a:schemeClr val="accent5">
                  <a:lumMod val="75000"/>
                </a:schemeClr>
              </a:buClr>
              <a:buSzPct val="70000"/>
              <a:buFont typeface="Wingdings" pitchFamily="2" charset="2"/>
              <a:buChar char="p"/>
              <a:defRPr lang="zh-CN" altLang="en-US" sz="2400" kern="1200" baseline="0" dirty="0" smtClean="0">
                <a:solidFill>
                  <a:schemeClr val="tx1"/>
                </a:solidFill>
                <a:latin typeface="Times New Roman" panose="02020603050405020304" pitchFamily="18" charset="0"/>
                <a:ea typeface="+mn-ea"/>
                <a:cs typeface="+mn-cs"/>
              </a:defRPr>
            </a:lvl3pPr>
            <a:lvl4pPr marL="1600200" indent="-228600">
              <a:buClr>
                <a:schemeClr val="accent5">
                  <a:lumMod val="75000"/>
                </a:schemeClr>
              </a:buClr>
              <a:buSzPct val="60000"/>
              <a:buFont typeface="Wingdings" pitchFamily="2" charset="2"/>
              <a:buChar char="n"/>
              <a:defRPr lang="zh-CN" altLang="en-US" sz="2000" kern="1200" baseline="0" dirty="0" smtClean="0">
                <a:solidFill>
                  <a:schemeClr val="tx1"/>
                </a:solidFill>
                <a:latin typeface="Times New Roman" panose="02020603050405020304" pitchFamily="18" charset="0"/>
                <a:ea typeface="+mn-ea"/>
                <a:cs typeface="+mn-cs"/>
              </a:defRPr>
            </a:lvl4pPr>
            <a:lvl5pPr marL="2057400" indent="-228600">
              <a:defRPr lang="zh-CN" altLang="en-US" sz="2000" kern="1200" baseline="0" dirty="0">
                <a:solidFill>
                  <a:schemeClr val="tx1"/>
                </a:solidFill>
                <a:latin typeface="Times New Roman" panose="02020603050405020304" pitchFamily="18" charset="0"/>
                <a:ea typeface="+mn-ea"/>
                <a:cs typeface="+mn-cs"/>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62DE3B7B-8C1D-431F-9265-ACF34EE08851}" type="datetime1">
              <a:rPr lang="zh-CN" altLang="en-US" smtClean="0"/>
              <a:t>2018/5/23</a:t>
            </a:fld>
            <a:endParaRPr lang="zh-CN" altLang="en-US"/>
          </a:p>
        </p:txBody>
      </p:sp>
      <p:sp>
        <p:nvSpPr>
          <p:cNvPr id="7" name="页脚占位符 4"/>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kumimoji="1" b="1">
                <a:latin typeface="Arial" panose="020B0604020202020204" pitchFamily="34" charset="0"/>
              </a:defRPr>
            </a:lvl1pPr>
          </a:lstStyle>
          <a:p>
            <a:pPr>
              <a:defRPr/>
            </a:pPr>
            <a:fld id="{D70A7DCE-50A9-44DB-83A6-F34B2A3EA1B3}" type="slidenum">
              <a:rPr lang="zh-CN" altLang="en-US"/>
              <a:pPr>
                <a:defRPr/>
              </a:pPr>
              <a:t>‹#›</a:t>
            </a:fld>
            <a:endParaRPr lang="zh-CN" altLang="en-US"/>
          </a:p>
        </p:txBody>
      </p:sp>
    </p:spTree>
    <p:extLst>
      <p:ext uri="{BB962C8B-B14F-4D97-AF65-F5344CB8AC3E}">
        <p14:creationId xmlns:p14="http://schemas.microsoft.com/office/powerpoint/2010/main" val="408332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16B27BCB-B803-43C0-ADF1-29851D557477}" type="datetime1">
              <a:rPr lang="zh-CN" altLang="en-US" smtClean="0"/>
              <a:t>2018/5/23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kumimoji="1" b="1">
                <a:latin typeface="Arial" panose="020B0604020202020204" pitchFamily="34" charset="0"/>
              </a:defRPr>
            </a:lvl1pPr>
          </a:lstStyle>
          <a:p>
            <a:pPr>
              <a:defRPr/>
            </a:pPr>
            <a:fld id="{309F0A10-2E56-4F49-8DE4-DD677C134334}" type="slidenum">
              <a:rPr lang="zh-CN" altLang="en-US"/>
              <a:pPr>
                <a:defRPr/>
              </a:pPr>
              <a:t>‹#›</a:t>
            </a:fld>
            <a:endParaRPr lang="zh-CN" altLang="en-US"/>
          </a:p>
        </p:txBody>
      </p:sp>
    </p:spTree>
    <p:extLst>
      <p:ext uri="{BB962C8B-B14F-4D97-AF65-F5344CB8AC3E}">
        <p14:creationId xmlns:p14="http://schemas.microsoft.com/office/powerpoint/2010/main" val="294201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33CEADF1-AA3A-497D-A464-BAB6AFEE8BF6}" type="datetime1">
              <a:rPr lang="zh-CN" altLang="en-US" smtClean="0"/>
              <a:t>2018/5/23</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kumimoji="1" b="1">
                <a:latin typeface="Arial" panose="020B0604020202020204" pitchFamily="34" charset="0"/>
              </a:defRPr>
            </a:lvl1pPr>
          </a:lstStyle>
          <a:p>
            <a:pPr>
              <a:defRPr/>
            </a:pPr>
            <a:fld id="{823AE7FC-C71B-4ABD-9317-60F5A4B793E6}" type="slidenum">
              <a:rPr lang="zh-CN" altLang="en-US"/>
              <a:pPr>
                <a:defRPr/>
              </a:pPr>
              <a:t>‹#›</a:t>
            </a:fld>
            <a:endParaRPr lang="zh-CN" altLang="en-US"/>
          </a:p>
        </p:txBody>
      </p:sp>
    </p:spTree>
    <p:extLst>
      <p:ext uri="{BB962C8B-B14F-4D97-AF65-F5344CB8AC3E}">
        <p14:creationId xmlns:p14="http://schemas.microsoft.com/office/powerpoint/2010/main" val="63943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237D5629-E949-4906-BC90-27A1E3801A1D}" type="datetime1">
              <a:rPr lang="zh-CN" altLang="en-US" smtClean="0"/>
              <a:t>2018/5/23</a:t>
            </a:fld>
            <a:endParaRPr lang="zh-CN" altLang="en-US"/>
          </a:p>
        </p:txBody>
      </p:sp>
      <p:sp>
        <p:nvSpPr>
          <p:cNvPr id="8" name="页脚占位符 7"/>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kumimoji="1" b="1">
                <a:latin typeface="Arial" panose="020B0604020202020204" pitchFamily="34" charset="0"/>
              </a:defRPr>
            </a:lvl1pPr>
          </a:lstStyle>
          <a:p>
            <a:pPr>
              <a:defRPr/>
            </a:pPr>
            <a:fld id="{3AD327D8-3EEE-4BE0-91DB-02B05A3757D4}" type="slidenum">
              <a:rPr lang="zh-CN" altLang="en-US"/>
              <a:pPr>
                <a:defRPr/>
              </a:pPr>
              <a:t>‹#›</a:t>
            </a:fld>
            <a:endParaRPr lang="zh-CN" altLang="en-US"/>
          </a:p>
        </p:txBody>
      </p:sp>
    </p:spTree>
    <p:extLst>
      <p:ext uri="{BB962C8B-B14F-4D97-AF65-F5344CB8AC3E}">
        <p14:creationId xmlns:p14="http://schemas.microsoft.com/office/powerpoint/2010/main" val="1686404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CD98DAEF-E1FB-4E0A-A256-D799BA42AF6F}" type="datetime1">
              <a:rPr lang="zh-CN" altLang="en-US" smtClean="0"/>
              <a:t>2018/5/23</a:t>
            </a:fld>
            <a:endParaRPr lang="zh-CN" altLang="en-US"/>
          </a:p>
        </p:txBody>
      </p:sp>
      <p:sp>
        <p:nvSpPr>
          <p:cNvPr id="4" name="页脚占位符 3"/>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kumimoji="1" b="1">
                <a:latin typeface="Arial" panose="020B0604020202020204" pitchFamily="34" charset="0"/>
              </a:defRPr>
            </a:lvl1pPr>
          </a:lstStyle>
          <a:p>
            <a:pPr>
              <a:defRPr/>
            </a:pPr>
            <a:fld id="{E2C84CEF-FECE-477C-9248-1E4AB6DE3B26}" type="slidenum">
              <a:rPr lang="zh-CN" altLang="en-US"/>
              <a:pPr>
                <a:defRPr/>
              </a:pPr>
              <a:t>‹#›</a:t>
            </a:fld>
            <a:endParaRPr lang="zh-CN" altLang="en-US"/>
          </a:p>
        </p:txBody>
      </p:sp>
    </p:spTree>
    <p:extLst>
      <p:ext uri="{BB962C8B-B14F-4D97-AF65-F5344CB8AC3E}">
        <p14:creationId xmlns:p14="http://schemas.microsoft.com/office/powerpoint/2010/main" val="168807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14A45B99-5EAC-4B62-B345-9195F25B8E5A}" type="datetime1">
              <a:rPr lang="zh-CN" altLang="en-US" smtClean="0"/>
              <a:t>2018/5/23</a:t>
            </a:fld>
            <a:endParaRPr lang="zh-CN" altLang="en-US"/>
          </a:p>
        </p:txBody>
      </p:sp>
      <p:sp>
        <p:nvSpPr>
          <p:cNvPr id="3" name="页脚占位符 2"/>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kumimoji="1" b="1">
                <a:latin typeface="Arial" panose="020B0604020202020204" pitchFamily="34" charset="0"/>
              </a:defRPr>
            </a:lvl1pPr>
          </a:lstStyle>
          <a:p>
            <a:pPr>
              <a:defRPr/>
            </a:pPr>
            <a:fld id="{EC6888C0-1B28-4974-B4E1-0F50C4D1B3A6}" type="slidenum">
              <a:rPr lang="zh-CN" altLang="en-US"/>
              <a:pPr>
                <a:defRPr/>
              </a:pPr>
              <a:t>‹#›</a:t>
            </a:fld>
            <a:endParaRPr lang="zh-CN" altLang="en-US"/>
          </a:p>
        </p:txBody>
      </p:sp>
    </p:spTree>
    <p:extLst>
      <p:ext uri="{BB962C8B-B14F-4D97-AF65-F5344CB8AC3E}">
        <p14:creationId xmlns:p14="http://schemas.microsoft.com/office/powerpoint/2010/main" val="3130690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B90BBFC9-5BEC-4721-A600-69DA695137A6}" type="datetime1">
              <a:rPr lang="zh-CN" altLang="en-US" smtClean="0"/>
              <a:t>2018/5/23</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kumimoji="1" b="1">
                <a:latin typeface="Arial" panose="020B0604020202020204" pitchFamily="34" charset="0"/>
              </a:defRPr>
            </a:lvl1pPr>
          </a:lstStyle>
          <a:p>
            <a:pPr>
              <a:defRPr/>
            </a:pPr>
            <a:fld id="{A33DB43D-261C-42F5-BB3C-6B3C316159EE}" type="slidenum">
              <a:rPr lang="zh-CN" altLang="en-US"/>
              <a:pPr>
                <a:defRPr/>
              </a:pPr>
              <a:t>‹#›</a:t>
            </a:fld>
            <a:endParaRPr lang="zh-CN" altLang="en-US"/>
          </a:p>
        </p:txBody>
      </p:sp>
    </p:spTree>
    <p:extLst>
      <p:ext uri="{BB962C8B-B14F-4D97-AF65-F5344CB8AC3E}">
        <p14:creationId xmlns:p14="http://schemas.microsoft.com/office/powerpoint/2010/main" val="333798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b="0">
                <a:solidFill>
                  <a:prstClr val="black">
                    <a:tint val="75000"/>
                  </a:prstClr>
                </a:solidFill>
                <a:latin typeface="Calibri"/>
                <a:ea typeface="宋体"/>
              </a:defRPr>
            </a:lvl1pPr>
          </a:lstStyle>
          <a:p>
            <a:pPr>
              <a:defRPr/>
            </a:pPr>
            <a:fld id="{1649A3B2-63C7-4FED-8E76-77E61FF88447}" type="datetime1">
              <a:rPr lang="zh-CN" altLang="en-US" smtClean="0"/>
              <a:t>2018/5/23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b="0">
                <a:solidFill>
                  <a:prstClr val="black">
                    <a:tint val="75000"/>
                  </a:prstClr>
                </a:solidFill>
                <a:latin typeface="Calibri"/>
                <a:ea typeface="宋体"/>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200" b="0">
                <a:solidFill>
                  <a:srgbClr val="898989"/>
                </a:solidFill>
                <a:latin typeface="Calibri" panose="020F0502020204030204" pitchFamily="34" charset="0"/>
              </a:defRPr>
            </a:lvl1pPr>
          </a:lstStyle>
          <a:p>
            <a:pPr>
              <a:defRPr/>
            </a:pPr>
            <a:fld id="{00394B52-8C59-432A-87E7-46F4BB92AB47}" type="slidenum">
              <a:rPr lang="zh-CN" altLang="en-US"/>
              <a:pPr>
                <a:defRPr/>
              </a:pPr>
              <a:t>‹#›</a:t>
            </a:fld>
            <a:endParaRPr lang="zh-CN" altLang="en-US"/>
          </a:p>
        </p:txBody>
      </p:sp>
    </p:spTree>
    <p:extLst>
      <p:ext uri="{BB962C8B-B14F-4D97-AF65-F5344CB8AC3E}">
        <p14:creationId xmlns:p14="http://schemas.microsoft.com/office/powerpoint/2010/main" val="75497174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24.png"/><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27.wmf"/><Relationship Id="rId4" Type="http://schemas.openxmlformats.org/officeDocument/2006/relationships/oleObject" Target="../embeddings/oleObject4.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notesSlide" Target="../notesSlides/notesSlide72.xml"/><Relationship Id="rId7"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38.wmf"/><Relationship Id="rId5" Type="http://schemas.openxmlformats.org/officeDocument/2006/relationships/oleObject" Target="../embeddings/oleObject5.bin"/><Relationship Id="rId4" Type="http://schemas.openxmlformats.org/officeDocument/2006/relationships/image" Target="../media/image40.wmf"/></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41.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42.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image" Target="../media/image44.wmf"/><Relationship Id="rId5" Type="http://schemas.openxmlformats.org/officeDocument/2006/relationships/oleObject" Target="../embeddings/oleObject10.bin"/><Relationship Id="rId4" Type="http://schemas.openxmlformats.org/officeDocument/2006/relationships/image" Target="../media/image43.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45.png"/></Relationships>
</file>

<file path=ppt/slides/_rels/slide8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ctrTitle"/>
          </p:nvPr>
        </p:nvSpPr>
        <p:spPr>
          <a:xfrm>
            <a:off x="107950" y="1844675"/>
            <a:ext cx="9001125" cy="1371600"/>
          </a:xfrm>
        </p:spPr>
        <p:txBody>
          <a:bodyPr/>
          <a:lstStyle/>
          <a:p>
            <a:pPr algn="l" eaLnBrk="1" hangingPunct="1">
              <a:spcBef>
                <a:spcPts val="0"/>
              </a:spcBef>
              <a:defRPr/>
            </a:pPr>
            <a:r>
              <a:rPr lang="en-US" altLang="zh-CN" sz="4600" b="1" dirty="0" smtClean="0">
                <a:solidFill>
                  <a:schemeClr val="tx1"/>
                </a:solidFill>
                <a:effectLst/>
                <a:latin typeface="Times New Roman" panose="02020603050405020304" pitchFamily="18" charset="0"/>
                <a:cs typeface="Times New Roman" panose="02020603050405020304" pitchFamily="18" charset="0"/>
              </a:rPr>
              <a:t>Computer Organization &amp; Design </a:t>
            </a:r>
            <a:br>
              <a:rPr lang="en-US" altLang="zh-CN" sz="4600" b="1" dirty="0" smtClean="0">
                <a:solidFill>
                  <a:schemeClr val="tx1"/>
                </a:solidFill>
                <a:effectLst/>
                <a:latin typeface="Times New Roman" panose="02020603050405020304" pitchFamily="18" charset="0"/>
                <a:cs typeface="Times New Roman" panose="02020603050405020304" pitchFamily="18" charset="0"/>
              </a:rPr>
            </a:br>
            <a:r>
              <a:rPr lang="en-US" altLang="zh-CN" sz="4600" b="1" dirty="0" smtClean="0">
                <a:solidFill>
                  <a:schemeClr val="tx1"/>
                </a:solidFill>
                <a:effectLst/>
                <a:latin typeface="Times New Roman" panose="02020603050405020304" pitchFamily="18" charset="0"/>
                <a:cs typeface="Times New Roman" panose="02020603050405020304" pitchFamily="18" charset="0"/>
              </a:rPr>
              <a:t>           </a:t>
            </a:r>
            <a:r>
              <a:rPr lang="en-US" altLang="zh-CN" sz="3600" b="1" dirty="0" smtClean="0">
                <a:solidFill>
                  <a:srgbClr val="003399"/>
                </a:solidFill>
                <a:effectLst/>
                <a:latin typeface="Arial" panose="020B0604020202020204" pitchFamily="34" charset="0"/>
                <a:ea typeface="宋体" panose="02010600030101010101" pitchFamily="2" charset="-122"/>
                <a:cs typeface="+mn-cs"/>
              </a:rPr>
              <a:t>The Hardware/Software Interface</a:t>
            </a:r>
            <a:endParaRPr lang="en-US" altLang="zh-CN" sz="4600" b="1" dirty="0" smtClean="0">
              <a:solidFill>
                <a:schemeClr val="tx1"/>
              </a:solidFill>
              <a:effectLst/>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593725" y="5183326"/>
            <a:ext cx="7924800" cy="1217474"/>
          </a:xfrm>
        </p:spPr>
        <p:txBody>
          <a:bodyPr rtlCol="0">
            <a:noAutofit/>
          </a:bodyPr>
          <a:lstStyle/>
          <a:p>
            <a:pPr eaLnBrk="1" fontAlgn="auto" hangingPunct="1">
              <a:spcBef>
                <a:spcPts val="0"/>
              </a:spcBef>
              <a:spcAft>
                <a:spcPts val="0"/>
              </a:spcAft>
              <a:defRPr/>
            </a:pPr>
            <a:r>
              <a:rPr lang="en-US" altLang="zh-CN" sz="2000" b="1" dirty="0" err="1">
                <a:latin typeface="Times New Roman" panose="02020603050405020304" pitchFamily="18" charset="0"/>
                <a:ea typeface="仿宋"/>
                <a:cs typeface="Times New Roman" panose="02020603050405020304" pitchFamily="18" charset="0"/>
              </a:rPr>
              <a:t>Haifeng</a:t>
            </a:r>
            <a:r>
              <a:rPr lang="en-US" altLang="zh-CN" sz="2000" b="1" dirty="0">
                <a:latin typeface="Times New Roman" panose="02020603050405020304" pitchFamily="18" charset="0"/>
                <a:ea typeface="仿宋"/>
                <a:cs typeface="Times New Roman" panose="02020603050405020304" pitchFamily="18" charset="0"/>
              </a:rPr>
              <a:t> Liu</a:t>
            </a:r>
          </a:p>
          <a:p>
            <a:pPr eaLnBrk="1" fontAlgn="auto" hangingPunct="1">
              <a:spcBef>
                <a:spcPts val="0"/>
              </a:spcBef>
              <a:spcAft>
                <a:spcPts val="0"/>
              </a:spcAft>
              <a:defRPr/>
            </a:pPr>
            <a:r>
              <a:rPr lang="en-US" altLang="zh-CN" sz="2000" b="1" dirty="0">
                <a:latin typeface="Times New Roman" panose="02020603050405020304" pitchFamily="18" charset="0"/>
                <a:ea typeface="仿宋"/>
                <a:cs typeface="Times New Roman" panose="02020603050405020304" pitchFamily="18" charset="0"/>
              </a:rPr>
              <a:t>College of Computer Science and Technology, Zhejiang University</a:t>
            </a:r>
          </a:p>
          <a:p>
            <a:pPr eaLnBrk="1" fontAlgn="auto" hangingPunct="1">
              <a:spcBef>
                <a:spcPts val="0"/>
              </a:spcBef>
              <a:spcAft>
                <a:spcPts val="0"/>
              </a:spcAft>
              <a:defRPr/>
            </a:pPr>
            <a:r>
              <a:rPr lang="en-US" altLang="zh-CN" sz="2000" b="1" dirty="0">
                <a:latin typeface="Times New Roman" panose="02020603050405020304" pitchFamily="18" charset="0"/>
                <a:ea typeface="仿宋"/>
                <a:cs typeface="Times New Roman" panose="02020603050405020304" pitchFamily="18" charset="0"/>
              </a:rPr>
              <a:t>haifengliu@zju.edu.cn</a:t>
            </a:r>
          </a:p>
        </p:txBody>
      </p:sp>
      <p:sp>
        <p:nvSpPr>
          <p:cNvPr id="17412" name="TextBox 9"/>
          <p:cNvSpPr txBox="1">
            <a:spLocks noChangeArrowheads="1"/>
          </p:cNvSpPr>
          <p:nvPr/>
        </p:nvSpPr>
        <p:spPr bwMode="auto">
          <a:xfrm>
            <a:off x="3132138" y="581025"/>
            <a:ext cx="5976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kumimoji="0" lang="zh-CN" altLang="en-US" sz="2000" b="1" smtClean="0">
                <a:solidFill>
                  <a:srgbClr val="0070C0"/>
                </a:solidFill>
              </a:rPr>
              <a:t>计算机组成与设计</a:t>
            </a:r>
          </a:p>
        </p:txBody>
      </p:sp>
      <p:sp>
        <p:nvSpPr>
          <p:cNvPr id="5" name="Rectangle 8" descr="棕色大理石"/>
          <p:cNvSpPr>
            <a:spLocks noChangeArrowheads="1"/>
          </p:cNvSpPr>
          <p:nvPr/>
        </p:nvSpPr>
        <p:spPr bwMode="auto">
          <a:xfrm>
            <a:off x="298450" y="3429000"/>
            <a:ext cx="881062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b="1" dirty="0" smtClean="0">
                <a:solidFill>
                  <a:srgbClr val="000000"/>
                </a:solidFill>
                <a:latin typeface="Times New Roman" panose="02020603050405020304" pitchFamily="18" charset="0"/>
                <a:ea typeface="黑体" panose="02010609060101010101" pitchFamily="49" charset="-122"/>
              </a:rPr>
              <a:t>Chapter  7 </a:t>
            </a:r>
          </a:p>
          <a:p>
            <a:pPr eaLnBrk="1" hangingPunct="1">
              <a:spcBef>
                <a:spcPct val="0"/>
              </a:spcBef>
              <a:buFontTx/>
              <a:buNone/>
            </a:pPr>
            <a:r>
              <a:rPr lang="en-US" altLang="zh-CN" sz="3600" b="1" dirty="0">
                <a:solidFill>
                  <a:srgbClr val="FF0000"/>
                </a:solidFill>
                <a:latin typeface="Times New Roman" panose="02020603050405020304" pitchFamily="18" charset="0"/>
                <a:ea typeface="黑体" panose="02010609060101010101" pitchFamily="49" charset="-122"/>
              </a:rPr>
              <a:t>Large and Fast: </a:t>
            </a:r>
            <a:br>
              <a:rPr lang="en-US" altLang="zh-CN" sz="3600" b="1" dirty="0">
                <a:solidFill>
                  <a:srgbClr val="FF0000"/>
                </a:solidFill>
                <a:latin typeface="Times New Roman" panose="02020603050405020304" pitchFamily="18" charset="0"/>
                <a:ea typeface="黑体" panose="02010609060101010101" pitchFamily="49" charset="-122"/>
              </a:rPr>
            </a:br>
            <a:r>
              <a:rPr lang="en-US" altLang="zh-CN" sz="3600" b="1" dirty="0">
                <a:solidFill>
                  <a:srgbClr val="FF0000"/>
                </a:solidFill>
                <a:latin typeface="Times New Roman" panose="02020603050405020304" pitchFamily="18" charset="0"/>
                <a:ea typeface="黑体" panose="02010609060101010101" pitchFamily="49" charset="-122"/>
              </a:rPr>
              <a:t>Exploiting Memory Hierarchy </a:t>
            </a:r>
            <a:endParaRPr lang="en-US" altLang="zh-CN" sz="6000" b="1" dirty="0" smtClean="0">
              <a:solidFill>
                <a:srgbClr val="FF0000"/>
              </a:solidFill>
              <a:latin typeface="Times New Roman" panose="02020603050405020304" pitchFamily="18" charset="0"/>
              <a:ea typeface="黑体" panose="02010609060101010101" pitchFamily="49" charset="-122"/>
            </a:endParaRPr>
          </a:p>
        </p:txBody>
      </p:sp>
      <p:graphicFrame>
        <p:nvGraphicFramePr>
          <p:cNvPr id="17414" name="对象 3">
            <a:hlinkClick r:id="" action="ppaction://hlinkshowjump?jump=nextslide" highlightClick="1"/>
          </p:cNvPr>
          <p:cNvGraphicFramePr>
            <a:graphicFrameLocks noChangeAspect="1"/>
          </p:cNvGraphicFramePr>
          <p:nvPr/>
        </p:nvGraphicFramePr>
        <p:xfrm>
          <a:off x="2868613" y="171450"/>
          <a:ext cx="3376612" cy="1219200"/>
        </p:xfrm>
        <a:graphic>
          <a:graphicData uri="http://schemas.openxmlformats.org/presentationml/2006/ole">
            <mc:AlternateContent xmlns:mc="http://schemas.openxmlformats.org/markup-compatibility/2006">
              <mc:Choice xmlns:v="urn:schemas-microsoft-com:vml" Requires="v">
                <p:oleObj spid="_x0000_s76920" name="Clip" r:id="rId4" imgW="4006850" imgH="2857500" progId="MS_ClipArt_Gallery.5">
                  <p:embed/>
                </p:oleObj>
              </mc:Choice>
              <mc:Fallback>
                <p:oleObj name="Clip" r:id="rId4" imgW="4006850" imgH="2857500"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8613" y="171450"/>
                        <a:ext cx="337661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3C203025-0ECF-49EF-9DFC-8262687EFF61}" type="slidenum">
              <a:rPr lang="zh-CN" altLang="en-US" smtClean="0"/>
              <a:pPr>
                <a:defRPr/>
              </a:pPr>
              <a:t>1</a:t>
            </a:fld>
            <a:endParaRPr lang="zh-CN" altLang="en-US"/>
          </a:p>
        </p:txBody>
      </p:sp>
    </p:spTree>
    <p:extLst>
      <p:ext uri="{BB962C8B-B14F-4D97-AF65-F5344CB8AC3E}">
        <p14:creationId xmlns:p14="http://schemas.microsoft.com/office/powerpoint/2010/main" val="365857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25425" y="312738"/>
            <a:ext cx="428466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11268" name="Rectangle 4"/>
          <p:cNvSpPr>
            <a:spLocks noGrp="1" noChangeArrowheads="1"/>
          </p:cNvSpPr>
          <p:nvPr>
            <p:ph type="title"/>
          </p:nvPr>
        </p:nvSpPr>
        <p:spPr>
          <a:noFill/>
        </p:spPr>
        <p:txBody>
          <a:bodyPr/>
          <a:lstStyle/>
          <a:p>
            <a:r>
              <a:rPr lang="en-US" altLang="zh-CN" smtClean="0"/>
              <a:t>Exploiting Memory Hierarchy</a:t>
            </a:r>
          </a:p>
        </p:txBody>
      </p:sp>
      <p:pic>
        <p:nvPicPr>
          <p:cNvPr id="1126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3030538"/>
            <a:ext cx="6913563"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 Box 10"/>
          <p:cNvSpPr txBox="1">
            <a:spLocks noChangeArrowheads="1"/>
          </p:cNvSpPr>
          <p:nvPr/>
        </p:nvSpPr>
        <p:spPr bwMode="auto">
          <a:xfrm>
            <a:off x="360363" y="3933825"/>
            <a:ext cx="2771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dirty="0">
                <a:latin typeface="Times New Roman" panose="02020603050405020304" pitchFamily="18" charset="0"/>
              </a:rPr>
              <a:t>Levels in the memory hierarchy</a:t>
            </a:r>
          </a:p>
        </p:txBody>
      </p:sp>
      <p:sp>
        <p:nvSpPr>
          <p:cNvPr id="11271" name="Text Box 11"/>
          <p:cNvSpPr txBox="1">
            <a:spLocks noChangeArrowheads="1"/>
          </p:cNvSpPr>
          <p:nvPr/>
        </p:nvSpPr>
        <p:spPr bwMode="auto">
          <a:xfrm>
            <a:off x="6227763" y="3897313"/>
            <a:ext cx="27717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dirty="0">
                <a:latin typeface="Times New Roman" panose="02020603050405020304" pitchFamily="18" charset="0"/>
              </a:rPr>
              <a:t>Increasing distance form the CPU in access time</a:t>
            </a:r>
          </a:p>
        </p:txBody>
      </p:sp>
      <p:sp>
        <p:nvSpPr>
          <p:cNvPr id="11272" name="Line 12"/>
          <p:cNvSpPr>
            <a:spLocks noChangeShapeType="1"/>
          </p:cNvSpPr>
          <p:nvPr/>
        </p:nvSpPr>
        <p:spPr bwMode="auto">
          <a:xfrm>
            <a:off x="8820150" y="3355975"/>
            <a:ext cx="0" cy="2736850"/>
          </a:xfrm>
          <a:prstGeom prst="line">
            <a:avLst/>
          </a:prstGeom>
          <a:noFill/>
          <a:ln w="28575">
            <a:solidFill>
              <a:srgbClr val="FF66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73" name="Line 15"/>
          <p:cNvSpPr>
            <a:spLocks noChangeShapeType="1"/>
          </p:cNvSpPr>
          <p:nvPr/>
        </p:nvSpPr>
        <p:spPr bwMode="auto">
          <a:xfrm>
            <a:off x="2124075" y="6165850"/>
            <a:ext cx="5040313" cy="0"/>
          </a:xfrm>
          <a:prstGeom prst="line">
            <a:avLst/>
          </a:prstGeom>
          <a:noFill/>
          <a:ln w="9525">
            <a:solidFill>
              <a:srgbClr val="FF66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74" name="Text Box 16"/>
          <p:cNvSpPr txBox="1">
            <a:spLocks noChangeArrowheads="1"/>
          </p:cNvSpPr>
          <p:nvPr/>
        </p:nvSpPr>
        <p:spPr bwMode="auto">
          <a:xfrm>
            <a:off x="2232050" y="6211888"/>
            <a:ext cx="5148262" cy="457200"/>
          </a:xfrm>
          <a:prstGeom prst="rect">
            <a:avLst/>
          </a:prstGeom>
          <a:solidFill>
            <a:schemeClr val="bg1"/>
          </a:solidFill>
          <a:ln>
            <a:noFill/>
          </a:ln>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dirty="0">
                <a:latin typeface="Times New Roman" panose="02020603050405020304" pitchFamily="18" charset="0"/>
              </a:rPr>
              <a:t>Size of the memory at each level</a:t>
            </a:r>
          </a:p>
        </p:txBody>
      </p:sp>
      <p:sp>
        <p:nvSpPr>
          <p:cNvPr id="11267" name="AutoShape 3"/>
          <p:cNvSpPr>
            <a:spLocks noGrp="1" noChangeArrowheads="1"/>
          </p:cNvSpPr>
          <p:nvPr>
            <p:ph type="body" idx="1"/>
          </p:nvPr>
        </p:nvSpPr>
        <p:spPr>
          <a:xfrm>
            <a:off x="228600" y="980728"/>
            <a:ext cx="8382000" cy="4114800"/>
          </a:xfrm>
          <a:noFill/>
        </p:spPr>
        <p:txBody>
          <a:bodyPr/>
          <a:lstStyle/>
          <a:p>
            <a:pPr>
              <a:spcBef>
                <a:spcPct val="0"/>
              </a:spcBef>
              <a:buSzTx/>
              <a:buFontTx/>
              <a:buNone/>
            </a:pPr>
            <a:r>
              <a:rPr kumimoji="0" lang="en-US" altLang="zh-CN" sz="2400" dirty="0" smtClean="0">
                <a:solidFill>
                  <a:srgbClr val="FC0128"/>
                </a:solidFill>
                <a:latin typeface="Comic Sans MS" panose="030F0702030302020204" pitchFamily="66" charset="0"/>
              </a:rPr>
              <a:t>The method </a:t>
            </a:r>
          </a:p>
          <a:p>
            <a:pPr lvl="1">
              <a:spcBef>
                <a:spcPct val="0"/>
              </a:spcBef>
              <a:buSzTx/>
              <a:buFontTx/>
              <a:buChar char="•"/>
            </a:pPr>
            <a:r>
              <a:rPr kumimoji="0" lang="en-US" altLang="zh-CN" sz="2400" b="1" dirty="0" smtClean="0">
                <a:solidFill>
                  <a:srgbClr val="FC0128"/>
                </a:solidFill>
                <a:latin typeface="Comic Sans MS" panose="030F0702030302020204" pitchFamily="66" charset="0"/>
                <a:ea typeface="宋体" panose="02010600030101010101" pitchFamily="2" charset="-122"/>
              </a:rPr>
              <a:t>Hierarchies</a:t>
            </a:r>
            <a:r>
              <a:rPr kumimoji="0" lang="en-US" altLang="zh-CN" sz="2400" b="1" dirty="0" smtClean="0">
                <a:solidFill>
                  <a:srgbClr val="000000"/>
                </a:solidFill>
                <a:latin typeface="Comic Sans MS" panose="030F0702030302020204" pitchFamily="66" charset="0"/>
                <a:ea typeface="宋体" panose="02010600030101010101" pitchFamily="2" charset="-122"/>
              </a:rPr>
              <a:t> bases on memories of different speeds and size</a:t>
            </a:r>
          </a:p>
          <a:p>
            <a:pPr lvl="1">
              <a:spcBef>
                <a:spcPct val="0"/>
              </a:spcBef>
              <a:buSzTx/>
              <a:buFontTx/>
              <a:buChar char="•"/>
            </a:pPr>
            <a:r>
              <a:rPr kumimoji="0" lang="en-US" altLang="zh-CN" sz="2000" b="1" dirty="0" smtClean="0">
                <a:solidFill>
                  <a:srgbClr val="000000"/>
                </a:solidFill>
                <a:latin typeface="Comic Sans MS" panose="030F0702030302020204" pitchFamily="66" charset="0"/>
                <a:ea typeface="宋体" panose="02010600030101010101" pitchFamily="2" charset="-122"/>
              </a:rPr>
              <a:t>The more closely CPU the level </a:t>
            </a:r>
            <a:r>
              <a:rPr kumimoji="0" lang="en-US" altLang="zh-CN" sz="2000" b="1" dirty="0" err="1" smtClean="0">
                <a:solidFill>
                  <a:srgbClr val="000000"/>
                </a:solidFill>
                <a:latin typeface="Comic Sans MS" panose="030F0702030302020204" pitchFamily="66" charset="0"/>
                <a:ea typeface="宋体" panose="02010600030101010101" pitchFamily="2" charset="-122"/>
              </a:rPr>
              <a:t>is,the</a:t>
            </a:r>
            <a:r>
              <a:rPr kumimoji="0" lang="en-US" altLang="zh-CN" sz="2000" b="1" dirty="0" smtClean="0">
                <a:solidFill>
                  <a:srgbClr val="000000"/>
                </a:solidFill>
                <a:latin typeface="Comic Sans MS" panose="030F0702030302020204" pitchFamily="66" charset="0"/>
                <a:ea typeface="宋体" panose="02010600030101010101" pitchFamily="2" charset="-122"/>
              </a:rPr>
              <a:t> faster the one is.</a:t>
            </a:r>
          </a:p>
          <a:p>
            <a:pPr lvl="1">
              <a:spcBef>
                <a:spcPct val="0"/>
              </a:spcBef>
              <a:buSzTx/>
              <a:buFontTx/>
              <a:buChar char="•"/>
            </a:pPr>
            <a:r>
              <a:rPr kumimoji="0" lang="en-US" altLang="zh-CN" sz="2000" b="1" dirty="0" smtClean="0">
                <a:solidFill>
                  <a:srgbClr val="000000"/>
                </a:solidFill>
                <a:latin typeface="Comic Sans MS" panose="030F0702030302020204" pitchFamily="66" charset="0"/>
                <a:ea typeface="宋体" panose="02010600030101010101" pitchFamily="2" charset="-122"/>
              </a:rPr>
              <a:t>The more closely CPU the level </a:t>
            </a:r>
            <a:r>
              <a:rPr kumimoji="0" lang="en-US" altLang="zh-CN" sz="2000" b="1" dirty="0" err="1" smtClean="0">
                <a:solidFill>
                  <a:srgbClr val="000000"/>
                </a:solidFill>
                <a:latin typeface="Comic Sans MS" panose="030F0702030302020204" pitchFamily="66" charset="0"/>
                <a:ea typeface="宋体" panose="02010600030101010101" pitchFamily="2" charset="-122"/>
              </a:rPr>
              <a:t>is,the</a:t>
            </a:r>
            <a:r>
              <a:rPr kumimoji="0" lang="en-US" altLang="zh-CN" sz="2000" b="1" dirty="0" smtClean="0">
                <a:solidFill>
                  <a:srgbClr val="000000"/>
                </a:solidFill>
                <a:latin typeface="Comic Sans MS" panose="030F0702030302020204" pitchFamily="66" charset="0"/>
                <a:ea typeface="宋体" panose="02010600030101010101" pitchFamily="2" charset="-122"/>
              </a:rPr>
              <a:t> smaller the one is.</a:t>
            </a:r>
          </a:p>
          <a:p>
            <a:pPr lvl="1">
              <a:spcBef>
                <a:spcPct val="0"/>
              </a:spcBef>
              <a:buSzTx/>
              <a:buFontTx/>
              <a:buChar char="•"/>
            </a:pPr>
            <a:r>
              <a:rPr kumimoji="0" lang="en-US" altLang="zh-CN" sz="2000" b="1" dirty="0" smtClean="0">
                <a:solidFill>
                  <a:srgbClr val="000000"/>
                </a:solidFill>
                <a:latin typeface="Comic Sans MS" panose="030F0702030302020204" pitchFamily="66" charset="0"/>
                <a:ea typeface="宋体" panose="02010600030101010101" pitchFamily="2" charset="-122"/>
              </a:rPr>
              <a:t>The more closely CPU the level </a:t>
            </a:r>
            <a:r>
              <a:rPr kumimoji="0" lang="en-US" altLang="zh-CN" sz="2000" b="1" dirty="0" err="1" smtClean="0">
                <a:solidFill>
                  <a:srgbClr val="000000"/>
                </a:solidFill>
                <a:latin typeface="Comic Sans MS" panose="030F0702030302020204" pitchFamily="66" charset="0"/>
                <a:ea typeface="宋体" panose="02010600030101010101" pitchFamily="2" charset="-122"/>
              </a:rPr>
              <a:t>is,the</a:t>
            </a:r>
            <a:r>
              <a:rPr kumimoji="0" lang="en-US" altLang="zh-CN" sz="2000" b="1" dirty="0" smtClean="0">
                <a:solidFill>
                  <a:srgbClr val="000000"/>
                </a:solidFill>
                <a:latin typeface="Comic Sans MS" panose="030F0702030302020204" pitchFamily="66" charset="0"/>
                <a:ea typeface="宋体" panose="02010600030101010101" pitchFamily="2" charset="-122"/>
              </a:rPr>
              <a:t> more  expensive</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10</a:t>
            </a:fld>
            <a:endParaRPr lang="zh-CN" altLang="en-US"/>
          </a:p>
        </p:txBody>
      </p:sp>
    </p:spTree>
    <p:extLst>
      <p:ext uri="{BB962C8B-B14F-4D97-AF65-F5344CB8AC3E}">
        <p14:creationId xmlns:p14="http://schemas.microsoft.com/office/powerpoint/2010/main" val="119154835"/>
      </p:ext>
    </p:extLst>
  </p:cSld>
  <p:clrMapOvr>
    <a:masterClrMapping/>
  </p:clrMapOvr>
  <p:transition spd="slow" advTm="2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zh-CN" sz="3000" dirty="0" smtClean="0"/>
              <a:t>There has been exploited Memory Hierarchy</a:t>
            </a:r>
          </a:p>
        </p:txBody>
      </p:sp>
      <p:sp>
        <p:nvSpPr>
          <p:cNvPr id="12291" name="AutoShape 3"/>
          <p:cNvSpPr>
            <a:spLocks noGrp="1" noChangeArrowheads="1"/>
          </p:cNvSpPr>
          <p:nvPr>
            <p:ph type="body" idx="1"/>
          </p:nvPr>
        </p:nvSpPr>
        <p:spPr>
          <a:xfrm>
            <a:off x="228600" y="1143000"/>
            <a:ext cx="8736013" cy="4114800"/>
          </a:xfrm>
        </p:spPr>
        <p:txBody>
          <a:bodyPr/>
          <a:lstStyle/>
          <a:p>
            <a:pPr marL="0" indent="0">
              <a:buNone/>
            </a:pPr>
            <a:r>
              <a:rPr lang="en-US" altLang="zh-CN" sz="2400" dirty="0" smtClean="0">
                <a:solidFill>
                  <a:schemeClr val="tx1"/>
                </a:solidFill>
              </a:rPr>
              <a:t>1. The basics of Cache: SRAM and DRAM </a:t>
            </a:r>
            <a:r>
              <a:rPr lang="en-US" altLang="zh-CN" dirty="0" smtClean="0">
                <a:solidFill>
                  <a:schemeClr val="tx1"/>
                </a:solidFill>
              </a:rPr>
              <a:t>(main memory)</a:t>
            </a:r>
          </a:p>
          <a:p>
            <a:pPr marL="800100" lvl="1" indent="-342900">
              <a:buFontTx/>
              <a:buNone/>
            </a:pPr>
            <a:r>
              <a:rPr lang="en-US" altLang="zh-CN" sz="2600" dirty="0" smtClean="0"/>
              <a:t>The solution is in speed</a:t>
            </a:r>
          </a:p>
          <a:p>
            <a:pPr>
              <a:buFontTx/>
              <a:buAutoNum type="arabicPeriod"/>
            </a:pPr>
            <a:endParaRPr lang="en-US" altLang="zh-CN" sz="2000" dirty="0" smtClean="0">
              <a:solidFill>
                <a:schemeClr val="tx1"/>
              </a:solidFill>
            </a:endParaRPr>
          </a:p>
          <a:p>
            <a:pPr>
              <a:buFontTx/>
              <a:buAutoNum type="arabicPeriod"/>
            </a:pPr>
            <a:endParaRPr lang="en-US" altLang="zh-CN" sz="2400" dirty="0" smtClean="0">
              <a:solidFill>
                <a:schemeClr val="tx1"/>
              </a:solidFill>
            </a:endParaRPr>
          </a:p>
          <a:p>
            <a:pPr>
              <a:buFontTx/>
              <a:buNone/>
            </a:pPr>
            <a:r>
              <a:rPr lang="en-US" altLang="zh-CN" sz="2400" dirty="0" smtClean="0">
                <a:solidFill>
                  <a:schemeClr val="tx1"/>
                </a:solidFill>
              </a:rPr>
              <a:t>2. Virtual Memory: DRAM and DISK</a:t>
            </a:r>
          </a:p>
          <a:p>
            <a:pPr marL="800100" lvl="1" indent="-342900">
              <a:buFontTx/>
              <a:buNone/>
            </a:pPr>
            <a:r>
              <a:rPr lang="en-US" altLang="zh-CN" sz="2600" dirty="0" smtClean="0"/>
              <a:t>The solution is in size</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11</a:t>
            </a:fld>
            <a:endParaRPr lang="zh-CN" altLang="en-US"/>
          </a:p>
        </p:txBody>
      </p:sp>
    </p:spTree>
    <p:extLst>
      <p:ext uri="{BB962C8B-B14F-4D97-AF65-F5344CB8AC3E}">
        <p14:creationId xmlns:p14="http://schemas.microsoft.com/office/powerpoint/2010/main" val="1521238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AutoShape 3"/>
          <p:cNvSpPr>
            <a:spLocks noGrp="1" noChangeArrowheads="1"/>
          </p:cNvSpPr>
          <p:nvPr>
            <p:ph type="body" idx="1"/>
          </p:nvPr>
        </p:nvSpPr>
        <p:spPr>
          <a:xfrm>
            <a:off x="192415" y="1228169"/>
            <a:ext cx="8088313" cy="6237287"/>
          </a:xfrm>
          <a:noFill/>
        </p:spPr>
        <p:txBody>
          <a:bodyPr/>
          <a:lstStyle/>
          <a:p>
            <a:pPr>
              <a:lnSpc>
                <a:spcPct val="90000"/>
              </a:lnSpc>
              <a:buFontTx/>
              <a:buNone/>
            </a:pPr>
            <a:r>
              <a:rPr lang="en-US" altLang="zh-CN" sz="2600" dirty="0" smtClean="0">
                <a:solidFill>
                  <a:srgbClr val="FF6600"/>
                </a:solidFill>
                <a:latin typeface="Comic Sans MS" panose="030F0702030302020204" pitchFamily="66" charset="0"/>
              </a:rPr>
              <a:t>Simple implementations</a:t>
            </a:r>
          </a:p>
          <a:p>
            <a:pPr>
              <a:lnSpc>
                <a:spcPct val="90000"/>
              </a:lnSpc>
            </a:pPr>
            <a:endParaRPr lang="en-US" altLang="zh-CN" sz="1600" dirty="0" smtClean="0"/>
          </a:p>
          <a:p>
            <a:pPr>
              <a:lnSpc>
                <a:spcPct val="90000"/>
              </a:lnSpc>
            </a:pPr>
            <a:endParaRPr lang="en-US" altLang="zh-CN" sz="1600" dirty="0" smtClean="0"/>
          </a:p>
          <a:p>
            <a:pPr>
              <a:lnSpc>
                <a:spcPct val="90000"/>
              </a:lnSpc>
            </a:pPr>
            <a:endParaRPr lang="en-US" altLang="zh-CN" sz="1600" dirty="0" smtClean="0"/>
          </a:p>
          <a:p>
            <a:pPr>
              <a:lnSpc>
                <a:spcPct val="90000"/>
              </a:lnSpc>
            </a:pPr>
            <a:endParaRPr lang="en-US" altLang="zh-CN" sz="1600" dirty="0" smtClean="0"/>
          </a:p>
          <a:p>
            <a:pPr>
              <a:lnSpc>
                <a:spcPct val="90000"/>
              </a:lnSpc>
            </a:pPr>
            <a:endParaRPr lang="en-US" altLang="zh-CN" sz="1600" dirty="0" smtClean="0"/>
          </a:p>
          <a:p>
            <a:pPr>
              <a:lnSpc>
                <a:spcPct val="90000"/>
              </a:lnSpc>
            </a:pPr>
            <a:endParaRPr lang="en-US" altLang="zh-CN" sz="1600" dirty="0" smtClean="0"/>
          </a:p>
          <a:p>
            <a:pPr>
              <a:lnSpc>
                <a:spcPct val="90000"/>
              </a:lnSpc>
            </a:pPr>
            <a:endParaRPr lang="en-US" altLang="zh-CN" sz="1600" dirty="0" smtClean="0"/>
          </a:p>
          <a:p>
            <a:pPr>
              <a:lnSpc>
                <a:spcPct val="90000"/>
              </a:lnSpc>
            </a:pPr>
            <a:endParaRPr lang="en-US" altLang="zh-CN" sz="1600" dirty="0" smtClean="0"/>
          </a:p>
          <a:p>
            <a:pPr>
              <a:lnSpc>
                <a:spcPct val="90000"/>
              </a:lnSpc>
            </a:pPr>
            <a:endParaRPr lang="en-US" altLang="zh-CN" sz="1600" dirty="0" smtClean="0"/>
          </a:p>
          <a:p>
            <a:pPr>
              <a:lnSpc>
                <a:spcPct val="90000"/>
              </a:lnSpc>
            </a:pPr>
            <a:r>
              <a:rPr lang="en-US" altLang="zh-CN" sz="2600" dirty="0" smtClean="0">
                <a:solidFill>
                  <a:schemeClr val="tx1"/>
                </a:solidFill>
              </a:rPr>
              <a:t>Two issues:</a:t>
            </a:r>
          </a:p>
          <a:p>
            <a:pPr lvl="1">
              <a:lnSpc>
                <a:spcPct val="90000"/>
              </a:lnSpc>
            </a:pPr>
            <a:r>
              <a:rPr lang="en-US" altLang="zh-CN" sz="2000" dirty="0" smtClean="0"/>
              <a:t>How do we know if a data item is in the cache?</a:t>
            </a:r>
          </a:p>
          <a:p>
            <a:pPr lvl="1">
              <a:lnSpc>
                <a:spcPct val="90000"/>
              </a:lnSpc>
            </a:pPr>
            <a:r>
              <a:rPr lang="en-US" altLang="zh-CN" sz="2000" dirty="0" smtClean="0"/>
              <a:t>If it is, how do we find it?</a:t>
            </a:r>
          </a:p>
          <a:p>
            <a:pPr lvl="1">
              <a:lnSpc>
                <a:spcPct val="90000"/>
              </a:lnSpc>
            </a:pPr>
            <a:endParaRPr lang="en-US" altLang="zh-CN" sz="2000" dirty="0" smtClean="0"/>
          </a:p>
          <a:p>
            <a:pPr>
              <a:lnSpc>
                <a:spcPct val="90000"/>
              </a:lnSpc>
            </a:pPr>
            <a:r>
              <a:rPr lang="en-US" altLang="zh-CN" sz="2600" dirty="0" smtClean="0">
                <a:solidFill>
                  <a:schemeClr val="tx1"/>
                </a:solidFill>
              </a:rPr>
              <a:t>Our first example: "direct mapped"</a:t>
            </a:r>
          </a:p>
          <a:p>
            <a:pPr lvl="1">
              <a:lnSpc>
                <a:spcPct val="90000"/>
              </a:lnSpc>
            </a:pPr>
            <a:r>
              <a:rPr lang="en-US" altLang="zh-CN" sz="2000" dirty="0" smtClean="0"/>
              <a:t> block size is one word of data </a:t>
            </a:r>
          </a:p>
        </p:txBody>
      </p:sp>
      <p:sp>
        <p:nvSpPr>
          <p:cNvPr id="13316" name="Rectangle 6"/>
          <p:cNvSpPr>
            <a:spLocks noGrp="1" noChangeArrowheads="1"/>
          </p:cNvSpPr>
          <p:nvPr>
            <p:ph type="title"/>
          </p:nvPr>
        </p:nvSpPr>
        <p:spPr>
          <a:noFill/>
        </p:spPr>
        <p:txBody>
          <a:bodyPr/>
          <a:lstStyle/>
          <a:p>
            <a:r>
              <a:rPr lang="en-US" altLang="zh-CN" dirty="0" smtClean="0"/>
              <a:t>7.2 The basics of Cache</a:t>
            </a:r>
          </a:p>
        </p:txBody>
      </p:sp>
      <p:pic>
        <p:nvPicPr>
          <p:cNvPr id="13317" name="Picture 7" descr="F07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1268413"/>
            <a:ext cx="50419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8"/>
          <p:cNvSpPr>
            <a:spLocks noChangeArrowheads="1"/>
          </p:cNvSpPr>
          <p:nvPr/>
        </p:nvSpPr>
        <p:spPr bwMode="auto">
          <a:xfrm>
            <a:off x="144463" y="1652588"/>
            <a:ext cx="385127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a:spcBef>
                <a:spcPct val="0"/>
              </a:spcBef>
              <a:buSzTx/>
              <a:buFont typeface="Wingdings" panose="05000000000000000000" pitchFamily="2" charset="2"/>
              <a:buChar char="n"/>
            </a:pPr>
            <a:r>
              <a:rPr kumimoji="0" lang="en-US" altLang="zh-CN" sz="2000" b="0" dirty="0" smtClean="0">
                <a:solidFill>
                  <a:srgbClr val="000000"/>
                </a:solidFill>
                <a:latin typeface="Times New Roman" panose="02020603050405020304" pitchFamily="18" charset="0"/>
              </a:rPr>
              <a:t>For </a:t>
            </a:r>
            <a:r>
              <a:rPr kumimoji="0" lang="en-US" altLang="zh-CN" sz="2000" b="0" dirty="0">
                <a:solidFill>
                  <a:srgbClr val="000000"/>
                </a:solidFill>
                <a:latin typeface="Times New Roman" panose="02020603050405020304" pitchFamily="18" charset="0"/>
              </a:rPr>
              <a:t>each item of data at the lower level, there is exactly one location in the cache where it might be.</a:t>
            </a:r>
          </a:p>
          <a:p>
            <a:pPr>
              <a:spcBef>
                <a:spcPct val="0"/>
              </a:spcBef>
              <a:buSzTx/>
              <a:buFontTx/>
              <a:buNone/>
            </a:pPr>
            <a:endParaRPr kumimoji="0" lang="en-US" altLang="zh-CN" sz="2000" b="0" dirty="0">
              <a:solidFill>
                <a:srgbClr val="000000"/>
              </a:solidFill>
              <a:latin typeface="Times New Roman" panose="02020603050405020304" pitchFamily="18" charset="0"/>
            </a:endParaRPr>
          </a:p>
          <a:p>
            <a:pPr>
              <a:spcBef>
                <a:spcPct val="0"/>
              </a:spcBef>
              <a:buSzTx/>
              <a:buFontTx/>
              <a:buNone/>
            </a:pPr>
            <a:r>
              <a:rPr kumimoji="0" lang="en-US" altLang="zh-CN" sz="2000" b="0" dirty="0">
                <a:solidFill>
                  <a:srgbClr val="000000"/>
                </a:solidFill>
                <a:latin typeface="Times New Roman" panose="02020603050405020304" pitchFamily="18" charset="0"/>
              </a:rPr>
              <a:t>e.g., lots of items at the lower level share locations in the upper level</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12</a:t>
            </a:fld>
            <a:endParaRPr lang="zh-CN" altLang="en-US"/>
          </a:p>
        </p:txBody>
      </p:sp>
    </p:spTree>
    <p:extLst>
      <p:ext uri="{BB962C8B-B14F-4D97-AF65-F5344CB8AC3E}">
        <p14:creationId xmlns:p14="http://schemas.microsoft.com/office/powerpoint/2010/main" val="3439936545"/>
      </p:ext>
    </p:extLst>
  </p:cSld>
  <p:clrMapOvr>
    <a:masterClrMapping/>
  </p:clrMapOvr>
  <p:transition spd="slow" advTm="2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25425" y="312738"/>
            <a:ext cx="3168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14339" name="AutoShape 3"/>
          <p:cNvSpPr>
            <a:spLocks noGrp="1" noChangeArrowheads="1"/>
          </p:cNvSpPr>
          <p:nvPr>
            <p:ph type="body" idx="1"/>
          </p:nvPr>
        </p:nvSpPr>
        <p:spPr>
          <a:xfrm>
            <a:off x="225425" y="957214"/>
            <a:ext cx="8382000" cy="576262"/>
          </a:xfrm>
          <a:noFill/>
        </p:spPr>
        <p:txBody>
          <a:bodyPr/>
          <a:lstStyle/>
          <a:p>
            <a:r>
              <a:rPr kumimoji="0" lang="en-US" altLang="zh-CN" sz="2400" dirty="0" smtClean="0">
                <a:solidFill>
                  <a:srgbClr val="000000"/>
                </a:solidFill>
                <a:latin typeface="Comic Sans MS" panose="030F0702030302020204" pitchFamily="66" charset="0"/>
              </a:rPr>
              <a:t>Where can a block be placed in the upper level?</a:t>
            </a:r>
            <a:endParaRPr lang="en-US" altLang="zh-CN" dirty="0" smtClean="0"/>
          </a:p>
        </p:txBody>
      </p:sp>
      <p:sp>
        <p:nvSpPr>
          <p:cNvPr id="14340" name="Rectangle 4"/>
          <p:cNvSpPr>
            <a:spLocks noGrp="1" noChangeArrowheads="1"/>
          </p:cNvSpPr>
          <p:nvPr>
            <p:ph type="title"/>
          </p:nvPr>
        </p:nvSpPr>
        <p:spPr>
          <a:noFill/>
        </p:spPr>
        <p:txBody>
          <a:bodyPr/>
          <a:lstStyle/>
          <a:p>
            <a:r>
              <a:rPr lang="en-US" altLang="zh-CN" smtClean="0"/>
              <a:t>Direct Mapped Cache</a:t>
            </a:r>
          </a:p>
        </p:txBody>
      </p:sp>
      <p:pic>
        <p:nvPicPr>
          <p:cNvPr id="14341"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1484784"/>
            <a:ext cx="6806641"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7"/>
          <p:cNvSpPr>
            <a:spLocks noChangeArrowheads="1"/>
          </p:cNvSpPr>
          <p:nvPr/>
        </p:nvSpPr>
        <p:spPr bwMode="auto">
          <a:xfrm>
            <a:off x="395536" y="4630788"/>
            <a:ext cx="8640763"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a:spcBef>
                <a:spcPts val="0"/>
              </a:spcBef>
              <a:buSzTx/>
              <a:buFont typeface="Wingdings" panose="05000000000000000000" pitchFamily="2" charset="2"/>
              <a:buChar char="p"/>
            </a:pPr>
            <a:r>
              <a:rPr lang="en-US" altLang="zh-CN" sz="2200" b="0" dirty="0" smtClean="0">
                <a:latin typeface="Comic Sans MS" panose="030F0702030302020204" pitchFamily="66" charset="0"/>
              </a:rPr>
              <a:t>Direct-mapping </a:t>
            </a:r>
            <a:r>
              <a:rPr lang="en-US" altLang="zh-CN" sz="2200" b="0" dirty="0">
                <a:latin typeface="Comic Sans MS" panose="030F0702030302020204" pitchFamily="66" charset="0"/>
              </a:rPr>
              <a:t>algorithm. </a:t>
            </a:r>
          </a:p>
          <a:p>
            <a:pPr lvl="1">
              <a:lnSpc>
                <a:spcPct val="80000"/>
              </a:lnSpc>
              <a:spcBef>
                <a:spcPts val="0"/>
              </a:spcBef>
              <a:buFontTx/>
              <a:buNone/>
            </a:pPr>
            <a:r>
              <a:rPr lang="en-US" altLang="zh-CN" sz="2000" b="1" dirty="0">
                <a:latin typeface="Times New Roman" panose="02020603050405020304" pitchFamily="18" charset="0"/>
                <a:ea typeface="宋体" panose="02010600030101010101" pitchFamily="2" charset="-122"/>
              </a:rPr>
              <a:t>memory address is modulo the number of blocks in the cache</a:t>
            </a:r>
          </a:p>
          <a:p>
            <a:pPr marL="342900" indent="-342900">
              <a:spcBef>
                <a:spcPts val="0"/>
              </a:spcBef>
              <a:buSzTx/>
              <a:buFont typeface="Wingdings" panose="05000000000000000000" pitchFamily="2" charset="2"/>
              <a:buChar char="p"/>
            </a:pPr>
            <a:r>
              <a:rPr lang="en-US" altLang="zh-CN" sz="2200" b="0" dirty="0" smtClean="0">
                <a:latin typeface="Comic Sans MS" panose="030F0702030302020204" pitchFamily="66" charset="0"/>
              </a:rPr>
              <a:t>Fortunately</a:t>
            </a:r>
            <a:r>
              <a:rPr lang="en-US" altLang="zh-CN" sz="2200" b="0" dirty="0">
                <a:latin typeface="Comic Sans MS" panose="030F0702030302020204" pitchFamily="66" charset="0"/>
              </a:rPr>
              <a:t>, while the cache has 2</a:t>
            </a:r>
            <a:r>
              <a:rPr lang="en-US" altLang="zh-CN" sz="2200" b="0" baseline="30000" dirty="0">
                <a:latin typeface="Comic Sans MS" panose="030F0702030302020204" pitchFamily="66" charset="0"/>
              </a:rPr>
              <a:t>n</a:t>
            </a:r>
            <a:r>
              <a:rPr lang="en-US" altLang="zh-CN" sz="2200" b="0" dirty="0">
                <a:latin typeface="Comic Sans MS" panose="030F0702030302020204" pitchFamily="66" charset="0"/>
              </a:rPr>
              <a:t> blocks, the corresponding index is equal to the lowest n bits of memory block address. Here n=3. Let’s check</a:t>
            </a:r>
          </a:p>
        </p:txBody>
      </p:sp>
      <p:sp>
        <p:nvSpPr>
          <p:cNvPr id="14343" name="Text Box 8"/>
          <p:cNvSpPr txBox="1">
            <a:spLocks noChangeArrowheads="1"/>
          </p:cNvSpPr>
          <p:nvPr/>
        </p:nvSpPr>
        <p:spPr bwMode="auto">
          <a:xfrm>
            <a:off x="2418655" y="2220941"/>
            <a:ext cx="17437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000" b="0" dirty="0">
                <a:solidFill>
                  <a:srgbClr val="FF0000"/>
                </a:solidFill>
                <a:latin typeface="Times New Roman" panose="02020603050405020304" pitchFamily="18" charset="0"/>
              </a:rPr>
              <a:t>Cache 8 Block</a:t>
            </a:r>
          </a:p>
        </p:txBody>
      </p:sp>
      <p:sp>
        <p:nvSpPr>
          <p:cNvPr id="14344" name="Text Box 9"/>
          <p:cNvSpPr txBox="1">
            <a:spLocks noChangeArrowheads="1"/>
          </p:cNvSpPr>
          <p:nvPr/>
        </p:nvSpPr>
        <p:spPr bwMode="auto">
          <a:xfrm>
            <a:off x="2858741" y="1726768"/>
            <a:ext cx="863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000" dirty="0">
                <a:solidFill>
                  <a:srgbClr val="FF6600"/>
                </a:solidFill>
                <a:latin typeface="Times New Roman" panose="02020603050405020304" pitchFamily="18" charset="0"/>
              </a:rPr>
              <a:t>index</a:t>
            </a:r>
          </a:p>
        </p:txBody>
      </p:sp>
      <p:sp>
        <p:nvSpPr>
          <p:cNvPr id="14345" name="Line 10"/>
          <p:cNvSpPr>
            <a:spLocks noChangeShapeType="1"/>
          </p:cNvSpPr>
          <p:nvPr/>
        </p:nvSpPr>
        <p:spPr bwMode="auto">
          <a:xfrm flipV="1">
            <a:off x="3579466" y="1798206"/>
            <a:ext cx="719137" cy="144462"/>
          </a:xfrm>
          <a:prstGeom prst="line">
            <a:avLst/>
          </a:prstGeom>
          <a:noFill/>
          <a:ln w="9525">
            <a:solidFill>
              <a:srgbClr val="FF66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346" name="Text Box 8"/>
          <p:cNvSpPr txBox="1">
            <a:spLocks noChangeArrowheads="1"/>
          </p:cNvSpPr>
          <p:nvPr/>
        </p:nvSpPr>
        <p:spPr bwMode="auto">
          <a:xfrm>
            <a:off x="442563" y="3687832"/>
            <a:ext cx="1346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000" dirty="0">
                <a:solidFill>
                  <a:srgbClr val="FF0000"/>
                </a:solidFill>
                <a:latin typeface="Times New Roman" panose="02020603050405020304" pitchFamily="18" charset="0"/>
              </a:rPr>
              <a:t>32 Block</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13</a:t>
            </a:fld>
            <a:endParaRPr lang="zh-CN" altLang="en-US"/>
          </a:p>
        </p:txBody>
      </p:sp>
    </p:spTree>
    <p:extLst>
      <p:ext uri="{BB962C8B-B14F-4D97-AF65-F5344CB8AC3E}">
        <p14:creationId xmlns:p14="http://schemas.microsoft.com/office/powerpoint/2010/main" val="382846547"/>
      </p:ext>
    </p:extLst>
  </p:cSld>
  <p:clrMapOvr>
    <a:masterClrMapping/>
  </p:clrMapOvr>
  <p:transition spd="slow" advTm="2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152400"/>
            <a:ext cx="8015288" cy="609600"/>
          </a:xfrm>
        </p:spPr>
        <p:txBody>
          <a:bodyPr/>
          <a:lstStyle/>
          <a:p>
            <a:r>
              <a:rPr lang="en-US" altLang="zh-CN" sz="3200" smtClean="0"/>
              <a:t>Accessing a cache---how do we find it? </a:t>
            </a:r>
          </a:p>
        </p:txBody>
      </p:sp>
      <p:sp>
        <p:nvSpPr>
          <p:cNvPr id="15363" name="AutoShape 3"/>
          <p:cNvSpPr>
            <a:spLocks noGrp="1" noChangeArrowheads="1"/>
          </p:cNvSpPr>
          <p:nvPr>
            <p:ph type="body" idx="1"/>
          </p:nvPr>
        </p:nvSpPr>
        <p:spPr>
          <a:xfrm>
            <a:off x="228600" y="1143000"/>
            <a:ext cx="8382000" cy="2357438"/>
          </a:xfrm>
        </p:spPr>
        <p:txBody>
          <a:bodyPr/>
          <a:lstStyle/>
          <a:p>
            <a:r>
              <a:rPr lang="en-US" altLang="zh-CN" sz="2400" dirty="0" smtClean="0">
                <a:solidFill>
                  <a:schemeClr val="tx1"/>
                </a:solidFill>
              </a:rPr>
              <a:t>Memory block address is larger than cache block address</a:t>
            </a:r>
          </a:p>
        </p:txBody>
      </p:sp>
      <p:sp>
        <p:nvSpPr>
          <p:cNvPr id="15364" name="Rectangle 4"/>
          <p:cNvSpPr>
            <a:spLocks noChangeArrowheads="1"/>
          </p:cNvSpPr>
          <p:nvPr/>
        </p:nvSpPr>
        <p:spPr bwMode="auto">
          <a:xfrm>
            <a:off x="1116013" y="1844675"/>
            <a:ext cx="6624637"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15365" name="Line 5"/>
          <p:cNvSpPr>
            <a:spLocks noChangeShapeType="1"/>
          </p:cNvSpPr>
          <p:nvPr/>
        </p:nvSpPr>
        <p:spPr bwMode="auto">
          <a:xfrm>
            <a:off x="6227763" y="1844675"/>
            <a:ext cx="0" cy="5048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66" name="Rectangle 6"/>
          <p:cNvSpPr>
            <a:spLocks noChangeArrowheads="1"/>
          </p:cNvSpPr>
          <p:nvPr/>
        </p:nvSpPr>
        <p:spPr bwMode="auto">
          <a:xfrm>
            <a:off x="6372225" y="1916113"/>
            <a:ext cx="12239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b="0">
                <a:latin typeface="Times New Roman" panose="02020603050405020304" pitchFamily="18" charset="0"/>
              </a:rPr>
              <a:t>Byte offset</a:t>
            </a:r>
          </a:p>
        </p:txBody>
      </p:sp>
      <p:sp>
        <p:nvSpPr>
          <p:cNvPr id="15367" name="Line 8"/>
          <p:cNvSpPr>
            <a:spLocks noChangeShapeType="1"/>
          </p:cNvSpPr>
          <p:nvPr/>
        </p:nvSpPr>
        <p:spPr bwMode="auto">
          <a:xfrm>
            <a:off x="4356100" y="1844675"/>
            <a:ext cx="0" cy="5048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68" name="Rectangle 9"/>
          <p:cNvSpPr>
            <a:spLocks noChangeArrowheads="1"/>
          </p:cNvSpPr>
          <p:nvPr/>
        </p:nvSpPr>
        <p:spPr bwMode="auto">
          <a:xfrm>
            <a:off x="4716463" y="1916113"/>
            <a:ext cx="12239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a:solidFill>
                  <a:srgbClr val="FF6600"/>
                </a:solidFill>
                <a:latin typeface="Times New Roman" panose="02020603050405020304" pitchFamily="18" charset="0"/>
              </a:rPr>
              <a:t>Index</a:t>
            </a:r>
          </a:p>
        </p:txBody>
      </p:sp>
      <p:sp>
        <p:nvSpPr>
          <p:cNvPr id="15369" name="Rectangle 10"/>
          <p:cNvSpPr>
            <a:spLocks noChangeArrowheads="1"/>
          </p:cNvSpPr>
          <p:nvPr/>
        </p:nvSpPr>
        <p:spPr bwMode="auto">
          <a:xfrm>
            <a:off x="1979613" y="1916113"/>
            <a:ext cx="12239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a:latin typeface="Times New Roman" panose="02020603050405020304" pitchFamily="18" charset="0"/>
              </a:rPr>
              <a:t>TAG</a:t>
            </a:r>
          </a:p>
        </p:txBody>
      </p:sp>
      <p:sp>
        <p:nvSpPr>
          <p:cNvPr id="15370" name="AutoShape 11"/>
          <p:cNvSpPr>
            <a:spLocks/>
          </p:cNvSpPr>
          <p:nvPr/>
        </p:nvSpPr>
        <p:spPr bwMode="auto">
          <a:xfrm rot="5400000">
            <a:off x="3509963" y="98425"/>
            <a:ext cx="395287" cy="5040313"/>
          </a:xfrm>
          <a:prstGeom prst="rightBrace">
            <a:avLst>
              <a:gd name="adj1" fmla="val 106259"/>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15371" name="Rectangle 12"/>
          <p:cNvSpPr>
            <a:spLocks noChangeArrowheads="1"/>
          </p:cNvSpPr>
          <p:nvPr/>
        </p:nvSpPr>
        <p:spPr bwMode="auto">
          <a:xfrm>
            <a:off x="2484438" y="2816226"/>
            <a:ext cx="5181600" cy="253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lang="en-US" altLang="zh-CN" sz="2000" b="0" dirty="0">
                <a:latin typeface="Times New Roman" panose="02020603050405020304" pitchFamily="18" charset="0"/>
              </a:rPr>
              <a:t>Block address	   </a:t>
            </a:r>
            <a:r>
              <a:rPr lang="en-US" altLang="zh-CN" sz="2000" b="0" dirty="0">
                <a:solidFill>
                  <a:srgbClr val="FF6600"/>
                </a:solidFill>
                <a:latin typeface="Times New Roman" panose="02020603050405020304" pitchFamily="18" charset="0"/>
              </a:rPr>
              <a:t>MOD </a:t>
            </a:r>
            <a:r>
              <a:rPr lang="en-US" altLang="zh-CN" sz="2000" b="0" dirty="0">
                <a:latin typeface="Times New Roman" panose="02020603050405020304" pitchFamily="18" charset="0"/>
              </a:rPr>
              <a:t>Numbers of Cache Block</a:t>
            </a:r>
          </a:p>
        </p:txBody>
      </p:sp>
      <p:graphicFrame>
        <p:nvGraphicFramePr>
          <p:cNvPr id="334104" name="Group 280"/>
          <p:cNvGraphicFramePr>
            <a:graphicFrameLocks noGrp="1"/>
          </p:cNvGraphicFramePr>
          <p:nvPr>
            <p:extLst>
              <p:ext uri="{D42A27DB-BD31-4B8C-83A1-F6EECF244321}">
                <p14:modId xmlns:p14="http://schemas.microsoft.com/office/powerpoint/2010/main" val="1294036807"/>
              </p:ext>
            </p:extLst>
          </p:nvPr>
        </p:nvGraphicFramePr>
        <p:xfrm>
          <a:off x="1619250" y="3140968"/>
          <a:ext cx="6046788" cy="3132393"/>
        </p:xfrm>
        <a:graphic>
          <a:graphicData uri="http://schemas.openxmlformats.org/drawingml/2006/table">
            <a:tbl>
              <a:tblPr/>
              <a:tblGrid>
                <a:gridCol w="865188"/>
                <a:gridCol w="523875"/>
                <a:gridCol w="2328862"/>
                <a:gridCol w="2328863"/>
              </a:tblGrid>
              <a:tr h="365694">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dirty="0" smtClean="0">
                          <a:ln>
                            <a:noFill/>
                          </a:ln>
                          <a:solidFill>
                            <a:schemeClr val="tx1"/>
                          </a:solidFill>
                          <a:effectLst/>
                          <a:latin typeface="Arial" charset="0"/>
                          <a:ea typeface="宋体" charset="-122"/>
                        </a:rPr>
                        <a:t>Index</a:t>
                      </a:r>
                    </a:p>
                  </a:txBody>
                  <a:tcPr marT="45705" marB="45705"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V</a:t>
                      </a:r>
                    </a:p>
                  </a:txBody>
                  <a:tcPr marT="45705" marB="457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Tag</a:t>
                      </a:r>
                    </a:p>
                  </a:txBody>
                  <a:tcPr marT="45705" marB="45705"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Data</a:t>
                      </a:r>
                    </a:p>
                  </a:txBody>
                  <a:tcPr marT="45705" marB="45705"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r>
              <a:tr h="328503">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charset="-122"/>
                        </a:rPr>
                        <a:t>000</a:t>
                      </a:r>
                    </a:p>
                  </a:txBody>
                  <a:tcPr marT="45705" marB="45705"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charset="-122"/>
                        </a:rPr>
                        <a:t>N </a:t>
                      </a:r>
                    </a:p>
                  </a:txBody>
                  <a:tcPr marT="45705" marB="457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charset="-122"/>
                      </a:endParaRPr>
                    </a:p>
                  </a:txBody>
                  <a:tcPr marT="45705" marB="45705"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charset="-122"/>
                      </a:endParaRPr>
                    </a:p>
                  </a:txBody>
                  <a:tcPr marT="45705" marB="45705"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42">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charset="-122"/>
                        </a:rPr>
                        <a:t>001</a:t>
                      </a:r>
                    </a:p>
                  </a:txBody>
                  <a:tcPr marT="45705" marB="45705"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charset="-122"/>
                        </a:rPr>
                        <a:t>N</a:t>
                      </a:r>
                    </a:p>
                  </a:txBody>
                  <a:tcPr marT="45705" marB="457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dirty="0" smtClean="0">
                        <a:ln>
                          <a:noFill/>
                        </a:ln>
                        <a:solidFill>
                          <a:schemeClr val="tx1"/>
                        </a:solidFill>
                        <a:effectLst/>
                        <a:latin typeface="Arial" charset="0"/>
                        <a:ea typeface="宋体" charset="-122"/>
                      </a:endParaRPr>
                    </a:p>
                  </a:txBody>
                  <a:tcPr marT="45705" marB="45705"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charset="-122"/>
                      </a:endParaRPr>
                    </a:p>
                  </a:txBody>
                  <a:tcPr marT="45705" marB="45705"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42">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charset="-122"/>
                        </a:rPr>
                        <a:t>010</a:t>
                      </a:r>
                    </a:p>
                  </a:txBody>
                  <a:tcPr marT="45705" marB="45705"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charset="-122"/>
                        </a:rPr>
                        <a:t>N</a:t>
                      </a:r>
                    </a:p>
                  </a:txBody>
                  <a:tcPr marT="45705" marB="457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charset="-122"/>
                      </a:endParaRPr>
                    </a:p>
                  </a:txBody>
                  <a:tcPr marT="45705" marB="45705"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charset="-122"/>
                      </a:endParaRPr>
                    </a:p>
                  </a:txBody>
                  <a:tcPr marT="45705" marB="45705"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42">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charset="-122"/>
                        </a:rPr>
                        <a:t>011</a:t>
                      </a:r>
                    </a:p>
                  </a:txBody>
                  <a:tcPr marT="45705" marB="45705"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charset="-122"/>
                        </a:rPr>
                        <a:t>N</a:t>
                      </a:r>
                    </a:p>
                  </a:txBody>
                  <a:tcPr marT="45705" marB="457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charset="-122"/>
                      </a:endParaRPr>
                    </a:p>
                  </a:txBody>
                  <a:tcPr marT="45705" marB="45705"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charset="-122"/>
                      </a:endParaRPr>
                    </a:p>
                  </a:txBody>
                  <a:tcPr marT="45705" marB="45705"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42">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charset="-122"/>
                        </a:rPr>
                        <a:t>100</a:t>
                      </a:r>
                    </a:p>
                  </a:txBody>
                  <a:tcPr marT="45705" marB="45705"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charset="-122"/>
                        </a:rPr>
                        <a:t>N</a:t>
                      </a:r>
                    </a:p>
                  </a:txBody>
                  <a:tcPr marT="45705" marB="457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charset="-122"/>
                      </a:endParaRPr>
                    </a:p>
                  </a:txBody>
                  <a:tcPr marT="45705" marB="45705"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charset="-122"/>
                      </a:endParaRPr>
                    </a:p>
                  </a:txBody>
                  <a:tcPr marT="45705" marB="45705"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42">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charset="-122"/>
                        </a:rPr>
                        <a:t>101</a:t>
                      </a:r>
                    </a:p>
                  </a:txBody>
                  <a:tcPr marT="45705" marB="45705"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charset="-122"/>
                        </a:rPr>
                        <a:t>N</a:t>
                      </a:r>
                    </a:p>
                  </a:txBody>
                  <a:tcPr marT="45705" marB="457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charset="-122"/>
                      </a:endParaRPr>
                    </a:p>
                  </a:txBody>
                  <a:tcPr marT="45705" marB="45705"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charset="-122"/>
                      </a:endParaRPr>
                    </a:p>
                  </a:txBody>
                  <a:tcPr marT="45705" marB="45705"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42">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charset="-122"/>
                        </a:rPr>
                        <a:t>110</a:t>
                      </a:r>
                    </a:p>
                  </a:txBody>
                  <a:tcPr marT="45705" marB="45705"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charset="-122"/>
                        </a:rPr>
                        <a:t>N</a:t>
                      </a:r>
                    </a:p>
                  </a:txBody>
                  <a:tcPr marT="45705" marB="457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charset="-122"/>
                      </a:endParaRPr>
                    </a:p>
                  </a:txBody>
                  <a:tcPr marT="45705" marB="45705"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charset="-122"/>
                      </a:endParaRPr>
                    </a:p>
                  </a:txBody>
                  <a:tcPr marT="45705" marB="45705"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42">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charset="-122"/>
                        </a:rPr>
                        <a:t>111</a:t>
                      </a:r>
                    </a:p>
                  </a:txBody>
                  <a:tcPr marT="45705" marB="45705"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charset="-122"/>
                        </a:rPr>
                        <a:t>N</a:t>
                      </a:r>
                    </a:p>
                  </a:txBody>
                  <a:tcPr marT="45705" marB="457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charset="-122"/>
                      </a:endParaRPr>
                    </a:p>
                  </a:txBody>
                  <a:tcPr marT="45705" marB="45705"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charset="-122"/>
                      </a:endParaRPr>
                    </a:p>
                  </a:txBody>
                  <a:tcPr marT="45705" marB="45705"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42">
                <a:tc gridSpan="4">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dirty="0" smtClean="0">
                          <a:ln>
                            <a:noFill/>
                          </a:ln>
                          <a:solidFill>
                            <a:schemeClr val="tx1"/>
                          </a:solidFill>
                          <a:effectLst/>
                          <a:latin typeface="Arial" charset="0"/>
                          <a:ea typeface="宋体" charset="-122"/>
                        </a:rPr>
                        <a:t>a. The initial state of the cache after power-on</a:t>
                      </a:r>
                    </a:p>
                  </a:txBody>
                  <a:tcPr marT="45705" marB="45705"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15424" name="Text Box 281"/>
          <p:cNvSpPr txBox="1">
            <a:spLocks noChangeArrowheads="1"/>
          </p:cNvSpPr>
          <p:nvPr/>
        </p:nvSpPr>
        <p:spPr bwMode="auto">
          <a:xfrm>
            <a:off x="228600" y="3535516"/>
            <a:ext cx="1476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r">
              <a:spcBef>
                <a:spcPct val="50000"/>
              </a:spcBef>
              <a:buSzTx/>
              <a:buFontTx/>
              <a:buNone/>
            </a:pPr>
            <a:r>
              <a:rPr lang="en-US" altLang="zh-CN" dirty="0" smtClean="0">
                <a:latin typeface="Comic Sans MS" panose="030F0702030302020204" pitchFamily="66" charset="0"/>
              </a:rPr>
              <a:t>Valid bit</a:t>
            </a:r>
            <a:endParaRPr lang="en-US" altLang="zh-CN" dirty="0">
              <a:latin typeface="Comic Sans MS" panose="030F0702030302020204" pitchFamily="66" charset="0"/>
            </a:endParaRPr>
          </a:p>
        </p:txBody>
      </p:sp>
      <p:sp>
        <p:nvSpPr>
          <p:cNvPr id="15425" name="AutoShape 283"/>
          <p:cNvSpPr>
            <a:spLocks/>
          </p:cNvSpPr>
          <p:nvPr/>
        </p:nvSpPr>
        <p:spPr bwMode="auto">
          <a:xfrm rot="5400000">
            <a:off x="5238750" y="1612900"/>
            <a:ext cx="142875" cy="1692275"/>
          </a:xfrm>
          <a:prstGeom prst="rightBrace">
            <a:avLst>
              <a:gd name="adj1" fmla="val 98704"/>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15426" name="Line 284"/>
          <p:cNvSpPr>
            <a:spLocks noChangeShapeType="1"/>
          </p:cNvSpPr>
          <p:nvPr/>
        </p:nvSpPr>
        <p:spPr bwMode="auto">
          <a:xfrm flipV="1">
            <a:off x="5292725" y="2492375"/>
            <a:ext cx="0" cy="287338"/>
          </a:xfrm>
          <a:prstGeom prst="line">
            <a:avLst/>
          </a:prstGeom>
          <a:noFill/>
          <a:ln w="9525">
            <a:solidFill>
              <a:srgbClr val="FF3300"/>
            </a:solidFill>
            <a:prstDash val="dashDot"/>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14</a:t>
            </a:fld>
            <a:endParaRPr lang="zh-CN" altLang="en-US"/>
          </a:p>
        </p:txBody>
      </p:sp>
    </p:spTree>
    <p:extLst>
      <p:ext uri="{BB962C8B-B14F-4D97-AF65-F5344CB8AC3E}">
        <p14:creationId xmlns:p14="http://schemas.microsoft.com/office/powerpoint/2010/main" val="3364056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44624"/>
            <a:ext cx="7869560" cy="432556"/>
          </a:xfrm>
        </p:spPr>
        <p:txBody>
          <a:bodyPr>
            <a:normAutofit fontScale="90000"/>
          </a:bodyPr>
          <a:lstStyle/>
          <a:p>
            <a:r>
              <a:rPr lang="en-US" altLang="zh-CN" dirty="0" smtClean="0"/>
              <a:t>Access sequence</a:t>
            </a:r>
          </a:p>
        </p:txBody>
      </p:sp>
      <p:sp>
        <p:nvSpPr>
          <p:cNvPr id="16387" name="AutoShape 3"/>
          <p:cNvSpPr>
            <a:spLocks noGrp="1" noChangeArrowheads="1"/>
          </p:cNvSpPr>
          <p:nvPr>
            <p:ph type="body" idx="1"/>
          </p:nvPr>
        </p:nvSpPr>
        <p:spPr>
          <a:xfrm>
            <a:off x="35740" y="548680"/>
            <a:ext cx="8447088" cy="504056"/>
          </a:xfrm>
        </p:spPr>
        <p:txBody>
          <a:bodyPr/>
          <a:lstStyle/>
          <a:p>
            <a:r>
              <a:rPr lang="en-US" altLang="zh-CN" sz="2800" dirty="0" smtClean="0"/>
              <a:t>10110,11010,</a:t>
            </a:r>
            <a:r>
              <a:rPr lang="en-US" altLang="zh-CN" sz="2800" dirty="0" smtClean="0">
                <a:solidFill>
                  <a:srgbClr val="FF3300"/>
                </a:solidFill>
              </a:rPr>
              <a:t>10110</a:t>
            </a:r>
            <a:r>
              <a:rPr lang="en-US" altLang="zh-CN" sz="2800" dirty="0" smtClean="0"/>
              <a:t>,</a:t>
            </a:r>
            <a:r>
              <a:rPr lang="en-US" altLang="zh-CN" sz="2800" dirty="0" smtClean="0">
                <a:solidFill>
                  <a:srgbClr val="FF3300"/>
                </a:solidFill>
              </a:rPr>
              <a:t>11010</a:t>
            </a:r>
            <a:r>
              <a:rPr lang="en-US" altLang="zh-CN" sz="2800" dirty="0" smtClean="0"/>
              <a:t>,10000,00011,10000,10010</a:t>
            </a:r>
          </a:p>
        </p:txBody>
      </p:sp>
      <p:graphicFrame>
        <p:nvGraphicFramePr>
          <p:cNvPr id="344342" name="Group 278"/>
          <p:cNvGraphicFramePr>
            <a:graphicFrameLocks noGrp="1"/>
          </p:cNvGraphicFramePr>
          <p:nvPr>
            <p:extLst>
              <p:ext uri="{D42A27DB-BD31-4B8C-83A1-F6EECF244321}">
                <p14:modId xmlns:p14="http://schemas.microsoft.com/office/powerpoint/2010/main" val="2447512812"/>
              </p:ext>
            </p:extLst>
          </p:nvPr>
        </p:nvGraphicFramePr>
        <p:xfrm>
          <a:off x="323528" y="1164715"/>
          <a:ext cx="4105275" cy="2744909"/>
        </p:xfrm>
        <a:graphic>
          <a:graphicData uri="http://schemas.openxmlformats.org/drawingml/2006/table">
            <a:tbl>
              <a:tblPr/>
              <a:tblGrid>
                <a:gridCol w="587375"/>
                <a:gridCol w="355600"/>
                <a:gridCol w="1581150"/>
                <a:gridCol w="1581150"/>
              </a:tblGrid>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charset="-122"/>
                        </a:rPr>
                        <a:t>Index</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V</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Tag</a:t>
                      </a: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Data</a:t>
                      </a: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charset="-122"/>
                        </a:rPr>
                        <a:t>000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 </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001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010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173">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charset="-122"/>
                        </a:rPr>
                        <a:t>011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110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Y</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alpha val="50195"/>
                      </a:srgbClr>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a:t>
                      </a:r>
                      <a:r>
                        <a:rPr kumimoji="1" lang="en-US" altLang="zh-CN" sz="1200" b="1" i="0" u="none" strike="noStrike" cap="none" normalizeH="0" baseline="-25000" smtClean="0">
                          <a:ln>
                            <a:noFill/>
                          </a:ln>
                          <a:solidFill>
                            <a:schemeClr val="tx1"/>
                          </a:solidFill>
                          <a:effectLst/>
                          <a:latin typeface="Arial" charset="0"/>
                          <a:ea typeface="宋体" charset="-122"/>
                        </a:rPr>
                        <a:t>2</a:t>
                      </a: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alpha val="50195"/>
                      </a:srgbClr>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Memory(10110)</a:t>
                      </a: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alpha val="50195"/>
                      </a:srgbClr>
                    </a:solid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111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gridSpan="4">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charset="-122"/>
                        </a:rPr>
                        <a:t>b. After handling a miss of address(10110)</a:t>
                      </a:r>
                    </a:p>
                  </a:txBody>
                  <a:tcPr marT="45712" marB="45712"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344345" name="Group 281"/>
          <p:cNvGraphicFramePr>
            <a:graphicFrameLocks noGrp="1"/>
          </p:cNvGraphicFramePr>
          <p:nvPr>
            <p:extLst>
              <p:ext uri="{D42A27DB-BD31-4B8C-83A1-F6EECF244321}">
                <p14:modId xmlns:p14="http://schemas.microsoft.com/office/powerpoint/2010/main" val="4180692633"/>
              </p:ext>
            </p:extLst>
          </p:nvPr>
        </p:nvGraphicFramePr>
        <p:xfrm>
          <a:off x="4427216" y="1164715"/>
          <a:ext cx="4105275" cy="2743200"/>
        </p:xfrm>
        <a:graphic>
          <a:graphicData uri="http://schemas.openxmlformats.org/drawingml/2006/table">
            <a:tbl>
              <a:tblPr/>
              <a:tblGrid>
                <a:gridCol w="587375"/>
                <a:gridCol w="355600"/>
                <a:gridCol w="1581150"/>
                <a:gridCol w="1581150"/>
              </a:tblGrid>
              <a:tr h="193675">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Index</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V</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Tag</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Data</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r>
              <a:tr h="174625">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000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338">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001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010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(11)</a:t>
                      </a:r>
                      <a:r>
                        <a:rPr kumimoji="1" lang="en-US" altLang="zh-CN" sz="1200" b="1" i="0" u="none" strike="noStrike" cap="none" normalizeH="0" baseline="-25000" smtClean="0">
                          <a:ln>
                            <a:noFill/>
                          </a:ln>
                          <a:solidFill>
                            <a:schemeClr val="tx1"/>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Memory(11010)</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r>
              <a:tr h="160338">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011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338">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338">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110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a:t>
                      </a:r>
                      <a:r>
                        <a:rPr kumimoji="1" lang="en-US" altLang="zh-CN" sz="1200" b="1" i="0" u="none" strike="noStrike" cap="none" normalizeH="0" baseline="-25000" smtClean="0">
                          <a:ln>
                            <a:noFill/>
                          </a:ln>
                          <a:solidFill>
                            <a:schemeClr val="tx1"/>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Memory(10110)</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111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338">
                <a:tc gridSpan="4">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c. After handling a miss of address(11010)</a:t>
                      </a:r>
                    </a:p>
                  </a:txBody>
                  <a:tcPr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344344" name="Group 280"/>
          <p:cNvGraphicFramePr>
            <a:graphicFrameLocks noGrp="1"/>
          </p:cNvGraphicFramePr>
          <p:nvPr>
            <p:extLst>
              <p:ext uri="{D42A27DB-BD31-4B8C-83A1-F6EECF244321}">
                <p14:modId xmlns:p14="http://schemas.microsoft.com/office/powerpoint/2010/main" val="1524432903"/>
              </p:ext>
            </p:extLst>
          </p:nvPr>
        </p:nvGraphicFramePr>
        <p:xfrm>
          <a:off x="323528" y="3924451"/>
          <a:ext cx="4105275" cy="2744909"/>
        </p:xfrm>
        <a:graphic>
          <a:graphicData uri="http://schemas.openxmlformats.org/drawingml/2006/table">
            <a:tbl>
              <a:tblPr/>
              <a:tblGrid>
                <a:gridCol w="587375"/>
                <a:gridCol w="355600"/>
                <a:gridCol w="1581150"/>
                <a:gridCol w="1581150"/>
              </a:tblGrid>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charset="-122"/>
                        </a:rPr>
                        <a:t>Index</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V</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Tag</a:t>
                      </a: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Data</a:t>
                      </a: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000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 </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001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010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Y</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(11)</a:t>
                      </a:r>
                      <a:r>
                        <a:rPr kumimoji="1" lang="en-US" altLang="zh-CN" sz="1200" b="1" i="0" u="none" strike="noStrike" cap="none" normalizeH="0" baseline="-25000" smtClean="0">
                          <a:ln>
                            <a:noFill/>
                          </a:ln>
                          <a:solidFill>
                            <a:schemeClr val="tx1"/>
                          </a:solidFill>
                          <a:effectLst/>
                          <a:latin typeface="Arial" charset="0"/>
                          <a:ea typeface="宋体" charset="-122"/>
                        </a:rPr>
                        <a:t>2</a:t>
                      </a: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Memory(11010)</a:t>
                      </a: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173">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011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110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Y</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a:t>
                      </a:r>
                      <a:r>
                        <a:rPr kumimoji="1" lang="en-US" altLang="zh-CN" sz="1200" b="1" i="0" u="none" strike="noStrike" cap="none" normalizeH="0" baseline="-25000" smtClean="0">
                          <a:ln>
                            <a:noFill/>
                          </a:ln>
                          <a:solidFill>
                            <a:schemeClr val="tx1"/>
                          </a:solidFill>
                          <a:effectLst/>
                          <a:latin typeface="Arial" charset="0"/>
                          <a:ea typeface="宋体" charset="-122"/>
                        </a:rPr>
                        <a:t>2</a:t>
                      </a: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Memory(10110)</a:t>
                      </a: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charset="-122"/>
                        </a:rPr>
                        <a:t>111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dirty="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dirty="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gridSpan="4">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charset="-122"/>
                        </a:rPr>
                        <a:t>d. After handling a </a:t>
                      </a:r>
                      <a:r>
                        <a:rPr kumimoji="1" lang="en-US" altLang="zh-CN" sz="1200" b="1" i="0" u="none" strike="noStrike" cap="none" normalizeH="0" baseline="0" dirty="0" smtClean="0">
                          <a:ln>
                            <a:noFill/>
                          </a:ln>
                          <a:solidFill>
                            <a:srgbClr val="FF3300"/>
                          </a:solidFill>
                          <a:effectLst/>
                          <a:latin typeface="Arial" charset="0"/>
                          <a:ea typeface="宋体" charset="-122"/>
                        </a:rPr>
                        <a:t>hit</a:t>
                      </a:r>
                      <a:r>
                        <a:rPr kumimoji="1" lang="en-US" altLang="zh-CN" sz="1200" b="1" i="0" u="none" strike="noStrike" cap="none" normalizeH="0" baseline="0" dirty="0" smtClean="0">
                          <a:ln>
                            <a:noFill/>
                          </a:ln>
                          <a:solidFill>
                            <a:schemeClr val="tx1"/>
                          </a:solidFill>
                          <a:effectLst/>
                          <a:latin typeface="Arial" charset="0"/>
                          <a:ea typeface="宋体" charset="-122"/>
                        </a:rPr>
                        <a:t> of address(10110)</a:t>
                      </a:r>
                    </a:p>
                  </a:txBody>
                  <a:tcPr marT="45712" marB="45712" horzOverflow="overflow">
                    <a:lnL>
                      <a:noFill/>
                    </a:lnL>
                    <a:lnR>
                      <a:noFill/>
                    </a:lnR>
                    <a:lnT>
                      <a:noFill/>
                    </a:lnT>
                    <a:lnB>
                      <a:noFill/>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344349" name="Group 285"/>
          <p:cNvGraphicFramePr>
            <a:graphicFrameLocks noGrp="1"/>
          </p:cNvGraphicFramePr>
          <p:nvPr>
            <p:extLst>
              <p:ext uri="{D42A27DB-BD31-4B8C-83A1-F6EECF244321}">
                <p14:modId xmlns:p14="http://schemas.microsoft.com/office/powerpoint/2010/main" val="1692707763"/>
              </p:ext>
            </p:extLst>
          </p:nvPr>
        </p:nvGraphicFramePr>
        <p:xfrm>
          <a:off x="4427216" y="3901565"/>
          <a:ext cx="4105275" cy="2759195"/>
        </p:xfrm>
        <a:graphic>
          <a:graphicData uri="http://schemas.openxmlformats.org/drawingml/2006/table">
            <a:tbl>
              <a:tblPr/>
              <a:tblGrid>
                <a:gridCol w="587375"/>
                <a:gridCol w="355600"/>
                <a:gridCol w="1581150"/>
                <a:gridCol w="1581150"/>
              </a:tblGrid>
              <a:tr h="274291">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charset="-122"/>
                        </a:rPr>
                        <a:t>Index</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V</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Tag</a:t>
                      </a: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Data</a:t>
                      </a: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r>
              <a:tr h="274291">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000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 </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1">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001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1">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010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Y</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(11)</a:t>
                      </a:r>
                      <a:r>
                        <a:rPr kumimoji="1" lang="en-US" altLang="zh-CN" sz="1200" b="1" i="0" u="none" strike="noStrike" cap="none" normalizeH="0" baseline="-25000" smtClean="0">
                          <a:ln>
                            <a:noFill/>
                          </a:ln>
                          <a:solidFill>
                            <a:schemeClr val="tx1"/>
                          </a:solidFill>
                          <a:effectLst/>
                          <a:latin typeface="Arial" charset="0"/>
                          <a:ea typeface="宋体" charset="-122"/>
                        </a:rPr>
                        <a:t>2</a:t>
                      </a: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Memory(11010)</a:t>
                      </a: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274291">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011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459">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dirty="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1">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1">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110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Y</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a:t>
                      </a:r>
                      <a:r>
                        <a:rPr kumimoji="1" lang="en-US" altLang="zh-CN" sz="1200" b="1" i="0" u="none" strike="noStrike" cap="none" normalizeH="0" baseline="-25000" smtClean="0">
                          <a:ln>
                            <a:noFill/>
                          </a:ln>
                          <a:solidFill>
                            <a:schemeClr val="tx1"/>
                          </a:solidFill>
                          <a:effectLst/>
                          <a:latin typeface="Arial" charset="0"/>
                          <a:ea typeface="宋体" charset="-122"/>
                        </a:rPr>
                        <a:t>2</a:t>
                      </a: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Memory(10110)</a:t>
                      </a: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1">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charset="-122"/>
                        </a:rPr>
                        <a:t>111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1">
                <a:tc gridSpan="4">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charset="-122"/>
                        </a:rPr>
                        <a:t>e. After handling a </a:t>
                      </a:r>
                      <a:r>
                        <a:rPr kumimoji="1" lang="en-US" altLang="zh-CN" sz="1200" b="1" i="0" u="none" strike="noStrike" cap="none" normalizeH="0" baseline="0" dirty="0" smtClean="0">
                          <a:ln>
                            <a:noFill/>
                          </a:ln>
                          <a:solidFill>
                            <a:srgbClr val="FF3300"/>
                          </a:solidFill>
                          <a:effectLst/>
                          <a:latin typeface="Arial" charset="0"/>
                          <a:ea typeface="宋体" charset="-122"/>
                        </a:rPr>
                        <a:t>hit</a:t>
                      </a:r>
                      <a:r>
                        <a:rPr kumimoji="1" lang="en-US" altLang="zh-CN" sz="1200" b="1" i="0" u="none" strike="noStrike" cap="none" normalizeH="0" baseline="0" dirty="0" smtClean="0">
                          <a:ln>
                            <a:noFill/>
                          </a:ln>
                          <a:solidFill>
                            <a:schemeClr val="tx1"/>
                          </a:solidFill>
                          <a:effectLst/>
                          <a:latin typeface="Arial" charset="0"/>
                          <a:ea typeface="宋体" charset="-122"/>
                        </a:rPr>
                        <a:t> of address(11010)</a:t>
                      </a:r>
                    </a:p>
                  </a:txBody>
                  <a:tcPr marT="45712" marB="45712" horzOverflow="overflow">
                    <a:lnL>
                      <a:noFill/>
                    </a:lnL>
                    <a:lnR>
                      <a:noFill/>
                    </a:lnR>
                    <a:lnT>
                      <a:noFill/>
                    </a:lnT>
                    <a:lnB>
                      <a:noFill/>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15</a:t>
            </a:fld>
            <a:endParaRPr lang="zh-CN" altLang="en-US"/>
          </a:p>
        </p:txBody>
      </p:sp>
    </p:spTree>
    <p:extLst>
      <p:ext uri="{BB962C8B-B14F-4D97-AF65-F5344CB8AC3E}">
        <p14:creationId xmlns:p14="http://schemas.microsoft.com/office/powerpoint/2010/main" val="2592989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30832" y="44624"/>
            <a:ext cx="7869560" cy="510431"/>
          </a:xfrm>
        </p:spPr>
        <p:txBody>
          <a:bodyPr>
            <a:normAutofit fontScale="90000"/>
          </a:bodyPr>
          <a:lstStyle/>
          <a:p>
            <a:r>
              <a:rPr lang="en-US" altLang="zh-CN" dirty="0" smtClean="0"/>
              <a:t>Access sequence-2</a:t>
            </a:r>
          </a:p>
        </p:txBody>
      </p:sp>
      <p:sp>
        <p:nvSpPr>
          <p:cNvPr id="17411" name="AutoShape 3"/>
          <p:cNvSpPr>
            <a:spLocks noGrp="1" noChangeArrowheads="1"/>
          </p:cNvSpPr>
          <p:nvPr>
            <p:ph type="body" idx="1"/>
          </p:nvPr>
        </p:nvSpPr>
        <p:spPr>
          <a:xfrm>
            <a:off x="35496" y="548680"/>
            <a:ext cx="8382000" cy="432048"/>
          </a:xfrm>
        </p:spPr>
        <p:txBody>
          <a:bodyPr/>
          <a:lstStyle/>
          <a:p>
            <a:r>
              <a:rPr lang="en-US" altLang="zh-CN" sz="2800" dirty="0" smtClean="0"/>
              <a:t>10110,11010,</a:t>
            </a:r>
            <a:r>
              <a:rPr lang="en-US" altLang="zh-CN" sz="2800" dirty="0" smtClean="0">
                <a:solidFill>
                  <a:srgbClr val="FF3300"/>
                </a:solidFill>
              </a:rPr>
              <a:t>10110</a:t>
            </a:r>
            <a:r>
              <a:rPr lang="en-US" altLang="zh-CN" sz="2800" dirty="0" smtClean="0"/>
              <a:t>,</a:t>
            </a:r>
            <a:r>
              <a:rPr lang="en-US" altLang="zh-CN" sz="2800" dirty="0" smtClean="0">
                <a:solidFill>
                  <a:srgbClr val="FF3300"/>
                </a:solidFill>
              </a:rPr>
              <a:t>11010</a:t>
            </a:r>
            <a:r>
              <a:rPr lang="en-US" altLang="zh-CN" sz="2800" dirty="0" smtClean="0"/>
              <a:t>,10000,00011,</a:t>
            </a:r>
            <a:r>
              <a:rPr lang="en-US" altLang="zh-CN" sz="2800" dirty="0" smtClean="0">
                <a:solidFill>
                  <a:srgbClr val="FF3300"/>
                </a:solidFill>
              </a:rPr>
              <a:t>10000</a:t>
            </a:r>
            <a:r>
              <a:rPr lang="en-US" altLang="zh-CN" sz="2800" dirty="0" smtClean="0"/>
              <a:t>,10010</a:t>
            </a:r>
          </a:p>
        </p:txBody>
      </p:sp>
      <p:graphicFrame>
        <p:nvGraphicFramePr>
          <p:cNvPr id="345360" name="Group 272"/>
          <p:cNvGraphicFramePr>
            <a:graphicFrameLocks noGrp="1"/>
          </p:cNvGraphicFramePr>
          <p:nvPr>
            <p:extLst>
              <p:ext uri="{D42A27DB-BD31-4B8C-83A1-F6EECF244321}">
                <p14:modId xmlns:p14="http://schemas.microsoft.com/office/powerpoint/2010/main" val="1654407790"/>
              </p:ext>
            </p:extLst>
          </p:nvPr>
        </p:nvGraphicFramePr>
        <p:xfrm>
          <a:off x="251520" y="1124744"/>
          <a:ext cx="4105275" cy="2744909"/>
        </p:xfrm>
        <a:graphic>
          <a:graphicData uri="http://schemas.openxmlformats.org/drawingml/2006/table">
            <a:tbl>
              <a:tblPr/>
              <a:tblGrid>
                <a:gridCol w="587375"/>
                <a:gridCol w="355600"/>
                <a:gridCol w="1581150"/>
                <a:gridCol w="1581150"/>
              </a:tblGrid>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Index</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V</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Tag</a:t>
                      </a: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Data</a:t>
                      </a: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000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Y</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a:t>
                      </a:r>
                      <a:r>
                        <a:rPr kumimoji="1" lang="en-US" altLang="zh-CN" sz="1200" b="1" i="0" u="none" strike="noStrike" cap="none" normalizeH="0" baseline="-25000" smtClean="0">
                          <a:ln>
                            <a:noFill/>
                          </a:ln>
                          <a:solidFill>
                            <a:schemeClr val="tx1"/>
                          </a:solidFill>
                          <a:effectLst/>
                          <a:latin typeface="Arial" charset="0"/>
                          <a:ea typeface="宋体" charset="-122"/>
                        </a:rPr>
                        <a:t>2</a:t>
                      </a: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Memory(10000)</a:t>
                      </a: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001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010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Y</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(11)</a:t>
                      </a:r>
                      <a:r>
                        <a:rPr kumimoji="1" lang="en-US" altLang="zh-CN" sz="1200" b="1" i="0" u="none" strike="noStrike" cap="none" normalizeH="0" baseline="-25000" smtClean="0">
                          <a:ln>
                            <a:noFill/>
                          </a:ln>
                          <a:solidFill>
                            <a:schemeClr val="tx1"/>
                          </a:solidFill>
                          <a:effectLst/>
                          <a:latin typeface="Arial" charset="0"/>
                          <a:ea typeface="宋体" charset="-122"/>
                        </a:rPr>
                        <a:t>2</a:t>
                      </a: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Memory(11010)</a:t>
                      </a: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173">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011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110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Y</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a:t>
                      </a:r>
                      <a:r>
                        <a:rPr kumimoji="1" lang="en-US" altLang="zh-CN" sz="1200" b="1" i="0" u="none" strike="noStrike" cap="none" normalizeH="0" baseline="-25000" smtClean="0">
                          <a:ln>
                            <a:noFill/>
                          </a:ln>
                          <a:solidFill>
                            <a:schemeClr val="tx1"/>
                          </a:solidFill>
                          <a:effectLst/>
                          <a:latin typeface="Arial" charset="0"/>
                          <a:ea typeface="宋体" charset="-122"/>
                        </a:rPr>
                        <a:t>2</a:t>
                      </a: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Memory(10110)</a:t>
                      </a: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111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gridSpan="4">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f. After handling a miss of address(10000)</a:t>
                      </a:r>
                    </a:p>
                  </a:txBody>
                  <a:tcPr marT="45712" marB="45712"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345361" name="Group 273"/>
          <p:cNvGraphicFramePr>
            <a:graphicFrameLocks noGrp="1"/>
          </p:cNvGraphicFramePr>
          <p:nvPr>
            <p:extLst>
              <p:ext uri="{D42A27DB-BD31-4B8C-83A1-F6EECF244321}">
                <p14:modId xmlns:p14="http://schemas.microsoft.com/office/powerpoint/2010/main" val="2678065838"/>
              </p:ext>
            </p:extLst>
          </p:nvPr>
        </p:nvGraphicFramePr>
        <p:xfrm>
          <a:off x="4499670" y="1124744"/>
          <a:ext cx="4105275" cy="2743200"/>
        </p:xfrm>
        <a:graphic>
          <a:graphicData uri="http://schemas.openxmlformats.org/drawingml/2006/table">
            <a:tbl>
              <a:tblPr/>
              <a:tblGrid>
                <a:gridCol w="587375"/>
                <a:gridCol w="355600"/>
                <a:gridCol w="1581150"/>
                <a:gridCol w="1581150"/>
              </a:tblGrid>
              <a:tr h="193675">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Index</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V</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Tag</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Data</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r>
              <a:tr h="174625">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000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a:t>
                      </a:r>
                      <a:r>
                        <a:rPr kumimoji="1" lang="en-US" altLang="zh-CN" sz="1200" b="1" i="0" u="none" strike="noStrike" cap="none" normalizeH="0" baseline="-25000" smtClean="0">
                          <a:ln>
                            <a:noFill/>
                          </a:ln>
                          <a:solidFill>
                            <a:schemeClr val="tx1"/>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Memory(10000)</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338">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001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010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(11)</a:t>
                      </a:r>
                      <a:r>
                        <a:rPr kumimoji="1" lang="en-US" altLang="zh-CN" sz="1200" b="1" i="0" u="none" strike="noStrike" cap="none" normalizeH="0" baseline="-25000" smtClean="0">
                          <a:ln>
                            <a:noFill/>
                          </a:ln>
                          <a:solidFill>
                            <a:schemeClr val="tx1"/>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Memory(11010)</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338">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011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(00)</a:t>
                      </a:r>
                      <a:r>
                        <a:rPr kumimoji="1" lang="en-US" altLang="zh-CN" sz="1200" b="1" i="0" u="none" strike="noStrike" cap="none" normalizeH="0" baseline="-25000" smtClean="0">
                          <a:ln>
                            <a:noFill/>
                          </a:ln>
                          <a:solidFill>
                            <a:schemeClr val="tx1"/>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Memory(00011)</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r>
              <a:tr h="160338">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338">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110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a:t>
                      </a:r>
                      <a:r>
                        <a:rPr kumimoji="1" lang="en-US" altLang="zh-CN" sz="1200" b="1" i="0" u="none" strike="noStrike" cap="none" normalizeH="0" baseline="-25000" smtClean="0">
                          <a:ln>
                            <a:noFill/>
                          </a:ln>
                          <a:solidFill>
                            <a:schemeClr val="tx1"/>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Memory(10110)</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111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338">
                <a:tc gridSpan="4">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g. After handling a miss of address(00011)</a:t>
                      </a:r>
                    </a:p>
                  </a:txBody>
                  <a:tcPr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345363" name="Group 275"/>
          <p:cNvGraphicFramePr>
            <a:graphicFrameLocks noGrp="1"/>
          </p:cNvGraphicFramePr>
          <p:nvPr>
            <p:extLst>
              <p:ext uri="{D42A27DB-BD31-4B8C-83A1-F6EECF244321}">
                <p14:modId xmlns:p14="http://schemas.microsoft.com/office/powerpoint/2010/main" val="652321645"/>
              </p:ext>
            </p:extLst>
          </p:nvPr>
        </p:nvGraphicFramePr>
        <p:xfrm>
          <a:off x="251520" y="3861594"/>
          <a:ext cx="4105275" cy="2744909"/>
        </p:xfrm>
        <a:graphic>
          <a:graphicData uri="http://schemas.openxmlformats.org/drawingml/2006/table">
            <a:tbl>
              <a:tblPr/>
              <a:tblGrid>
                <a:gridCol w="587375"/>
                <a:gridCol w="355600"/>
                <a:gridCol w="1581150"/>
                <a:gridCol w="1581150"/>
              </a:tblGrid>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charset="-122"/>
                        </a:rPr>
                        <a:t>Index</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V</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Tag</a:t>
                      </a: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Data</a:t>
                      </a: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000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Y</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a:t>
                      </a:r>
                      <a:r>
                        <a:rPr kumimoji="1" lang="en-US" altLang="zh-CN" sz="1200" b="1" i="0" u="none" strike="noStrike" cap="none" normalizeH="0" baseline="-25000" smtClean="0">
                          <a:ln>
                            <a:noFill/>
                          </a:ln>
                          <a:solidFill>
                            <a:schemeClr val="tx1"/>
                          </a:solidFill>
                          <a:effectLst/>
                          <a:latin typeface="Arial" charset="0"/>
                          <a:ea typeface="宋体" charset="-122"/>
                        </a:rPr>
                        <a:t>2</a:t>
                      </a: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Memory(10000)</a:t>
                      </a: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001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010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Y</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(11)</a:t>
                      </a:r>
                      <a:r>
                        <a:rPr kumimoji="1" lang="en-US" altLang="zh-CN" sz="1200" b="1" i="0" u="none" strike="noStrike" cap="none" normalizeH="0" baseline="-25000" smtClean="0">
                          <a:ln>
                            <a:noFill/>
                          </a:ln>
                          <a:solidFill>
                            <a:schemeClr val="tx1"/>
                          </a:solidFill>
                          <a:effectLst/>
                          <a:latin typeface="Arial" charset="0"/>
                          <a:ea typeface="宋体" charset="-122"/>
                        </a:rPr>
                        <a:t>2</a:t>
                      </a: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Memory(11010)</a:t>
                      </a: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173">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011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Y</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(00)</a:t>
                      </a:r>
                      <a:r>
                        <a:rPr kumimoji="1" lang="en-US" altLang="zh-CN" sz="1200" b="1" i="0" u="none" strike="noStrike" cap="none" normalizeH="0" baseline="-25000" smtClean="0">
                          <a:ln>
                            <a:noFill/>
                          </a:ln>
                          <a:solidFill>
                            <a:schemeClr val="tx1"/>
                          </a:solidFill>
                          <a:effectLst/>
                          <a:latin typeface="Arial" charset="0"/>
                          <a:ea typeface="宋体" charset="-122"/>
                        </a:rPr>
                        <a:t>2</a:t>
                      </a: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Memory(00011)</a:t>
                      </a: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110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Y</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a:t>
                      </a:r>
                      <a:r>
                        <a:rPr kumimoji="1" lang="en-US" altLang="zh-CN" sz="1200" b="1" i="0" u="none" strike="noStrike" cap="none" normalizeH="0" baseline="-25000" smtClean="0">
                          <a:ln>
                            <a:noFill/>
                          </a:ln>
                          <a:solidFill>
                            <a:schemeClr val="tx1"/>
                          </a:solidFill>
                          <a:effectLst/>
                          <a:latin typeface="Arial" charset="0"/>
                          <a:ea typeface="宋体" charset="-122"/>
                        </a:rPr>
                        <a:t>2</a:t>
                      </a: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Memory(10110)</a:t>
                      </a: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charset="-122"/>
                        </a:rPr>
                        <a:t>111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0">
                <a:tc gridSpan="4">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charset="-122"/>
                        </a:rPr>
                        <a:t>h. After handling a </a:t>
                      </a:r>
                      <a:r>
                        <a:rPr kumimoji="1" lang="en-US" altLang="zh-CN" sz="1200" b="1" i="0" u="none" strike="noStrike" cap="none" normalizeH="0" baseline="0" dirty="0" smtClean="0">
                          <a:ln>
                            <a:noFill/>
                          </a:ln>
                          <a:solidFill>
                            <a:srgbClr val="FF3300"/>
                          </a:solidFill>
                          <a:effectLst/>
                          <a:latin typeface="Arial" charset="0"/>
                          <a:ea typeface="宋体" charset="-122"/>
                        </a:rPr>
                        <a:t>hit</a:t>
                      </a:r>
                      <a:r>
                        <a:rPr kumimoji="1" lang="en-US" altLang="zh-CN" sz="1200" b="1" i="0" u="none" strike="noStrike" cap="none" normalizeH="0" baseline="0" dirty="0" smtClean="0">
                          <a:ln>
                            <a:noFill/>
                          </a:ln>
                          <a:solidFill>
                            <a:schemeClr val="tx1"/>
                          </a:solidFill>
                          <a:effectLst/>
                          <a:latin typeface="Arial" charset="0"/>
                          <a:ea typeface="宋体" charset="-122"/>
                        </a:rPr>
                        <a:t> of address(10000)</a:t>
                      </a:r>
                    </a:p>
                  </a:txBody>
                  <a:tcPr marT="45712" marB="45712" horzOverflow="overflow">
                    <a:lnL>
                      <a:noFill/>
                    </a:lnL>
                    <a:lnR>
                      <a:noFill/>
                    </a:lnR>
                    <a:lnT>
                      <a:noFill/>
                    </a:lnT>
                    <a:lnB>
                      <a:noFill/>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345365" name="Group 277"/>
          <p:cNvGraphicFramePr>
            <a:graphicFrameLocks noGrp="1"/>
          </p:cNvGraphicFramePr>
          <p:nvPr>
            <p:extLst>
              <p:ext uri="{D42A27DB-BD31-4B8C-83A1-F6EECF244321}">
                <p14:modId xmlns:p14="http://schemas.microsoft.com/office/powerpoint/2010/main" val="1746885690"/>
              </p:ext>
            </p:extLst>
          </p:nvPr>
        </p:nvGraphicFramePr>
        <p:xfrm>
          <a:off x="4499670" y="3861594"/>
          <a:ext cx="4105275" cy="2759195"/>
        </p:xfrm>
        <a:graphic>
          <a:graphicData uri="http://schemas.openxmlformats.org/drawingml/2006/table">
            <a:tbl>
              <a:tblPr/>
              <a:tblGrid>
                <a:gridCol w="587375"/>
                <a:gridCol w="355600"/>
                <a:gridCol w="1581150"/>
                <a:gridCol w="1581150"/>
              </a:tblGrid>
              <a:tr h="274291">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charset="-122"/>
                        </a:rPr>
                        <a:t>Index</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V</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Tag</a:t>
                      </a: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Data</a:t>
                      </a: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r>
              <a:tr h="274291">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000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Y</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a:t>
                      </a:r>
                      <a:r>
                        <a:rPr kumimoji="1" lang="en-US" altLang="zh-CN" sz="1200" b="1" i="0" u="none" strike="noStrike" cap="none" normalizeH="0" baseline="-25000" smtClean="0">
                          <a:ln>
                            <a:noFill/>
                          </a:ln>
                          <a:solidFill>
                            <a:schemeClr val="tx1"/>
                          </a:solidFill>
                          <a:effectLst/>
                          <a:latin typeface="Arial" charset="0"/>
                          <a:ea typeface="宋体" charset="-122"/>
                        </a:rPr>
                        <a:t>2</a:t>
                      </a: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Memory(10000)</a:t>
                      </a: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1">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001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1">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010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Y</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(11)→ (10)</a:t>
                      </a:r>
                      <a:r>
                        <a:rPr kumimoji="1" lang="en-US" altLang="zh-CN" sz="1200" b="1" i="0" u="none" strike="noStrike" cap="none" normalizeH="0" baseline="-25000" smtClean="0">
                          <a:ln>
                            <a:noFill/>
                          </a:ln>
                          <a:solidFill>
                            <a:schemeClr val="bg1"/>
                          </a:solidFill>
                          <a:effectLst/>
                          <a:latin typeface="Arial" charset="0"/>
                          <a:ea typeface="宋体" charset="-122"/>
                        </a:rPr>
                        <a:t>2</a:t>
                      </a: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charset="-122"/>
                        </a:rPr>
                        <a:t>Memory(10010)</a:t>
                      </a: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r>
              <a:tr h="274291">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011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Y</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(00)</a:t>
                      </a:r>
                      <a:r>
                        <a:rPr kumimoji="1" lang="en-US" altLang="zh-CN" sz="1200" b="1" i="0" u="none" strike="noStrike" cap="none" normalizeH="0" baseline="-25000" smtClean="0">
                          <a:ln>
                            <a:noFill/>
                          </a:ln>
                          <a:solidFill>
                            <a:schemeClr val="tx1"/>
                          </a:solidFill>
                          <a:effectLst/>
                          <a:latin typeface="Arial" charset="0"/>
                          <a:ea typeface="宋体" charset="-122"/>
                        </a:rPr>
                        <a:t>2</a:t>
                      </a: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Memory(00011)</a:t>
                      </a: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459">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1">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1">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110</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Y</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(10)</a:t>
                      </a:r>
                      <a:r>
                        <a:rPr kumimoji="1" lang="en-US" altLang="zh-CN" sz="1200" b="1" i="0" u="none" strike="noStrike" cap="none" normalizeH="0" baseline="-25000" smtClean="0">
                          <a:ln>
                            <a:noFill/>
                          </a:ln>
                          <a:solidFill>
                            <a:schemeClr val="tx1"/>
                          </a:solidFill>
                          <a:effectLst/>
                          <a:latin typeface="Arial" charset="0"/>
                          <a:ea typeface="宋体" charset="-122"/>
                        </a:rPr>
                        <a:t>2</a:t>
                      </a: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Memory(10110)</a:t>
                      </a: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1">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charset="-122"/>
                        </a:rPr>
                        <a:t>111</a:t>
                      </a:r>
                    </a:p>
                  </a:txBody>
                  <a:tcPr marT="45712" marB="45712"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charset="-122"/>
                        </a:rPr>
                        <a:t>N</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charset="-122"/>
                      </a:endParaRPr>
                    </a:p>
                  </a:txBody>
                  <a:tcPr marT="45712" marB="45712"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1">
                <a:tc gridSpan="4">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err="1" smtClean="0">
                          <a:ln>
                            <a:noFill/>
                          </a:ln>
                          <a:solidFill>
                            <a:schemeClr val="tx1"/>
                          </a:solidFill>
                          <a:effectLst/>
                          <a:latin typeface="Arial" charset="0"/>
                          <a:ea typeface="宋体" charset="-122"/>
                        </a:rPr>
                        <a:t>i</a:t>
                      </a:r>
                      <a:r>
                        <a:rPr kumimoji="1" lang="en-US" altLang="zh-CN" sz="1200" b="1" i="0" u="none" strike="noStrike" cap="none" normalizeH="0" baseline="0" dirty="0" smtClean="0">
                          <a:ln>
                            <a:noFill/>
                          </a:ln>
                          <a:solidFill>
                            <a:schemeClr val="tx1"/>
                          </a:solidFill>
                          <a:effectLst/>
                          <a:latin typeface="Arial" charset="0"/>
                          <a:ea typeface="宋体" charset="-122"/>
                        </a:rPr>
                        <a:t>. After handling a miss of address(10010)</a:t>
                      </a:r>
                    </a:p>
                  </a:txBody>
                  <a:tcPr marT="45712" marB="45712" horzOverflow="overflow">
                    <a:lnL>
                      <a:noFill/>
                    </a:lnL>
                    <a:lnR>
                      <a:noFill/>
                    </a:lnR>
                    <a:lnT>
                      <a:noFill/>
                    </a:lnT>
                    <a:lnB>
                      <a:noFill/>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17620" name="Oval 278"/>
          <p:cNvSpPr>
            <a:spLocks noChangeArrowheads="1"/>
          </p:cNvSpPr>
          <p:nvPr/>
        </p:nvSpPr>
        <p:spPr bwMode="auto">
          <a:xfrm>
            <a:off x="4861620" y="4509294"/>
            <a:ext cx="2232025" cy="720725"/>
          </a:xfrm>
          <a:prstGeom prst="ellipse">
            <a:avLst/>
          </a:prstGeom>
          <a:noFill/>
          <a:ln w="9525">
            <a:solidFill>
              <a:srgbClr val="FF33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16</a:t>
            </a:fld>
            <a:endParaRPr lang="zh-CN" altLang="en-US"/>
          </a:p>
        </p:txBody>
      </p:sp>
    </p:spTree>
    <p:extLst>
      <p:ext uri="{BB962C8B-B14F-4D97-AF65-F5344CB8AC3E}">
        <p14:creationId xmlns:p14="http://schemas.microsoft.com/office/powerpoint/2010/main" val="3219434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AutoShape 3"/>
          <p:cNvSpPr>
            <a:spLocks noGrp="1" noChangeArrowheads="1"/>
          </p:cNvSpPr>
          <p:nvPr>
            <p:ph type="body" idx="1"/>
          </p:nvPr>
        </p:nvSpPr>
        <p:spPr>
          <a:xfrm>
            <a:off x="467544" y="1267098"/>
            <a:ext cx="7787208" cy="4531122"/>
          </a:xfrm>
          <a:noFill/>
        </p:spPr>
        <p:txBody>
          <a:bodyPr/>
          <a:lstStyle/>
          <a:p>
            <a:r>
              <a:rPr lang="en-US" altLang="zh-CN" sz="2800" dirty="0" smtClean="0">
                <a:solidFill>
                  <a:schemeClr val="tx1"/>
                </a:solidFill>
              </a:rPr>
              <a:t>For MIPS:</a:t>
            </a:r>
            <a:br>
              <a:rPr lang="en-US" altLang="zh-CN" sz="2800" dirty="0" smtClean="0">
                <a:solidFill>
                  <a:schemeClr val="tx1"/>
                </a:solidFill>
              </a:rPr>
            </a:br>
            <a:r>
              <a:rPr lang="en-US" altLang="zh-CN" sz="2800" dirty="0" smtClean="0">
                <a:solidFill>
                  <a:schemeClr val="tx1"/>
                </a:solidFill>
              </a:rPr>
              <a:t/>
            </a:r>
            <a:br>
              <a:rPr lang="en-US" altLang="zh-CN" sz="2800" dirty="0" smtClean="0">
                <a:solidFill>
                  <a:schemeClr val="tx1"/>
                </a:solidFill>
              </a:rPr>
            </a:br>
            <a:endParaRPr lang="en-US" altLang="zh-CN" sz="2800" dirty="0" smtClean="0">
              <a:solidFill>
                <a:schemeClr val="tx1"/>
              </a:solidFill>
            </a:endParaRPr>
          </a:p>
          <a:p>
            <a:pPr>
              <a:buFontTx/>
              <a:buNone/>
            </a:pPr>
            <a:endParaRPr lang="en-US" altLang="zh-CN" dirty="0" smtClean="0"/>
          </a:p>
          <a:p>
            <a:pPr>
              <a:buFontTx/>
              <a:buNone/>
            </a:pP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sz="2400" i="1" dirty="0" smtClean="0">
                <a:solidFill>
                  <a:srgbClr val="FF3300"/>
                </a:solidFill>
                <a:latin typeface="Times New Roman" panose="02020603050405020304" pitchFamily="18" charset="0"/>
              </a:rPr>
              <a:t>What kind of locality are we taking advantage of?</a:t>
            </a:r>
          </a:p>
        </p:txBody>
      </p:sp>
      <p:pic>
        <p:nvPicPr>
          <p:cNvPr id="18437"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1265436"/>
            <a:ext cx="7023255" cy="453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Rectangle 2"/>
          <p:cNvSpPr>
            <a:spLocks noChangeArrowheads="1"/>
          </p:cNvSpPr>
          <p:nvPr/>
        </p:nvSpPr>
        <p:spPr bwMode="auto">
          <a:xfrm>
            <a:off x="225425" y="312738"/>
            <a:ext cx="3168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18436" name="Rectangle 4"/>
          <p:cNvSpPr>
            <a:spLocks noGrp="1" noChangeArrowheads="1"/>
          </p:cNvSpPr>
          <p:nvPr>
            <p:ph type="title"/>
          </p:nvPr>
        </p:nvSpPr>
        <p:spPr>
          <a:noFill/>
        </p:spPr>
        <p:txBody>
          <a:bodyPr/>
          <a:lstStyle/>
          <a:p>
            <a:r>
              <a:rPr lang="en-US" altLang="zh-CN" dirty="0" smtClean="0"/>
              <a:t>Direct Mapped Cache construction</a:t>
            </a:r>
          </a:p>
        </p:txBody>
      </p:sp>
      <p:sp>
        <p:nvSpPr>
          <p:cNvPr id="18438" name="Rectangle 6"/>
          <p:cNvSpPr>
            <a:spLocks noChangeArrowheads="1"/>
          </p:cNvSpPr>
          <p:nvPr/>
        </p:nvSpPr>
        <p:spPr bwMode="auto">
          <a:xfrm rot="10800000">
            <a:off x="7740352" y="6237312"/>
            <a:ext cx="1300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i="1" dirty="0">
                <a:latin typeface="Times New Roman" panose="02020603050405020304" pitchFamily="18" charset="0"/>
              </a:rPr>
              <a:t>temporal</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17</a:t>
            </a:fld>
            <a:endParaRPr lang="zh-CN" altLang="en-US"/>
          </a:p>
        </p:txBody>
      </p:sp>
    </p:spTree>
    <p:extLst>
      <p:ext uri="{BB962C8B-B14F-4D97-AF65-F5344CB8AC3E}">
        <p14:creationId xmlns:p14="http://schemas.microsoft.com/office/powerpoint/2010/main" val="3240030621"/>
      </p:ext>
    </p:extLst>
  </p:cSld>
  <p:clrMapOvr>
    <a:masterClrMapping/>
  </p:clrMapOvr>
  <p:transition spd="slow" advTm="2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t>Bits in Cache</a:t>
            </a:r>
          </a:p>
        </p:txBody>
      </p:sp>
      <p:sp>
        <p:nvSpPr>
          <p:cNvPr id="19459" name="AutoShape 3"/>
          <p:cNvSpPr>
            <a:spLocks noGrp="1" noChangeArrowheads="1"/>
          </p:cNvSpPr>
          <p:nvPr>
            <p:ph type="body" idx="1"/>
          </p:nvPr>
        </p:nvSpPr>
        <p:spPr>
          <a:xfrm>
            <a:off x="228600" y="1026368"/>
            <a:ext cx="8664575" cy="5715000"/>
          </a:xfrm>
        </p:spPr>
        <p:txBody>
          <a:bodyPr/>
          <a:lstStyle/>
          <a:p>
            <a:pPr>
              <a:lnSpc>
                <a:spcPct val="90000"/>
              </a:lnSpc>
              <a:buFontTx/>
              <a:buNone/>
            </a:pPr>
            <a:r>
              <a:rPr lang="en-US" altLang="zh-CN" sz="2000" dirty="0" smtClean="0">
                <a:solidFill>
                  <a:srgbClr val="FF3300"/>
                </a:solidFill>
                <a:latin typeface="Comic Sans MS" panose="030F0702030302020204" pitchFamily="66" charset="0"/>
              </a:rPr>
              <a:t>Example </a:t>
            </a:r>
          </a:p>
          <a:p>
            <a:pPr>
              <a:lnSpc>
                <a:spcPct val="90000"/>
              </a:lnSpc>
            </a:pPr>
            <a:r>
              <a:rPr lang="en-US" altLang="zh-CN" sz="2000" dirty="0" smtClean="0">
                <a:solidFill>
                  <a:schemeClr val="tx1"/>
                </a:solidFill>
                <a:latin typeface="Comic Sans MS" panose="030F0702030302020204" pitchFamily="66" charset="0"/>
              </a:rPr>
              <a:t>How many total bits are required for a direct-mapped cache 16KB of data and 4-word blocks, assuming a 32-bit address?</a:t>
            </a:r>
          </a:p>
          <a:p>
            <a:pPr>
              <a:lnSpc>
                <a:spcPct val="90000"/>
              </a:lnSpc>
            </a:pPr>
            <a:endParaRPr lang="en-US" altLang="zh-CN" sz="2000" dirty="0" smtClean="0">
              <a:solidFill>
                <a:schemeClr val="tx1"/>
              </a:solidFill>
              <a:latin typeface="Comic Sans MS" panose="030F0702030302020204" pitchFamily="66" charset="0"/>
            </a:endParaRPr>
          </a:p>
          <a:p>
            <a:pPr>
              <a:lnSpc>
                <a:spcPct val="90000"/>
              </a:lnSpc>
              <a:buFontTx/>
              <a:buNone/>
            </a:pPr>
            <a:r>
              <a:rPr lang="en-US" altLang="zh-CN" sz="2000" dirty="0" smtClean="0">
                <a:solidFill>
                  <a:srgbClr val="FF3300"/>
                </a:solidFill>
                <a:latin typeface="Comic Sans MS" panose="030F0702030302020204" pitchFamily="66" charset="0"/>
              </a:rPr>
              <a:t>Answer</a:t>
            </a:r>
          </a:p>
          <a:p>
            <a:pPr>
              <a:lnSpc>
                <a:spcPct val="90000"/>
              </a:lnSpc>
            </a:pPr>
            <a:r>
              <a:rPr lang="en-US" altLang="zh-CN" sz="2000" dirty="0" smtClean="0">
                <a:solidFill>
                  <a:schemeClr val="tx1"/>
                </a:solidFill>
                <a:latin typeface="Comic Sans MS" panose="030F0702030302020204" pitchFamily="66" charset="0"/>
              </a:rPr>
              <a:t>16KB=4KWord=2</a:t>
            </a:r>
            <a:r>
              <a:rPr lang="en-US" altLang="zh-CN" sz="2000" baseline="30000" dirty="0" smtClean="0">
                <a:solidFill>
                  <a:schemeClr val="tx1"/>
                </a:solidFill>
                <a:latin typeface="Comic Sans MS" panose="030F0702030302020204" pitchFamily="66" charset="0"/>
              </a:rPr>
              <a:t>12</a:t>
            </a:r>
            <a:r>
              <a:rPr lang="en-US" altLang="zh-CN" sz="2000" dirty="0" smtClean="0">
                <a:solidFill>
                  <a:schemeClr val="tx1"/>
                </a:solidFill>
                <a:latin typeface="Comic Sans MS" panose="030F0702030302020204" pitchFamily="66" charset="0"/>
              </a:rPr>
              <a:t> words</a:t>
            </a:r>
          </a:p>
          <a:p>
            <a:pPr>
              <a:lnSpc>
                <a:spcPct val="90000"/>
              </a:lnSpc>
            </a:pPr>
            <a:r>
              <a:rPr lang="en-US" altLang="zh-CN" sz="2000" dirty="0" smtClean="0">
                <a:solidFill>
                  <a:schemeClr val="tx1"/>
                </a:solidFill>
                <a:latin typeface="Comic Sans MS" panose="030F0702030302020204" pitchFamily="66" charset="0"/>
              </a:rPr>
              <a:t>One block=4 words = 2</a:t>
            </a:r>
            <a:r>
              <a:rPr lang="en-US" altLang="zh-CN" sz="2000" baseline="30000" dirty="0" smtClean="0">
                <a:solidFill>
                  <a:schemeClr val="tx1"/>
                </a:solidFill>
                <a:latin typeface="Comic Sans MS" panose="030F0702030302020204" pitchFamily="66" charset="0"/>
              </a:rPr>
              <a:t>2</a:t>
            </a:r>
            <a:r>
              <a:rPr lang="en-US" altLang="zh-CN" sz="2000" dirty="0" smtClean="0">
                <a:solidFill>
                  <a:schemeClr val="tx1"/>
                </a:solidFill>
                <a:latin typeface="Comic Sans MS" panose="030F0702030302020204" pitchFamily="66" charset="0"/>
              </a:rPr>
              <a:t>  words </a:t>
            </a:r>
          </a:p>
          <a:p>
            <a:pPr>
              <a:lnSpc>
                <a:spcPct val="90000"/>
              </a:lnSpc>
            </a:pPr>
            <a:r>
              <a:rPr lang="en-US" altLang="zh-CN" sz="2000" dirty="0" smtClean="0">
                <a:solidFill>
                  <a:schemeClr val="tx1"/>
                </a:solidFill>
                <a:latin typeface="Comic Sans MS" panose="030F0702030302020204" pitchFamily="66" charset="0"/>
              </a:rPr>
              <a:t>Number of blocks (index bit) = 2</a:t>
            </a:r>
            <a:r>
              <a:rPr lang="en-US" altLang="zh-CN" sz="2000" baseline="30000" dirty="0" smtClean="0">
                <a:solidFill>
                  <a:schemeClr val="tx1"/>
                </a:solidFill>
                <a:latin typeface="Comic Sans MS" panose="030F0702030302020204" pitchFamily="66" charset="0"/>
              </a:rPr>
              <a:t>12</a:t>
            </a:r>
            <a:r>
              <a:rPr lang="en-US" altLang="zh-CN" sz="2000" dirty="0" smtClean="0">
                <a:solidFill>
                  <a:schemeClr val="tx1"/>
                </a:solidFill>
                <a:latin typeface="Comic Sans MS" panose="030F0702030302020204" pitchFamily="66" charset="0"/>
              </a:rPr>
              <a:t> ÷ 2</a:t>
            </a:r>
            <a:r>
              <a:rPr lang="en-US" altLang="zh-CN" sz="2000" baseline="30000" dirty="0" smtClean="0">
                <a:solidFill>
                  <a:schemeClr val="tx1"/>
                </a:solidFill>
                <a:latin typeface="Comic Sans MS" panose="030F0702030302020204" pitchFamily="66" charset="0"/>
              </a:rPr>
              <a:t>2</a:t>
            </a:r>
            <a:r>
              <a:rPr lang="en-US" altLang="zh-CN" sz="2000" dirty="0" smtClean="0">
                <a:solidFill>
                  <a:schemeClr val="tx1"/>
                </a:solidFill>
                <a:latin typeface="Comic Sans MS" panose="030F0702030302020204" pitchFamily="66" charset="0"/>
              </a:rPr>
              <a:t> = 2</a:t>
            </a:r>
            <a:r>
              <a:rPr lang="en-US" altLang="zh-CN" sz="2000" baseline="30000" dirty="0" smtClean="0">
                <a:solidFill>
                  <a:schemeClr val="tx1"/>
                </a:solidFill>
                <a:latin typeface="Comic Sans MS" panose="030F0702030302020204" pitchFamily="66" charset="0"/>
              </a:rPr>
              <a:t>10</a:t>
            </a:r>
            <a:r>
              <a:rPr lang="en-US" altLang="zh-CN" sz="2000" dirty="0" smtClean="0">
                <a:solidFill>
                  <a:schemeClr val="tx1"/>
                </a:solidFill>
                <a:latin typeface="Comic Sans MS" panose="030F0702030302020204" pitchFamily="66" charset="0"/>
              </a:rPr>
              <a:t> blocks</a:t>
            </a:r>
          </a:p>
          <a:p>
            <a:pPr>
              <a:lnSpc>
                <a:spcPct val="90000"/>
              </a:lnSpc>
            </a:pPr>
            <a:r>
              <a:rPr lang="en-US" altLang="zh-CN" sz="2000" dirty="0" smtClean="0">
                <a:solidFill>
                  <a:schemeClr val="tx1"/>
                </a:solidFill>
                <a:latin typeface="Comic Sans MS" panose="030F0702030302020204" pitchFamily="66" charset="0"/>
              </a:rPr>
              <a:t>Data bits of block =4×32=128 bits</a:t>
            </a:r>
          </a:p>
          <a:p>
            <a:pPr>
              <a:lnSpc>
                <a:spcPct val="90000"/>
              </a:lnSpc>
            </a:pPr>
            <a:r>
              <a:rPr lang="en-US" altLang="zh-CN" sz="2000" dirty="0" smtClean="0">
                <a:solidFill>
                  <a:schemeClr val="tx1"/>
                </a:solidFill>
                <a:latin typeface="Comic Sans MS" panose="030F0702030302020204" pitchFamily="66" charset="0"/>
              </a:rPr>
              <a:t>Tag bits  = address – index-block size =32-10–2-2 =18 bits </a:t>
            </a:r>
          </a:p>
          <a:p>
            <a:pPr>
              <a:lnSpc>
                <a:spcPct val="90000"/>
              </a:lnSpc>
            </a:pPr>
            <a:r>
              <a:rPr lang="en-US" altLang="zh-CN" sz="2000" dirty="0" smtClean="0">
                <a:solidFill>
                  <a:schemeClr val="tx1"/>
                </a:solidFill>
                <a:latin typeface="Comic Sans MS" panose="030F0702030302020204" pitchFamily="66" charset="0"/>
              </a:rPr>
              <a:t>Valid bit = 1 bit</a:t>
            </a:r>
          </a:p>
          <a:p>
            <a:pPr>
              <a:lnSpc>
                <a:spcPct val="90000"/>
              </a:lnSpc>
            </a:pPr>
            <a:endParaRPr lang="en-US" altLang="zh-CN" sz="2000" dirty="0" smtClean="0">
              <a:solidFill>
                <a:schemeClr val="tx1"/>
              </a:solidFill>
              <a:latin typeface="Comic Sans MS" panose="030F0702030302020204" pitchFamily="66" charset="0"/>
            </a:endParaRPr>
          </a:p>
          <a:p>
            <a:pPr>
              <a:lnSpc>
                <a:spcPct val="90000"/>
              </a:lnSpc>
            </a:pPr>
            <a:r>
              <a:rPr lang="en-US" altLang="zh-CN" sz="2000" dirty="0" smtClean="0">
                <a:solidFill>
                  <a:schemeClr val="tx1"/>
                </a:solidFill>
                <a:latin typeface="Comic Sans MS" panose="030F0702030302020204" pitchFamily="66" charset="0"/>
              </a:rPr>
              <a:t>Total Cache size = 2</a:t>
            </a:r>
            <a:r>
              <a:rPr lang="en-US" altLang="zh-CN" sz="2000" baseline="30000" dirty="0" smtClean="0">
                <a:solidFill>
                  <a:schemeClr val="tx1"/>
                </a:solidFill>
                <a:latin typeface="Comic Sans MS" panose="030F0702030302020204" pitchFamily="66" charset="0"/>
              </a:rPr>
              <a:t>10</a:t>
            </a:r>
            <a:r>
              <a:rPr lang="en-US" altLang="zh-CN" sz="2000" dirty="0" smtClean="0">
                <a:solidFill>
                  <a:schemeClr val="tx1"/>
                </a:solidFill>
                <a:latin typeface="Comic Sans MS" panose="030F0702030302020204" pitchFamily="66" charset="0"/>
              </a:rPr>
              <a:t> × (128+18+1)= 2</a:t>
            </a:r>
            <a:r>
              <a:rPr lang="en-US" altLang="zh-CN" sz="2000" baseline="30000" dirty="0" smtClean="0">
                <a:solidFill>
                  <a:schemeClr val="tx1"/>
                </a:solidFill>
                <a:latin typeface="Comic Sans MS" panose="030F0702030302020204" pitchFamily="66" charset="0"/>
              </a:rPr>
              <a:t>10</a:t>
            </a:r>
            <a:r>
              <a:rPr lang="en-US" altLang="zh-CN" sz="2000" dirty="0" smtClean="0">
                <a:solidFill>
                  <a:schemeClr val="tx1"/>
                </a:solidFill>
                <a:latin typeface="Comic Sans MS" panose="030F0702030302020204" pitchFamily="66" charset="0"/>
              </a:rPr>
              <a:t>×147= 147 Kbits</a:t>
            </a:r>
          </a:p>
          <a:p>
            <a:pPr lvl="4">
              <a:lnSpc>
                <a:spcPct val="90000"/>
              </a:lnSpc>
              <a:buFontTx/>
              <a:buNone/>
            </a:pPr>
            <a:r>
              <a:rPr lang="en-US" altLang="zh-CN" sz="2400" dirty="0" smtClean="0">
                <a:latin typeface="Comic Sans MS" panose="030F0702030302020204" pitchFamily="66" charset="0"/>
              </a:rPr>
              <a:t>                                                  </a:t>
            </a:r>
            <a:r>
              <a:rPr lang="en-US" altLang="zh-CN" sz="2400" b="1" dirty="0" smtClean="0">
                <a:solidFill>
                  <a:srgbClr val="FF3300"/>
                </a:solidFill>
                <a:latin typeface="Comic Sans MS" panose="030F0702030302020204" pitchFamily="66" charset="0"/>
              </a:rPr>
              <a:t>= 18.4KB</a:t>
            </a:r>
          </a:p>
          <a:p>
            <a:pPr>
              <a:lnSpc>
                <a:spcPct val="90000"/>
              </a:lnSpc>
            </a:pPr>
            <a:r>
              <a:rPr lang="en-US" altLang="zh-CN" sz="2000" dirty="0" smtClean="0">
                <a:solidFill>
                  <a:schemeClr val="tx1"/>
                </a:solidFill>
                <a:latin typeface="Comic Sans MS" panose="030F0702030302020204" pitchFamily="66" charset="0"/>
              </a:rPr>
              <a:t>It is about 1.15 times as many as needed just for the data</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18</a:t>
            </a:fld>
            <a:endParaRPr lang="zh-CN" altLang="en-US"/>
          </a:p>
        </p:txBody>
      </p:sp>
    </p:spTree>
    <p:extLst>
      <p:ext uri="{BB962C8B-B14F-4D97-AF65-F5344CB8AC3E}">
        <p14:creationId xmlns:p14="http://schemas.microsoft.com/office/powerpoint/2010/main" val="2097484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62762" y="-26767"/>
            <a:ext cx="7869560" cy="954360"/>
          </a:xfrm>
        </p:spPr>
        <p:txBody>
          <a:bodyPr/>
          <a:lstStyle/>
          <a:p>
            <a:r>
              <a:rPr lang="en-US" altLang="zh-CN" sz="2400" dirty="0" smtClean="0"/>
              <a:t>Mapping an Address to Multiword Cache Block</a:t>
            </a:r>
          </a:p>
        </p:txBody>
      </p:sp>
      <p:sp>
        <p:nvSpPr>
          <p:cNvPr id="20483" name="AutoShape 3"/>
          <p:cNvSpPr>
            <a:spLocks noGrp="1" noChangeArrowheads="1"/>
          </p:cNvSpPr>
          <p:nvPr>
            <p:ph type="body" idx="1"/>
          </p:nvPr>
        </p:nvSpPr>
        <p:spPr>
          <a:xfrm>
            <a:off x="253705" y="998636"/>
            <a:ext cx="8382000" cy="4446588"/>
          </a:xfrm>
        </p:spPr>
        <p:txBody>
          <a:bodyPr/>
          <a:lstStyle/>
          <a:p>
            <a:pPr>
              <a:spcBef>
                <a:spcPts val="0"/>
              </a:spcBef>
              <a:buFontTx/>
              <a:buNone/>
            </a:pPr>
            <a:r>
              <a:rPr lang="en-US" altLang="zh-CN" sz="2400" dirty="0" smtClean="0">
                <a:solidFill>
                  <a:srgbClr val="FF3300"/>
                </a:solidFill>
                <a:latin typeface="Comic Sans MS" panose="030F0702030302020204" pitchFamily="66" charset="0"/>
              </a:rPr>
              <a:t>Example </a:t>
            </a:r>
          </a:p>
          <a:p>
            <a:pPr>
              <a:spcBef>
                <a:spcPts val="0"/>
              </a:spcBef>
            </a:pPr>
            <a:r>
              <a:rPr lang="en-US" altLang="zh-CN" sz="2400" b="0" dirty="0" smtClean="0">
                <a:solidFill>
                  <a:schemeClr val="tx1"/>
                </a:solidFill>
              </a:rPr>
              <a:t>Consider a cache with 64 blocks and a block size of 16 bytes.</a:t>
            </a:r>
          </a:p>
          <a:p>
            <a:pPr>
              <a:spcBef>
                <a:spcPts val="0"/>
              </a:spcBef>
            </a:pPr>
            <a:r>
              <a:rPr lang="en-US" altLang="zh-CN" sz="2400" b="0" dirty="0" smtClean="0">
                <a:solidFill>
                  <a:schemeClr val="tx1"/>
                </a:solidFill>
              </a:rPr>
              <a:t>What block number does byte address 1200 map to?</a:t>
            </a:r>
            <a:endParaRPr lang="en-US" altLang="zh-CN" b="0" dirty="0" smtClean="0"/>
          </a:p>
          <a:p>
            <a:pPr>
              <a:spcBef>
                <a:spcPts val="0"/>
              </a:spcBef>
              <a:buFontTx/>
              <a:buNone/>
            </a:pPr>
            <a:r>
              <a:rPr lang="en-US" altLang="zh-CN" sz="2400" dirty="0" smtClean="0">
                <a:latin typeface="Comic Sans MS" panose="030F0702030302020204" pitchFamily="66" charset="0"/>
              </a:rPr>
              <a:t>Answer</a:t>
            </a:r>
            <a:r>
              <a:rPr lang="en-US" altLang="zh-CN" sz="2000" dirty="0" smtClean="0">
                <a:latin typeface="Comic Sans MS" panose="030F0702030302020204" pitchFamily="66" charset="0"/>
              </a:rPr>
              <a:t> </a:t>
            </a:r>
          </a:p>
          <a:p>
            <a:pPr>
              <a:spcBef>
                <a:spcPts val="0"/>
              </a:spcBef>
              <a:buFontTx/>
              <a:buNone/>
            </a:pPr>
            <a:r>
              <a:rPr lang="en-US" altLang="zh-CN" sz="2600" b="0" dirty="0" smtClean="0">
                <a:solidFill>
                  <a:schemeClr val="tx1"/>
                </a:solidFill>
              </a:rPr>
              <a:t>         (Block address) </a:t>
            </a:r>
            <a:r>
              <a:rPr lang="en-US" altLang="zh-CN" sz="2600" b="0" dirty="0" smtClean="0">
                <a:solidFill>
                  <a:srgbClr val="FF3300"/>
                </a:solidFill>
              </a:rPr>
              <a:t>modulo </a:t>
            </a:r>
            <a:r>
              <a:rPr lang="en-US" altLang="zh-CN" sz="2600" b="0" dirty="0" smtClean="0">
                <a:solidFill>
                  <a:schemeClr val="tx1"/>
                </a:solidFill>
              </a:rPr>
              <a:t>(Number of cache blocks)</a:t>
            </a:r>
            <a:endParaRPr lang="en-US" altLang="zh-CN" b="0" dirty="0" smtClean="0">
              <a:solidFill>
                <a:schemeClr val="tx1"/>
              </a:solidFill>
            </a:endParaRPr>
          </a:p>
          <a:p>
            <a:pPr>
              <a:spcBef>
                <a:spcPts val="0"/>
              </a:spcBef>
              <a:buFontTx/>
              <a:buNone/>
            </a:pPr>
            <a:r>
              <a:rPr lang="en-US" altLang="zh-CN" sz="2400" dirty="0" smtClean="0">
                <a:solidFill>
                  <a:schemeClr val="tx1"/>
                </a:solidFill>
              </a:rPr>
              <a:t>Where the address of the block is </a:t>
            </a:r>
          </a:p>
          <a:p>
            <a:pPr>
              <a:spcBef>
                <a:spcPts val="0"/>
              </a:spcBef>
              <a:buFontTx/>
              <a:buNone/>
            </a:pPr>
            <a:endParaRPr lang="en-US" altLang="zh-CN" dirty="0" smtClean="0"/>
          </a:p>
          <a:p>
            <a:pPr algn="ctr">
              <a:spcBef>
                <a:spcPts val="0"/>
              </a:spcBef>
              <a:buFontTx/>
              <a:buNone/>
            </a:pPr>
            <a:endParaRPr lang="en-US" altLang="zh-CN" dirty="0" smtClean="0"/>
          </a:p>
          <a:p>
            <a:pPr algn="ctr">
              <a:spcBef>
                <a:spcPts val="0"/>
              </a:spcBef>
              <a:buFontTx/>
              <a:buNone/>
            </a:pPr>
            <a:r>
              <a:rPr lang="en-US" altLang="zh-CN" sz="2400" dirty="0" smtClean="0">
                <a:solidFill>
                  <a:schemeClr val="tx1"/>
                </a:solidFill>
              </a:rPr>
              <a:t>75</a:t>
            </a:r>
            <a:r>
              <a:rPr lang="en-US" altLang="zh-CN" sz="2400" dirty="0" smtClean="0"/>
              <a:t> </a:t>
            </a:r>
            <a:r>
              <a:rPr lang="en-US" altLang="zh-CN" sz="2400" dirty="0" smtClean="0">
                <a:solidFill>
                  <a:srgbClr val="FF3300"/>
                </a:solidFill>
              </a:rPr>
              <a:t>modulo </a:t>
            </a:r>
            <a:r>
              <a:rPr lang="en-US" altLang="zh-CN" sz="2400" dirty="0" smtClean="0">
                <a:solidFill>
                  <a:schemeClr val="tx1"/>
                </a:solidFill>
              </a:rPr>
              <a:t>64 =11</a:t>
            </a:r>
          </a:p>
        </p:txBody>
      </p:sp>
      <p:grpSp>
        <p:nvGrpSpPr>
          <p:cNvPr id="20484" name="Group 34"/>
          <p:cNvGrpSpPr>
            <a:grpSpLocks/>
          </p:cNvGrpSpPr>
          <p:nvPr/>
        </p:nvGrpSpPr>
        <p:grpSpPr bwMode="auto">
          <a:xfrm>
            <a:off x="2032499" y="3429000"/>
            <a:ext cx="4824412" cy="750601"/>
            <a:chOff x="1429" y="2069"/>
            <a:chExt cx="3039" cy="589"/>
          </a:xfrm>
        </p:grpSpPr>
        <p:sp>
          <p:nvSpPr>
            <p:cNvPr id="20508" name="Rectangle 4"/>
            <p:cNvSpPr>
              <a:spLocks noChangeArrowheads="1"/>
            </p:cNvSpPr>
            <p:nvPr/>
          </p:nvSpPr>
          <p:spPr bwMode="auto">
            <a:xfrm>
              <a:off x="1473" y="2114"/>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b="0">
                  <a:latin typeface="Times New Roman" panose="02020603050405020304" pitchFamily="18" charset="0"/>
                </a:rPr>
                <a:t>Byte address</a:t>
              </a:r>
            </a:p>
          </p:txBody>
        </p:sp>
        <p:sp>
          <p:nvSpPr>
            <p:cNvPr id="20509" name="Line 5"/>
            <p:cNvSpPr>
              <a:spLocks noChangeShapeType="1"/>
            </p:cNvSpPr>
            <p:nvPr/>
          </p:nvSpPr>
          <p:spPr bwMode="auto">
            <a:xfrm>
              <a:off x="1473" y="2386"/>
              <a:ext cx="12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10" name="Rectangle 6"/>
            <p:cNvSpPr>
              <a:spLocks noChangeArrowheads="1"/>
            </p:cNvSpPr>
            <p:nvPr/>
          </p:nvSpPr>
          <p:spPr bwMode="auto">
            <a:xfrm>
              <a:off x="1518" y="2386"/>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b="0" dirty="0">
                  <a:latin typeface="Times New Roman" panose="02020603050405020304" pitchFamily="18" charset="0"/>
                </a:rPr>
                <a:t>Bytes per block</a:t>
              </a:r>
            </a:p>
          </p:txBody>
        </p:sp>
        <p:sp>
          <p:nvSpPr>
            <p:cNvPr id="20511" name="Freeform 7"/>
            <p:cNvSpPr>
              <a:spLocks/>
            </p:cNvSpPr>
            <p:nvPr/>
          </p:nvSpPr>
          <p:spPr bwMode="auto">
            <a:xfrm>
              <a:off x="1429" y="2159"/>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12" name="Freeform 8"/>
            <p:cNvSpPr>
              <a:spLocks/>
            </p:cNvSpPr>
            <p:nvPr/>
          </p:nvSpPr>
          <p:spPr bwMode="auto">
            <a:xfrm flipH="1">
              <a:off x="2699" y="2159"/>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13" name="Rectangle 9"/>
            <p:cNvSpPr>
              <a:spLocks noChangeArrowheads="1"/>
            </p:cNvSpPr>
            <p:nvPr/>
          </p:nvSpPr>
          <p:spPr bwMode="auto">
            <a:xfrm>
              <a:off x="3016" y="2069"/>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b="0">
                  <a:latin typeface="Times New Roman" panose="02020603050405020304" pitchFamily="18" charset="0"/>
                </a:rPr>
                <a:t>1200</a:t>
              </a:r>
            </a:p>
          </p:txBody>
        </p:sp>
        <p:sp>
          <p:nvSpPr>
            <p:cNvPr id="20514" name="Line 10"/>
            <p:cNvSpPr>
              <a:spLocks noChangeShapeType="1"/>
            </p:cNvSpPr>
            <p:nvPr/>
          </p:nvSpPr>
          <p:spPr bwMode="auto">
            <a:xfrm>
              <a:off x="3424" y="2341"/>
              <a:ext cx="59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15" name="Rectangle 11"/>
            <p:cNvSpPr>
              <a:spLocks noChangeArrowheads="1"/>
            </p:cNvSpPr>
            <p:nvPr/>
          </p:nvSpPr>
          <p:spPr bwMode="auto">
            <a:xfrm>
              <a:off x="3061" y="2341"/>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b="0">
                  <a:latin typeface="Times New Roman" panose="02020603050405020304" pitchFamily="18" charset="0"/>
                </a:rPr>
                <a:t>16</a:t>
              </a:r>
            </a:p>
          </p:txBody>
        </p:sp>
        <p:sp>
          <p:nvSpPr>
            <p:cNvPr id="20516" name="Freeform 12"/>
            <p:cNvSpPr>
              <a:spLocks/>
            </p:cNvSpPr>
            <p:nvPr/>
          </p:nvSpPr>
          <p:spPr bwMode="auto">
            <a:xfrm>
              <a:off x="3335" y="2114"/>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17" name="Freeform 13"/>
            <p:cNvSpPr>
              <a:spLocks/>
            </p:cNvSpPr>
            <p:nvPr/>
          </p:nvSpPr>
          <p:spPr bwMode="auto">
            <a:xfrm flipH="1">
              <a:off x="3969" y="2115"/>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18" name="Rectangle 14"/>
            <p:cNvSpPr>
              <a:spLocks noChangeArrowheads="1"/>
            </p:cNvSpPr>
            <p:nvPr/>
          </p:nvSpPr>
          <p:spPr bwMode="auto">
            <a:xfrm>
              <a:off x="2880" y="2296"/>
              <a:ext cx="36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b="0">
                  <a:latin typeface="Times New Roman" panose="02020603050405020304" pitchFamily="18" charset="0"/>
                </a:rPr>
                <a:t>=</a:t>
              </a:r>
            </a:p>
          </p:txBody>
        </p:sp>
        <p:sp>
          <p:nvSpPr>
            <p:cNvPr id="20519" name="Rectangle 15"/>
            <p:cNvSpPr>
              <a:spLocks noChangeArrowheads="1"/>
            </p:cNvSpPr>
            <p:nvPr/>
          </p:nvSpPr>
          <p:spPr bwMode="auto">
            <a:xfrm>
              <a:off x="4105" y="2250"/>
              <a:ext cx="36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b="0">
                  <a:latin typeface="Times New Roman" panose="02020603050405020304" pitchFamily="18" charset="0"/>
                </a:rPr>
                <a:t>= 75</a:t>
              </a:r>
            </a:p>
          </p:txBody>
        </p:sp>
      </p:grpSp>
      <p:grpSp>
        <p:nvGrpSpPr>
          <p:cNvPr id="20485" name="Group 35"/>
          <p:cNvGrpSpPr>
            <a:grpSpLocks/>
          </p:cNvGrpSpPr>
          <p:nvPr/>
        </p:nvGrpSpPr>
        <p:grpSpPr bwMode="auto">
          <a:xfrm>
            <a:off x="323155" y="5157192"/>
            <a:ext cx="8569325" cy="503238"/>
            <a:chOff x="158" y="3385"/>
            <a:chExt cx="5398" cy="317"/>
          </a:xfrm>
        </p:grpSpPr>
        <p:grpSp>
          <p:nvGrpSpPr>
            <p:cNvPr id="20492" name="Group 22"/>
            <p:cNvGrpSpPr>
              <a:grpSpLocks/>
            </p:cNvGrpSpPr>
            <p:nvPr/>
          </p:nvGrpSpPr>
          <p:grpSpPr bwMode="auto">
            <a:xfrm>
              <a:off x="158" y="3385"/>
              <a:ext cx="1905" cy="317"/>
              <a:chOff x="431" y="3385"/>
              <a:chExt cx="2676" cy="544"/>
            </a:xfrm>
          </p:grpSpPr>
          <p:sp>
            <p:nvSpPr>
              <p:cNvPr id="20502" name="Rectangle 16"/>
              <p:cNvSpPr>
                <a:spLocks noChangeArrowheads="1"/>
              </p:cNvSpPr>
              <p:nvPr/>
            </p:nvSpPr>
            <p:spPr bwMode="auto">
              <a:xfrm>
                <a:off x="475" y="3385"/>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b="0">
                    <a:latin typeface="Times New Roman" panose="02020603050405020304" pitchFamily="18" charset="0"/>
                  </a:rPr>
                  <a:t>Byte address</a:t>
                </a:r>
              </a:p>
            </p:txBody>
          </p:sp>
          <p:sp>
            <p:nvSpPr>
              <p:cNvPr id="20503" name="Line 17"/>
              <p:cNvSpPr>
                <a:spLocks noChangeShapeType="1"/>
              </p:cNvSpPr>
              <p:nvPr/>
            </p:nvSpPr>
            <p:spPr bwMode="auto">
              <a:xfrm>
                <a:off x="475" y="3657"/>
                <a:ext cx="12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04" name="Rectangle 18"/>
              <p:cNvSpPr>
                <a:spLocks noChangeArrowheads="1"/>
              </p:cNvSpPr>
              <p:nvPr/>
            </p:nvSpPr>
            <p:spPr bwMode="auto">
              <a:xfrm>
                <a:off x="520" y="3657"/>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b="0" dirty="0">
                    <a:latin typeface="Times New Roman" panose="02020603050405020304" pitchFamily="18" charset="0"/>
                  </a:rPr>
                  <a:t>Bytes per block</a:t>
                </a:r>
              </a:p>
            </p:txBody>
          </p:sp>
          <p:sp>
            <p:nvSpPr>
              <p:cNvPr id="20505" name="Freeform 19"/>
              <p:cNvSpPr>
                <a:spLocks/>
              </p:cNvSpPr>
              <p:nvPr/>
            </p:nvSpPr>
            <p:spPr bwMode="auto">
              <a:xfrm>
                <a:off x="431" y="3430"/>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06" name="Freeform 20"/>
              <p:cNvSpPr>
                <a:spLocks/>
              </p:cNvSpPr>
              <p:nvPr/>
            </p:nvSpPr>
            <p:spPr bwMode="auto">
              <a:xfrm flipH="1">
                <a:off x="1701" y="3430"/>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07" name="Rectangle 21"/>
              <p:cNvSpPr>
                <a:spLocks noChangeArrowheads="1"/>
              </p:cNvSpPr>
              <p:nvPr/>
            </p:nvSpPr>
            <p:spPr bwMode="auto">
              <a:xfrm>
                <a:off x="1837" y="3521"/>
                <a:ext cx="127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b="0">
                    <a:latin typeface="Times New Roman" panose="02020603050405020304" pitchFamily="18" charset="0"/>
                  </a:rPr>
                  <a:t>×Byte per block</a:t>
                </a:r>
              </a:p>
            </p:txBody>
          </p:sp>
        </p:grpSp>
        <p:grpSp>
          <p:nvGrpSpPr>
            <p:cNvPr id="20493" name="Group 23"/>
            <p:cNvGrpSpPr>
              <a:grpSpLocks/>
            </p:cNvGrpSpPr>
            <p:nvPr/>
          </p:nvGrpSpPr>
          <p:grpSpPr bwMode="auto">
            <a:xfrm>
              <a:off x="2517" y="3429"/>
              <a:ext cx="1905" cy="273"/>
              <a:chOff x="431" y="3385"/>
              <a:chExt cx="2676" cy="544"/>
            </a:xfrm>
          </p:grpSpPr>
          <p:sp>
            <p:nvSpPr>
              <p:cNvPr id="20496" name="Rectangle 24"/>
              <p:cNvSpPr>
                <a:spLocks noChangeArrowheads="1"/>
              </p:cNvSpPr>
              <p:nvPr/>
            </p:nvSpPr>
            <p:spPr bwMode="auto">
              <a:xfrm>
                <a:off x="475" y="3385"/>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b="0">
                    <a:latin typeface="Times New Roman" panose="02020603050405020304" pitchFamily="18" charset="0"/>
                  </a:rPr>
                  <a:t>Byte address</a:t>
                </a:r>
              </a:p>
            </p:txBody>
          </p:sp>
          <p:sp>
            <p:nvSpPr>
              <p:cNvPr id="20497" name="Line 25"/>
              <p:cNvSpPr>
                <a:spLocks noChangeShapeType="1"/>
              </p:cNvSpPr>
              <p:nvPr/>
            </p:nvSpPr>
            <p:spPr bwMode="auto">
              <a:xfrm>
                <a:off x="475" y="3657"/>
                <a:ext cx="12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498" name="Rectangle 26"/>
              <p:cNvSpPr>
                <a:spLocks noChangeArrowheads="1"/>
              </p:cNvSpPr>
              <p:nvPr/>
            </p:nvSpPr>
            <p:spPr bwMode="auto">
              <a:xfrm>
                <a:off x="520" y="3657"/>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b="0">
                    <a:latin typeface="Times New Roman" panose="02020603050405020304" pitchFamily="18" charset="0"/>
                  </a:rPr>
                  <a:t>Bytes per block</a:t>
                </a:r>
              </a:p>
            </p:txBody>
          </p:sp>
          <p:sp>
            <p:nvSpPr>
              <p:cNvPr id="20499" name="Freeform 27"/>
              <p:cNvSpPr>
                <a:spLocks/>
              </p:cNvSpPr>
              <p:nvPr/>
            </p:nvSpPr>
            <p:spPr bwMode="auto">
              <a:xfrm>
                <a:off x="431" y="3430"/>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00" name="Freeform 28"/>
              <p:cNvSpPr>
                <a:spLocks/>
              </p:cNvSpPr>
              <p:nvPr/>
            </p:nvSpPr>
            <p:spPr bwMode="auto">
              <a:xfrm flipH="1">
                <a:off x="1701" y="3430"/>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01" name="Rectangle 29"/>
              <p:cNvSpPr>
                <a:spLocks noChangeArrowheads="1"/>
              </p:cNvSpPr>
              <p:nvPr/>
            </p:nvSpPr>
            <p:spPr bwMode="auto">
              <a:xfrm>
                <a:off x="1837" y="3521"/>
                <a:ext cx="127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b="0">
                    <a:latin typeface="Times New Roman" panose="02020603050405020304" pitchFamily="18" charset="0"/>
                  </a:rPr>
                  <a:t>×Byte per block</a:t>
                </a:r>
              </a:p>
            </p:txBody>
          </p:sp>
        </p:grpSp>
        <p:sp>
          <p:nvSpPr>
            <p:cNvPr id="20494" name="Rectangle 30"/>
            <p:cNvSpPr>
              <a:spLocks noChangeArrowheads="1"/>
            </p:cNvSpPr>
            <p:nvPr/>
          </p:nvSpPr>
          <p:spPr bwMode="auto">
            <a:xfrm>
              <a:off x="4558" y="3385"/>
              <a:ext cx="99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b="0">
                  <a:latin typeface="Times New Roman" panose="02020603050405020304" pitchFamily="18" charset="0"/>
                </a:rPr>
                <a:t>+( Byte per block-1)</a:t>
              </a:r>
            </a:p>
          </p:txBody>
        </p:sp>
        <p:sp>
          <p:nvSpPr>
            <p:cNvPr id="20495" name="Line 31"/>
            <p:cNvSpPr>
              <a:spLocks noChangeShapeType="1"/>
            </p:cNvSpPr>
            <p:nvPr/>
          </p:nvSpPr>
          <p:spPr bwMode="auto">
            <a:xfrm>
              <a:off x="2154" y="3566"/>
              <a:ext cx="318" cy="0"/>
            </a:xfrm>
            <a:prstGeom prst="line">
              <a:avLst/>
            </a:prstGeom>
            <a:noFill/>
            <a:ln w="38100">
              <a:solidFill>
                <a:srgbClr val="FF33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0486" name="Rectangle 32"/>
          <p:cNvSpPr>
            <a:spLocks noChangeArrowheads="1"/>
          </p:cNvSpPr>
          <p:nvPr/>
        </p:nvSpPr>
        <p:spPr bwMode="auto">
          <a:xfrm>
            <a:off x="2412305" y="5733455"/>
            <a:ext cx="259238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200" b="0">
                <a:latin typeface="Times New Roman" panose="02020603050405020304" pitchFamily="18" charset="0"/>
              </a:rPr>
              <a:t>1200                1215</a:t>
            </a:r>
          </a:p>
        </p:txBody>
      </p:sp>
      <p:sp>
        <p:nvSpPr>
          <p:cNvPr id="20487" name="Line 33"/>
          <p:cNvSpPr>
            <a:spLocks noChangeShapeType="1"/>
          </p:cNvSpPr>
          <p:nvPr/>
        </p:nvSpPr>
        <p:spPr bwMode="auto">
          <a:xfrm>
            <a:off x="3491805" y="6020792"/>
            <a:ext cx="504825" cy="0"/>
          </a:xfrm>
          <a:prstGeom prst="line">
            <a:avLst/>
          </a:prstGeom>
          <a:noFill/>
          <a:ln w="38100">
            <a:solidFill>
              <a:srgbClr val="FF33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488" name="Rectangle 36"/>
          <p:cNvSpPr>
            <a:spLocks noChangeArrowheads="1"/>
          </p:cNvSpPr>
          <p:nvPr/>
        </p:nvSpPr>
        <p:spPr bwMode="auto">
          <a:xfrm>
            <a:off x="411607" y="4333057"/>
            <a:ext cx="1584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3200" dirty="0">
                <a:solidFill>
                  <a:srgbClr val="FF3300"/>
                </a:solidFill>
                <a:latin typeface="Times New Roman" panose="02020603050405020304" pitchFamily="18" charset="0"/>
              </a:rPr>
              <a:t>Notice!!!</a:t>
            </a:r>
          </a:p>
        </p:txBody>
      </p:sp>
      <p:sp>
        <p:nvSpPr>
          <p:cNvPr id="20489" name="Rectangle 37"/>
          <p:cNvSpPr>
            <a:spLocks noChangeArrowheads="1"/>
          </p:cNvSpPr>
          <p:nvPr/>
        </p:nvSpPr>
        <p:spPr bwMode="auto">
          <a:xfrm>
            <a:off x="827980" y="5731867"/>
            <a:ext cx="1584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200">
                <a:latin typeface="Times New Roman" panose="02020603050405020304" pitchFamily="18" charset="0"/>
              </a:rPr>
              <a:t>Here:</a:t>
            </a:r>
          </a:p>
        </p:txBody>
      </p:sp>
      <p:sp>
        <p:nvSpPr>
          <p:cNvPr id="20490" name="AutoShape 38"/>
          <p:cNvSpPr>
            <a:spLocks noChangeArrowheads="1"/>
          </p:cNvSpPr>
          <p:nvPr/>
        </p:nvSpPr>
        <p:spPr bwMode="auto">
          <a:xfrm>
            <a:off x="5646200" y="2880701"/>
            <a:ext cx="3389502" cy="431800"/>
          </a:xfrm>
          <a:prstGeom prst="wedgeEllipseCallout">
            <a:avLst>
              <a:gd name="adj1" fmla="val -19301"/>
              <a:gd name="adj2" fmla="val 122409"/>
            </a:avLst>
          </a:prstGeom>
          <a:noFill/>
          <a:ln w="9525">
            <a:solidFill>
              <a:srgbClr val="FF33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0"/>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000" dirty="0">
                <a:solidFill>
                  <a:srgbClr val="FF3300"/>
                </a:solidFill>
                <a:latin typeface="Times New Roman" panose="02020603050405020304" pitchFamily="18" charset="0"/>
              </a:rPr>
              <a:t>First: get BLOCK Address </a:t>
            </a:r>
          </a:p>
        </p:txBody>
      </p:sp>
      <p:sp>
        <p:nvSpPr>
          <p:cNvPr id="20491" name="AutoShape 39"/>
          <p:cNvSpPr>
            <a:spLocks noChangeArrowheads="1"/>
          </p:cNvSpPr>
          <p:nvPr/>
        </p:nvSpPr>
        <p:spPr bwMode="auto">
          <a:xfrm>
            <a:off x="5868639" y="4333057"/>
            <a:ext cx="3167063" cy="503237"/>
          </a:xfrm>
          <a:prstGeom prst="wedgeRoundRectCallout">
            <a:avLst>
              <a:gd name="adj1" fmla="val -59596"/>
              <a:gd name="adj2" fmla="val -25913"/>
              <a:gd name="adj3" fmla="val 16667"/>
            </a:avLst>
          </a:prstGeom>
          <a:noFill/>
          <a:ln w="9525">
            <a:solidFill>
              <a:srgbClr val="FF33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dirty="0">
                <a:solidFill>
                  <a:srgbClr val="FF3300"/>
                </a:solidFill>
                <a:latin typeface="Times New Roman" panose="02020603050405020304" pitchFamily="18" charset="0"/>
              </a:rPr>
              <a:t>Then: get INDEX</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19</a:t>
            </a:fld>
            <a:endParaRPr lang="zh-CN" altLang="en-US"/>
          </a:p>
        </p:txBody>
      </p:sp>
    </p:spTree>
    <p:extLst>
      <p:ext uri="{BB962C8B-B14F-4D97-AF65-F5344CB8AC3E}">
        <p14:creationId xmlns:p14="http://schemas.microsoft.com/office/powerpoint/2010/main" val="1787162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a:xfrm>
            <a:off x="407988" y="0"/>
            <a:ext cx="8736012" cy="973138"/>
          </a:xfrm>
        </p:spPr>
        <p:txBody>
          <a:bodyPr>
            <a:normAutofit/>
          </a:bodyPr>
          <a:lstStyle/>
          <a:p>
            <a:pPr eaLnBrk="1" hangingPunct="1"/>
            <a:r>
              <a:rPr lang="en-US" altLang="zh-CN" sz="3600" dirty="0">
                <a:solidFill>
                  <a:srgbClr val="1D01EB"/>
                </a:solidFill>
                <a:latin typeface="Comic Sans MS" panose="030F0702030302020204" pitchFamily="66" charset="0"/>
              </a:rPr>
              <a:t>Contents of Chapter </a:t>
            </a:r>
            <a:r>
              <a:rPr lang="en-US" altLang="zh-CN" sz="3600" dirty="0" smtClean="0">
                <a:solidFill>
                  <a:srgbClr val="1D01EB"/>
                </a:solidFill>
                <a:latin typeface="Comic Sans MS" panose="030F0702030302020204" pitchFamily="66" charset="0"/>
              </a:rPr>
              <a:t>7</a:t>
            </a:r>
            <a:endParaRPr lang="en-US" altLang="zh-CN" sz="3600" b="1" dirty="0" smtClean="0">
              <a:solidFill>
                <a:srgbClr val="1D01EB"/>
              </a:solidFill>
              <a:latin typeface="Comic Sans MS" panose="030F0702030302020204" pitchFamily="66" charset="0"/>
            </a:endParaRPr>
          </a:p>
        </p:txBody>
      </p:sp>
      <p:sp>
        <p:nvSpPr>
          <p:cNvPr id="106499" name="Rectangle 3"/>
          <p:cNvSpPr>
            <a:spLocks noGrp="1" noRot="1" noChangeArrowheads="1"/>
          </p:cNvSpPr>
          <p:nvPr>
            <p:ph type="body" idx="1"/>
          </p:nvPr>
        </p:nvSpPr>
        <p:spPr>
          <a:xfrm>
            <a:off x="407988" y="1412776"/>
            <a:ext cx="8494713" cy="4591050"/>
          </a:xfrm>
        </p:spPr>
        <p:txBody>
          <a:bodyPr/>
          <a:lstStyle/>
          <a:p>
            <a:pPr eaLnBrk="1" hangingPunct="1">
              <a:spcBef>
                <a:spcPts val="600"/>
              </a:spcBef>
              <a:buNone/>
            </a:pPr>
            <a:r>
              <a:rPr lang="en-US" altLang="zh-CN" b="0" dirty="0">
                <a:solidFill>
                  <a:srgbClr val="FF0000"/>
                </a:solidFill>
                <a:cs typeface="Times New Roman" panose="02020603050405020304" pitchFamily="18" charset="0"/>
              </a:rPr>
              <a:t>7.1 </a:t>
            </a:r>
            <a:r>
              <a:rPr lang="en-US" altLang="zh-CN" b="0" dirty="0" smtClean="0">
                <a:solidFill>
                  <a:srgbClr val="FF0000"/>
                </a:solidFill>
                <a:cs typeface="Times New Roman" panose="02020603050405020304" pitchFamily="18" charset="0"/>
              </a:rPr>
              <a:t>Introduction</a:t>
            </a:r>
          </a:p>
          <a:p>
            <a:pPr eaLnBrk="1" hangingPunct="1">
              <a:spcBef>
                <a:spcPts val="600"/>
              </a:spcBef>
              <a:buNone/>
            </a:pPr>
            <a:r>
              <a:rPr lang="en-US" altLang="zh-CN" b="0" dirty="0">
                <a:solidFill>
                  <a:schemeClr val="tx1"/>
                </a:solidFill>
                <a:cs typeface="Times New Roman" panose="02020603050405020304" pitchFamily="18" charset="0"/>
              </a:rPr>
              <a:t>7.2 The basics of Cache</a:t>
            </a:r>
          </a:p>
          <a:p>
            <a:pPr eaLnBrk="1" hangingPunct="1">
              <a:spcBef>
                <a:spcPts val="600"/>
              </a:spcBef>
              <a:buNone/>
            </a:pPr>
            <a:r>
              <a:rPr lang="en-US" altLang="zh-CN" b="0" dirty="0">
                <a:solidFill>
                  <a:schemeClr val="tx1"/>
                </a:solidFill>
                <a:cs typeface="Times New Roman" panose="02020603050405020304" pitchFamily="18" charset="0"/>
              </a:rPr>
              <a:t>7.3 </a:t>
            </a:r>
            <a:r>
              <a:rPr lang="en-US" altLang="zh-CN" b="0" dirty="0" smtClean="0">
                <a:solidFill>
                  <a:schemeClr val="tx1"/>
                </a:solidFill>
                <a:cs typeface="Times New Roman" panose="02020603050405020304" pitchFamily="18" charset="0"/>
              </a:rPr>
              <a:t>Measuring </a:t>
            </a:r>
            <a:r>
              <a:rPr lang="en-US" altLang="zh-CN" b="0" dirty="0">
                <a:solidFill>
                  <a:schemeClr val="tx1"/>
                </a:solidFill>
                <a:cs typeface="Times New Roman" panose="02020603050405020304" pitchFamily="18" charset="0"/>
              </a:rPr>
              <a:t>and improving cache performance</a:t>
            </a:r>
            <a:endParaRPr lang="en-US" altLang="zh-CN" b="0" dirty="0" smtClean="0">
              <a:solidFill>
                <a:schemeClr val="tx1"/>
              </a:solidFill>
              <a:cs typeface="Times New Roman" panose="02020603050405020304" pitchFamily="18" charset="0"/>
            </a:endParaRPr>
          </a:p>
          <a:p>
            <a:pPr eaLnBrk="1" hangingPunct="1">
              <a:spcBef>
                <a:spcPts val="600"/>
              </a:spcBef>
              <a:buNone/>
            </a:pPr>
            <a:r>
              <a:rPr lang="en-US" altLang="zh-CN" b="0" dirty="0">
                <a:solidFill>
                  <a:schemeClr val="tx1"/>
                </a:solidFill>
                <a:cs typeface="Times New Roman" panose="02020603050405020304" pitchFamily="18" charset="0"/>
              </a:rPr>
              <a:t>7.4 Virtual </a:t>
            </a:r>
            <a:r>
              <a:rPr lang="en-US" altLang="zh-CN" b="0" dirty="0" smtClean="0">
                <a:solidFill>
                  <a:schemeClr val="tx1"/>
                </a:solidFill>
                <a:cs typeface="Times New Roman" panose="02020603050405020304" pitchFamily="18" charset="0"/>
              </a:rPr>
              <a:t>Memory</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2</a:t>
            </a:fld>
            <a:endParaRPr lang="zh-CN" altLang="en-US"/>
          </a:p>
        </p:txBody>
      </p:sp>
    </p:spTree>
    <p:extLst>
      <p:ext uri="{BB962C8B-B14F-4D97-AF65-F5344CB8AC3E}">
        <p14:creationId xmlns:p14="http://schemas.microsoft.com/office/powerpoint/2010/main" val="32566741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488" y="81558"/>
            <a:ext cx="5900750" cy="775674"/>
          </a:xfrm>
        </p:spPr>
        <p:txBody>
          <a:bodyPr/>
          <a:lstStyle/>
          <a:p>
            <a:pPr eaLnBrk="1" hangingPunct="1">
              <a:defRPr/>
            </a:pPr>
            <a:r>
              <a:rPr lang="en-US" altLang="zh-CN" sz="3200" dirty="0" smtClean="0"/>
              <a:t>Miss rate versus block size. </a:t>
            </a:r>
            <a:endParaRPr lang="zh-CN" altLang="en-US" sz="3200" dirty="0"/>
          </a:p>
        </p:txBody>
      </p:sp>
      <p:sp>
        <p:nvSpPr>
          <p:cNvPr id="21507" name="内容占位符 2"/>
          <p:cNvSpPr>
            <a:spLocks noGrp="1"/>
          </p:cNvSpPr>
          <p:nvPr>
            <p:ph idx="1"/>
          </p:nvPr>
        </p:nvSpPr>
        <p:spPr/>
        <p:txBody>
          <a:bodyPr/>
          <a:lstStyle/>
          <a:p>
            <a:pPr eaLnBrk="1" hangingPunct="1"/>
            <a:endParaRPr lang="zh-CN" altLang="en-US" smtClean="0"/>
          </a:p>
        </p:txBody>
      </p:sp>
      <p:pic>
        <p:nvPicPr>
          <p:cNvPr id="21508" name="Picture 2"/>
          <p:cNvPicPr>
            <a:picLocks noChangeAspect="1" noChangeArrowheads="1"/>
          </p:cNvPicPr>
          <p:nvPr/>
        </p:nvPicPr>
        <p:blipFill>
          <a:blip r:embed="rId3"/>
          <a:srcRect/>
          <a:stretch>
            <a:fillRect/>
          </a:stretch>
        </p:blipFill>
        <p:spPr bwMode="auto">
          <a:xfrm>
            <a:off x="428596" y="1285860"/>
            <a:ext cx="8353425" cy="4521200"/>
          </a:xfrm>
          <a:prstGeom prst="rect">
            <a:avLst/>
          </a:prstGeom>
          <a:noFill/>
          <a:ln w="9525">
            <a:noFill/>
            <a:miter lim="800000"/>
            <a:headEnd/>
            <a:tailEnd/>
          </a:ln>
          <a:effectLst/>
        </p:spPr>
      </p:pic>
      <p:sp>
        <p:nvSpPr>
          <p:cNvPr id="3" name="灯片编号占位符 2"/>
          <p:cNvSpPr>
            <a:spLocks noGrp="1"/>
          </p:cNvSpPr>
          <p:nvPr>
            <p:ph type="sldNum" sz="quarter" idx="12"/>
          </p:nvPr>
        </p:nvSpPr>
        <p:spPr/>
        <p:txBody>
          <a:bodyPr/>
          <a:lstStyle/>
          <a:p>
            <a:pPr>
              <a:defRPr/>
            </a:pPr>
            <a:fld id="{D70A7DCE-50A9-44DB-83A6-F34B2A3EA1B3}" type="slidenum">
              <a:rPr lang="zh-CN" altLang="en-US" smtClean="0"/>
              <a:pPr>
                <a:defRPr/>
              </a:pPr>
              <a:t>20</a:t>
            </a:fld>
            <a:endParaRPr lang="zh-CN" altLang="en-US"/>
          </a:p>
        </p:txBody>
      </p:sp>
    </p:spTree>
    <p:extLst>
      <p:ext uri="{BB962C8B-B14F-4D97-AF65-F5344CB8AC3E}">
        <p14:creationId xmlns:p14="http://schemas.microsoft.com/office/powerpoint/2010/main" val="2235290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225425" y="312738"/>
            <a:ext cx="2279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21507" name="AutoShape 3"/>
          <p:cNvSpPr>
            <a:spLocks noGrp="1" noChangeArrowheads="1"/>
          </p:cNvSpPr>
          <p:nvPr>
            <p:ph type="body" idx="1"/>
          </p:nvPr>
        </p:nvSpPr>
        <p:spPr>
          <a:xfrm>
            <a:off x="28600" y="908720"/>
            <a:ext cx="9144000" cy="5688012"/>
          </a:xfrm>
          <a:noFill/>
        </p:spPr>
        <p:txBody>
          <a:bodyPr/>
          <a:lstStyle/>
          <a:p>
            <a:pPr>
              <a:spcBef>
                <a:spcPts val="0"/>
              </a:spcBef>
            </a:pPr>
            <a:r>
              <a:rPr lang="en-US" altLang="zh-CN" sz="2800" dirty="0" smtClean="0">
                <a:solidFill>
                  <a:schemeClr val="tx1"/>
                </a:solidFill>
              </a:rPr>
              <a:t>Read hits</a:t>
            </a:r>
          </a:p>
          <a:p>
            <a:pPr lvl="1">
              <a:spcBef>
                <a:spcPts val="0"/>
              </a:spcBef>
            </a:pPr>
            <a:r>
              <a:rPr lang="en-US" altLang="zh-CN" dirty="0" smtClean="0"/>
              <a:t>this is what we want!</a:t>
            </a:r>
          </a:p>
          <a:p>
            <a:pPr>
              <a:spcBef>
                <a:spcPts val="0"/>
              </a:spcBef>
            </a:pPr>
            <a:r>
              <a:rPr lang="en-US" altLang="zh-CN" sz="2800" dirty="0">
                <a:solidFill>
                  <a:schemeClr val="tx1"/>
                </a:solidFill>
              </a:rPr>
              <a:t>Read misses—two kinds of misses</a:t>
            </a:r>
          </a:p>
          <a:p>
            <a:pPr lvl="1">
              <a:spcBef>
                <a:spcPts val="0"/>
              </a:spcBef>
            </a:pPr>
            <a:r>
              <a:rPr lang="en-US" altLang="zh-CN" sz="2400" dirty="0" smtClean="0">
                <a:latin typeface="Arial" panose="020B0604020202020204" pitchFamily="34" charset="0"/>
              </a:rPr>
              <a:t>instruction cache miss</a:t>
            </a:r>
          </a:p>
          <a:p>
            <a:pPr lvl="1">
              <a:spcBef>
                <a:spcPts val="0"/>
              </a:spcBef>
            </a:pPr>
            <a:r>
              <a:rPr lang="en-US" altLang="zh-CN" sz="2400" dirty="0" smtClean="0">
                <a:latin typeface="Arial" panose="020B0604020202020204" pitchFamily="34" charset="0"/>
              </a:rPr>
              <a:t>data cache miss</a:t>
            </a:r>
          </a:p>
          <a:p>
            <a:pPr>
              <a:spcBef>
                <a:spcPts val="0"/>
              </a:spcBef>
            </a:pPr>
            <a:r>
              <a:rPr lang="en-US" altLang="zh-CN" sz="2800" dirty="0" smtClean="0">
                <a:solidFill>
                  <a:schemeClr val="tx1"/>
                </a:solidFill>
              </a:rPr>
              <a:t>let’s see main steps taken on an instruction cache miss</a:t>
            </a:r>
          </a:p>
          <a:p>
            <a:pPr lvl="1">
              <a:spcBef>
                <a:spcPts val="0"/>
              </a:spcBef>
            </a:pPr>
            <a:r>
              <a:rPr lang="en-US" altLang="zh-CN" sz="2000" b="1" dirty="0" smtClean="0">
                <a:solidFill>
                  <a:srgbClr val="FF0000"/>
                </a:solidFill>
              </a:rPr>
              <a:t>Stall the CPU</a:t>
            </a:r>
            <a:r>
              <a:rPr lang="en-US" altLang="zh-CN" sz="2000" dirty="0" smtClean="0"/>
              <a:t>, fetch block from memory, deliver to cache, restart CPU read</a:t>
            </a:r>
          </a:p>
          <a:p>
            <a:pPr>
              <a:spcBef>
                <a:spcPts val="0"/>
              </a:spcBef>
              <a:buFontTx/>
              <a:buNone/>
            </a:pPr>
            <a:r>
              <a:rPr lang="en-US" altLang="zh-CN" b="0" dirty="0" smtClean="0"/>
              <a:t>	</a:t>
            </a:r>
            <a:r>
              <a:rPr lang="en-US" altLang="zh-CN" sz="2000" dirty="0" smtClean="0">
                <a:solidFill>
                  <a:srgbClr val="FF3300"/>
                </a:solidFill>
                <a:ea typeface="幼圆" panose="02010509060101010101" pitchFamily="49" charset="-122"/>
              </a:rPr>
              <a:t>1.</a:t>
            </a:r>
            <a:r>
              <a:rPr lang="en-US" altLang="zh-CN" sz="2000" b="0" dirty="0" smtClean="0">
                <a:ea typeface="幼圆" panose="02010509060101010101" pitchFamily="49" charset="-122"/>
              </a:rPr>
              <a:t> </a:t>
            </a:r>
            <a:r>
              <a:rPr lang="en-US" altLang="zh-CN" sz="2000" b="0" dirty="0" smtClean="0">
                <a:solidFill>
                  <a:schemeClr val="tx1"/>
                </a:solidFill>
                <a:ea typeface="幼圆" panose="02010509060101010101" pitchFamily="49" charset="-122"/>
              </a:rPr>
              <a:t>Send the original PC value (current PC-4) to the memory.</a:t>
            </a:r>
          </a:p>
          <a:p>
            <a:pPr>
              <a:spcBef>
                <a:spcPts val="0"/>
              </a:spcBef>
              <a:buFontTx/>
              <a:buNone/>
            </a:pPr>
            <a:r>
              <a:rPr lang="en-US" altLang="zh-CN" sz="2000" b="0" dirty="0" smtClean="0">
                <a:ea typeface="幼圆" panose="02010509060101010101" pitchFamily="49" charset="-122"/>
              </a:rPr>
              <a:t>	</a:t>
            </a:r>
            <a:r>
              <a:rPr lang="en-US" altLang="zh-CN" sz="2000" dirty="0" smtClean="0">
                <a:solidFill>
                  <a:srgbClr val="FF3300"/>
                </a:solidFill>
                <a:ea typeface="幼圆" panose="02010509060101010101" pitchFamily="49" charset="-122"/>
              </a:rPr>
              <a:t>2.</a:t>
            </a:r>
            <a:r>
              <a:rPr lang="en-US" altLang="zh-CN" sz="2000" b="0" dirty="0" smtClean="0">
                <a:ea typeface="幼圆" panose="02010509060101010101" pitchFamily="49" charset="-122"/>
              </a:rPr>
              <a:t> </a:t>
            </a:r>
            <a:r>
              <a:rPr lang="en-US" altLang="zh-CN" sz="2000" b="0" dirty="0" smtClean="0">
                <a:solidFill>
                  <a:schemeClr val="tx1"/>
                </a:solidFill>
                <a:ea typeface="幼圆" panose="02010509060101010101" pitchFamily="49" charset="-122"/>
              </a:rPr>
              <a:t>Instruct main memory to perform a read and wait for the memory to complete its access</a:t>
            </a:r>
            <a:r>
              <a:rPr lang="en-US" altLang="zh-CN" sz="2000" b="0" dirty="0" smtClean="0">
                <a:solidFill>
                  <a:schemeClr val="tx1"/>
                </a:solidFill>
              </a:rPr>
              <a:t>.</a:t>
            </a:r>
          </a:p>
          <a:p>
            <a:pPr>
              <a:spcBef>
                <a:spcPts val="0"/>
              </a:spcBef>
              <a:buFontTx/>
              <a:buNone/>
            </a:pPr>
            <a:r>
              <a:rPr lang="en-US" altLang="zh-CN" sz="2000" b="0" dirty="0" smtClean="0">
                <a:ea typeface="幼圆" panose="02010509060101010101" pitchFamily="49" charset="-122"/>
              </a:rPr>
              <a:t>	</a:t>
            </a:r>
            <a:r>
              <a:rPr lang="en-US" altLang="zh-CN" sz="2000" dirty="0" smtClean="0">
                <a:solidFill>
                  <a:srgbClr val="FF3300"/>
                </a:solidFill>
                <a:ea typeface="幼圆" panose="02010509060101010101" pitchFamily="49" charset="-122"/>
              </a:rPr>
              <a:t>3.</a:t>
            </a:r>
            <a:r>
              <a:rPr lang="en-US" altLang="zh-CN" sz="2000" b="0" dirty="0" smtClean="0">
                <a:ea typeface="幼圆" panose="02010509060101010101" pitchFamily="49" charset="-122"/>
              </a:rPr>
              <a:t> </a:t>
            </a:r>
            <a:r>
              <a:rPr lang="en-US" altLang="zh-CN" sz="2000" b="0" dirty="0" smtClean="0">
                <a:solidFill>
                  <a:schemeClr val="tx1"/>
                </a:solidFill>
                <a:ea typeface="幼圆" panose="02010509060101010101" pitchFamily="49" charset="-122"/>
              </a:rPr>
              <a:t>Write the cache entry, putting the data from memory in the data portion of the entry, writing the upper bits of the address (from the ALU) into the tag field, and turning the valid bit on.</a:t>
            </a:r>
          </a:p>
          <a:p>
            <a:pPr>
              <a:spcBef>
                <a:spcPts val="0"/>
              </a:spcBef>
              <a:buFontTx/>
              <a:buNone/>
            </a:pPr>
            <a:r>
              <a:rPr lang="en-US" altLang="zh-CN" sz="2000" b="0" dirty="0" smtClean="0">
                <a:ea typeface="幼圆" panose="02010509060101010101" pitchFamily="49" charset="-122"/>
              </a:rPr>
              <a:t>	</a:t>
            </a:r>
            <a:r>
              <a:rPr lang="en-US" altLang="zh-CN" sz="2000" dirty="0" smtClean="0">
                <a:solidFill>
                  <a:srgbClr val="FF3300"/>
                </a:solidFill>
                <a:ea typeface="幼圆" panose="02010509060101010101" pitchFamily="49" charset="-122"/>
              </a:rPr>
              <a:t>4. </a:t>
            </a:r>
            <a:r>
              <a:rPr lang="en-US" altLang="zh-CN" sz="2000" b="0" dirty="0" smtClean="0">
                <a:solidFill>
                  <a:schemeClr val="tx1"/>
                </a:solidFill>
                <a:ea typeface="幼圆" panose="02010509060101010101" pitchFamily="49" charset="-122"/>
              </a:rPr>
              <a:t>Restart the instruction execution at the first step, which will </a:t>
            </a:r>
            <a:r>
              <a:rPr lang="en-US" altLang="zh-CN" sz="2000" b="0" dirty="0" err="1" smtClean="0">
                <a:solidFill>
                  <a:schemeClr val="tx1"/>
                </a:solidFill>
                <a:ea typeface="幼圆" panose="02010509060101010101" pitchFamily="49" charset="-122"/>
              </a:rPr>
              <a:t>refetch</a:t>
            </a:r>
            <a:r>
              <a:rPr lang="en-US" altLang="zh-CN" sz="2000" b="0" dirty="0" smtClean="0">
                <a:solidFill>
                  <a:schemeClr val="tx1"/>
                </a:solidFill>
                <a:ea typeface="幼圆" panose="02010509060101010101" pitchFamily="49" charset="-122"/>
              </a:rPr>
              <a:t> the instruction again, this time finding it in the cache.</a:t>
            </a:r>
          </a:p>
        </p:txBody>
      </p:sp>
      <p:sp>
        <p:nvSpPr>
          <p:cNvPr id="21508" name="Rectangle 4"/>
          <p:cNvSpPr>
            <a:spLocks noGrp="1" noChangeArrowheads="1"/>
          </p:cNvSpPr>
          <p:nvPr>
            <p:ph type="title"/>
          </p:nvPr>
        </p:nvSpPr>
        <p:spPr>
          <a:noFill/>
        </p:spPr>
        <p:txBody>
          <a:bodyPr>
            <a:normAutofit fontScale="90000"/>
          </a:bodyPr>
          <a:lstStyle/>
          <a:p>
            <a:r>
              <a:rPr lang="en-US" altLang="zh-CN" smtClean="0"/>
              <a:t>Handling Cache reads hit and Misses</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21</a:t>
            </a:fld>
            <a:endParaRPr lang="zh-CN" altLang="en-US"/>
          </a:p>
        </p:txBody>
      </p:sp>
    </p:spTree>
    <p:extLst>
      <p:ext uri="{BB962C8B-B14F-4D97-AF65-F5344CB8AC3E}">
        <p14:creationId xmlns:p14="http://schemas.microsoft.com/office/powerpoint/2010/main" val="3313790396"/>
      </p:ext>
    </p:extLst>
  </p:cSld>
  <p:clrMapOvr>
    <a:masterClrMapping/>
  </p:clrMapOvr>
  <p:transition spd="slow" advTm="2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25425" y="312738"/>
            <a:ext cx="2279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22531" name="AutoShape 3"/>
          <p:cNvSpPr>
            <a:spLocks noGrp="1" noChangeArrowheads="1"/>
          </p:cNvSpPr>
          <p:nvPr>
            <p:ph type="body" idx="1"/>
          </p:nvPr>
        </p:nvSpPr>
        <p:spPr>
          <a:xfrm>
            <a:off x="228600" y="1052736"/>
            <a:ext cx="8915400" cy="5165725"/>
          </a:xfrm>
          <a:noFill/>
        </p:spPr>
        <p:txBody>
          <a:bodyPr/>
          <a:lstStyle/>
          <a:p>
            <a:r>
              <a:rPr lang="en-US" altLang="zh-CN" dirty="0" smtClean="0">
                <a:solidFill>
                  <a:schemeClr val="tx1"/>
                </a:solidFill>
              </a:rPr>
              <a:t>Write hits:  </a:t>
            </a:r>
            <a:r>
              <a:rPr kumimoji="0" lang="en-US" altLang="zh-CN" sz="2600" dirty="0" smtClean="0">
                <a:solidFill>
                  <a:srgbClr val="FC0128"/>
                </a:solidFill>
                <a:latin typeface="Comic Sans MS" panose="030F0702030302020204" pitchFamily="66" charset="0"/>
              </a:rPr>
              <a:t>Difference</a:t>
            </a:r>
            <a:r>
              <a:rPr lang="en-US" altLang="zh-CN" dirty="0" smtClean="0"/>
              <a:t> </a:t>
            </a:r>
            <a:r>
              <a:rPr kumimoji="0" lang="en-US" altLang="zh-CN" sz="2600" dirty="0" smtClean="0">
                <a:solidFill>
                  <a:srgbClr val="FC0128"/>
                </a:solidFill>
                <a:latin typeface="Comic Sans MS" panose="030F0702030302020204" pitchFamily="66" charset="0"/>
              </a:rPr>
              <a:t>Strategy</a:t>
            </a:r>
            <a:r>
              <a:rPr lang="en-US" altLang="zh-CN" sz="1500" dirty="0" smtClean="0"/>
              <a:t> </a:t>
            </a:r>
          </a:p>
          <a:p>
            <a:pPr lvl="1"/>
            <a:r>
              <a:rPr kumimoji="0" lang="en-US" altLang="zh-CN" sz="2400" dirty="0" smtClean="0">
                <a:solidFill>
                  <a:srgbClr val="FC0128"/>
                </a:solidFill>
                <a:latin typeface="Comic Sans MS" panose="030F0702030302020204" pitchFamily="66" charset="0"/>
              </a:rPr>
              <a:t>write-back: Cause Inconsistent </a:t>
            </a:r>
          </a:p>
          <a:p>
            <a:pPr lvl="2"/>
            <a:r>
              <a:rPr kumimoji="0" lang="en-US" altLang="zh-CN" sz="2000" dirty="0" smtClean="0">
                <a:latin typeface="Comic Sans MS" panose="030F0702030302020204" pitchFamily="66" charset="0"/>
              </a:rPr>
              <a:t>Wrote the data into only the data cache</a:t>
            </a:r>
          </a:p>
          <a:p>
            <a:pPr lvl="2"/>
            <a:r>
              <a:rPr kumimoji="0" lang="en-US" altLang="zh-CN" sz="2000" dirty="0" smtClean="0">
                <a:solidFill>
                  <a:srgbClr val="FC0128"/>
                </a:solidFill>
                <a:latin typeface="Comic Sans MS" panose="030F0702030302020204" pitchFamily="66" charset="0"/>
              </a:rPr>
              <a:t>Strategy</a:t>
            </a:r>
            <a:r>
              <a:rPr lang="en-US" altLang="zh-CN" sz="2000" dirty="0" smtClean="0"/>
              <a:t> ---- write back data from the cache to memory later</a:t>
            </a:r>
            <a:br>
              <a:rPr lang="en-US" altLang="zh-CN" sz="2000" dirty="0" smtClean="0"/>
            </a:br>
            <a:r>
              <a:rPr kumimoji="0" lang="en-US" altLang="zh-CN" sz="2000" i="1" dirty="0" smtClean="0">
                <a:solidFill>
                  <a:srgbClr val="FC0128"/>
                </a:solidFill>
                <a:latin typeface="Comic Sans MS" panose="030F0702030302020204" pitchFamily="66" charset="0"/>
              </a:rPr>
              <a:t>Fast!</a:t>
            </a:r>
          </a:p>
          <a:p>
            <a:pPr lvl="1"/>
            <a:r>
              <a:rPr kumimoji="0" lang="en-US" altLang="zh-CN" sz="2400" dirty="0" smtClean="0">
                <a:solidFill>
                  <a:srgbClr val="FC0128"/>
                </a:solidFill>
                <a:latin typeface="Comic Sans MS" panose="030F0702030302020204" pitchFamily="66" charset="0"/>
              </a:rPr>
              <a:t>write-through: Ensuring Consistent</a:t>
            </a:r>
          </a:p>
          <a:p>
            <a:pPr lvl="2"/>
            <a:r>
              <a:rPr kumimoji="0" lang="en-US" altLang="zh-CN" sz="2000" dirty="0" smtClean="0">
                <a:latin typeface="Comic Sans MS" panose="030F0702030302020204" pitchFamily="66" charset="0"/>
              </a:rPr>
              <a:t>Write the data into both the memory the cache</a:t>
            </a:r>
          </a:p>
          <a:p>
            <a:pPr lvl="2"/>
            <a:r>
              <a:rPr kumimoji="0" lang="en-US" altLang="zh-CN" sz="2000" dirty="0" smtClean="0">
                <a:solidFill>
                  <a:srgbClr val="FC0128"/>
                </a:solidFill>
                <a:latin typeface="Comic Sans MS" panose="030F0702030302020204" pitchFamily="66" charset="0"/>
              </a:rPr>
              <a:t>Strategy</a:t>
            </a:r>
            <a:r>
              <a:rPr lang="en-US" altLang="zh-CN" sz="2000" dirty="0" smtClean="0"/>
              <a:t> ---- writes always update both the cache and the memory  </a:t>
            </a:r>
          </a:p>
          <a:p>
            <a:pPr lvl="2"/>
            <a:r>
              <a:rPr kumimoji="0" lang="en-US" altLang="zh-CN" sz="2000" dirty="0" smtClean="0">
                <a:solidFill>
                  <a:srgbClr val="FC0128"/>
                </a:solidFill>
                <a:latin typeface="Comic Sans MS" panose="030F0702030302020204" pitchFamily="66" charset="0"/>
              </a:rPr>
              <a:t>Slower!----write buffer </a:t>
            </a:r>
            <a:endParaRPr lang="en-US" altLang="zh-CN" sz="2000" dirty="0" smtClean="0"/>
          </a:p>
          <a:p>
            <a:r>
              <a:rPr lang="en-US" altLang="zh-CN" dirty="0" smtClean="0">
                <a:solidFill>
                  <a:schemeClr val="tx1"/>
                </a:solidFill>
              </a:rPr>
              <a:t>Write misses:</a:t>
            </a:r>
          </a:p>
          <a:p>
            <a:pPr lvl="1" eaLnBrk="1" hangingPunct="1"/>
            <a:r>
              <a:rPr lang="en-US" altLang="zh-CN" sz="2000" dirty="0"/>
              <a:t>read the entire block into the cache, then write the word----</a:t>
            </a:r>
            <a:r>
              <a:rPr lang="en-US" altLang="zh-CN" sz="2000" b="1" dirty="0">
                <a:solidFill>
                  <a:srgbClr val="1D01EB"/>
                </a:solidFill>
              </a:rPr>
              <a:t>write allocate</a:t>
            </a:r>
          </a:p>
          <a:p>
            <a:pPr lvl="1" eaLnBrk="1" hangingPunct="1"/>
            <a:r>
              <a:rPr lang="en-US" altLang="zh-CN" sz="2000" dirty="0">
                <a:solidFill>
                  <a:srgbClr val="1D01EB"/>
                </a:solidFill>
              </a:rPr>
              <a:t>Write around the data into the memory ( the lower level memory)  ----</a:t>
            </a:r>
            <a:r>
              <a:rPr lang="en-US" altLang="zh-CN" sz="2000" b="1" dirty="0">
                <a:solidFill>
                  <a:srgbClr val="1D01EB"/>
                </a:solidFill>
              </a:rPr>
              <a:t>no write allocate</a:t>
            </a:r>
            <a:r>
              <a:rPr lang="en-US" altLang="zh-CN" sz="2000" dirty="0">
                <a:solidFill>
                  <a:srgbClr val="1D01EB"/>
                </a:solidFill>
              </a:rPr>
              <a:t> ( also called </a:t>
            </a:r>
            <a:r>
              <a:rPr lang="en-US" altLang="zh-CN" sz="2000" b="1" dirty="0">
                <a:solidFill>
                  <a:srgbClr val="1D01EB"/>
                </a:solidFill>
              </a:rPr>
              <a:t>write around </a:t>
            </a:r>
            <a:r>
              <a:rPr lang="en-US" altLang="zh-CN" sz="2000" dirty="0">
                <a:solidFill>
                  <a:srgbClr val="1D01EB"/>
                </a:solidFill>
              </a:rPr>
              <a:t>). </a:t>
            </a:r>
          </a:p>
        </p:txBody>
      </p:sp>
      <p:sp>
        <p:nvSpPr>
          <p:cNvPr id="22532" name="Rectangle 4"/>
          <p:cNvSpPr>
            <a:spLocks noGrp="1" noChangeArrowheads="1"/>
          </p:cNvSpPr>
          <p:nvPr>
            <p:ph type="title"/>
          </p:nvPr>
        </p:nvSpPr>
        <p:spPr>
          <a:noFill/>
        </p:spPr>
        <p:txBody>
          <a:bodyPr>
            <a:normAutofit fontScale="90000"/>
          </a:bodyPr>
          <a:lstStyle/>
          <a:p>
            <a:r>
              <a:rPr lang="en-US" altLang="zh-CN" smtClean="0"/>
              <a:t>Handling Cache Writes hit and Misses</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22</a:t>
            </a:fld>
            <a:endParaRPr lang="zh-CN" altLang="en-US"/>
          </a:p>
        </p:txBody>
      </p:sp>
    </p:spTree>
    <p:extLst>
      <p:ext uri="{BB962C8B-B14F-4D97-AF65-F5344CB8AC3E}">
        <p14:creationId xmlns:p14="http://schemas.microsoft.com/office/powerpoint/2010/main" val="1420601541"/>
      </p:ext>
    </p:extLst>
  </p:cSld>
  <p:clrMapOvr>
    <a:masterClrMapping/>
  </p:clrMapOvr>
  <p:transition spd="slow" advTm="2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endParaRPr lang="zh-CN" altLang="en-US" dirty="0"/>
          </a:p>
        </p:txBody>
      </p:sp>
      <p:sp>
        <p:nvSpPr>
          <p:cNvPr id="3" name="内容占位符 2"/>
          <p:cNvSpPr>
            <a:spLocks noGrp="1"/>
          </p:cNvSpPr>
          <p:nvPr>
            <p:ph idx="1"/>
          </p:nvPr>
        </p:nvSpPr>
        <p:spPr>
          <a:xfrm>
            <a:off x="457200" y="1357299"/>
            <a:ext cx="8229600" cy="3357586"/>
          </a:xfrm>
        </p:spPr>
        <p:txBody>
          <a:bodyPr/>
          <a:lstStyle/>
          <a:p>
            <a:pPr>
              <a:lnSpc>
                <a:spcPct val="90000"/>
              </a:lnSpc>
              <a:spcBef>
                <a:spcPct val="0"/>
              </a:spcBef>
            </a:pPr>
            <a:r>
              <a:rPr lang="en-US" altLang="zh-CN" sz="2400" dirty="0" smtClean="0">
                <a:latin typeface="+mj-lt"/>
              </a:rPr>
              <a:t>Assume a fully associative </a:t>
            </a:r>
            <a:r>
              <a:rPr lang="en-US" altLang="zh-CN" sz="2400" dirty="0" err="1" smtClean="0">
                <a:latin typeface="+mj-lt"/>
              </a:rPr>
              <a:t>wtrie</a:t>
            </a:r>
            <a:r>
              <a:rPr lang="en-US" altLang="zh-CN" sz="2400" dirty="0" smtClean="0">
                <a:latin typeface="+mj-lt"/>
              </a:rPr>
              <a:t>-back cache with many cache entries that starts </a:t>
            </a:r>
            <a:r>
              <a:rPr lang="en-US" altLang="zh-CN" sz="2400" dirty="0" err="1" smtClean="0">
                <a:latin typeface="+mj-lt"/>
              </a:rPr>
              <a:t>empty.below</a:t>
            </a:r>
            <a:r>
              <a:rPr lang="en-US" altLang="zh-CN" sz="2400" dirty="0" smtClean="0">
                <a:latin typeface="+mj-lt"/>
              </a:rPr>
              <a:t> is a sequence of five memory operations(the address is in square brackets):</a:t>
            </a:r>
            <a:r>
              <a:rPr lang="en-US" altLang="zh-CN" sz="2400" b="1" i="1" dirty="0" smtClean="0">
                <a:latin typeface="+mj-lt"/>
              </a:rPr>
              <a:t> </a:t>
            </a:r>
            <a:r>
              <a:rPr lang="en-US" altLang="zh-CN" sz="2800" b="1" i="1" dirty="0" smtClean="0">
                <a:latin typeface="Comic Sans MS" pitchFamily="66" charset="0"/>
              </a:rPr>
              <a:t> </a:t>
            </a:r>
          </a:p>
          <a:p>
            <a:pPr lvl="1">
              <a:lnSpc>
                <a:spcPct val="90000"/>
              </a:lnSpc>
              <a:spcBef>
                <a:spcPct val="0"/>
              </a:spcBef>
              <a:buNone/>
            </a:pPr>
            <a:r>
              <a:rPr lang="en-US" altLang="zh-CN" sz="2400" i="1" dirty="0" smtClean="0">
                <a:latin typeface="Comic Sans MS" pitchFamily="66" charset="0"/>
              </a:rPr>
              <a:t>1 		</a:t>
            </a:r>
            <a:r>
              <a:rPr lang="en-US" altLang="zh-CN" sz="2400" dirty="0" smtClean="0">
                <a:latin typeface="Comic Sans MS" pitchFamily="66" charset="0"/>
              </a:rPr>
              <a:t>write </a:t>
            </a:r>
            <a:r>
              <a:rPr lang="en-US" altLang="zh-CN" sz="2400" dirty="0" err="1" smtClean="0">
                <a:latin typeface="Comic Sans MS" pitchFamily="66" charset="0"/>
              </a:rPr>
              <a:t>Mem</a:t>
            </a:r>
            <a:r>
              <a:rPr lang="en-US" altLang="zh-CN" sz="2400" dirty="0" smtClean="0">
                <a:latin typeface="Comic Sans MS" pitchFamily="66" charset="0"/>
              </a:rPr>
              <a:t>[100];</a:t>
            </a:r>
          </a:p>
          <a:p>
            <a:pPr lvl="1">
              <a:lnSpc>
                <a:spcPct val="90000"/>
              </a:lnSpc>
              <a:spcBef>
                <a:spcPct val="0"/>
              </a:spcBef>
              <a:buNone/>
            </a:pPr>
            <a:r>
              <a:rPr lang="en-US" altLang="zh-CN" sz="2400" dirty="0" smtClean="0">
                <a:latin typeface="Comic Sans MS" pitchFamily="66" charset="0"/>
              </a:rPr>
              <a:t>2		write </a:t>
            </a:r>
            <a:r>
              <a:rPr lang="en-US" altLang="zh-CN" sz="2400" dirty="0" err="1" smtClean="0">
                <a:latin typeface="Comic Sans MS" pitchFamily="66" charset="0"/>
              </a:rPr>
              <a:t>Mem</a:t>
            </a:r>
            <a:r>
              <a:rPr lang="en-US" altLang="zh-CN" sz="2400" dirty="0" smtClean="0">
                <a:latin typeface="Comic Sans MS" pitchFamily="66" charset="0"/>
              </a:rPr>
              <a:t>[100];</a:t>
            </a:r>
          </a:p>
          <a:p>
            <a:pPr lvl="1">
              <a:lnSpc>
                <a:spcPct val="90000"/>
              </a:lnSpc>
              <a:spcBef>
                <a:spcPct val="0"/>
              </a:spcBef>
              <a:buNone/>
            </a:pPr>
            <a:r>
              <a:rPr lang="en-US" altLang="zh-CN" sz="2400" dirty="0" smtClean="0">
                <a:latin typeface="Comic Sans MS" pitchFamily="66" charset="0"/>
              </a:rPr>
              <a:t>3		Read </a:t>
            </a:r>
            <a:r>
              <a:rPr lang="en-US" altLang="zh-CN" sz="2400" dirty="0" err="1" smtClean="0">
                <a:latin typeface="Comic Sans MS" pitchFamily="66" charset="0"/>
              </a:rPr>
              <a:t>Mem</a:t>
            </a:r>
            <a:r>
              <a:rPr lang="en-US" altLang="zh-CN" sz="2400" dirty="0" smtClean="0">
                <a:latin typeface="Comic Sans MS" pitchFamily="66" charset="0"/>
              </a:rPr>
              <a:t>[200];</a:t>
            </a:r>
          </a:p>
          <a:p>
            <a:pPr lvl="1">
              <a:lnSpc>
                <a:spcPct val="90000"/>
              </a:lnSpc>
              <a:spcBef>
                <a:spcPct val="0"/>
              </a:spcBef>
              <a:buNone/>
            </a:pPr>
            <a:r>
              <a:rPr lang="en-US" altLang="zh-CN" sz="2400" dirty="0" smtClean="0">
                <a:latin typeface="Comic Sans MS" pitchFamily="66" charset="0"/>
              </a:rPr>
              <a:t>4		write </a:t>
            </a:r>
            <a:r>
              <a:rPr lang="en-US" altLang="zh-CN" sz="2400" dirty="0" err="1" smtClean="0">
                <a:latin typeface="Comic Sans MS" pitchFamily="66" charset="0"/>
              </a:rPr>
              <a:t>Mem</a:t>
            </a:r>
            <a:r>
              <a:rPr lang="en-US" altLang="zh-CN" sz="2400" dirty="0" smtClean="0">
                <a:latin typeface="Comic Sans MS" pitchFamily="66" charset="0"/>
              </a:rPr>
              <a:t>[200];</a:t>
            </a:r>
          </a:p>
          <a:p>
            <a:pPr marL="914400" lvl="1" indent="-457200">
              <a:lnSpc>
                <a:spcPct val="90000"/>
              </a:lnSpc>
              <a:spcBef>
                <a:spcPct val="0"/>
              </a:spcBef>
              <a:buAutoNum type="arabicPlain" startAt="5"/>
            </a:pPr>
            <a:r>
              <a:rPr lang="en-US" altLang="zh-CN" sz="2400" dirty="0" smtClean="0">
                <a:latin typeface="Comic Sans MS" pitchFamily="66" charset="0"/>
              </a:rPr>
              <a:t>write </a:t>
            </a:r>
            <a:r>
              <a:rPr lang="en-US" altLang="zh-CN" sz="2400" dirty="0" err="1" smtClean="0">
                <a:latin typeface="Comic Sans MS" pitchFamily="66" charset="0"/>
              </a:rPr>
              <a:t>Mem</a:t>
            </a:r>
            <a:r>
              <a:rPr lang="en-US" altLang="zh-CN" sz="2400" dirty="0" smtClean="0">
                <a:latin typeface="Comic Sans MS" pitchFamily="66" charset="0"/>
              </a:rPr>
              <a:t>[100];</a:t>
            </a:r>
          </a:p>
          <a:p>
            <a:pPr marL="971550" lvl="1" indent="-514350">
              <a:lnSpc>
                <a:spcPct val="90000"/>
              </a:lnSpc>
              <a:spcBef>
                <a:spcPct val="0"/>
              </a:spcBef>
              <a:buNone/>
            </a:pPr>
            <a:endParaRPr lang="zh-CN" altLang="en-US" dirty="0"/>
          </a:p>
        </p:txBody>
      </p:sp>
      <p:sp>
        <p:nvSpPr>
          <p:cNvPr id="5" name="Text Box 5"/>
          <p:cNvSpPr txBox="1">
            <a:spLocks noChangeArrowheads="1"/>
          </p:cNvSpPr>
          <p:nvPr/>
        </p:nvSpPr>
        <p:spPr bwMode="auto">
          <a:xfrm>
            <a:off x="611188" y="4365625"/>
            <a:ext cx="7924800" cy="1917700"/>
          </a:xfrm>
          <a:prstGeom prst="rect">
            <a:avLst/>
          </a:prstGeom>
          <a:noFill/>
          <a:ln w="19050">
            <a:noFill/>
            <a:miter lim="800000"/>
            <a:headEnd/>
            <a:tailEnd/>
          </a:ln>
        </p:spPr>
        <p:txBody>
          <a:bodyPr>
            <a:spAutoFit/>
          </a:bodyPr>
          <a:lstStyle/>
          <a:p>
            <a:pPr algn="l" eaLnBrk="0" hangingPunct="0"/>
            <a:r>
              <a:rPr lang="en-US" altLang="zh-CN" sz="2400" b="1" dirty="0">
                <a:solidFill>
                  <a:srgbClr val="FF0000"/>
                </a:solidFill>
                <a:latin typeface="Comic Sans MS" pitchFamily="66" charset="0"/>
              </a:rPr>
              <a:t>Answer :</a:t>
            </a:r>
          </a:p>
          <a:p>
            <a:pPr algn="l" eaLnBrk="0" hangingPunct="0"/>
            <a:r>
              <a:rPr lang="en-US" altLang="zh-CN" sz="2400" dirty="0">
                <a:latin typeface="Comic Sans MS" pitchFamily="66" charset="0"/>
              </a:rPr>
              <a:t>for no-write allocate 	misses:	1,2,3,5</a:t>
            </a:r>
          </a:p>
          <a:p>
            <a:pPr algn="l" eaLnBrk="0" hangingPunct="0"/>
            <a:r>
              <a:rPr lang="en-US" altLang="zh-CN" sz="2400" dirty="0">
                <a:latin typeface="Comic Sans MS" pitchFamily="66" charset="0"/>
              </a:rPr>
              <a:t>			    	hit    :		4</a:t>
            </a:r>
          </a:p>
          <a:p>
            <a:pPr algn="l" eaLnBrk="0" hangingPunct="0"/>
            <a:r>
              <a:rPr lang="en-US" altLang="zh-CN" sz="2400" dirty="0">
                <a:latin typeface="Comic Sans MS" pitchFamily="66" charset="0"/>
              </a:rPr>
              <a:t>for write allocate		misses:	1,3</a:t>
            </a:r>
          </a:p>
          <a:p>
            <a:pPr algn="l" eaLnBrk="0" hangingPunct="0"/>
            <a:r>
              <a:rPr lang="en-US" altLang="zh-CN" sz="2400" dirty="0">
                <a:latin typeface="Comic Sans MS" pitchFamily="66" charset="0"/>
              </a:rPr>
              <a:t>				hit    :		2,4,5</a:t>
            </a:r>
          </a:p>
        </p:txBody>
      </p:sp>
      <p:sp>
        <p:nvSpPr>
          <p:cNvPr id="4" name="灯片编号占位符 3"/>
          <p:cNvSpPr>
            <a:spLocks noGrp="1"/>
          </p:cNvSpPr>
          <p:nvPr>
            <p:ph type="sldNum" sz="quarter" idx="12"/>
          </p:nvPr>
        </p:nvSpPr>
        <p:spPr/>
        <p:txBody>
          <a:bodyPr/>
          <a:lstStyle/>
          <a:p>
            <a:pPr>
              <a:defRPr/>
            </a:pPr>
            <a:fld id="{D70A7DCE-50A9-44DB-83A6-F34B2A3EA1B3}" type="slidenum">
              <a:rPr lang="zh-CN" altLang="en-US" smtClean="0"/>
              <a:pPr>
                <a:defRPr/>
              </a:pPr>
              <a:t>23</a:t>
            </a:fld>
            <a:endParaRPr lang="zh-CN" altLang="en-US"/>
          </a:p>
        </p:txBody>
      </p:sp>
    </p:spTree>
    <p:extLst>
      <p:ext uri="{BB962C8B-B14F-4D97-AF65-F5344CB8AC3E}">
        <p14:creationId xmlns:p14="http://schemas.microsoft.com/office/powerpoint/2010/main" val="642397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5"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2800" dirty="0" smtClean="0"/>
              <a:t>An example cache: the </a:t>
            </a:r>
            <a:r>
              <a:rPr lang="en-US" altLang="zh-CN" sz="2800" dirty="0" err="1" smtClean="0"/>
              <a:t>intrinsity</a:t>
            </a:r>
            <a:r>
              <a:rPr lang="en-US" altLang="zh-CN" sz="2800" dirty="0" smtClean="0"/>
              <a:t> </a:t>
            </a:r>
            <a:r>
              <a:rPr lang="en-US" altLang="zh-CN" sz="2800" dirty="0" err="1" smtClean="0"/>
              <a:t>FastMATH</a:t>
            </a:r>
            <a:r>
              <a:rPr lang="en-US" altLang="zh-CN" sz="2800" dirty="0" smtClean="0"/>
              <a:t> Processor</a:t>
            </a:r>
            <a:endParaRPr lang="zh-CN" altLang="en-US" sz="2800" dirty="0"/>
          </a:p>
        </p:txBody>
      </p:sp>
      <p:sp>
        <p:nvSpPr>
          <p:cNvPr id="24579" name="内容占位符 2"/>
          <p:cNvSpPr>
            <a:spLocks noGrp="1"/>
          </p:cNvSpPr>
          <p:nvPr>
            <p:ph idx="1"/>
          </p:nvPr>
        </p:nvSpPr>
        <p:spPr>
          <a:xfrm>
            <a:off x="6948488" y="1557338"/>
            <a:ext cx="2195512" cy="4573587"/>
          </a:xfrm>
        </p:spPr>
        <p:txBody>
          <a:bodyPr/>
          <a:lstStyle/>
          <a:p>
            <a:pPr eaLnBrk="1" hangingPunct="1"/>
            <a:r>
              <a:rPr lang="en-US" altLang="zh-CN" sz="2400" dirty="0" smtClean="0"/>
              <a:t>The 16 KB caches in the </a:t>
            </a:r>
            <a:r>
              <a:rPr lang="en-US" altLang="zh-CN" sz="2400" dirty="0" err="1" smtClean="0"/>
              <a:t>Intrinsity</a:t>
            </a:r>
            <a:r>
              <a:rPr lang="en-US" altLang="zh-CN" sz="2400" dirty="0" smtClean="0"/>
              <a:t> </a:t>
            </a:r>
            <a:r>
              <a:rPr lang="en-US" altLang="zh-CN" sz="2400" dirty="0" err="1" smtClean="0"/>
              <a:t>FastMATH</a:t>
            </a:r>
            <a:r>
              <a:rPr lang="en-US" altLang="zh-CN" sz="2400" dirty="0" smtClean="0"/>
              <a:t> each contain 256 blocks with 16 words per block. </a:t>
            </a:r>
            <a:endParaRPr lang="zh-CN" altLang="en-US" sz="2400" dirty="0" smtClean="0"/>
          </a:p>
        </p:txBody>
      </p:sp>
      <p:pic>
        <p:nvPicPr>
          <p:cNvPr id="24580" name="Picture 2"/>
          <p:cNvPicPr>
            <a:picLocks noChangeAspect="1" noChangeArrowheads="1"/>
          </p:cNvPicPr>
          <p:nvPr/>
        </p:nvPicPr>
        <p:blipFill>
          <a:blip r:embed="rId3"/>
          <a:srcRect/>
          <a:stretch>
            <a:fillRect/>
          </a:stretch>
        </p:blipFill>
        <p:spPr bwMode="auto">
          <a:xfrm>
            <a:off x="34925" y="1484313"/>
            <a:ext cx="6842125" cy="4432300"/>
          </a:xfrm>
          <a:prstGeom prst="rect">
            <a:avLst/>
          </a:prstGeom>
          <a:noFill/>
          <a:ln w="9525">
            <a:noFill/>
            <a:miter lim="800000"/>
            <a:headEnd/>
            <a:tailEnd/>
          </a:ln>
          <a:effectLst/>
        </p:spPr>
      </p:pic>
      <p:sp>
        <p:nvSpPr>
          <p:cNvPr id="3" name="灯片编号占位符 2"/>
          <p:cNvSpPr>
            <a:spLocks noGrp="1"/>
          </p:cNvSpPr>
          <p:nvPr>
            <p:ph type="sldNum" sz="quarter" idx="12"/>
          </p:nvPr>
        </p:nvSpPr>
        <p:spPr/>
        <p:txBody>
          <a:bodyPr/>
          <a:lstStyle/>
          <a:p>
            <a:pPr>
              <a:defRPr/>
            </a:pPr>
            <a:fld id="{D70A7DCE-50A9-44DB-83A6-F34B2A3EA1B3}" type="slidenum">
              <a:rPr lang="zh-CN" altLang="en-US" smtClean="0"/>
              <a:pPr>
                <a:defRPr/>
              </a:pPr>
              <a:t>24</a:t>
            </a:fld>
            <a:endParaRPr lang="zh-CN" altLang="en-US"/>
          </a:p>
        </p:txBody>
      </p:sp>
    </p:spTree>
    <p:extLst>
      <p:ext uri="{BB962C8B-B14F-4D97-AF65-F5344CB8AC3E}">
        <p14:creationId xmlns:p14="http://schemas.microsoft.com/office/powerpoint/2010/main" val="2525578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smtClean="0"/>
              <a:t>read request </a:t>
            </a:r>
            <a:endParaRPr lang="zh-CN" altLang="en-US" dirty="0"/>
          </a:p>
        </p:txBody>
      </p:sp>
      <p:sp>
        <p:nvSpPr>
          <p:cNvPr id="25603" name="内容占位符 2"/>
          <p:cNvSpPr>
            <a:spLocks noGrp="1"/>
          </p:cNvSpPr>
          <p:nvPr>
            <p:ph idx="1"/>
          </p:nvPr>
        </p:nvSpPr>
        <p:spPr/>
        <p:txBody>
          <a:bodyPr/>
          <a:lstStyle/>
          <a:p>
            <a:pPr eaLnBrk="1" hangingPunct="1">
              <a:buNone/>
            </a:pPr>
            <a:r>
              <a:rPr lang="en-US" altLang="zh-CN" sz="2000" dirty="0" smtClean="0"/>
              <a:t>1. Send the address to the appropriate cache. The address comes either from the PC (for an instruction) or from the </a:t>
            </a:r>
            <a:r>
              <a:rPr lang="en-US" altLang="zh-CN" sz="2000" dirty="0" err="1" smtClean="0"/>
              <a:t>ALU</a:t>
            </a:r>
            <a:r>
              <a:rPr lang="en-US" altLang="zh-CN" sz="2000" dirty="0" smtClean="0"/>
              <a:t> (for data). </a:t>
            </a:r>
          </a:p>
          <a:p>
            <a:pPr eaLnBrk="1" hangingPunct="1">
              <a:buNone/>
            </a:pPr>
            <a:endParaRPr lang="en-US" altLang="zh-CN" sz="2000" dirty="0" smtClean="0"/>
          </a:p>
          <a:p>
            <a:pPr eaLnBrk="1" hangingPunct="1">
              <a:buNone/>
            </a:pPr>
            <a:r>
              <a:rPr lang="en-US" altLang="zh-CN" sz="2000" dirty="0" smtClean="0"/>
              <a:t>2. If the cache signals hit, the requested word is available on the data lines.  Since there are 16 words in the desired block, we need to select the right one.  </a:t>
            </a:r>
            <a:r>
              <a:rPr lang="en-US" altLang="zh-CN" sz="2000" dirty="0" smtClean="0">
                <a:solidFill>
                  <a:srgbClr val="1D01EB"/>
                </a:solidFill>
              </a:rPr>
              <a:t>A block index field </a:t>
            </a:r>
            <a:r>
              <a:rPr lang="en-US" altLang="zh-CN" sz="2000" dirty="0" smtClean="0"/>
              <a:t>is used to control the multiplexor (shown at the bottom of the figure), which selects the requested word from the 16 words in the indexed block. </a:t>
            </a:r>
          </a:p>
          <a:p>
            <a:pPr eaLnBrk="1" hangingPunct="1">
              <a:buNone/>
            </a:pPr>
            <a:endParaRPr lang="en-US" altLang="zh-CN" sz="2000" dirty="0" smtClean="0"/>
          </a:p>
          <a:p>
            <a:pPr eaLnBrk="1" hangingPunct="1">
              <a:buNone/>
            </a:pPr>
            <a:r>
              <a:rPr lang="en-US" altLang="zh-CN" sz="2000" dirty="0" smtClean="0"/>
              <a:t>3. If the cache signals miss, we send the address to the main memory. When the memory returns with the data, we write it into the cache and then read it to fulfill the request. </a:t>
            </a:r>
          </a:p>
        </p:txBody>
      </p:sp>
      <p:sp>
        <p:nvSpPr>
          <p:cNvPr id="3" name="灯片编号占位符 2"/>
          <p:cNvSpPr>
            <a:spLocks noGrp="1"/>
          </p:cNvSpPr>
          <p:nvPr>
            <p:ph type="sldNum" sz="quarter" idx="12"/>
          </p:nvPr>
        </p:nvSpPr>
        <p:spPr/>
        <p:txBody>
          <a:bodyPr/>
          <a:lstStyle/>
          <a:p>
            <a:pPr>
              <a:defRPr/>
            </a:pPr>
            <a:fld id="{D70A7DCE-50A9-44DB-83A6-F34B2A3EA1B3}" type="slidenum">
              <a:rPr lang="zh-CN" altLang="en-US" smtClean="0"/>
              <a:pPr>
                <a:defRPr/>
              </a:pPr>
              <a:t>25</a:t>
            </a:fld>
            <a:endParaRPr lang="zh-CN" altLang="en-US"/>
          </a:p>
        </p:txBody>
      </p:sp>
    </p:spTree>
    <p:extLst>
      <p:ext uri="{BB962C8B-B14F-4D97-AF65-F5344CB8AC3E}">
        <p14:creationId xmlns:p14="http://schemas.microsoft.com/office/powerpoint/2010/main" val="2173050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smtClean="0"/>
              <a:t>writes</a:t>
            </a:r>
            <a:endParaRPr lang="zh-CN" altLang="en-US" dirty="0"/>
          </a:p>
        </p:txBody>
      </p:sp>
      <p:sp>
        <p:nvSpPr>
          <p:cNvPr id="26627" name="内容占位符 2"/>
          <p:cNvSpPr>
            <a:spLocks noGrp="1"/>
          </p:cNvSpPr>
          <p:nvPr>
            <p:ph idx="1"/>
          </p:nvPr>
        </p:nvSpPr>
        <p:spPr/>
        <p:txBody>
          <a:bodyPr/>
          <a:lstStyle/>
          <a:p>
            <a:pPr eaLnBrk="1" hangingPunct="1"/>
            <a:r>
              <a:rPr lang="en-US" altLang="zh-CN" sz="2800" dirty="0" smtClean="0"/>
              <a:t>both write-through and write-back, leaving it up to the operating system to decide which strategy to use for an application. </a:t>
            </a:r>
          </a:p>
          <a:p>
            <a:pPr eaLnBrk="1" hangingPunct="1"/>
            <a:endParaRPr lang="en-US" altLang="zh-CN" sz="2800" dirty="0" smtClean="0"/>
          </a:p>
          <a:p>
            <a:pPr eaLnBrk="1" hangingPunct="1"/>
            <a:r>
              <a:rPr lang="en-US" altLang="zh-CN" sz="2800" dirty="0" smtClean="0"/>
              <a:t>It has a one-entry write buffer. </a:t>
            </a:r>
            <a:endParaRPr lang="en-US" altLang="zh-CN" dirty="0" smtClean="0"/>
          </a:p>
          <a:p>
            <a:pPr eaLnBrk="1" hangingPunct="1"/>
            <a:endParaRPr lang="en-US" altLang="zh-CN" dirty="0" smtClean="0"/>
          </a:p>
          <a:p>
            <a:pPr eaLnBrk="1" hangingPunct="1"/>
            <a:endParaRPr lang="en-US" altLang="zh-CN" dirty="0" smtClean="0"/>
          </a:p>
        </p:txBody>
      </p:sp>
      <p:sp>
        <p:nvSpPr>
          <p:cNvPr id="3" name="灯片编号占位符 2"/>
          <p:cNvSpPr>
            <a:spLocks noGrp="1"/>
          </p:cNvSpPr>
          <p:nvPr>
            <p:ph type="sldNum" sz="quarter" idx="12"/>
          </p:nvPr>
        </p:nvSpPr>
        <p:spPr/>
        <p:txBody>
          <a:bodyPr/>
          <a:lstStyle/>
          <a:p>
            <a:pPr>
              <a:defRPr/>
            </a:pPr>
            <a:fld id="{D70A7DCE-50A9-44DB-83A6-F34B2A3EA1B3}" type="slidenum">
              <a:rPr lang="zh-CN" altLang="en-US" smtClean="0"/>
              <a:pPr>
                <a:defRPr/>
              </a:pPr>
              <a:t>26</a:t>
            </a:fld>
            <a:endParaRPr lang="zh-CN" altLang="en-US"/>
          </a:p>
        </p:txBody>
      </p:sp>
    </p:spTree>
    <p:extLst>
      <p:ext uri="{BB962C8B-B14F-4D97-AF65-F5344CB8AC3E}">
        <p14:creationId xmlns:p14="http://schemas.microsoft.com/office/powerpoint/2010/main" val="86031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a:p>
        </p:txBody>
      </p:sp>
      <p:sp>
        <p:nvSpPr>
          <p:cNvPr id="27651" name="内容占位符 2"/>
          <p:cNvSpPr>
            <a:spLocks noGrp="1"/>
          </p:cNvSpPr>
          <p:nvPr>
            <p:ph idx="1"/>
          </p:nvPr>
        </p:nvSpPr>
        <p:spPr/>
        <p:txBody>
          <a:bodyPr/>
          <a:lstStyle/>
          <a:p>
            <a:pPr eaLnBrk="1" hangingPunct="1"/>
            <a:r>
              <a:rPr lang="en-US" altLang="zh-CN" dirty="0" smtClean="0"/>
              <a:t>Approximate instruction and data miss rates for the </a:t>
            </a:r>
            <a:r>
              <a:rPr lang="en-US" altLang="zh-CN" dirty="0" err="1" smtClean="0"/>
              <a:t>Intrinsity</a:t>
            </a:r>
            <a:r>
              <a:rPr lang="en-US" altLang="zh-CN" dirty="0" smtClean="0"/>
              <a:t> </a:t>
            </a:r>
            <a:r>
              <a:rPr lang="en-US" altLang="zh-CN" dirty="0" err="1" smtClean="0"/>
              <a:t>FastMATH</a:t>
            </a:r>
            <a:r>
              <a:rPr lang="en-US" altLang="zh-CN" dirty="0" smtClean="0"/>
              <a:t> processor for </a:t>
            </a:r>
            <a:r>
              <a:rPr lang="en-US" altLang="zh-CN" dirty="0" err="1" smtClean="0"/>
              <a:t>SPEC2000</a:t>
            </a:r>
            <a:r>
              <a:rPr lang="en-US" altLang="zh-CN" dirty="0" smtClean="0"/>
              <a:t> benchmarks. </a:t>
            </a:r>
            <a:endParaRPr lang="zh-CN" altLang="en-US"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sz="2400" dirty="0" smtClean="0"/>
          </a:p>
          <a:p>
            <a:pPr eaLnBrk="1" hangingPunct="1"/>
            <a:r>
              <a:rPr lang="en-US" altLang="zh-CN" sz="2800" dirty="0" smtClean="0"/>
              <a:t>combined cache </a:t>
            </a:r>
            <a:r>
              <a:rPr lang="en-US" altLang="zh-CN" sz="2800" dirty="0" err="1" smtClean="0"/>
              <a:t>vs</a:t>
            </a:r>
            <a:r>
              <a:rPr lang="en-US" altLang="zh-CN" sz="2800" dirty="0" smtClean="0"/>
              <a:t> split caches </a:t>
            </a:r>
            <a:endParaRPr lang="zh-CN" altLang="en-US" sz="2800" dirty="0" smtClean="0"/>
          </a:p>
        </p:txBody>
      </p:sp>
      <p:pic>
        <p:nvPicPr>
          <p:cNvPr id="27652" name="Picture 2"/>
          <p:cNvPicPr>
            <a:picLocks noChangeAspect="1" noChangeArrowheads="1"/>
          </p:cNvPicPr>
          <p:nvPr/>
        </p:nvPicPr>
        <p:blipFill>
          <a:blip r:embed="rId3"/>
          <a:srcRect/>
          <a:stretch>
            <a:fillRect/>
          </a:stretch>
        </p:blipFill>
        <p:spPr bwMode="auto">
          <a:xfrm>
            <a:off x="395288" y="3860800"/>
            <a:ext cx="8280400" cy="757238"/>
          </a:xfrm>
          <a:prstGeom prst="rect">
            <a:avLst/>
          </a:prstGeom>
          <a:noFill/>
          <a:ln w="9525">
            <a:noFill/>
            <a:miter lim="800000"/>
            <a:headEnd/>
            <a:tailEnd/>
          </a:ln>
          <a:effectLst/>
        </p:spPr>
      </p:pic>
      <p:sp>
        <p:nvSpPr>
          <p:cNvPr id="3" name="灯片编号占位符 2"/>
          <p:cNvSpPr>
            <a:spLocks noGrp="1"/>
          </p:cNvSpPr>
          <p:nvPr>
            <p:ph type="sldNum" sz="quarter" idx="12"/>
          </p:nvPr>
        </p:nvSpPr>
        <p:spPr/>
        <p:txBody>
          <a:bodyPr/>
          <a:lstStyle/>
          <a:p>
            <a:pPr>
              <a:defRPr/>
            </a:pPr>
            <a:fld id="{D70A7DCE-50A9-44DB-83A6-F34B2A3EA1B3}" type="slidenum">
              <a:rPr lang="zh-CN" altLang="en-US" smtClean="0"/>
              <a:pPr>
                <a:defRPr/>
              </a:pPr>
              <a:t>27</a:t>
            </a:fld>
            <a:endParaRPr lang="zh-CN" altLang="en-US"/>
          </a:p>
        </p:txBody>
      </p:sp>
    </p:spTree>
    <p:extLst>
      <p:ext uri="{BB962C8B-B14F-4D97-AF65-F5344CB8AC3E}">
        <p14:creationId xmlns:p14="http://schemas.microsoft.com/office/powerpoint/2010/main" val="475021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7"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1772816"/>
            <a:ext cx="799306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4" name="Rectangle 2"/>
          <p:cNvSpPr>
            <a:spLocks noChangeArrowheads="1"/>
          </p:cNvSpPr>
          <p:nvPr/>
        </p:nvSpPr>
        <p:spPr bwMode="auto">
          <a:xfrm>
            <a:off x="225425" y="312738"/>
            <a:ext cx="25050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38915" name="AutoShape 3"/>
          <p:cNvSpPr>
            <a:spLocks noGrp="1" noChangeArrowheads="1"/>
          </p:cNvSpPr>
          <p:nvPr>
            <p:ph type="body" idx="1"/>
          </p:nvPr>
        </p:nvSpPr>
        <p:spPr>
          <a:xfrm>
            <a:off x="228600" y="981075"/>
            <a:ext cx="8735888" cy="4114800"/>
          </a:xfrm>
          <a:noFill/>
        </p:spPr>
        <p:txBody>
          <a:bodyPr/>
          <a:lstStyle/>
          <a:p>
            <a:r>
              <a:rPr lang="en-US" altLang="zh-CN" sz="2400" dirty="0" smtClean="0">
                <a:solidFill>
                  <a:schemeClr val="tx1"/>
                </a:solidFill>
              </a:rPr>
              <a:t>Make reading multiple words easier by using banks of memory</a:t>
            </a:r>
            <a:br>
              <a:rPr lang="en-US" altLang="zh-CN" sz="2400" dirty="0" smtClean="0">
                <a:solidFill>
                  <a:schemeClr val="tx1"/>
                </a:solidFill>
              </a:rPr>
            </a:br>
            <a:r>
              <a:rPr lang="en-US" altLang="zh-CN" sz="2400" dirty="0" smtClean="0">
                <a:solidFill>
                  <a:schemeClr val="tx1"/>
                </a:solidFill>
              </a:rPr>
              <a:t/>
            </a:r>
            <a:br>
              <a:rPr lang="en-US" altLang="zh-CN" sz="2400" dirty="0" smtClean="0">
                <a:solidFill>
                  <a:schemeClr val="tx1"/>
                </a:solidFill>
              </a:rPr>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endParaRPr lang="en-US" altLang="zh-CN" dirty="0" smtClean="0"/>
          </a:p>
          <a:p>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a:t>	</a:t>
            </a:r>
            <a:r>
              <a:rPr lang="en-US" altLang="zh-CN" dirty="0" smtClean="0"/>
              <a:t>	    </a:t>
            </a:r>
            <a:r>
              <a:rPr lang="en-US" altLang="zh-CN" dirty="0" smtClean="0">
                <a:solidFill>
                  <a:schemeClr val="tx1"/>
                </a:solidFill>
              </a:rPr>
              <a:t>It can get a lot more complicated...</a:t>
            </a:r>
          </a:p>
        </p:txBody>
      </p:sp>
      <p:sp>
        <p:nvSpPr>
          <p:cNvPr id="38916" name="Rectangle 4"/>
          <p:cNvSpPr>
            <a:spLocks noGrp="1" noChangeArrowheads="1"/>
          </p:cNvSpPr>
          <p:nvPr>
            <p:ph type="title"/>
          </p:nvPr>
        </p:nvSpPr>
        <p:spPr>
          <a:noFill/>
        </p:spPr>
        <p:txBody>
          <a:bodyPr>
            <a:normAutofit/>
          </a:bodyPr>
          <a:lstStyle/>
          <a:p>
            <a:r>
              <a:rPr lang="en-US" altLang="zh-CN" sz="2800" dirty="0" smtClean="0"/>
              <a:t>Designing the Memory system to Support Cache </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28</a:t>
            </a:fld>
            <a:endParaRPr lang="zh-CN" altLang="en-US"/>
          </a:p>
        </p:txBody>
      </p:sp>
    </p:spTree>
    <p:extLst>
      <p:ext uri="{BB962C8B-B14F-4D97-AF65-F5344CB8AC3E}">
        <p14:creationId xmlns:p14="http://schemas.microsoft.com/office/powerpoint/2010/main" val="3703884291"/>
      </p:ext>
    </p:extLst>
  </p:cSld>
  <p:clrMapOvr>
    <a:masterClrMapping/>
  </p:clrMapOvr>
  <p:transition spd="slow" advTm="2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2"/>
          <p:cNvGrpSpPr>
            <a:grpSpLocks/>
          </p:cNvGrpSpPr>
          <p:nvPr/>
        </p:nvGrpSpPr>
        <p:grpSpPr bwMode="auto">
          <a:xfrm>
            <a:off x="243061" y="1052736"/>
            <a:ext cx="944563" cy="4800600"/>
            <a:chOff x="4944" y="1056"/>
            <a:chExt cx="595" cy="3024"/>
          </a:xfrm>
        </p:grpSpPr>
        <p:pic>
          <p:nvPicPr>
            <p:cNvPr id="3995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4" y="1056"/>
              <a:ext cx="595" cy="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pic>
        <p:sp>
          <p:nvSpPr>
            <p:cNvPr id="39951" name="Rectangle 4"/>
            <p:cNvSpPr>
              <a:spLocks noChangeArrowheads="1"/>
            </p:cNvSpPr>
            <p:nvPr/>
          </p:nvSpPr>
          <p:spPr bwMode="auto">
            <a:xfrm>
              <a:off x="4992" y="2421"/>
              <a:ext cx="480" cy="1584"/>
            </a:xfrm>
            <a:prstGeom prst="rect">
              <a:avLst/>
            </a:prstGeom>
            <a:solidFill>
              <a:srgbClr val="FFF0E7"/>
            </a:solidFill>
            <a:ln w="19050">
              <a:solidFill>
                <a:schemeClr val="hlink"/>
              </a:solidFill>
              <a:miter lim="800000"/>
              <a:headEnd/>
              <a:tailEnd type="none" w="sm" len="med"/>
            </a:ln>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9952" name="Text Box 5"/>
            <p:cNvSpPr txBox="1">
              <a:spLocks noChangeArrowheads="1"/>
            </p:cNvSpPr>
            <p:nvPr/>
          </p:nvSpPr>
          <p:spPr bwMode="auto">
            <a:xfrm rot="-5400000">
              <a:off x="4859" y="3072"/>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en-US" altLang="zh-CN" sz="1800" b="1">
                  <a:latin typeface="CG Omega" pitchFamily="34" charset="0"/>
                </a:rPr>
                <a:t>Memory </a:t>
              </a:r>
            </a:p>
          </p:txBody>
        </p:sp>
      </p:grpSp>
      <p:sp>
        <p:nvSpPr>
          <p:cNvPr id="39939" name="Rectangle 6"/>
          <p:cNvSpPr>
            <a:spLocks noGrp="1" noChangeArrowheads="1"/>
          </p:cNvSpPr>
          <p:nvPr>
            <p:ph type="body" idx="1"/>
          </p:nvPr>
        </p:nvSpPr>
        <p:spPr>
          <a:xfrm>
            <a:off x="1312068" y="1081954"/>
            <a:ext cx="8015287" cy="3443913"/>
          </a:xfrm>
        </p:spPr>
        <p:txBody>
          <a:bodyPr/>
          <a:lstStyle/>
          <a:p>
            <a:pPr eaLnBrk="1" hangingPunct="1">
              <a:lnSpc>
                <a:spcPts val="2300"/>
              </a:lnSpc>
              <a:spcBef>
                <a:spcPts val="0"/>
              </a:spcBef>
              <a:buFontTx/>
              <a:buNone/>
            </a:pPr>
            <a:r>
              <a:rPr lang="en-US" altLang="zh-CN" sz="2800" dirty="0" smtClean="0">
                <a:solidFill>
                  <a:schemeClr val="hlink"/>
                </a:solidFill>
              </a:rPr>
              <a:t>Assume</a:t>
            </a:r>
            <a:r>
              <a:rPr lang="en-US" altLang="zh-CN" sz="2800" dirty="0" smtClean="0"/>
              <a:t> </a:t>
            </a:r>
          </a:p>
          <a:p>
            <a:pPr eaLnBrk="1" hangingPunct="1">
              <a:lnSpc>
                <a:spcPts val="2300"/>
              </a:lnSpc>
              <a:spcBef>
                <a:spcPts val="0"/>
              </a:spcBef>
              <a:buFontTx/>
              <a:buNone/>
            </a:pPr>
            <a:r>
              <a:rPr lang="en-US" altLang="zh-CN" dirty="0" smtClean="0"/>
              <a:t>		</a:t>
            </a:r>
            <a:r>
              <a:rPr lang="en-US" altLang="zh-CN" sz="2200" dirty="0" smtClean="0">
                <a:solidFill>
                  <a:schemeClr val="tx1"/>
                </a:solidFill>
              </a:rPr>
              <a:t>1  clock cycles to send the address</a:t>
            </a:r>
          </a:p>
          <a:p>
            <a:pPr eaLnBrk="1" hangingPunct="1">
              <a:lnSpc>
                <a:spcPts val="2300"/>
              </a:lnSpc>
              <a:spcBef>
                <a:spcPts val="0"/>
              </a:spcBef>
              <a:buFontTx/>
              <a:buNone/>
            </a:pPr>
            <a:r>
              <a:rPr lang="en-US" altLang="zh-CN" sz="2200" dirty="0" smtClean="0">
                <a:solidFill>
                  <a:schemeClr val="tx1"/>
                </a:solidFill>
              </a:rPr>
              <a:t>		15 memory bus clock cycles for each </a:t>
            </a:r>
            <a:r>
              <a:rPr lang="en-US" altLang="zh-CN" sz="2200" dirty="0">
                <a:solidFill>
                  <a:schemeClr val="tx1"/>
                </a:solidFill>
              </a:rPr>
              <a:t>DRAM  access initiated</a:t>
            </a:r>
          </a:p>
          <a:p>
            <a:pPr eaLnBrk="1" hangingPunct="1">
              <a:lnSpc>
                <a:spcPts val="2300"/>
              </a:lnSpc>
              <a:spcBef>
                <a:spcPts val="0"/>
              </a:spcBef>
              <a:buFontTx/>
              <a:buNone/>
            </a:pPr>
            <a:r>
              <a:rPr lang="en-US" altLang="zh-CN" sz="2200" dirty="0" smtClean="0">
                <a:solidFill>
                  <a:schemeClr val="tx1"/>
                </a:solidFill>
              </a:rPr>
              <a:t>		1 bus clock cycles to send a word of data</a:t>
            </a:r>
          </a:p>
          <a:p>
            <a:pPr eaLnBrk="1" hangingPunct="1">
              <a:lnSpc>
                <a:spcPts val="2300"/>
              </a:lnSpc>
              <a:spcBef>
                <a:spcPts val="0"/>
              </a:spcBef>
              <a:buFontTx/>
              <a:buNone/>
            </a:pPr>
            <a:r>
              <a:rPr lang="en-US" altLang="zh-CN" sz="2200" dirty="0" smtClean="0">
                <a:solidFill>
                  <a:schemeClr val="tx1"/>
                </a:solidFill>
              </a:rPr>
              <a:t>		Block size is 4 words</a:t>
            </a:r>
          </a:p>
          <a:p>
            <a:pPr eaLnBrk="1" hangingPunct="1">
              <a:lnSpc>
                <a:spcPts val="2300"/>
              </a:lnSpc>
              <a:spcBef>
                <a:spcPts val="0"/>
              </a:spcBef>
              <a:buFontTx/>
              <a:buNone/>
            </a:pPr>
            <a:r>
              <a:rPr lang="en-US" altLang="zh-CN" sz="2200" dirty="0" smtClean="0">
                <a:solidFill>
                  <a:schemeClr val="tx1"/>
                </a:solidFill>
              </a:rPr>
              <a:t>		Every word is 4 bytes </a:t>
            </a:r>
          </a:p>
          <a:p>
            <a:pPr eaLnBrk="1" hangingPunct="1">
              <a:lnSpc>
                <a:spcPts val="2300"/>
              </a:lnSpc>
              <a:spcBef>
                <a:spcPts val="0"/>
              </a:spcBef>
              <a:buFontTx/>
              <a:buNone/>
            </a:pPr>
            <a:r>
              <a:rPr lang="en-US" altLang="zh-CN" sz="2400" dirty="0" smtClean="0">
                <a:solidFill>
                  <a:schemeClr val="tx1"/>
                </a:solidFill>
              </a:rPr>
              <a:t>The time to transfer one word is </a:t>
            </a:r>
            <a:r>
              <a:rPr lang="en-US" altLang="zh-CN" sz="2400" dirty="0" smtClean="0">
                <a:solidFill>
                  <a:srgbClr val="FF0000"/>
                </a:solidFill>
              </a:rPr>
              <a:t>1+15+1=17</a:t>
            </a:r>
          </a:p>
          <a:p>
            <a:pPr eaLnBrk="1" hangingPunct="1">
              <a:lnSpc>
                <a:spcPts val="2300"/>
              </a:lnSpc>
              <a:spcBef>
                <a:spcPts val="0"/>
              </a:spcBef>
              <a:buFontTx/>
              <a:buNone/>
            </a:pPr>
            <a:r>
              <a:rPr lang="en-US" altLang="zh-CN" sz="2400" dirty="0" smtClean="0">
                <a:solidFill>
                  <a:srgbClr val="FF0000"/>
                </a:solidFill>
              </a:rPr>
              <a:t>The miss penalty </a:t>
            </a:r>
            <a:r>
              <a:rPr lang="en-US" altLang="zh-CN" sz="2400" b="0" dirty="0" smtClean="0">
                <a:solidFill>
                  <a:schemeClr val="accent2"/>
                </a:solidFill>
              </a:rPr>
              <a:t>(The time to transfer one block is)</a:t>
            </a:r>
            <a:r>
              <a:rPr lang="en-US" altLang="zh-CN" sz="2400" dirty="0" smtClean="0">
                <a:solidFill>
                  <a:schemeClr val="hlink"/>
                </a:solidFill>
              </a:rPr>
              <a:t>:</a:t>
            </a:r>
          </a:p>
          <a:p>
            <a:pPr eaLnBrk="1" hangingPunct="1">
              <a:lnSpc>
                <a:spcPts val="2300"/>
              </a:lnSpc>
              <a:spcBef>
                <a:spcPts val="0"/>
              </a:spcBef>
              <a:buFontTx/>
              <a:buNone/>
            </a:pPr>
            <a:r>
              <a:rPr lang="en-US" altLang="zh-CN" sz="1000" dirty="0" smtClean="0"/>
              <a:t>		</a:t>
            </a:r>
          </a:p>
          <a:p>
            <a:pPr eaLnBrk="1" hangingPunct="1">
              <a:lnSpc>
                <a:spcPts val="2300"/>
              </a:lnSpc>
              <a:spcBef>
                <a:spcPts val="0"/>
              </a:spcBef>
              <a:buFontTx/>
              <a:buNone/>
            </a:pPr>
            <a:r>
              <a:rPr lang="en-US" altLang="zh-CN" sz="1000" dirty="0" smtClean="0"/>
              <a:t>	</a:t>
            </a:r>
            <a:r>
              <a:rPr lang="en-US" altLang="zh-CN" dirty="0" smtClean="0"/>
              <a:t>	</a:t>
            </a:r>
            <a:r>
              <a:rPr lang="en-US" altLang="zh-CN" sz="2800" dirty="0" smtClean="0">
                <a:solidFill>
                  <a:schemeClr val="tx1"/>
                </a:solidFill>
              </a:rPr>
              <a:t>1+4×(1+15)</a:t>
            </a:r>
            <a:r>
              <a:rPr lang="zh-CN" altLang="en-US" sz="2800" dirty="0" smtClean="0">
                <a:solidFill>
                  <a:schemeClr val="tx1"/>
                </a:solidFill>
              </a:rPr>
              <a:t>＝</a:t>
            </a:r>
            <a:r>
              <a:rPr lang="en-US" altLang="zh-CN" sz="2800" dirty="0" smtClean="0">
                <a:solidFill>
                  <a:schemeClr val="tx1"/>
                </a:solidFill>
              </a:rPr>
              <a:t>65 CLKs</a:t>
            </a:r>
          </a:p>
          <a:p>
            <a:pPr eaLnBrk="1" hangingPunct="1">
              <a:lnSpc>
                <a:spcPts val="2300"/>
              </a:lnSpc>
              <a:spcBef>
                <a:spcPts val="0"/>
              </a:spcBef>
              <a:buFontTx/>
              <a:buNone/>
            </a:pPr>
            <a:endParaRPr lang="en-US" altLang="zh-CN" sz="2800" dirty="0" smtClean="0">
              <a:solidFill>
                <a:schemeClr val="tx1"/>
              </a:solidFill>
            </a:endParaRPr>
          </a:p>
          <a:p>
            <a:pPr eaLnBrk="1" hangingPunct="1">
              <a:lnSpc>
                <a:spcPts val="2300"/>
              </a:lnSpc>
              <a:spcBef>
                <a:spcPts val="0"/>
              </a:spcBef>
              <a:buFontTx/>
              <a:buNone/>
            </a:pPr>
            <a:r>
              <a:rPr lang="en-US" altLang="zh-CN" dirty="0" smtClean="0">
                <a:solidFill>
                  <a:srgbClr val="FF0000"/>
                </a:solidFill>
              </a:rPr>
              <a:t>Bandwidth :</a:t>
            </a:r>
          </a:p>
        </p:txBody>
      </p:sp>
      <p:sp>
        <p:nvSpPr>
          <p:cNvPr id="39940" name="Rectangle 7"/>
          <p:cNvSpPr>
            <a:spLocks noGrp="1" noChangeArrowheads="1"/>
          </p:cNvSpPr>
          <p:nvPr>
            <p:ph type="title"/>
          </p:nvPr>
        </p:nvSpPr>
        <p:spPr>
          <a:xfrm>
            <a:off x="533400" y="0"/>
            <a:ext cx="8610600" cy="838200"/>
          </a:xfrm>
        </p:spPr>
        <p:txBody>
          <a:bodyPr>
            <a:normAutofit/>
          </a:bodyPr>
          <a:lstStyle/>
          <a:p>
            <a:pPr eaLnBrk="1" hangingPunct="1"/>
            <a:r>
              <a:rPr lang="en-US" altLang="zh-CN" sz="3200" dirty="0" smtClean="0"/>
              <a:t>Performance basic memory organization</a:t>
            </a:r>
          </a:p>
        </p:txBody>
      </p:sp>
      <p:grpSp>
        <p:nvGrpSpPr>
          <p:cNvPr id="39941" name="Group 8"/>
          <p:cNvGrpSpPr>
            <a:grpSpLocks/>
          </p:cNvGrpSpPr>
          <p:nvPr/>
        </p:nvGrpSpPr>
        <p:grpSpPr bwMode="auto">
          <a:xfrm>
            <a:off x="3912394" y="4548982"/>
            <a:ext cx="1852612" cy="776287"/>
            <a:chOff x="1967" y="3120"/>
            <a:chExt cx="1167" cy="489"/>
          </a:xfrm>
        </p:grpSpPr>
        <p:sp>
          <p:nvSpPr>
            <p:cNvPr id="39943" name="Rectangle 9"/>
            <p:cNvSpPr>
              <a:spLocks noChangeArrowheads="1"/>
            </p:cNvSpPr>
            <p:nvPr/>
          </p:nvSpPr>
          <p:spPr bwMode="auto">
            <a:xfrm>
              <a:off x="1967" y="3120"/>
              <a:ext cx="5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b="1">
                  <a:latin typeface="Comic Sans MS" panose="030F0702030302020204" pitchFamily="66" charset="0"/>
                </a:rPr>
                <a:t>4×4</a:t>
              </a:r>
            </a:p>
          </p:txBody>
        </p:sp>
        <p:sp>
          <p:nvSpPr>
            <p:cNvPr id="39944" name="Rectangle 10"/>
            <p:cNvSpPr>
              <a:spLocks noChangeArrowheads="1"/>
            </p:cNvSpPr>
            <p:nvPr/>
          </p:nvSpPr>
          <p:spPr bwMode="auto">
            <a:xfrm>
              <a:off x="2083" y="3321"/>
              <a:ext cx="3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b="1">
                  <a:latin typeface="Comic Sans MS" panose="030F0702030302020204" pitchFamily="66" charset="0"/>
                </a:rPr>
                <a:t>65</a:t>
              </a:r>
            </a:p>
          </p:txBody>
        </p:sp>
        <p:sp>
          <p:nvSpPr>
            <p:cNvPr id="39945" name="Line 11"/>
            <p:cNvSpPr>
              <a:spLocks noChangeShapeType="1"/>
            </p:cNvSpPr>
            <p:nvPr/>
          </p:nvSpPr>
          <p:spPr bwMode="auto">
            <a:xfrm>
              <a:off x="1968" y="3360"/>
              <a:ext cx="576" cy="0"/>
            </a:xfrm>
            <a:prstGeom prst="line">
              <a:avLst/>
            </a:prstGeom>
            <a:noFill/>
            <a:ln w="19050">
              <a:solidFill>
                <a:schemeClr val="hlink"/>
              </a:solidFill>
              <a:round/>
              <a:headEnd/>
              <a:tailEnd type="non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46" name="Rectangle 12"/>
            <p:cNvSpPr>
              <a:spLocks noChangeArrowheads="1"/>
            </p:cNvSpPr>
            <p:nvPr/>
          </p:nvSpPr>
          <p:spPr bwMode="auto">
            <a:xfrm>
              <a:off x="2544" y="3216"/>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b="1">
                  <a:latin typeface="Comic Sans MS" panose="030F0702030302020204" pitchFamily="66" charset="0"/>
                </a:rPr>
                <a:t>≈</a:t>
              </a:r>
            </a:p>
          </p:txBody>
        </p:sp>
        <p:sp>
          <p:nvSpPr>
            <p:cNvPr id="39947" name="Rectangle 13"/>
            <p:cNvSpPr>
              <a:spLocks noChangeArrowheads="1"/>
            </p:cNvSpPr>
            <p:nvPr/>
          </p:nvSpPr>
          <p:spPr bwMode="auto">
            <a:xfrm>
              <a:off x="2896" y="3120"/>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b="1">
                  <a:latin typeface="Comic Sans MS" panose="030F0702030302020204" pitchFamily="66" charset="0"/>
                </a:rPr>
                <a:t>1</a:t>
              </a:r>
            </a:p>
          </p:txBody>
        </p:sp>
        <p:sp>
          <p:nvSpPr>
            <p:cNvPr id="39948" name="Rectangle 14"/>
            <p:cNvSpPr>
              <a:spLocks noChangeArrowheads="1"/>
            </p:cNvSpPr>
            <p:nvPr/>
          </p:nvSpPr>
          <p:spPr bwMode="auto">
            <a:xfrm>
              <a:off x="2901" y="3321"/>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b="1">
                  <a:latin typeface="Comic Sans MS" panose="030F0702030302020204" pitchFamily="66" charset="0"/>
                </a:rPr>
                <a:t>4</a:t>
              </a:r>
            </a:p>
          </p:txBody>
        </p:sp>
        <p:sp>
          <p:nvSpPr>
            <p:cNvPr id="39949" name="Line 15"/>
            <p:cNvSpPr>
              <a:spLocks noChangeShapeType="1"/>
            </p:cNvSpPr>
            <p:nvPr/>
          </p:nvSpPr>
          <p:spPr bwMode="auto">
            <a:xfrm>
              <a:off x="2880" y="3360"/>
              <a:ext cx="249" cy="0"/>
            </a:xfrm>
            <a:prstGeom prst="line">
              <a:avLst/>
            </a:prstGeom>
            <a:noFill/>
            <a:ln w="19050">
              <a:solidFill>
                <a:schemeClr val="hlink"/>
              </a:solidFill>
              <a:round/>
              <a:headEnd/>
              <a:tailEnd type="non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39942" name="Rectangle 16"/>
          <p:cNvSpPr>
            <a:spLocks noChangeArrowheads="1"/>
          </p:cNvSpPr>
          <p:nvPr/>
        </p:nvSpPr>
        <p:spPr bwMode="auto">
          <a:xfrm>
            <a:off x="1312068" y="5220495"/>
            <a:ext cx="7704138"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en-US" altLang="zh-CN" sz="2200" b="1" dirty="0">
                <a:solidFill>
                  <a:srgbClr val="FF3300"/>
                </a:solidFill>
                <a:latin typeface="Comic Sans MS" panose="030F0702030302020204" pitchFamily="66" charset="0"/>
              </a:rPr>
              <a:t>Only one word is </a:t>
            </a:r>
            <a:r>
              <a:rPr lang="en-US" altLang="zh-CN" sz="2200" b="1" dirty="0" err="1">
                <a:solidFill>
                  <a:srgbClr val="FF3300"/>
                </a:solidFill>
                <a:latin typeface="Comic Sans MS" panose="030F0702030302020204" pitchFamily="66" charset="0"/>
              </a:rPr>
              <a:t>useful,and</a:t>
            </a:r>
            <a:r>
              <a:rPr lang="en-US" altLang="zh-CN" sz="2200" b="1" dirty="0">
                <a:solidFill>
                  <a:srgbClr val="FF3300"/>
                </a:solidFill>
                <a:latin typeface="Comic Sans MS" panose="030F0702030302020204" pitchFamily="66" charset="0"/>
              </a:rPr>
              <a:t> three other words may be useless. So, for caches using four-word blocks, this memory system is not viable.</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29</a:t>
            </a:fld>
            <a:endParaRPr lang="zh-CN" altLang="en-US"/>
          </a:p>
        </p:txBody>
      </p:sp>
    </p:spTree>
    <p:extLst>
      <p:ext uri="{BB962C8B-B14F-4D97-AF65-F5344CB8AC3E}">
        <p14:creationId xmlns:p14="http://schemas.microsoft.com/office/powerpoint/2010/main" val="1832248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Introduction</a:t>
            </a:r>
            <a:endParaRPr lang="zh-CN" altLang="en-US" dirty="0"/>
          </a:p>
        </p:txBody>
      </p:sp>
      <p:sp>
        <p:nvSpPr>
          <p:cNvPr id="3" name="内容占位符 2"/>
          <p:cNvSpPr>
            <a:spLocks noGrp="1"/>
          </p:cNvSpPr>
          <p:nvPr>
            <p:ph idx="1"/>
          </p:nvPr>
        </p:nvSpPr>
        <p:spPr>
          <a:xfrm>
            <a:off x="467544" y="1124744"/>
            <a:ext cx="8229600" cy="4968552"/>
          </a:xfrm>
        </p:spPr>
        <p:txBody>
          <a:bodyPr/>
          <a:lstStyle/>
          <a:p>
            <a:pPr>
              <a:spcBef>
                <a:spcPts val="0"/>
              </a:spcBef>
            </a:pPr>
            <a:r>
              <a:rPr lang="en-US" altLang="zh-CN" dirty="0">
                <a:solidFill>
                  <a:srgbClr val="FF0000"/>
                </a:solidFill>
              </a:rPr>
              <a:t>Memories:  Review</a:t>
            </a:r>
          </a:p>
          <a:p>
            <a:pPr marL="857250" lvl="1" indent="-457200">
              <a:spcBef>
                <a:spcPts val="0"/>
              </a:spcBef>
              <a:buClrTx/>
              <a:buSzPct val="100000"/>
            </a:pPr>
            <a:r>
              <a:rPr lang="en-US" altLang="zh-CN" dirty="0" smtClean="0">
                <a:solidFill>
                  <a:srgbClr val="FF0000"/>
                </a:solidFill>
              </a:rPr>
              <a:t>SRAM</a:t>
            </a:r>
          </a:p>
          <a:p>
            <a:pPr lvl="1">
              <a:spcBef>
                <a:spcPts val="0"/>
              </a:spcBef>
              <a:buClrTx/>
              <a:buSzPct val="100000"/>
              <a:buFontTx/>
              <a:buChar char="–"/>
            </a:pPr>
            <a:r>
              <a:rPr kumimoji="1" lang="en-US" altLang="zh-CN" sz="2000" kern="0" dirty="0" smtClean="0">
                <a:solidFill>
                  <a:srgbClr val="000000"/>
                </a:solidFill>
                <a:latin typeface="+mj-lt"/>
                <a:ea typeface="幼圆" pitchFamily="49" charset="-122"/>
              </a:rPr>
              <a:t>value is stored  on a pair of inverting gates</a:t>
            </a:r>
          </a:p>
          <a:p>
            <a:pPr lvl="1">
              <a:spcBef>
                <a:spcPts val="0"/>
              </a:spcBef>
              <a:buClrTx/>
              <a:buSzPct val="100000"/>
              <a:buFontTx/>
              <a:buChar char="–"/>
            </a:pPr>
            <a:r>
              <a:rPr kumimoji="1" lang="en-US" altLang="zh-CN" sz="2000" kern="0" dirty="0" smtClean="0">
                <a:solidFill>
                  <a:srgbClr val="000000"/>
                </a:solidFill>
                <a:latin typeface="+mj-lt"/>
                <a:ea typeface="幼圆" pitchFamily="49" charset="-122"/>
              </a:rPr>
              <a:t>very </a:t>
            </a:r>
            <a:r>
              <a:rPr kumimoji="1" lang="en-US" altLang="zh-CN" sz="2000" kern="0" dirty="0">
                <a:solidFill>
                  <a:srgbClr val="000000"/>
                </a:solidFill>
                <a:latin typeface="+mj-lt"/>
                <a:ea typeface="幼圆" pitchFamily="49" charset="-122"/>
              </a:rPr>
              <a:t>fast but takes up more space than DRAM </a:t>
            </a:r>
          </a:p>
          <a:p>
            <a:pPr lvl="1">
              <a:spcBef>
                <a:spcPts val="0"/>
              </a:spcBef>
              <a:buClrTx/>
              <a:buSzPct val="100000"/>
              <a:buNone/>
            </a:pPr>
            <a:r>
              <a:rPr kumimoji="1" lang="en-US" altLang="zh-CN" sz="2000" kern="0" dirty="0">
                <a:solidFill>
                  <a:srgbClr val="000000"/>
                </a:solidFill>
                <a:latin typeface="+mj-lt"/>
                <a:ea typeface="幼圆" pitchFamily="49" charset="-122"/>
              </a:rPr>
              <a:t>				(4 to 6 transistors)</a:t>
            </a:r>
            <a:br>
              <a:rPr kumimoji="1" lang="en-US" altLang="zh-CN" sz="2000" kern="0" dirty="0">
                <a:solidFill>
                  <a:srgbClr val="000000"/>
                </a:solidFill>
                <a:latin typeface="+mj-lt"/>
                <a:ea typeface="幼圆" pitchFamily="49" charset="-122"/>
              </a:rPr>
            </a:br>
            <a:endParaRPr lang="zh-CN" altLang="en-US" sz="2000" dirty="0">
              <a:latin typeface="+mj-lt"/>
            </a:endParaRPr>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5612" y="3068960"/>
            <a:ext cx="4824413"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5" name="灯片编号占位符 4"/>
          <p:cNvSpPr>
            <a:spLocks noGrp="1"/>
          </p:cNvSpPr>
          <p:nvPr>
            <p:ph type="sldNum" sz="quarter" idx="12"/>
          </p:nvPr>
        </p:nvSpPr>
        <p:spPr/>
        <p:txBody>
          <a:bodyPr/>
          <a:lstStyle/>
          <a:p>
            <a:pPr>
              <a:defRPr/>
            </a:pPr>
            <a:fld id="{D70A7DCE-50A9-44DB-83A6-F34B2A3EA1B3}" type="slidenum">
              <a:rPr lang="zh-CN" altLang="en-US" smtClean="0"/>
              <a:pPr>
                <a:defRPr/>
              </a:pPr>
              <a:t>3</a:t>
            </a:fld>
            <a:endParaRPr lang="zh-CN" altLang="en-US"/>
          </a:p>
        </p:txBody>
      </p:sp>
    </p:spTree>
    <p:extLst>
      <p:ext uri="{BB962C8B-B14F-4D97-AF65-F5344CB8AC3E}">
        <p14:creationId xmlns:p14="http://schemas.microsoft.com/office/powerpoint/2010/main" val="2599305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5" y="3405914"/>
            <a:ext cx="2268538"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2"/>
          <p:cNvSpPr>
            <a:spLocks noGrp="1" noChangeArrowheads="1"/>
          </p:cNvSpPr>
          <p:nvPr>
            <p:ph type="body" idx="1"/>
          </p:nvPr>
        </p:nvSpPr>
        <p:spPr>
          <a:xfrm>
            <a:off x="1436688" y="1143000"/>
            <a:ext cx="7239000" cy="5181600"/>
          </a:xfrm>
        </p:spPr>
        <p:txBody>
          <a:bodyPr/>
          <a:lstStyle/>
          <a:p>
            <a:pPr eaLnBrk="1" hangingPunct="1">
              <a:lnSpc>
                <a:spcPts val="2400"/>
              </a:lnSpc>
              <a:spcBef>
                <a:spcPts val="0"/>
              </a:spcBef>
            </a:pPr>
            <a:r>
              <a:rPr lang="en-US" altLang="zh-CN" sz="2400" dirty="0" smtClean="0">
                <a:solidFill>
                  <a:schemeClr val="tx1"/>
                </a:solidFill>
              </a:rPr>
              <a:t>With a main memory width of 2 words(64bits)</a:t>
            </a:r>
          </a:p>
          <a:p>
            <a:pPr eaLnBrk="1" hangingPunct="1">
              <a:lnSpc>
                <a:spcPts val="2400"/>
              </a:lnSpc>
              <a:spcBef>
                <a:spcPts val="0"/>
              </a:spcBef>
              <a:buFontTx/>
              <a:buNone/>
            </a:pPr>
            <a:r>
              <a:rPr lang="en-US" altLang="zh-CN" sz="2200" dirty="0" smtClean="0">
                <a:solidFill>
                  <a:schemeClr val="hlink"/>
                </a:solidFill>
              </a:rPr>
              <a:t>	</a:t>
            </a:r>
            <a:r>
              <a:rPr lang="en-US" altLang="zh-CN" sz="2200" dirty="0" smtClean="0">
                <a:solidFill>
                  <a:srgbClr val="FF0000"/>
                </a:solidFill>
              </a:rPr>
              <a:t>The miss penalty:</a:t>
            </a:r>
            <a:r>
              <a:rPr lang="en-US" altLang="zh-CN" sz="2200" dirty="0" smtClean="0">
                <a:solidFill>
                  <a:schemeClr val="hlink"/>
                </a:solidFill>
              </a:rPr>
              <a:t>	</a:t>
            </a:r>
            <a:r>
              <a:rPr lang="en-US" altLang="zh-CN" sz="2200" dirty="0" smtClean="0">
                <a:solidFill>
                  <a:schemeClr val="tx1"/>
                </a:solidFill>
              </a:rPr>
              <a:t>  4words/Block</a:t>
            </a:r>
          </a:p>
          <a:p>
            <a:pPr eaLnBrk="1" hangingPunct="1">
              <a:lnSpc>
                <a:spcPts val="2400"/>
              </a:lnSpc>
              <a:spcBef>
                <a:spcPts val="0"/>
              </a:spcBef>
              <a:buFontTx/>
              <a:buNone/>
            </a:pPr>
            <a:endParaRPr lang="en-US" altLang="zh-CN" sz="2200" dirty="0" smtClean="0">
              <a:solidFill>
                <a:schemeClr val="tx1"/>
              </a:solidFill>
            </a:endParaRPr>
          </a:p>
          <a:p>
            <a:pPr eaLnBrk="1" hangingPunct="1">
              <a:lnSpc>
                <a:spcPts val="2400"/>
              </a:lnSpc>
              <a:spcBef>
                <a:spcPts val="0"/>
              </a:spcBef>
              <a:buFontTx/>
              <a:buNone/>
            </a:pPr>
            <a:r>
              <a:rPr lang="en-US" altLang="zh-CN" dirty="0" smtClean="0"/>
              <a:t>			</a:t>
            </a:r>
            <a:r>
              <a:rPr lang="en-US" altLang="zh-CN" sz="2800" dirty="0" smtClean="0">
                <a:solidFill>
                  <a:schemeClr val="tx1"/>
                </a:solidFill>
              </a:rPr>
              <a:t>1+2×(15+1)</a:t>
            </a:r>
            <a:r>
              <a:rPr lang="zh-CN" altLang="en-US" sz="2800" dirty="0" smtClean="0">
                <a:solidFill>
                  <a:schemeClr val="tx1"/>
                </a:solidFill>
              </a:rPr>
              <a:t>＝</a:t>
            </a:r>
            <a:r>
              <a:rPr lang="en-US" altLang="zh-CN" sz="2800" dirty="0" smtClean="0">
                <a:solidFill>
                  <a:schemeClr val="tx1"/>
                </a:solidFill>
              </a:rPr>
              <a:t>33 CLKs</a:t>
            </a:r>
          </a:p>
          <a:p>
            <a:pPr eaLnBrk="1" hangingPunct="1">
              <a:lnSpc>
                <a:spcPts val="2400"/>
              </a:lnSpc>
              <a:spcBef>
                <a:spcPts val="0"/>
              </a:spcBef>
              <a:buFontTx/>
              <a:buNone/>
            </a:pPr>
            <a:endParaRPr lang="en-US" altLang="zh-CN" sz="2800" dirty="0" smtClean="0">
              <a:solidFill>
                <a:schemeClr val="tx1"/>
              </a:solidFill>
            </a:endParaRPr>
          </a:p>
          <a:p>
            <a:pPr eaLnBrk="1" hangingPunct="1">
              <a:lnSpc>
                <a:spcPts val="2400"/>
              </a:lnSpc>
              <a:spcBef>
                <a:spcPts val="0"/>
              </a:spcBef>
              <a:buFontTx/>
              <a:buNone/>
            </a:pPr>
            <a:r>
              <a:rPr lang="en-US" altLang="zh-CN" sz="2800" dirty="0" smtClean="0">
                <a:solidFill>
                  <a:srgbClr val="FF0000"/>
                </a:solidFill>
              </a:rPr>
              <a:t>    </a:t>
            </a:r>
          </a:p>
          <a:p>
            <a:pPr eaLnBrk="1" hangingPunct="1">
              <a:lnSpc>
                <a:spcPts val="2400"/>
              </a:lnSpc>
              <a:spcBef>
                <a:spcPts val="0"/>
              </a:spcBef>
              <a:buFontTx/>
              <a:buNone/>
            </a:pPr>
            <a:r>
              <a:rPr lang="en-US" altLang="zh-CN" sz="2800" dirty="0">
                <a:solidFill>
                  <a:srgbClr val="FF0000"/>
                </a:solidFill>
              </a:rPr>
              <a:t> </a:t>
            </a:r>
            <a:r>
              <a:rPr lang="en-US" altLang="zh-CN" sz="2800" dirty="0" smtClean="0">
                <a:solidFill>
                  <a:srgbClr val="FF0000"/>
                </a:solidFill>
              </a:rPr>
              <a:t>   </a:t>
            </a:r>
            <a:r>
              <a:rPr lang="en-US" altLang="zh-CN" sz="2400" dirty="0" smtClean="0">
                <a:solidFill>
                  <a:srgbClr val="FF0000"/>
                </a:solidFill>
              </a:rPr>
              <a:t>Bandwidth :</a:t>
            </a:r>
          </a:p>
          <a:p>
            <a:pPr eaLnBrk="1" hangingPunct="1">
              <a:lnSpc>
                <a:spcPts val="2400"/>
              </a:lnSpc>
              <a:spcBef>
                <a:spcPts val="0"/>
              </a:spcBef>
              <a:buFontTx/>
              <a:buNone/>
            </a:pPr>
            <a:endParaRPr lang="en-US" altLang="zh-CN" dirty="0" smtClean="0">
              <a:solidFill>
                <a:schemeClr val="hlink"/>
              </a:solidFill>
            </a:endParaRPr>
          </a:p>
          <a:p>
            <a:pPr eaLnBrk="1" hangingPunct="1">
              <a:lnSpc>
                <a:spcPts val="2400"/>
              </a:lnSpc>
              <a:spcBef>
                <a:spcPts val="0"/>
              </a:spcBef>
            </a:pPr>
            <a:r>
              <a:rPr lang="en-US" altLang="zh-CN" sz="2400" dirty="0">
                <a:solidFill>
                  <a:schemeClr val="tx1"/>
                </a:solidFill>
              </a:rPr>
              <a:t>With a main memory width of 4 words(128bits)</a:t>
            </a:r>
          </a:p>
          <a:p>
            <a:pPr eaLnBrk="1" hangingPunct="1">
              <a:lnSpc>
                <a:spcPts val="2400"/>
              </a:lnSpc>
              <a:spcBef>
                <a:spcPts val="0"/>
              </a:spcBef>
              <a:buFontTx/>
              <a:buNone/>
            </a:pPr>
            <a:r>
              <a:rPr lang="en-US" altLang="zh-CN" sz="2200" dirty="0" smtClean="0">
                <a:solidFill>
                  <a:schemeClr val="hlink"/>
                </a:solidFill>
              </a:rPr>
              <a:t>	</a:t>
            </a:r>
            <a:r>
              <a:rPr lang="en-US" altLang="zh-CN" sz="2200" dirty="0">
                <a:solidFill>
                  <a:srgbClr val="FF0000"/>
                </a:solidFill>
              </a:rPr>
              <a:t>The miss penalty:</a:t>
            </a:r>
            <a:r>
              <a:rPr lang="en-US" altLang="zh-CN" dirty="0" smtClean="0">
                <a:solidFill>
                  <a:schemeClr val="hlink"/>
                </a:solidFill>
              </a:rPr>
              <a:t>	</a:t>
            </a:r>
            <a:r>
              <a:rPr lang="en-US" altLang="zh-CN" sz="2200" dirty="0">
                <a:solidFill>
                  <a:schemeClr val="tx1"/>
                </a:solidFill>
              </a:rPr>
              <a:t>  4words/Block</a:t>
            </a:r>
          </a:p>
          <a:p>
            <a:pPr eaLnBrk="1" hangingPunct="1">
              <a:lnSpc>
                <a:spcPts val="2400"/>
              </a:lnSpc>
              <a:spcBef>
                <a:spcPts val="0"/>
              </a:spcBef>
              <a:buFontTx/>
              <a:buNone/>
            </a:pPr>
            <a:r>
              <a:rPr lang="en-US" altLang="zh-CN" dirty="0" smtClean="0"/>
              <a:t>			</a:t>
            </a:r>
            <a:r>
              <a:rPr lang="en-US" altLang="zh-CN" sz="2800" dirty="0">
                <a:solidFill>
                  <a:schemeClr val="tx1"/>
                </a:solidFill>
              </a:rPr>
              <a:t>1+1×(15+1)</a:t>
            </a:r>
            <a:r>
              <a:rPr lang="zh-CN" altLang="en-US" sz="2800" dirty="0">
                <a:solidFill>
                  <a:schemeClr val="tx1"/>
                </a:solidFill>
              </a:rPr>
              <a:t>＝</a:t>
            </a:r>
            <a:r>
              <a:rPr lang="en-US" altLang="zh-CN" sz="2800" dirty="0">
                <a:solidFill>
                  <a:schemeClr val="tx1"/>
                </a:solidFill>
              </a:rPr>
              <a:t>17 CLKs</a:t>
            </a:r>
          </a:p>
          <a:p>
            <a:pPr eaLnBrk="1" hangingPunct="1">
              <a:lnSpc>
                <a:spcPts val="2400"/>
              </a:lnSpc>
              <a:spcBef>
                <a:spcPts val="0"/>
              </a:spcBef>
              <a:buFontTx/>
              <a:buNone/>
            </a:pPr>
            <a:r>
              <a:rPr lang="en-US" altLang="zh-CN" dirty="0" smtClean="0">
                <a:solidFill>
                  <a:schemeClr val="hlink"/>
                </a:solidFill>
              </a:rPr>
              <a:t>		</a:t>
            </a:r>
          </a:p>
          <a:p>
            <a:pPr eaLnBrk="1" hangingPunct="1">
              <a:lnSpc>
                <a:spcPts val="2400"/>
              </a:lnSpc>
              <a:spcBef>
                <a:spcPts val="0"/>
              </a:spcBef>
              <a:buFontTx/>
              <a:buNone/>
            </a:pPr>
            <a:r>
              <a:rPr lang="en-US" altLang="zh-CN" dirty="0">
                <a:solidFill>
                  <a:schemeClr val="hlink"/>
                </a:solidFill>
              </a:rPr>
              <a:t>	</a:t>
            </a:r>
            <a:r>
              <a:rPr lang="en-US" altLang="zh-CN" dirty="0" smtClean="0">
                <a:solidFill>
                  <a:schemeClr val="hlink"/>
                </a:solidFill>
              </a:rPr>
              <a:t>	</a:t>
            </a:r>
            <a:r>
              <a:rPr lang="en-US" altLang="zh-CN" sz="2400" dirty="0">
                <a:solidFill>
                  <a:srgbClr val="FF0000"/>
                </a:solidFill>
              </a:rPr>
              <a:t>Bandwidth :</a:t>
            </a:r>
          </a:p>
          <a:p>
            <a:pPr eaLnBrk="1" hangingPunct="1">
              <a:lnSpc>
                <a:spcPts val="2400"/>
              </a:lnSpc>
              <a:spcBef>
                <a:spcPts val="0"/>
              </a:spcBef>
              <a:buFontTx/>
              <a:buNone/>
            </a:pPr>
            <a:endParaRPr lang="en-US" altLang="zh-CN" dirty="0" smtClean="0">
              <a:solidFill>
                <a:schemeClr val="hlink"/>
              </a:solidFill>
            </a:endParaRPr>
          </a:p>
          <a:p>
            <a:pPr eaLnBrk="1" hangingPunct="1">
              <a:lnSpc>
                <a:spcPts val="2400"/>
              </a:lnSpc>
              <a:spcBef>
                <a:spcPts val="0"/>
              </a:spcBef>
              <a:buFontTx/>
              <a:buNone/>
            </a:pPr>
            <a:endParaRPr lang="en-US" altLang="zh-CN" sz="2200" dirty="0" smtClean="0">
              <a:solidFill>
                <a:schemeClr val="hlink"/>
              </a:solidFill>
            </a:endParaRPr>
          </a:p>
        </p:txBody>
      </p:sp>
      <p:sp>
        <p:nvSpPr>
          <p:cNvPr id="40964" name="Rectangle 3"/>
          <p:cNvSpPr>
            <a:spLocks noGrp="1" noChangeArrowheads="1"/>
          </p:cNvSpPr>
          <p:nvPr>
            <p:ph type="title"/>
          </p:nvPr>
        </p:nvSpPr>
        <p:spPr>
          <a:xfrm>
            <a:off x="250825" y="76200"/>
            <a:ext cx="8610600" cy="838200"/>
          </a:xfrm>
        </p:spPr>
        <p:txBody>
          <a:bodyPr/>
          <a:lstStyle/>
          <a:p>
            <a:pPr eaLnBrk="1" hangingPunct="1"/>
            <a:r>
              <a:rPr lang="en-US" altLang="zh-CN" sz="3000" dirty="0" smtClean="0"/>
              <a:t>Performance in Wider Main Memory </a:t>
            </a:r>
          </a:p>
        </p:txBody>
      </p:sp>
      <p:grpSp>
        <p:nvGrpSpPr>
          <p:cNvPr id="2" name="组合 1"/>
          <p:cNvGrpSpPr/>
          <p:nvPr/>
        </p:nvGrpSpPr>
        <p:grpSpPr>
          <a:xfrm>
            <a:off x="3718720" y="2892881"/>
            <a:ext cx="2897188" cy="776288"/>
            <a:chOff x="3665497" y="2662237"/>
            <a:chExt cx="2897188" cy="776288"/>
          </a:xfrm>
        </p:grpSpPr>
        <p:grpSp>
          <p:nvGrpSpPr>
            <p:cNvPr id="40965" name="Group 4"/>
            <p:cNvGrpSpPr>
              <a:grpSpLocks/>
            </p:cNvGrpSpPr>
            <p:nvPr/>
          </p:nvGrpSpPr>
          <p:grpSpPr bwMode="auto">
            <a:xfrm>
              <a:off x="3665497" y="2662237"/>
              <a:ext cx="1946275" cy="776288"/>
              <a:chOff x="1967" y="3120"/>
              <a:chExt cx="1226" cy="489"/>
            </a:xfrm>
          </p:grpSpPr>
          <p:sp>
            <p:nvSpPr>
              <p:cNvPr id="40978" name="Rectangle 5"/>
              <p:cNvSpPr>
                <a:spLocks noChangeArrowheads="1"/>
              </p:cNvSpPr>
              <p:nvPr/>
            </p:nvSpPr>
            <p:spPr bwMode="auto">
              <a:xfrm>
                <a:off x="1967" y="3120"/>
                <a:ext cx="5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b="1" dirty="0">
                    <a:latin typeface="Comic Sans MS" panose="030F0702030302020204" pitchFamily="66" charset="0"/>
                  </a:rPr>
                  <a:t>4×4</a:t>
                </a:r>
              </a:p>
            </p:txBody>
          </p:sp>
          <p:sp>
            <p:nvSpPr>
              <p:cNvPr id="40979" name="Rectangle 6"/>
              <p:cNvSpPr>
                <a:spLocks noChangeArrowheads="1"/>
              </p:cNvSpPr>
              <p:nvPr/>
            </p:nvSpPr>
            <p:spPr bwMode="auto">
              <a:xfrm>
                <a:off x="2085" y="3321"/>
                <a:ext cx="3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b="1">
                    <a:latin typeface="Comic Sans MS" panose="030F0702030302020204" pitchFamily="66" charset="0"/>
                  </a:rPr>
                  <a:t>33</a:t>
                </a:r>
              </a:p>
            </p:txBody>
          </p:sp>
          <p:sp>
            <p:nvSpPr>
              <p:cNvPr id="40980" name="Line 7"/>
              <p:cNvSpPr>
                <a:spLocks noChangeShapeType="1"/>
              </p:cNvSpPr>
              <p:nvPr/>
            </p:nvSpPr>
            <p:spPr bwMode="auto">
              <a:xfrm>
                <a:off x="1968" y="3360"/>
                <a:ext cx="576" cy="0"/>
              </a:xfrm>
              <a:prstGeom prst="line">
                <a:avLst/>
              </a:prstGeom>
              <a:noFill/>
              <a:ln w="19050">
                <a:solidFill>
                  <a:schemeClr val="hlink"/>
                </a:solidFill>
                <a:round/>
                <a:headEnd/>
                <a:tailEnd type="non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81" name="Rectangle 8"/>
              <p:cNvSpPr>
                <a:spLocks noChangeArrowheads="1"/>
              </p:cNvSpPr>
              <p:nvPr/>
            </p:nvSpPr>
            <p:spPr bwMode="auto">
              <a:xfrm>
                <a:off x="2544" y="3216"/>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latin typeface="Comic Sans MS" panose="030F0702030302020204" pitchFamily="66" charset="0"/>
                  </a:rPr>
                  <a:t>＝</a:t>
                </a:r>
              </a:p>
            </p:txBody>
          </p:sp>
          <p:sp>
            <p:nvSpPr>
              <p:cNvPr id="40982" name="Rectangle 9"/>
              <p:cNvSpPr>
                <a:spLocks noChangeArrowheads="1"/>
              </p:cNvSpPr>
              <p:nvPr/>
            </p:nvSpPr>
            <p:spPr bwMode="auto">
              <a:xfrm>
                <a:off x="2838" y="3120"/>
                <a:ext cx="3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b="1">
                    <a:latin typeface="Comic Sans MS" panose="030F0702030302020204" pitchFamily="66" charset="0"/>
                  </a:rPr>
                  <a:t>16</a:t>
                </a:r>
              </a:p>
            </p:txBody>
          </p:sp>
          <p:sp>
            <p:nvSpPr>
              <p:cNvPr id="40983" name="Rectangle 10"/>
              <p:cNvSpPr>
                <a:spLocks noChangeArrowheads="1"/>
              </p:cNvSpPr>
              <p:nvPr/>
            </p:nvSpPr>
            <p:spPr bwMode="auto">
              <a:xfrm>
                <a:off x="2843" y="3321"/>
                <a:ext cx="3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b="1">
                    <a:latin typeface="Comic Sans MS" panose="030F0702030302020204" pitchFamily="66" charset="0"/>
                  </a:rPr>
                  <a:t>33</a:t>
                </a:r>
              </a:p>
            </p:txBody>
          </p:sp>
          <p:sp>
            <p:nvSpPr>
              <p:cNvPr id="40984" name="Line 11"/>
              <p:cNvSpPr>
                <a:spLocks noChangeShapeType="1"/>
              </p:cNvSpPr>
              <p:nvPr/>
            </p:nvSpPr>
            <p:spPr bwMode="auto">
              <a:xfrm>
                <a:off x="2880" y="3360"/>
                <a:ext cx="249" cy="0"/>
              </a:xfrm>
              <a:prstGeom prst="line">
                <a:avLst/>
              </a:prstGeom>
              <a:noFill/>
              <a:ln w="19050">
                <a:solidFill>
                  <a:schemeClr val="hlink"/>
                </a:solidFill>
                <a:round/>
                <a:headEnd/>
                <a:tailEnd type="non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40967" name="Text Box 20"/>
            <p:cNvSpPr txBox="1">
              <a:spLocks noChangeArrowheads="1"/>
            </p:cNvSpPr>
            <p:nvPr/>
          </p:nvSpPr>
          <p:spPr bwMode="auto">
            <a:xfrm>
              <a:off x="5265697" y="2814637"/>
              <a:ext cx="1296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≈0.48</a:t>
              </a:r>
            </a:p>
          </p:txBody>
        </p:sp>
      </p:grpSp>
      <p:grpSp>
        <p:nvGrpSpPr>
          <p:cNvPr id="3" name="组合 2"/>
          <p:cNvGrpSpPr/>
          <p:nvPr/>
        </p:nvGrpSpPr>
        <p:grpSpPr>
          <a:xfrm>
            <a:off x="3080544" y="5162366"/>
            <a:ext cx="2951162" cy="776288"/>
            <a:chOff x="2557463" y="5562600"/>
            <a:chExt cx="2951162" cy="776288"/>
          </a:xfrm>
        </p:grpSpPr>
        <p:grpSp>
          <p:nvGrpSpPr>
            <p:cNvPr id="40966" name="Group 12"/>
            <p:cNvGrpSpPr>
              <a:grpSpLocks/>
            </p:cNvGrpSpPr>
            <p:nvPr/>
          </p:nvGrpSpPr>
          <p:grpSpPr bwMode="auto">
            <a:xfrm>
              <a:off x="2557463" y="5562600"/>
              <a:ext cx="1946275" cy="776288"/>
              <a:chOff x="1967" y="3120"/>
              <a:chExt cx="1226" cy="489"/>
            </a:xfrm>
          </p:grpSpPr>
          <p:sp>
            <p:nvSpPr>
              <p:cNvPr id="40971" name="Rectangle 13"/>
              <p:cNvSpPr>
                <a:spLocks noChangeArrowheads="1"/>
              </p:cNvSpPr>
              <p:nvPr/>
            </p:nvSpPr>
            <p:spPr bwMode="auto">
              <a:xfrm>
                <a:off x="1967" y="3120"/>
                <a:ext cx="5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b="1">
                    <a:latin typeface="Comic Sans MS" panose="030F0702030302020204" pitchFamily="66" charset="0"/>
                  </a:rPr>
                  <a:t>4×4</a:t>
                </a:r>
              </a:p>
            </p:txBody>
          </p:sp>
          <p:sp>
            <p:nvSpPr>
              <p:cNvPr id="40972" name="Rectangle 14"/>
              <p:cNvSpPr>
                <a:spLocks noChangeArrowheads="1"/>
              </p:cNvSpPr>
              <p:nvPr/>
            </p:nvSpPr>
            <p:spPr bwMode="auto">
              <a:xfrm>
                <a:off x="2085" y="3321"/>
                <a:ext cx="3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b="1">
                    <a:latin typeface="Comic Sans MS" panose="030F0702030302020204" pitchFamily="66" charset="0"/>
                  </a:rPr>
                  <a:t>17</a:t>
                </a:r>
              </a:p>
            </p:txBody>
          </p:sp>
          <p:sp>
            <p:nvSpPr>
              <p:cNvPr id="40973" name="Line 15"/>
              <p:cNvSpPr>
                <a:spLocks noChangeShapeType="1"/>
              </p:cNvSpPr>
              <p:nvPr/>
            </p:nvSpPr>
            <p:spPr bwMode="auto">
              <a:xfrm>
                <a:off x="1968" y="3360"/>
                <a:ext cx="576" cy="0"/>
              </a:xfrm>
              <a:prstGeom prst="line">
                <a:avLst/>
              </a:prstGeom>
              <a:noFill/>
              <a:ln w="19050">
                <a:solidFill>
                  <a:schemeClr val="hlink"/>
                </a:solidFill>
                <a:round/>
                <a:headEnd/>
                <a:tailEnd type="non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4" name="Rectangle 16"/>
              <p:cNvSpPr>
                <a:spLocks noChangeArrowheads="1"/>
              </p:cNvSpPr>
              <p:nvPr/>
            </p:nvSpPr>
            <p:spPr bwMode="auto">
              <a:xfrm>
                <a:off x="2544" y="3216"/>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latin typeface="Comic Sans MS" panose="030F0702030302020204" pitchFamily="66" charset="0"/>
                  </a:rPr>
                  <a:t>＝</a:t>
                </a:r>
              </a:p>
            </p:txBody>
          </p:sp>
          <p:sp>
            <p:nvSpPr>
              <p:cNvPr id="40975" name="Rectangle 17"/>
              <p:cNvSpPr>
                <a:spLocks noChangeArrowheads="1"/>
              </p:cNvSpPr>
              <p:nvPr/>
            </p:nvSpPr>
            <p:spPr bwMode="auto">
              <a:xfrm>
                <a:off x="2838" y="3120"/>
                <a:ext cx="3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b="1">
                    <a:latin typeface="Comic Sans MS" panose="030F0702030302020204" pitchFamily="66" charset="0"/>
                  </a:rPr>
                  <a:t>16</a:t>
                </a:r>
              </a:p>
            </p:txBody>
          </p:sp>
          <p:sp>
            <p:nvSpPr>
              <p:cNvPr id="40976" name="Rectangle 18"/>
              <p:cNvSpPr>
                <a:spLocks noChangeArrowheads="1"/>
              </p:cNvSpPr>
              <p:nvPr/>
            </p:nvSpPr>
            <p:spPr bwMode="auto">
              <a:xfrm>
                <a:off x="2843" y="3321"/>
                <a:ext cx="3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b="1">
                    <a:latin typeface="Comic Sans MS" panose="030F0702030302020204" pitchFamily="66" charset="0"/>
                  </a:rPr>
                  <a:t>17</a:t>
                </a:r>
              </a:p>
            </p:txBody>
          </p:sp>
          <p:sp>
            <p:nvSpPr>
              <p:cNvPr id="40977" name="Line 19"/>
              <p:cNvSpPr>
                <a:spLocks noChangeShapeType="1"/>
              </p:cNvSpPr>
              <p:nvPr/>
            </p:nvSpPr>
            <p:spPr bwMode="auto">
              <a:xfrm>
                <a:off x="2880" y="3360"/>
                <a:ext cx="249" cy="0"/>
              </a:xfrm>
              <a:prstGeom prst="line">
                <a:avLst/>
              </a:prstGeom>
              <a:noFill/>
              <a:ln w="19050">
                <a:solidFill>
                  <a:schemeClr val="hlink"/>
                </a:solidFill>
                <a:round/>
                <a:headEnd/>
                <a:tailEnd type="non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40968" name="Text Box 21"/>
            <p:cNvSpPr txBox="1">
              <a:spLocks noChangeArrowheads="1"/>
            </p:cNvSpPr>
            <p:nvPr/>
          </p:nvSpPr>
          <p:spPr bwMode="auto">
            <a:xfrm>
              <a:off x="4281488" y="5734050"/>
              <a:ext cx="1227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≈0.98</a:t>
              </a:r>
            </a:p>
          </p:txBody>
        </p:sp>
      </p:grpSp>
      <p:sp>
        <p:nvSpPr>
          <p:cNvPr id="40969" name="AutoShape 24"/>
          <p:cNvSpPr>
            <a:spLocks noChangeArrowheads="1"/>
          </p:cNvSpPr>
          <p:nvPr/>
        </p:nvSpPr>
        <p:spPr bwMode="auto">
          <a:xfrm>
            <a:off x="3401069" y="2464615"/>
            <a:ext cx="5472607" cy="422274"/>
          </a:xfrm>
          <a:prstGeom prst="wedgeRoundRectCallout">
            <a:avLst>
              <a:gd name="adj1" fmla="val 761"/>
              <a:gd name="adj2" fmla="val -85374"/>
              <a:gd name="adj3" fmla="val 16667"/>
            </a:avLst>
          </a:prstGeom>
          <a:noFill/>
          <a:ln w="28575">
            <a:solidFill>
              <a:srgbClr val="FF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rgbClr val="3333CC"/>
                </a:solidFill>
              </a:rPr>
              <a:t>only two times that needed to </a:t>
            </a:r>
            <a:r>
              <a:rPr lang="en-US" altLang="zh-CN" sz="2000" dirty="0">
                <a:solidFill>
                  <a:srgbClr val="3333CC"/>
                </a:solidFill>
                <a:latin typeface="Comic Sans MS" panose="030F0702030302020204" pitchFamily="66" charset="0"/>
              </a:rPr>
              <a:t>transfer</a:t>
            </a:r>
            <a:r>
              <a:rPr lang="en-US" altLang="zh-CN" sz="2000" dirty="0">
                <a:solidFill>
                  <a:srgbClr val="3333CC"/>
                </a:solidFill>
              </a:rPr>
              <a:t> one word.</a:t>
            </a:r>
          </a:p>
          <a:p>
            <a:endParaRPr lang="en-US" altLang="zh-CN" sz="2000" dirty="0"/>
          </a:p>
        </p:txBody>
      </p:sp>
      <p:sp>
        <p:nvSpPr>
          <p:cNvPr id="40970" name="AutoShape 25"/>
          <p:cNvSpPr>
            <a:spLocks noChangeArrowheads="1"/>
          </p:cNvSpPr>
          <p:nvPr/>
        </p:nvSpPr>
        <p:spPr bwMode="auto">
          <a:xfrm>
            <a:off x="5881887" y="4872764"/>
            <a:ext cx="2880320" cy="1152525"/>
          </a:xfrm>
          <a:prstGeom prst="cloudCallout">
            <a:avLst>
              <a:gd name="adj1" fmla="val -48044"/>
              <a:gd name="adj2" fmla="val -80708"/>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nchorCtr="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dirty="0">
                <a:latin typeface="Comic Sans MS" panose="030F0702030302020204" pitchFamily="66" charset="0"/>
              </a:rPr>
              <a:t>Equal to time  to transfer one word.</a:t>
            </a:r>
          </a:p>
        </p:txBody>
      </p:sp>
      <p:sp>
        <p:nvSpPr>
          <p:cNvPr id="4" name="灯片编号占位符 3"/>
          <p:cNvSpPr>
            <a:spLocks noGrp="1"/>
          </p:cNvSpPr>
          <p:nvPr>
            <p:ph type="sldNum" sz="quarter" idx="12"/>
          </p:nvPr>
        </p:nvSpPr>
        <p:spPr/>
        <p:txBody>
          <a:bodyPr/>
          <a:lstStyle/>
          <a:p>
            <a:pPr>
              <a:defRPr/>
            </a:pPr>
            <a:fld id="{D70A7DCE-50A9-44DB-83A6-F34B2A3EA1B3}" type="slidenum">
              <a:rPr lang="zh-CN" altLang="en-US" smtClean="0"/>
              <a:pPr>
                <a:defRPr/>
              </a:pPr>
              <a:t>30</a:t>
            </a:fld>
            <a:endParaRPr lang="zh-CN" altLang="en-US"/>
          </a:p>
        </p:txBody>
      </p:sp>
    </p:spTree>
    <p:extLst>
      <p:ext uri="{BB962C8B-B14F-4D97-AF65-F5344CB8AC3E}">
        <p14:creationId xmlns:p14="http://schemas.microsoft.com/office/powerpoint/2010/main" val="1007772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152400" y="1109464"/>
            <a:ext cx="8763000" cy="2895600"/>
          </a:xfrm>
        </p:spPr>
        <p:txBody>
          <a:bodyPr/>
          <a:lstStyle/>
          <a:p>
            <a:pPr eaLnBrk="1" hangingPunct="1">
              <a:lnSpc>
                <a:spcPct val="80000"/>
              </a:lnSpc>
            </a:pPr>
            <a:r>
              <a:rPr lang="en-US" altLang="zh-CN" sz="2400" dirty="0">
                <a:solidFill>
                  <a:schemeClr val="tx1"/>
                </a:solidFill>
              </a:rPr>
              <a:t>With 4 banks Interleaved Memory</a:t>
            </a:r>
          </a:p>
          <a:p>
            <a:pPr eaLnBrk="1" hangingPunct="1">
              <a:lnSpc>
                <a:spcPct val="80000"/>
              </a:lnSpc>
              <a:buFontTx/>
              <a:buNone/>
            </a:pPr>
            <a:r>
              <a:rPr lang="en-US" altLang="zh-CN" sz="2200" dirty="0" smtClean="0">
                <a:solidFill>
                  <a:schemeClr val="hlink"/>
                </a:solidFill>
              </a:rPr>
              <a:t>	</a:t>
            </a:r>
            <a:r>
              <a:rPr lang="en-US" altLang="zh-CN" sz="2200" dirty="0">
                <a:solidFill>
                  <a:srgbClr val="FF0000"/>
                </a:solidFill>
              </a:rPr>
              <a:t>The miss penalty:	</a:t>
            </a:r>
            <a:r>
              <a:rPr lang="en-US" altLang="zh-CN" dirty="0" smtClean="0">
                <a:solidFill>
                  <a:schemeClr val="hlink"/>
                </a:solidFill>
              </a:rPr>
              <a:t> </a:t>
            </a:r>
            <a:r>
              <a:rPr lang="en-US" altLang="zh-CN" dirty="0" smtClean="0"/>
              <a:t> </a:t>
            </a:r>
            <a:r>
              <a:rPr lang="en-US" altLang="zh-CN" sz="2200" dirty="0">
                <a:solidFill>
                  <a:schemeClr val="tx1"/>
                </a:solidFill>
              </a:rPr>
              <a:t>4words/Block</a:t>
            </a:r>
          </a:p>
          <a:p>
            <a:pPr eaLnBrk="1" hangingPunct="1">
              <a:lnSpc>
                <a:spcPct val="80000"/>
              </a:lnSpc>
              <a:buFontTx/>
              <a:buNone/>
            </a:pPr>
            <a:r>
              <a:rPr lang="en-US" altLang="zh-CN" dirty="0" smtClean="0"/>
              <a:t>			</a:t>
            </a:r>
            <a:r>
              <a:rPr lang="en-US" altLang="zh-CN" sz="2400" dirty="0" smtClean="0">
                <a:solidFill>
                  <a:schemeClr val="tx1"/>
                </a:solidFill>
              </a:rPr>
              <a:t>1+15 +(4 × 1)</a:t>
            </a:r>
            <a:r>
              <a:rPr lang="zh-CN" altLang="en-US" sz="2400" dirty="0" smtClean="0">
                <a:solidFill>
                  <a:schemeClr val="tx1"/>
                </a:solidFill>
              </a:rPr>
              <a:t>＝</a:t>
            </a:r>
            <a:r>
              <a:rPr lang="en-US" altLang="zh-CN" sz="2400" dirty="0" smtClean="0">
                <a:solidFill>
                  <a:schemeClr val="tx1"/>
                </a:solidFill>
              </a:rPr>
              <a:t>20</a:t>
            </a:r>
          </a:p>
          <a:p>
            <a:pPr eaLnBrk="1" hangingPunct="1">
              <a:lnSpc>
                <a:spcPct val="80000"/>
              </a:lnSpc>
              <a:buFontTx/>
              <a:buNone/>
            </a:pPr>
            <a:endParaRPr lang="en-US" altLang="zh-CN" dirty="0" smtClean="0"/>
          </a:p>
          <a:p>
            <a:pPr eaLnBrk="1" hangingPunct="1">
              <a:lnSpc>
                <a:spcPct val="80000"/>
              </a:lnSpc>
              <a:buFontTx/>
              <a:buNone/>
            </a:pPr>
            <a:r>
              <a:rPr lang="en-US" altLang="zh-CN" sz="2200" dirty="0" smtClean="0">
                <a:solidFill>
                  <a:srgbClr val="FF0000"/>
                </a:solidFill>
              </a:rPr>
              <a:t>      Bandwidth </a:t>
            </a:r>
            <a:r>
              <a:rPr lang="en-US" altLang="zh-CN" sz="2200" dirty="0">
                <a:solidFill>
                  <a:srgbClr val="FF0000"/>
                </a:solidFill>
              </a:rPr>
              <a:t>:</a:t>
            </a:r>
          </a:p>
          <a:p>
            <a:pPr eaLnBrk="1" hangingPunct="1">
              <a:lnSpc>
                <a:spcPct val="80000"/>
              </a:lnSpc>
              <a:buFontTx/>
              <a:buNone/>
            </a:pPr>
            <a:endParaRPr lang="en-US" altLang="zh-CN" dirty="0" smtClean="0">
              <a:solidFill>
                <a:schemeClr val="hlink"/>
              </a:solidFill>
            </a:endParaRPr>
          </a:p>
          <a:p>
            <a:pPr eaLnBrk="1" hangingPunct="1">
              <a:lnSpc>
                <a:spcPct val="80000"/>
              </a:lnSpc>
              <a:buFontTx/>
              <a:buNone/>
            </a:pPr>
            <a:endParaRPr lang="en-US" altLang="zh-CN" dirty="0" smtClean="0">
              <a:solidFill>
                <a:schemeClr val="hlink"/>
              </a:solidFill>
            </a:endParaRPr>
          </a:p>
          <a:p>
            <a:pPr eaLnBrk="1" hangingPunct="1">
              <a:lnSpc>
                <a:spcPct val="80000"/>
              </a:lnSpc>
              <a:buFontTx/>
              <a:buNone/>
            </a:pPr>
            <a:r>
              <a:rPr lang="en-US" altLang="zh-CN" sz="2200" dirty="0" smtClean="0">
                <a:solidFill>
                  <a:schemeClr val="hlink"/>
                </a:solidFill>
              </a:rPr>
              <a:t>Four-way interleaved memory</a:t>
            </a:r>
          </a:p>
        </p:txBody>
      </p:sp>
      <p:sp>
        <p:nvSpPr>
          <p:cNvPr id="41987" name="Rectangle 3"/>
          <p:cNvSpPr>
            <a:spLocks noGrp="1" noChangeArrowheads="1"/>
          </p:cNvSpPr>
          <p:nvPr>
            <p:ph type="title"/>
          </p:nvPr>
        </p:nvSpPr>
        <p:spPr>
          <a:xfrm>
            <a:off x="56118" y="166646"/>
            <a:ext cx="8610600" cy="838200"/>
          </a:xfrm>
        </p:spPr>
        <p:txBody>
          <a:bodyPr/>
          <a:lstStyle/>
          <a:p>
            <a:pPr eaLnBrk="1" hangingPunct="1"/>
            <a:r>
              <a:rPr lang="en-US" altLang="zh-CN" sz="3000" dirty="0" smtClean="0"/>
              <a:t>Performance in Four-way interleaved memory</a:t>
            </a:r>
          </a:p>
        </p:txBody>
      </p:sp>
      <p:grpSp>
        <p:nvGrpSpPr>
          <p:cNvPr id="41988" name="Group 4"/>
          <p:cNvGrpSpPr>
            <a:grpSpLocks/>
          </p:cNvGrpSpPr>
          <p:nvPr/>
        </p:nvGrpSpPr>
        <p:grpSpPr bwMode="auto">
          <a:xfrm>
            <a:off x="2370955" y="2698971"/>
            <a:ext cx="2012950" cy="776288"/>
            <a:chOff x="1872" y="1776"/>
            <a:chExt cx="1268" cy="489"/>
          </a:xfrm>
        </p:grpSpPr>
        <p:sp>
          <p:nvSpPr>
            <p:cNvPr id="41998" name="Rectangle 5"/>
            <p:cNvSpPr>
              <a:spLocks noChangeArrowheads="1"/>
            </p:cNvSpPr>
            <p:nvPr/>
          </p:nvSpPr>
          <p:spPr bwMode="auto">
            <a:xfrm>
              <a:off x="1872" y="1776"/>
              <a:ext cx="5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b="1" dirty="0">
                  <a:latin typeface="Comic Sans MS" panose="030F0702030302020204" pitchFamily="66" charset="0"/>
                </a:rPr>
                <a:t>4×4</a:t>
              </a:r>
            </a:p>
          </p:txBody>
        </p:sp>
        <p:sp>
          <p:nvSpPr>
            <p:cNvPr id="41999" name="Rectangle 6"/>
            <p:cNvSpPr>
              <a:spLocks noChangeArrowheads="1"/>
            </p:cNvSpPr>
            <p:nvPr/>
          </p:nvSpPr>
          <p:spPr bwMode="auto">
            <a:xfrm>
              <a:off x="1990" y="1977"/>
              <a:ext cx="3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b="1">
                  <a:latin typeface="Comic Sans MS" panose="030F0702030302020204" pitchFamily="66" charset="0"/>
                </a:rPr>
                <a:t>20</a:t>
              </a:r>
            </a:p>
          </p:txBody>
        </p:sp>
        <p:sp>
          <p:nvSpPr>
            <p:cNvPr id="42000" name="Line 7"/>
            <p:cNvSpPr>
              <a:spLocks noChangeShapeType="1"/>
            </p:cNvSpPr>
            <p:nvPr/>
          </p:nvSpPr>
          <p:spPr bwMode="auto">
            <a:xfrm>
              <a:off x="1873" y="2016"/>
              <a:ext cx="576" cy="0"/>
            </a:xfrm>
            <a:prstGeom prst="line">
              <a:avLst/>
            </a:prstGeom>
            <a:noFill/>
            <a:ln w="19050">
              <a:solidFill>
                <a:schemeClr val="hlink"/>
              </a:solidFill>
              <a:round/>
              <a:headEnd/>
              <a:tailEnd type="non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2001" name="Rectangle 8"/>
            <p:cNvSpPr>
              <a:spLocks noChangeArrowheads="1"/>
            </p:cNvSpPr>
            <p:nvPr/>
          </p:nvSpPr>
          <p:spPr bwMode="auto">
            <a:xfrm>
              <a:off x="2449" y="1872"/>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a:latin typeface="Comic Sans MS" panose="030F0702030302020204" pitchFamily="66" charset="0"/>
                </a:rPr>
                <a:t>＝</a:t>
              </a:r>
            </a:p>
          </p:txBody>
        </p:sp>
        <p:sp>
          <p:nvSpPr>
            <p:cNvPr id="42002" name="Rectangle 9"/>
            <p:cNvSpPr>
              <a:spLocks noChangeArrowheads="1"/>
            </p:cNvSpPr>
            <p:nvPr/>
          </p:nvSpPr>
          <p:spPr bwMode="auto">
            <a:xfrm>
              <a:off x="2707" y="1872"/>
              <a:ext cx="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b="1">
                  <a:latin typeface="Comic Sans MS" panose="030F0702030302020204" pitchFamily="66" charset="0"/>
                </a:rPr>
                <a:t>0.8</a:t>
              </a:r>
            </a:p>
          </p:txBody>
        </p:sp>
      </p:grpSp>
      <p:graphicFrame>
        <p:nvGraphicFramePr>
          <p:cNvPr id="41989" name="Object 10"/>
          <p:cNvGraphicFramePr>
            <a:graphicFrameLocks noChangeAspect="1"/>
          </p:cNvGraphicFramePr>
          <p:nvPr>
            <p:extLst>
              <p:ext uri="{D42A27DB-BD31-4B8C-83A1-F6EECF244321}">
                <p14:modId xmlns:p14="http://schemas.microsoft.com/office/powerpoint/2010/main" val="1135914479"/>
              </p:ext>
            </p:extLst>
          </p:nvPr>
        </p:nvGraphicFramePr>
        <p:xfrm>
          <a:off x="0" y="3886200"/>
          <a:ext cx="8686800" cy="2039938"/>
        </p:xfrm>
        <a:graphic>
          <a:graphicData uri="http://schemas.openxmlformats.org/presentationml/2006/ole">
            <mc:AlternateContent xmlns:mc="http://schemas.openxmlformats.org/markup-compatibility/2006">
              <mc:Choice xmlns:v="urn:schemas-microsoft-com:vml" Requires="v">
                <p:oleObj spid="_x0000_s88088" name="位图图像" r:id="rId4" imgW="6003810" imgH="1409822" progId="Paint.Picture">
                  <p:embed/>
                </p:oleObj>
              </mc:Choice>
              <mc:Fallback>
                <p:oleObj name="位图图像" r:id="rId4" imgW="6003810" imgH="140982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886200"/>
                        <a:ext cx="8686800" cy="2039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hlink"/>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0" name="Text Box 11"/>
          <p:cNvSpPr txBox="1">
            <a:spLocks noChangeArrowheads="1"/>
          </p:cNvSpPr>
          <p:nvPr/>
        </p:nvSpPr>
        <p:spPr bwMode="auto">
          <a:xfrm>
            <a:off x="3352800" y="3429000"/>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en-US" altLang="zh-CN" sz="1800" b="1">
                <a:solidFill>
                  <a:schemeClr val="hlink"/>
                </a:solidFill>
                <a:latin typeface="CG Omega" pitchFamily="34" charset="0"/>
              </a:rPr>
              <a:t>Parallel access</a:t>
            </a:r>
          </a:p>
        </p:txBody>
      </p:sp>
      <p:sp>
        <p:nvSpPr>
          <p:cNvPr id="41991" name="Line 12"/>
          <p:cNvSpPr>
            <a:spLocks noChangeShapeType="1"/>
          </p:cNvSpPr>
          <p:nvPr/>
        </p:nvSpPr>
        <p:spPr bwMode="auto">
          <a:xfrm flipH="1">
            <a:off x="1524000" y="3886200"/>
            <a:ext cx="2133600" cy="533400"/>
          </a:xfrm>
          <a:prstGeom prst="line">
            <a:avLst/>
          </a:prstGeom>
          <a:noFill/>
          <a:ln w="19050">
            <a:solidFill>
              <a:schemeClr val="hlink"/>
            </a:solidFill>
            <a:round/>
            <a:headEnd/>
            <a:tailEnd type="triangle" w="sm"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1992" name="Line 13"/>
          <p:cNvSpPr>
            <a:spLocks noChangeShapeType="1"/>
          </p:cNvSpPr>
          <p:nvPr/>
        </p:nvSpPr>
        <p:spPr bwMode="auto">
          <a:xfrm>
            <a:off x="5410200" y="3810000"/>
            <a:ext cx="2362200" cy="685800"/>
          </a:xfrm>
          <a:prstGeom prst="line">
            <a:avLst/>
          </a:prstGeom>
          <a:noFill/>
          <a:ln w="19050">
            <a:solidFill>
              <a:schemeClr val="hlink"/>
            </a:solidFill>
            <a:round/>
            <a:headEnd/>
            <a:tailEnd type="triangl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1993" name="Line 14"/>
          <p:cNvSpPr>
            <a:spLocks noChangeShapeType="1"/>
          </p:cNvSpPr>
          <p:nvPr/>
        </p:nvSpPr>
        <p:spPr bwMode="auto">
          <a:xfrm flipH="1">
            <a:off x="3886200" y="3733800"/>
            <a:ext cx="381000" cy="762000"/>
          </a:xfrm>
          <a:prstGeom prst="line">
            <a:avLst/>
          </a:prstGeom>
          <a:noFill/>
          <a:ln w="19050">
            <a:solidFill>
              <a:schemeClr val="hlink"/>
            </a:solidFill>
            <a:round/>
            <a:headEnd/>
            <a:tailEnd type="triangle" w="sm"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1994" name="Line 15"/>
          <p:cNvSpPr>
            <a:spLocks noChangeShapeType="1"/>
          </p:cNvSpPr>
          <p:nvPr/>
        </p:nvSpPr>
        <p:spPr bwMode="auto">
          <a:xfrm>
            <a:off x="4953000" y="3810000"/>
            <a:ext cx="609600" cy="609600"/>
          </a:xfrm>
          <a:prstGeom prst="line">
            <a:avLst/>
          </a:prstGeom>
          <a:noFill/>
          <a:ln w="19050">
            <a:solidFill>
              <a:schemeClr val="hlink"/>
            </a:solidFill>
            <a:round/>
            <a:headEnd/>
            <a:tailEnd type="triangle" w="sm"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1995" name="Text Box 16"/>
          <p:cNvSpPr txBox="1">
            <a:spLocks noChangeArrowheads="1"/>
          </p:cNvSpPr>
          <p:nvPr/>
        </p:nvSpPr>
        <p:spPr bwMode="auto">
          <a:xfrm>
            <a:off x="1447800" y="5867400"/>
            <a:ext cx="640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en-US" altLang="zh-CN" sz="1800" b="1" dirty="0">
                <a:solidFill>
                  <a:schemeClr val="hlink"/>
                </a:solidFill>
                <a:latin typeface="CG Omega" pitchFamily="34" charset="0"/>
              </a:rPr>
              <a:t>Optimizes sequential address access patterns</a:t>
            </a:r>
          </a:p>
        </p:txBody>
      </p:sp>
      <p:pic>
        <p:nvPicPr>
          <p:cNvPr id="41996"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7050" y="1268413"/>
            <a:ext cx="2247900" cy="269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7" name="AutoShape 19"/>
          <p:cNvSpPr>
            <a:spLocks noChangeArrowheads="1"/>
          </p:cNvSpPr>
          <p:nvPr/>
        </p:nvSpPr>
        <p:spPr bwMode="auto">
          <a:xfrm>
            <a:off x="4891087" y="2298921"/>
            <a:ext cx="2592388" cy="719138"/>
          </a:xfrm>
          <a:prstGeom prst="wedgeRoundRectCallout">
            <a:avLst>
              <a:gd name="adj1" fmla="val -60970"/>
              <a:gd name="adj2" fmla="val -42674"/>
              <a:gd name="adj3" fmla="val 16667"/>
            </a:avLst>
          </a:prstGeom>
          <a:noFill/>
          <a:ln w="28575">
            <a:solidFill>
              <a:srgbClr val="FF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en-US" altLang="en-US" sz="1800" dirty="0">
                <a:latin typeface="Comic Sans MS" panose="030F0702030302020204" pitchFamily="66" charset="0"/>
              </a:rPr>
              <a:t>Almost</a:t>
            </a:r>
            <a:r>
              <a:rPr lang="en-US" altLang="zh-CN" sz="1800" dirty="0">
                <a:latin typeface="Comic Sans MS" panose="030F0702030302020204" pitchFamily="66" charset="0"/>
              </a:rPr>
              <a:t> equal to time  to transfer one word.</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31</a:t>
            </a:fld>
            <a:endParaRPr lang="zh-CN" altLang="en-US"/>
          </a:p>
        </p:txBody>
      </p:sp>
    </p:spTree>
    <p:extLst>
      <p:ext uri="{BB962C8B-B14F-4D97-AF65-F5344CB8AC3E}">
        <p14:creationId xmlns:p14="http://schemas.microsoft.com/office/powerpoint/2010/main" val="1903843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7950" y="116632"/>
            <a:ext cx="7162800" cy="731838"/>
          </a:xfrm>
        </p:spPr>
        <p:txBody>
          <a:bodyPr/>
          <a:lstStyle/>
          <a:p>
            <a:pPr eaLnBrk="1" hangingPunct="1"/>
            <a:r>
              <a:rPr lang="en-US" altLang="zh-CN" dirty="0" smtClean="0"/>
              <a:t>DRAM developed</a:t>
            </a:r>
          </a:p>
        </p:txBody>
      </p:sp>
      <p:graphicFrame>
        <p:nvGraphicFramePr>
          <p:cNvPr id="372846" name="Group 110"/>
          <p:cNvGraphicFramePr>
            <a:graphicFrameLocks noGrp="1"/>
          </p:cNvGraphicFramePr>
          <p:nvPr>
            <p:extLst>
              <p:ext uri="{D42A27DB-BD31-4B8C-83A1-F6EECF244321}">
                <p14:modId xmlns:p14="http://schemas.microsoft.com/office/powerpoint/2010/main" val="311922363"/>
              </p:ext>
            </p:extLst>
          </p:nvPr>
        </p:nvGraphicFramePr>
        <p:xfrm>
          <a:off x="35496" y="1218775"/>
          <a:ext cx="9074150" cy="4360870"/>
        </p:xfrm>
        <a:graphic>
          <a:graphicData uri="http://schemas.openxmlformats.org/drawingml/2006/table">
            <a:tbl>
              <a:tblPr/>
              <a:tblGrid>
                <a:gridCol w="1422400"/>
                <a:gridCol w="1401763"/>
                <a:gridCol w="1246187"/>
                <a:gridCol w="2627313"/>
                <a:gridCol w="2376487"/>
              </a:tblGrid>
              <a:tr h="667491">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1800" b="1" i="0" u="none" strike="noStrike" cap="none" normalizeH="0" baseline="0" dirty="0" smtClean="0">
                          <a:ln>
                            <a:noFill/>
                          </a:ln>
                          <a:solidFill>
                            <a:schemeClr val="bg1"/>
                          </a:solidFill>
                          <a:effectLst/>
                          <a:latin typeface="Comic Sans MS" pitchFamily="66" charset="0"/>
                          <a:ea typeface="宋体" charset="-122"/>
                        </a:rPr>
                        <a:t>Year introduced</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2C67FC"/>
                    </a:solid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1800" b="1" i="0" u="none" strike="noStrike" cap="none" normalizeH="0" baseline="0" smtClean="0">
                          <a:ln>
                            <a:noFill/>
                          </a:ln>
                          <a:solidFill>
                            <a:schemeClr val="bg1"/>
                          </a:solidFill>
                          <a:effectLst/>
                          <a:latin typeface="Comic Sans MS" pitchFamily="66" charset="0"/>
                          <a:ea typeface="宋体" charset="-122"/>
                        </a:rPr>
                        <a:t>Chip size</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2C67FC"/>
                    </a:solid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1800" b="1" i="0" u="none" strike="noStrike" cap="none" normalizeH="0" baseline="0" smtClean="0">
                          <a:ln>
                            <a:noFill/>
                          </a:ln>
                          <a:solidFill>
                            <a:schemeClr val="bg1"/>
                          </a:solidFill>
                          <a:effectLst/>
                          <a:latin typeface="Comic Sans MS" pitchFamily="66" charset="0"/>
                          <a:ea typeface="宋体" charset="-122"/>
                        </a:rPr>
                        <a:t>$ per MB</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2C67FC"/>
                    </a:solid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1800" b="1" i="0" u="none" strike="noStrike" cap="none" normalizeH="0" baseline="0" smtClean="0">
                          <a:ln>
                            <a:noFill/>
                          </a:ln>
                          <a:solidFill>
                            <a:schemeClr val="bg1"/>
                          </a:solidFill>
                          <a:effectLst/>
                          <a:latin typeface="Comic Sans MS" pitchFamily="66" charset="0"/>
                          <a:ea typeface="宋体" charset="-122"/>
                        </a:rPr>
                        <a:t>Total access time to </a:t>
                      </a:r>
                    </a:p>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1800" b="1" i="0" u="none" strike="noStrike" cap="none" normalizeH="0" baseline="0" smtClean="0">
                          <a:ln>
                            <a:noFill/>
                          </a:ln>
                          <a:solidFill>
                            <a:schemeClr val="bg1"/>
                          </a:solidFill>
                          <a:effectLst/>
                          <a:latin typeface="Comic Sans MS" pitchFamily="66" charset="0"/>
                          <a:ea typeface="宋体" charset="-122"/>
                        </a:rPr>
                        <a:t>a new row/column</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2C67FC"/>
                    </a:solid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1800" b="1" i="0" u="none" strike="noStrike" cap="none" normalizeH="0" baseline="0" smtClean="0">
                          <a:ln>
                            <a:noFill/>
                          </a:ln>
                          <a:solidFill>
                            <a:schemeClr val="bg1"/>
                          </a:solidFill>
                          <a:effectLst/>
                          <a:latin typeface="Comic Sans MS" pitchFamily="66" charset="0"/>
                          <a:ea typeface="宋体" charset="-122"/>
                        </a:rPr>
                        <a:t>Columm access time to existing row</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2C67FC"/>
                    </a:solidFill>
                  </a:tcPr>
                </a:tc>
              </a:tr>
              <a:tr h="368226">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1980</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64Kbit</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$1500</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250ns</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150ns</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9814">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1983</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128Kbit</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$500</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185ns</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100ns</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9814">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1985</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1Mbit</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$200</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135ns</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40ns</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9814">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1989</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4Mbit</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$50</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110ns</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40ns</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8226">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1992</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16Mbit</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$15</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90ns</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30ns</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9814">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1996</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64Mbit</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$10</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60ns</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12ns</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9814">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1998</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dirty="0" smtClean="0">
                          <a:ln>
                            <a:noFill/>
                          </a:ln>
                          <a:solidFill>
                            <a:schemeClr val="tx1"/>
                          </a:solidFill>
                          <a:effectLst/>
                          <a:latin typeface="Comic Sans MS" pitchFamily="66" charset="0"/>
                          <a:ea typeface="宋体" charset="-122"/>
                        </a:rPr>
                        <a:t>128Mbit</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$4</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60ns</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10ns</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9814">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2000</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256Mbit</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$1</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55ns</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7ns</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8226">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2002</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512Mbit</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$0.25</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50ns</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5ns</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9814">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2004</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1024Mbit</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$0.10</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Comic Sans MS" pitchFamily="66" charset="0"/>
                          <a:ea typeface="宋体" charset="-122"/>
                        </a:rPr>
                        <a:t>45ns</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Tx/>
                        <a:buSzPct val="100000"/>
                        <a:buFontTx/>
                        <a:buNone/>
                        <a:tabLst/>
                      </a:pPr>
                      <a:r>
                        <a:rPr kumimoji="0" lang="en-US" altLang="zh-CN" sz="2000" b="0" i="0" u="none" strike="noStrike" cap="none" normalizeH="0" baseline="0" dirty="0" smtClean="0">
                          <a:ln>
                            <a:noFill/>
                          </a:ln>
                          <a:solidFill>
                            <a:schemeClr val="tx1"/>
                          </a:solidFill>
                          <a:effectLst/>
                          <a:latin typeface="Comic Sans MS" pitchFamily="66" charset="0"/>
                          <a:ea typeface="宋体" charset="-122"/>
                        </a:rPr>
                        <a:t>3ns</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3085" name="Text Box 111"/>
          <p:cNvSpPr txBox="1">
            <a:spLocks noChangeArrowheads="1"/>
          </p:cNvSpPr>
          <p:nvPr/>
        </p:nvSpPr>
        <p:spPr bwMode="auto">
          <a:xfrm>
            <a:off x="107950" y="5599112"/>
            <a:ext cx="8748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en-US" altLang="zh-CN" sz="2000" b="1" dirty="0"/>
              <a:t>DRAM size increased by multiples of four approximately once every three year until 1996,and thereafter doubling approximately every two years.</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32</a:t>
            </a:fld>
            <a:endParaRPr lang="zh-CN" altLang="en-US"/>
          </a:p>
        </p:txBody>
      </p:sp>
    </p:spTree>
    <p:extLst>
      <p:ext uri="{BB962C8B-B14F-4D97-AF65-F5344CB8AC3E}">
        <p14:creationId xmlns:p14="http://schemas.microsoft.com/office/powerpoint/2010/main" val="4037023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188640"/>
            <a:ext cx="7696200" cy="685800"/>
          </a:xfrm>
          <a:noFill/>
        </p:spPr>
        <p:txBody>
          <a:bodyPr>
            <a:normAutofit fontScale="90000"/>
          </a:bodyPr>
          <a:lstStyle/>
          <a:p>
            <a:r>
              <a:rPr lang="en-US" altLang="zh-CN" dirty="0" smtClean="0"/>
              <a:t>Deep concept in Cache</a:t>
            </a:r>
          </a:p>
        </p:txBody>
      </p:sp>
      <p:sp>
        <p:nvSpPr>
          <p:cNvPr id="23555" name="AutoShape 3"/>
          <p:cNvSpPr>
            <a:spLocks noGrp="1" noChangeArrowheads="1"/>
          </p:cNvSpPr>
          <p:nvPr>
            <p:ph type="body" idx="1"/>
          </p:nvPr>
        </p:nvSpPr>
        <p:spPr>
          <a:xfrm>
            <a:off x="304800" y="1052513"/>
            <a:ext cx="8458200" cy="5486400"/>
          </a:xfrm>
          <a:noFill/>
        </p:spPr>
        <p:txBody>
          <a:bodyPr/>
          <a:lstStyle/>
          <a:p>
            <a:pPr marL="285750" indent="-285750">
              <a:lnSpc>
                <a:spcPct val="80000"/>
              </a:lnSpc>
              <a:buFontTx/>
              <a:buNone/>
            </a:pPr>
            <a:r>
              <a:rPr lang="en-US" altLang="zh-CN" sz="2400" dirty="0" smtClean="0">
                <a:solidFill>
                  <a:srgbClr val="FF0000"/>
                </a:solidFill>
                <a:ea typeface="楷体_GB2312" pitchFamily="49" charset="-122"/>
              </a:rPr>
              <a:t>Four Questions for Memory Hierarchy Designers</a:t>
            </a:r>
            <a:endParaRPr lang="en-US" altLang="zh-CN" sz="2400" dirty="0" smtClean="0">
              <a:solidFill>
                <a:schemeClr val="hlink"/>
              </a:solidFill>
            </a:endParaRPr>
          </a:p>
          <a:p>
            <a:pPr marL="285750" indent="-285750">
              <a:lnSpc>
                <a:spcPct val="80000"/>
              </a:lnSpc>
              <a:buFontTx/>
              <a:buNone/>
            </a:pPr>
            <a:r>
              <a:rPr lang="en-US" altLang="zh-CN" sz="2400" dirty="0" smtClean="0">
                <a:solidFill>
                  <a:schemeClr val="hlink"/>
                </a:solidFill>
              </a:rPr>
              <a:t>Caching</a:t>
            </a:r>
            <a:r>
              <a:rPr lang="en-US" altLang="zh-CN" sz="1600" dirty="0" smtClean="0">
                <a:solidFill>
                  <a:srgbClr val="D00E30"/>
                </a:solidFill>
                <a:latin typeface="Times New Roman" panose="02020603050405020304" pitchFamily="18" charset="0"/>
              </a:rPr>
              <a:t> </a:t>
            </a:r>
            <a:r>
              <a:rPr lang="en-US" altLang="zh-CN" sz="2000" b="0" dirty="0" smtClean="0">
                <a:solidFill>
                  <a:schemeClr val="tx1"/>
                </a:solidFill>
              </a:rPr>
              <a:t>is a general concept used in processors, operating 	systems, file systems, and applications.</a:t>
            </a:r>
          </a:p>
          <a:p>
            <a:pPr marL="285750" indent="-285750">
              <a:lnSpc>
                <a:spcPct val="80000"/>
              </a:lnSpc>
              <a:buFontTx/>
              <a:buNone/>
            </a:pPr>
            <a:r>
              <a:rPr lang="en-US" altLang="zh-CN" sz="2400" dirty="0" smtClean="0">
                <a:solidFill>
                  <a:schemeClr val="tx1"/>
                </a:solidFill>
              </a:rPr>
              <a:t>There are </a:t>
            </a:r>
            <a:r>
              <a:rPr lang="en-US" altLang="zh-CN" sz="2400" dirty="0" smtClean="0">
                <a:solidFill>
                  <a:schemeClr val="hlink"/>
                </a:solidFill>
              </a:rPr>
              <a:t>Four Questions </a:t>
            </a:r>
            <a:r>
              <a:rPr lang="en-US" altLang="zh-CN" sz="2400" dirty="0" smtClean="0">
                <a:solidFill>
                  <a:schemeClr val="tx1"/>
                </a:solidFill>
              </a:rPr>
              <a:t>for Memory Hierarchy Designers</a:t>
            </a:r>
          </a:p>
          <a:p>
            <a:pPr marL="285750" indent="-285750">
              <a:lnSpc>
                <a:spcPct val="80000"/>
              </a:lnSpc>
            </a:pPr>
            <a:r>
              <a:rPr lang="en-US" altLang="zh-CN" sz="2000" dirty="0" smtClean="0">
                <a:solidFill>
                  <a:schemeClr val="hlink"/>
                </a:solidFill>
              </a:rPr>
              <a:t>Q1</a:t>
            </a:r>
            <a:r>
              <a:rPr lang="en-US" altLang="zh-CN" sz="2000" dirty="0" smtClean="0"/>
              <a:t>: </a:t>
            </a:r>
            <a:r>
              <a:rPr lang="en-US" altLang="zh-CN" sz="2400" dirty="0" smtClean="0">
                <a:solidFill>
                  <a:schemeClr val="tx1"/>
                </a:solidFill>
              </a:rPr>
              <a:t>Where can a block be placed in the upper level? </a:t>
            </a:r>
          </a:p>
          <a:p>
            <a:pPr marL="285750" indent="-285750">
              <a:lnSpc>
                <a:spcPct val="80000"/>
              </a:lnSpc>
              <a:buFontTx/>
              <a:buNone/>
            </a:pPr>
            <a:r>
              <a:rPr lang="en-US" altLang="zh-CN" sz="1600" i="1" dirty="0" smtClean="0">
                <a:solidFill>
                  <a:schemeClr val="hlink"/>
                </a:solidFill>
              </a:rPr>
              <a:t>							</a:t>
            </a:r>
            <a:r>
              <a:rPr lang="en-US" altLang="zh-CN" sz="2000" i="1" dirty="0" smtClean="0">
                <a:solidFill>
                  <a:schemeClr val="hlink"/>
                </a:solidFill>
              </a:rPr>
              <a:t>(Block placement)</a:t>
            </a:r>
          </a:p>
          <a:p>
            <a:pPr marL="685800" lvl="1" indent="-228600">
              <a:lnSpc>
                <a:spcPct val="80000"/>
              </a:lnSpc>
            </a:pPr>
            <a:r>
              <a:rPr lang="en-US" altLang="zh-CN" sz="2200" dirty="0" smtClean="0"/>
              <a:t>Fully Associative, Set Associative, Direct Mapped</a:t>
            </a:r>
          </a:p>
          <a:p>
            <a:pPr marL="285750" indent="-285750">
              <a:lnSpc>
                <a:spcPct val="80000"/>
              </a:lnSpc>
            </a:pPr>
            <a:r>
              <a:rPr lang="en-US" altLang="zh-CN" sz="2000" dirty="0" smtClean="0">
                <a:solidFill>
                  <a:schemeClr val="hlink"/>
                </a:solidFill>
              </a:rPr>
              <a:t>Q2</a:t>
            </a:r>
            <a:r>
              <a:rPr lang="en-US" altLang="zh-CN" sz="2000" dirty="0" smtClean="0"/>
              <a:t>: </a:t>
            </a:r>
            <a:r>
              <a:rPr lang="en-US" altLang="zh-CN" sz="2400" dirty="0">
                <a:solidFill>
                  <a:schemeClr val="tx1"/>
                </a:solidFill>
              </a:rPr>
              <a:t>How is a block found if it is in the upper level?</a:t>
            </a:r>
            <a:br>
              <a:rPr lang="en-US" altLang="zh-CN" sz="2400" dirty="0">
                <a:solidFill>
                  <a:schemeClr val="tx1"/>
                </a:solidFill>
              </a:rPr>
            </a:br>
            <a:r>
              <a:rPr lang="en-US" altLang="zh-CN" sz="1600" i="1" dirty="0" smtClean="0">
                <a:solidFill>
                  <a:schemeClr val="hlink"/>
                </a:solidFill>
              </a:rPr>
              <a:t> 						</a:t>
            </a:r>
            <a:r>
              <a:rPr lang="en-US" altLang="zh-CN" sz="2000" i="1" dirty="0">
                <a:solidFill>
                  <a:schemeClr val="hlink"/>
                </a:solidFill>
              </a:rPr>
              <a:t>(Block identification)</a:t>
            </a:r>
          </a:p>
          <a:p>
            <a:pPr marL="685800" lvl="1" indent="-228600">
              <a:lnSpc>
                <a:spcPct val="80000"/>
              </a:lnSpc>
            </a:pPr>
            <a:r>
              <a:rPr lang="en-US" altLang="zh-CN" sz="2200" dirty="0"/>
              <a:t>Tag/Block</a:t>
            </a:r>
          </a:p>
          <a:p>
            <a:pPr marL="285750" indent="-285750">
              <a:lnSpc>
                <a:spcPct val="80000"/>
              </a:lnSpc>
            </a:pPr>
            <a:r>
              <a:rPr lang="en-US" altLang="zh-CN" sz="2000" dirty="0" smtClean="0">
                <a:solidFill>
                  <a:schemeClr val="hlink"/>
                </a:solidFill>
              </a:rPr>
              <a:t>Q3</a:t>
            </a:r>
            <a:r>
              <a:rPr lang="en-US" altLang="zh-CN" sz="2000" dirty="0" smtClean="0"/>
              <a:t>: </a:t>
            </a:r>
            <a:r>
              <a:rPr lang="en-US" altLang="zh-CN" sz="2400" dirty="0">
                <a:solidFill>
                  <a:schemeClr val="tx1"/>
                </a:solidFill>
              </a:rPr>
              <a:t>Which block should be replaced on a miss? </a:t>
            </a:r>
            <a:br>
              <a:rPr lang="en-US" altLang="zh-CN" sz="2400" dirty="0">
                <a:solidFill>
                  <a:schemeClr val="tx1"/>
                </a:solidFill>
              </a:rPr>
            </a:br>
            <a:r>
              <a:rPr lang="en-US" altLang="zh-CN" sz="1600" dirty="0" smtClean="0"/>
              <a:t>						</a:t>
            </a:r>
            <a:r>
              <a:rPr lang="en-US" altLang="zh-CN" sz="2000" i="1" dirty="0">
                <a:solidFill>
                  <a:schemeClr val="hlink"/>
                </a:solidFill>
              </a:rPr>
              <a:t>(Block replacement)</a:t>
            </a:r>
          </a:p>
          <a:p>
            <a:pPr marL="685800" lvl="1" indent="-228600">
              <a:lnSpc>
                <a:spcPct val="80000"/>
              </a:lnSpc>
            </a:pPr>
            <a:r>
              <a:rPr lang="en-US" altLang="zh-CN" sz="2200" dirty="0"/>
              <a:t>Random, LRU,FIFO</a:t>
            </a:r>
          </a:p>
          <a:p>
            <a:pPr marL="285750" indent="-285750">
              <a:lnSpc>
                <a:spcPct val="80000"/>
              </a:lnSpc>
            </a:pPr>
            <a:r>
              <a:rPr lang="en-US" altLang="zh-CN" sz="2000" dirty="0" smtClean="0">
                <a:solidFill>
                  <a:schemeClr val="hlink"/>
                </a:solidFill>
              </a:rPr>
              <a:t>Q4</a:t>
            </a:r>
            <a:r>
              <a:rPr lang="en-US" altLang="zh-CN" sz="2000" dirty="0" smtClean="0"/>
              <a:t>: </a:t>
            </a:r>
            <a:r>
              <a:rPr lang="en-US" altLang="zh-CN" sz="2400" dirty="0">
                <a:solidFill>
                  <a:schemeClr val="tx1"/>
                </a:solidFill>
              </a:rPr>
              <a:t>What happens on a write? </a:t>
            </a:r>
            <a:br>
              <a:rPr lang="en-US" altLang="zh-CN" sz="2400" dirty="0">
                <a:solidFill>
                  <a:schemeClr val="tx1"/>
                </a:solidFill>
              </a:rPr>
            </a:br>
            <a:r>
              <a:rPr lang="en-US" altLang="zh-CN" sz="1600" dirty="0" smtClean="0"/>
              <a:t>						</a:t>
            </a:r>
            <a:r>
              <a:rPr lang="en-US" altLang="zh-CN" sz="2000" i="1" dirty="0">
                <a:solidFill>
                  <a:schemeClr val="hlink"/>
                </a:solidFill>
              </a:rPr>
              <a:t>(Write strategy)</a:t>
            </a:r>
          </a:p>
          <a:p>
            <a:pPr marL="685800" lvl="1" indent="-228600">
              <a:lnSpc>
                <a:spcPct val="80000"/>
              </a:lnSpc>
            </a:pPr>
            <a:r>
              <a:rPr lang="en-US" altLang="zh-CN" sz="2200" dirty="0"/>
              <a:t>Write Back or Write Through (with Write Buffer)</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33</a:t>
            </a:fld>
            <a:endParaRPr lang="zh-CN" altLang="en-US"/>
          </a:p>
        </p:txBody>
      </p:sp>
    </p:spTree>
    <p:extLst>
      <p:ext uri="{BB962C8B-B14F-4D97-AF65-F5344CB8AC3E}">
        <p14:creationId xmlns:p14="http://schemas.microsoft.com/office/powerpoint/2010/main" val="1454075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7504" y="188640"/>
            <a:ext cx="7696200" cy="685800"/>
          </a:xfrm>
          <a:noFill/>
        </p:spPr>
        <p:txBody>
          <a:bodyPr>
            <a:noAutofit/>
          </a:bodyPr>
          <a:lstStyle/>
          <a:p>
            <a:r>
              <a:rPr lang="en-US" altLang="zh-CN" sz="3200" dirty="0" smtClean="0"/>
              <a:t>Q1:</a:t>
            </a:r>
            <a:r>
              <a:rPr lang="en-US" altLang="zh-CN" sz="3200" b="0" dirty="0" smtClean="0">
                <a:solidFill>
                  <a:srgbClr val="081D58"/>
                </a:solidFill>
              </a:rPr>
              <a:t> </a:t>
            </a:r>
            <a:r>
              <a:rPr lang="en-US" altLang="zh-CN" sz="3200" dirty="0" smtClean="0"/>
              <a:t>Block Placement</a:t>
            </a:r>
          </a:p>
        </p:txBody>
      </p:sp>
      <p:sp>
        <p:nvSpPr>
          <p:cNvPr id="24579" name="AutoShape 3"/>
          <p:cNvSpPr>
            <a:spLocks noGrp="1" noChangeArrowheads="1"/>
          </p:cNvSpPr>
          <p:nvPr>
            <p:ph type="body" idx="1"/>
          </p:nvPr>
        </p:nvSpPr>
        <p:spPr>
          <a:xfrm>
            <a:off x="323850" y="1052513"/>
            <a:ext cx="8610600" cy="4876800"/>
          </a:xfrm>
          <a:noFill/>
        </p:spPr>
        <p:txBody>
          <a:bodyPr/>
          <a:lstStyle/>
          <a:p>
            <a:pPr marL="285750" indent="-285750">
              <a:spcBef>
                <a:spcPts val="0"/>
              </a:spcBef>
            </a:pPr>
            <a:r>
              <a:rPr lang="en-US" altLang="zh-CN" sz="2800" dirty="0" smtClean="0">
                <a:solidFill>
                  <a:schemeClr val="hlink"/>
                </a:solidFill>
              </a:rPr>
              <a:t>Direct mapped</a:t>
            </a:r>
            <a:r>
              <a:rPr lang="en-US" altLang="zh-CN" sz="2800" dirty="0" smtClean="0"/>
              <a:t> </a:t>
            </a:r>
          </a:p>
          <a:p>
            <a:pPr marL="685800" lvl="1" indent="-228600">
              <a:spcBef>
                <a:spcPts val="0"/>
              </a:spcBef>
            </a:pPr>
            <a:r>
              <a:rPr lang="en-US" altLang="zh-CN" sz="2400" dirty="0" smtClean="0">
                <a:ea typeface="宋体" panose="02010600030101010101" pitchFamily="2" charset="-122"/>
              </a:rPr>
              <a:t>Block can only go in one place in the cache </a:t>
            </a:r>
          </a:p>
          <a:p>
            <a:pPr marL="285750" indent="-285750" algn="ctr">
              <a:spcBef>
                <a:spcPts val="0"/>
              </a:spcBef>
              <a:buFontTx/>
              <a:buNone/>
            </a:pPr>
            <a:r>
              <a:rPr lang="en-US" altLang="zh-CN" sz="2400" dirty="0" smtClean="0">
                <a:solidFill>
                  <a:schemeClr val="tx1"/>
                </a:solidFill>
              </a:rPr>
              <a:t>Usually </a:t>
            </a:r>
            <a:r>
              <a:rPr lang="en-US" altLang="zh-CN" sz="2400" dirty="0" smtClean="0">
                <a:solidFill>
                  <a:srgbClr val="FF0000"/>
                </a:solidFill>
              </a:rPr>
              <a:t>address MOD Number of blocks </a:t>
            </a:r>
            <a:r>
              <a:rPr lang="en-US" altLang="zh-CN" sz="2400" dirty="0" smtClean="0">
                <a:solidFill>
                  <a:schemeClr val="tx1"/>
                </a:solidFill>
              </a:rPr>
              <a:t>in cache</a:t>
            </a:r>
          </a:p>
          <a:p>
            <a:pPr marL="285750" indent="-285750">
              <a:spcBef>
                <a:spcPts val="0"/>
              </a:spcBef>
            </a:pPr>
            <a:r>
              <a:rPr lang="en-US" altLang="zh-CN" sz="2800" dirty="0">
                <a:solidFill>
                  <a:schemeClr val="hlink"/>
                </a:solidFill>
              </a:rPr>
              <a:t>Fully associative </a:t>
            </a:r>
          </a:p>
          <a:p>
            <a:pPr marL="285750" indent="-285750" algn="ctr">
              <a:spcBef>
                <a:spcPts val="0"/>
              </a:spcBef>
              <a:buFontTx/>
              <a:buNone/>
            </a:pPr>
            <a:r>
              <a:rPr lang="en-US" altLang="zh-CN" dirty="0" smtClean="0">
                <a:solidFill>
                  <a:schemeClr val="tx1"/>
                </a:solidFill>
              </a:rPr>
              <a:t>Block can go anywhere in cache. </a:t>
            </a:r>
          </a:p>
          <a:p>
            <a:pPr marL="285750" indent="-285750">
              <a:spcBef>
                <a:spcPts val="0"/>
              </a:spcBef>
            </a:pPr>
            <a:r>
              <a:rPr lang="en-US" altLang="zh-CN" sz="2800" dirty="0">
                <a:solidFill>
                  <a:schemeClr val="hlink"/>
                </a:solidFill>
              </a:rPr>
              <a:t>Set associative </a:t>
            </a:r>
          </a:p>
          <a:p>
            <a:pPr marL="685800" lvl="1" indent="-228600">
              <a:spcBef>
                <a:spcPts val="0"/>
              </a:spcBef>
            </a:pPr>
            <a:r>
              <a:rPr lang="en-US" altLang="zh-CN" sz="2200" dirty="0" smtClean="0">
                <a:ea typeface="宋体" panose="02010600030101010101" pitchFamily="2" charset="-122"/>
              </a:rPr>
              <a:t>Block can go in one of a set of places in the cache. </a:t>
            </a:r>
          </a:p>
          <a:p>
            <a:pPr marL="685800" lvl="1" indent="-228600">
              <a:spcBef>
                <a:spcPts val="0"/>
              </a:spcBef>
            </a:pPr>
            <a:r>
              <a:rPr lang="en-US" altLang="zh-CN" sz="2200" dirty="0" smtClean="0">
                <a:ea typeface="宋体" panose="02010600030101010101" pitchFamily="2" charset="-122"/>
              </a:rPr>
              <a:t>A set is a group of blocks in the cache.</a:t>
            </a:r>
          </a:p>
          <a:p>
            <a:pPr marL="685800" lvl="1" indent="-228600" algn="ctr">
              <a:spcBef>
                <a:spcPts val="0"/>
              </a:spcBef>
              <a:buFontTx/>
              <a:buNone/>
            </a:pPr>
            <a:r>
              <a:rPr lang="en-US" altLang="zh-CN" sz="2200" b="1" dirty="0" smtClean="0">
                <a:solidFill>
                  <a:srgbClr val="FF0000"/>
                </a:solidFill>
                <a:ea typeface="宋体" panose="02010600030101010101" pitchFamily="2" charset="-122"/>
              </a:rPr>
              <a:t>Block address MOD Number of </a:t>
            </a:r>
            <a:r>
              <a:rPr lang="en-US" altLang="zh-CN" sz="2200" b="1" i="1" dirty="0" smtClean="0">
                <a:solidFill>
                  <a:srgbClr val="FF0000"/>
                </a:solidFill>
                <a:ea typeface="宋体" panose="02010600030101010101" pitchFamily="2" charset="-122"/>
              </a:rPr>
              <a:t>sets</a:t>
            </a:r>
            <a:r>
              <a:rPr lang="en-US" altLang="zh-CN" sz="2200" b="1" dirty="0" smtClean="0">
                <a:solidFill>
                  <a:srgbClr val="FF0000"/>
                </a:solidFill>
                <a:ea typeface="宋体" panose="02010600030101010101" pitchFamily="2" charset="-122"/>
              </a:rPr>
              <a:t> </a:t>
            </a:r>
            <a:r>
              <a:rPr lang="en-US" altLang="zh-CN" sz="2200" dirty="0" smtClean="0">
                <a:ea typeface="宋体" panose="02010600030101010101" pitchFamily="2" charset="-122"/>
              </a:rPr>
              <a:t>in the cache</a:t>
            </a:r>
          </a:p>
          <a:p>
            <a:pPr marL="685800" lvl="1" indent="-228600">
              <a:spcBef>
                <a:spcPts val="0"/>
              </a:spcBef>
            </a:pPr>
            <a:r>
              <a:rPr lang="en-US" altLang="zh-CN" sz="2400" dirty="0" smtClean="0">
                <a:ea typeface="宋体" panose="02010600030101010101" pitchFamily="2" charset="-122"/>
              </a:rPr>
              <a:t>If a set have n blocks, the cache is said to be n-way set associative. </a:t>
            </a:r>
            <a:r>
              <a:rPr lang="en-US" altLang="zh-CN" sz="2400" b="1" dirty="0" smtClean="0">
                <a:solidFill>
                  <a:srgbClr val="000000"/>
                </a:solidFill>
                <a:latin typeface="Palatino" pitchFamily="18" charset="0"/>
                <a:ea typeface="宋体" panose="02010600030101010101" pitchFamily="2" charset="-122"/>
              </a:rPr>
              <a:t> </a:t>
            </a:r>
            <a:endParaRPr lang="en-US" altLang="zh-CN" sz="2400" b="1" dirty="0" smtClean="0"/>
          </a:p>
        </p:txBody>
      </p:sp>
      <p:sp>
        <p:nvSpPr>
          <p:cNvPr id="354308" name="Rectangle 4"/>
          <p:cNvSpPr>
            <a:spLocks noChangeArrowheads="1"/>
          </p:cNvSpPr>
          <p:nvPr/>
        </p:nvSpPr>
        <p:spPr bwMode="auto">
          <a:xfrm>
            <a:off x="1043608" y="5414876"/>
            <a:ext cx="7416800" cy="707886"/>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pPr>
            <a:r>
              <a:rPr kumimoji="0" lang="en-US" altLang="zh-CN" sz="2000" i="1" dirty="0" smtClean="0">
                <a:solidFill>
                  <a:srgbClr val="FF3300"/>
                </a:solidFill>
                <a:latin typeface="Palatino" pitchFamily="18" charset="0"/>
              </a:rPr>
              <a:t>Note </a:t>
            </a:r>
            <a:r>
              <a:rPr kumimoji="0" lang="en-US" altLang="zh-CN" sz="2000" i="1" dirty="0">
                <a:solidFill>
                  <a:srgbClr val="FF3300"/>
                </a:solidFill>
                <a:latin typeface="Palatino" pitchFamily="18" charset="0"/>
              </a:rPr>
              <a:t>that direct mapped is the same as 1-way</a:t>
            </a:r>
            <a:r>
              <a:rPr kumimoji="0" lang="en-US" altLang="zh-CN" sz="2000" dirty="0">
                <a:solidFill>
                  <a:srgbClr val="FF3300"/>
                </a:solidFill>
                <a:latin typeface="Comic Sans MS" panose="030F0702030302020204" pitchFamily="66" charset="0"/>
              </a:rPr>
              <a:t> </a:t>
            </a:r>
            <a:r>
              <a:rPr kumimoji="0" lang="en-US" altLang="zh-CN" sz="2000" i="1" dirty="0">
                <a:solidFill>
                  <a:srgbClr val="FF3300"/>
                </a:solidFill>
                <a:latin typeface="Palatino" pitchFamily="18" charset="0"/>
              </a:rPr>
              <a:t>set associative, and fully associative is m-way</a:t>
            </a:r>
            <a:r>
              <a:rPr kumimoji="0" lang="en-US" altLang="zh-CN" sz="2000" dirty="0">
                <a:solidFill>
                  <a:srgbClr val="FF3300"/>
                </a:solidFill>
                <a:latin typeface="Comic Sans MS" panose="030F0702030302020204" pitchFamily="66" charset="0"/>
              </a:rPr>
              <a:t> </a:t>
            </a:r>
            <a:r>
              <a:rPr kumimoji="0" lang="en-US" altLang="zh-CN" sz="2000" i="1" dirty="0">
                <a:solidFill>
                  <a:srgbClr val="FF3300"/>
                </a:solidFill>
                <a:latin typeface="Palatino" pitchFamily="18" charset="0"/>
              </a:rPr>
              <a:t>set-associative (for a cache with m blocks).</a:t>
            </a:r>
            <a:r>
              <a:rPr kumimoji="0" lang="en-US" altLang="zh-CN" sz="2000" dirty="0">
                <a:solidFill>
                  <a:srgbClr val="FF3300"/>
                </a:solidFill>
                <a:latin typeface="Comic Sans MS" panose="030F0702030302020204" pitchFamily="66" charset="0"/>
              </a:rPr>
              <a:t> </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34</a:t>
            </a:fld>
            <a:endParaRPr lang="zh-CN" altLang="en-US"/>
          </a:p>
        </p:txBody>
      </p:sp>
    </p:spTree>
    <p:extLst>
      <p:ext uri="{BB962C8B-B14F-4D97-AF65-F5344CB8AC3E}">
        <p14:creationId xmlns:p14="http://schemas.microsoft.com/office/powerpoint/2010/main" val="24177691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54308"/>
                                        </p:tgtEl>
                                        <p:attrNameLst>
                                          <p:attrName>style.visibility</p:attrName>
                                        </p:attrNameLst>
                                      </p:cBhvr>
                                      <p:to>
                                        <p:strVal val="visible"/>
                                      </p:to>
                                    </p:set>
                                    <p:animEffect transition="in" filter="barn(outVertical)">
                                      <p:cBhvr>
                                        <p:cTn id="7" dur="500"/>
                                        <p:tgtEl>
                                          <p:spTgt spid="354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304800" y="1371600"/>
            <a:ext cx="8458200" cy="4876800"/>
          </a:xfrm>
        </p:spPr>
        <p:txBody>
          <a:bodyPr/>
          <a:lstStyle/>
          <a:p>
            <a:pPr marL="285750" indent="-285750">
              <a:buFontTx/>
              <a:buNone/>
            </a:pPr>
            <a:endParaRPr lang="en-US" altLang="zh-CN" sz="2400" b="0" smtClean="0"/>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068854"/>
            <a:ext cx="7992888"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5604" name="Rectangle 4"/>
          <p:cNvSpPr>
            <a:spLocks noGrp="1" noChangeArrowheads="1"/>
          </p:cNvSpPr>
          <p:nvPr>
            <p:ph type="title"/>
          </p:nvPr>
        </p:nvSpPr>
        <p:spPr>
          <a:xfrm>
            <a:off x="179512" y="295104"/>
            <a:ext cx="7696200" cy="685800"/>
          </a:xfrm>
          <a:noFill/>
        </p:spPr>
        <p:txBody>
          <a:bodyPr>
            <a:noAutofit/>
          </a:bodyPr>
          <a:lstStyle/>
          <a:p>
            <a:r>
              <a:rPr lang="en-US" altLang="zh-CN" sz="3200" dirty="0" smtClean="0"/>
              <a:t>Figure </a:t>
            </a:r>
            <a:r>
              <a:rPr lang="en-US" altLang="zh-CN" sz="3200" b="0" dirty="0" smtClean="0">
                <a:solidFill>
                  <a:srgbClr val="081D58"/>
                </a:solidFill>
              </a:rPr>
              <a:t> </a:t>
            </a:r>
            <a:r>
              <a:rPr lang="en-US" altLang="zh-CN" sz="3200" dirty="0" smtClean="0"/>
              <a:t>8-32 Block Placement</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35</a:t>
            </a:fld>
            <a:endParaRPr lang="zh-CN" altLang="en-US"/>
          </a:p>
        </p:txBody>
      </p:sp>
    </p:spTree>
    <p:extLst>
      <p:ext uri="{BB962C8B-B14F-4D97-AF65-F5344CB8AC3E}">
        <p14:creationId xmlns:p14="http://schemas.microsoft.com/office/powerpoint/2010/main" val="3025556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body" idx="1"/>
          </p:nvPr>
        </p:nvSpPr>
        <p:spPr>
          <a:xfrm>
            <a:off x="304800" y="1371600"/>
            <a:ext cx="8458200" cy="4876800"/>
          </a:xfrm>
          <a:noFill/>
        </p:spPr>
        <p:txBody>
          <a:bodyPr/>
          <a:lstStyle/>
          <a:p>
            <a:pPr marL="285750" indent="-285750"/>
            <a:r>
              <a:rPr lang="en-US" altLang="zh-CN" dirty="0">
                <a:solidFill>
                  <a:schemeClr val="hlink"/>
                </a:solidFill>
              </a:rPr>
              <a:t> </a:t>
            </a:r>
            <a:r>
              <a:rPr lang="en-US" altLang="zh-CN" dirty="0" smtClean="0">
                <a:solidFill>
                  <a:schemeClr val="hlink"/>
                </a:solidFill>
              </a:rPr>
              <a:t>Tag</a:t>
            </a:r>
            <a:r>
              <a:rPr lang="en-US" altLang="zh-CN" dirty="0" smtClean="0"/>
              <a:t> </a:t>
            </a:r>
            <a:endParaRPr lang="en-US" altLang="zh-CN" dirty="0" smtClean="0">
              <a:solidFill>
                <a:schemeClr val="tx1"/>
              </a:solidFill>
            </a:endParaRPr>
          </a:p>
          <a:p>
            <a:pPr marL="685800" lvl="1"/>
            <a:r>
              <a:rPr lang="en-US" altLang="zh-CN" sz="2400" dirty="0" smtClean="0">
                <a:solidFill>
                  <a:schemeClr val="tx1"/>
                </a:solidFill>
              </a:rPr>
              <a:t>Every block has an </a:t>
            </a:r>
            <a:r>
              <a:rPr lang="en-US" altLang="zh-CN" sz="2400" b="1" dirty="0">
                <a:solidFill>
                  <a:srgbClr val="FF0000"/>
                </a:solidFill>
              </a:rPr>
              <a:t>address tag </a:t>
            </a:r>
            <a:r>
              <a:rPr lang="en-US" altLang="zh-CN" sz="2400" dirty="0" smtClean="0">
                <a:solidFill>
                  <a:schemeClr val="tx1"/>
                </a:solidFill>
              </a:rPr>
              <a:t>that stores the main memory address of the data stored in the block.</a:t>
            </a:r>
          </a:p>
          <a:p>
            <a:pPr marL="685800" lvl="1"/>
            <a:r>
              <a:rPr lang="en-US" altLang="zh-CN" sz="2400" dirty="0" smtClean="0"/>
              <a:t>When checking the cache, the processor will</a:t>
            </a:r>
            <a:r>
              <a:rPr lang="en-US" altLang="zh-CN" sz="2400" b="1" dirty="0">
                <a:solidFill>
                  <a:srgbClr val="FF0000"/>
                </a:solidFill>
              </a:rPr>
              <a:t> compare</a:t>
            </a:r>
            <a:r>
              <a:rPr lang="en-US" altLang="zh-CN" sz="2400" dirty="0" smtClean="0">
                <a:solidFill>
                  <a:schemeClr val="hlink"/>
                </a:solidFill>
              </a:rPr>
              <a:t> </a:t>
            </a:r>
            <a:r>
              <a:rPr lang="en-US" altLang="zh-CN" sz="2400" dirty="0" smtClean="0"/>
              <a:t>the requested </a:t>
            </a:r>
            <a:r>
              <a:rPr lang="en-US" altLang="zh-CN" sz="2400" b="1" dirty="0">
                <a:solidFill>
                  <a:srgbClr val="FF0000"/>
                </a:solidFill>
              </a:rPr>
              <a:t>memory address to the cache tag </a:t>
            </a:r>
            <a:r>
              <a:rPr lang="en-US" altLang="zh-CN" sz="2400" dirty="0" smtClean="0"/>
              <a:t>-- if the two are equal, then there is a cache hit and the data is present in the cache</a:t>
            </a:r>
          </a:p>
          <a:p>
            <a:pPr marL="285750" indent="-285750"/>
            <a:r>
              <a:rPr lang="en-US" altLang="zh-CN" sz="2400" dirty="0" smtClean="0">
                <a:solidFill>
                  <a:schemeClr val="hlink"/>
                </a:solidFill>
              </a:rPr>
              <a:t>Valid </a:t>
            </a:r>
            <a:r>
              <a:rPr lang="en-US" altLang="zh-CN" sz="2400" dirty="0">
                <a:solidFill>
                  <a:schemeClr val="hlink"/>
                </a:solidFill>
              </a:rPr>
              <a:t>bit</a:t>
            </a:r>
            <a:endParaRPr lang="en-US" altLang="zh-CN" sz="2400" dirty="0" smtClean="0"/>
          </a:p>
          <a:p>
            <a:pPr marL="685800" lvl="1"/>
            <a:r>
              <a:rPr lang="en-US" altLang="zh-CN" sz="2400" dirty="0" smtClean="0"/>
              <a:t>Often, each cache block also has a </a:t>
            </a:r>
            <a:r>
              <a:rPr lang="en-US" altLang="zh-CN" sz="2400" b="1" dirty="0" smtClean="0">
                <a:solidFill>
                  <a:srgbClr val="FF0000"/>
                </a:solidFill>
              </a:rPr>
              <a:t>valid bit </a:t>
            </a:r>
            <a:r>
              <a:rPr lang="en-US" altLang="zh-CN" sz="2400" dirty="0" smtClean="0"/>
              <a:t>that tells if the contents of the cache block are valid</a:t>
            </a:r>
          </a:p>
        </p:txBody>
      </p:sp>
      <p:sp>
        <p:nvSpPr>
          <p:cNvPr id="26627" name="Rectangle 3"/>
          <p:cNvSpPr>
            <a:spLocks noGrp="1" noChangeArrowheads="1"/>
          </p:cNvSpPr>
          <p:nvPr>
            <p:ph type="title"/>
          </p:nvPr>
        </p:nvSpPr>
        <p:spPr>
          <a:xfrm>
            <a:off x="179512" y="260648"/>
            <a:ext cx="7696200" cy="685800"/>
          </a:xfrm>
          <a:noFill/>
        </p:spPr>
        <p:txBody>
          <a:bodyPr>
            <a:normAutofit/>
          </a:bodyPr>
          <a:lstStyle/>
          <a:p>
            <a:r>
              <a:rPr lang="en-US" altLang="zh-CN" sz="3200" dirty="0" smtClean="0"/>
              <a:t>Q2: Block Identification</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36</a:t>
            </a:fld>
            <a:endParaRPr lang="zh-CN" altLang="en-US"/>
          </a:p>
        </p:txBody>
      </p:sp>
    </p:spTree>
    <p:extLst>
      <p:ext uri="{BB962C8B-B14F-4D97-AF65-F5344CB8AC3E}">
        <p14:creationId xmlns:p14="http://schemas.microsoft.com/office/powerpoint/2010/main" val="865273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AutoShape 3"/>
          <p:cNvSpPr>
            <a:spLocks noGrp="1" noChangeArrowheads="1"/>
          </p:cNvSpPr>
          <p:nvPr>
            <p:ph type="body" idx="1"/>
          </p:nvPr>
        </p:nvSpPr>
        <p:spPr>
          <a:xfrm>
            <a:off x="107504" y="980728"/>
            <a:ext cx="8534400" cy="4616450"/>
          </a:xfrm>
          <a:noFill/>
        </p:spPr>
        <p:txBody>
          <a:bodyPr/>
          <a:lstStyle/>
          <a:p>
            <a:pPr marL="285750" indent="-285750">
              <a:spcBef>
                <a:spcPts val="0"/>
              </a:spcBef>
            </a:pPr>
            <a:r>
              <a:rPr lang="en-US" altLang="zh-CN" sz="2400" dirty="0" smtClean="0"/>
              <a:t>Th</a:t>
            </a:r>
            <a:r>
              <a:rPr lang="en-US" altLang="zh-CN" sz="2400" dirty="0" smtClean="0">
                <a:solidFill>
                  <a:srgbClr val="000000"/>
                </a:solidFill>
              </a:rPr>
              <a:t>e </a:t>
            </a:r>
            <a:r>
              <a:rPr lang="en-US" altLang="zh-CN" sz="2400" dirty="0" smtClean="0">
                <a:solidFill>
                  <a:srgbClr val="FF0000"/>
                </a:solidFill>
              </a:rPr>
              <a:t>Index</a:t>
            </a:r>
            <a:r>
              <a:rPr lang="en-US" altLang="zh-CN" sz="2400" dirty="0" smtClean="0">
                <a:solidFill>
                  <a:srgbClr val="000000"/>
                </a:solidFill>
              </a:rPr>
              <a:t> field selects</a:t>
            </a:r>
          </a:p>
          <a:p>
            <a:pPr marL="685800" lvl="1" indent="-228600">
              <a:spcBef>
                <a:spcPts val="0"/>
              </a:spcBef>
            </a:pPr>
            <a:r>
              <a:rPr lang="en-US" altLang="zh-CN" sz="2400" b="1" dirty="0" smtClean="0">
                <a:solidFill>
                  <a:srgbClr val="081D58"/>
                </a:solidFill>
              </a:rPr>
              <a:t> </a:t>
            </a:r>
            <a:r>
              <a:rPr lang="en-US" altLang="zh-CN" sz="2000" b="1" dirty="0" smtClean="0">
                <a:solidFill>
                  <a:srgbClr val="000000"/>
                </a:solidFill>
              </a:rPr>
              <a:t>The </a:t>
            </a:r>
            <a:r>
              <a:rPr lang="en-US" altLang="zh-CN" sz="2000" dirty="0" smtClean="0">
                <a:solidFill>
                  <a:srgbClr val="FD0128"/>
                </a:solidFill>
              </a:rPr>
              <a:t>set</a:t>
            </a:r>
            <a:r>
              <a:rPr lang="en-US" altLang="zh-CN" sz="2000" b="1" dirty="0" smtClean="0">
                <a:solidFill>
                  <a:srgbClr val="000000"/>
                </a:solidFill>
              </a:rPr>
              <a:t>, in case of a </a:t>
            </a:r>
            <a:r>
              <a:rPr lang="en-US" altLang="zh-CN" sz="2000" dirty="0" smtClean="0">
                <a:solidFill>
                  <a:srgbClr val="FD0128"/>
                </a:solidFill>
              </a:rPr>
              <a:t>set-associative cache</a:t>
            </a:r>
          </a:p>
          <a:p>
            <a:pPr marL="685800" lvl="1" indent="-228600">
              <a:spcBef>
                <a:spcPts val="0"/>
              </a:spcBef>
            </a:pPr>
            <a:r>
              <a:rPr lang="en-US" altLang="zh-CN" sz="2000" b="1" dirty="0" smtClean="0">
                <a:solidFill>
                  <a:srgbClr val="000000"/>
                </a:solidFill>
              </a:rPr>
              <a:t> The </a:t>
            </a:r>
            <a:r>
              <a:rPr lang="en-US" altLang="zh-CN" sz="2000" dirty="0" smtClean="0">
                <a:solidFill>
                  <a:srgbClr val="FD0128"/>
                </a:solidFill>
              </a:rPr>
              <a:t>block</a:t>
            </a:r>
            <a:r>
              <a:rPr lang="en-US" altLang="zh-CN" sz="2000" b="1" dirty="0" smtClean="0">
                <a:solidFill>
                  <a:srgbClr val="000000"/>
                </a:solidFill>
              </a:rPr>
              <a:t>, in case of a </a:t>
            </a:r>
            <a:r>
              <a:rPr lang="en-US" altLang="zh-CN" sz="2000" dirty="0" smtClean="0">
                <a:solidFill>
                  <a:srgbClr val="FD0128"/>
                </a:solidFill>
              </a:rPr>
              <a:t>direct-mapped cache</a:t>
            </a:r>
          </a:p>
          <a:p>
            <a:pPr marL="685800" lvl="1" indent="-228600">
              <a:spcBef>
                <a:spcPts val="0"/>
              </a:spcBef>
            </a:pPr>
            <a:r>
              <a:rPr lang="en-US" altLang="zh-CN" sz="2000" b="1" dirty="0" smtClean="0">
                <a:solidFill>
                  <a:srgbClr val="000000"/>
                </a:solidFill>
              </a:rPr>
              <a:t> Has as many bits as </a:t>
            </a:r>
            <a:r>
              <a:rPr lang="en-US" altLang="zh-CN" sz="2000" dirty="0" smtClean="0">
                <a:solidFill>
                  <a:srgbClr val="FD0128"/>
                </a:solidFill>
              </a:rPr>
              <a:t>log2(#sets) </a:t>
            </a:r>
            <a:r>
              <a:rPr lang="en-US" altLang="zh-CN" sz="2000" b="1" dirty="0" smtClean="0">
                <a:solidFill>
                  <a:srgbClr val="000000"/>
                </a:solidFill>
              </a:rPr>
              <a:t>for </a:t>
            </a:r>
            <a:r>
              <a:rPr lang="en-US" altLang="zh-CN" sz="2000" dirty="0" smtClean="0">
                <a:solidFill>
                  <a:srgbClr val="FD0128"/>
                </a:solidFill>
              </a:rPr>
              <a:t>set-associative caches</a:t>
            </a:r>
            <a:r>
              <a:rPr lang="en-US" altLang="zh-CN" sz="2000" b="1" dirty="0" smtClean="0">
                <a:solidFill>
                  <a:srgbClr val="000000"/>
                </a:solidFill>
              </a:rPr>
              <a:t>, or </a:t>
            </a:r>
            <a:r>
              <a:rPr lang="en-US" altLang="zh-CN" sz="2000" dirty="0" smtClean="0">
                <a:solidFill>
                  <a:srgbClr val="FD0128"/>
                </a:solidFill>
              </a:rPr>
              <a:t>log2(#blocks) </a:t>
            </a:r>
            <a:r>
              <a:rPr lang="en-US" altLang="zh-CN" sz="2000" b="1" dirty="0" smtClean="0">
                <a:solidFill>
                  <a:srgbClr val="000000"/>
                </a:solidFill>
              </a:rPr>
              <a:t>for </a:t>
            </a:r>
            <a:r>
              <a:rPr lang="en-US" altLang="zh-CN" sz="2000" dirty="0" smtClean="0">
                <a:solidFill>
                  <a:srgbClr val="FD0128"/>
                </a:solidFill>
              </a:rPr>
              <a:t>direct-mapped caches</a:t>
            </a:r>
          </a:p>
          <a:p>
            <a:pPr marL="285750" indent="-285750">
              <a:spcBef>
                <a:spcPts val="0"/>
              </a:spcBef>
            </a:pPr>
            <a:r>
              <a:rPr lang="en-US" altLang="zh-CN" sz="2400" dirty="0" smtClean="0">
                <a:solidFill>
                  <a:srgbClr val="000000"/>
                </a:solidFill>
              </a:rPr>
              <a:t>The </a:t>
            </a:r>
            <a:r>
              <a:rPr lang="en-US" altLang="zh-CN" sz="2400" dirty="0" smtClean="0">
                <a:solidFill>
                  <a:srgbClr val="FF0000"/>
                </a:solidFill>
              </a:rPr>
              <a:t>Byte Offset </a:t>
            </a:r>
            <a:r>
              <a:rPr lang="en-US" altLang="zh-CN" sz="2400" dirty="0" smtClean="0">
                <a:solidFill>
                  <a:srgbClr val="000000"/>
                </a:solidFill>
              </a:rPr>
              <a:t>field selects</a:t>
            </a:r>
          </a:p>
          <a:p>
            <a:pPr marL="685800" lvl="1" indent="-228600">
              <a:spcBef>
                <a:spcPts val="0"/>
              </a:spcBef>
            </a:pPr>
            <a:r>
              <a:rPr lang="en-US" altLang="zh-CN" sz="2400" b="1" dirty="0" smtClean="0">
                <a:solidFill>
                  <a:srgbClr val="081D58"/>
                </a:solidFill>
              </a:rPr>
              <a:t> </a:t>
            </a:r>
            <a:r>
              <a:rPr lang="en-US" altLang="zh-CN" sz="2000" b="1" dirty="0" smtClean="0">
                <a:solidFill>
                  <a:srgbClr val="000000"/>
                </a:solidFill>
              </a:rPr>
              <a:t>The byte within the block</a:t>
            </a:r>
          </a:p>
          <a:p>
            <a:pPr marL="685800" lvl="1" indent="-228600">
              <a:spcBef>
                <a:spcPts val="0"/>
              </a:spcBef>
            </a:pPr>
            <a:r>
              <a:rPr lang="en-US" altLang="zh-CN" sz="2000" b="1" dirty="0" smtClean="0">
                <a:solidFill>
                  <a:srgbClr val="000000"/>
                </a:solidFill>
              </a:rPr>
              <a:t> Has as many bits as </a:t>
            </a:r>
            <a:r>
              <a:rPr lang="en-US" altLang="zh-CN" sz="2000" dirty="0" smtClean="0">
                <a:solidFill>
                  <a:srgbClr val="FD0128"/>
                </a:solidFill>
              </a:rPr>
              <a:t>log2(size of block)</a:t>
            </a:r>
          </a:p>
          <a:p>
            <a:pPr marL="285750" indent="-285750">
              <a:spcBef>
                <a:spcPts val="0"/>
              </a:spcBef>
            </a:pPr>
            <a:r>
              <a:rPr lang="en-US" altLang="zh-CN" sz="2400" dirty="0" smtClean="0">
                <a:solidFill>
                  <a:srgbClr val="000000"/>
                </a:solidFill>
              </a:rPr>
              <a:t>The </a:t>
            </a:r>
            <a:r>
              <a:rPr lang="en-US" altLang="zh-CN" sz="2400" dirty="0" smtClean="0">
                <a:solidFill>
                  <a:srgbClr val="FF0000"/>
                </a:solidFill>
              </a:rPr>
              <a:t>Tag</a:t>
            </a:r>
            <a:r>
              <a:rPr lang="en-US" altLang="zh-CN" sz="2400" dirty="0" smtClean="0">
                <a:solidFill>
                  <a:srgbClr val="000000"/>
                </a:solidFill>
              </a:rPr>
              <a:t> is used to find the matching block within a set or in the cache</a:t>
            </a:r>
          </a:p>
          <a:p>
            <a:pPr marL="685800" lvl="1" indent="-228600">
              <a:spcBef>
                <a:spcPts val="0"/>
              </a:spcBef>
            </a:pPr>
            <a:r>
              <a:rPr lang="en-US" altLang="zh-CN" sz="2000" b="1" dirty="0" smtClean="0">
                <a:solidFill>
                  <a:srgbClr val="000000"/>
                </a:solidFill>
              </a:rPr>
              <a:t>Has as many bits as </a:t>
            </a:r>
            <a:br>
              <a:rPr lang="en-US" altLang="zh-CN" sz="2000" b="1" dirty="0" smtClean="0">
                <a:solidFill>
                  <a:srgbClr val="000000"/>
                </a:solidFill>
              </a:rPr>
            </a:br>
            <a:r>
              <a:rPr lang="en-US" altLang="zh-CN" sz="2400" b="1" dirty="0" smtClean="0">
                <a:solidFill>
                  <a:srgbClr val="000000"/>
                </a:solidFill>
              </a:rPr>
              <a:t>	</a:t>
            </a:r>
            <a:r>
              <a:rPr lang="en-US" altLang="zh-CN" sz="2400" dirty="0" err="1" smtClean="0">
                <a:solidFill>
                  <a:srgbClr val="FD0128"/>
                </a:solidFill>
              </a:rPr>
              <a:t>Address_size</a:t>
            </a:r>
            <a:r>
              <a:rPr lang="en-US" altLang="zh-CN" sz="2400" dirty="0" smtClean="0">
                <a:solidFill>
                  <a:srgbClr val="FD0128"/>
                </a:solidFill>
              </a:rPr>
              <a:t> </a:t>
            </a:r>
            <a:r>
              <a:rPr lang="en-US" altLang="zh-CN" sz="2400" dirty="0" smtClean="0">
                <a:solidFill>
                  <a:srgbClr val="FD0128"/>
                </a:solidFill>
                <a:latin typeface="Comic Sans MS" panose="030F0702030302020204" pitchFamily="66" charset="0"/>
              </a:rPr>
              <a:t>–</a:t>
            </a:r>
            <a:r>
              <a:rPr lang="en-US" altLang="zh-CN" sz="2400" dirty="0" smtClean="0">
                <a:solidFill>
                  <a:srgbClr val="FD0128"/>
                </a:solidFill>
              </a:rPr>
              <a:t> </a:t>
            </a:r>
            <a:r>
              <a:rPr lang="en-US" altLang="zh-CN" sz="2400" dirty="0" err="1" smtClean="0">
                <a:solidFill>
                  <a:srgbClr val="FD0128"/>
                </a:solidFill>
              </a:rPr>
              <a:t>Index_size</a:t>
            </a:r>
            <a:r>
              <a:rPr lang="en-US" altLang="zh-CN" sz="2400" dirty="0" smtClean="0">
                <a:solidFill>
                  <a:srgbClr val="FD0128"/>
                </a:solidFill>
              </a:rPr>
              <a:t> </a:t>
            </a:r>
            <a:r>
              <a:rPr lang="en-US" altLang="zh-CN" sz="2400" dirty="0" smtClean="0">
                <a:solidFill>
                  <a:srgbClr val="FD0128"/>
                </a:solidFill>
                <a:latin typeface="Comic Sans MS" panose="030F0702030302020204" pitchFamily="66" charset="0"/>
              </a:rPr>
              <a:t>–</a:t>
            </a:r>
            <a:r>
              <a:rPr lang="en-US" altLang="zh-CN" sz="2400" dirty="0" smtClean="0">
                <a:solidFill>
                  <a:srgbClr val="FD0128"/>
                </a:solidFill>
              </a:rPr>
              <a:t> </a:t>
            </a:r>
            <a:r>
              <a:rPr lang="en-US" altLang="zh-CN" sz="2400" dirty="0" err="1" smtClean="0">
                <a:solidFill>
                  <a:srgbClr val="FD0128"/>
                </a:solidFill>
              </a:rPr>
              <a:t>Byte_Offset_Size</a:t>
            </a:r>
            <a:endParaRPr lang="en-US" altLang="zh-CN" sz="2400" dirty="0" smtClean="0">
              <a:solidFill>
                <a:srgbClr val="FD0128"/>
              </a:solidFill>
            </a:endParaRPr>
          </a:p>
        </p:txBody>
      </p:sp>
      <p:sp>
        <p:nvSpPr>
          <p:cNvPr id="27651" name="Rectangle 4"/>
          <p:cNvSpPr>
            <a:spLocks noGrp="1" noChangeArrowheads="1"/>
          </p:cNvSpPr>
          <p:nvPr>
            <p:ph type="title"/>
          </p:nvPr>
        </p:nvSpPr>
        <p:spPr>
          <a:xfrm>
            <a:off x="251520" y="116632"/>
            <a:ext cx="7696200" cy="685800"/>
          </a:xfrm>
          <a:noFill/>
        </p:spPr>
        <p:txBody>
          <a:bodyPr>
            <a:normAutofit/>
          </a:bodyPr>
          <a:lstStyle/>
          <a:p>
            <a:r>
              <a:rPr lang="en-US" altLang="zh-CN" sz="3200" dirty="0" smtClean="0"/>
              <a:t>The Format of the Physical Address</a:t>
            </a:r>
          </a:p>
        </p:txBody>
      </p:sp>
      <p:pic>
        <p:nvPicPr>
          <p:cNvPr id="35738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5229200"/>
            <a:ext cx="6011862" cy="1368425"/>
          </a:xfrm>
          <a:prstGeom prst="rect">
            <a:avLst/>
          </a:prstGeom>
          <a:solidFill>
            <a:srgbClr val="FFFFCC"/>
          </a:solidFill>
          <a:ln w="19050">
            <a:solidFill>
              <a:schemeClr val="hlink"/>
            </a:solidFill>
            <a:miter lim="800000"/>
            <a:headEnd/>
            <a:tailEnd/>
          </a:ln>
          <a:effectLst>
            <a:outerShdw dist="107763" dir="8100000" algn="ctr" rotWithShape="0">
              <a:srgbClr val="808080"/>
            </a:outerShdw>
          </a:effectLst>
        </p:spPr>
      </p:pic>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37</a:t>
            </a:fld>
            <a:endParaRPr lang="zh-CN" altLang="en-US"/>
          </a:p>
        </p:txBody>
      </p:sp>
    </p:spTree>
    <p:extLst>
      <p:ext uri="{BB962C8B-B14F-4D97-AF65-F5344CB8AC3E}">
        <p14:creationId xmlns:p14="http://schemas.microsoft.com/office/powerpoint/2010/main" val="15661803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57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381000" y="1600200"/>
            <a:ext cx="8458200" cy="990600"/>
          </a:xfrm>
        </p:spPr>
        <p:txBody>
          <a:bodyPr/>
          <a:lstStyle/>
          <a:p>
            <a:pPr marL="285750" indent="-285750"/>
            <a:endParaRPr lang="en-US" altLang="zh-CN" sz="2400" b="0" smtClean="0">
              <a:solidFill>
                <a:srgbClr val="000000"/>
              </a:solidFill>
              <a:latin typeface="Times New Roman" panose="02020603050405020304" pitchFamily="18" charset="0"/>
            </a:endParaRPr>
          </a:p>
        </p:txBody>
      </p:sp>
      <p:sp>
        <p:nvSpPr>
          <p:cNvPr id="28675" name="Rectangle 3"/>
          <p:cNvSpPr>
            <a:spLocks noGrp="1" noChangeArrowheads="1"/>
          </p:cNvSpPr>
          <p:nvPr>
            <p:ph type="title"/>
          </p:nvPr>
        </p:nvSpPr>
        <p:spPr>
          <a:xfrm>
            <a:off x="152400" y="260648"/>
            <a:ext cx="8001000" cy="685800"/>
          </a:xfrm>
          <a:noFill/>
        </p:spPr>
        <p:txBody>
          <a:bodyPr>
            <a:noAutofit/>
          </a:bodyPr>
          <a:lstStyle/>
          <a:p>
            <a:r>
              <a:rPr lang="en-US" altLang="zh-CN" sz="2800" dirty="0" smtClean="0"/>
              <a:t>Direct-mapped Cache Example (1-word Blocks)</a:t>
            </a:r>
          </a:p>
        </p:txBody>
      </p:sp>
      <p:pic>
        <p:nvPicPr>
          <p:cNvPr id="28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52736"/>
            <a:ext cx="8839200" cy="498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38</a:t>
            </a:fld>
            <a:endParaRPr lang="zh-CN" altLang="en-US"/>
          </a:p>
        </p:txBody>
      </p:sp>
    </p:spTree>
    <p:extLst>
      <p:ext uri="{BB962C8B-B14F-4D97-AF65-F5344CB8AC3E}">
        <p14:creationId xmlns:p14="http://schemas.microsoft.com/office/powerpoint/2010/main" val="2065606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body" idx="1"/>
          </p:nvPr>
        </p:nvSpPr>
        <p:spPr>
          <a:xfrm>
            <a:off x="251520" y="908720"/>
            <a:ext cx="8458200" cy="990600"/>
          </a:xfrm>
          <a:noFill/>
        </p:spPr>
        <p:txBody>
          <a:bodyPr/>
          <a:lstStyle/>
          <a:p>
            <a:pPr marL="285750" indent="-285750"/>
            <a:r>
              <a:rPr lang="en-US" altLang="zh-CN" dirty="0" smtClean="0">
                <a:solidFill>
                  <a:srgbClr val="000000"/>
                </a:solidFill>
                <a:latin typeface="Times New Roman" panose="02020603050405020304" pitchFamily="18" charset="0"/>
              </a:rPr>
              <a:t>Assume cache has 4 blocks</a:t>
            </a:r>
          </a:p>
        </p:txBody>
      </p:sp>
      <p:sp>
        <p:nvSpPr>
          <p:cNvPr id="29699" name="Rectangle 3"/>
          <p:cNvSpPr>
            <a:spLocks noGrp="1" noChangeArrowheads="1"/>
          </p:cNvSpPr>
          <p:nvPr>
            <p:ph type="title"/>
          </p:nvPr>
        </p:nvSpPr>
        <p:spPr>
          <a:xfrm>
            <a:off x="107504" y="304800"/>
            <a:ext cx="8153400" cy="685800"/>
          </a:xfrm>
          <a:noFill/>
        </p:spPr>
        <p:txBody>
          <a:bodyPr>
            <a:noAutofit/>
          </a:bodyPr>
          <a:lstStyle/>
          <a:p>
            <a:r>
              <a:rPr lang="en-US" altLang="zh-CN" sz="2800" dirty="0" smtClean="0"/>
              <a:t>Fully-Associative Cache example (1-word Blocks)</a:t>
            </a:r>
          </a:p>
        </p:txBody>
      </p:sp>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936" y="1594520"/>
            <a:ext cx="7799784" cy="4688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39</a:t>
            </a:fld>
            <a:endParaRPr lang="zh-CN" altLang="en-US"/>
          </a:p>
        </p:txBody>
      </p:sp>
    </p:spTree>
    <p:extLst>
      <p:ext uri="{BB962C8B-B14F-4D97-AF65-F5344CB8AC3E}">
        <p14:creationId xmlns:p14="http://schemas.microsoft.com/office/powerpoint/2010/main" val="2232934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8"/>
          <p:cNvGrpSpPr>
            <a:grpSpLocks/>
          </p:cNvGrpSpPr>
          <p:nvPr/>
        </p:nvGrpSpPr>
        <p:grpSpPr bwMode="auto">
          <a:xfrm>
            <a:off x="5940152" y="3140968"/>
            <a:ext cx="2879725" cy="2328862"/>
            <a:chOff x="1536" y="1680"/>
            <a:chExt cx="2736" cy="1975"/>
          </a:xfrm>
        </p:grpSpPr>
        <p:sp>
          <p:nvSpPr>
            <p:cNvPr id="5126" name="Line 9"/>
            <p:cNvSpPr>
              <a:spLocks noChangeShapeType="1"/>
            </p:cNvSpPr>
            <p:nvPr/>
          </p:nvSpPr>
          <p:spPr bwMode="auto">
            <a:xfrm>
              <a:off x="1536" y="1883"/>
              <a:ext cx="23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127" name="Line 10"/>
            <p:cNvSpPr>
              <a:spLocks noChangeShapeType="1"/>
            </p:cNvSpPr>
            <p:nvPr/>
          </p:nvSpPr>
          <p:spPr bwMode="auto">
            <a:xfrm>
              <a:off x="3128" y="1680"/>
              <a:ext cx="0" cy="14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128" name="Line 11"/>
            <p:cNvSpPr>
              <a:spLocks noChangeShapeType="1"/>
            </p:cNvSpPr>
            <p:nvPr/>
          </p:nvSpPr>
          <p:spPr bwMode="auto">
            <a:xfrm>
              <a:off x="2519" y="2154"/>
              <a:ext cx="3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129" name="Line 12"/>
            <p:cNvSpPr>
              <a:spLocks noChangeShapeType="1"/>
            </p:cNvSpPr>
            <p:nvPr/>
          </p:nvSpPr>
          <p:spPr bwMode="auto">
            <a:xfrm>
              <a:off x="2586" y="2120"/>
              <a:ext cx="1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130" name="Line 13"/>
            <p:cNvSpPr>
              <a:spLocks noChangeShapeType="1"/>
            </p:cNvSpPr>
            <p:nvPr/>
          </p:nvSpPr>
          <p:spPr bwMode="auto">
            <a:xfrm flipV="1">
              <a:off x="2671" y="1883"/>
              <a:ext cx="0" cy="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131" name="Line 14"/>
            <p:cNvSpPr>
              <a:spLocks noChangeShapeType="1"/>
            </p:cNvSpPr>
            <p:nvPr/>
          </p:nvSpPr>
          <p:spPr bwMode="auto">
            <a:xfrm>
              <a:off x="2552" y="2154"/>
              <a:ext cx="0" cy="10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132" name="Line 15"/>
            <p:cNvSpPr>
              <a:spLocks noChangeShapeType="1"/>
            </p:cNvSpPr>
            <p:nvPr/>
          </p:nvSpPr>
          <p:spPr bwMode="auto">
            <a:xfrm>
              <a:off x="2790" y="2154"/>
              <a:ext cx="0" cy="10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133" name="Line 16"/>
            <p:cNvSpPr>
              <a:spLocks noChangeShapeType="1"/>
            </p:cNvSpPr>
            <p:nvPr/>
          </p:nvSpPr>
          <p:spPr bwMode="auto">
            <a:xfrm>
              <a:off x="2790" y="2256"/>
              <a:ext cx="3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134" name="Line 17"/>
            <p:cNvSpPr>
              <a:spLocks noChangeShapeType="1"/>
            </p:cNvSpPr>
            <p:nvPr/>
          </p:nvSpPr>
          <p:spPr bwMode="auto">
            <a:xfrm flipH="1">
              <a:off x="2248" y="2256"/>
              <a:ext cx="3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135" name="Line 18"/>
            <p:cNvSpPr>
              <a:spLocks noChangeShapeType="1"/>
            </p:cNvSpPr>
            <p:nvPr/>
          </p:nvSpPr>
          <p:spPr bwMode="auto">
            <a:xfrm>
              <a:off x="2248" y="2256"/>
              <a:ext cx="0" cy="13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136" name="Line 19"/>
            <p:cNvSpPr>
              <a:spLocks noChangeShapeType="1"/>
            </p:cNvSpPr>
            <p:nvPr/>
          </p:nvSpPr>
          <p:spPr bwMode="auto">
            <a:xfrm>
              <a:off x="2112" y="2391"/>
              <a:ext cx="27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137" name="Line 20"/>
            <p:cNvSpPr>
              <a:spLocks noChangeShapeType="1"/>
            </p:cNvSpPr>
            <p:nvPr/>
          </p:nvSpPr>
          <p:spPr bwMode="auto">
            <a:xfrm>
              <a:off x="2112" y="2425"/>
              <a:ext cx="27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138" name="Line 21"/>
            <p:cNvSpPr>
              <a:spLocks noChangeShapeType="1"/>
            </p:cNvSpPr>
            <p:nvPr/>
          </p:nvSpPr>
          <p:spPr bwMode="auto">
            <a:xfrm>
              <a:off x="2248" y="2425"/>
              <a:ext cx="0" cy="13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139" name="Line 22"/>
            <p:cNvSpPr>
              <a:spLocks noChangeShapeType="1"/>
            </p:cNvSpPr>
            <p:nvPr/>
          </p:nvSpPr>
          <p:spPr bwMode="auto">
            <a:xfrm>
              <a:off x="2146" y="2560"/>
              <a:ext cx="20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140" name="Line 23"/>
            <p:cNvSpPr>
              <a:spLocks noChangeShapeType="1"/>
            </p:cNvSpPr>
            <p:nvPr/>
          </p:nvSpPr>
          <p:spPr bwMode="auto">
            <a:xfrm>
              <a:off x="2180" y="2594"/>
              <a:ext cx="1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141" name="Line 24"/>
            <p:cNvSpPr>
              <a:spLocks noChangeShapeType="1"/>
            </p:cNvSpPr>
            <p:nvPr/>
          </p:nvSpPr>
          <p:spPr bwMode="auto">
            <a:xfrm>
              <a:off x="2214" y="2628"/>
              <a:ext cx="6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142" name="Line 25"/>
            <p:cNvSpPr>
              <a:spLocks noChangeShapeType="1"/>
            </p:cNvSpPr>
            <p:nvPr/>
          </p:nvSpPr>
          <p:spPr bwMode="auto">
            <a:xfrm>
              <a:off x="2231" y="2662"/>
              <a:ext cx="3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143" name="Text Box 26"/>
            <p:cNvSpPr txBox="1">
              <a:spLocks noChangeArrowheads="1"/>
            </p:cNvSpPr>
            <p:nvPr/>
          </p:nvSpPr>
          <p:spPr bwMode="auto">
            <a:xfrm>
              <a:off x="3456" y="1680"/>
              <a:ext cx="816"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kumimoji="0" lang="en-US" altLang="zh-CN" sz="1400">
                  <a:solidFill>
                    <a:schemeClr val="accent1"/>
                  </a:solidFill>
                  <a:latin typeface="Comic Sans MS" panose="030F0702030302020204" pitchFamily="66" charset="0"/>
                </a:rPr>
                <a:t>Word Line</a:t>
              </a:r>
            </a:p>
          </p:txBody>
        </p:sp>
        <p:sp>
          <p:nvSpPr>
            <p:cNvPr id="5144" name="Text Box 27"/>
            <p:cNvSpPr txBox="1">
              <a:spLocks noChangeArrowheads="1"/>
            </p:cNvSpPr>
            <p:nvPr/>
          </p:nvSpPr>
          <p:spPr bwMode="auto">
            <a:xfrm>
              <a:off x="3025" y="2591"/>
              <a:ext cx="81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kumimoji="0" lang="en-US" altLang="zh-CN" sz="1400">
                  <a:solidFill>
                    <a:schemeClr val="accent1"/>
                  </a:solidFill>
                  <a:latin typeface="Comic Sans MS" panose="030F0702030302020204" pitchFamily="66" charset="0"/>
                </a:rPr>
                <a:t>Bit Line</a:t>
              </a:r>
            </a:p>
          </p:txBody>
        </p:sp>
        <p:sp>
          <p:nvSpPr>
            <p:cNvPr id="5145" name="Text Box 28"/>
            <p:cNvSpPr txBox="1">
              <a:spLocks noChangeArrowheads="1"/>
            </p:cNvSpPr>
            <p:nvPr/>
          </p:nvSpPr>
          <p:spPr bwMode="auto">
            <a:xfrm>
              <a:off x="1824" y="2303"/>
              <a:ext cx="3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kumimoji="0" lang="en-US" altLang="zh-CN" sz="1400">
                  <a:solidFill>
                    <a:schemeClr val="accent1"/>
                  </a:solidFill>
                  <a:latin typeface="Comic Sans MS" panose="030F0702030302020204" pitchFamily="66" charset="0"/>
                </a:rPr>
                <a:t>C</a:t>
              </a:r>
            </a:p>
          </p:txBody>
        </p:sp>
        <p:sp>
          <p:nvSpPr>
            <p:cNvPr id="5146" name="AutoShape 29"/>
            <p:cNvSpPr>
              <a:spLocks noChangeArrowheads="1"/>
            </p:cNvSpPr>
            <p:nvPr/>
          </p:nvSpPr>
          <p:spPr bwMode="auto">
            <a:xfrm flipV="1">
              <a:off x="2880" y="3168"/>
              <a:ext cx="480" cy="336"/>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5147" name="Line 30"/>
            <p:cNvSpPr>
              <a:spLocks noChangeShapeType="1"/>
            </p:cNvSpPr>
            <p:nvPr/>
          </p:nvSpPr>
          <p:spPr bwMode="auto">
            <a:xfrm>
              <a:off x="3120" y="3504"/>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148" name="Text Box 31"/>
            <p:cNvSpPr txBox="1">
              <a:spLocks noChangeArrowheads="1"/>
            </p:cNvSpPr>
            <p:nvPr/>
          </p:nvSpPr>
          <p:spPr bwMode="auto">
            <a:xfrm>
              <a:off x="3218" y="3216"/>
              <a:ext cx="816"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kumimoji="0" lang="en-US" altLang="zh-CN" sz="1400">
                  <a:solidFill>
                    <a:schemeClr val="accent1"/>
                  </a:solidFill>
                  <a:latin typeface="Comic Sans MS" panose="030F0702030302020204" pitchFamily="66" charset="0"/>
                </a:rPr>
                <a:t>Sense Amp</a:t>
              </a:r>
            </a:p>
          </p:txBody>
        </p:sp>
        <p:sp>
          <p:nvSpPr>
            <p:cNvPr id="5149" name="Text Box 32"/>
            <p:cNvSpPr txBox="1">
              <a:spLocks noChangeArrowheads="1"/>
            </p:cNvSpPr>
            <p:nvPr/>
          </p:nvSpPr>
          <p:spPr bwMode="auto">
            <a:xfrm>
              <a:off x="2590" y="2447"/>
              <a:ext cx="288"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kumimoji="0" lang="en-US" altLang="zh-CN" sz="1800">
                  <a:latin typeface="Comic Sans MS" panose="030F0702030302020204" pitchFamily="66" charset="0"/>
                </a:rPr>
                <a:t>.</a:t>
              </a:r>
              <a:br>
                <a:rPr kumimoji="0" lang="en-US" altLang="zh-CN" sz="1800">
                  <a:latin typeface="Comic Sans MS" panose="030F0702030302020204" pitchFamily="66" charset="0"/>
                </a:rPr>
              </a:br>
              <a:r>
                <a:rPr kumimoji="0" lang="en-US" altLang="zh-CN" sz="1800">
                  <a:latin typeface="Comic Sans MS" panose="030F0702030302020204" pitchFamily="66" charset="0"/>
                </a:rPr>
                <a:t>.</a:t>
              </a:r>
              <a:br>
                <a:rPr kumimoji="0" lang="en-US" altLang="zh-CN" sz="1800">
                  <a:latin typeface="Comic Sans MS" panose="030F0702030302020204" pitchFamily="66" charset="0"/>
                </a:rPr>
              </a:br>
              <a:r>
                <a:rPr kumimoji="0" lang="en-US" altLang="zh-CN" sz="1800">
                  <a:latin typeface="Comic Sans MS" panose="030F0702030302020204" pitchFamily="66" charset="0"/>
                </a:rPr>
                <a:t>.</a:t>
              </a:r>
            </a:p>
          </p:txBody>
        </p:sp>
      </p:grpSp>
      <p:sp>
        <p:nvSpPr>
          <p:cNvPr id="5123" name="Rectangle 2"/>
          <p:cNvSpPr>
            <a:spLocks noChangeArrowheads="1"/>
          </p:cNvSpPr>
          <p:nvPr/>
        </p:nvSpPr>
        <p:spPr bwMode="auto">
          <a:xfrm>
            <a:off x="225425" y="312738"/>
            <a:ext cx="17907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5124" name="AutoShape 3"/>
          <p:cNvSpPr>
            <a:spLocks noGrp="1" noChangeArrowheads="1"/>
          </p:cNvSpPr>
          <p:nvPr>
            <p:ph type="body" idx="1"/>
          </p:nvPr>
        </p:nvSpPr>
        <p:spPr>
          <a:xfrm>
            <a:off x="228600" y="1143000"/>
            <a:ext cx="8664575" cy="5022850"/>
          </a:xfrm>
          <a:noFill/>
        </p:spPr>
        <p:txBody>
          <a:bodyPr/>
          <a:lstStyle/>
          <a:p>
            <a:pPr>
              <a:spcBef>
                <a:spcPts val="0"/>
              </a:spcBef>
            </a:pPr>
            <a:r>
              <a:rPr lang="en-US" altLang="zh-CN" dirty="0" smtClean="0"/>
              <a:t>DRAM:</a:t>
            </a:r>
          </a:p>
          <a:p>
            <a:pPr lvl="1">
              <a:spcBef>
                <a:spcPts val="0"/>
              </a:spcBef>
            </a:pPr>
            <a:r>
              <a:rPr lang="en-US" altLang="zh-CN" sz="2200" dirty="0" smtClean="0"/>
              <a:t>value is stored as a charge on capacitor (must be refreshed)</a:t>
            </a:r>
          </a:p>
          <a:p>
            <a:pPr lvl="1">
              <a:spcBef>
                <a:spcPts val="0"/>
              </a:spcBef>
            </a:pPr>
            <a:r>
              <a:rPr lang="en-US" altLang="zh-CN" sz="2200" dirty="0" smtClean="0"/>
              <a:t>very small but slower than SRAM (factor of 5 to 10)</a:t>
            </a:r>
          </a:p>
          <a:p>
            <a:pPr lvl="1">
              <a:spcBef>
                <a:spcPts val="0"/>
              </a:spcBef>
            </a:pPr>
            <a:r>
              <a:rPr lang="en-US" altLang="zh-CN" dirty="0" smtClean="0"/>
              <a:t>Write</a:t>
            </a:r>
          </a:p>
          <a:p>
            <a:pPr lvl="2">
              <a:spcBef>
                <a:spcPts val="0"/>
              </a:spcBef>
            </a:pPr>
            <a:r>
              <a:rPr lang="en-US" altLang="zh-CN" sz="2000" b="1" dirty="0" smtClean="0"/>
              <a:t>Charge </a:t>
            </a:r>
            <a:r>
              <a:rPr lang="en-US" altLang="zh-CN" sz="2000" b="1" dirty="0" err="1" smtClean="0"/>
              <a:t>bitline</a:t>
            </a:r>
            <a:r>
              <a:rPr lang="en-US" altLang="zh-CN" sz="2000" b="1" dirty="0" smtClean="0"/>
              <a:t> HIGH or LOW and set </a:t>
            </a:r>
            <a:r>
              <a:rPr lang="en-US" altLang="zh-CN" sz="2000" b="1" dirty="0" err="1" smtClean="0"/>
              <a:t>wordline</a:t>
            </a:r>
            <a:r>
              <a:rPr lang="en-US" altLang="zh-CN" sz="2000" b="1" dirty="0" smtClean="0"/>
              <a:t> HIGH</a:t>
            </a:r>
          </a:p>
          <a:p>
            <a:pPr lvl="1">
              <a:spcBef>
                <a:spcPts val="0"/>
              </a:spcBef>
            </a:pPr>
            <a:r>
              <a:rPr lang="en-US" altLang="zh-CN" dirty="0" smtClean="0"/>
              <a:t>Read</a:t>
            </a:r>
          </a:p>
          <a:p>
            <a:pPr lvl="2">
              <a:spcBef>
                <a:spcPts val="0"/>
              </a:spcBef>
            </a:pPr>
            <a:r>
              <a:rPr lang="en-US" altLang="zh-CN" sz="2000" b="1" dirty="0" smtClean="0"/>
              <a:t>Bit line is </a:t>
            </a:r>
            <a:r>
              <a:rPr lang="en-US" altLang="zh-CN" sz="2000" b="1" dirty="0" err="1" smtClean="0"/>
              <a:t>precharged</a:t>
            </a:r>
            <a:r>
              <a:rPr lang="en-US" altLang="zh-CN" sz="2000" b="1" dirty="0" smtClean="0"/>
              <a:t> to a voltage </a:t>
            </a:r>
            <a:r>
              <a:rPr lang="en-US" altLang="zh-CN" sz="2000" b="1" dirty="0" smtClean="0">
                <a:solidFill>
                  <a:srgbClr val="FF3300"/>
                </a:solidFill>
              </a:rPr>
              <a:t>halfway </a:t>
            </a:r>
            <a:br>
              <a:rPr lang="en-US" altLang="zh-CN" sz="2000" b="1" dirty="0" smtClean="0">
                <a:solidFill>
                  <a:srgbClr val="FF3300"/>
                </a:solidFill>
              </a:rPr>
            </a:br>
            <a:r>
              <a:rPr lang="en-US" altLang="zh-CN" sz="2000" b="1" dirty="0" smtClean="0">
                <a:solidFill>
                  <a:srgbClr val="FF3300"/>
                </a:solidFill>
              </a:rPr>
              <a:t>between HIGH and LOW</a:t>
            </a:r>
            <a:r>
              <a:rPr lang="en-US" altLang="zh-CN" sz="2000" b="1" dirty="0" smtClean="0"/>
              <a:t>, and then the </a:t>
            </a:r>
            <a:br>
              <a:rPr lang="en-US" altLang="zh-CN" sz="2000" b="1" dirty="0" smtClean="0"/>
            </a:br>
            <a:r>
              <a:rPr lang="en-US" altLang="zh-CN" sz="2000" b="1" dirty="0" smtClean="0"/>
              <a:t>word line is set HIGH. </a:t>
            </a:r>
          </a:p>
          <a:p>
            <a:pPr lvl="2">
              <a:spcBef>
                <a:spcPts val="0"/>
              </a:spcBef>
            </a:pPr>
            <a:r>
              <a:rPr lang="en-US" altLang="zh-CN" sz="2000" b="1" dirty="0" smtClean="0"/>
              <a:t>Depending on the charge in the cap, the </a:t>
            </a:r>
            <a:br>
              <a:rPr lang="en-US" altLang="zh-CN" sz="2000" b="1" dirty="0" smtClean="0"/>
            </a:br>
            <a:r>
              <a:rPr lang="en-US" altLang="zh-CN" sz="2000" b="1" dirty="0" err="1" smtClean="0"/>
              <a:t>precharged</a:t>
            </a:r>
            <a:r>
              <a:rPr lang="en-US" altLang="zh-CN" sz="2000" b="1" dirty="0" smtClean="0"/>
              <a:t> </a:t>
            </a:r>
            <a:r>
              <a:rPr lang="en-US" altLang="zh-CN" sz="2000" b="1" dirty="0" err="1" smtClean="0"/>
              <a:t>bitline</a:t>
            </a:r>
            <a:r>
              <a:rPr lang="en-US" altLang="zh-CN" sz="2000" b="1" dirty="0" smtClean="0"/>
              <a:t> is pulled slightly higher</a:t>
            </a:r>
            <a:br>
              <a:rPr lang="en-US" altLang="zh-CN" sz="2000" b="1" dirty="0" smtClean="0"/>
            </a:br>
            <a:r>
              <a:rPr lang="en-US" altLang="zh-CN" sz="2000" b="1" dirty="0" smtClean="0"/>
              <a:t>or lower.</a:t>
            </a:r>
          </a:p>
          <a:p>
            <a:pPr lvl="2">
              <a:spcBef>
                <a:spcPts val="0"/>
              </a:spcBef>
            </a:pPr>
            <a:r>
              <a:rPr lang="en-US" altLang="zh-CN" sz="2000" b="1" dirty="0" smtClean="0"/>
              <a:t>Sense Amp Detects change</a:t>
            </a:r>
          </a:p>
          <a:p>
            <a:pPr>
              <a:spcBef>
                <a:spcPts val="0"/>
              </a:spcBef>
              <a:buFontTx/>
              <a:buNone/>
            </a:pPr>
            <a:endParaRPr lang="en-US" altLang="zh-CN" dirty="0" smtClean="0"/>
          </a:p>
        </p:txBody>
      </p:sp>
      <p:sp>
        <p:nvSpPr>
          <p:cNvPr id="5125" name="Rectangle 4"/>
          <p:cNvSpPr>
            <a:spLocks noGrp="1" noChangeArrowheads="1"/>
          </p:cNvSpPr>
          <p:nvPr>
            <p:ph type="title"/>
          </p:nvPr>
        </p:nvSpPr>
        <p:spPr>
          <a:noFill/>
        </p:spPr>
        <p:txBody>
          <a:bodyPr/>
          <a:lstStyle/>
          <a:p>
            <a:r>
              <a:rPr lang="en-US" altLang="zh-CN" smtClean="0"/>
              <a:t>Memories:  Review</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4</a:t>
            </a:fld>
            <a:endParaRPr lang="zh-CN" altLang="en-US"/>
          </a:p>
        </p:txBody>
      </p:sp>
    </p:spTree>
    <p:extLst>
      <p:ext uri="{BB962C8B-B14F-4D97-AF65-F5344CB8AC3E}">
        <p14:creationId xmlns:p14="http://schemas.microsoft.com/office/powerpoint/2010/main" val="3259905791"/>
      </p:ext>
    </p:extLst>
  </p:cSld>
  <p:clrMapOvr>
    <a:masterClrMapping/>
  </p:clrMapOvr>
  <p:transition spd="slow" advTm="200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p:cNvGraphicFramePr>
            <a:graphicFrameLocks noChangeAspect="1"/>
          </p:cNvGraphicFramePr>
          <p:nvPr>
            <p:extLst>
              <p:ext uri="{D42A27DB-BD31-4B8C-83A1-F6EECF244321}">
                <p14:modId xmlns:p14="http://schemas.microsoft.com/office/powerpoint/2010/main" val="2631902553"/>
              </p:ext>
            </p:extLst>
          </p:nvPr>
        </p:nvGraphicFramePr>
        <p:xfrm>
          <a:off x="1566673" y="1792816"/>
          <a:ext cx="7348727" cy="4875822"/>
        </p:xfrm>
        <a:graphic>
          <a:graphicData uri="http://schemas.openxmlformats.org/presentationml/2006/ole">
            <mc:AlternateContent xmlns:mc="http://schemas.openxmlformats.org/markup-compatibility/2006">
              <mc:Choice xmlns:v="urn:schemas-microsoft-com:vml" Requires="v">
                <p:oleObj spid="_x0000_s77944" name="位图图像" r:id="rId4" imgW="6248942" imgH="4145639" progId="Paint.Picture">
                  <p:embed/>
                </p:oleObj>
              </mc:Choice>
              <mc:Fallback>
                <p:oleObj name="位图图像" r:id="rId4" imgW="6248942" imgH="414563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6673" y="1792816"/>
                        <a:ext cx="7348727" cy="4875822"/>
                      </a:xfrm>
                      <a:prstGeom prst="rect">
                        <a:avLst/>
                      </a:prstGeom>
                      <a:noFill/>
                      <a:ln>
                        <a:noFill/>
                      </a:ln>
                      <a:effectLst/>
                      <a:extLst/>
                    </p:spPr>
                  </p:pic>
                </p:oleObj>
              </mc:Fallback>
            </mc:AlternateContent>
          </a:graphicData>
        </a:graphic>
      </p:graphicFrame>
      <p:sp>
        <p:nvSpPr>
          <p:cNvPr id="30723" name="AutoShape 3"/>
          <p:cNvSpPr>
            <a:spLocks noGrp="1" noChangeArrowheads="1"/>
          </p:cNvSpPr>
          <p:nvPr>
            <p:ph type="body" idx="1"/>
          </p:nvPr>
        </p:nvSpPr>
        <p:spPr>
          <a:xfrm>
            <a:off x="408167" y="914400"/>
            <a:ext cx="8458200" cy="990600"/>
          </a:xfrm>
          <a:noFill/>
        </p:spPr>
        <p:txBody>
          <a:bodyPr/>
          <a:lstStyle/>
          <a:p>
            <a:pPr marL="285750" indent="-285750">
              <a:spcBef>
                <a:spcPct val="0"/>
              </a:spcBef>
            </a:pPr>
            <a:r>
              <a:rPr lang="en-US" altLang="zh-CN" sz="2800" b="0" dirty="0" smtClean="0">
                <a:solidFill>
                  <a:srgbClr val="000000"/>
                </a:solidFill>
                <a:latin typeface="Times New Roman" panose="02020603050405020304" pitchFamily="18" charset="0"/>
              </a:rPr>
              <a:t>Assume cache has 4 blocks and each block is 1 word</a:t>
            </a:r>
          </a:p>
          <a:p>
            <a:pPr marL="285750" indent="-285750">
              <a:spcBef>
                <a:spcPct val="0"/>
              </a:spcBef>
            </a:pPr>
            <a:r>
              <a:rPr lang="en-US" altLang="zh-CN" sz="2800" b="0" dirty="0" smtClean="0">
                <a:solidFill>
                  <a:srgbClr val="000000"/>
                </a:solidFill>
                <a:latin typeface="Times New Roman" panose="02020603050405020304" pitchFamily="18" charset="0"/>
              </a:rPr>
              <a:t>2 blocks per set, hence 2 sets per cache</a:t>
            </a:r>
          </a:p>
        </p:txBody>
      </p:sp>
      <p:sp>
        <p:nvSpPr>
          <p:cNvPr id="30724" name="Rectangle 4"/>
          <p:cNvSpPr>
            <a:spLocks noGrp="1" noChangeArrowheads="1"/>
          </p:cNvSpPr>
          <p:nvPr>
            <p:ph type="title"/>
          </p:nvPr>
        </p:nvSpPr>
        <p:spPr>
          <a:xfrm>
            <a:off x="251520" y="228600"/>
            <a:ext cx="8153400" cy="685800"/>
          </a:xfrm>
          <a:noFill/>
        </p:spPr>
        <p:txBody>
          <a:bodyPr>
            <a:normAutofit/>
          </a:bodyPr>
          <a:lstStyle/>
          <a:p>
            <a:r>
              <a:rPr lang="en-US" altLang="zh-CN" sz="3200" dirty="0" smtClean="0"/>
              <a:t>2-Way Set-Associative Cache</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40</a:t>
            </a:fld>
            <a:endParaRPr lang="zh-CN" altLang="en-US"/>
          </a:p>
        </p:txBody>
      </p:sp>
    </p:spTree>
    <p:extLst>
      <p:ext uri="{BB962C8B-B14F-4D97-AF65-F5344CB8AC3E}">
        <p14:creationId xmlns:p14="http://schemas.microsoft.com/office/powerpoint/2010/main" val="2161871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420888"/>
            <a:ext cx="7865829" cy="413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31747" name="AutoShape 3"/>
          <p:cNvSpPr>
            <a:spLocks noGrp="1" noChangeArrowheads="1"/>
          </p:cNvSpPr>
          <p:nvPr>
            <p:ph type="body" idx="1"/>
          </p:nvPr>
        </p:nvSpPr>
        <p:spPr>
          <a:xfrm>
            <a:off x="179512" y="1052736"/>
            <a:ext cx="8458200" cy="1143000"/>
          </a:xfrm>
          <a:noFill/>
        </p:spPr>
        <p:txBody>
          <a:bodyPr/>
          <a:lstStyle/>
          <a:p>
            <a:pPr marL="285750" indent="-285750">
              <a:spcBef>
                <a:spcPct val="0"/>
              </a:spcBef>
            </a:pPr>
            <a:r>
              <a:rPr lang="en-US" altLang="zh-CN" sz="2000" b="0" dirty="0" smtClean="0">
                <a:solidFill>
                  <a:srgbClr val="000000"/>
                </a:solidFill>
                <a:latin typeface="Comic Sans MS" panose="030F0702030302020204" pitchFamily="66" charset="0"/>
              </a:rPr>
              <a:t>In a direct-mapped cache, there is </a:t>
            </a:r>
            <a:r>
              <a:rPr lang="en-US" altLang="zh-CN" sz="2000" dirty="0" smtClean="0">
                <a:solidFill>
                  <a:srgbClr val="FF0000"/>
                </a:solidFill>
                <a:latin typeface="Comic Sans MS" panose="030F0702030302020204" pitchFamily="66" charset="0"/>
              </a:rPr>
              <a:t>only one block </a:t>
            </a:r>
            <a:r>
              <a:rPr lang="en-US" altLang="zh-CN" sz="2000" b="0" dirty="0" smtClean="0">
                <a:solidFill>
                  <a:srgbClr val="000000"/>
                </a:solidFill>
                <a:latin typeface="Comic Sans MS" panose="030F0702030302020204" pitchFamily="66" charset="0"/>
              </a:rPr>
              <a:t>that can be replaced</a:t>
            </a:r>
          </a:p>
          <a:p>
            <a:pPr marL="285750" indent="-285750">
              <a:spcBef>
                <a:spcPct val="0"/>
              </a:spcBef>
            </a:pPr>
            <a:r>
              <a:rPr lang="en-US" altLang="zh-CN" sz="2000" b="0" dirty="0" smtClean="0">
                <a:solidFill>
                  <a:srgbClr val="000000"/>
                </a:solidFill>
                <a:latin typeface="Comic Sans MS" panose="030F0702030302020204" pitchFamily="66" charset="0"/>
              </a:rPr>
              <a:t>In set-associative and fully-associative caches, there are </a:t>
            </a:r>
            <a:r>
              <a:rPr lang="en-US" altLang="zh-CN" sz="2000" b="0" dirty="0" smtClean="0">
                <a:solidFill>
                  <a:srgbClr val="FF0000"/>
                </a:solidFill>
                <a:latin typeface="Comic Sans MS" panose="030F0702030302020204" pitchFamily="66" charset="0"/>
              </a:rPr>
              <a:t>N blocks </a:t>
            </a:r>
            <a:r>
              <a:rPr lang="en-US" altLang="zh-CN" sz="2000" b="0" dirty="0" smtClean="0">
                <a:solidFill>
                  <a:srgbClr val="000000"/>
                </a:solidFill>
                <a:latin typeface="Comic Sans MS" panose="030F0702030302020204" pitchFamily="66" charset="0"/>
              </a:rPr>
              <a:t>(where N is the degree of associativity</a:t>
            </a:r>
          </a:p>
        </p:txBody>
      </p:sp>
      <p:sp>
        <p:nvSpPr>
          <p:cNvPr id="31748" name="Rectangle 4"/>
          <p:cNvSpPr>
            <a:spLocks noGrp="1" noChangeArrowheads="1"/>
          </p:cNvSpPr>
          <p:nvPr>
            <p:ph type="title"/>
          </p:nvPr>
        </p:nvSpPr>
        <p:spPr>
          <a:xfrm>
            <a:off x="228600" y="307975"/>
            <a:ext cx="8153400" cy="685800"/>
          </a:xfrm>
          <a:noFill/>
        </p:spPr>
        <p:txBody>
          <a:bodyPr>
            <a:normAutofit/>
          </a:bodyPr>
          <a:lstStyle/>
          <a:p>
            <a:r>
              <a:rPr lang="en-US" altLang="zh-CN" sz="3200" dirty="0" smtClean="0"/>
              <a:t>Q3: Block Replacement</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41</a:t>
            </a:fld>
            <a:endParaRPr lang="zh-CN" altLang="en-US"/>
          </a:p>
        </p:txBody>
      </p:sp>
    </p:spTree>
    <p:extLst>
      <p:ext uri="{BB962C8B-B14F-4D97-AF65-F5344CB8AC3E}">
        <p14:creationId xmlns:p14="http://schemas.microsoft.com/office/powerpoint/2010/main" val="974931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2498" name="AutoShape 2"/>
          <p:cNvSpPr>
            <a:spLocks noGrp="1" noChangeArrowheads="1"/>
          </p:cNvSpPr>
          <p:nvPr>
            <p:ph type="body" idx="1"/>
          </p:nvPr>
        </p:nvSpPr>
        <p:spPr>
          <a:xfrm>
            <a:off x="228600" y="982216"/>
            <a:ext cx="8458200" cy="5399112"/>
          </a:xfrm>
          <a:noFill/>
        </p:spPr>
        <p:txBody>
          <a:bodyPr/>
          <a:lstStyle/>
          <a:p>
            <a:pPr marL="285750" indent="-285750">
              <a:spcBef>
                <a:spcPct val="0"/>
              </a:spcBef>
            </a:pPr>
            <a:r>
              <a:rPr lang="en-US" altLang="zh-CN" sz="2800" b="0" dirty="0" smtClean="0">
                <a:solidFill>
                  <a:srgbClr val="000000"/>
                </a:solidFill>
              </a:rPr>
              <a:t>Several different replacement policies can be used</a:t>
            </a:r>
          </a:p>
          <a:p>
            <a:pPr marL="685800" lvl="1" indent="-228600">
              <a:spcBef>
                <a:spcPct val="0"/>
              </a:spcBef>
            </a:pPr>
            <a:r>
              <a:rPr lang="en-US" altLang="zh-CN" sz="2400" b="1" dirty="0" smtClean="0">
                <a:solidFill>
                  <a:srgbClr val="FD0128"/>
                </a:solidFill>
              </a:rPr>
              <a:t>Random replacement </a:t>
            </a:r>
            <a:r>
              <a:rPr lang="en-US" altLang="zh-CN" sz="2400" b="1" dirty="0" smtClean="0">
                <a:solidFill>
                  <a:srgbClr val="000000"/>
                </a:solidFill>
              </a:rPr>
              <a:t>- </a:t>
            </a:r>
            <a:r>
              <a:rPr lang="en-US" altLang="zh-CN" sz="2400" i="1" dirty="0" smtClean="0">
                <a:solidFill>
                  <a:srgbClr val="000000"/>
                </a:solidFill>
              </a:rPr>
              <a:t>randomly pick any block</a:t>
            </a:r>
          </a:p>
          <a:p>
            <a:pPr lvl="2">
              <a:spcBef>
                <a:spcPct val="0"/>
              </a:spcBef>
            </a:pPr>
            <a:r>
              <a:rPr lang="en-US" altLang="zh-CN" sz="2400" b="1" dirty="0" smtClean="0">
                <a:solidFill>
                  <a:srgbClr val="081D58"/>
                </a:solidFill>
              </a:rPr>
              <a:t> </a:t>
            </a:r>
            <a:r>
              <a:rPr lang="en-US" altLang="zh-CN" sz="2400" dirty="0" smtClean="0">
                <a:solidFill>
                  <a:srgbClr val="000000"/>
                </a:solidFill>
              </a:rPr>
              <a:t>Easy to implement in hardware, just requires a random number generator</a:t>
            </a:r>
          </a:p>
          <a:p>
            <a:pPr lvl="2">
              <a:spcBef>
                <a:spcPct val="0"/>
              </a:spcBef>
            </a:pPr>
            <a:r>
              <a:rPr lang="en-US" altLang="zh-CN" sz="2400" dirty="0" smtClean="0">
                <a:solidFill>
                  <a:srgbClr val="000000"/>
                </a:solidFill>
              </a:rPr>
              <a:t>Spreads allocation uniformly across cache</a:t>
            </a:r>
          </a:p>
          <a:p>
            <a:pPr lvl="2">
              <a:spcBef>
                <a:spcPct val="0"/>
              </a:spcBef>
            </a:pPr>
            <a:r>
              <a:rPr lang="en-US" altLang="zh-CN" sz="2400" dirty="0" smtClean="0">
                <a:solidFill>
                  <a:srgbClr val="000000"/>
                </a:solidFill>
              </a:rPr>
              <a:t>May evict a block that is about to be accessed</a:t>
            </a:r>
          </a:p>
          <a:p>
            <a:pPr marL="685800" lvl="1" indent="-228600">
              <a:spcBef>
                <a:spcPct val="0"/>
              </a:spcBef>
            </a:pPr>
            <a:r>
              <a:rPr lang="en-US" altLang="zh-CN" sz="2400" b="1" dirty="0" smtClean="0">
                <a:solidFill>
                  <a:srgbClr val="FD0128"/>
                </a:solidFill>
              </a:rPr>
              <a:t>Least-recently used (LRU) </a:t>
            </a:r>
            <a:r>
              <a:rPr lang="en-US" altLang="zh-CN" sz="2400" b="1" dirty="0" smtClean="0">
                <a:solidFill>
                  <a:srgbClr val="000000"/>
                </a:solidFill>
              </a:rPr>
              <a:t>- </a:t>
            </a:r>
            <a:r>
              <a:rPr lang="en-US" altLang="zh-CN" sz="2400" i="1" dirty="0" smtClean="0">
                <a:solidFill>
                  <a:srgbClr val="000000"/>
                </a:solidFill>
              </a:rPr>
              <a:t>pick the block in the set which was least recently accessed</a:t>
            </a:r>
          </a:p>
          <a:p>
            <a:pPr lvl="2">
              <a:spcBef>
                <a:spcPct val="0"/>
              </a:spcBef>
            </a:pPr>
            <a:r>
              <a:rPr lang="en-US" altLang="zh-CN" sz="2400" dirty="0" smtClean="0">
                <a:solidFill>
                  <a:srgbClr val="000000"/>
                </a:solidFill>
              </a:rPr>
              <a:t>Assumed more recently accessed blocks more likely to be referenced again</a:t>
            </a:r>
          </a:p>
          <a:p>
            <a:pPr lvl="2">
              <a:spcBef>
                <a:spcPct val="0"/>
              </a:spcBef>
            </a:pPr>
            <a:r>
              <a:rPr lang="en-US" altLang="zh-CN" sz="2400" dirty="0" smtClean="0">
                <a:solidFill>
                  <a:srgbClr val="000000"/>
                </a:solidFill>
              </a:rPr>
              <a:t>This requires extra bits in the cache to keep track of accesses. </a:t>
            </a:r>
          </a:p>
          <a:p>
            <a:pPr marL="685800" lvl="1" indent="-228600">
              <a:spcBef>
                <a:spcPct val="0"/>
              </a:spcBef>
            </a:pPr>
            <a:r>
              <a:rPr lang="en-US" altLang="zh-CN" sz="2400" b="1" dirty="0" smtClean="0">
                <a:solidFill>
                  <a:srgbClr val="FD0128"/>
                </a:solidFill>
              </a:rPr>
              <a:t>First </a:t>
            </a:r>
            <a:r>
              <a:rPr lang="en-US" altLang="zh-CN" sz="2400" b="1" dirty="0" err="1" smtClean="0">
                <a:solidFill>
                  <a:srgbClr val="FD0128"/>
                </a:solidFill>
              </a:rPr>
              <a:t>in,first</a:t>
            </a:r>
            <a:r>
              <a:rPr lang="en-US" altLang="zh-CN" sz="2400" b="1" dirty="0" smtClean="0">
                <a:solidFill>
                  <a:srgbClr val="FD0128"/>
                </a:solidFill>
              </a:rPr>
              <a:t> out(FIFO)</a:t>
            </a:r>
            <a:r>
              <a:rPr lang="en-US" altLang="zh-CN" sz="2400" b="1" i="1" dirty="0" smtClean="0">
                <a:solidFill>
                  <a:srgbClr val="000000"/>
                </a:solidFill>
              </a:rPr>
              <a:t>-</a:t>
            </a:r>
            <a:r>
              <a:rPr lang="en-US" altLang="zh-CN" sz="2400" i="1" dirty="0" smtClean="0">
                <a:solidFill>
                  <a:srgbClr val="000000"/>
                </a:solidFill>
                <a:ea typeface="宋体" panose="02010600030101010101" pitchFamily="2" charset="-122"/>
              </a:rPr>
              <a:t>Choose a block from the set </a:t>
            </a:r>
            <a:r>
              <a:rPr lang="en-US" altLang="zh-CN" sz="2400" i="1" dirty="0" smtClean="0">
                <a:solidFill>
                  <a:srgbClr val="000000"/>
                </a:solidFill>
              </a:rPr>
              <a:t>which was first came into the cache</a:t>
            </a:r>
          </a:p>
        </p:txBody>
      </p:sp>
      <p:sp>
        <p:nvSpPr>
          <p:cNvPr id="32771" name="Rectangle 3"/>
          <p:cNvSpPr>
            <a:spLocks noGrp="1" noChangeArrowheads="1"/>
          </p:cNvSpPr>
          <p:nvPr>
            <p:ph type="title"/>
          </p:nvPr>
        </p:nvSpPr>
        <p:spPr>
          <a:xfrm>
            <a:off x="381000" y="260648"/>
            <a:ext cx="8153400" cy="685800"/>
          </a:xfrm>
          <a:noFill/>
        </p:spPr>
        <p:txBody>
          <a:bodyPr>
            <a:normAutofit/>
          </a:bodyPr>
          <a:lstStyle/>
          <a:p>
            <a:r>
              <a:rPr lang="en-US" altLang="zh-CN" sz="3200" dirty="0" smtClean="0"/>
              <a:t>Strategy of block Replacement</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42</a:t>
            </a:fld>
            <a:endParaRPr lang="zh-CN" altLang="en-US"/>
          </a:p>
        </p:txBody>
      </p:sp>
    </p:spTree>
    <p:extLst>
      <p:ext uri="{BB962C8B-B14F-4D97-AF65-F5344CB8AC3E}">
        <p14:creationId xmlns:p14="http://schemas.microsoft.com/office/powerpoint/2010/main" val="31361854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2498">
                                            <p:txEl>
                                              <p:pRg st="0" end="0"/>
                                            </p:txEl>
                                          </p:spTgt>
                                        </p:tgtEl>
                                        <p:attrNameLst>
                                          <p:attrName>style.visibility</p:attrName>
                                        </p:attrNameLst>
                                      </p:cBhvr>
                                      <p:to>
                                        <p:strVal val="visible"/>
                                      </p:to>
                                    </p:set>
                                    <p:anim calcmode="lin" valueType="num">
                                      <p:cBhvr additive="base">
                                        <p:cTn id="7" dur="500" fill="hold"/>
                                        <p:tgtEl>
                                          <p:spTgt spid="3624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24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2498">
                                            <p:txEl>
                                              <p:pRg st="1" end="1"/>
                                            </p:txEl>
                                          </p:spTgt>
                                        </p:tgtEl>
                                        <p:attrNameLst>
                                          <p:attrName>style.visibility</p:attrName>
                                        </p:attrNameLst>
                                      </p:cBhvr>
                                      <p:to>
                                        <p:strVal val="visible"/>
                                      </p:to>
                                    </p:set>
                                    <p:anim calcmode="lin" valueType="num">
                                      <p:cBhvr additive="base">
                                        <p:cTn id="13" dur="500" fill="hold"/>
                                        <p:tgtEl>
                                          <p:spTgt spid="36249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2498">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62498">
                                            <p:txEl>
                                              <p:pRg st="2" end="2"/>
                                            </p:txEl>
                                          </p:spTgt>
                                        </p:tgtEl>
                                        <p:attrNameLst>
                                          <p:attrName>style.visibility</p:attrName>
                                        </p:attrNameLst>
                                      </p:cBhvr>
                                      <p:to>
                                        <p:strVal val="visible"/>
                                      </p:to>
                                    </p:set>
                                    <p:anim calcmode="lin" valueType="num">
                                      <p:cBhvr additive="base">
                                        <p:cTn id="17" dur="500" fill="hold"/>
                                        <p:tgtEl>
                                          <p:spTgt spid="362498">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62498">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62498">
                                            <p:txEl>
                                              <p:pRg st="3" end="3"/>
                                            </p:txEl>
                                          </p:spTgt>
                                        </p:tgtEl>
                                        <p:attrNameLst>
                                          <p:attrName>style.visibility</p:attrName>
                                        </p:attrNameLst>
                                      </p:cBhvr>
                                      <p:to>
                                        <p:strVal val="visible"/>
                                      </p:to>
                                    </p:set>
                                    <p:anim calcmode="lin" valueType="num">
                                      <p:cBhvr additive="base">
                                        <p:cTn id="21" dur="500" fill="hold"/>
                                        <p:tgtEl>
                                          <p:spTgt spid="362498">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62498">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62498">
                                            <p:txEl>
                                              <p:pRg st="4" end="4"/>
                                            </p:txEl>
                                          </p:spTgt>
                                        </p:tgtEl>
                                        <p:attrNameLst>
                                          <p:attrName>style.visibility</p:attrName>
                                        </p:attrNameLst>
                                      </p:cBhvr>
                                      <p:to>
                                        <p:strVal val="visible"/>
                                      </p:to>
                                    </p:set>
                                    <p:anim calcmode="lin" valueType="num">
                                      <p:cBhvr additive="base">
                                        <p:cTn id="25" dur="500" fill="hold"/>
                                        <p:tgtEl>
                                          <p:spTgt spid="362498">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249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2498">
                                            <p:txEl>
                                              <p:pRg st="5" end="5"/>
                                            </p:txEl>
                                          </p:spTgt>
                                        </p:tgtEl>
                                        <p:attrNameLst>
                                          <p:attrName>style.visibility</p:attrName>
                                        </p:attrNameLst>
                                      </p:cBhvr>
                                      <p:to>
                                        <p:strVal val="visible"/>
                                      </p:to>
                                    </p:set>
                                    <p:anim calcmode="lin" valueType="num">
                                      <p:cBhvr additive="base">
                                        <p:cTn id="31" dur="500" fill="hold"/>
                                        <p:tgtEl>
                                          <p:spTgt spid="362498">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2498">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62498">
                                            <p:txEl>
                                              <p:pRg st="6" end="6"/>
                                            </p:txEl>
                                          </p:spTgt>
                                        </p:tgtEl>
                                        <p:attrNameLst>
                                          <p:attrName>style.visibility</p:attrName>
                                        </p:attrNameLst>
                                      </p:cBhvr>
                                      <p:to>
                                        <p:strVal val="visible"/>
                                      </p:to>
                                    </p:set>
                                    <p:anim calcmode="lin" valueType="num">
                                      <p:cBhvr additive="base">
                                        <p:cTn id="35" dur="500" fill="hold"/>
                                        <p:tgtEl>
                                          <p:spTgt spid="362498">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62498">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62498">
                                            <p:txEl>
                                              <p:pRg st="7" end="7"/>
                                            </p:txEl>
                                          </p:spTgt>
                                        </p:tgtEl>
                                        <p:attrNameLst>
                                          <p:attrName>style.visibility</p:attrName>
                                        </p:attrNameLst>
                                      </p:cBhvr>
                                      <p:to>
                                        <p:strVal val="visible"/>
                                      </p:to>
                                    </p:set>
                                    <p:anim calcmode="lin" valueType="num">
                                      <p:cBhvr additive="base">
                                        <p:cTn id="39" dur="500" fill="hold"/>
                                        <p:tgtEl>
                                          <p:spTgt spid="362498">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6249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362498">
                                            <p:txEl>
                                              <p:pRg st="8" end="8"/>
                                            </p:txEl>
                                          </p:spTgt>
                                        </p:tgtEl>
                                        <p:attrNameLst>
                                          <p:attrName>style.visibility</p:attrName>
                                        </p:attrNameLst>
                                      </p:cBhvr>
                                      <p:to>
                                        <p:strVal val="visible"/>
                                      </p:to>
                                    </p:set>
                                    <p:anim calcmode="lin" valueType="num">
                                      <p:cBhvr additive="base">
                                        <p:cTn id="45" dur="500" fill="hold"/>
                                        <p:tgtEl>
                                          <p:spTgt spid="362498">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62498">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8" grpId="0" build="p"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3522" name="AutoShape 2"/>
          <p:cNvSpPr>
            <a:spLocks noGrp="1" noChangeArrowheads="1"/>
          </p:cNvSpPr>
          <p:nvPr>
            <p:ph type="body" idx="1"/>
          </p:nvPr>
        </p:nvSpPr>
        <p:spPr>
          <a:xfrm>
            <a:off x="381000" y="980728"/>
            <a:ext cx="8458200" cy="5486400"/>
          </a:xfrm>
          <a:noFill/>
        </p:spPr>
        <p:txBody>
          <a:bodyPr/>
          <a:lstStyle/>
          <a:p>
            <a:pPr marL="285750" indent="-285750">
              <a:spcBef>
                <a:spcPts val="0"/>
              </a:spcBef>
            </a:pPr>
            <a:r>
              <a:rPr lang="en-US" altLang="zh-CN" sz="2400" b="0" dirty="0" smtClean="0">
                <a:solidFill>
                  <a:srgbClr val="000000"/>
                </a:solidFill>
              </a:rPr>
              <a:t>When data is written into the cache (on a store), is the data also written to main memory?</a:t>
            </a:r>
          </a:p>
          <a:p>
            <a:pPr marL="685800" lvl="1" indent="-228600">
              <a:spcBef>
                <a:spcPts val="0"/>
              </a:spcBef>
            </a:pPr>
            <a:r>
              <a:rPr lang="en-US" altLang="zh-CN" sz="2200" b="1" dirty="0" smtClean="0">
                <a:solidFill>
                  <a:srgbClr val="000000"/>
                </a:solidFill>
              </a:rPr>
              <a:t>If the data is written to memory, the cache is called a </a:t>
            </a:r>
            <a:r>
              <a:rPr lang="en-US" altLang="zh-CN" sz="2200" i="1" dirty="0" smtClean="0">
                <a:solidFill>
                  <a:srgbClr val="D00E30"/>
                </a:solidFill>
              </a:rPr>
              <a:t>write-through cache</a:t>
            </a:r>
          </a:p>
          <a:p>
            <a:pPr lvl="2">
              <a:spcBef>
                <a:spcPts val="0"/>
              </a:spcBef>
            </a:pPr>
            <a:r>
              <a:rPr lang="en-US" altLang="zh-CN" sz="2000" dirty="0" smtClean="0"/>
              <a:t>Can always discard cached data - most up-to-date data is in memory</a:t>
            </a:r>
          </a:p>
          <a:p>
            <a:pPr lvl="2">
              <a:spcBef>
                <a:spcPts val="0"/>
              </a:spcBef>
            </a:pPr>
            <a:r>
              <a:rPr lang="en-US" altLang="zh-CN" sz="2000" dirty="0" smtClean="0"/>
              <a:t>Cache control bit: only a </a:t>
            </a:r>
            <a:r>
              <a:rPr lang="en-US" altLang="zh-CN" sz="2000" i="1" dirty="0" smtClean="0"/>
              <a:t>valid</a:t>
            </a:r>
            <a:r>
              <a:rPr lang="en-US" altLang="zh-CN" sz="2000" dirty="0" smtClean="0"/>
              <a:t> bit</a:t>
            </a:r>
          </a:p>
          <a:p>
            <a:pPr lvl="2">
              <a:spcBef>
                <a:spcPts val="0"/>
              </a:spcBef>
            </a:pPr>
            <a:r>
              <a:rPr lang="en-US" altLang="zh-CN" sz="2000" dirty="0" smtClean="0"/>
              <a:t>memory (or other processors) always have latest data</a:t>
            </a:r>
          </a:p>
          <a:p>
            <a:pPr marL="685800" lvl="1" indent="-228600">
              <a:spcBef>
                <a:spcPts val="0"/>
              </a:spcBef>
            </a:pPr>
            <a:r>
              <a:rPr lang="en-US" altLang="zh-CN" sz="2200" b="1" dirty="0" smtClean="0">
                <a:solidFill>
                  <a:srgbClr val="000000"/>
                </a:solidFill>
              </a:rPr>
              <a:t>If the data is NOT written to memory, the cache is called a </a:t>
            </a:r>
            <a:r>
              <a:rPr lang="en-US" altLang="zh-CN" sz="2200" i="1" dirty="0" smtClean="0">
                <a:solidFill>
                  <a:srgbClr val="D00E30"/>
                </a:solidFill>
              </a:rPr>
              <a:t>write-back cache</a:t>
            </a:r>
          </a:p>
          <a:p>
            <a:pPr lvl="2">
              <a:spcBef>
                <a:spcPts val="0"/>
              </a:spcBef>
            </a:pPr>
            <a:r>
              <a:rPr lang="en-US" altLang="zh-CN" sz="2000" b="1" dirty="0" smtClean="0">
                <a:solidFill>
                  <a:srgbClr val="FF0000"/>
                </a:solidFill>
              </a:rPr>
              <a:t>Can’t </a:t>
            </a:r>
            <a:r>
              <a:rPr lang="en-US" altLang="zh-CN" sz="2000" dirty="0" smtClean="0"/>
              <a:t>just discard cached data - may have to write it back to memory</a:t>
            </a:r>
          </a:p>
          <a:p>
            <a:pPr lvl="2">
              <a:spcBef>
                <a:spcPts val="0"/>
              </a:spcBef>
            </a:pPr>
            <a:r>
              <a:rPr lang="en-US" altLang="zh-CN" sz="2000" dirty="0" smtClean="0"/>
              <a:t>Cache control bits: both </a:t>
            </a:r>
            <a:r>
              <a:rPr lang="en-US" altLang="zh-CN" sz="2000" i="1" dirty="0" smtClean="0"/>
              <a:t>valid</a:t>
            </a:r>
            <a:r>
              <a:rPr lang="en-US" altLang="zh-CN" sz="2000" dirty="0" smtClean="0"/>
              <a:t> and </a:t>
            </a:r>
            <a:r>
              <a:rPr lang="en-US" altLang="zh-CN" sz="2000" i="1" dirty="0" smtClean="0"/>
              <a:t>dirty </a:t>
            </a:r>
            <a:r>
              <a:rPr lang="en-US" altLang="zh-CN" sz="2000" dirty="0" smtClean="0"/>
              <a:t>bits</a:t>
            </a:r>
          </a:p>
          <a:p>
            <a:pPr lvl="2">
              <a:spcBef>
                <a:spcPts val="0"/>
              </a:spcBef>
            </a:pPr>
            <a:r>
              <a:rPr lang="en-US" altLang="zh-CN" sz="2000" dirty="0" smtClean="0"/>
              <a:t>much lower bandwidth, since data often overwritten multiple times</a:t>
            </a:r>
            <a:endParaRPr lang="en-US" altLang="zh-CN" sz="2000" i="1" dirty="0" smtClean="0">
              <a:solidFill>
                <a:srgbClr val="D00E30"/>
              </a:solidFill>
            </a:endParaRPr>
          </a:p>
          <a:p>
            <a:pPr marL="285750" indent="-285750">
              <a:spcBef>
                <a:spcPts val="0"/>
              </a:spcBef>
            </a:pPr>
            <a:r>
              <a:rPr lang="en-US" altLang="zh-CN" sz="2400" b="0" dirty="0" smtClean="0">
                <a:solidFill>
                  <a:schemeClr val="hlink"/>
                </a:solidFill>
              </a:rPr>
              <a:t>Write-through </a:t>
            </a:r>
            <a:r>
              <a:rPr lang="en-US" altLang="zh-CN" sz="2400" b="0" dirty="0" err="1" smtClean="0">
                <a:solidFill>
                  <a:schemeClr val="hlink"/>
                </a:solidFill>
              </a:rPr>
              <a:t>adv</a:t>
            </a:r>
            <a:r>
              <a:rPr lang="en-US" altLang="zh-CN" sz="2400" b="0" dirty="0" smtClean="0">
                <a:solidFill>
                  <a:schemeClr val="hlink"/>
                </a:solidFill>
              </a:rPr>
              <a:t>:</a:t>
            </a:r>
            <a:r>
              <a:rPr lang="en-US" altLang="zh-CN" sz="2400" b="0" dirty="0" smtClean="0"/>
              <a:t> </a:t>
            </a:r>
            <a:r>
              <a:rPr lang="en-US" altLang="zh-CN" sz="2000" b="0" dirty="0" smtClean="0">
                <a:solidFill>
                  <a:schemeClr val="tx1"/>
                </a:solidFill>
              </a:rPr>
              <a:t>Read misses don't result in writes, memory hierarchy</a:t>
            </a:r>
            <a:r>
              <a:rPr lang="en-US" altLang="zh-CN" sz="2000" b="0" dirty="0" smtClean="0"/>
              <a:t> is</a:t>
            </a:r>
            <a:r>
              <a:rPr lang="en-US" altLang="zh-CN" sz="2400" b="0" dirty="0" smtClean="0"/>
              <a:t> </a:t>
            </a:r>
            <a:r>
              <a:rPr lang="en-US" altLang="zh-CN" sz="2400" b="0" dirty="0" smtClean="0">
                <a:solidFill>
                  <a:schemeClr val="hlink"/>
                </a:solidFill>
              </a:rPr>
              <a:t>consistent</a:t>
            </a:r>
            <a:r>
              <a:rPr lang="en-US" altLang="zh-CN" sz="2400" b="0" dirty="0" smtClean="0"/>
              <a:t> </a:t>
            </a:r>
            <a:r>
              <a:rPr lang="en-US" altLang="zh-CN" sz="2000" b="0" dirty="0" smtClean="0">
                <a:solidFill>
                  <a:schemeClr val="tx1"/>
                </a:solidFill>
              </a:rPr>
              <a:t>and it is simple to implement.</a:t>
            </a:r>
          </a:p>
          <a:p>
            <a:pPr marL="285750" indent="-285750">
              <a:spcBef>
                <a:spcPts val="0"/>
              </a:spcBef>
            </a:pPr>
            <a:r>
              <a:rPr lang="en-US" altLang="zh-CN" sz="2400" b="0" dirty="0" smtClean="0">
                <a:solidFill>
                  <a:schemeClr val="hlink"/>
                </a:solidFill>
              </a:rPr>
              <a:t>Write back </a:t>
            </a:r>
            <a:r>
              <a:rPr lang="en-US" altLang="zh-CN" sz="2400" b="0" dirty="0" err="1" smtClean="0">
                <a:solidFill>
                  <a:schemeClr val="hlink"/>
                </a:solidFill>
              </a:rPr>
              <a:t>adv</a:t>
            </a:r>
            <a:r>
              <a:rPr lang="en-US" altLang="zh-CN" sz="2400" b="0" dirty="0" smtClean="0">
                <a:solidFill>
                  <a:schemeClr val="hlink"/>
                </a:solidFill>
              </a:rPr>
              <a:t>:</a:t>
            </a:r>
            <a:r>
              <a:rPr lang="en-US" altLang="zh-CN" sz="2400" b="0" dirty="0" smtClean="0"/>
              <a:t> </a:t>
            </a:r>
            <a:r>
              <a:rPr lang="en-US" altLang="zh-CN" sz="2000" b="0" dirty="0" smtClean="0">
                <a:solidFill>
                  <a:schemeClr val="tx1"/>
                </a:solidFill>
              </a:rPr>
              <a:t>Writes occur at speed of cache and main memory bandwidth is smaller when multiple writes occur to the same block. </a:t>
            </a:r>
          </a:p>
        </p:txBody>
      </p:sp>
      <p:sp>
        <p:nvSpPr>
          <p:cNvPr id="33795" name="Rectangle 3"/>
          <p:cNvSpPr>
            <a:spLocks noGrp="1" noChangeArrowheads="1"/>
          </p:cNvSpPr>
          <p:nvPr>
            <p:ph type="title"/>
          </p:nvPr>
        </p:nvSpPr>
        <p:spPr>
          <a:xfrm>
            <a:off x="251520" y="188640"/>
            <a:ext cx="8153400" cy="685800"/>
          </a:xfrm>
          <a:noFill/>
        </p:spPr>
        <p:txBody>
          <a:bodyPr>
            <a:normAutofit/>
          </a:bodyPr>
          <a:lstStyle/>
          <a:p>
            <a:r>
              <a:rPr lang="en-US" altLang="zh-CN" sz="3200" dirty="0" smtClean="0"/>
              <a:t>Q4: Write Strategy</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43</a:t>
            </a:fld>
            <a:endParaRPr lang="zh-CN" altLang="en-US"/>
          </a:p>
        </p:txBody>
      </p:sp>
    </p:spTree>
    <p:extLst>
      <p:ext uri="{BB962C8B-B14F-4D97-AF65-F5344CB8AC3E}">
        <p14:creationId xmlns:p14="http://schemas.microsoft.com/office/powerpoint/2010/main" val="42825967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3522">
                                            <p:txEl>
                                              <p:pRg st="0" end="0"/>
                                            </p:txEl>
                                          </p:spTgt>
                                        </p:tgtEl>
                                        <p:attrNameLst>
                                          <p:attrName>style.visibility</p:attrName>
                                        </p:attrNameLst>
                                      </p:cBhvr>
                                      <p:to>
                                        <p:strVal val="visible"/>
                                      </p:to>
                                    </p:set>
                                    <p:anim calcmode="lin" valueType="num">
                                      <p:cBhvr additive="base">
                                        <p:cTn id="7" dur="500" fill="hold"/>
                                        <p:tgtEl>
                                          <p:spTgt spid="3635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35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3522">
                                            <p:txEl>
                                              <p:pRg st="1" end="1"/>
                                            </p:txEl>
                                          </p:spTgt>
                                        </p:tgtEl>
                                        <p:attrNameLst>
                                          <p:attrName>style.visibility</p:attrName>
                                        </p:attrNameLst>
                                      </p:cBhvr>
                                      <p:to>
                                        <p:strVal val="visible"/>
                                      </p:to>
                                    </p:set>
                                    <p:anim calcmode="lin" valueType="num">
                                      <p:cBhvr additive="base">
                                        <p:cTn id="13" dur="500" fill="hold"/>
                                        <p:tgtEl>
                                          <p:spTgt spid="36352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3522">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63522">
                                            <p:txEl>
                                              <p:pRg st="2" end="2"/>
                                            </p:txEl>
                                          </p:spTgt>
                                        </p:tgtEl>
                                        <p:attrNameLst>
                                          <p:attrName>style.visibility</p:attrName>
                                        </p:attrNameLst>
                                      </p:cBhvr>
                                      <p:to>
                                        <p:strVal val="visible"/>
                                      </p:to>
                                    </p:set>
                                    <p:anim calcmode="lin" valueType="num">
                                      <p:cBhvr additive="base">
                                        <p:cTn id="17" dur="500" fill="hold"/>
                                        <p:tgtEl>
                                          <p:spTgt spid="36352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6352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63522">
                                            <p:txEl>
                                              <p:pRg st="3" end="3"/>
                                            </p:txEl>
                                          </p:spTgt>
                                        </p:tgtEl>
                                        <p:attrNameLst>
                                          <p:attrName>style.visibility</p:attrName>
                                        </p:attrNameLst>
                                      </p:cBhvr>
                                      <p:to>
                                        <p:strVal val="visible"/>
                                      </p:to>
                                    </p:set>
                                    <p:anim calcmode="lin" valueType="num">
                                      <p:cBhvr additive="base">
                                        <p:cTn id="21" dur="500" fill="hold"/>
                                        <p:tgtEl>
                                          <p:spTgt spid="36352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63522">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63522">
                                            <p:txEl>
                                              <p:pRg st="4" end="4"/>
                                            </p:txEl>
                                          </p:spTgt>
                                        </p:tgtEl>
                                        <p:attrNameLst>
                                          <p:attrName>style.visibility</p:attrName>
                                        </p:attrNameLst>
                                      </p:cBhvr>
                                      <p:to>
                                        <p:strVal val="visible"/>
                                      </p:to>
                                    </p:set>
                                    <p:anim calcmode="lin" valueType="num">
                                      <p:cBhvr additive="base">
                                        <p:cTn id="25" dur="500" fill="hold"/>
                                        <p:tgtEl>
                                          <p:spTgt spid="36352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352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3522">
                                            <p:txEl>
                                              <p:pRg st="5" end="5"/>
                                            </p:txEl>
                                          </p:spTgt>
                                        </p:tgtEl>
                                        <p:attrNameLst>
                                          <p:attrName>style.visibility</p:attrName>
                                        </p:attrNameLst>
                                      </p:cBhvr>
                                      <p:to>
                                        <p:strVal val="visible"/>
                                      </p:to>
                                    </p:set>
                                    <p:anim calcmode="lin" valueType="num">
                                      <p:cBhvr additive="base">
                                        <p:cTn id="31" dur="500" fill="hold"/>
                                        <p:tgtEl>
                                          <p:spTgt spid="363522">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3522">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63522">
                                            <p:txEl>
                                              <p:pRg st="6" end="6"/>
                                            </p:txEl>
                                          </p:spTgt>
                                        </p:tgtEl>
                                        <p:attrNameLst>
                                          <p:attrName>style.visibility</p:attrName>
                                        </p:attrNameLst>
                                      </p:cBhvr>
                                      <p:to>
                                        <p:strVal val="visible"/>
                                      </p:to>
                                    </p:set>
                                    <p:anim calcmode="lin" valueType="num">
                                      <p:cBhvr additive="base">
                                        <p:cTn id="35" dur="500" fill="hold"/>
                                        <p:tgtEl>
                                          <p:spTgt spid="363522">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63522">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63522">
                                            <p:txEl>
                                              <p:pRg st="7" end="7"/>
                                            </p:txEl>
                                          </p:spTgt>
                                        </p:tgtEl>
                                        <p:attrNameLst>
                                          <p:attrName>style.visibility</p:attrName>
                                        </p:attrNameLst>
                                      </p:cBhvr>
                                      <p:to>
                                        <p:strVal val="visible"/>
                                      </p:to>
                                    </p:set>
                                    <p:anim calcmode="lin" valueType="num">
                                      <p:cBhvr additive="base">
                                        <p:cTn id="39" dur="500" fill="hold"/>
                                        <p:tgtEl>
                                          <p:spTgt spid="363522">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63522">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63522">
                                            <p:txEl>
                                              <p:pRg st="8" end="8"/>
                                            </p:txEl>
                                          </p:spTgt>
                                        </p:tgtEl>
                                        <p:attrNameLst>
                                          <p:attrName>style.visibility</p:attrName>
                                        </p:attrNameLst>
                                      </p:cBhvr>
                                      <p:to>
                                        <p:strVal val="visible"/>
                                      </p:to>
                                    </p:set>
                                    <p:anim calcmode="lin" valueType="num">
                                      <p:cBhvr additive="base">
                                        <p:cTn id="43" dur="500" fill="hold"/>
                                        <p:tgtEl>
                                          <p:spTgt spid="363522">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6352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63522">
                                            <p:txEl>
                                              <p:pRg st="9" end="9"/>
                                            </p:txEl>
                                          </p:spTgt>
                                        </p:tgtEl>
                                        <p:attrNameLst>
                                          <p:attrName>style.visibility</p:attrName>
                                        </p:attrNameLst>
                                      </p:cBhvr>
                                      <p:to>
                                        <p:strVal val="visible"/>
                                      </p:to>
                                    </p:set>
                                    <p:anim calcmode="lin" valueType="num">
                                      <p:cBhvr additive="base">
                                        <p:cTn id="49" dur="500" fill="hold"/>
                                        <p:tgtEl>
                                          <p:spTgt spid="363522">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6352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63522">
                                            <p:txEl>
                                              <p:pRg st="10" end="10"/>
                                            </p:txEl>
                                          </p:spTgt>
                                        </p:tgtEl>
                                        <p:attrNameLst>
                                          <p:attrName>style.visibility</p:attrName>
                                        </p:attrNameLst>
                                      </p:cBhvr>
                                      <p:to>
                                        <p:strVal val="visible"/>
                                      </p:to>
                                    </p:set>
                                    <p:anim calcmode="lin" valueType="num">
                                      <p:cBhvr additive="base">
                                        <p:cTn id="55" dur="500" fill="hold"/>
                                        <p:tgtEl>
                                          <p:spTgt spid="363522">
                                            <p:txEl>
                                              <p:pRg st="10" end="1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63522">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2" grpId="0" build="p" bldLvl="2"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p:cNvSpPr>
            <a:spLocks noGrp="1" noChangeArrowheads="1"/>
          </p:cNvSpPr>
          <p:nvPr>
            <p:ph type="body" idx="1"/>
          </p:nvPr>
        </p:nvSpPr>
        <p:spPr>
          <a:xfrm>
            <a:off x="381000" y="1066800"/>
            <a:ext cx="8458200" cy="5486400"/>
          </a:xfrm>
          <a:noFill/>
        </p:spPr>
        <p:txBody>
          <a:bodyPr/>
          <a:lstStyle/>
          <a:p>
            <a:pPr marL="285750" indent="-285750">
              <a:spcBef>
                <a:spcPct val="0"/>
              </a:spcBef>
            </a:pPr>
            <a:r>
              <a:rPr lang="en-US" altLang="zh-CN" sz="2400" dirty="0" smtClean="0">
                <a:solidFill>
                  <a:schemeClr val="hlink"/>
                </a:solidFill>
              </a:rPr>
              <a:t>Write stall</a:t>
            </a:r>
            <a:r>
              <a:rPr lang="en-US" altLang="zh-CN" sz="2400" dirty="0" smtClean="0"/>
              <a:t> --</a:t>
            </a:r>
            <a:r>
              <a:rPr lang="en-US" altLang="zh-CN" sz="2400" b="0" dirty="0" smtClean="0">
                <a:solidFill>
                  <a:srgbClr val="000000"/>
                </a:solidFill>
              </a:rPr>
              <a:t>When the CPU must wait for writes to complete during write through</a:t>
            </a:r>
          </a:p>
          <a:p>
            <a:pPr marL="285750" indent="-285750">
              <a:spcBef>
                <a:spcPct val="0"/>
              </a:spcBef>
            </a:pPr>
            <a:r>
              <a:rPr lang="en-US" altLang="zh-CN" sz="2400" dirty="0" smtClean="0">
                <a:solidFill>
                  <a:schemeClr val="hlink"/>
                </a:solidFill>
              </a:rPr>
              <a:t>Write buffers </a:t>
            </a:r>
          </a:p>
          <a:p>
            <a:pPr marL="685800" lvl="1" indent="-228600">
              <a:spcBef>
                <a:spcPct val="0"/>
              </a:spcBef>
            </a:pPr>
            <a:r>
              <a:rPr lang="en-US" altLang="zh-CN" sz="2400" dirty="0" smtClean="0">
                <a:solidFill>
                  <a:srgbClr val="000000"/>
                </a:solidFill>
                <a:ea typeface="宋体" panose="02010600030101010101" pitchFamily="2" charset="-122"/>
              </a:rPr>
              <a:t>A small cache that can hold a few values waiting to go to main memory. </a:t>
            </a:r>
          </a:p>
          <a:p>
            <a:pPr marL="685800" lvl="1" indent="-228600">
              <a:spcBef>
                <a:spcPct val="0"/>
              </a:spcBef>
            </a:pPr>
            <a:r>
              <a:rPr lang="en-US" altLang="zh-CN" sz="2400" i="1" dirty="0" smtClean="0">
                <a:solidFill>
                  <a:srgbClr val="000000"/>
                </a:solidFill>
                <a:ea typeface="宋体" panose="02010600030101010101" pitchFamily="2" charset="-122"/>
              </a:rPr>
              <a:t>To avoid stalling on writes, many CPUs use a write buffer.</a:t>
            </a:r>
            <a:r>
              <a:rPr lang="en-US" altLang="zh-CN" sz="2400" dirty="0" smtClean="0">
                <a:solidFill>
                  <a:srgbClr val="000000"/>
                </a:solidFill>
                <a:ea typeface="宋体" panose="02010600030101010101" pitchFamily="2" charset="-122"/>
              </a:rPr>
              <a:t> </a:t>
            </a:r>
          </a:p>
          <a:p>
            <a:pPr marL="685800" lvl="1" indent="-228600">
              <a:spcBef>
                <a:spcPct val="0"/>
              </a:spcBef>
            </a:pPr>
            <a:endParaRPr lang="en-US" altLang="zh-CN" sz="2400" b="1" dirty="0" smtClean="0">
              <a:solidFill>
                <a:srgbClr val="000000"/>
              </a:solidFill>
              <a:ea typeface="宋体" panose="02010600030101010101" pitchFamily="2" charset="-122"/>
            </a:endParaRPr>
          </a:p>
          <a:p>
            <a:pPr marL="685800" lvl="1" indent="-228600">
              <a:spcBef>
                <a:spcPct val="0"/>
              </a:spcBef>
            </a:pPr>
            <a:r>
              <a:rPr lang="en-US" altLang="zh-CN" sz="2400" dirty="0" smtClean="0">
                <a:solidFill>
                  <a:srgbClr val="000000"/>
                </a:solidFill>
                <a:ea typeface="宋体" panose="02010600030101010101" pitchFamily="2" charset="-122"/>
              </a:rPr>
              <a:t>This buffer helps when writes are clustered. </a:t>
            </a:r>
          </a:p>
          <a:p>
            <a:pPr marL="685800" lvl="1" indent="-228600">
              <a:spcBef>
                <a:spcPct val="0"/>
              </a:spcBef>
            </a:pPr>
            <a:r>
              <a:rPr lang="en-US" altLang="zh-CN" sz="2400" dirty="0" smtClean="0">
                <a:solidFill>
                  <a:srgbClr val="000000"/>
                </a:solidFill>
                <a:ea typeface="宋体" panose="02010600030101010101" pitchFamily="2" charset="-122"/>
              </a:rPr>
              <a:t>It does not entirely eliminate stalls since it is possible for the buffer to fill if the burst is larger than the buffer. </a:t>
            </a:r>
          </a:p>
          <a:p>
            <a:pPr marL="285750" indent="-285750">
              <a:spcBef>
                <a:spcPct val="0"/>
              </a:spcBef>
            </a:pPr>
            <a:endParaRPr lang="en-US" altLang="zh-CN" sz="2400" b="0" dirty="0" smtClean="0">
              <a:solidFill>
                <a:srgbClr val="000000"/>
              </a:solidFill>
            </a:endParaRPr>
          </a:p>
        </p:txBody>
      </p:sp>
      <p:sp>
        <p:nvSpPr>
          <p:cNvPr id="34819" name="Rectangle 3"/>
          <p:cNvSpPr>
            <a:spLocks noGrp="1" noChangeArrowheads="1"/>
          </p:cNvSpPr>
          <p:nvPr>
            <p:ph type="title"/>
          </p:nvPr>
        </p:nvSpPr>
        <p:spPr>
          <a:xfrm>
            <a:off x="323528" y="260648"/>
            <a:ext cx="8153400" cy="685800"/>
          </a:xfrm>
          <a:noFill/>
        </p:spPr>
        <p:txBody>
          <a:bodyPr>
            <a:normAutofit/>
          </a:bodyPr>
          <a:lstStyle/>
          <a:p>
            <a:r>
              <a:rPr lang="en-US" altLang="zh-CN" sz="3200" dirty="0" smtClean="0">
                <a:ea typeface="宋体" panose="02010600030101010101" pitchFamily="2" charset="-122"/>
              </a:rPr>
              <a:t>Write stall</a:t>
            </a:r>
            <a:endParaRPr lang="en-US" altLang="zh-CN" sz="3200" dirty="0" smtClean="0"/>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44</a:t>
            </a:fld>
            <a:endParaRPr lang="zh-CN" altLang="en-US"/>
          </a:p>
        </p:txBody>
      </p:sp>
    </p:spTree>
    <p:extLst>
      <p:ext uri="{BB962C8B-B14F-4D97-AF65-F5344CB8AC3E}">
        <p14:creationId xmlns:p14="http://schemas.microsoft.com/office/powerpoint/2010/main" val="253678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8600" y="115888"/>
            <a:ext cx="8686800" cy="855662"/>
          </a:xfrm>
        </p:spPr>
        <p:txBody>
          <a:bodyPr/>
          <a:lstStyle/>
          <a:p>
            <a:r>
              <a:rPr lang="en-US" altLang="zh-CN" sz="3200" dirty="0" smtClean="0">
                <a:ea typeface="宋体" panose="02010600030101010101" pitchFamily="2" charset="-122"/>
              </a:rPr>
              <a:t>Write buffers</a:t>
            </a:r>
          </a:p>
        </p:txBody>
      </p:sp>
      <p:grpSp>
        <p:nvGrpSpPr>
          <p:cNvPr id="35843" name="Group 3"/>
          <p:cNvGrpSpPr>
            <a:grpSpLocks/>
          </p:cNvGrpSpPr>
          <p:nvPr/>
        </p:nvGrpSpPr>
        <p:grpSpPr bwMode="auto">
          <a:xfrm>
            <a:off x="457200" y="1340768"/>
            <a:ext cx="6553200" cy="4746625"/>
            <a:chOff x="960" y="1152"/>
            <a:chExt cx="4128" cy="2990"/>
          </a:xfrm>
        </p:grpSpPr>
        <p:pic>
          <p:nvPicPr>
            <p:cNvPr id="358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 y="1152"/>
              <a:ext cx="4128" cy="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5850" name="Text Box 5"/>
            <p:cNvSpPr txBox="1">
              <a:spLocks noChangeArrowheads="1"/>
            </p:cNvSpPr>
            <p:nvPr/>
          </p:nvSpPr>
          <p:spPr bwMode="auto">
            <a:xfrm>
              <a:off x="3899" y="3142"/>
              <a:ext cx="584" cy="416"/>
            </a:xfrm>
            <a:prstGeom prst="rect">
              <a:avLst/>
            </a:prstGeom>
            <a:solidFill>
              <a:schemeClr val="bg1"/>
            </a:solidFill>
            <a:ln w="19050">
              <a:solidFill>
                <a:schemeClr val="tx1"/>
              </a:solidFill>
              <a:miter lim="800000"/>
              <a:headEnd/>
              <a:tailEnd/>
            </a:ln>
          </p:spPr>
          <p:txBody>
            <a:bodyPr wrap="none" anchor="ct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1800">
                  <a:latin typeface="Comic Sans MS" panose="030F0702030302020204" pitchFamily="66" charset="0"/>
                </a:rPr>
                <a:t>write</a:t>
              </a:r>
            </a:p>
            <a:p>
              <a:pPr algn="ctr">
                <a:spcBef>
                  <a:spcPct val="0"/>
                </a:spcBef>
                <a:buSzTx/>
                <a:buFontTx/>
                <a:buNone/>
              </a:pPr>
              <a:r>
                <a:rPr kumimoji="0" lang="en-US" altLang="zh-CN" sz="1800">
                  <a:latin typeface="Comic Sans MS" panose="030F0702030302020204" pitchFamily="66" charset="0"/>
                </a:rPr>
                <a:t>buffer</a:t>
              </a:r>
            </a:p>
          </p:txBody>
        </p:sp>
        <p:sp>
          <p:nvSpPr>
            <p:cNvPr id="35851" name="Text Box 6"/>
            <p:cNvSpPr txBox="1">
              <a:spLocks noChangeArrowheads="1"/>
            </p:cNvSpPr>
            <p:nvPr/>
          </p:nvSpPr>
          <p:spPr bwMode="auto">
            <a:xfrm>
              <a:off x="3888" y="1248"/>
              <a:ext cx="541" cy="570"/>
            </a:xfrm>
            <a:prstGeom prst="rect">
              <a:avLst/>
            </a:prstGeom>
            <a:solidFill>
              <a:schemeClr val="bg1"/>
            </a:solidFill>
            <a:ln w="19050">
              <a:solidFill>
                <a:schemeClr val="tx1"/>
              </a:solidFill>
              <a:miter lim="800000"/>
              <a:headEnd/>
              <a:tailEnd/>
            </a:ln>
          </p:spPr>
          <p:txBody>
            <a:bodyPr anchor="ct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1800">
                  <a:latin typeface="Comic Sans MS" panose="030F0702030302020204" pitchFamily="66" charset="0"/>
                </a:rPr>
                <a:t>CPU</a:t>
              </a:r>
            </a:p>
            <a:p>
              <a:pPr algn="ctr">
                <a:spcBef>
                  <a:spcPct val="0"/>
                </a:spcBef>
                <a:buSzTx/>
                <a:buFontTx/>
                <a:buNone/>
              </a:pPr>
              <a:endParaRPr kumimoji="0" lang="en-US" altLang="zh-CN" sz="1800">
                <a:latin typeface="Comic Sans MS" panose="030F0702030302020204" pitchFamily="66" charset="0"/>
              </a:endParaRPr>
            </a:p>
            <a:p>
              <a:pPr algn="ctr">
                <a:spcBef>
                  <a:spcPct val="0"/>
                </a:spcBef>
                <a:buSzTx/>
                <a:buFontTx/>
                <a:buNone/>
              </a:pPr>
              <a:r>
                <a:rPr kumimoji="0" lang="en-US" altLang="zh-CN" sz="1600">
                  <a:latin typeface="Comic Sans MS" panose="030F0702030302020204" pitchFamily="66" charset="0"/>
                </a:rPr>
                <a:t>in out</a:t>
              </a:r>
              <a:endParaRPr kumimoji="0" lang="en-US" altLang="zh-CN" sz="1800">
                <a:latin typeface="Comic Sans MS" panose="030F0702030302020204" pitchFamily="66" charset="0"/>
              </a:endParaRPr>
            </a:p>
          </p:txBody>
        </p:sp>
        <p:sp>
          <p:nvSpPr>
            <p:cNvPr id="35852" name="Text Box 7"/>
            <p:cNvSpPr txBox="1">
              <a:spLocks noChangeArrowheads="1"/>
            </p:cNvSpPr>
            <p:nvPr/>
          </p:nvSpPr>
          <p:spPr bwMode="auto">
            <a:xfrm>
              <a:off x="3476" y="3604"/>
              <a:ext cx="1172" cy="416"/>
            </a:xfrm>
            <a:prstGeom prst="rect">
              <a:avLst/>
            </a:prstGeom>
            <a:solidFill>
              <a:schemeClr val="bg1"/>
            </a:solidFill>
            <a:ln w="19050">
              <a:solidFill>
                <a:schemeClr val="tx1"/>
              </a:solidFill>
              <a:miter lim="800000"/>
              <a:headEnd/>
              <a:tailEnd/>
            </a:ln>
          </p:spPr>
          <p:txBody>
            <a:bodyPr wrap="none" anchor="ct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1800">
                  <a:latin typeface="Comic Sans MS" panose="030F0702030302020204" pitchFamily="66" charset="0"/>
                </a:rPr>
                <a:t>   DRAM   </a:t>
              </a:r>
            </a:p>
            <a:p>
              <a:pPr algn="ctr">
                <a:spcBef>
                  <a:spcPct val="0"/>
                </a:spcBef>
                <a:buSzTx/>
                <a:buFontTx/>
                <a:buNone/>
              </a:pPr>
              <a:r>
                <a:rPr kumimoji="0" lang="en-US" altLang="zh-CN" sz="1800">
                  <a:latin typeface="Comic Sans MS" panose="030F0702030302020204" pitchFamily="66" charset="0"/>
                </a:rPr>
                <a:t>(or lower mem)</a:t>
              </a:r>
            </a:p>
          </p:txBody>
        </p:sp>
      </p:grpSp>
      <p:sp>
        <p:nvSpPr>
          <p:cNvPr id="35844" name="Line 8"/>
          <p:cNvSpPr>
            <a:spLocks noChangeShapeType="1"/>
          </p:cNvSpPr>
          <p:nvPr/>
        </p:nvSpPr>
        <p:spPr bwMode="auto">
          <a:xfrm flipH="1">
            <a:off x="6019800" y="2636168"/>
            <a:ext cx="1524000" cy="18288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45" name="Line 9"/>
          <p:cNvSpPr>
            <a:spLocks noChangeShapeType="1"/>
          </p:cNvSpPr>
          <p:nvPr/>
        </p:nvSpPr>
        <p:spPr bwMode="auto">
          <a:xfrm>
            <a:off x="5562600" y="2407568"/>
            <a:ext cx="0" cy="205740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46" name="Line 10"/>
          <p:cNvSpPr>
            <a:spLocks noChangeShapeType="1"/>
          </p:cNvSpPr>
          <p:nvPr/>
        </p:nvSpPr>
        <p:spPr bwMode="auto">
          <a:xfrm>
            <a:off x="5562600" y="5074568"/>
            <a:ext cx="0" cy="2286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47" name="Text Box 11"/>
          <p:cNvSpPr txBox="1">
            <a:spLocks noChangeArrowheads="1"/>
          </p:cNvSpPr>
          <p:nvPr/>
        </p:nvSpPr>
        <p:spPr bwMode="auto">
          <a:xfrm>
            <a:off x="7162800" y="2255168"/>
            <a:ext cx="1663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1800">
                <a:latin typeface="Comic Sans MS" panose="030F0702030302020204" pitchFamily="66" charset="0"/>
              </a:rPr>
              <a:t>Write Buffer</a:t>
            </a:r>
          </a:p>
        </p:txBody>
      </p:sp>
      <p:sp>
        <p:nvSpPr>
          <p:cNvPr id="35848" name="Line 12"/>
          <p:cNvSpPr>
            <a:spLocks noChangeShapeType="1"/>
          </p:cNvSpPr>
          <p:nvPr/>
        </p:nvSpPr>
        <p:spPr bwMode="auto">
          <a:xfrm flipV="1">
            <a:off x="5105400" y="2255168"/>
            <a:ext cx="0" cy="297180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45</a:t>
            </a:fld>
            <a:endParaRPr lang="zh-CN" altLang="en-US"/>
          </a:p>
        </p:txBody>
      </p:sp>
    </p:spTree>
    <p:extLst>
      <p:ext uri="{BB962C8B-B14F-4D97-AF65-F5344CB8AC3E}">
        <p14:creationId xmlns:p14="http://schemas.microsoft.com/office/powerpoint/2010/main" val="2424244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Grp="1" noChangeArrowheads="1"/>
          </p:cNvSpPr>
          <p:nvPr>
            <p:ph type="body" idx="1"/>
          </p:nvPr>
        </p:nvSpPr>
        <p:spPr>
          <a:xfrm>
            <a:off x="381000" y="1066800"/>
            <a:ext cx="8458200" cy="5486400"/>
          </a:xfrm>
          <a:noFill/>
        </p:spPr>
        <p:txBody>
          <a:bodyPr/>
          <a:lstStyle/>
          <a:p>
            <a:pPr marL="285750" indent="-285750">
              <a:spcBef>
                <a:spcPct val="0"/>
              </a:spcBef>
            </a:pPr>
            <a:r>
              <a:rPr lang="en-US" altLang="zh-CN" dirty="0" smtClean="0">
                <a:solidFill>
                  <a:srgbClr val="FF0000"/>
                </a:solidFill>
              </a:rPr>
              <a:t>Write misses</a:t>
            </a:r>
            <a:r>
              <a:rPr lang="en-US" altLang="zh-CN" b="0" dirty="0" smtClean="0">
                <a:solidFill>
                  <a:srgbClr val="FF0000"/>
                </a:solidFill>
              </a:rPr>
              <a:t> </a:t>
            </a:r>
          </a:p>
          <a:p>
            <a:pPr marL="685800" lvl="1" indent="-228600">
              <a:spcBef>
                <a:spcPct val="0"/>
              </a:spcBef>
            </a:pPr>
            <a:r>
              <a:rPr lang="en-US" altLang="zh-CN" sz="2600" b="1" i="1" dirty="0" smtClean="0">
                <a:solidFill>
                  <a:srgbClr val="000000"/>
                </a:solidFill>
                <a:ea typeface="宋体" panose="02010600030101010101" pitchFamily="2" charset="-122"/>
              </a:rPr>
              <a:t>If a miss occurs on a write (the block is not present), there are two options.</a:t>
            </a:r>
            <a:r>
              <a:rPr lang="en-US" altLang="zh-CN" sz="2600" b="1" dirty="0" smtClean="0">
                <a:solidFill>
                  <a:srgbClr val="000000"/>
                </a:solidFill>
                <a:ea typeface="宋体" panose="02010600030101010101" pitchFamily="2" charset="-122"/>
              </a:rPr>
              <a:t> </a:t>
            </a:r>
          </a:p>
          <a:p>
            <a:pPr marL="685800" lvl="1" indent="-228600">
              <a:spcBef>
                <a:spcPct val="0"/>
              </a:spcBef>
            </a:pPr>
            <a:r>
              <a:rPr lang="en-US" altLang="zh-CN" sz="2600" i="1" dirty="0" smtClean="0">
                <a:solidFill>
                  <a:srgbClr val="FF0000"/>
                </a:solidFill>
                <a:ea typeface="宋体" panose="02010600030101010101" pitchFamily="2" charset="-122"/>
              </a:rPr>
              <a:t>Write allocate</a:t>
            </a:r>
            <a:r>
              <a:rPr lang="en-US" altLang="zh-CN" sz="2600" dirty="0" smtClean="0">
                <a:solidFill>
                  <a:srgbClr val="FF0000"/>
                </a:solidFill>
                <a:ea typeface="宋体" panose="02010600030101010101" pitchFamily="2" charset="-122"/>
              </a:rPr>
              <a:t> </a:t>
            </a:r>
          </a:p>
          <a:p>
            <a:pPr lvl="2">
              <a:spcBef>
                <a:spcPct val="0"/>
              </a:spcBef>
            </a:pPr>
            <a:r>
              <a:rPr lang="en-US" altLang="zh-CN" sz="2600" b="1" i="1" dirty="0" smtClean="0">
                <a:solidFill>
                  <a:srgbClr val="000000"/>
                </a:solidFill>
              </a:rPr>
              <a:t>The block is loaded into the cache on a miss before anything else occurs.</a:t>
            </a:r>
            <a:r>
              <a:rPr lang="en-US" altLang="zh-CN" sz="2600" b="1" dirty="0" smtClean="0">
                <a:solidFill>
                  <a:srgbClr val="000000"/>
                </a:solidFill>
              </a:rPr>
              <a:t> </a:t>
            </a:r>
          </a:p>
          <a:p>
            <a:pPr marL="685800" lvl="1" indent="-228600">
              <a:spcBef>
                <a:spcPct val="0"/>
              </a:spcBef>
            </a:pPr>
            <a:r>
              <a:rPr lang="en-US" altLang="zh-CN" sz="2600" i="1" dirty="0" smtClean="0">
                <a:solidFill>
                  <a:srgbClr val="FF0000"/>
                </a:solidFill>
                <a:ea typeface="宋体" panose="02010600030101010101" pitchFamily="2" charset="-122"/>
              </a:rPr>
              <a:t>Write around</a:t>
            </a:r>
            <a:r>
              <a:rPr lang="en-US" altLang="zh-CN" sz="2600" dirty="0" smtClean="0">
                <a:solidFill>
                  <a:srgbClr val="FF0000"/>
                </a:solidFill>
                <a:ea typeface="宋体" panose="02010600030101010101" pitchFamily="2" charset="-122"/>
              </a:rPr>
              <a:t> </a:t>
            </a:r>
            <a:r>
              <a:rPr lang="en-US" altLang="zh-CN" sz="2600" i="1" dirty="0" smtClean="0">
                <a:solidFill>
                  <a:srgbClr val="FF0000"/>
                </a:solidFill>
                <a:ea typeface="宋体" panose="02010600030101010101" pitchFamily="2" charset="-122"/>
              </a:rPr>
              <a:t>(no write allocate)</a:t>
            </a:r>
            <a:r>
              <a:rPr lang="en-US" altLang="zh-CN" sz="2600" dirty="0" smtClean="0">
                <a:solidFill>
                  <a:srgbClr val="FF0000"/>
                </a:solidFill>
                <a:ea typeface="宋体" panose="02010600030101010101" pitchFamily="2" charset="-122"/>
              </a:rPr>
              <a:t> </a:t>
            </a:r>
          </a:p>
          <a:p>
            <a:pPr lvl="2">
              <a:spcBef>
                <a:spcPct val="0"/>
              </a:spcBef>
            </a:pPr>
            <a:r>
              <a:rPr lang="en-US" altLang="zh-CN" sz="2600" b="1" i="1" dirty="0" smtClean="0">
                <a:solidFill>
                  <a:srgbClr val="000000"/>
                </a:solidFill>
              </a:rPr>
              <a:t>The block is only written to main memory</a:t>
            </a:r>
            <a:r>
              <a:rPr lang="en-US" altLang="zh-CN" sz="2600" b="1" dirty="0" smtClean="0">
                <a:solidFill>
                  <a:srgbClr val="000000"/>
                </a:solidFill>
              </a:rPr>
              <a:t> </a:t>
            </a:r>
          </a:p>
          <a:p>
            <a:pPr lvl="2">
              <a:spcBef>
                <a:spcPct val="0"/>
              </a:spcBef>
            </a:pPr>
            <a:r>
              <a:rPr lang="en-US" altLang="zh-CN" sz="2600" b="1" i="1" dirty="0" smtClean="0">
                <a:solidFill>
                  <a:srgbClr val="000000"/>
                </a:solidFill>
              </a:rPr>
              <a:t>It is not stored in the cache.</a:t>
            </a:r>
            <a:r>
              <a:rPr lang="en-US" altLang="zh-CN" sz="2600" b="1" dirty="0" smtClean="0">
                <a:solidFill>
                  <a:srgbClr val="000000"/>
                </a:solidFill>
              </a:rPr>
              <a:t> </a:t>
            </a:r>
          </a:p>
          <a:p>
            <a:pPr marL="285750" indent="-285750">
              <a:spcBef>
                <a:spcPct val="0"/>
              </a:spcBef>
              <a:buFontTx/>
              <a:buNone/>
            </a:pPr>
            <a:r>
              <a:rPr lang="en-US" altLang="zh-CN" sz="2000" b="0" dirty="0" smtClean="0">
                <a:solidFill>
                  <a:srgbClr val="000000"/>
                </a:solidFill>
                <a:latin typeface="Comic Sans MS" panose="030F0702030302020204" pitchFamily="66" charset="0"/>
              </a:rPr>
              <a:t> </a:t>
            </a:r>
            <a:endParaRPr lang="en-US" altLang="zh-CN" sz="2000" b="0" dirty="0" smtClean="0">
              <a:solidFill>
                <a:srgbClr val="000000"/>
              </a:solidFill>
            </a:endParaRPr>
          </a:p>
          <a:p>
            <a:pPr marL="685800" lvl="1" indent="-228600">
              <a:spcBef>
                <a:spcPct val="0"/>
              </a:spcBef>
            </a:pPr>
            <a:r>
              <a:rPr lang="en-US" altLang="zh-CN" sz="2600" b="1" i="1" dirty="0" smtClean="0">
                <a:solidFill>
                  <a:srgbClr val="000000"/>
                </a:solidFill>
                <a:ea typeface="宋体" panose="02010600030101010101" pitchFamily="2" charset="-122"/>
              </a:rPr>
              <a:t>In general, write-back caches use write-allocate , and write-through caches use write-around . </a:t>
            </a:r>
          </a:p>
        </p:txBody>
      </p:sp>
      <p:sp>
        <p:nvSpPr>
          <p:cNvPr id="36867" name="Rectangle 3"/>
          <p:cNvSpPr>
            <a:spLocks noGrp="1" noChangeArrowheads="1"/>
          </p:cNvSpPr>
          <p:nvPr>
            <p:ph type="title"/>
          </p:nvPr>
        </p:nvSpPr>
        <p:spPr>
          <a:xfrm>
            <a:off x="467544" y="260648"/>
            <a:ext cx="8153400" cy="685800"/>
          </a:xfrm>
          <a:noFill/>
        </p:spPr>
        <p:txBody>
          <a:bodyPr>
            <a:normAutofit/>
          </a:bodyPr>
          <a:lstStyle/>
          <a:p>
            <a:r>
              <a:rPr lang="en-US" altLang="zh-CN" sz="3200" dirty="0" smtClean="0">
                <a:ea typeface="宋体" panose="02010600030101010101" pitchFamily="2" charset="-122"/>
              </a:rPr>
              <a:t>Write misses </a:t>
            </a:r>
            <a:endParaRPr lang="en-US" altLang="zh-CN" sz="3200" dirty="0" smtClean="0"/>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46</a:t>
            </a:fld>
            <a:endParaRPr lang="zh-CN" altLang="en-US"/>
          </a:p>
        </p:txBody>
      </p:sp>
    </p:spTree>
    <p:extLst>
      <p:ext uri="{BB962C8B-B14F-4D97-AF65-F5344CB8AC3E}">
        <p14:creationId xmlns:p14="http://schemas.microsoft.com/office/powerpoint/2010/main" val="3138209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152400"/>
            <a:ext cx="9144000" cy="609600"/>
          </a:xfrm>
          <a:noFill/>
        </p:spPr>
        <p:txBody>
          <a:bodyPr>
            <a:normAutofit/>
          </a:bodyPr>
          <a:lstStyle/>
          <a:p>
            <a:r>
              <a:rPr lang="en-US" altLang="zh-CN" sz="2600" dirty="0" smtClean="0">
                <a:latin typeface="Comic Sans MS" panose="030F0702030302020204" pitchFamily="66" charset="0"/>
              </a:rPr>
              <a:t>7.3 Measuring and improving cache performance</a:t>
            </a:r>
          </a:p>
        </p:txBody>
      </p:sp>
      <p:sp>
        <p:nvSpPr>
          <p:cNvPr id="45059" name="AutoShape 3"/>
          <p:cNvSpPr>
            <a:spLocks noGrp="1" noChangeArrowheads="1"/>
          </p:cNvSpPr>
          <p:nvPr>
            <p:ph type="body" idx="1"/>
          </p:nvPr>
        </p:nvSpPr>
        <p:spPr>
          <a:xfrm>
            <a:off x="114300" y="1196752"/>
            <a:ext cx="8915400" cy="4114800"/>
          </a:xfrm>
          <a:noFill/>
        </p:spPr>
        <p:txBody>
          <a:bodyPr/>
          <a:lstStyle/>
          <a:p>
            <a:pPr>
              <a:spcBef>
                <a:spcPts val="0"/>
              </a:spcBef>
            </a:pPr>
            <a:r>
              <a:rPr lang="en-US" altLang="zh-CN" sz="2400" dirty="0" smtClean="0">
                <a:solidFill>
                  <a:schemeClr val="tx1"/>
                </a:solidFill>
              </a:rPr>
              <a:t>In this section, we will discuss two questions:</a:t>
            </a:r>
          </a:p>
          <a:p>
            <a:pPr>
              <a:spcBef>
                <a:spcPts val="0"/>
              </a:spcBef>
              <a:buFontTx/>
              <a:buNone/>
            </a:pPr>
            <a:r>
              <a:rPr lang="en-US" altLang="zh-CN" sz="2400" dirty="0" smtClean="0">
                <a:solidFill>
                  <a:schemeClr val="tx1"/>
                </a:solidFill>
              </a:rPr>
              <a:t>	1. How to measure cache performance?</a:t>
            </a:r>
          </a:p>
          <a:p>
            <a:pPr>
              <a:spcBef>
                <a:spcPts val="0"/>
              </a:spcBef>
              <a:buFontTx/>
              <a:buNone/>
            </a:pPr>
            <a:r>
              <a:rPr lang="en-US" altLang="zh-CN" sz="2400" dirty="0" smtClean="0">
                <a:solidFill>
                  <a:schemeClr val="tx1"/>
                </a:solidFill>
              </a:rPr>
              <a:t>	2. How to improve performance?</a:t>
            </a:r>
          </a:p>
          <a:p>
            <a:pPr>
              <a:spcBef>
                <a:spcPts val="0"/>
              </a:spcBef>
              <a:buFontTx/>
              <a:buNone/>
            </a:pPr>
            <a:endParaRPr lang="en-US" altLang="zh-CN" sz="2000" dirty="0" smtClean="0"/>
          </a:p>
          <a:p>
            <a:pPr>
              <a:spcBef>
                <a:spcPts val="0"/>
              </a:spcBef>
            </a:pPr>
            <a:r>
              <a:rPr lang="en-US" altLang="zh-CN" sz="2400" dirty="0" smtClean="0">
                <a:solidFill>
                  <a:schemeClr val="tx1"/>
                </a:solidFill>
              </a:rPr>
              <a:t>The main contents are the following:</a:t>
            </a:r>
          </a:p>
          <a:p>
            <a:pPr>
              <a:spcBef>
                <a:spcPts val="0"/>
              </a:spcBef>
              <a:buFontTx/>
              <a:buNone/>
            </a:pPr>
            <a:r>
              <a:rPr lang="en-US" altLang="zh-CN" sz="2400" dirty="0" smtClean="0">
                <a:solidFill>
                  <a:schemeClr val="tx1"/>
                </a:solidFill>
              </a:rPr>
              <a:t>	1. Measuring cache performance</a:t>
            </a:r>
          </a:p>
          <a:p>
            <a:pPr>
              <a:spcBef>
                <a:spcPts val="0"/>
              </a:spcBef>
              <a:buFontTx/>
              <a:buNone/>
            </a:pPr>
            <a:r>
              <a:rPr lang="en-US" altLang="zh-CN" sz="2400" dirty="0" smtClean="0"/>
              <a:t>	</a:t>
            </a:r>
            <a:r>
              <a:rPr lang="en-US" altLang="zh-CN" sz="2400" dirty="0" smtClean="0">
                <a:solidFill>
                  <a:schemeClr val="tx1"/>
                </a:solidFill>
              </a:rPr>
              <a:t>2. </a:t>
            </a:r>
            <a:r>
              <a:rPr lang="en-US" altLang="zh-CN" sz="2400" dirty="0" smtClean="0">
                <a:solidFill>
                  <a:srgbClr val="FF3300"/>
                </a:solidFill>
              </a:rPr>
              <a:t>Reducing cache misses</a:t>
            </a:r>
            <a:r>
              <a:rPr lang="en-US" altLang="zh-CN" sz="2400" dirty="0" smtClean="0"/>
              <a:t> </a:t>
            </a:r>
            <a:r>
              <a:rPr lang="en-US" altLang="zh-CN" sz="2400" dirty="0" smtClean="0">
                <a:solidFill>
                  <a:schemeClr val="tx1"/>
                </a:solidFill>
              </a:rPr>
              <a:t>by more flexible placement of blocks</a:t>
            </a:r>
          </a:p>
          <a:p>
            <a:pPr>
              <a:spcBef>
                <a:spcPts val="0"/>
              </a:spcBef>
              <a:buFontTx/>
              <a:buNone/>
            </a:pPr>
            <a:r>
              <a:rPr lang="en-US" altLang="zh-CN" sz="2400" dirty="0" smtClean="0"/>
              <a:t>	</a:t>
            </a:r>
            <a:r>
              <a:rPr lang="en-US" altLang="zh-CN" sz="2400" dirty="0" smtClean="0">
                <a:solidFill>
                  <a:schemeClr val="tx1"/>
                </a:solidFill>
              </a:rPr>
              <a:t>3.</a:t>
            </a:r>
            <a:r>
              <a:rPr lang="en-US" altLang="zh-CN" sz="2400" dirty="0" smtClean="0"/>
              <a:t> </a:t>
            </a:r>
            <a:r>
              <a:rPr lang="en-US" altLang="zh-CN" sz="2400" dirty="0" smtClean="0">
                <a:solidFill>
                  <a:srgbClr val="FF3300"/>
                </a:solidFill>
              </a:rPr>
              <a:t>Reducing the miss penalty</a:t>
            </a:r>
            <a:r>
              <a:rPr lang="en-US" altLang="zh-CN" sz="2400" dirty="0" smtClean="0"/>
              <a:t> </a:t>
            </a:r>
            <a:r>
              <a:rPr lang="en-US" altLang="zh-CN" sz="2400" dirty="0" smtClean="0">
                <a:solidFill>
                  <a:schemeClr val="tx1"/>
                </a:solidFill>
              </a:rPr>
              <a:t>using multilevel caches</a:t>
            </a:r>
          </a:p>
        </p:txBody>
      </p:sp>
      <p:sp>
        <p:nvSpPr>
          <p:cNvPr id="45060" name="Text Box 4"/>
          <p:cNvSpPr txBox="1">
            <a:spLocks noChangeArrowheads="1"/>
          </p:cNvSpPr>
          <p:nvPr/>
        </p:nvSpPr>
        <p:spPr bwMode="auto">
          <a:xfrm>
            <a:off x="683568" y="4509120"/>
            <a:ext cx="8064500"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SzTx/>
              <a:buFontTx/>
              <a:buNone/>
            </a:pPr>
            <a:r>
              <a:rPr lang="en-US" altLang="zh-CN" b="0" dirty="0">
                <a:latin typeface="Times New Roman" panose="02020603050405020304" pitchFamily="18" charset="0"/>
              </a:rPr>
              <a:t>Average Memory </a:t>
            </a:r>
            <a:r>
              <a:rPr lang="en-US" altLang="zh-CN" b="0" dirty="0" smtClean="0">
                <a:latin typeface="Times New Roman" panose="02020603050405020304" pitchFamily="18" charset="0"/>
              </a:rPr>
              <a:t>Access </a:t>
            </a:r>
            <a:r>
              <a:rPr lang="en-US" altLang="zh-CN" b="0" dirty="0">
                <a:latin typeface="Times New Roman" panose="02020603050405020304" pitchFamily="18" charset="0"/>
              </a:rPr>
              <a:t>time = hit time + miss time</a:t>
            </a:r>
          </a:p>
          <a:p>
            <a:pPr>
              <a:spcBef>
                <a:spcPct val="50000"/>
              </a:spcBef>
              <a:buSzTx/>
              <a:buFontTx/>
              <a:buNone/>
            </a:pPr>
            <a:r>
              <a:rPr lang="en-US" altLang="zh-CN" b="0" dirty="0">
                <a:latin typeface="Times New Roman" panose="02020603050405020304" pitchFamily="18" charset="0"/>
              </a:rPr>
              <a:t>	= </a:t>
            </a:r>
            <a:r>
              <a:rPr lang="en-US" altLang="zh-CN" sz="1800" dirty="0"/>
              <a:t>hit rate</a:t>
            </a:r>
            <a:r>
              <a:rPr lang="en-US" altLang="zh-CN" b="0" dirty="0">
                <a:latin typeface="Times New Roman" panose="02020603050405020304" pitchFamily="18" charset="0"/>
              </a:rPr>
              <a:t> </a:t>
            </a:r>
            <a:r>
              <a:rPr lang="en-US" altLang="zh-CN" sz="1800" dirty="0"/>
              <a:t>× Cache time + miss rate ×memory time</a:t>
            </a:r>
          </a:p>
          <a:p>
            <a:pPr>
              <a:spcBef>
                <a:spcPct val="50000"/>
              </a:spcBef>
              <a:buSzTx/>
              <a:buFontTx/>
              <a:buNone/>
            </a:pPr>
            <a:r>
              <a:rPr lang="en-US" altLang="zh-CN" sz="1800" dirty="0"/>
              <a:t>	= 99% × 5 + (1-99%) × 45  =5.5ns </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47</a:t>
            </a:fld>
            <a:endParaRPr lang="zh-CN" altLang="en-US"/>
          </a:p>
        </p:txBody>
      </p:sp>
    </p:spTree>
    <p:extLst>
      <p:ext uri="{BB962C8B-B14F-4D97-AF65-F5344CB8AC3E}">
        <p14:creationId xmlns:p14="http://schemas.microsoft.com/office/powerpoint/2010/main" val="3211151875"/>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152400"/>
            <a:ext cx="9144000" cy="609600"/>
          </a:xfrm>
          <a:noFill/>
        </p:spPr>
        <p:txBody>
          <a:bodyPr/>
          <a:lstStyle/>
          <a:p>
            <a:r>
              <a:rPr lang="en-US" altLang="zh-CN" sz="3000" smtClean="0">
                <a:latin typeface="Comic Sans MS" panose="030F0702030302020204" pitchFamily="66" charset="0"/>
              </a:rPr>
              <a:t>Measuring cache performance</a:t>
            </a:r>
          </a:p>
        </p:txBody>
      </p:sp>
      <p:sp>
        <p:nvSpPr>
          <p:cNvPr id="46083" name="AutoShape 3"/>
          <p:cNvSpPr>
            <a:spLocks noGrp="1" noChangeArrowheads="1"/>
          </p:cNvSpPr>
          <p:nvPr>
            <p:ph type="body" idx="1"/>
          </p:nvPr>
        </p:nvSpPr>
        <p:spPr>
          <a:xfrm>
            <a:off x="179512" y="959644"/>
            <a:ext cx="9324975" cy="5948362"/>
          </a:xfrm>
          <a:noFill/>
        </p:spPr>
        <p:txBody>
          <a:bodyPr/>
          <a:lstStyle/>
          <a:p>
            <a:pPr>
              <a:spcBef>
                <a:spcPts val="0"/>
              </a:spcBef>
            </a:pPr>
            <a:r>
              <a:rPr lang="en-US" altLang="zh-CN" sz="2000" dirty="0" smtClean="0">
                <a:solidFill>
                  <a:schemeClr val="tx1"/>
                </a:solidFill>
              </a:rPr>
              <a:t>We use CPU time to measure cache performance.</a:t>
            </a:r>
          </a:p>
          <a:p>
            <a:pPr>
              <a:spcBef>
                <a:spcPts val="0"/>
              </a:spcBef>
              <a:buFontTx/>
              <a:buNone/>
            </a:pPr>
            <a:r>
              <a:rPr lang="en-US" altLang="zh-CN" sz="2000" dirty="0" smtClean="0">
                <a:solidFill>
                  <a:schemeClr val="tx1"/>
                </a:solidFill>
              </a:rPr>
              <a:t>CPU time= </a:t>
            </a:r>
            <a:br>
              <a:rPr lang="en-US" altLang="zh-CN" sz="2000" dirty="0" smtClean="0">
                <a:solidFill>
                  <a:schemeClr val="tx1"/>
                </a:solidFill>
              </a:rPr>
            </a:br>
            <a:r>
              <a:rPr lang="en-US" altLang="zh-CN" sz="2000" dirty="0" smtClean="0">
                <a:solidFill>
                  <a:schemeClr val="tx1"/>
                </a:solidFill>
              </a:rPr>
              <a:t>(CPU execution clock cycles + Memory-stall clock cycles) ×Clock cycle time</a:t>
            </a:r>
          </a:p>
          <a:p>
            <a:pPr>
              <a:spcBef>
                <a:spcPts val="0"/>
              </a:spcBef>
            </a:pPr>
            <a:endParaRPr lang="en-US" altLang="zh-CN" sz="1000" dirty="0" smtClean="0">
              <a:solidFill>
                <a:schemeClr val="tx1"/>
              </a:solidFill>
            </a:endParaRPr>
          </a:p>
          <a:p>
            <a:pPr>
              <a:spcBef>
                <a:spcPts val="0"/>
              </a:spcBef>
              <a:buFontTx/>
              <a:buNone/>
            </a:pPr>
            <a:r>
              <a:rPr lang="en-US" altLang="zh-CN" sz="2000" dirty="0" smtClean="0">
                <a:solidFill>
                  <a:schemeClr val="tx1"/>
                </a:solidFill>
              </a:rPr>
              <a:t>	 Memory-stall clock cycles = # of instructions × miss ratio × miss penalty</a:t>
            </a:r>
          </a:p>
          <a:p>
            <a:pPr>
              <a:spcBef>
                <a:spcPts val="0"/>
              </a:spcBef>
              <a:buFontTx/>
              <a:buNone/>
            </a:pPr>
            <a:r>
              <a:rPr lang="en-US" altLang="zh-CN" sz="2000" dirty="0" smtClean="0">
                <a:solidFill>
                  <a:schemeClr val="tx1"/>
                </a:solidFill>
              </a:rPr>
              <a:t>				         = Read-stall cycles + Write-stall cycles</a:t>
            </a:r>
          </a:p>
          <a:p>
            <a:pPr>
              <a:spcBef>
                <a:spcPts val="0"/>
              </a:spcBef>
              <a:buFontTx/>
              <a:buNone/>
            </a:pPr>
            <a:r>
              <a:rPr lang="en-US" altLang="zh-CN" sz="2000" dirty="0" smtClean="0">
                <a:solidFill>
                  <a:schemeClr val="tx1"/>
                </a:solidFill>
              </a:rPr>
              <a:t>For Read-stall</a:t>
            </a:r>
          </a:p>
          <a:p>
            <a:pPr>
              <a:spcBef>
                <a:spcPts val="0"/>
              </a:spcBef>
              <a:buFontTx/>
              <a:buNone/>
            </a:pPr>
            <a:r>
              <a:rPr lang="en-US" altLang="zh-CN" sz="1000" dirty="0" smtClean="0">
                <a:solidFill>
                  <a:schemeClr val="tx1"/>
                </a:solidFill>
              </a:rPr>
              <a:t>	</a:t>
            </a:r>
          </a:p>
          <a:p>
            <a:pPr>
              <a:spcBef>
                <a:spcPts val="0"/>
              </a:spcBef>
              <a:buFontTx/>
              <a:buNone/>
            </a:pPr>
            <a:r>
              <a:rPr lang="en-US" altLang="zh-CN" sz="2000" dirty="0" smtClean="0">
                <a:solidFill>
                  <a:schemeClr val="tx1"/>
                </a:solidFill>
              </a:rPr>
              <a:t>	Read-stall cycles =                     ×Read miss rate ×Read miss penalty</a:t>
            </a:r>
          </a:p>
          <a:p>
            <a:pPr lvl="1">
              <a:spcBef>
                <a:spcPts val="0"/>
              </a:spcBef>
            </a:pPr>
            <a:endParaRPr lang="en-US" altLang="zh-CN" sz="1000" dirty="0" smtClean="0"/>
          </a:p>
          <a:p>
            <a:pPr>
              <a:spcBef>
                <a:spcPts val="0"/>
              </a:spcBef>
            </a:pPr>
            <a:r>
              <a:rPr lang="en-US" altLang="zh-CN" sz="2000" dirty="0" smtClean="0">
                <a:solidFill>
                  <a:schemeClr val="tx1"/>
                </a:solidFill>
              </a:rPr>
              <a:t>For a write-through plus write buffer scheme:</a:t>
            </a:r>
            <a:br>
              <a:rPr lang="en-US" altLang="zh-CN" sz="2000" dirty="0" smtClean="0">
                <a:solidFill>
                  <a:schemeClr val="tx1"/>
                </a:solidFill>
              </a:rPr>
            </a:br>
            <a:endParaRPr lang="en-US" altLang="zh-CN" sz="2000" dirty="0" smtClean="0">
              <a:solidFill>
                <a:schemeClr val="tx1"/>
              </a:solidFill>
            </a:endParaRPr>
          </a:p>
          <a:p>
            <a:pPr>
              <a:spcBef>
                <a:spcPts val="0"/>
              </a:spcBef>
              <a:buFontTx/>
              <a:buNone/>
            </a:pPr>
            <a:r>
              <a:rPr lang="en-US" altLang="zh-CN" sz="2000" dirty="0" smtClean="0">
                <a:solidFill>
                  <a:schemeClr val="tx1"/>
                </a:solidFill>
              </a:rPr>
              <a:t>     Write-stall cycles=                       ×Write miss rate ×Write miss penalty</a:t>
            </a:r>
          </a:p>
          <a:p>
            <a:pPr>
              <a:spcBef>
                <a:spcPts val="0"/>
              </a:spcBef>
              <a:buFontTx/>
              <a:buNone/>
            </a:pPr>
            <a:r>
              <a:rPr lang="en-US" altLang="zh-CN" sz="2000" dirty="0" smtClean="0">
                <a:solidFill>
                  <a:schemeClr val="tx1"/>
                </a:solidFill>
              </a:rPr>
              <a:t>			</a:t>
            </a:r>
          </a:p>
          <a:p>
            <a:pPr>
              <a:spcBef>
                <a:spcPts val="0"/>
              </a:spcBef>
              <a:buFontTx/>
              <a:buNone/>
            </a:pPr>
            <a:r>
              <a:rPr lang="en-US" altLang="zh-CN" sz="2000" dirty="0" smtClean="0">
                <a:solidFill>
                  <a:schemeClr val="tx1"/>
                </a:solidFill>
              </a:rPr>
              <a:t>				 + Write buffer stalls</a:t>
            </a:r>
          </a:p>
          <a:p>
            <a:pPr>
              <a:spcBef>
                <a:spcPts val="0"/>
              </a:spcBef>
            </a:pPr>
            <a:r>
              <a:rPr lang="en-US" altLang="zh-CN" sz="2000" i="1" dirty="0" smtClean="0">
                <a:solidFill>
                  <a:schemeClr val="tx1"/>
                </a:solidFill>
              </a:rPr>
              <a:t>If the write buffer stalls are small, we can safely ignore them </a:t>
            </a:r>
            <a:r>
              <a:rPr lang="en-US" altLang="zh-CN" sz="2000" i="1" dirty="0" smtClean="0">
                <a:solidFill>
                  <a:schemeClr val="tx1"/>
                </a:solidFill>
              </a:rPr>
              <a:t>.</a:t>
            </a:r>
            <a:endParaRPr lang="en-US" altLang="zh-CN" sz="2000" i="1" dirty="0" smtClean="0">
              <a:solidFill>
                <a:schemeClr val="tx1"/>
              </a:solidFill>
            </a:endParaRPr>
          </a:p>
        </p:txBody>
      </p:sp>
      <p:grpSp>
        <p:nvGrpSpPr>
          <p:cNvPr id="46084" name="Group 8"/>
          <p:cNvGrpSpPr>
            <a:grpSpLocks/>
          </p:cNvGrpSpPr>
          <p:nvPr/>
        </p:nvGrpSpPr>
        <p:grpSpPr bwMode="auto">
          <a:xfrm>
            <a:off x="2626941" y="2924944"/>
            <a:ext cx="1296987" cy="696912"/>
            <a:chOff x="1574" y="2160"/>
            <a:chExt cx="817" cy="439"/>
          </a:xfrm>
        </p:grpSpPr>
        <p:sp>
          <p:nvSpPr>
            <p:cNvPr id="46092" name="Text Box 5"/>
            <p:cNvSpPr txBox="1">
              <a:spLocks noChangeArrowheads="1"/>
            </p:cNvSpPr>
            <p:nvPr/>
          </p:nvSpPr>
          <p:spPr bwMode="auto">
            <a:xfrm>
              <a:off x="1655" y="2160"/>
              <a:ext cx="6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Read</a:t>
              </a:r>
            </a:p>
          </p:txBody>
        </p:sp>
        <p:sp>
          <p:nvSpPr>
            <p:cNvPr id="46093" name="Line 6"/>
            <p:cNvSpPr>
              <a:spLocks noChangeShapeType="1"/>
            </p:cNvSpPr>
            <p:nvPr/>
          </p:nvSpPr>
          <p:spPr bwMode="auto">
            <a:xfrm>
              <a:off x="1655" y="2387"/>
              <a:ext cx="68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094" name="Text Box 7"/>
            <p:cNvSpPr txBox="1">
              <a:spLocks noChangeArrowheads="1"/>
            </p:cNvSpPr>
            <p:nvPr/>
          </p:nvSpPr>
          <p:spPr bwMode="auto">
            <a:xfrm>
              <a:off x="1574" y="2368"/>
              <a:ext cx="8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Program</a:t>
              </a:r>
            </a:p>
          </p:txBody>
        </p:sp>
      </p:grpSp>
      <p:grpSp>
        <p:nvGrpSpPr>
          <p:cNvPr id="46085" name="Group 9"/>
          <p:cNvGrpSpPr>
            <a:grpSpLocks/>
          </p:cNvGrpSpPr>
          <p:nvPr/>
        </p:nvGrpSpPr>
        <p:grpSpPr bwMode="auto">
          <a:xfrm>
            <a:off x="2646784" y="3966661"/>
            <a:ext cx="1296987" cy="696913"/>
            <a:chOff x="1574" y="2160"/>
            <a:chExt cx="817" cy="439"/>
          </a:xfrm>
        </p:grpSpPr>
        <p:sp>
          <p:nvSpPr>
            <p:cNvPr id="46089" name="Text Box 10"/>
            <p:cNvSpPr txBox="1">
              <a:spLocks noChangeArrowheads="1"/>
            </p:cNvSpPr>
            <p:nvPr/>
          </p:nvSpPr>
          <p:spPr bwMode="auto">
            <a:xfrm>
              <a:off x="1655" y="2160"/>
              <a:ext cx="6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write</a:t>
              </a:r>
            </a:p>
          </p:txBody>
        </p:sp>
        <p:sp>
          <p:nvSpPr>
            <p:cNvPr id="46090" name="Line 11"/>
            <p:cNvSpPr>
              <a:spLocks noChangeShapeType="1"/>
            </p:cNvSpPr>
            <p:nvPr/>
          </p:nvSpPr>
          <p:spPr bwMode="auto">
            <a:xfrm>
              <a:off x="1655" y="2387"/>
              <a:ext cx="68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091" name="Text Box 12"/>
            <p:cNvSpPr txBox="1">
              <a:spLocks noChangeArrowheads="1"/>
            </p:cNvSpPr>
            <p:nvPr/>
          </p:nvSpPr>
          <p:spPr bwMode="auto">
            <a:xfrm>
              <a:off x="1574" y="2368"/>
              <a:ext cx="8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Program</a:t>
              </a:r>
            </a:p>
          </p:txBody>
        </p:sp>
      </p:grpSp>
      <p:sp>
        <p:nvSpPr>
          <p:cNvPr id="46086" name="AutoShape 13"/>
          <p:cNvSpPr>
            <a:spLocks/>
          </p:cNvSpPr>
          <p:nvPr/>
        </p:nvSpPr>
        <p:spPr bwMode="auto">
          <a:xfrm>
            <a:off x="2650752" y="3987198"/>
            <a:ext cx="71437" cy="792162"/>
          </a:xfrm>
          <a:prstGeom prst="leftBracket">
            <a:avLst>
              <a:gd name="adj" fmla="val 92408"/>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46087" name="AutoShape 14"/>
          <p:cNvSpPr>
            <a:spLocks/>
          </p:cNvSpPr>
          <p:nvPr/>
        </p:nvSpPr>
        <p:spPr bwMode="auto">
          <a:xfrm flipH="1">
            <a:off x="8388424" y="3930942"/>
            <a:ext cx="71437" cy="792163"/>
          </a:xfrm>
          <a:prstGeom prst="leftBracket">
            <a:avLst>
              <a:gd name="adj" fmla="val 92408"/>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graphicFrame>
        <p:nvGraphicFramePr>
          <p:cNvPr id="46088" name="Object 15"/>
          <p:cNvGraphicFramePr>
            <a:graphicFrameLocks noChangeAspect="1"/>
          </p:cNvGraphicFramePr>
          <p:nvPr>
            <p:extLst>
              <p:ext uri="{D42A27DB-BD31-4B8C-83A1-F6EECF244321}">
                <p14:modId xmlns:p14="http://schemas.microsoft.com/office/powerpoint/2010/main" val="3522431838"/>
              </p:ext>
            </p:extLst>
          </p:nvPr>
        </p:nvGraphicFramePr>
        <p:xfrm>
          <a:off x="4975671" y="1268760"/>
          <a:ext cx="4060825" cy="393700"/>
        </p:xfrm>
        <a:graphic>
          <a:graphicData uri="http://schemas.openxmlformats.org/presentationml/2006/ole">
            <mc:AlternateContent xmlns:mc="http://schemas.openxmlformats.org/markup-compatibility/2006">
              <mc:Choice xmlns:v="urn:schemas-microsoft-com:vml" Requires="v">
                <p:oleObj spid="_x0000_s81013" name="公式" r:id="rId4" imgW="2222500" imgH="215900" progId="Equation.3">
                  <p:embed/>
                </p:oleObj>
              </mc:Choice>
              <mc:Fallback>
                <p:oleObj name="公式" r:id="rId4" imgW="2222500" imgH="215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5671" y="1268760"/>
                        <a:ext cx="4060825" cy="39370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48</a:t>
            </a:fld>
            <a:endParaRPr lang="zh-CN" altLang="en-US"/>
          </a:p>
        </p:txBody>
      </p:sp>
    </p:spTree>
    <p:extLst>
      <p:ext uri="{BB962C8B-B14F-4D97-AF65-F5344CB8AC3E}">
        <p14:creationId xmlns:p14="http://schemas.microsoft.com/office/powerpoint/2010/main" val="502923123"/>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95288" y="152400"/>
            <a:ext cx="8208962" cy="609600"/>
          </a:xfrm>
          <a:noFill/>
        </p:spPr>
        <p:txBody>
          <a:bodyPr/>
          <a:lstStyle/>
          <a:p>
            <a:r>
              <a:rPr lang="en-US" altLang="zh-CN" sz="3000" smtClean="0">
                <a:latin typeface="Comic Sans MS" panose="030F0702030302020204" pitchFamily="66" charset="0"/>
              </a:rPr>
              <a:t>Combine the reads and writes  </a:t>
            </a:r>
          </a:p>
        </p:txBody>
      </p:sp>
      <p:sp>
        <p:nvSpPr>
          <p:cNvPr id="47107" name="AutoShape 3"/>
          <p:cNvSpPr>
            <a:spLocks noGrp="1" noChangeArrowheads="1"/>
          </p:cNvSpPr>
          <p:nvPr>
            <p:ph type="body" idx="1"/>
          </p:nvPr>
        </p:nvSpPr>
        <p:spPr>
          <a:xfrm>
            <a:off x="228600" y="1143000"/>
            <a:ext cx="8382000" cy="5454650"/>
          </a:xfrm>
          <a:noFill/>
        </p:spPr>
        <p:txBody>
          <a:bodyPr/>
          <a:lstStyle/>
          <a:p>
            <a:r>
              <a:rPr lang="en-US" altLang="zh-CN" sz="2000" dirty="0" smtClean="0">
                <a:solidFill>
                  <a:schemeClr val="tx1"/>
                </a:solidFill>
                <a:latin typeface="Comic Sans MS" panose="030F0702030302020204" pitchFamily="66" charset="0"/>
              </a:rPr>
              <a:t>In most write-through cache organizations, the read and write miss penalties are the same</a:t>
            </a:r>
          </a:p>
          <a:p>
            <a:pPr lvl="1"/>
            <a:r>
              <a:rPr lang="en-US" altLang="zh-CN" sz="2000" dirty="0" smtClean="0">
                <a:latin typeface="Comic Sans MS" panose="030F0702030302020204" pitchFamily="66" charset="0"/>
              </a:rPr>
              <a:t>the time to fetch the block from memory.</a:t>
            </a:r>
          </a:p>
          <a:p>
            <a:r>
              <a:rPr lang="en-US" altLang="zh-CN" sz="2000" dirty="0" smtClean="0">
                <a:solidFill>
                  <a:schemeClr val="tx1"/>
                </a:solidFill>
                <a:latin typeface="Comic Sans MS" panose="030F0702030302020204" pitchFamily="66" charset="0"/>
              </a:rPr>
              <a:t>If we neglect the write buffer stalls, we get the following equation:</a:t>
            </a:r>
          </a:p>
          <a:p>
            <a:pPr>
              <a:buFontTx/>
              <a:buNone/>
            </a:pPr>
            <a:r>
              <a:rPr lang="en-US" altLang="zh-CN" sz="2000" dirty="0" smtClean="0">
                <a:solidFill>
                  <a:schemeClr val="tx1"/>
                </a:solidFill>
                <a:latin typeface="Comic Sans MS" panose="030F0702030302020204" pitchFamily="66" charset="0"/>
              </a:rPr>
              <a:t>	Memory-stall clock cycles </a:t>
            </a:r>
            <a:r>
              <a:rPr lang="zh-CN" altLang="en-US" sz="2000" dirty="0" smtClean="0">
                <a:solidFill>
                  <a:schemeClr val="tx1"/>
                </a:solidFill>
                <a:latin typeface="Comic Sans MS" panose="030F0702030302020204" pitchFamily="66" charset="0"/>
              </a:rPr>
              <a:t>＝</a:t>
            </a:r>
            <a:br>
              <a:rPr lang="zh-CN" altLang="en-US" sz="2000" dirty="0" smtClean="0">
                <a:solidFill>
                  <a:schemeClr val="tx1"/>
                </a:solidFill>
                <a:latin typeface="Comic Sans MS" panose="030F0702030302020204" pitchFamily="66" charset="0"/>
              </a:rPr>
            </a:br>
            <a:endParaRPr lang="zh-CN" altLang="en-US" sz="1600" dirty="0" smtClean="0">
              <a:solidFill>
                <a:schemeClr val="tx1"/>
              </a:solidFill>
              <a:latin typeface="Comic Sans MS" panose="030F0702030302020204" pitchFamily="66" charset="0"/>
            </a:endParaRPr>
          </a:p>
          <a:p>
            <a:pPr>
              <a:buFontTx/>
              <a:buNone/>
            </a:pPr>
            <a:r>
              <a:rPr lang="zh-CN" altLang="en-US" sz="2000" dirty="0" smtClean="0">
                <a:solidFill>
                  <a:schemeClr val="tx1"/>
                </a:solidFill>
                <a:latin typeface="Comic Sans MS" panose="030F0702030302020204" pitchFamily="66" charset="0"/>
              </a:rPr>
              <a:t>				           </a:t>
            </a:r>
            <a:r>
              <a:rPr lang="en-US" altLang="zh-CN" sz="2000" dirty="0" smtClean="0">
                <a:solidFill>
                  <a:schemeClr val="tx1"/>
                </a:solidFill>
                <a:latin typeface="Comic Sans MS" panose="030F0702030302020204" pitchFamily="66" charset="0"/>
              </a:rPr>
              <a:t>× Miss rate × Miss penalty</a:t>
            </a:r>
          </a:p>
          <a:p>
            <a:pPr>
              <a:buFontTx/>
              <a:buNone/>
            </a:pPr>
            <a:r>
              <a:rPr lang="en-US" altLang="zh-CN" sz="2000" dirty="0" smtClean="0">
                <a:solidFill>
                  <a:schemeClr val="tx1"/>
                </a:solidFill>
                <a:latin typeface="Comic Sans MS" panose="030F0702030302020204" pitchFamily="66" charset="0"/>
              </a:rPr>
              <a:t>	</a:t>
            </a:r>
          </a:p>
          <a:p>
            <a:pPr>
              <a:buFontTx/>
              <a:buNone/>
            </a:pPr>
            <a:r>
              <a:rPr lang="en-US" altLang="zh-CN" sz="2000" dirty="0" smtClean="0">
                <a:solidFill>
                  <a:schemeClr val="tx1"/>
                </a:solidFill>
                <a:latin typeface="Comic Sans MS" panose="030F0702030302020204" pitchFamily="66" charset="0"/>
              </a:rPr>
              <a:t>We can also write this as:</a:t>
            </a:r>
          </a:p>
          <a:p>
            <a:pPr>
              <a:buFontTx/>
              <a:buNone/>
            </a:pPr>
            <a:r>
              <a:rPr lang="en-US" altLang="zh-CN" sz="1000" dirty="0" smtClean="0">
                <a:solidFill>
                  <a:schemeClr val="tx1"/>
                </a:solidFill>
                <a:latin typeface="Comic Sans MS" panose="030F0702030302020204" pitchFamily="66" charset="0"/>
              </a:rPr>
              <a:t>	</a:t>
            </a:r>
          </a:p>
          <a:p>
            <a:pPr>
              <a:buFontTx/>
              <a:buNone/>
            </a:pPr>
            <a:r>
              <a:rPr lang="en-US" altLang="zh-CN" sz="2000" dirty="0" smtClean="0">
                <a:solidFill>
                  <a:schemeClr val="tx1"/>
                </a:solidFill>
                <a:latin typeface="Comic Sans MS" panose="030F0702030302020204" pitchFamily="66" charset="0"/>
              </a:rPr>
              <a:t>Memory-stall clock cycles </a:t>
            </a:r>
            <a:r>
              <a:rPr lang="zh-CN" altLang="en-US" sz="2000" dirty="0" smtClean="0">
                <a:solidFill>
                  <a:schemeClr val="tx1"/>
                </a:solidFill>
                <a:latin typeface="Comic Sans MS" panose="030F0702030302020204" pitchFamily="66" charset="0"/>
              </a:rPr>
              <a:t>＝ </a:t>
            </a:r>
          </a:p>
          <a:p>
            <a:pPr>
              <a:buFontTx/>
              <a:buNone/>
            </a:pPr>
            <a:r>
              <a:rPr lang="zh-CN" altLang="en-US" sz="2000" dirty="0" smtClean="0">
                <a:solidFill>
                  <a:schemeClr val="tx1"/>
                </a:solidFill>
                <a:latin typeface="Comic Sans MS" panose="030F0702030302020204" pitchFamily="66" charset="0"/>
              </a:rPr>
              <a:t>	</a:t>
            </a:r>
          </a:p>
          <a:p>
            <a:pPr>
              <a:buFontTx/>
              <a:buNone/>
            </a:pPr>
            <a:endParaRPr lang="en-US" altLang="zh-CN" sz="2000" dirty="0" smtClean="0">
              <a:solidFill>
                <a:schemeClr val="tx1"/>
              </a:solidFill>
              <a:latin typeface="Comic Sans MS" panose="030F0702030302020204" pitchFamily="66" charset="0"/>
            </a:endParaRPr>
          </a:p>
        </p:txBody>
      </p:sp>
      <p:grpSp>
        <p:nvGrpSpPr>
          <p:cNvPr id="47108" name="Group 8"/>
          <p:cNvGrpSpPr>
            <a:grpSpLocks/>
          </p:cNvGrpSpPr>
          <p:nvPr/>
        </p:nvGrpSpPr>
        <p:grpSpPr bwMode="auto">
          <a:xfrm>
            <a:off x="1619672" y="3284984"/>
            <a:ext cx="2952750" cy="696913"/>
            <a:chOff x="1020" y="2069"/>
            <a:chExt cx="1860" cy="439"/>
          </a:xfrm>
        </p:grpSpPr>
        <p:sp>
          <p:nvSpPr>
            <p:cNvPr id="47119" name="Text Box 5"/>
            <p:cNvSpPr txBox="1">
              <a:spLocks noChangeArrowheads="1"/>
            </p:cNvSpPr>
            <p:nvPr/>
          </p:nvSpPr>
          <p:spPr bwMode="auto">
            <a:xfrm>
              <a:off x="1204" y="2069"/>
              <a:ext cx="14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Memory accesses</a:t>
              </a:r>
            </a:p>
          </p:txBody>
        </p:sp>
        <p:sp>
          <p:nvSpPr>
            <p:cNvPr id="47120" name="Line 6"/>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21" name="Text Box 7"/>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Program</a:t>
              </a:r>
            </a:p>
          </p:txBody>
        </p:sp>
      </p:grpSp>
      <p:grpSp>
        <p:nvGrpSpPr>
          <p:cNvPr id="2" name="组合 1"/>
          <p:cNvGrpSpPr/>
          <p:nvPr/>
        </p:nvGrpSpPr>
        <p:grpSpPr>
          <a:xfrm>
            <a:off x="3851275" y="4509120"/>
            <a:ext cx="5099050" cy="719137"/>
            <a:chOff x="3851275" y="4509120"/>
            <a:chExt cx="5099050" cy="719137"/>
          </a:xfrm>
        </p:grpSpPr>
        <p:grpSp>
          <p:nvGrpSpPr>
            <p:cNvPr id="47109" name="Group 9"/>
            <p:cNvGrpSpPr>
              <a:grpSpLocks/>
            </p:cNvGrpSpPr>
            <p:nvPr/>
          </p:nvGrpSpPr>
          <p:grpSpPr bwMode="auto">
            <a:xfrm>
              <a:off x="3851275" y="4531345"/>
              <a:ext cx="2016125" cy="696912"/>
              <a:chOff x="1020" y="2069"/>
              <a:chExt cx="1860" cy="439"/>
            </a:xfrm>
          </p:grpSpPr>
          <p:sp>
            <p:nvSpPr>
              <p:cNvPr id="47116" name="Text Box 10"/>
              <p:cNvSpPr txBox="1">
                <a:spLocks noChangeArrowheads="1"/>
              </p:cNvSpPr>
              <p:nvPr/>
            </p:nvSpPr>
            <p:spPr bwMode="auto">
              <a:xfrm>
                <a:off x="1204" y="2069"/>
                <a:ext cx="14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Instructions</a:t>
                </a:r>
              </a:p>
            </p:txBody>
          </p:sp>
          <p:sp>
            <p:nvSpPr>
              <p:cNvPr id="47117" name="Line 11"/>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18" name="Text Box 12"/>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t>Program</a:t>
                </a:r>
              </a:p>
            </p:txBody>
          </p:sp>
        </p:grpSp>
        <p:grpSp>
          <p:nvGrpSpPr>
            <p:cNvPr id="47110" name="Group 13"/>
            <p:cNvGrpSpPr>
              <a:grpSpLocks/>
            </p:cNvGrpSpPr>
            <p:nvPr/>
          </p:nvGrpSpPr>
          <p:grpSpPr bwMode="auto">
            <a:xfrm>
              <a:off x="5724525" y="4509120"/>
              <a:ext cx="1584325" cy="696912"/>
              <a:chOff x="1020" y="2069"/>
              <a:chExt cx="1860" cy="439"/>
            </a:xfrm>
          </p:grpSpPr>
          <p:sp>
            <p:nvSpPr>
              <p:cNvPr id="47113" name="Text Box 14"/>
              <p:cNvSpPr txBox="1">
                <a:spLocks noChangeArrowheads="1"/>
              </p:cNvSpPr>
              <p:nvPr/>
            </p:nvSpPr>
            <p:spPr bwMode="auto">
              <a:xfrm>
                <a:off x="1204" y="2069"/>
                <a:ext cx="14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Misses</a:t>
                </a:r>
              </a:p>
            </p:txBody>
          </p:sp>
          <p:sp>
            <p:nvSpPr>
              <p:cNvPr id="47114" name="Line 15"/>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15" name="Text Box 16"/>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Instructions</a:t>
                </a:r>
              </a:p>
            </p:txBody>
          </p:sp>
        </p:grpSp>
        <p:sp>
          <p:nvSpPr>
            <p:cNvPr id="47111" name="Rectangle 18"/>
            <p:cNvSpPr>
              <a:spLocks noChangeArrowheads="1"/>
            </p:cNvSpPr>
            <p:nvPr/>
          </p:nvSpPr>
          <p:spPr bwMode="auto">
            <a:xfrm>
              <a:off x="7164388" y="4718670"/>
              <a:ext cx="17859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a:t>×Miss penalty</a:t>
              </a:r>
            </a:p>
          </p:txBody>
        </p:sp>
        <p:sp>
          <p:nvSpPr>
            <p:cNvPr id="47112" name="Rectangle 19"/>
            <p:cNvSpPr>
              <a:spLocks noChangeArrowheads="1"/>
            </p:cNvSpPr>
            <p:nvPr/>
          </p:nvSpPr>
          <p:spPr bwMode="auto">
            <a:xfrm>
              <a:off x="5508625" y="4704382"/>
              <a:ext cx="414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a:t>×</a:t>
              </a:r>
            </a:p>
          </p:txBody>
        </p:sp>
      </p:grpSp>
      <p:sp>
        <p:nvSpPr>
          <p:cNvPr id="3" name="灯片编号占位符 2"/>
          <p:cNvSpPr>
            <a:spLocks noGrp="1"/>
          </p:cNvSpPr>
          <p:nvPr>
            <p:ph type="sldNum" sz="quarter" idx="12"/>
          </p:nvPr>
        </p:nvSpPr>
        <p:spPr/>
        <p:txBody>
          <a:bodyPr/>
          <a:lstStyle/>
          <a:p>
            <a:pPr>
              <a:defRPr/>
            </a:pPr>
            <a:fld id="{D70A7DCE-50A9-44DB-83A6-F34B2A3EA1B3}" type="slidenum">
              <a:rPr lang="zh-CN" altLang="en-US" smtClean="0"/>
              <a:pPr>
                <a:defRPr/>
              </a:pPr>
              <a:t>49</a:t>
            </a:fld>
            <a:endParaRPr lang="zh-CN" altLang="en-US"/>
          </a:p>
        </p:txBody>
      </p:sp>
    </p:spTree>
    <p:extLst>
      <p:ext uri="{BB962C8B-B14F-4D97-AF65-F5344CB8AC3E}">
        <p14:creationId xmlns:p14="http://schemas.microsoft.com/office/powerpoint/2010/main" val="224615601"/>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0996" y="1197732"/>
            <a:ext cx="8229600" cy="5111588"/>
          </a:xfrm>
        </p:spPr>
        <p:txBody>
          <a:bodyPr/>
          <a:lstStyle/>
          <a:p>
            <a:r>
              <a:rPr lang="en-US" altLang="zh-CN" sz="2800" dirty="0">
                <a:solidFill>
                  <a:schemeClr val="tx1"/>
                </a:solidFill>
              </a:rPr>
              <a:t>DRAM logical organization (64 Mbit</a:t>
            </a:r>
            <a:r>
              <a:rPr lang="en-US" altLang="zh-CN" sz="2800" dirty="0" smtClean="0">
                <a:solidFill>
                  <a:schemeClr val="tx1"/>
                </a:solidFill>
              </a:rPr>
              <a:t>)</a:t>
            </a:r>
          </a:p>
          <a:p>
            <a:endParaRPr lang="en-US" altLang="zh-CN" sz="2800" dirty="0">
              <a:solidFill>
                <a:schemeClr val="tx1"/>
              </a:solidFill>
            </a:endParaRPr>
          </a:p>
          <a:p>
            <a:endParaRPr lang="en-US" altLang="zh-CN" sz="2800" dirty="0" smtClean="0">
              <a:solidFill>
                <a:schemeClr val="tx1"/>
              </a:solidFill>
            </a:endParaRPr>
          </a:p>
          <a:p>
            <a:endParaRPr lang="en-US" altLang="zh-CN" sz="2800" dirty="0">
              <a:solidFill>
                <a:schemeClr val="tx1"/>
              </a:solidFill>
            </a:endParaRPr>
          </a:p>
          <a:p>
            <a:endParaRPr lang="en-US" altLang="zh-CN" sz="2800" dirty="0" smtClean="0">
              <a:solidFill>
                <a:schemeClr val="tx1"/>
              </a:solidFill>
            </a:endParaRPr>
          </a:p>
          <a:p>
            <a:endParaRPr lang="en-US" altLang="zh-CN" sz="2800" dirty="0">
              <a:solidFill>
                <a:schemeClr val="tx1"/>
              </a:solidFill>
            </a:endParaRPr>
          </a:p>
          <a:p>
            <a:endParaRPr lang="en-US" altLang="zh-CN" sz="2800" dirty="0" smtClean="0">
              <a:solidFill>
                <a:schemeClr val="tx1"/>
              </a:solidFill>
            </a:endParaRPr>
          </a:p>
          <a:p>
            <a:endParaRPr lang="en-US" altLang="zh-CN" sz="2800" dirty="0">
              <a:solidFill>
                <a:schemeClr val="tx1"/>
              </a:solidFill>
            </a:endParaRPr>
          </a:p>
          <a:p>
            <a:endParaRPr lang="en-US" altLang="zh-CN" sz="2800" dirty="0" smtClean="0">
              <a:solidFill>
                <a:schemeClr val="tx1"/>
              </a:solidFill>
            </a:endParaRPr>
          </a:p>
          <a:p>
            <a:pPr marL="0" indent="0" algn="ctr">
              <a:buNone/>
            </a:pPr>
            <a:r>
              <a:rPr lang="en-US" altLang="zh-CN" sz="2400" b="0" dirty="0">
                <a:solidFill>
                  <a:schemeClr val="tx1"/>
                </a:solidFill>
              </a:rPr>
              <a:t>Square root of bits per RAS/CAS</a:t>
            </a:r>
          </a:p>
          <a:p>
            <a:endParaRPr lang="zh-CN" altLang="en-US" sz="2800" dirty="0">
              <a:solidFill>
                <a:schemeClr val="tx1"/>
              </a:solidFill>
            </a:endParaRPr>
          </a:p>
        </p:txBody>
      </p:sp>
      <p:grpSp>
        <p:nvGrpSpPr>
          <p:cNvPr id="4" name="Group 4"/>
          <p:cNvGrpSpPr>
            <a:grpSpLocks/>
          </p:cNvGrpSpPr>
          <p:nvPr/>
        </p:nvGrpSpPr>
        <p:grpSpPr bwMode="auto">
          <a:xfrm>
            <a:off x="827584" y="1196752"/>
            <a:ext cx="7999413" cy="4565650"/>
            <a:chOff x="467" y="672"/>
            <a:chExt cx="5039" cy="2876"/>
          </a:xfrm>
        </p:grpSpPr>
        <p:sp>
          <p:nvSpPr>
            <p:cNvPr id="5" name="Rectangle 5"/>
            <p:cNvSpPr>
              <a:spLocks noChangeArrowheads="1"/>
            </p:cNvSpPr>
            <p:nvPr/>
          </p:nvSpPr>
          <p:spPr bwMode="auto">
            <a:xfrm>
              <a:off x="1507" y="2669"/>
              <a:ext cx="576" cy="115"/>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6" name="Rectangle 8"/>
            <p:cNvSpPr>
              <a:spLocks noChangeArrowheads="1"/>
            </p:cNvSpPr>
            <p:nvPr/>
          </p:nvSpPr>
          <p:spPr bwMode="auto">
            <a:xfrm>
              <a:off x="2692" y="1014"/>
              <a:ext cx="153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Column Decoder</a:t>
              </a:r>
            </a:p>
          </p:txBody>
        </p:sp>
        <p:sp>
          <p:nvSpPr>
            <p:cNvPr id="7" name="Rectangle 9"/>
            <p:cNvSpPr>
              <a:spLocks noChangeArrowheads="1"/>
            </p:cNvSpPr>
            <p:nvPr/>
          </p:nvSpPr>
          <p:spPr bwMode="auto">
            <a:xfrm>
              <a:off x="2612" y="1496"/>
              <a:ext cx="651"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Sense </a:t>
              </a:r>
            </a:p>
          </p:txBody>
        </p:sp>
        <p:sp>
          <p:nvSpPr>
            <p:cNvPr id="8" name="Rectangle 10"/>
            <p:cNvSpPr>
              <a:spLocks noChangeArrowheads="1"/>
            </p:cNvSpPr>
            <p:nvPr/>
          </p:nvSpPr>
          <p:spPr bwMode="auto">
            <a:xfrm>
              <a:off x="3129" y="1496"/>
              <a:ext cx="115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Amps &amp; I/O</a:t>
              </a:r>
            </a:p>
          </p:txBody>
        </p:sp>
        <p:sp>
          <p:nvSpPr>
            <p:cNvPr id="9" name="Rectangle 11"/>
            <p:cNvSpPr>
              <a:spLocks noChangeArrowheads="1"/>
            </p:cNvSpPr>
            <p:nvPr/>
          </p:nvSpPr>
          <p:spPr bwMode="auto">
            <a:xfrm>
              <a:off x="2658" y="1796"/>
              <a:ext cx="147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kumimoji="0" lang="en-US" altLang="zh-CN" sz="2600" dirty="0">
                  <a:solidFill>
                    <a:srgbClr val="FF0000"/>
                  </a:solidFill>
                  <a:latin typeface="Times" panose="02020603050405020304" pitchFamily="18" charset="0"/>
                </a:rPr>
                <a:t>Memory </a:t>
              </a:r>
              <a:r>
                <a:rPr kumimoji="0" lang="en-US" altLang="zh-CN" sz="2600" dirty="0" smtClean="0">
                  <a:solidFill>
                    <a:srgbClr val="FF0000"/>
                  </a:solidFill>
                  <a:latin typeface="Times" panose="02020603050405020304" pitchFamily="18" charset="0"/>
                </a:rPr>
                <a:t>Array</a:t>
              </a:r>
              <a:endParaRPr kumimoji="0" lang="en-US" altLang="zh-CN" sz="2600" dirty="0">
                <a:solidFill>
                  <a:srgbClr val="FF0000"/>
                </a:solidFill>
                <a:latin typeface="Times" panose="02020603050405020304" pitchFamily="18" charset="0"/>
              </a:endParaRPr>
            </a:p>
          </p:txBody>
        </p:sp>
        <p:sp>
          <p:nvSpPr>
            <p:cNvPr id="10" name="Rectangle 13"/>
            <p:cNvSpPr>
              <a:spLocks noChangeArrowheads="1"/>
            </p:cNvSpPr>
            <p:nvPr/>
          </p:nvSpPr>
          <p:spPr bwMode="auto">
            <a:xfrm>
              <a:off x="2706" y="2106"/>
              <a:ext cx="139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200" dirty="0">
                  <a:solidFill>
                    <a:srgbClr val="000000"/>
                  </a:solidFill>
                  <a:latin typeface="Times" panose="02020603050405020304" pitchFamily="18" charset="0"/>
                </a:rPr>
                <a:t>(</a:t>
              </a:r>
              <a:r>
                <a:rPr kumimoji="0" lang="en-US" altLang="zh-CN" sz="2200" dirty="0" smtClean="0">
                  <a:solidFill>
                    <a:srgbClr val="000000"/>
                  </a:solidFill>
                  <a:latin typeface="Times" panose="02020603050405020304" pitchFamily="18" charset="0"/>
                </a:rPr>
                <a:t>16</a:t>
              </a:r>
              <a:r>
                <a:rPr kumimoji="0" lang="en-US" altLang="zh-CN" sz="2200" dirty="0" smtClean="0">
                  <a:solidFill>
                    <a:srgbClr val="000000"/>
                  </a:solidFill>
                  <a:latin typeface="+mj-lt"/>
                </a:rPr>
                <a:t>,</a:t>
              </a:r>
              <a:r>
                <a:rPr kumimoji="0" lang="en-US" altLang="zh-CN" sz="2200" dirty="0" smtClean="0">
                  <a:solidFill>
                    <a:srgbClr val="000000"/>
                  </a:solidFill>
                  <a:latin typeface="Times" panose="02020603050405020304" pitchFamily="18" charset="0"/>
                </a:rPr>
                <a:t>384×16</a:t>
              </a:r>
              <a:r>
                <a:rPr kumimoji="0" lang="en-US" altLang="zh-CN" sz="2200" dirty="0">
                  <a:solidFill>
                    <a:srgbClr val="000000"/>
                  </a:solidFill>
                  <a:latin typeface="+mj-lt"/>
                </a:rPr>
                <a:t>,</a:t>
              </a:r>
              <a:r>
                <a:rPr kumimoji="0" lang="en-US" altLang="zh-CN" sz="2200" dirty="0" smtClean="0">
                  <a:solidFill>
                    <a:srgbClr val="000000"/>
                  </a:solidFill>
                  <a:latin typeface="Times" panose="02020603050405020304" pitchFamily="18" charset="0"/>
                </a:rPr>
                <a:t>384</a:t>
              </a:r>
              <a:r>
                <a:rPr kumimoji="0" lang="en-US" altLang="zh-CN" sz="2200" dirty="0">
                  <a:solidFill>
                    <a:srgbClr val="000000"/>
                  </a:solidFill>
                  <a:latin typeface="Times" panose="02020603050405020304" pitchFamily="18" charset="0"/>
                </a:rPr>
                <a:t>)</a:t>
              </a:r>
            </a:p>
          </p:txBody>
        </p:sp>
        <p:sp>
          <p:nvSpPr>
            <p:cNvPr id="11" name="Rectangle 14"/>
            <p:cNvSpPr>
              <a:spLocks noChangeArrowheads="1"/>
            </p:cNvSpPr>
            <p:nvPr/>
          </p:nvSpPr>
          <p:spPr bwMode="auto">
            <a:xfrm>
              <a:off x="467" y="2360"/>
              <a:ext cx="83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dirty="0" smtClean="0">
                  <a:solidFill>
                    <a:srgbClr val="000000"/>
                  </a:solidFill>
                  <a:latin typeface="Times" panose="02020603050405020304" pitchFamily="18" charset="0"/>
                </a:rPr>
                <a:t>A</a:t>
              </a:r>
              <a:r>
                <a:rPr kumimoji="0" lang="en-US" altLang="zh-CN" sz="2600" b="0" baseline="-25000" dirty="0" smtClean="0">
                  <a:solidFill>
                    <a:srgbClr val="000000"/>
                  </a:solidFill>
                  <a:latin typeface="Times" panose="02020603050405020304" pitchFamily="18" charset="0"/>
                </a:rPr>
                <a:t>0</a:t>
              </a:r>
              <a:r>
                <a:rPr kumimoji="0" lang="en-US" altLang="zh-CN" sz="2600" b="0" dirty="0" smtClean="0">
                  <a:solidFill>
                    <a:srgbClr val="000000"/>
                  </a:solidFill>
                  <a:latin typeface="Times" panose="02020603050405020304" pitchFamily="18" charset="0"/>
                </a:rPr>
                <a:t>…A</a:t>
              </a:r>
              <a:r>
                <a:rPr kumimoji="0" lang="en-US" altLang="zh-CN" sz="2600" b="0" baseline="-25000" dirty="0" smtClean="0">
                  <a:solidFill>
                    <a:srgbClr val="000000"/>
                  </a:solidFill>
                  <a:latin typeface="Times" panose="02020603050405020304" pitchFamily="18" charset="0"/>
                </a:rPr>
                <a:t>13</a:t>
              </a:r>
              <a:endParaRPr kumimoji="0" lang="en-US" altLang="zh-CN" sz="2600" b="0" baseline="-25000" dirty="0">
                <a:solidFill>
                  <a:srgbClr val="000000"/>
                </a:solidFill>
                <a:latin typeface="Times" panose="02020603050405020304" pitchFamily="18" charset="0"/>
              </a:endParaRPr>
            </a:p>
          </p:txBody>
        </p:sp>
        <p:sp>
          <p:nvSpPr>
            <p:cNvPr id="12" name="Rectangle 16"/>
            <p:cNvSpPr>
              <a:spLocks noChangeArrowheads="1"/>
            </p:cNvSpPr>
            <p:nvPr/>
          </p:nvSpPr>
          <p:spPr bwMode="auto">
            <a:xfrm>
              <a:off x="2617" y="1834"/>
              <a:ext cx="1711" cy="169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13" name="Rectangle 17"/>
            <p:cNvSpPr>
              <a:spLocks noChangeArrowheads="1"/>
            </p:cNvSpPr>
            <p:nvPr/>
          </p:nvSpPr>
          <p:spPr bwMode="auto">
            <a:xfrm>
              <a:off x="2617" y="1532"/>
              <a:ext cx="1711" cy="27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14" name="Rectangle 18"/>
            <p:cNvSpPr>
              <a:spLocks noChangeArrowheads="1"/>
            </p:cNvSpPr>
            <p:nvPr/>
          </p:nvSpPr>
          <p:spPr bwMode="auto">
            <a:xfrm>
              <a:off x="2602" y="1020"/>
              <a:ext cx="1711" cy="27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15" name="Rectangle 19"/>
            <p:cNvSpPr>
              <a:spLocks noChangeArrowheads="1"/>
            </p:cNvSpPr>
            <p:nvPr/>
          </p:nvSpPr>
          <p:spPr bwMode="auto">
            <a:xfrm>
              <a:off x="3315" y="1225"/>
              <a:ext cx="32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a:solidFill>
                    <a:srgbClr val="000000"/>
                  </a:solidFill>
                  <a:latin typeface="Times" panose="02020603050405020304" pitchFamily="18" charset="0"/>
                </a:rPr>
                <a:t>…</a:t>
              </a:r>
            </a:p>
          </p:txBody>
        </p:sp>
        <p:sp>
          <p:nvSpPr>
            <p:cNvPr id="16" name="Rectangle 21"/>
            <p:cNvSpPr>
              <a:spLocks noChangeArrowheads="1"/>
            </p:cNvSpPr>
            <p:nvPr/>
          </p:nvSpPr>
          <p:spPr bwMode="auto">
            <a:xfrm>
              <a:off x="2089" y="1834"/>
              <a:ext cx="278" cy="1709"/>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17" name="Rectangle 23"/>
            <p:cNvSpPr>
              <a:spLocks noChangeArrowheads="1"/>
            </p:cNvSpPr>
            <p:nvPr/>
          </p:nvSpPr>
          <p:spPr bwMode="auto">
            <a:xfrm rot="10800000">
              <a:off x="1274" y="1834"/>
              <a:ext cx="278" cy="1709"/>
            </a:xfrm>
            <a:prstGeom prst="rect">
              <a:avLst/>
            </a:prstGeom>
            <a:solidFill>
              <a:schemeClr val="bg1"/>
            </a:solidFill>
            <a:ln w="25400">
              <a:solidFill>
                <a:srgbClr val="000000"/>
              </a:solidFill>
              <a:miter lim="800000"/>
              <a:headEnd/>
              <a:tailEnd/>
            </a:ln>
          </p:spPr>
          <p:txBody>
            <a:bodyPr vert="eaVert"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2200" dirty="0">
                  <a:latin typeface="CG Omega" pitchFamily="34" charset="0"/>
                </a:rPr>
                <a:t>Address buffer</a:t>
              </a:r>
            </a:p>
          </p:txBody>
        </p:sp>
        <p:sp>
          <p:nvSpPr>
            <p:cNvPr id="18" name="Rectangle 24"/>
            <p:cNvSpPr>
              <a:spLocks noChangeArrowheads="1"/>
            </p:cNvSpPr>
            <p:nvPr/>
          </p:nvSpPr>
          <p:spPr bwMode="auto">
            <a:xfrm>
              <a:off x="1583" y="2669"/>
              <a:ext cx="7" cy="38"/>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19" name="Rectangle 25"/>
            <p:cNvSpPr>
              <a:spLocks noChangeArrowheads="1"/>
            </p:cNvSpPr>
            <p:nvPr/>
          </p:nvSpPr>
          <p:spPr bwMode="auto">
            <a:xfrm>
              <a:off x="1764" y="2669"/>
              <a:ext cx="22" cy="38"/>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20" name="Rectangle 26"/>
            <p:cNvSpPr>
              <a:spLocks noChangeArrowheads="1"/>
            </p:cNvSpPr>
            <p:nvPr/>
          </p:nvSpPr>
          <p:spPr bwMode="auto">
            <a:xfrm>
              <a:off x="1689" y="2669"/>
              <a:ext cx="37" cy="23"/>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21" name="Rectangle 27"/>
            <p:cNvSpPr>
              <a:spLocks noChangeArrowheads="1"/>
            </p:cNvSpPr>
            <p:nvPr/>
          </p:nvSpPr>
          <p:spPr bwMode="auto">
            <a:xfrm>
              <a:off x="1776" y="1200"/>
              <a:ext cx="32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14</a:t>
              </a:r>
            </a:p>
          </p:txBody>
        </p:sp>
        <p:sp>
          <p:nvSpPr>
            <p:cNvPr id="22" name="Rectangle 28"/>
            <p:cNvSpPr>
              <a:spLocks noChangeArrowheads="1"/>
            </p:cNvSpPr>
            <p:nvPr/>
          </p:nvSpPr>
          <p:spPr bwMode="auto">
            <a:xfrm rot="10800000">
              <a:off x="4616" y="672"/>
              <a:ext cx="278" cy="7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1800">
                  <a:latin typeface="CG Omega" pitchFamily="34" charset="0"/>
                </a:rPr>
                <a:t>Data in</a:t>
              </a:r>
            </a:p>
          </p:txBody>
        </p:sp>
        <p:sp>
          <p:nvSpPr>
            <p:cNvPr id="23" name="Rectangle 29"/>
            <p:cNvSpPr>
              <a:spLocks noChangeArrowheads="1"/>
            </p:cNvSpPr>
            <p:nvPr/>
          </p:nvSpPr>
          <p:spPr bwMode="auto">
            <a:xfrm>
              <a:off x="768" y="2669"/>
              <a:ext cx="7" cy="38"/>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24" name="Rectangle 30"/>
            <p:cNvSpPr>
              <a:spLocks noChangeArrowheads="1"/>
            </p:cNvSpPr>
            <p:nvPr/>
          </p:nvSpPr>
          <p:spPr bwMode="auto">
            <a:xfrm>
              <a:off x="964" y="2669"/>
              <a:ext cx="22" cy="38"/>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25" name="Rectangle 31"/>
            <p:cNvSpPr>
              <a:spLocks noChangeArrowheads="1"/>
            </p:cNvSpPr>
            <p:nvPr/>
          </p:nvSpPr>
          <p:spPr bwMode="auto">
            <a:xfrm>
              <a:off x="783" y="2669"/>
              <a:ext cx="484" cy="106"/>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26" name="Rectangle 32"/>
            <p:cNvSpPr>
              <a:spLocks noChangeArrowheads="1"/>
            </p:cNvSpPr>
            <p:nvPr/>
          </p:nvSpPr>
          <p:spPr bwMode="auto">
            <a:xfrm>
              <a:off x="5242" y="998"/>
              <a:ext cx="26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D</a:t>
              </a:r>
            </a:p>
          </p:txBody>
        </p:sp>
        <p:sp>
          <p:nvSpPr>
            <p:cNvPr id="27" name="Rectangle 33"/>
            <p:cNvSpPr>
              <a:spLocks noChangeArrowheads="1"/>
            </p:cNvSpPr>
            <p:nvPr/>
          </p:nvSpPr>
          <p:spPr bwMode="auto">
            <a:xfrm>
              <a:off x="5222" y="1842"/>
              <a:ext cx="26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Q</a:t>
              </a:r>
            </a:p>
          </p:txBody>
        </p:sp>
        <p:sp>
          <p:nvSpPr>
            <p:cNvPr id="28" name="Rectangle 34"/>
            <p:cNvSpPr>
              <a:spLocks noChangeArrowheads="1"/>
            </p:cNvSpPr>
            <p:nvPr/>
          </p:nvSpPr>
          <p:spPr bwMode="auto">
            <a:xfrm>
              <a:off x="2640" y="3141"/>
              <a:ext cx="882"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200" b="0" dirty="0">
                  <a:solidFill>
                    <a:srgbClr val="000000"/>
                  </a:solidFill>
                  <a:latin typeface="Times" panose="02020603050405020304" pitchFamily="18" charset="0"/>
                </a:rPr>
                <a:t>Word Line</a:t>
              </a:r>
            </a:p>
          </p:txBody>
        </p:sp>
        <p:sp>
          <p:nvSpPr>
            <p:cNvPr id="29" name="Rectangle 36"/>
            <p:cNvSpPr>
              <a:spLocks noChangeArrowheads="1"/>
            </p:cNvSpPr>
            <p:nvPr/>
          </p:nvSpPr>
          <p:spPr bwMode="auto">
            <a:xfrm>
              <a:off x="3566" y="3019"/>
              <a:ext cx="632"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000" b="0" dirty="0">
                  <a:solidFill>
                    <a:srgbClr val="000000"/>
                  </a:solidFill>
                  <a:latin typeface="Times" panose="02020603050405020304" pitchFamily="18" charset="0"/>
                </a:rPr>
                <a:t>Storage</a:t>
              </a:r>
            </a:p>
            <a:p>
              <a:pPr>
                <a:spcBef>
                  <a:spcPct val="0"/>
                </a:spcBef>
                <a:buSzTx/>
                <a:buFontTx/>
                <a:buNone/>
              </a:pPr>
              <a:r>
                <a:rPr kumimoji="0" lang="en-US" altLang="zh-CN" sz="2000" b="0" dirty="0">
                  <a:solidFill>
                    <a:srgbClr val="000000"/>
                  </a:solidFill>
                  <a:latin typeface="Times" panose="02020603050405020304" pitchFamily="18" charset="0"/>
                </a:rPr>
                <a:t> Cell</a:t>
              </a:r>
            </a:p>
          </p:txBody>
        </p:sp>
        <p:sp>
          <p:nvSpPr>
            <p:cNvPr id="30" name="Rectangle 37"/>
            <p:cNvSpPr>
              <a:spLocks noChangeArrowheads="1"/>
            </p:cNvSpPr>
            <p:nvPr/>
          </p:nvSpPr>
          <p:spPr bwMode="auto">
            <a:xfrm rot="10820771">
              <a:off x="4647" y="1593"/>
              <a:ext cx="263" cy="80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1800" dirty="0">
                  <a:latin typeface="CG Omega" pitchFamily="34" charset="0"/>
                </a:rPr>
                <a:t>Data out</a:t>
              </a:r>
            </a:p>
          </p:txBody>
        </p:sp>
        <p:sp>
          <p:nvSpPr>
            <p:cNvPr id="31" name="Rectangle 38"/>
            <p:cNvSpPr>
              <a:spLocks noChangeArrowheads="1"/>
            </p:cNvSpPr>
            <p:nvPr/>
          </p:nvSpPr>
          <p:spPr bwMode="auto">
            <a:xfrm>
              <a:off x="4007" y="3268"/>
              <a:ext cx="136" cy="136"/>
            </a:xfrm>
            <a:prstGeom prst="rect">
              <a:avLst/>
            </a:prstGeom>
            <a:solidFill>
              <a:schemeClr val="accent1"/>
            </a:solidFill>
            <a:ln w="12700">
              <a:solidFill>
                <a:schemeClr val="tx1"/>
              </a:solidFill>
              <a:miter lim="800000"/>
              <a:headEnd/>
              <a:tailEnd/>
            </a:ln>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32" name="Line 39"/>
            <p:cNvSpPr>
              <a:spLocks noChangeShapeType="1"/>
            </p:cNvSpPr>
            <p:nvPr/>
          </p:nvSpPr>
          <p:spPr bwMode="auto">
            <a:xfrm>
              <a:off x="2663" y="3408"/>
              <a:ext cx="167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0"/>
            <p:cNvSpPr>
              <a:spLocks noChangeShapeType="1"/>
            </p:cNvSpPr>
            <p:nvPr/>
          </p:nvSpPr>
          <p:spPr bwMode="auto">
            <a:xfrm>
              <a:off x="4147" y="1828"/>
              <a:ext cx="0" cy="172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41"/>
            <p:cNvSpPr>
              <a:spLocks noChangeShapeType="1"/>
            </p:cNvSpPr>
            <p:nvPr/>
          </p:nvSpPr>
          <p:spPr bwMode="auto">
            <a:xfrm>
              <a:off x="4947" y="1152"/>
              <a:ext cx="304" cy="0"/>
            </a:xfrm>
            <a:prstGeom prst="line">
              <a:avLst/>
            </a:prstGeom>
            <a:noFill/>
            <a:ln w="508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42"/>
            <p:cNvSpPr>
              <a:spLocks noChangeShapeType="1"/>
            </p:cNvSpPr>
            <p:nvPr/>
          </p:nvSpPr>
          <p:spPr bwMode="auto">
            <a:xfrm>
              <a:off x="4923" y="1968"/>
              <a:ext cx="304"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Rectangle 43"/>
            <p:cNvSpPr>
              <a:spLocks noChangeArrowheads="1"/>
            </p:cNvSpPr>
            <p:nvPr/>
          </p:nvSpPr>
          <p:spPr bwMode="auto">
            <a:xfrm rot="16200000">
              <a:off x="1584" y="2452"/>
              <a:ext cx="126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dirty="0">
                  <a:solidFill>
                    <a:srgbClr val="000000"/>
                  </a:solidFill>
                  <a:latin typeface="Times" panose="02020603050405020304" pitchFamily="18" charset="0"/>
                </a:rPr>
                <a:t>Row Decoder</a:t>
              </a:r>
            </a:p>
          </p:txBody>
        </p:sp>
        <p:sp>
          <p:nvSpPr>
            <p:cNvPr id="37" name="Line 44"/>
            <p:cNvSpPr>
              <a:spLocks noChangeShapeType="1"/>
            </p:cNvSpPr>
            <p:nvPr/>
          </p:nvSpPr>
          <p:spPr bwMode="auto">
            <a:xfrm>
              <a:off x="2371" y="1920"/>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8" name="Line 45"/>
            <p:cNvSpPr>
              <a:spLocks noChangeShapeType="1"/>
            </p:cNvSpPr>
            <p:nvPr/>
          </p:nvSpPr>
          <p:spPr bwMode="auto">
            <a:xfrm>
              <a:off x="2371" y="2016"/>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9" name="Line 46"/>
            <p:cNvSpPr>
              <a:spLocks noChangeShapeType="1"/>
            </p:cNvSpPr>
            <p:nvPr/>
          </p:nvSpPr>
          <p:spPr bwMode="auto">
            <a:xfrm>
              <a:off x="2371" y="2112"/>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 name="Line 47"/>
            <p:cNvSpPr>
              <a:spLocks noChangeShapeType="1"/>
            </p:cNvSpPr>
            <p:nvPr/>
          </p:nvSpPr>
          <p:spPr bwMode="auto">
            <a:xfrm>
              <a:off x="2371" y="2208"/>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1" name="Line 48"/>
            <p:cNvSpPr>
              <a:spLocks noChangeShapeType="1"/>
            </p:cNvSpPr>
            <p:nvPr/>
          </p:nvSpPr>
          <p:spPr bwMode="auto">
            <a:xfrm>
              <a:off x="2371" y="3408"/>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2" name="Line 49"/>
            <p:cNvSpPr>
              <a:spLocks noChangeShapeType="1"/>
            </p:cNvSpPr>
            <p:nvPr/>
          </p:nvSpPr>
          <p:spPr bwMode="auto">
            <a:xfrm>
              <a:off x="2371" y="3312"/>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3" name="Rectangle 50"/>
            <p:cNvSpPr>
              <a:spLocks noChangeArrowheads="1"/>
            </p:cNvSpPr>
            <p:nvPr/>
          </p:nvSpPr>
          <p:spPr bwMode="auto">
            <a:xfrm rot="-5400000">
              <a:off x="2267" y="2552"/>
              <a:ext cx="32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a:solidFill>
                    <a:srgbClr val="000000"/>
                  </a:solidFill>
                  <a:latin typeface="Times" panose="02020603050405020304" pitchFamily="18" charset="0"/>
                </a:rPr>
                <a:t>…</a:t>
              </a:r>
            </a:p>
          </p:txBody>
        </p:sp>
        <p:sp>
          <p:nvSpPr>
            <p:cNvPr id="44" name="Freeform 51"/>
            <p:cNvSpPr>
              <a:spLocks/>
            </p:cNvSpPr>
            <p:nvPr/>
          </p:nvSpPr>
          <p:spPr bwMode="auto">
            <a:xfrm>
              <a:off x="1776" y="1152"/>
              <a:ext cx="816" cy="1536"/>
            </a:xfrm>
            <a:custGeom>
              <a:avLst/>
              <a:gdLst>
                <a:gd name="T0" fmla="*/ 816 w 816"/>
                <a:gd name="T1" fmla="*/ 0 h 1536"/>
                <a:gd name="T2" fmla="*/ 0 w 816"/>
                <a:gd name="T3" fmla="*/ 0 h 1536"/>
                <a:gd name="T4" fmla="*/ 0 w 816"/>
                <a:gd name="T5" fmla="*/ 1536 h 1536"/>
                <a:gd name="T6" fmla="*/ 0 60000 65536"/>
                <a:gd name="T7" fmla="*/ 0 60000 65536"/>
                <a:gd name="T8" fmla="*/ 0 60000 65536"/>
                <a:gd name="T9" fmla="*/ 0 w 816"/>
                <a:gd name="T10" fmla="*/ 0 h 1536"/>
                <a:gd name="T11" fmla="*/ 816 w 816"/>
                <a:gd name="T12" fmla="*/ 1536 h 1536"/>
              </a:gdLst>
              <a:ahLst/>
              <a:cxnLst>
                <a:cxn ang="T6">
                  <a:pos x="T0" y="T1"/>
                </a:cxn>
                <a:cxn ang="T7">
                  <a:pos x="T2" y="T3"/>
                </a:cxn>
                <a:cxn ang="T8">
                  <a:pos x="T4" y="T5"/>
                </a:cxn>
              </a:cxnLst>
              <a:rect l="T9" t="T10" r="T11" b="T12"/>
              <a:pathLst>
                <a:path w="816" h="1536">
                  <a:moveTo>
                    <a:pt x="816" y="0"/>
                  </a:moveTo>
                  <a:lnTo>
                    <a:pt x="0" y="0"/>
                  </a:lnTo>
                  <a:lnTo>
                    <a:pt x="0" y="1536"/>
                  </a:lnTo>
                </a:path>
              </a:pathLst>
            </a:custGeom>
            <a:noFill/>
            <a:ln w="38100" cap="flat" cmpd="sng">
              <a:solidFill>
                <a:schemeClr val="tx1"/>
              </a:solidFill>
              <a:prstDash val="solid"/>
              <a:round/>
              <a:headEnd type="none" w="med" len="med"/>
              <a:tailEnd type="none" w="sm"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5" name="Rectangle 52"/>
            <p:cNvSpPr>
              <a:spLocks noChangeArrowheads="1"/>
            </p:cNvSpPr>
            <p:nvPr/>
          </p:nvSpPr>
          <p:spPr bwMode="auto">
            <a:xfrm rot="16200000">
              <a:off x="3685" y="2478"/>
              <a:ext cx="67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000" b="0" dirty="0">
                  <a:solidFill>
                    <a:srgbClr val="000000"/>
                  </a:solidFill>
                  <a:latin typeface="Times" panose="02020603050405020304" pitchFamily="18" charset="0"/>
                </a:rPr>
                <a:t>Bit Line</a:t>
              </a:r>
            </a:p>
          </p:txBody>
        </p:sp>
      </p:grpSp>
      <p:sp>
        <p:nvSpPr>
          <p:cNvPr id="46" name="灯片编号占位符 45"/>
          <p:cNvSpPr>
            <a:spLocks noGrp="1"/>
          </p:cNvSpPr>
          <p:nvPr>
            <p:ph type="sldNum" sz="quarter" idx="12"/>
          </p:nvPr>
        </p:nvSpPr>
        <p:spPr/>
        <p:txBody>
          <a:bodyPr/>
          <a:lstStyle/>
          <a:p>
            <a:pPr>
              <a:defRPr/>
            </a:pPr>
            <a:fld id="{D70A7DCE-50A9-44DB-83A6-F34B2A3EA1B3}" type="slidenum">
              <a:rPr lang="zh-CN" altLang="en-US" smtClean="0"/>
              <a:pPr>
                <a:defRPr/>
              </a:pPr>
              <a:t>5</a:t>
            </a:fld>
            <a:endParaRPr lang="zh-CN" altLang="en-US"/>
          </a:p>
        </p:txBody>
      </p:sp>
    </p:spTree>
    <p:extLst>
      <p:ext uri="{BB962C8B-B14F-4D97-AF65-F5344CB8AC3E}">
        <p14:creationId xmlns:p14="http://schemas.microsoft.com/office/powerpoint/2010/main" val="32704991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152400"/>
            <a:ext cx="9144000" cy="609600"/>
          </a:xfrm>
          <a:noFill/>
        </p:spPr>
        <p:txBody>
          <a:bodyPr>
            <a:normAutofit fontScale="90000"/>
          </a:bodyPr>
          <a:lstStyle/>
          <a:p>
            <a:r>
              <a:rPr lang="en-US" altLang="zh-CN" dirty="0" smtClean="0">
                <a:latin typeface="Comic Sans MS" panose="030F0702030302020204" pitchFamily="66" charset="0"/>
              </a:rPr>
              <a:t>Calculating cache performance</a:t>
            </a:r>
          </a:p>
        </p:txBody>
      </p:sp>
      <p:sp>
        <p:nvSpPr>
          <p:cNvPr id="48131" name="AutoShape 3"/>
          <p:cNvSpPr>
            <a:spLocks noGrp="1" noChangeArrowheads="1"/>
          </p:cNvSpPr>
          <p:nvPr>
            <p:ph type="body" idx="1"/>
          </p:nvPr>
        </p:nvSpPr>
        <p:spPr>
          <a:xfrm>
            <a:off x="89693" y="1052736"/>
            <a:ext cx="8964613" cy="5184105"/>
          </a:xfrm>
          <a:noFill/>
        </p:spPr>
        <p:txBody>
          <a:bodyPr/>
          <a:lstStyle/>
          <a:p>
            <a:r>
              <a:rPr lang="en-US" altLang="zh-CN" sz="2800" dirty="0" smtClean="0">
                <a:solidFill>
                  <a:schemeClr val="tx1"/>
                </a:solidFill>
              </a:rPr>
              <a:t>Assume:</a:t>
            </a:r>
          </a:p>
          <a:p>
            <a:pPr>
              <a:buFontTx/>
              <a:buNone/>
            </a:pPr>
            <a:r>
              <a:rPr lang="en-US" altLang="zh-CN" sz="2000" dirty="0" smtClean="0"/>
              <a:t>		</a:t>
            </a:r>
            <a:r>
              <a:rPr lang="en-US" altLang="zh-CN" sz="2000" dirty="0" smtClean="0">
                <a:solidFill>
                  <a:schemeClr val="tx1"/>
                </a:solidFill>
              </a:rPr>
              <a:t>instruction cache miss rate 	2%</a:t>
            </a:r>
          </a:p>
          <a:p>
            <a:pPr lvl="1">
              <a:buFontTx/>
              <a:buNone/>
            </a:pPr>
            <a:r>
              <a:rPr lang="en-US" altLang="zh-CN" sz="2000" dirty="0" smtClean="0"/>
              <a:t>  		</a:t>
            </a:r>
            <a:r>
              <a:rPr lang="en-US" altLang="zh-CN" sz="2000" b="1" dirty="0" smtClean="0">
                <a:latin typeface="Arial" panose="020B0604020202020204" pitchFamily="34" charset="0"/>
                <a:ea typeface="宋体" panose="02010600030101010101" pitchFamily="2" charset="-122"/>
              </a:rPr>
              <a:t>data cache miss rate 		4%</a:t>
            </a:r>
          </a:p>
          <a:p>
            <a:pPr lvl="1">
              <a:buFontTx/>
              <a:buNone/>
            </a:pPr>
            <a:r>
              <a:rPr lang="en-US" altLang="zh-CN" sz="2000" b="1" dirty="0" smtClean="0">
                <a:latin typeface="Arial" panose="020B0604020202020204" pitchFamily="34" charset="0"/>
                <a:ea typeface="宋体" panose="02010600030101010101" pitchFamily="2" charset="-122"/>
              </a:rPr>
              <a:t>		CPI without any memory stalls	2</a:t>
            </a:r>
          </a:p>
          <a:p>
            <a:pPr lvl="1">
              <a:buFontTx/>
              <a:buNone/>
            </a:pPr>
            <a:r>
              <a:rPr lang="en-US" altLang="zh-CN" sz="2000" b="1" dirty="0" smtClean="0">
                <a:latin typeface="Arial" panose="020B0604020202020204" pitchFamily="34" charset="0"/>
                <a:ea typeface="宋体" panose="02010600030101010101" pitchFamily="2" charset="-122"/>
              </a:rPr>
              <a:t>		miss penalty			100 cycles</a:t>
            </a:r>
          </a:p>
          <a:p>
            <a:pPr lvl="1">
              <a:buFontTx/>
              <a:buNone/>
            </a:pPr>
            <a:r>
              <a:rPr lang="en-US" altLang="zh-CN" sz="2000" dirty="0" smtClean="0"/>
              <a:t>	</a:t>
            </a:r>
            <a:r>
              <a:rPr lang="en-US" altLang="zh-CN" sz="2000" b="1" dirty="0" smtClean="0">
                <a:latin typeface="Arial" panose="020B0604020202020204" pitchFamily="34" charset="0"/>
                <a:ea typeface="宋体" panose="02010600030101010101" pitchFamily="2" charset="-122"/>
              </a:rPr>
              <a:t>	The frequency of all loads and stores in </a:t>
            </a:r>
            <a:r>
              <a:rPr lang="en-US" altLang="zh-CN" sz="2000" b="1" dirty="0" err="1" smtClean="0">
                <a:latin typeface="Arial" panose="020B0604020202020204" pitchFamily="34" charset="0"/>
                <a:ea typeface="宋体" panose="02010600030101010101" pitchFamily="2" charset="-122"/>
              </a:rPr>
              <a:t>gcc</a:t>
            </a:r>
            <a:r>
              <a:rPr lang="en-US" altLang="zh-CN" sz="2000" b="1" dirty="0" smtClean="0">
                <a:latin typeface="Arial" panose="020B0604020202020204" pitchFamily="34" charset="0"/>
                <a:ea typeface="宋体" panose="02010600030101010101" pitchFamily="2" charset="-122"/>
              </a:rPr>
              <a:t> is 36%,as we see in Figure 3.26, on page 288</a:t>
            </a:r>
            <a:r>
              <a:rPr lang="en-US" altLang="zh-CN" sz="2000" dirty="0" smtClean="0"/>
              <a:t>.</a:t>
            </a:r>
          </a:p>
          <a:p>
            <a:r>
              <a:rPr lang="en-US" altLang="zh-CN" sz="2000" dirty="0" smtClean="0">
                <a:solidFill>
                  <a:srgbClr val="FF3300"/>
                </a:solidFill>
              </a:rPr>
              <a:t>Question: How </a:t>
            </a:r>
            <a:r>
              <a:rPr lang="en-US" altLang="zh-CN" sz="2000" dirty="0" smtClean="0">
                <a:solidFill>
                  <a:srgbClr val="FF3300"/>
                </a:solidFill>
              </a:rPr>
              <a:t>much faster </a:t>
            </a:r>
            <a:r>
              <a:rPr lang="en-US" altLang="zh-CN" sz="2000" dirty="0" smtClean="0">
                <a:solidFill>
                  <a:srgbClr val="FF3300"/>
                </a:solidFill>
              </a:rPr>
              <a:t>a processor would run with a perfect cache?</a:t>
            </a:r>
          </a:p>
          <a:p>
            <a:r>
              <a:rPr lang="en-US" altLang="zh-CN" sz="2000" dirty="0" smtClean="0">
                <a:solidFill>
                  <a:schemeClr val="tx1"/>
                </a:solidFill>
              </a:rPr>
              <a:t>Answer:</a:t>
            </a:r>
          </a:p>
          <a:p>
            <a:pPr>
              <a:buFontTx/>
              <a:buNone/>
            </a:pPr>
            <a:r>
              <a:rPr lang="en-US" altLang="zh-CN" sz="2000" dirty="0" smtClean="0">
                <a:solidFill>
                  <a:schemeClr val="tx1"/>
                </a:solidFill>
              </a:rPr>
              <a:t>		Instruction miss cycles = </a:t>
            </a:r>
            <a:r>
              <a:rPr lang="en-US" altLang="zh-CN" sz="2000" dirty="0" smtClean="0">
                <a:solidFill>
                  <a:schemeClr val="tx1"/>
                </a:solidFill>
                <a:latin typeface="Times New Roman" panose="02020603050405020304" pitchFamily="18" charset="0"/>
              </a:rPr>
              <a:t>I</a:t>
            </a:r>
            <a:r>
              <a:rPr lang="en-US" altLang="zh-CN" sz="2000" dirty="0" smtClean="0">
                <a:solidFill>
                  <a:schemeClr val="tx1"/>
                </a:solidFill>
              </a:rPr>
              <a:t>×2%×100	=2.00</a:t>
            </a:r>
            <a:r>
              <a:rPr lang="en-US" altLang="zh-CN" sz="2000" dirty="0" smtClean="0">
                <a:solidFill>
                  <a:schemeClr val="tx1"/>
                </a:solidFill>
                <a:latin typeface="Times New Roman" panose="02020603050405020304" pitchFamily="18" charset="0"/>
              </a:rPr>
              <a:t>I</a:t>
            </a:r>
          </a:p>
          <a:p>
            <a:pPr>
              <a:buFontTx/>
              <a:buNone/>
            </a:pPr>
            <a:r>
              <a:rPr lang="en-US" altLang="zh-CN" sz="2000" dirty="0" smtClean="0">
                <a:solidFill>
                  <a:schemeClr val="tx1"/>
                </a:solidFill>
                <a:latin typeface="Times New Roman" panose="02020603050405020304" pitchFamily="18" charset="0"/>
              </a:rPr>
              <a:t>		Data miss cycles	= I</a:t>
            </a:r>
            <a:r>
              <a:rPr lang="en-US" altLang="zh-CN" sz="2000" dirty="0" smtClean="0">
                <a:solidFill>
                  <a:schemeClr val="tx1"/>
                </a:solidFill>
              </a:rPr>
              <a:t>×36%×4%×100	=1.44</a:t>
            </a:r>
            <a:r>
              <a:rPr lang="en-US" altLang="zh-CN" sz="2000" dirty="0" smtClean="0">
                <a:solidFill>
                  <a:schemeClr val="tx1"/>
                </a:solidFill>
                <a:latin typeface="Times New Roman" panose="02020603050405020304" pitchFamily="18" charset="0"/>
              </a:rPr>
              <a:t>I</a:t>
            </a:r>
          </a:p>
          <a:p>
            <a:pPr>
              <a:buFontTx/>
              <a:buNone/>
            </a:pPr>
            <a:r>
              <a:rPr lang="en-US" altLang="zh-CN" sz="2000" dirty="0" smtClean="0">
                <a:solidFill>
                  <a:schemeClr val="tx1"/>
                </a:solidFill>
                <a:latin typeface="Times New Roman" panose="02020603050405020304" pitchFamily="18" charset="0"/>
              </a:rPr>
              <a:t>		Total memory-stall cycles= </a:t>
            </a:r>
            <a:r>
              <a:rPr lang="en-US" altLang="zh-CN" sz="2000" dirty="0" smtClean="0">
                <a:solidFill>
                  <a:schemeClr val="tx1"/>
                </a:solidFill>
              </a:rPr>
              <a:t>2.00</a:t>
            </a:r>
            <a:r>
              <a:rPr lang="en-US" altLang="zh-CN" sz="2000" dirty="0" smtClean="0">
                <a:solidFill>
                  <a:schemeClr val="tx1"/>
                </a:solidFill>
                <a:latin typeface="Times New Roman" panose="02020603050405020304" pitchFamily="18" charset="0"/>
              </a:rPr>
              <a:t>I+ </a:t>
            </a:r>
            <a:r>
              <a:rPr lang="en-US" altLang="zh-CN" sz="2000" dirty="0" smtClean="0">
                <a:solidFill>
                  <a:schemeClr val="tx1"/>
                </a:solidFill>
              </a:rPr>
              <a:t>1.44</a:t>
            </a:r>
            <a:r>
              <a:rPr lang="en-US" altLang="zh-CN" sz="2000" dirty="0" smtClean="0">
                <a:solidFill>
                  <a:schemeClr val="tx1"/>
                </a:solidFill>
                <a:latin typeface="Times New Roman" panose="02020603050405020304" pitchFamily="18" charset="0"/>
              </a:rPr>
              <a:t>I	=3.44 I</a:t>
            </a:r>
          </a:p>
          <a:p>
            <a:pPr>
              <a:buFontTx/>
              <a:buNone/>
            </a:pPr>
            <a:r>
              <a:rPr lang="en-US" altLang="zh-CN" sz="2000" dirty="0" smtClean="0">
                <a:solidFill>
                  <a:schemeClr val="tx1"/>
                </a:solidFill>
                <a:latin typeface="Times New Roman" panose="02020603050405020304" pitchFamily="18" charset="0"/>
              </a:rPr>
              <a:t>		CPI with stall = CPI with perfect cache + total memory-stalls</a:t>
            </a:r>
          </a:p>
          <a:p>
            <a:pPr>
              <a:buFontTx/>
              <a:buNone/>
            </a:pPr>
            <a:r>
              <a:rPr lang="en-US" altLang="zh-CN" sz="2000" dirty="0" smtClean="0">
                <a:solidFill>
                  <a:schemeClr val="tx1"/>
                </a:solidFill>
                <a:latin typeface="Times New Roman" panose="02020603050405020304" pitchFamily="18" charset="0"/>
              </a:rPr>
              <a:t>			          = (2 + 3.44 )I = 5.44I</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50</a:t>
            </a:fld>
            <a:endParaRPr lang="zh-CN" altLang="en-US"/>
          </a:p>
        </p:txBody>
      </p:sp>
    </p:spTree>
    <p:extLst>
      <p:ext uri="{BB962C8B-B14F-4D97-AF65-F5344CB8AC3E}">
        <p14:creationId xmlns:p14="http://schemas.microsoft.com/office/powerpoint/2010/main" val="3660916952"/>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31800" y="231567"/>
            <a:ext cx="7524576" cy="609600"/>
          </a:xfrm>
          <a:noFill/>
        </p:spPr>
        <p:txBody>
          <a:bodyPr/>
          <a:lstStyle/>
          <a:p>
            <a:r>
              <a:rPr lang="en-US" altLang="zh-CN" sz="3200" dirty="0" smtClean="0">
                <a:solidFill>
                  <a:srgbClr val="FF3300"/>
                </a:solidFill>
              </a:rPr>
              <a:t>How faster a processor for ideal</a:t>
            </a:r>
          </a:p>
        </p:txBody>
      </p:sp>
      <p:sp>
        <p:nvSpPr>
          <p:cNvPr id="49155" name="AutoShape 3"/>
          <p:cNvSpPr>
            <a:spLocks noGrp="1" noChangeArrowheads="1"/>
          </p:cNvSpPr>
          <p:nvPr>
            <p:ph type="body" idx="1"/>
          </p:nvPr>
        </p:nvSpPr>
        <p:spPr>
          <a:xfrm>
            <a:off x="179388" y="2565400"/>
            <a:ext cx="8382000" cy="2303463"/>
          </a:xfrm>
          <a:noFill/>
        </p:spPr>
        <p:txBody>
          <a:bodyPr/>
          <a:lstStyle/>
          <a:p>
            <a:r>
              <a:rPr lang="en-US" altLang="zh-CN" sz="2400" dirty="0" smtClean="0">
                <a:solidFill>
                  <a:srgbClr val="FF3300"/>
                </a:solidFill>
                <a:ea typeface="楷体_GB2312" pitchFamily="49" charset="-122"/>
              </a:rPr>
              <a:t>What happens if the processor is made faster?</a:t>
            </a:r>
          </a:p>
          <a:p>
            <a:pPr>
              <a:buFontTx/>
              <a:buNone/>
            </a:pPr>
            <a:r>
              <a:rPr lang="en-US" altLang="zh-CN" sz="2400" dirty="0" smtClean="0">
                <a:ea typeface="楷体_GB2312" pitchFamily="49" charset="-122"/>
              </a:rPr>
              <a:t>	</a:t>
            </a:r>
            <a:r>
              <a:rPr lang="en-US" altLang="zh-CN" sz="2400" dirty="0" smtClean="0">
                <a:solidFill>
                  <a:schemeClr val="tx1"/>
                </a:solidFill>
                <a:ea typeface="楷体_GB2312" pitchFamily="49" charset="-122"/>
              </a:rPr>
              <a:t>Assume CPI reduces from 2 to 1</a:t>
            </a:r>
          </a:p>
          <a:p>
            <a:pPr>
              <a:buFontTx/>
              <a:buNone/>
            </a:pPr>
            <a:r>
              <a:rPr lang="en-US" altLang="zh-CN" sz="2000" dirty="0" smtClean="0">
                <a:solidFill>
                  <a:schemeClr val="tx1"/>
                </a:solidFill>
                <a:latin typeface="Times New Roman" panose="02020603050405020304" pitchFamily="18" charset="0"/>
              </a:rPr>
              <a:t>	CPI with stall = CPI with perfect cache + total memory-stalls</a:t>
            </a:r>
          </a:p>
          <a:p>
            <a:pPr>
              <a:buFontTx/>
              <a:buNone/>
            </a:pPr>
            <a:r>
              <a:rPr lang="en-US" altLang="zh-CN" sz="2000" dirty="0" smtClean="0">
                <a:solidFill>
                  <a:schemeClr val="tx1"/>
                </a:solidFill>
                <a:latin typeface="Times New Roman" panose="02020603050405020304" pitchFamily="18" charset="0"/>
              </a:rPr>
              <a:t>			=(1+3.44)I = 4.44I</a:t>
            </a:r>
          </a:p>
        </p:txBody>
      </p:sp>
      <p:grpSp>
        <p:nvGrpSpPr>
          <p:cNvPr id="49156" name="Group 4"/>
          <p:cNvGrpSpPr>
            <a:grpSpLocks/>
          </p:cNvGrpSpPr>
          <p:nvPr/>
        </p:nvGrpSpPr>
        <p:grpSpPr bwMode="auto">
          <a:xfrm>
            <a:off x="646113" y="1125538"/>
            <a:ext cx="3275012" cy="696912"/>
            <a:chOff x="204" y="3612"/>
            <a:chExt cx="2063" cy="439"/>
          </a:xfrm>
        </p:grpSpPr>
        <p:sp>
          <p:nvSpPr>
            <p:cNvPr id="49200" name="Text Box 5"/>
            <p:cNvSpPr txBox="1">
              <a:spLocks noChangeArrowheads="1"/>
            </p:cNvSpPr>
            <p:nvPr/>
          </p:nvSpPr>
          <p:spPr bwMode="auto">
            <a:xfrm>
              <a:off x="521" y="3612"/>
              <a:ext cx="15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CPU time with stalls</a:t>
              </a:r>
            </a:p>
          </p:txBody>
        </p:sp>
        <p:sp>
          <p:nvSpPr>
            <p:cNvPr id="49201" name="Line 6"/>
            <p:cNvSpPr>
              <a:spLocks noChangeShapeType="1"/>
            </p:cNvSpPr>
            <p:nvPr/>
          </p:nvSpPr>
          <p:spPr bwMode="auto">
            <a:xfrm>
              <a:off x="295" y="3839"/>
              <a:ext cx="187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02" name="Text Box 7"/>
            <p:cNvSpPr txBox="1">
              <a:spLocks noChangeArrowheads="1"/>
            </p:cNvSpPr>
            <p:nvPr/>
          </p:nvSpPr>
          <p:spPr bwMode="auto">
            <a:xfrm>
              <a:off x="204" y="3820"/>
              <a:ext cx="20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CPU time with perfect cache</a:t>
              </a:r>
            </a:p>
          </p:txBody>
        </p:sp>
      </p:grpSp>
      <p:grpSp>
        <p:nvGrpSpPr>
          <p:cNvPr id="49157" name="Group 8"/>
          <p:cNvGrpSpPr>
            <a:grpSpLocks/>
          </p:cNvGrpSpPr>
          <p:nvPr/>
        </p:nvGrpSpPr>
        <p:grpSpPr bwMode="auto">
          <a:xfrm>
            <a:off x="3635375" y="1125538"/>
            <a:ext cx="3816350" cy="696912"/>
            <a:chOff x="1020" y="2069"/>
            <a:chExt cx="1860" cy="439"/>
          </a:xfrm>
        </p:grpSpPr>
        <p:sp>
          <p:nvSpPr>
            <p:cNvPr id="49197" name="Text Box 9"/>
            <p:cNvSpPr txBox="1">
              <a:spLocks noChangeArrowheads="1"/>
            </p:cNvSpPr>
            <p:nvPr/>
          </p:nvSpPr>
          <p:spPr bwMode="auto">
            <a:xfrm>
              <a:off x="1204" y="2069"/>
              <a:ext cx="14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latin typeface="Times New Roman" panose="02020603050405020304" pitchFamily="18" charset="0"/>
                </a:rPr>
                <a:t>I</a:t>
              </a:r>
              <a:r>
                <a:rPr lang="en-US" altLang="zh-CN" sz="1800"/>
                <a:t>×CPI</a:t>
              </a:r>
              <a:r>
                <a:rPr lang="en-US" altLang="zh-CN" sz="1800" baseline="-25000"/>
                <a:t>stall</a:t>
              </a:r>
              <a:r>
                <a:rPr lang="en-US" altLang="zh-CN" sz="1800"/>
                <a:t>×Clock cycle</a:t>
              </a:r>
            </a:p>
          </p:txBody>
        </p:sp>
        <p:sp>
          <p:nvSpPr>
            <p:cNvPr id="49198" name="Line 10"/>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99" name="Text Box 11"/>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latin typeface="Times New Roman" panose="02020603050405020304" pitchFamily="18" charset="0"/>
                </a:rPr>
                <a:t>I</a:t>
              </a:r>
              <a:r>
                <a:rPr lang="en-US" altLang="zh-CN" sz="1800"/>
                <a:t>×CPI</a:t>
              </a:r>
              <a:r>
                <a:rPr lang="en-US" altLang="zh-CN" sz="1800" baseline="-25000"/>
                <a:t>perfect</a:t>
              </a:r>
              <a:r>
                <a:rPr lang="en-US" altLang="zh-CN" sz="1800"/>
                <a:t>×Clock cycle</a:t>
              </a:r>
            </a:p>
          </p:txBody>
        </p:sp>
      </p:grpSp>
      <p:grpSp>
        <p:nvGrpSpPr>
          <p:cNvPr id="49158" name="Group 12"/>
          <p:cNvGrpSpPr>
            <a:grpSpLocks/>
          </p:cNvGrpSpPr>
          <p:nvPr/>
        </p:nvGrpSpPr>
        <p:grpSpPr bwMode="auto">
          <a:xfrm>
            <a:off x="4102100" y="1916113"/>
            <a:ext cx="1117600" cy="696912"/>
            <a:chOff x="1020" y="2069"/>
            <a:chExt cx="1860" cy="439"/>
          </a:xfrm>
        </p:grpSpPr>
        <p:sp>
          <p:nvSpPr>
            <p:cNvPr id="49194" name="Text Box 13"/>
            <p:cNvSpPr txBox="1">
              <a:spLocks noChangeArrowheads="1"/>
            </p:cNvSpPr>
            <p:nvPr/>
          </p:nvSpPr>
          <p:spPr bwMode="auto">
            <a:xfrm>
              <a:off x="1205" y="2069"/>
              <a:ext cx="144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CPI</a:t>
              </a:r>
              <a:r>
                <a:rPr lang="en-US" altLang="zh-CN" sz="1800" baseline="-25000"/>
                <a:t>stall</a:t>
              </a:r>
            </a:p>
          </p:txBody>
        </p:sp>
        <p:sp>
          <p:nvSpPr>
            <p:cNvPr id="49195" name="Line 14"/>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96" name="Text Box 15"/>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CPI</a:t>
              </a:r>
              <a:r>
                <a:rPr lang="en-US" altLang="zh-CN" sz="1800" baseline="-25000"/>
                <a:t>perfect</a:t>
              </a:r>
            </a:p>
          </p:txBody>
        </p:sp>
      </p:grpSp>
      <p:grpSp>
        <p:nvGrpSpPr>
          <p:cNvPr id="49159" name="Group 16"/>
          <p:cNvGrpSpPr>
            <a:grpSpLocks/>
          </p:cNvGrpSpPr>
          <p:nvPr/>
        </p:nvGrpSpPr>
        <p:grpSpPr bwMode="auto">
          <a:xfrm>
            <a:off x="5326063" y="1916113"/>
            <a:ext cx="1117600" cy="696912"/>
            <a:chOff x="1020" y="2069"/>
            <a:chExt cx="1860" cy="439"/>
          </a:xfrm>
        </p:grpSpPr>
        <p:sp>
          <p:nvSpPr>
            <p:cNvPr id="49191" name="Text Box 17"/>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5.44</a:t>
              </a:r>
            </a:p>
          </p:txBody>
        </p:sp>
        <p:sp>
          <p:nvSpPr>
            <p:cNvPr id="49192" name="Line 18"/>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93" name="Text Box 19"/>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2</a:t>
              </a:r>
              <a:endParaRPr lang="en-US" altLang="zh-CN" sz="1800" baseline="-25000"/>
            </a:p>
          </p:txBody>
        </p:sp>
      </p:grpSp>
      <p:sp>
        <p:nvSpPr>
          <p:cNvPr id="49160" name="Text Box 20"/>
          <p:cNvSpPr txBox="1">
            <a:spLocks noChangeArrowheads="1"/>
          </p:cNvSpPr>
          <p:nvPr/>
        </p:nvSpPr>
        <p:spPr bwMode="auto">
          <a:xfrm>
            <a:off x="3706813" y="1268413"/>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a:latin typeface="Times New Roman" panose="02020603050405020304" pitchFamily="18" charset="0"/>
              </a:rPr>
              <a:t>=</a:t>
            </a:r>
          </a:p>
        </p:txBody>
      </p:sp>
      <p:sp>
        <p:nvSpPr>
          <p:cNvPr id="49161" name="Text Box 21"/>
          <p:cNvSpPr txBox="1">
            <a:spLocks noChangeArrowheads="1"/>
          </p:cNvSpPr>
          <p:nvPr/>
        </p:nvSpPr>
        <p:spPr bwMode="auto">
          <a:xfrm>
            <a:off x="3708400" y="2036763"/>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a:latin typeface="Times New Roman" panose="02020603050405020304" pitchFamily="18" charset="0"/>
              </a:rPr>
              <a:t>=</a:t>
            </a:r>
          </a:p>
        </p:txBody>
      </p:sp>
      <p:sp>
        <p:nvSpPr>
          <p:cNvPr id="49162" name="Text Box 22"/>
          <p:cNvSpPr txBox="1">
            <a:spLocks noChangeArrowheads="1"/>
          </p:cNvSpPr>
          <p:nvPr/>
        </p:nvSpPr>
        <p:spPr bwMode="auto">
          <a:xfrm>
            <a:off x="5003800" y="2036763"/>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a:latin typeface="Times New Roman" panose="02020603050405020304" pitchFamily="18" charset="0"/>
              </a:rPr>
              <a:t>=</a:t>
            </a:r>
          </a:p>
        </p:txBody>
      </p:sp>
      <p:grpSp>
        <p:nvGrpSpPr>
          <p:cNvPr id="49163" name="Group 23"/>
          <p:cNvGrpSpPr>
            <a:grpSpLocks/>
          </p:cNvGrpSpPr>
          <p:nvPr/>
        </p:nvGrpSpPr>
        <p:grpSpPr bwMode="auto">
          <a:xfrm>
            <a:off x="1044575" y="4438650"/>
            <a:ext cx="3275013" cy="696913"/>
            <a:chOff x="204" y="3612"/>
            <a:chExt cx="2063" cy="439"/>
          </a:xfrm>
        </p:grpSpPr>
        <p:sp>
          <p:nvSpPr>
            <p:cNvPr id="49188" name="Text Box 24"/>
            <p:cNvSpPr txBox="1">
              <a:spLocks noChangeArrowheads="1"/>
            </p:cNvSpPr>
            <p:nvPr/>
          </p:nvSpPr>
          <p:spPr bwMode="auto">
            <a:xfrm>
              <a:off x="521" y="3612"/>
              <a:ext cx="15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CPU time with stalls</a:t>
              </a:r>
            </a:p>
          </p:txBody>
        </p:sp>
        <p:sp>
          <p:nvSpPr>
            <p:cNvPr id="49189" name="Line 25"/>
            <p:cNvSpPr>
              <a:spLocks noChangeShapeType="1"/>
            </p:cNvSpPr>
            <p:nvPr/>
          </p:nvSpPr>
          <p:spPr bwMode="auto">
            <a:xfrm>
              <a:off x="295" y="3839"/>
              <a:ext cx="187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90" name="Text Box 26"/>
            <p:cNvSpPr txBox="1">
              <a:spLocks noChangeArrowheads="1"/>
            </p:cNvSpPr>
            <p:nvPr/>
          </p:nvSpPr>
          <p:spPr bwMode="auto">
            <a:xfrm>
              <a:off x="204" y="3820"/>
              <a:ext cx="20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CPU time with perfect cache</a:t>
              </a:r>
            </a:p>
          </p:txBody>
        </p:sp>
      </p:grpSp>
      <p:grpSp>
        <p:nvGrpSpPr>
          <p:cNvPr id="49164" name="Group 27"/>
          <p:cNvGrpSpPr>
            <a:grpSpLocks/>
          </p:cNvGrpSpPr>
          <p:nvPr/>
        </p:nvGrpSpPr>
        <p:grpSpPr bwMode="auto">
          <a:xfrm>
            <a:off x="4462463" y="4438650"/>
            <a:ext cx="1117600" cy="696913"/>
            <a:chOff x="1020" y="2069"/>
            <a:chExt cx="1860" cy="439"/>
          </a:xfrm>
        </p:grpSpPr>
        <p:sp>
          <p:nvSpPr>
            <p:cNvPr id="49185" name="Text Box 28"/>
            <p:cNvSpPr txBox="1">
              <a:spLocks noChangeArrowheads="1"/>
            </p:cNvSpPr>
            <p:nvPr/>
          </p:nvSpPr>
          <p:spPr bwMode="auto">
            <a:xfrm>
              <a:off x="1205" y="2069"/>
              <a:ext cx="144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CPI</a:t>
              </a:r>
              <a:r>
                <a:rPr lang="en-US" altLang="zh-CN" sz="1800" baseline="-25000"/>
                <a:t>stall</a:t>
              </a:r>
            </a:p>
          </p:txBody>
        </p:sp>
        <p:sp>
          <p:nvSpPr>
            <p:cNvPr id="49186" name="Line 29"/>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7" name="Text Box 30"/>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err="1"/>
                <a:t>CPI</a:t>
              </a:r>
              <a:r>
                <a:rPr lang="en-US" altLang="zh-CN" sz="1800" baseline="-25000" dirty="0" err="1"/>
                <a:t>perfect</a:t>
              </a:r>
              <a:endParaRPr lang="en-US" altLang="zh-CN" sz="1800" baseline="-25000" dirty="0"/>
            </a:p>
          </p:txBody>
        </p:sp>
      </p:grpSp>
      <p:grpSp>
        <p:nvGrpSpPr>
          <p:cNvPr id="49165" name="Group 31"/>
          <p:cNvGrpSpPr>
            <a:grpSpLocks/>
          </p:cNvGrpSpPr>
          <p:nvPr/>
        </p:nvGrpSpPr>
        <p:grpSpPr bwMode="auto">
          <a:xfrm>
            <a:off x="5686425" y="4438650"/>
            <a:ext cx="1117600" cy="696913"/>
            <a:chOff x="1020" y="2069"/>
            <a:chExt cx="1860" cy="439"/>
          </a:xfrm>
        </p:grpSpPr>
        <p:sp>
          <p:nvSpPr>
            <p:cNvPr id="49182" name="Text Box 32"/>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4.44</a:t>
              </a:r>
            </a:p>
          </p:txBody>
        </p:sp>
        <p:sp>
          <p:nvSpPr>
            <p:cNvPr id="49183" name="Line 33"/>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4" name="Text Box 34"/>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1</a:t>
              </a:r>
              <a:endParaRPr lang="en-US" altLang="zh-CN" sz="1800" baseline="-25000"/>
            </a:p>
          </p:txBody>
        </p:sp>
      </p:grpSp>
      <p:sp>
        <p:nvSpPr>
          <p:cNvPr id="49166" name="Text Box 36"/>
          <p:cNvSpPr txBox="1">
            <a:spLocks noChangeArrowheads="1"/>
          </p:cNvSpPr>
          <p:nvPr/>
        </p:nvSpPr>
        <p:spPr bwMode="auto">
          <a:xfrm>
            <a:off x="4068763" y="45593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a:latin typeface="Times New Roman" panose="02020603050405020304" pitchFamily="18" charset="0"/>
              </a:rPr>
              <a:t>=</a:t>
            </a:r>
          </a:p>
        </p:txBody>
      </p:sp>
      <p:sp>
        <p:nvSpPr>
          <p:cNvPr id="49167" name="Text Box 37"/>
          <p:cNvSpPr txBox="1">
            <a:spLocks noChangeArrowheads="1"/>
          </p:cNvSpPr>
          <p:nvPr/>
        </p:nvSpPr>
        <p:spPr bwMode="auto">
          <a:xfrm>
            <a:off x="5364163" y="45593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a:latin typeface="Times New Roman" panose="02020603050405020304" pitchFamily="18" charset="0"/>
              </a:rPr>
              <a:t>=</a:t>
            </a:r>
          </a:p>
        </p:txBody>
      </p:sp>
      <p:sp>
        <p:nvSpPr>
          <p:cNvPr id="49168" name="Text Box 38"/>
          <p:cNvSpPr txBox="1">
            <a:spLocks noChangeArrowheads="1"/>
          </p:cNvSpPr>
          <p:nvPr/>
        </p:nvSpPr>
        <p:spPr bwMode="auto">
          <a:xfrm>
            <a:off x="6443663" y="4559300"/>
            <a:ext cx="1439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a:latin typeface="Times New Roman" panose="02020603050405020304" pitchFamily="18" charset="0"/>
              </a:rPr>
              <a:t>=4.44</a:t>
            </a:r>
          </a:p>
        </p:txBody>
      </p:sp>
      <p:sp>
        <p:nvSpPr>
          <p:cNvPr id="49169" name="Text Box 39"/>
          <p:cNvSpPr txBox="1">
            <a:spLocks noChangeArrowheads="1"/>
          </p:cNvSpPr>
          <p:nvPr/>
        </p:nvSpPr>
        <p:spPr bwMode="auto">
          <a:xfrm>
            <a:off x="6013450" y="2035175"/>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a:latin typeface="Times New Roman" panose="02020603050405020304" pitchFamily="18" charset="0"/>
              </a:rPr>
              <a:t>=2.72</a:t>
            </a:r>
          </a:p>
        </p:txBody>
      </p:sp>
      <p:sp>
        <p:nvSpPr>
          <p:cNvPr id="49174" name="Text Box 50"/>
          <p:cNvSpPr txBox="1">
            <a:spLocks noChangeArrowheads="1"/>
          </p:cNvSpPr>
          <p:nvPr/>
        </p:nvSpPr>
        <p:spPr bwMode="auto">
          <a:xfrm>
            <a:off x="611188" y="5230813"/>
            <a:ext cx="453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a:latin typeface="Times New Roman" panose="02020603050405020304" pitchFamily="18" charset="0"/>
              </a:rPr>
              <a:t>Ratio time for Memory stalls</a:t>
            </a:r>
          </a:p>
        </p:txBody>
      </p:sp>
      <p:grpSp>
        <p:nvGrpSpPr>
          <p:cNvPr id="2" name="组合 1"/>
          <p:cNvGrpSpPr/>
          <p:nvPr/>
        </p:nvGrpSpPr>
        <p:grpSpPr>
          <a:xfrm>
            <a:off x="1909763" y="5589240"/>
            <a:ext cx="5399087" cy="696912"/>
            <a:chOff x="1909763" y="5589240"/>
            <a:chExt cx="5399087" cy="696912"/>
          </a:xfrm>
        </p:grpSpPr>
        <p:grpSp>
          <p:nvGrpSpPr>
            <p:cNvPr id="49170" name="Group 40"/>
            <p:cNvGrpSpPr>
              <a:grpSpLocks/>
            </p:cNvGrpSpPr>
            <p:nvPr/>
          </p:nvGrpSpPr>
          <p:grpSpPr bwMode="auto">
            <a:xfrm>
              <a:off x="2628900" y="5589240"/>
              <a:ext cx="1117600" cy="696912"/>
              <a:chOff x="1020" y="2069"/>
              <a:chExt cx="1860" cy="439"/>
            </a:xfrm>
          </p:grpSpPr>
          <p:sp>
            <p:nvSpPr>
              <p:cNvPr id="49179" name="Text Box 41"/>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3.44</a:t>
                </a:r>
              </a:p>
            </p:txBody>
          </p:sp>
          <p:sp>
            <p:nvSpPr>
              <p:cNvPr id="49180" name="Line 42"/>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1" name="Text Box 43"/>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5.44</a:t>
                </a:r>
                <a:endParaRPr lang="en-US" altLang="zh-CN" sz="1800" baseline="-25000"/>
              </a:p>
            </p:txBody>
          </p:sp>
        </p:grpSp>
        <p:grpSp>
          <p:nvGrpSpPr>
            <p:cNvPr id="49171" name="Group 44"/>
            <p:cNvGrpSpPr>
              <a:grpSpLocks/>
            </p:cNvGrpSpPr>
            <p:nvPr/>
          </p:nvGrpSpPr>
          <p:grpSpPr bwMode="auto">
            <a:xfrm>
              <a:off x="5148263" y="5589240"/>
              <a:ext cx="1117600" cy="696912"/>
              <a:chOff x="1020" y="2069"/>
              <a:chExt cx="1860" cy="439"/>
            </a:xfrm>
          </p:grpSpPr>
          <p:sp>
            <p:nvSpPr>
              <p:cNvPr id="49176" name="Text Box 45"/>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3.44</a:t>
                </a:r>
              </a:p>
            </p:txBody>
          </p:sp>
          <p:sp>
            <p:nvSpPr>
              <p:cNvPr id="49177" name="Line 46"/>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78" name="Text Box 47"/>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4.44</a:t>
                </a:r>
                <a:endParaRPr lang="en-US" altLang="zh-CN" sz="1800" baseline="-25000"/>
              </a:p>
            </p:txBody>
          </p:sp>
        </p:grpSp>
        <p:sp>
          <p:nvSpPr>
            <p:cNvPr id="49172" name="Text Box 48"/>
            <p:cNvSpPr txBox="1">
              <a:spLocks noChangeArrowheads="1"/>
            </p:cNvSpPr>
            <p:nvPr/>
          </p:nvSpPr>
          <p:spPr bwMode="auto">
            <a:xfrm>
              <a:off x="3421063" y="5732115"/>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a:latin typeface="Times New Roman" panose="02020603050405020304" pitchFamily="18" charset="0"/>
                </a:rPr>
                <a:t>=63%    to</a:t>
              </a:r>
            </a:p>
          </p:txBody>
        </p:sp>
        <p:sp>
          <p:nvSpPr>
            <p:cNvPr id="49173" name="Text Box 49"/>
            <p:cNvSpPr txBox="1">
              <a:spLocks noChangeArrowheads="1"/>
            </p:cNvSpPr>
            <p:nvPr/>
          </p:nvSpPr>
          <p:spPr bwMode="auto">
            <a:xfrm>
              <a:off x="5868988" y="5733702"/>
              <a:ext cx="1439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a:latin typeface="Times New Roman" panose="02020603050405020304" pitchFamily="18" charset="0"/>
                </a:rPr>
                <a:t>=77%</a:t>
              </a:r>
            </a:p>
          </p:txBody>
        </p:sp>
        <p:sp>
          <p:nvSpPr>
            <p:cNvPr id="49175" name="Rectangle 51"/>
            <p:cNvSpPr>
              <a:spLocks noChangeArrowheads="1"/>
            </p:cNvSpPr>
            <p:nvPr/>
          </p:nvSpPr>
          <p:spPr bwMode="auto">
            <a:xfrm>
              <a:off x="1909763" y="5682902"/>
              <a:ext cx="77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b="0" dirty="0">
                  <a:latin typeface="Times New Roman" panose="02020603050405020304" pitchFamily="18" charset="0"/>
                </a:rPr>
                <a:t>from</a:t>
              </a:r>
            </a:p>
          </p:txBody>
        </p:sp>
      </p:grpSp>
      <p:sp>
        <p:nvSpPr>
          <p:cNvPr id="3" name="灯片编号占位符 2"/>
          <p:cNvSpPr>
            <a:spLocks noGrp="1"/>
          </p:cNvSpPr>
          <p:nvPr>
            <p:ph type="sldNum" sz="quarter" idx="12"/>
          </p:nvPr>
        </p:nvSpPr>
        <p:spPr/>
        <p:txBody>
          <a:bodyPr/>
          <a:lstStyle/>
          <a:p>
            <a:pPr>
              <a:defRPr/>
            </a:pPr>
            <a:fld id="{D70A7DCE-50A9-44DB-83A6-F34B2A3EA1B3}" type="slidenum">
              <a:rPr lang="zh-CN" altLang="en-US" smtClean="0"/>
              <a:pPr>
                <a:defRPr/>
              </a:pPr>
              <a:t>51</a:t>
            </a:fld>
            <a:endParaRPr lang="zh-CN" altLang="en-US"/>
          </a:p>
        </p:txBody>
      </p:sp>
    </p:spTree>
    <p:extLst>
      <p:ext uri="{BB962C8B-B14F-4D97-AF65-F5344CB8AC3E}">
        <p14:creationId xmlns:p14="http://schemas.microsoft.com/office/powerpoint/2010/main" val="410388779"/>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5200" y="25399"/>
            <a:ext cx="8157200" cy="739775"/>
          </a:xfrm>
          <a:noFill/>
        </p:spPr>
        <p:txBody>
          <a:bodyPr>
            <a:noAutofit/>
          </a:bodyPr>
          <a:lstStyle/>
          <a:p>
            <a:r>
              <a:rPr lang="en-US" altLang="zh-CN" sz="2600" dirty="0" smtClean="0">
                <a:latin typeface="Comic Sans MS" panose="030F0702030302020204" pitchFamily="66" charset="0"/>
              </a:rPr>
              <a:t>Calculating cache performance </a:t>
            </a:r>
            <a:br>
              <a:rPr lang="en-US" altLang="zh-CN" sz="2600" dirty="0" smtClean="0">
                <a:latin typeface="Comic Sans MS" panose="030F0702030302020204" pitchFamily="66" charset="0"/>
              </a:rPr>
            </a:br>
            <a:r>
              <a:rPr lang="en-US" altLang="zh-CN" sz="2600" dirty="0">
                <a:latin typeface="Comic Sans MS" panose="030F0702030302020204" pitchFamily="66" charset="0"/>
              </a:rPr>
              <a:t>	</a:t>
            </a:r>
            <a:r>
              <a:rPr lang="en-US" altLang="zh-CN" sz="2600" dirty="0" smtClean="0">
                <a:latin typeface="Comic Sans MS" panose="030F0702030302020204" pitchFamily="66" charset="0"/>
              </a:rPr>
              <a:t>			with Increased Clock Rate</a:t>
            </a:r>
          </a:p>
        </p:txBody>
      </p:sp>
      <p:sp>
        <p:nvSpPr>
          <p:cNvPr id="50179" name="AutoShape 3"/>
          <p:cNvSpPr>
            <a:spLocks noGrp="1" noChangeArrowheads="1"/>
          </p:cNvSpPr>
          <p:nvPr>
            <p:ph type="body" idx="1"/>
          </p:nvPr>
        </p:nvSpPr>
        <p:spPr>
          <a:xfrm>
            <a:off x="200026" y="1018636"/>
            <a:ext cx="8382000" cy="4114800"/>
          </a:xfrm>
          <a:noFill/>
        </p:spPr>
        <p:txBody>
          <a:bodyPr/>
          <a:lstStyle/>
          <a:p>
            <a:r>
              <a:rPr lang="en-US" altLang="zh-CN" sz="2000" i="1" dirty="0" smtClean="0"/>
              <a:t>Suppose we increase the performance of the computer in the previous example by </a:t>
            </a:r>
            <a:r>
              <a:rPr lang="en-US" altLang="zh-CN" sz="2000" i="1" dirty="0" smtClean="0">
                <a:solidFill>
                  <a:srgbClr val="FF0000"/>
                </a:solidFill>
              </a:rPr>
              <a:t>doubling</a:t>
            </a:r>
            <a:r>
              <a:rPr lang="en-US" altLang="zh-CN" sz="2000" i="1" dirty="0" smtClean="0"/>
              <a:t> its clock rate for same memory system.</a:t>
            </a:r>
          </a:p>
          <a:p>
            <a:endParaRPr lang="en-US" altLang="zh-CN" sz="1000" i="1" dirty="0" smtClean="0"/>
          </a:p>
          <a:p>
            <a:r>
              <a:rPr lang="en-US" altLang="zh-CN" sz="2000" i="1" dirty="0" smtClean="0">
                <a:solidFill>
                  <a:srgbClr val="FF3300"/>
                </a:solidFill>
              </a:rPr>
              <a:t>Question : How much faster will the computer be with the faster </a:t>
            </a:r>
            <a:r>
              <a:rPr lang="en-US" altLang="zh-CN" sz="2000" i="1" dirty="0" smtClean="0">
                <a:solidFill>
                  <a:srgbClr val="FF3300"/>
                </a:solidFill>
              </a:rPr>
              <a:t>clock?</a:t>
            </a:r>
            <a:endParaRPr lang="en-US" altLang="zh-CN" sz="2000" i="1" dirty="0" smtClean="0">
              <a:solidFill>
                <a:srgbClr val="FF3300"/>
              </a:solidFill>
            </a:endParaRPr>
          </a:p>
          <a:p>
            <a:endParaRPr lang="en-US" altLang="zh-CN" sz="1000" i="1" dirty="0" smtClean="0"/>
          </a:p>
          <a:p>
            <a:r>
              <a:rPr lang="en-US" altLang="zh-CN" sz="2000" i="1" dirty="0" smtClean="0">
                <a:solidFill>
                  <a:schemeClr val="tx1"/>
                </a:solidFill>
              </a:rPr>
              <a:t>Answer</a:t>
            </a:r>
          </a:p>
          <a:p>
            <a:pPr>
              <a:buFontTx/>
              <a:buNone/>
            </a:pPr>
            <a:r>
              <a:rPr lang="en-US" altLang="zh-CN" sz="2000" dirty="0" smtClean="0">
                <a:solidFill>
                  <a:schemeClr val="tx1"/>
                </a:solidFill>
                <a:latin typeface="Times New Roman" panose="02020603050405020304" pitchFamily="18" charset="0"/>
              </a:rPr>
              <a:t>Total miss cycles per instruction = (2%</a:t>
            </a:r>
            <a:r>
              <a:rPr lang="en-US" altLang="zh-CN" sz="2000" dirty="0" smtClean="0">
                <a:solidFill>
                  <a:schemeClr val="tx1"/>
                </a:solidFill>
              </a:rPr>
              <a:t>×200) + 36%×(4%×200)</a:t>
            </a:r>
            <a:r>
              <a:rPr lang="en-US" altLang="zh-CN" sz="2000" dirty="0" smtClean="0">
                <a:solidFill>
                  <a:schemeClr val="tx1"/>
                </a:solidFill>
                <a:latin typeface="Times New Roman" panose="02020603050405020304" pitchFamily="18" charset="0"/>
              </a:rPr>
              <a:t>=6.88</a:t>
            </a:r>
          </a:p>
          <a:p>
            <a:pPr algn="ctr">
              <a:buFontTx/>
              <a:buNone/>
            </a:pPr>
            <a:r>
              <a:rPr lang="en-US" altLang="zh-CN" sz="2000" dirty="0" smtClean="0">
                <a:solidFill>
                  <a:schemeClr val="tx1"/>
                </a:solidFill>
                <a:latin typeface="Times New Roman" panose="02020603050405020304" pitchFamily="18" charset="0"/>
              </a:rPr>
              <a:t>CPI with cache misses = 2 + 6.88 =8.88</a:t>
            </a:r>
          </a:p>
          <a:p>
            <a:pPr>
              <a:buFontTx/>
              <a:buNone/>
            </a:pPr>
            <a:endParaRPr lang="en-US" altLang="zh-CN" sz="2000" dirty="0" smtClean="0">
              <a:latin typeface="Times New Roman" panose="02020603050405020304" pitchFamily="18" charset="0"/>
            </a:endParaRPr>
          </a:p>
          <a:p>
            <a:endParaRPr lang="en-US" altLang="zh-CN" sz="2000" i="1" dirty="0" smtClean="0"/>
          </a:p>
        </p:txBody>
      </p:sp>
      <p:grpSp>
        <p:nvGrpSpPr>
          <p:cNvPr id="50180" name="Group 30"/>
          <p:cNvGrpSpPr>
            <a:grpSpLocks/>
          </p:cNvGrpSpPr>
          <p:nvPr/>
        </p:nvGrpSpPr>
        <p:grpSpPr bwMode="auto">
          <a:xfrm>
            <a:off x="216991" y="3933056"/>
            <a:ext cx="8099425" cy="1439863"/>
            <a:chOff x="1" y="2840"/>
            <a:chExt cx="5102" cy="907"/>
          </a:xfrm>
        </p:grpSpPr>
        <p:grpSp>
          <p:nvGrpSpPr>
            <p:cNvPr id="50182" name="Group 8"/>
            <p:cNvGrpSpPr>
              <a:grpSpLocks/>
            </p:cNvGrpSpPr>
            <p:nvPr/>
          </p:nvGrpSpPr>
          <p:grpSpPr bwMode="auto">
            <a:xfrm>
              <a:off x="1" y="2855"/>
              <a:ext cx="2834" cy="439"/>
              <a:chOff x="137" y="3173"/>
              <a:chExt cx="2834" cy="439"/>
            </a:xfrm>
          </p:grpSpPr>
          <p:sp>
            <p:nvSpPr>
              <p:cNvPr id="50199" name="Text Box 5"/>
              <p:cNvSpPr txBox="1">
                <a:spLocks noChangeArrowheads="1"/>
              </p:cNvSpPr>
              <p:nvPr/>
            </p:nvSpPr>
            <p:spPr bwMode="auto">
              <a:xfrm>
                <a:off x="572" y="3173"/>
                <a:ext cx="20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Performance with fast clock</a:t>
                </a:r>
              </a:p>
            </p:txBody>
          </p:sp>
          <p:sp>
            <p:nvSpPr>
              <p:cNvPr id="50200" name="Line 6"/>
              <p:cNvSpPr>
                <a:spLocks noChangeShapeType="1"/>
              </p:cNvSpPr>
              <p:nvPr/>
            </p:nvSpPr>
            <p:spPr bwMode="auto">
              <a:xfrm flipV="1">
                <a:off x="521" y="3385"/>
                <a:ext cx="2119" cy="1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1" name="Text Box 7"/>
              <p:cNvSpPr txBox="1">
                <a:spLocks noChangeArrowheads="1"/>
              </p:cNvSpPr>
              <p:nvPr/>
            </p:nvSpPr>
            <p:spPr bwMode="auto">
              <a:xfrm>
                <a:off x="137" y="3381"/>
                <a:ext cx="28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t>Performance with slow clock</a:t>
                </a:r>
              </a:p>
            </p:txBody>
          </p:sp>
        </p:grpSp>
        <p:grpSp>
          <p:nvGrpSpPr>
            <p:cNvPr id="50183" name="Group 12"/>
            <p:cNvGrpSpPr>
              <a:grpSpLocks/>
            </p:cNvGrpSpPr>
            <p:nvPr/>
          </p:nvGrpSpPr>
          <p:grpSpPr bwMode="auto">
            <a:xfrm>
              <a:off x="2517" y="2840"/>
              <a:ext cx="2449" cy="439"/>
              <a:chOff x="2880" y="3173"/>
              <a:chExt cx="2449" cy="439"/>
            </a:xfrm>
          </p:grpSpPr>
          <p:sp>
            <p:nvSpPr>
              <p:cNvPr id="50196" name="Text Box 9"/>
              <p:cNvSpPr txBox="1">
                <a:spLocks noChangeArrowheads="1"/>
              </p:cNvSpPr>
              <p:nvPr/>
            </p:nvSpPr>
            <p:spPr bwMode="auto">
              <a:xfrm>
                <a:off x="2987" y="3173"/>
                <a:ext cx="2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Execution time with slow clock</a:t>
                </a:r>
              </a:p>
            </p:txBody>
          </p:sp>
          <p:sp>
            <p:nvSpPr>
              <p:cNvPr id="50197" name="Line 10"/>
              <p:cNvSpPr>
                <a:spLocks noChangeShapeType="1"/>
              </p:cNvSpPr>
              <p:nvPr/>
            </p:nvSpPr>
            <p:spPr bwMode="auto">
              <a:xfrm flipV="1">
                <a:off x="3083" y="3385"/>
                <a:ext cx="2119" cy="1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198" name="Text Box 11"/>
              <p:cNvSpPr txBox="1">
                <a:spLocks noChangeArrowheads="1"/>
              </p:cNvSpPr>
              <p:nvPr/>
            </p:nvSpPr>
            <p:spPr bwMode="auto">
              <a:xfrm>
                <a:off x="2880" y="3381"/>
                <a:ext cx="24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Execution time with fast clock</a:t>
                </a:r>
              </a:p>
            </p:txBody>
          </p:sp>
        </p:grpSp>
        <p:grpSp>
          <p:nvGrpSpPr>
            <p:cNvPr id="50184" name="Group 28"/>
            <p:cNvGrpSpPr>
              <a:grpSpLocks/>
            </p:cNvGrpSpPr>
            <p:nvPr/>
          </p:nvGrpSpPr>
          <p:grpSpPr bwMode="auto">
            <a:xfrm>
              <a:off x="1202" y="3308"/>
              <a:ext cx="2404" cy="439"/>
              <a:chOff x="748" y="3626"/>
              <a:chExt cx="2404" cy="439"/>
            </a:xfrm>
          </p:grpSpPr>
          <p:sp>
            <p:nvSpPr>
              <p:cNvPr id="50193" name="Text Box 18"/>
              <p:cNvSpPr txBox="1">
                <a:spLocks noChangeArrowheads="1"/>
              </p:cNvSpPr>
              <p:nvPr/>
            </p:nvSpPr>
            <p:spPr bwMode="auto">
              <a:xfrm>
                <a:off x="827" y="3626"/>
                <a:ext cx="21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latin typeface="Times New Roman" panose="02020603050405020304" pitchFamily="18" charset="0"/>
                  </a:rPr>
                  <a:t>IC</a:t>
                </a:r>
                <a:r>
                  <a:rPr lang="en-US" altLang="zh-CN" sz="1800"/>
                  <a:t>×CPI</a:t>
                </a:r>
                <a:r>
                  <a:rPr lang="en-US" altLang="zh-CN" sz="1800" baseline="-25000"/>
                  <a:t>slow clock</a:t>
                </a:r>
                <a:r>
                  <a:rPr lang="en-US" altLang="zh-CN" sz="1800"/>
                  <a:t>×Clock cycle</a:t>
                </a:r>
              </a:p>
            </p:txBody>
          </p:sp>
          <p:sp>
            <p:nvSpPr>
              <p:cNvPr id="50194" name="Line 19"/>
              <p:cNvSpPr>
                <a:spLocks noChangeShapeType="1"/>
              </p:cNvSpPr>
              <p:nvPr/>
            </p:nvSpPr>
            <p:spPr bwMode="auto">
              <a:xfrm flipV="1">
                <a:off x="886" y="3838"/>
                <a:ext cx="2016" cy="1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195" name="Text Box 20"/>
              <p:cNvSpPr txBox="1">
                <a:spLocks noChangeArrowheads="1"/>
              </p:cNvSpPr>
              <p:nvPr/>
            </p:nvSpPr>
            <p:spPr bwMode="auto">
              <a:xfrm>
                <a:off x="748" y="3834"/>
                <a:ext cx="2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latin typeface="Times New Roman" panose="02020603050405020304" pitchFamily="18" charset="0"/>
                  </a:rPr>
                  <a:t>IC</a:t>
                </a:r>
                <a:r>
                  <a:rPr lang="en-US" altLang="zh-CN" sz="1800"/>
                  <a:t>×CPI</a:t>
                </a:r>
                <a:r>
                  <a:rPr lang="en-US" altLang="zh-CN" sz="1800" baseline="-25000"/>
                  <a:t>fast clock</a:t>
                </a:r>
                <a:r>
                  <a:rPr lang="en-US" altLang="zh-CN" sz="1800"/>
                  <a:t>×Clock cycle/2</a:t>
                </a:r>
              </a:p>
            </p:txBody>
          </p:sp>
        </p:grpSp>
        <p:grpSp>
          <p:nvGrpSpPr>
            <p:cNvPr id="50185" name="Group 21"/>
            <p:cNvGrpSpPr>
              <a:grpSpLocks/>
            </p:cNvGrpSpPr>
            <p:nvPr/>
          </p:nvGrpSpPr>
          <p:grpSpPr bwMode="auto">
            <a:xfrm>
              <a:off x="3561" y="3308"/>
              <a:ext cx="906" cy="411"/>
              <a:chOff x="1020" y="2069"/>
              <a:chExt cx="1860" cy="475"/>
            </a:xfrm>
          </p:grpSpPr>
          <p:sp>
            <p:nvSpPr>
              <p:cNvPr id="50190" name="Text Box 22"/>
              <p:cNvSpPr txBox="1">
                <a:spLocks noChangeArrowheads="1"/>
              </p:cNvSpPr>
              <p:nvPr/>
            </p:nvSpPr>
            <p:spPr bwMode="auto">
              <a:xfrm>
                <a:off x="1205" y="2069"/>
                <a:ext cx="144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5.44</a:t>
                </a:r>
              </a:p>
            </p:txBody>
          </p:sp>
          <p:sp>
            <p:nvSpPr>
              <p:cNvPr id="50191" name="Line 23"/>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192" name="Text Box 24"/>
              <p:cNvSpPr txBox="1">
                <a:spLocks noChangeArrowheads="1"/>
              </p:cNvSpPr>
              <p:nvPr/>
            </p:nvSpPr>
            <p:spPr bwMode="auto">
              <a:xfrm>
                <a:off x="1020" y="2277"/>
                <a:ext cx="186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8.88×1/2</a:t>
                </a:r>
              </a:p>
            </p:txBody>
          </p:sp>
        </p:grpSp>
        <p:sp>
          <p:nvSpPr>
            <p:cNvPr id="50186" name="Text Box 25"/>
            <p:cNvSpPr txBox="1">
              <a:spLocks noChangeArrowheads="1"/>
            </p:cNvSpPr>
            <p:nvPr/>
          </p:nvSpPr>
          <p:spPr bwMode="auto">
            <a:xfrm>
              <a:off x="3334" y="3384"/>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a:latin typeface="Times New Roman" panose="02020603050405020304" pitchFamily="18" charset="0"/>
                </a:rPr>
                <a:t>=</a:t>
              </a:r>
            </a:p>
          </p:txBody>
        </p:sp>
        <p:sp>
          <p:nvSpPr>
            <p:cNvPr id="50187" name="Text Box 26"/>
            <p:cNvSpPr txBox="1">
              <a:spLocks noChangeArrowheads="1"/>
            </p:cNvSpPr>
            <p:nvPr/>
          </p:nvSpPr>
          <p:spPr bwMode="auto">
            <a:xfrm>
              <a:off x="4196" y="3383"/>
              <a:ext cx="9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a:latin typeface="Times New Roman" panose="02020603050405020304" pitchFamily="18" charset="0"/>
                </a:rPr>
                <a:t>=1.23</a:t>
              </a:r>
            </a:p>
          </p:txBody>
        </p:sp>
        <p:sp>
          <p:nvSpPr>
            <p:cNvPr id="50188" name="Text Box 27"/>
            <p:cNvSpPr txBox="1">
              <a:spLocks noChangeArrowheads="1"/>
            </p:cNvSpPr>
            <p:nvPr/>
          </p:nvSpPr>
          <p:spPr bwMode="auto">
            <a:xfrm>
              <a:off x="1066" y="3384"/>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a:latin typeface="Times New Roman" panose="02020603050405020304" pitchFamily="18" charset="0"/>
                </a:rPr>
                <a:t>=</a:t>
              </a:r>
            </a:p>
          </p:txBody>
        </p:sp>
        <p:sp>
          <p:nvSpPr>
            <p:cNvPr id="50189" name="Text Box 29"/>
            <p:cNvSpPr txBox="1">
              <a:spLocks noChangeArrowheads="1"/>
            </p:cNvSpPr>
            <p:nvPr/>
          </p:nvSpPr>
          <p:spPr bwMode="auto">
            <a:xfrm>
              <a:off x="2426" y="2915"/>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a:latin typeface="Times New Roman" panose="02020603050405020304" pitchFamily="18" charset="0"/>
                </a:rPr>
                <a:t>=</a:t>
              </a:r>
            </a:p>
          </p:txBody>
        </p:sp>
      </p:grpSp>
      <p:sp>
        <p:nvSpPr>
          <p:cNvPr id="50181" name="Text Box 31"/>
          <p:cNvSpPr txBox="1">
            <a:spLocks noChangeArrowheads="1"/>
          </p:cNvSpPr>
          <p:nvPr/>
        </p:nvSpPr>
        <p:spPr bwMode="auto">
          <a:xfrm>
            <a:off x="393204" y="5417329"/>
            <a:ext cx="828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SzTx/>
              <a:buFontTx/>
              <a:buNone/>
            </a:pPr>
            <a:r>
              <a:rPr lang="en-US" altLang="zh-CN" dirty="0">
                <a:solidFill>
                  <a:srgbClr val="FF3300"/>
                </a:solidFill>
                <a:latin typeface="Comic Sans MS" panose="030F0702030302020204" pitchFamily="66" charset="0"/>
              </a:rPr>
              <a:t>This, the computer with the faster clock is about 1.2 times faster rather than 2 time faster.</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52</a:t>
            </a:fld>
            <a:endParaRPr lang="zh-CN" altLang="en-US"/>
          </a:p>
        </p:txBody>
      </p:sp>
    </p:spTree>
    <p:extLst>
      <p:ext uri="{BB962C8B-B14F-4D97-AF65-F5344CB8AC3E}">
        <p14:creationId xmlns:p14="http://schemas.microsoft.com/office/powerpoint/2010/main" val="2022468732"/>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187325"/>
            <a:ext cx="9144000" cy="1441450"/>
          </a:xfrm>
          <a:noFill/>
        </p:spPr>
        <p:txBody>
          <a:bodyPr/>
          <a:lstStyle/>
          <a:p>
            <a:r>
              <a:rPr lang="en-US" altLang="zh-CN" sz="3000" dirty="0" smtClean="0">
                <a:latin typeface="Comic Sans MS" panose="030F0702030302020204" pitchFamily="66" charset="0"/>
              </a:rPr>
              <a:t>Solution 1 </a:t>
            </a:r>
            <a:br>
              <a:rPr lang="en-US" altLang="zh-CN" sz="3000" dirty="0" smtClean="0">
                <a:latin typeface="Comic Sans MS" panose="030F0702030302020204" pitchFamily="66" charset="0"/>
              </a:rPr>
            </a:br>
            <a:r>
              <a:rPr lang="en-US" altLang="zh-CN" sz="3000" dirty="0" smtClean="0">
                <a:latin typeface="Comic Sans MS" panose="030F0702030302020204" pitchFamily="66" charset="0"/>
              </a:rPr>
              <a:t/>
            </a:r>
            <a:br>
              <a:rPr lang="en-US" altLang="zh-CN" sz="3000" dirty="0" smtClean="0">
                <a:latin typeface="Comic Sans MS" panose="030F0702030302020204" pitchFamily="66" charset="0"/>
              </a:rPr>
            </a:br>
            <a:r>
              <a:rPr lang="en-US" altLang="zh-CN" sz="2400" dirty="0" smtClean="0">
                <a:solidFill>
                  <a:srgbClr val="FF0000"/>
                </a:solidFill>
                <a:latin typeface="Comic Sans MS" panose="030F0702030302020204" pitchFamily="66" charset="0"/>
              </a:rPr>
              <a:t>Reducing cache misses by more flexible placement of blocks</a:t>
            </a:r>
          </a:p>
        </p:txBody>
      </p:sp>
      <p:sp>
        <p:nvSpPr>
          <p:cNvPr id="51203" name="AutoShape 3"/>
          <p:cNvSpPr>
            <a:spLocks noGrp="1" noChangeArrowheads="1"/>
          </p:cNvSpPr>
          <p:nvPr>
            <p:ph type="body" idx="1"/>
          </p:nvPr>
        </p:nvSpPr>
        <p:spPr>
          <a:xfrm>
            <a:off x="179388" y="1844675"/>
            <a:ext cx="8382000" cy="4321175"/>
          </a:xfrm>
          <a:noFill/>
        </p:spPr>
        <p:txBody>
          <a:bodyPr/>
          <a:lstStyle/>
          <a:p>
            <a:pPr eaLnBrk="1" hangingPunct="1">
              <a:spcAft>
                <a:spcPts val="2400"/>
              </a:spcAft>
              <a:buSzTx/>
              <a:buFontTx/>
              <a:buNone/>
            </a:pPr>
            <a:r>
              <a:rPr lang="en-US" altLang="zh-CN" sz="2400" smtClean="0">
                <a:solidFill>
                  <a:srgbClr val="000000"/>
                </a:solidFill>
                <a:latin typeface="Comic Sans MS" panose="030F0702030302020204" pitchFamily="66" charset="0"/>
              </a:rPr>
              <a:t>(1) The disadvantage of a direct-mapped cache</a:t>
            </a:r>
          </a:p>
          <a:p>
            <a:pPr eaLnBrk="1" hangingPunct="1">
              <a:spcAft>
                <a:spcPts val="2400"/>
              </a:spcAft>
              <a:buSzTx/>
              <a:buFontTx/>
              <a:buNone/>
            </a:pPr>
            <a:r>
              <a:rPr lang="en-US" altLang="zh-CN" sz="2400" smtClean="0">
                <a:solidFill>
                  <a:srgbClr val="000000"/>
                </a:solidFill>
                <a:latin typeface="Comic Sans MS" panose="030F0702030302020204" pitchFamily="66" charset="0"/>
              </a:rPr>
              <a:t>(2) The basics of a set-associative cache</a:t>
            </a:r>
          </a:p>
          <a:p>
            <a:pPr eaLnBrk="1" hangingPunct="1">
              <a:spcAft>
                <a:spcPts val="2400"/>
              </a:spcAft>
              <a:buSzTx/>
              <a:buFontTx/>
              <a:buNone/>
            </a:pPr>
            <a:r>
              <a:rPr lang="en-US" altLang="zh-CN" sz="2400" smtClean="0">
                <a:solidFill>
                  <a:srgbClr val="000000"/>
                </a:solidFill>
                <a:latin typeface="Comic Sans MS" panose="030F0702030302020204" pitchFamily="66" charset="0"/>
              </a:rPr>
              <a:t>(3) Miss rate versus set-associative</a:t>
            </a:r>
          </a:p>
          <a:p>
            <a:pPr eaLnBrk="1" hangingPunct="1">
              <a:spcAft>
                <a:spcPts val="2400"/>
              </a:spcAft>
              <a:buSzTx/>
              <a:buFontTx/>
              <a:buNone/>
            </a:pPr>
            <a:r>
              <a:rPr lang="en-US" altLang="zh-CN" sz="2400" smtClean="0">
                <a:solidFill>
                  <a:srgbClr val="000000"/>
                </a:solidFill>
                <a:latin typeface="Comic Sans MS" panose="030F0702030302020204" pitchFamily="66" charset="0"/>
              </a:rPr>
              <a:t>(4) Locating a block in the set-associative cache</a:t>
            </a:r>
          </a:p>
          <a:p>
            <a:pPr eaLnBrk="1" hangingPunct="1">
              <a:spcAft>
                <a:spcPts val="2400"/>
              </a:spcAft>
              <a:buSzTx/>
              <a:buFontTx/>
              <a:buNone/>
            </a:pPr>
            <a:r>
              <a:rPr lang="en-US" altLang="zh-CN" sz="2400" smtClean="0">
                <a:solidFill>
                  <a:srgbClr val="000000"/>
                </a:solidFill>
                <a:latin typeface="Comic Sans MS" panose="030F0702030302020204" pitchFamily="66" charset="0"/>
              </a:rPr>
              <a:t>(5) Size of tags versus set associative</a:t>
            </a:r>
          </a:p>
          <a:p>
            <a:pPr eaLnBrk="1" hangingPunct="1">
              <a:spcAft>
                <a:spcPts val="2400"/>
              </a:spcAft>
              <a:buSzTx/>
              <a:buFontTx/>
              <a:buNone/>
            </a:pPr>
            <a:r>
              <a:rPr lang="en-US" altLang="zh-CN" sz="2400" smtClean="0">
                <a:solidFill>
                  <a:srgbClr val="000000"/>
                </a:solidFill>
                <a:latin typeface="Comic Sans MS" panose="030F0702030302020204" pitchFamily="66" charset="0"/>
              </a:rPr>
              <a:t>(6) Choosing which block to replace</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53</a:t>
            </a:fld>
            <a:endParaRPr lang="zh-CN" altLang="en-US"/>
          </a:p>
        </p:txBody>
      </p:sp>
    </p:spTree>
    <p:extLst>
      <p:ext uri="{BB962C8B-B14F-4D97-AF65-F5344CB8AC3E}">
        <p14:creationId xmlns:p14="http://schemas.microsoft.com/office/powerpoint/2010/main" val="1644045752"/>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sz="2400" smtClean="0">
                <a:latin typeface="Comic Sans MS" panose="030F0702030302020204" pitchFamily="66" charset="0"/>
              </a:rPr>
              <a:t>The disadvantage of a direct-mapped cache</a:t>
            </a:r>
          </a:p>
        </p:txBody>
      </p:sp>
      <p:sp>
        <p:nvSpPr>
          <p:cNvPr id="52227" name="AutoShape 3"/>
          <p:cNvSpPr>
            <a:spLocks noGrp="1" noChangeArrowheads="1"/>
          </p:cNvSpPr>
          <p:nvPr>
            <p:ph type="body" idx="1"/>
          </p:nvPr>
        </p:nvSpPr>
        <p:spPr>
          <a:xfrm>
            <a:off x="250825" y="4149725"/>
            <a:ext cx="8382000" cy="2519363"/>
          </a:xfrm>
        </p:spPr>
        <p:txBody>
          <a:bodyPr/>
          <a:lstStyle/>
          <a:p>
            <a:r>
              <a:rPr lang="en-US" altLang="zh-CN" sz="2000" dirty="0" smtClean="0"/>
              <a:t>If the CPU requires the following memory units sequentially: word  0,word 8 and word 0. Word  0 and  word 8 both are mapped to cache block 0, so the third access will be a miss. </a:t>
            </a:r>
          </a:p>
          <a:p>
            <a:r>
              <a:rPr lang="en-US" altLang="zh-CN" sz="2000" dirty="0" smtClean="0"/>
              <a:t>But obviously, if one memory block can be placed in </a:t>
            </a:r>
            <a:r>
              <a:rPr lang="en-US" altLang="zh-CN" sz="2000" dirty="0" smtClean="0">
                <a:solidFill>
                  <a:srgbClr val="FF3300"/>
                </a:solidFill>
              </a:rPr>
              <a:t>any</a:t>
            </a:r>
            <a:r>
              <a:rPr lang="en-US" altLang="zh-CN" sz="2000" dirty="0" smtClean="0"/>
              <a:t> cache block , the miss can be avoided. So, there is possibility that the miss rate can be improved.</a:t>
            </a:r>
          </a:p>
        </p:txBody>
      </p:sp>
      <p:grpSp>
        <p:nvGrpSpPr>
          <p:cNvPr id="52228" name="Group 291"/>
          <p:cNvGrpSpPr>
            <a:grpSpLocks/>
          </p:cNvGrpSpPr>
          <p:nvPr/>
        </p:nvGrpSpPr>
        <p:grpSpPr bwMode="auto">
          <a:xfrm>
            <a:off x="1065213" y="847725"/>
            <a:ext cx="7053262" cy="3373438"/>
            <a:chOff x="671" y="708"/>
            <a:chExt cx="4443" cy="2125"/>
          </a:xfrm>
        </p:grpSpPr>
        <p:sp>
          <p:nvSpPr>
            <p:cNvPr id="52229" name="Line 149"/>
            <p:cNvSpPr>
              <a:spLocks noChangeShapeType="1"/>
            </p:cNvSpPr>
            <p:nvPr/>
          </p:nvSpPr>
          <p:spPr bwMode="auto">
            <a:xfrm>
              <a:off x="3262" y="1051"/>
              <a:ext cx="3"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0" name="Line 150"/>
            <p:cNvSpPr>
              <a:spLocks noChangeShapeType="1"/>
            </p:cNvSpPr>
            <p:nvPr/>
          </p:nvSpPr>
          <p:spPr bwMode="auto">
            <a:xfrm>
              <a:off x="2853" y="1051"/>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1" name="Line 151"/>
            <p:cNvSpPr>
              <a:spLocks noChangeShapeType="1"/>
            </p:cNvSpPr>
            <p:nvPr/>
          </p:nvSpPr>
          <p:spPr bwMode="auto">
            <a:xfrm>
              <a:off x="2713" y="1051"/>
              <a:ext cx="3"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2" name="Freeform 152"/>
            <p:cNvSpPr>
              <a:spLocks/>
            </p:cNvSpPr>
            <p:nvPr/>
          </p:nvSpPr>
          <p:spPr bwMode="auto">
            <a:xfrm>
              <a:off x="2299" y="1051"/>
              <a:ext cx="140" cy="655"/>
            </a:xfrm>
            <a:custGeom>
              <a:avLst/>
              <a:gdLst>
                <a:gd name="T0" fmla="*/ 0 w 140"/>
                <a:gd name="T1" fmla="*/ 655 h 655"/>
                <a:gd name="T2" fmla="*/ 0 w 140"/>
                <a:gd name="T3" fmla="*/ 0 h 655"/>
                <a:gd name="T4" fmla="*/ 140 w 140"/>
                <a:gd name="T5" fmla="*/ 0 h 655"/>
                <a:gd name="T6" fmla="*/ 140 w 140"/>
                <a:gd name="T7" fmla="*/ 655 h 655"/>
                <a:gd name="T8" fmla="*/ 0 w 140"/>
                <a:gd name="T9" fmla="*/ 655 h 655"/>
                <a:gd name="T10" fmla="*/ 0 w 140"/>
                <a:gd name="T11" fmla="*/ 655 h 655"/>
                <a:gd name="T12" fmla="*/ 0 60000 65536"/>
                <a:gd name="T13" fmla="*/ 0 60000 65536"/>
                <a:gd name="T14" fmla="*/ 0 60000 65536"/>
                <a:gd name="T15" fmla="*/ 0 60000 65536"/>
                <a:gd name="T16" fmla="*/ 0 60000 65536"/>
                <a:gd name="T17" fmla="*/ 0 60000 65536"/>
                <a:gd name="T18" fmla="*/ 0 w 140"/>
                <a:gd name="T19" fmla="*/ 0 h 655"/>
                <a:gd name="T20" fmla="*/ 140 w 140"/>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40" h="655">
                  <a:moveTo>
                    <a:pt x="0" y="655"/>
                  </a:moveTo>
                  <a:lnTo>
                    <a:pt x="0" y="0"/>
                  </a:lnTo>
                  <a:lnTo>
                    <a:pt x="140" y="0"/>
                  </a:lnTo>
                  <a:lnTo>
                    <a:pt x="140" y="655"/>
                  </a:lnTo>
                  <a:lnTo>
                    <a:pt x="0" y="655"/>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3" name="Freeform 153"/>
            <p:cNvSpPr>
              <a:spLocks/>
            </p:cNvSpPr>
            <p:nvPr/>
          </p:nvSpPr>
          <p:spPr bwMode="auto">
            <a:xfrm>
              <a:off x="2989" y="1051"/>
              <a:ext cx="140" cy="655"/>
            </a:xfrm>
            <a:custGeom>
              <a:avLst/>
              <a:gdLst>
                <a:gd name="T0" fmla="*/ 0 w 140"/>
                <a:gd name="T1" fmla="*/ 655 h 655"/>
                <a:gd name="T2" fmla="*/ 0 w 140"/>
                <a:gd name="T3" fmla="*/ 0 h 655"/>
                <a:gd name="T4" fmla="*/ 140 w 140"/>
                <a:gd name="T5" fmla="*/ 0 h 655"/>
                <a:gd name="T6" fmla="*/ 140 w 140"/>
                <a:gd name="T7" fmla="*/ 655 h 655"/>
                <a:gd name="T8" fmla="*/ 0 w 140"/>
                <a:gd name="T9" fmla="*/ 655 h 655"/>
                <a:gd name="T10" fmla="*/ 0 w 140"/>
                <a:gd name="T11" fmla="*/ 655 h 655"/>
                <a:gd name="T12" fmla="*/ 0 60000 65536"/>
                <a:gd name="T13" fmla="*/ 0 60000 65536"/>
                <a:gd name="T14" fmla="*/ 0 60000 65536"/>
                <a:gd name="T15" fmla="*/ 0 60000 65536"/>
                <a:gd name="T16" fmla="*/ 0 60000 65536"/>
                <a:gd name="T17" fmla="*/ 0 60000 65536"/>
                <a:gd name="T18" fmla="*/ 0 w 140"/>
                <a:gd name="T19" fmla="*/ 0 h 655"/>
                <a:gd name="T20" fmla="*/ 140 w 140"/>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40" h="655">
                  <a:moveTo>
                    <a:pt x="0" y="655"/>
                  </a:moveTo>
                  <a:lnTo>
                    <a:pt x="0" y="0"/>
                  </a:lnTo>
                  <a:lnTo>
                    <a:pt x="140" y="0"/>
                  </a:lnTo>
                  <a:lnTo>
                    <a:pt x="140" y="655"/>
                  </a:lnTo>
                  <a:lnTo>
                    <a:pt x="0" y="65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4" name="Freeform 154"/>
            <p:cNvSpPr>
              <a:spLocks/>
            </p:cNvSpPr>
            <p:nvPr/>
          </p:nvSpPr>
          <p:spPr bwMode="auto">
            <a:xfrm>
              <a:off x="2440" y="1051"/>
              <a:ext cx="137" cy="655"/>
            </a:xfrm>
            <a:custGeom>
              <a:avLst/>
              <a:gdLst>
                <a:gd name="T0" fmla="*/ 0 w 137"/>
                <a:gd name="T1" fmla="*/ 655 h 655"/>
                <a:gd name="T2" fmla="*/ 0 w 137"/>
                <a:gd name="T3" fmla="*/ 0 h 655"/>
                <a:gd name="T4" fmla="*/ 137 w 137"/>
                <a:gd name="T5" fmla="*/ 0 h 655"/>
                <a:gd name="T6" fmla="*/ 137 w 137"/>
                <a:gd name="T7" fmla="*/ 655 h 655"/>
                <a:gd name="T8" fmla="*/ 0 w 137"/>
                <a:gd name="T9" fmla="*/ 655 h 655"/>
                <a:gd name="T10" fmla="*/ 0 w 137"/>
                <a:gd name="T11" fmla="*/ 655 h 655"/>
                <a:gd name="T12" fmla="*/ 0 60000 65536"/>
                <a:gd name="T13" fmla="*/ 0 60000 65536"/>
                <a:gd name="T14" fmla="*/ 0 60000 65536"/>
                <a:gd name="T15" fmla="*/ 0 60000 65536"/>
                <a:gd name="T16" fmla="*/ 0 60000 65536"/>
                <a:gd name="T17" fmla="*/ 0 60000 65536"/>
                <a:gd name="T18" fmla="*/ 0 w 137"/>
                <a:gd name="T19" fmla="*/ 0 h 655"/>
                <a:gd name="T20" fmla="*/ 137 w 137"/>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7" h="655">
                  <a:moveTo>
                    <a:pt x="0" y="655"/>
                  </a:moveTo>
                  <a:lnTo>
                    <a:pt x="0" y="0"/>
                  </a:lnTo>
                  <a:lnTo>
                    <a:pt x="137" y="0"/>
                  </a:lnTo>
                  <a:lnTo>
                    <a:pt x="137" y="655"/>
                  </a:lnTo>
                  <a:lnTo>
                    <a:pt x="0" y="65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5" name="Freeform 155"/>
            <p:cNvSpPr>
              <a:spLocks/>
            </p:cNvSpPr>
            <p:nvPr/>
          </p:nvSpPr>
          <p:spPr bwMode="auto">
            <a:xfrm>
              <a:off x="2440" y="1051"/>
              <a:ext cx="137" cy="655"/>
            </a:xfrm>
            <a:custGeom>
              <a:avLst/>
              <a:gdLst>
                <a:gd name="T0" fmla="*/ 0 w 137"/>
                <a:gd name="T1" fmla="*/ 655 h 655"/>
                <a:gd name="T2" fmla="*/ 0 w 137"/>
                <a:gd name="T3" fmla="*/ 0 h 655"/>
                <a:gd name="T4" fmla="*/ 137 w 137"/>
                <a:gd name="T5" fmla="*/ 0 h 655"/>
                <a:gd name="T6" fmla="*/ 137 w 137"/>
                <a:gd name="T7" fmla="*/ 655 h 655"/>
                <a:gd name="T8" fmla="*/ 0 w 137"/>
                <a:gd name="T9" fmla="*/ 655 h 655"/>
                <a:gd name="T10" fmla="*/ 0 w 137"/>
                <a:gd name="T11" fmla="*/ 655 h 655"/>
                <a:gd name="T12" fmla="*/ 0 60000 65536"/>
                <a:gd name="T13" fmla="*/ 0 60000 65536"/>
                <a:gd name="T14" fmla="*/ 0 60000 65536"/>
                <a:gd name="T15" fmla="*/ 0 60000 65536"/>
                <a:gd name="T16" fmla="*/ 0 60000 65536"/>
                <a:gd name="T17" fmla="*/ 0 60000 65536"/>
                <a:gd name="T18" fmla="*/ 0 w 137"/>
                <a:gd name="T19" fmla="*/ 0 h 655"/>
                <a:gd name="T20" fmla="*/ 137 w 137"/>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7" h="655">
                  <a:moveTo>
                    <a:pt x="0" y="655"/>
                  </a:moveTo>
                  <a:lnTo>
                    <a:pt x="0" y="0"/>
                  </a:lnTo>
                  <a:lnTo>
                    <a:pt x="137" y="0"/>
                  </a:lnTo>
                  <a:lnTo>
                    <a:pt x="137" y="655"/>
                  </a:lnTo>
                  <a:lnTo>
                    <a:pt x="0" y="65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6" name="Freeform 156"/>
            <p:cNvSpPr>
              <a:spLocks/>
            </p:cNvSpPr>
            <p:nvPr/>
          </p:nvSpPr>
          <p:spPr bwMode="auto">
            <a:xfrm>
              <a:off x="2304" y="1051"/>
              <a:ext cx="1088" cy="655"/>
            </a:xfrm>
            <a:custGeom>
              <a:avLst/>
              <a:gdLst>
                <a:gd name="T0" fmla="*/ 1088 w 1088"/>
                <a:gd name="T1" fmla="*/ 655 h 655"/>
                <a:gd name="T2" fmla="*/ 1088 w 1088"/>
                <a:gd name="T3" fmla="*/ 0 h 655"/>
                <a:gd name="T4" fmla="*/ 0 w 1088"/>
                <a:gd name="T5" fmla="*/ 0 h 655"/>
                <a:gd name="T6" fmla="*/ 0 w 1088"/>
                <a:gd name="T7" fmla="*/ 655 h 655"/>
                <a:gd name="T8" fmla="*/ 1088 w 1088"/>
                <a:gd name="T9" fmla="*/ 655 h 655"/>
                <a:gd name="T10" fmla="*/ 1088 w 1088"/>
                <a:gd name="T11" fmla="*/ 655 h 655"/>
                <a:gd name="T12" fmla="*/ 0 60000 65536"/>
                <a:gd name="T13" fmla="*/ 0 60000 65536"/>
                <a:gd name="T14" fmla="*/ 0 60000 65536"/>
                <a:gd name="T15" fmla="*/ 0 60000 65536"/>
                <a:gd name="T16" fmla="*/ 0 60000 65536"/>
                <a:gd name="T17" fmla="*/ 0 60000 65536"/>
                <a:gd name="T18" fmla="*/ 0 w 1088"/>
                <a:gd name="T19" fmla="*/ 0 h 655"/>
                <a:gd name="T20" fmla="*/ 1088 w 1088"/>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088" h="655">
                  <a:moveTo>
                    <a:pt x="1088" y="655"/>
                  </a:moveTo>
                  <a:lnTo>
                    <a:pt x="1088" y="0"/>
                  </a:lnTo>
                  <a:lnTo>
                    <a:pt x="0" y="0"/>
                  </a:lnTo>
                  <a:lnTo>
                    <a:pt x="0" y="655"/>
                  </a:lnTo>
                  <a:lnTo>
                    <a:pt x="1088" y="65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7" name="Rectangle 157"/>
            <p:cNvSpPr>
              <a:spLocks noChangeArrowheads="1"/>
            </p:cNvSpPr>
            <p:nvPr/>
          </p:nvSpPr>
          <p:spPr bwMode="auto">
            <a:xfrm>
              <a:off x="744"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238" name="Rectangle 158"/>
            <p:cNvSpPr>
              <a:spLocks noChangeArrowheads="1"/>
            </p:cNvSpPr>
            <p:nvPr/>
          </p:nvSpPr>
          <p:spPr bwMode="auto">
            <a:xfrm>
              <a:off x="806"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239" name="Rectangle 159"/>
            <p:cNvSpPr>
              <a:spLocks noChangeArrowheads="1"/>
            </p:cNvSpPr>
            <p:nvPr/>
          </p:nvSpPr>
          <p:spPr bwMode="auto">
            <a:xfrm>
              <a:off x="870"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240" name="Rectangle 160"/>
            <p:cNvSpPr>
              <a:spLocks noChangeArrowheads="1"/>
            </p:cNvSpPr>
            <p:nvPr/>
          </p:nvSpPr>
          <p:spPr bwMode="auto">
            <a:xfrm>
              <a:off x="932"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241" name="Rectangle 161"/>
            <p:cNvSpPr>
              <a:spLocks noChangeArrowheads="1"/>
            </p:cNvSpPr>
            <p:nvPr/>
          </p:nvSpPr>
          <p:spPr bwMode="auto">
            <a:xfrm>
              <a:off x="996"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242" name="Line 162"/>
            <p:cNvSpPr>
              <a:spLocks noChangeShapeType="1"/>
            </p:cNvSpPr>
            <p:nvPr/>
          </p:nvSpPr>
          <p:spPr bwMode="auto">
            <a:xfrm>
              <a:off x="4520"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3" name="Line 163"/>
            <p:cNvSpPr>
              <a:spLocks noChangeShapeType="1"/>
            </p:cNvSpPr>
            <p:nvPr/>
          </p:nvSpPr>
          <p:spPr bwMode="auto">
            <a:xfrm>
              <a:off x="4384"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4" name="Line 164"/>
            <p:cNvSpPr>
              <a:spLocks noChangeShapeType="1"/>
            </p:cNvSpPr>
            <p:nvPr/>
          </p:nvSpPr>
          <p:spPr bwMode="auto">
            <a:xfrm>
              <a:off x="3971"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5" name="Line 165"/>
            <p:cNvSpPr>
              <a:spLocks noChangeShapeType="1"/>
            </p:cNvSpPr>
            <p:nvPr/>
          </p:nvSpPr>
          <p:spPr bwMode="auto">
            <a:xfrm>
              <a:off x="3831" y="1896"/>
              <a:ext cx="4"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6" name="Line 166"/>
            <p:cNvSpPr>
              <a:spLocks noChangeShapeType="1"/>
            </p:cNvSpPr>
            <p:nvPr/>
          </p:nvSpPr>
          <p:spPr bwMode="auto">
            <a:xfrm>
              <a:off x="3422"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7" name="Line 167"/>
            <p:cNvSpPr>
              <a:spLocks noChangeShapeType="1"/>
            </p:cNvSpPr>
            <p:nvPr/>
          </p:nvSpPr>
          <p:spPr bwMode="auto">
            <a:xfrm>
              <a:off x="3283" y="1896"/>
              <a:ext cx="3"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8" name="Line 168"/>
            <p:cNvSpPr>
              <a:spLocks noChangeShapeType="1"/>
            </p:cNvSpPr>
            <p:nvPr/>
          </p:nvSpPr>
          <p:spPr bwMode="auto">
            <a:xfrm>
              <a:off x="2870" y="1896"/>
              <a:ext cx="3"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9" name="Line 169"/>
            <p:cNvSpPr>
              <a:spLocks noChangeShapeType="1"/>
            </p:cNvSpPr>
            <p:nvPr/>
          </p:nvSpPr>
          <p:spPr bwMode="auto">
            <a:xfrm>
              <a:off x="2734"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0" name="Line 170"/>
            <p:cNvSpPr>
              <a:spLocks noChangeShapeType="1"/>
            </p:cNvSpPr>
            <p:nvPr/>
          </p:nvSpPr>
          <p:spPr bwMode="auto">
            <a:xfrm>
              <a:off x="2321"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1" name="Line 171"/>
            <p:cNvSpPr>
              <a:spLocks noChangeShapeType="1"/>
            </p:cNvSpPr>
            <p:nvPr/>
          </p:nvSpPr>
          <p:spPr bwMode="auto">
            <a:xfrm>
              <a:off x="2185"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2" name="Line 172"/>
            <p:cNvSpPr>
              <a:spLocks noChangeShapeType="1"/>
            </p:cNvSpPr>
            <p:nvPr/>
          </p:nvSpPr>
          <p:spPr bwMode="auto">
            <a:xfrm>
              <a:off x="1772"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3" name="Line 173"/>
            <p:cNvSpPr>
              <a:spLocks noChangeShapeType="1"/>
            </p:cNvSpPr>
            <p:nvPr/>
          </p:nvSpPr>
          <p:spPr bwMode="auto">
            <a:xfrm>
              <a:off x="1632" y="1896"/>
              <a:ext cx="4"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4" name="Line 174"/>
            <p:cNvSpPr>
              <a:spLocks noChangeShapeType="1"/>
            </p:cNvSpPr>
            <p:nvPr/>
          </p:nvSpPr>
          <p:spPr bwMode="auto">
            <a:xfrm>
              <a:off x="1220" y="1896"/>
              <a:ext cx="3"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5" name="Line 175"/>
            <p:cNvSpPr>
              <a:spLocks noChangeShapeType="1"/>
            </p:cNvSpPr>
            <p:nvPr/>
          </p:nvSpPr>
          <p:spPr bwMode="auto">
            <a:xfrm>
              <a:off x="1083"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6" name="Freeform 176"/>
            <p:cNvSpPr>
              <a:spLocks/>
            </p:cNvSpPr>
            <p:nvPr/>
          </p:nvSpPr>
          <p:spPr bwMode="auto">
            <a:xfrm>
              <a:off x="3969" y="1896"/>
              <a:ext cx="139" cy="655"/>
            </a:xfrm>
            <a:custGeom>
              <a:avLst/>
              <a:gdLst>
                <a:gd name="T0" fmla="*/ 0 w 139"/>
                <a:gd name="T1" fmla="*/ 655 h 655"/>
                <a:gd name="T2" fmla="*/ 3 w 139"/>
                <a:gd name="T3" fmla="*/ 0 h 655"/>
                <a:gd name="T4" fmla="*/ 139 w 139"/>
                <a:gd name="T5" fmla="*/ 0 h 655"/>
                <a:gd name="T6" fmla="*/ 139 w 139"/>
                <a:gd name="T7" fmla="*/ 655 h 655"/>
                <a:gd name="T8" fmla="*/ 3 w 139"/>
                <a:gd name="T9" fmla="*/ 655 h 655"/>
                <a:gd name="T10" fmla="*/ 3 w 139"/>
                <a:gd name="T11" fmla="*/ 655 h 655"/>
                <a:gd name="T12" fmla="*/ 0 w 139"/>
                <a:gd name="T13" fmla="*/ 655 h 655"/>
                <a:gd name="T14" fmla="*/ 0 60000 65536"/>
                <a:gd name="T15" fmla="*/ 0 60000 65536"/>
                <a:gd name="T16" fmla="*/ 0 60000 65536"/>
                <a:gd name="T17" fmla="*/ 0 60000 65536"/>
                <a:gd name="T18" fmla="*/ 0 60000 65536"/>
                <a:gd name="T19" fmla="*/ 0 60000 65536"/>
                <a:gd name="T20" fmla="*/ 0 60000 65536"/>
                <a:gd name="T21" fmla="*/ 0 w 139"/>
                <a:gd name="T22" fmla="*/ 0 h 655"/>
                <a:gd name="T23" fmla="*/ 139 w 139"/>
                <a:gd name="T24" fmla="*/ 655 h 6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 h="655">
                  <a:moveTo>
                    <a:pt x="0" y="655"/>
                  </a:moveTo>
                  <a:lnTo>
                    <a:pt x="3" y="0"/>
                  </a:lnTo>
                  <a:lnTo>
                    <a:pt x="139" y="0"/>
                  </a:lnTo>
                  <a:lnTo>
                    <a:pt x="139" y="655"/>
                  </a:lnTo>
                  <a:lnTo>
                    <a:pt x="3" y="655"/>
                  </a:lnTo>
                  <a:lnTo>
                    <a:pt x="0" y="655"/>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7" name="Freeform 177"/>
            <p:cNvSpPr>
              <a:spLocks/>
            </p:cNvSpPr>
            <p:nvPr/>
          </p:nvSpPr>
          <p:spPr bwMode="auto">
            <a:xfrm>
              <a:off x="4657" y="1896"/>
              <a:ext cx="139" cy="655"/>
            </a:xfrm>
            <a:custGeom>
              <a:avLst/>
              <a:gdLst>
                <a:gd name="T0" fmla="*/ 0 w 139"/>
                <a:gd name="T1" fmla="*/ 655 h 655"/>
                <a:gd name="T2" fmla="*/ 3 w 139"/>
                <a:gd name="T3" fmla="*/ 0 h 655"/>
                <a:gd name="T4" fmla="*/ 139 w 139"/>
                <a:gd name="T5" fmla="*/ 0 h 655"/>
                <a:gd name="T6" fmla="*/ 139 w 139"/>
                <a:gd name="T7" fmla="*/ 655 h 655"/>
                <a:gd name="T8" fmla="*/ 3 w 139"/>
                <a:gd name="T9" fmla="*/ 655 h 655"/>
                <a:gd name="T10" fmla="*/ 3 w 139"/>
                <a:gd name="T11" fmla="*/ 655 h 655"/>
                <a:gd name="T12" fmla="*/ 0 60000 65536"/>
                <a:gd name="T13" fmla="*/ 0 60000 65536"/>
                <a:gd name="T14" fmla="*/ 0 60000 65536"/>
                <a:gd name="T15" fmla="*/ 0 60000 65536"/>
                <a:gd name="T16" fmla="*/ 0 60000 65536"/>
                <a:gd name="T17" fmla="*/ 0 60000 65536"/>
                <a:gd name="T18" fmla="*/ 0 w 139"/>
                <a:gd name="T19" fmla="*/ 0 h 655"/>
                <a:gd name="T20" fmla="*/ 139 w 139"/>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9" h="655">
                  <a:moveTo>
                    <a:pt x="0" y="655"/>
                  </a:moveTo>
                  <a:lnTo>
                    <a:pt x="3" y="0"/>
                  </a:lnTo>
                  <a:lnTo>
                    <a:pt x="139" y="0"/>
                  </a:lnTo>
                  <a:lnTo>
                    <a:pt x="139" y="655"/>
                  </a:lnTo>
                  <a:lnTo>
                    <a:pt x="3" y="65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58" name="Freeform 178"/>
            <p:cNvSpPr>
              <a:spLocks/>
            </p:cNvSpPr>
            <p:nvPr/>
          </p:nvSpPr>
          <p:spPr bwMode="auto">
            <a:xfrm>
              <a:off x="2880" y="1896"/>
              <a:ext cx="139" cy="655"/>
            </a:xfrm>
            <a:custGeom>
              <a:avLst/>
              <a:gdLst>
                <a:gd name="T0" fmla="*/ 0 w 139"/>
                <a:gd name="T1" fmla="*/ 655 h 655"/>
                <a:gd name="T2" fmla="*/ 0 w 139"/>
                <a:gd name="T3" fmla="*/ 0 h 655"/>
                <a:gd name="T4" fmla="*/ 139 w 139"/>
                <a:gd name="T5" fmla="*/ 0 h 655"/>
                <a:gd name="T6" fmla="*/ 139 w 139"/>
                <a:gd name="T7" fmla="*/ 655 h 655"/>
                <a:gd name="T8" fmla="*/ 0 w 139"/>
                <a:gd name="T9" fmla="*/ 655 h 655"/>
                <a:gd name="T10" fmla="*/ 0 w 139"/>
                <a:gd name="T11" fmla="*/ 655 h 655"/>
                <a:gd name="T12" fmla="*/ 0 60000 65536"/>
                <a:gd name="T13" fmla="*/ 0 60000 65536"/>
                <a:gd name="T14" fmla="*/ 0 60000 65536"/>
                <a:gd name="T15" fmla="*/ 0 60000 65536"/>
                <a:gd name="T16" fmla="*/ 0 60000 65536"/>
                <a:gd name="T17" fmla="*/ 0 60000 65536"/>
                <a:gd name="T18" fmla="*/ 0 w 139"/>
                <a:gd name="T19" fmla="*/ 0 h 655"/>
                <a:gd name="T20" fmla="*/ 139 w 139"/>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9" h="655">
                  <a:moveTo>
                    <a:pt x="0" y="655"/>
                  </a:moveTo>
                  <a:lnTo>
                    <a:pt x="0" y="0"/>
                  </a:lnTo>
                  <a:lnTo>
                    <a:pt x="139" y="0"/>
                  </a:lnTo>
                  <a:lnTo>
                    <a:pt x="139" y="655"/>
                  </a:lnTo>
                  <a:lnTo>
                    <a:pt x="0" y="655"/>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9" name="Freeform 179"/>
            <p:cNvSpPr>
              <a:spLocks/>
            </p:cNvSpPr>
            <p:nvPr/>
          </p:nvSpPr>
          <p:spPr bwMode="auto">
            <a:xfrm>
              <a:off x="3515" y="1896"/>
              <a:ext cx="139" cy="655"/>
            </a:xfrm>
            <a:custGeom>
              <a:avLst/>
              <a:gdLst>
                <a:gd name="T0" fmla="*/ 0 w 139"/>
                <a:gd name="T1" fmla="*/ 655 h 655"/>
                <a:gd name="T2" fmla="*/ 0 w 139"/>
                <a:gd name="T3" fmla="*/ 0 h 655"/>
                <a:gd name="T4" fmla="*/ 139 w 139"/>
                <a:gd name="T5" fmla="*/ 0 h 655"/>
                <a:gd name="T6" fmla="*/ 139 w 139"/>
                <a:gd name="T7" fmla="*/ 655 h 655"/>
                <a:gd name="T8" fmla="*/ 0 w 139"/>
                <a:gd name="T9" fmla="*/ 655 h 655"/>
                <a:gd name="T10" fmla="*/ 0 w 139"/>
                <a:gd name="T11" fmla="*/ 655 h 655"/>
                <a:gd name="T12" fmla="*/ 0 60000 65536"/>
                <a:gd name="T13" fmla="*/ 0 60000 65536"/>
                <a:gd name="T14" fmla="*/ 0 60000 65536"/>
                <a:gd name="T15" fmla="*/ 0 60000 65536"/>
                <a:gd name="T16" fmla="*/ 0 60000 65536"/>
                <a:gd name="T17" fmla="*/ 0 60000 65536"/>
                <a:gd name="T18" fmla="*/ 0 w 139"/>
                <a:gd name="T19" fmla="*/ 0 h 655"/>
                <a:gd name="T20" fmla="*/ 139 w 139"/>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9" h="655">
                  <a:moveTo>
                    <a:pt x="0" y="655"/>
                  </a:moveTo>
                  <a:lnTo>
                    <a:pt x="0" y="0"/>
                  </a:lnTo>
                  <a:lnTo>
                    <a:pt x="139" y="0"/>
                  </a:lnTo>
                  <a:lnTo>
                    <a:pt x="139" y="655"/>
                  </a:lnTo>
                  <a:lnTo>
                    <a:pt x="0" y="65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60" name="Freeform 180"/>
            <p:cNvSpPr>
              <a:spLocks/>
            </p:cNvSpPr>
            <p:nvPr/>
          </p:nvSpPr>
          <p:spPr bwMode="auto">
            <a:xfrm>
              <a:off x="1778" y="1896"/>
              <a:ext cx="140" cy="655"/>
            </a:xfrm>
            <a:custGeom>
              <a:avLst/>
              <a:gdLst>
                <a:gd name="T0" fmla="*/ 0 w 140"/>
                <a:gd name="T1" fmla="*/ 655 h 655"/>
                <a:gd name="T2" fmla="*/ 4 w 140"/>
                <a:gd name="T3" fmla="*/ 0 h 655"/>
                <a:gd name="T4" fmla="*/ 140 w 140"/>
                <a:gd name="T5" fmla="*/ 0 h 655"/>
                <a:gd name="T6" fmla="*/ 140 w 140"/>
                <a:gd name="T7" fmla="*/ 655 h 655"/>
                <a:gd name="T8" fmla="*/ 4 w 140"/>
                <a:gd name="T9" fmla="*/ 655 h 655"/>
                <a:gd name="T10" fmla="*/ 4 w 140"/>
                <a:gd name="T11" fmla="*/ 655 h 655"/>
                <a:gd name="T12" fmla="*/ 0 w 140"/>
                <a:gd name="T13" fmla="*/ 655 h 655"/>
                <a:gd name="T14" fmla="*/ 0 60000 65536"/>
                <a:gd name="T15" fmla="*/ 0 60000 65536"/>
                <a:gd name="T16" fmla="*/ 0 60000 65536"/>
                <a:gd name="T17" fmla="*/ 0 60000 65536"/>
                <a:gd name="T18" fmla="*/ 0 60000 65536"/>
                <a:gd name="T19" fmla="*/ 0 60000 65536"/>
                <a:gd name="T20" fmla="*/ 0 60000 65536"/>
                <a:gd name="T21" fmla="*/ 0 w 140"/>
                <a:gd name="T22" fmla="*/ 0 h 655"/>
                <a:gd name="T23" fmla="*/ 140 w 140"/>
                <a:gd name="T24" fmla="*/ 655 h 6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655">
                  <a:moveTo>
                    <a:pt x="0" y="655"/>
                  </a:moveTo>
                  <a:lnTo>
                    <a:pt x="4" y="0"/>
                  </a:lnTo>
                  <a:lnTo>
                    <a:pt x="140" y="0"/>
                  </a:lnTo>
                  <a:lnTo>
                    <a:pt x="140" y="655"/>
                  </a:lnTo>
                  <a:lnTo>
                    <a:pt x="4" y="655"/>
                  </a:lnTo>
                  <a:lnTo>
                    <a:pt x="0" y="655"/>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1" name="Freeform 181"/>
            <p:cNvSpPr>
              <a:spLocks/>
            </p:cNvSpPr>
            <p:nvPr/>
          </p:nvSpPr>
          <p:spPr bwMode="auto">
            <a:xfrm>
              <a:off x="2457" y="1896"/>
              <a:ext cx="140" cy="655"/>
            </a:xfrm>
            <a:custGeom>
              <a:avLst/>
              <a:gdLst>
                <a:gd name="T0" fmla="*/ 0 w 140"/>
                <a:gd name="T1" fmla="*/ 655 h 655"/>
                <a:gd name="T2" fmla="*/ 4 w 140"/>
                <a:gd name="T3" fmla="*/ 0 h 655"/>
                <a:gd name="T4" fmla="*/ 140 w 140"/>
                <a:gd name="T5" fmla="*/ 0 h 655"/>
                <a:gd name="T6" fmla="*/ 140 w 140"/>
                <a:gd name="T7" fmla="*/ 655 h 655"/>
                <a:gd name="T8" fmla="*/ 4 w 140"/>
                <a:gd name="T9" fmla="*/ 655 h 655"/>
                <a:gd name="T10" fmla="*/ 4 w 140"/>
                <a:gd name="T11" fmla="*/ 655 h 655"/>
                <a:gd name="T12" fmla="*/ 0 60000 65536"/>
                <a:gd name="T13" fmla="*/ 0 60000 65536"/>
                <a:gd name="T14" fmla="*/ 0 60000 65536"/>
                <a:gd name="T15" fmla="*/ 0 60000 65536"/>
                <a:gd name="T16" fmla="*/ 0 60000 65536"/>
                <a:gd name="T17" fmla="*/ 0 60000 65536"/>
                <a:gd name="T18" fmla="*/ 0 w 140"/>
                <a:gd name="T19" fmla="*/ 0 h 655"/>
                <a:gd name="T20" fmla="*/ 140 w 140"/>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40" h="655">
                  <a:moveTo>
                    <a:pt x="0" y="655"/>
                  </a:moveTo>
                  <a:lnTo>
                    <a:pt x="4" y="0"/>
                  </a:lnTo>
                  <a:lnTo>
                    <a:pt x="140" y="0"/>
                  </a:lnTo>
                  <a:lnTo>
                    <a:pt x="140" y="655"/>
                  </a:lnTo>
                  <a:lnTo>
                    <a:pt x="4" y="65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62" name="Freeform 182"/>
            <p:cNvSpPr>
              <a:spLocks/>
            </p:cNvSpPr>
            <p:nvPr/>
          </p:nvSpPr>
          <p:spPr bwMode="auto">
            <a:xfrm>
              <a:off x="675" y="1888"/>
              <a:ext cx="137" cy="655"/>
            </a:xfrm>
            <a:custGeom>
              <a:avLst/>
              <a:gdLst>
                <a:gd name="T0" fmla="*/ 0 w 137"/>
                <a:gd name="T1" fmla="*/ 655 h 655"/>
                <a:gd name="T2" fmla="*/ 0 w 137"/>
                <a:gd name="T3" fmla="*/ 0 h 655"/>
                <a:gd name="T4" fmla="*/ 137 w 137"/>
                <a:gd name="T5" fmla="*/ 0 h 655"/>
                <a:gd name="T6" fmla="*/ 137 w 137"/>
                <a:gd name="T7" fmla="*/ 655 h 655"/>
                <a:gd name="T8" fmla="*/ 0 w 137"/>
                <a:gd name="T9" fmla="*/ 655 h 655"/>
                <a:gd name="T10" fmla="*/ 0 w 137"/>
                <a:gd name="T11" fmla="*/ 655 h 655"/>
                <a:gd name="T12" fmla="*/ 0 60000 65536"/>
                <a:gd name="T13" fmla="*/ 0 60000 65536"/>
                <a:gd name="T14" fmla="*/ 0 60000 65536"/>
                <a:gd name="T15" fmla="*/ 0 60000 65536"/>
                <a:gd name="T16" fmla="*/ 0 60000 65536"/>
                <a:gd name="T17" fmla="*/ 0 60000 65536"/>
                <a:gd name="T18" fmla="*/ 0 w 137"/>
                <a:gd name="T19" fmla="*/ 0 h 655"/>
                <a:gd name="T20" fmla="*/ 137 w 137"/>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7" h="655">
                  <a:moveTo>
                    <a:pt x="0" y="655"/>
                  </a:moveTo>
                  <a:lnTo>
                    <a:pt x="0" y="0"/>
                  </a:lnTo>
                  <a:lnTo>
                    <a:pt x="137" y="0"/>
                  </a:lnTo>
                  <a:lnTo>
                    <a:pt x="137" y="655"/>
                  </a:lnTo>
                  <a:lnTo>
                    <a:pt x="0" y="655"/>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3" name="Freeform 183"/>
            <p:cNvSpPr>
              <a:spLocks/>
            </p:cNvSpPr>
            <p:nvPr/>
          </p:nvSpPr>
          <p:spPr bwMode="auto">
            <a:xfrm>
              <a:off x="1359" y="1896"/>
              <a:ext cx="137" cy="655"/>
            </a:xfrm>
            <a:custGeom>
              <a:avLst/>
              <a:gdLst>
                <a:gd name="T0" fmla="*/ 0 w 137"/>
                <a:gd name="T1" fmla="*/ 655 h 655"/>
                <a:gd name="T2" fmla="*/ 0 w 137"/>
                <a:gd name="T3" fmla="*/ 0 h 655"/>
                <a:gd name="T4" fmla="*/ 137 w 137"/>
                <a:gd name="T5" fmla="*/ 0 h 655"/>
                <a:gd name="T6" fmla="*/ 137 w 137"/>
                <a:gd name="T7" fmla="*/ 655 h 655"/>
                <a:gd name="T8" fmla="*/ 0 w 137"/>
                <a:gd name="T9" fmla="*/ 655 h 655"/>
                <a:gd name="T10" fmla="*/ 0 w 137"/>
                <a:gd name="T11" fmla="*/ 655 h 655"/>
                <a:gd name="T12" fmla="*/ 0 60000 65536"/>
                <a:gd name="T13" fmla="*/ 0 60000 65536"/>
                <a:gd name="T14" fmla="*/ 0 60000 65536"/>
                <a:gd name="T15" fmla="*/ 0 60000 65536"/>
                <a:gd name="T16" fmla="*/ 0 60000 65536"/>
                <a:gd name="T17" fmla="*/ 0 60000 65536"/>
                <a:gd name="T18" fmla="*/ 0 w 137"/>
                <a:gd name="T19" fmla="*/ 0 h 655"/>
                <a:gd name="T20" fmla="*/ 137 w 137"/>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7" h="655">
                  <a:moveTo>
                    <a:pt x="0" y="655"/>
                  </a:moveTo>
                  <a:lnTo>
                    <a:pt x="0" y="0"/>
                  </a:lnTo>
                  <a:lnTo>
                    <a:pt x="137" y="0"/>
                  </a:lnTo>
                  <a:lnTo>
                    <a:pt x="137" y="655"/>
                  </a:lnTo>
                  <a:lnTo>
                    <a:pt x="0" y="65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64" name="Freeform 184"/>
            <p:cNvSpPr>
              <a:spLocks/>
            </p:cNvSpPr>
            <p:nvPr/>
          </p:nvSpPr>
          <p:spPr bwMode="auto">
            <a:xfrm>
              <a:off x="4108" y="1896"/>
              <a:ext cx="139" cy="655"/>
            </a:xfrm>
            <a:custGeom>
              <a:avLst/>
              <a:gdLst>
                <a:gd name="T0" fmla="*/ 0 w 139"/>
                <a:gd name="T1" fmla="*/ 655 h 655"/>
                <a:gd name="T2" fmla="*/ 3 w 139"/>
                <a:gd name="T3" fmla="*/ 0 h 655"/>
                <a:gd name="T4" fmla="*/ 139 w 139"/>
                <a:gd name="T5" fmla="*/ 0 h 655"/>
                <a:gd name="T6" fmla="*/ 139 w 139"/>
                <a:gd name="T7" fmla="*/ 655 h 655"/>
                <a:gd name="T8" fmla="*/ 3 w 139"/>
                <a:gd name="T9" fmla="*/ 655 h 655"/>
                <a:gd name="T10" fmla="*/ 3 w 139"/>
                <a:gd name="T11" fmla="*/ 655 h 655"/>
                <a:gd name="T12" fmla="*/ 0 w 139"/>
                <a:gd name="T13" fmla="*/ 655 h 655"/>
                <a:gd name="T14" fmla="*/ 0 60000 65536"/>
                <a:gd name="T15" fmla="*/ 0 60000 65536"/>
                <a:gd name="T16" fmla="*/ 0 60000 65536"/>
                <a:gd name="T17" fmla="*/ 0 60000 65536"/>
                <a:gd name="T18" fmla="*/ 0 60000 65536"/>
                <a:gd name="T19" fmla="*/ 0 60000 65536"/>
                <a:gd name="T20" fmla="*/ 0 60000 65536"/>
                <a:gd name="T21" fmla="*/ 0 w 139"/>
                <a:gd name="T22" fmla="*/ 0 h 655"/>
                <a:gd name="T23" fmla="*/ 139 w 139"/>
                <a:gd name="T24" fmla="*/ 655 h 6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 h="655">
                  <a:moveTo>
                    <a:pt x="0" y="655"/>
                  </a:moveTo>
                  <a:lnTo>
                    <a:pt x="3" y="0"/>
                  </a:lnTo>
                  <a:lnTo>
                    <a:pt x="139" y="0"/>
                  </a:lnTo>
                  <a:lnTo>
                    <a:pt x="139" y="655"/>
                  </a:lnTo>
                  <a:lnTo>
                    <a:pt x="3" y="655"/>
                  </a:lnTo>
                  <a:lnTo>
                    <a:pt x="0" y="65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5" name="Freeform 185"/>
            <p:cNvSpPr>
              <a:spLocks/>
            </p:cNvSpPr>
            <p:nvPr/>
          </p:nvSpPr>
          <p:spPr bwMode="auto">
            <a:xfrm>
              <a:off x="4108" y="1896"/>
              <a:ext cx="139" cy="655"/>
            </a:xfrm>
            <a:custGeom>
              <a:avLst/>
              <a:gdLst>
                <a:gd name="T0" fmla="*/ 0 w 139"/>
                <a:gd name="T1" fmla="*/ 655 h 655"/>
                <a:gd name="T2" fmla="*/ 3 w 139"/>
                <a:gd name="T3" fmla="*/ 0 h 655"/>
                <a:gd name="T4" fmla="*/ 139 w 139"/>
                <a:gd name="T5" fmla="*/ 0 h 655"/>
                <a:gd name="T6" fmla="*/ 139 w 139"/>
                <a:gd name="T7" fmla="*/ 655 h 655"/>
                <a:gd name="T8" fmla="*/ 3 w 139"/>
                <a:gd name="T9" fmla="*/ 655 h 655"/>
                <a:gd name="T10" fmla="*/ 3 w 139"/>
                <a:gd name="T11" fmla="*/ 655 h 655"/>
                <a:gd name="T12" fmla="*/ 0 60000 65536"/>
                <a:gd name="T13" fmla="*/ 0 60000 65536"/>
                <a:gd name="T14" fmla="*/ 0 60000 65536"/>
                <a:gd name="T15" fmla="*/ 0 60000 65536"/>
                <a:gd name="T16" fmla="*/ 0 60000 65536"/>
                <a:gd name="T17" fmla="*/ 0 60000 65536"/>
                <a:gd name="T18" fmla="*/ 0 w 139"/>
                <a:gd name="T19" fmla="*/ 0 h 655"/>
                <a:gd name="T20" fmla="*/ 139 w 139"/>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9" h="655">
                  <a:moveTo>
                    <a:pt x="0" y="655"/>
                  </a:moveTo>
                  <a:lnTo>
                    <a:pt x="3" y="0"/>
                  </a:lnTo>
                  <a:lnTo>
                    <a:pt x="139" y="0"/>
                  </a:lnTo>
                  <a:lnTo>
                    <a:pt x="139" y="655"/>
                  </a:lnTo>
                  <a:lnTo>
                    <a:pt x="3" y="65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66" name="Freeform 186"/>
            <p:cNvSpPr>
              <a:spLocks/>
            </p:cNvSpPr>
            <p:nvPr/>
          </p:nvSpPr>
          <p:spPr bwMode="auto">
            <a:xfrm>
              <a:off x="3010" y="1896"/>
              <a:ext cx="136" cy="655"/>
            </a:xfrm>
            <a:custGeom>
              <a:avLst/>
              <a:gdLst>
                <a:gd name="T0" fmla="*/ 0 w 136"/>
                <a:gd name="T1" fmla="*/ 655 h 655"/>
                <a:gd name="T2" fmla="*/ 0 w 136"/>
                <a:gd name="T3" fmla="*/ 0 h 655"/>
                <a:gd name="T4" fmla="*/ 136 w 136"/>
                <a:gd name="T5" fmla="*/ 0 h 655"/>
                <a:gd name="T6" fmla="*/ 136 w 136"/>
                <a:gd name="T7" fmla="*/ 655 h 655"/>
                <a:gd name="T8" fmla="*/ 0 w 136"/>
                <a:gd name="T9" fmla="*/ 655 h 655"/>
                <a:gd name="T10" fmla="*/ 0 w 136"/>
                <a:gd name="T11" fmla="*/ 655 h 655"/>
                <a:gd name="T12" fmla="*/ 0 60000 65536"/>
                <a:gd name="T13" fmla="*/ 0 60000 65536"/>
                <a:gd name="T14" fmla="*/ 0 60000 65536"/>
                <a:gd name="T15" fmla="*/ 0 60000 65536"/>
                <a:gd name="T16" fmla="*/ 0 60000 65536"/>
                <a:gd name="T17" fmla="*/ 0 60000 65536"/>
                <a:gd name="T18" fmla="*/ 0 w 136"/>
                <a:gd name="T19" fmla="*/ 0 h 655"/>
                <a:gd name="T20" fmla="*/ 136 w 136"/>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6" h="655">
                  <a:moveTo>
                    <a:pt x="0" y="655"/>
                  </a:moveTo>
                  <a:lnTo>
                    <a:pt x="0" y="0"/>
                  </a:lnTo>
                  <a:lnTo>
                    <a:pt x="136" y="0"/>
                  </a:lnTo>
                  <a:lnTo>
                    <a:pt x="136" y="655"/>
                  </a:lnTo>
                  <a:lnTo>
                    <a:pt x="0" y="65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7" name="Freeform 187"/>
            <p:cNvSpPr>
              <a:spLocks/>
            </p:cNvSpPr>
            <p:nvPr/>
          </p:nvSpPr>
          <p:spPr bwMode="auto">
            <a:xfrm>
              <a:off x="3010" y="1896"/>
              <a:ext cx="136" cy="655"/>
            </a:xfrm>
            <a:custGeom>
              <a:avLst/>
              <a:gdLst>
                <a:gd name="T0" fmla="*/ 0 w 136"/>
                <a:gd name="T1" fmla="*/ 655 h 655"/>
                <a:gd name="T2" fmla="*/ 0 w 136"/>
                <a:gd name="T3" fmla="*/ 0 h 655"/>
                <a:gd name="T4" fmla="*/ 136 w 136"/>
                <a:gd name="T5" fmla="*/ 0 h 655"/>
                <a:gd name="T6" fmla="*/ 136 w 136"/>
                <a:gd name="T7" fmla="*/ 655 h 655"/>
                <a:gd name="T8" fmla="*/ 0 w 136"/>
                <a:gd name="T9" fmla="*/ 655 h 655"/>
                <a:gd name="T10" fmla="*/ 0 w 136"/>
                <a:gd name="T11" fmla="*/ 655 h 655"/>
                <a:gd name="T12" fmla="*/ 0 60000 65536"/>
                <a:gd name="T13" fmla="*/ 0 60000 65536"/>
                <a:gd name="T14" fmla="*/ 0 60000 65536"/>
                <a:gd name="T15" fmla="*/ 0 60000 65536"/>
                <a:gd name="T16" fmla="*/ 0 60000 65536"/>
                <a:gd name="T17" fmla="*/ 0 60000 65536"/>
                <a:gd name="T18" fmla="*/ 0 w 136"/>
                <a:gd name="T19" fmla="*/ 0 h 655"/>
                <a:gd name="T20" fmla="*/ 136 w 136"/>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6" h="655">
                  <a:moveTo>
                    <a:pt x="0" y="655"/>
                  </a:moveTo>
                  <a:lnTo>
                    <a:pt x="0" y="0"/>
                  </a:lnTo>
                  <a:lnTo>
                    <a:pt x="136" y="0"/>
                  </a:lnTo>
                  <a:lnTo>
                    <a:pt x="136" y="655"/>
                  </a:lnTo>
                  <a:lnTo>
                    <a:pt x="0" y="65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68" name="Freeform 188"/>
            <p:cNvSpPr>
              <a:spLocks/>
            </p:cNvSpPr>
            <p:nvPr/>
          </p:nvSpPr>
          <p:spPr bwMode="auto">
            <a:xfrm>
              <a:off x="1908" y="1896"/>
              <a:ext cx="140" cy="655"/>
            </a:xfrm>
            <a:custGeom>
              <a:avLst/>
              <a:gdLst>
                <a:gd name="T0" fmla="*/ 0 w 140"/>
                <a:gd name="T1" fmla="*/ 655 h 655"/>
                <a:gd name="T2" fmla="*/ 0 w 140"/>
                <a:gd name="T3" fmla="*/ 0 h 655"/>
                <a:gd name="T4" fmla="*/ 140 w 140"/>
                <a:gd name="T5" fmla="*/ 0 h 655"/>
                <a:gd name="T6" fmla="*/ 140 w 140"/>
                <a:gd name="T7" fmla="*/ 655 h 655"/>
                <a:gd name="T8" fmla="*/ 0 w 140"/>
                <a:gd name="T9" fmla="*/ 655 h 655"/>
                <a:gd name="T10" fmla="*/ 0 w 140"/>
                <a:gd name="T11" fmla="*/ 655 h 655"/>
                <a:gd name="T12" fmla="*/ 0 60000 65536"/>
                <a:gd name="T13" fmla="*/ 0 60000 65536"/>
                <a:gd name="T14" fmla="*/ 0 60000 65536"/>
                <a:gd name="T15" fmla="*/ 0 60000 65536"/>
                <a:gd name="T16" fmla="*/ 0 60000 65536"/>
                <a:gd name="T17" fmla="*/ 0 60000 65536"/>
                <a:gd name="T18" fmla="*/ 0 w 140"/>
                <a:gd name="T19" fmla="*/ 0 h 655"/>
                <a:gd name="T20" fmla="*/ 140 w 140"/>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40" h="655">
                  <a:moveTo>
                    <a:pt x="0" y="655"/>
                  </a:moveTo>
                  <a:lnTo>
                    <a:pt x="0" y="0"/>
                  </a:lnTo>
                  <a:lnTo>
                    <a:pt x="140" y="0"/>
                  </a:lnTo>
                  <a:lnTo>
                    <a:pt x="140" y="655"/>
                  </a:lnTo>
                  <a:lnTo>
                    <a:pt x="0" y="65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9" name="Freeform 189"/>
            <p:cNvSpPr>
              <a:spLocks/>
            </p:cNvSpPr>
            <p:nvPr/>
          </p:nvSpPr>
          <p:spPr bwMode="auto">
            <a:xfrm>
              <a:off x="1908" y="1896"/>
              <a:ext cx="140" cy="655"/>
            </a:xfrm>
            <a:custGeom>
              <a:avLst/>
              <a:gdLst>
                <a:gd name="T0" fmla="*/ 0 w 140"/>
                <a:gd name="T1" fmla="*/ 655 h 655"/>
                <a:gd name="T2" fmla="*/ 0 w 140"/>
                <a:gd name="T3" fmla="*/ 0 h 655"/>
                <a:gd name="T4" fmla="*/ 140 w 140"/>
                <a:gd name="T5" fmla="*/ 0 h 655"/>
                <a:gd name="T6" fmla="*/ 140 w 140"/>
                <a:gd name="T7" fmla="*/ 655 h 655"/>
                <a:gd name="T8" fmla="*/ 0 w 140"/>
                <a:gd name="T9" fmla="*/ 655 h 655"/>
                <a:gd name="T10" fmla="*/ 0 w 140"/>
                <a:gd name="T11" fmla="*/ 655 h 655"/>
                <a:gd name="T12" fmla="*/ 0 60000 65536"/>
                <a:gd name="T13" fmla="*/ 0 60000 65536"/>
                <a:gd name="T14" fmla="*/ 0 60000 65536"/>
                <a:gd name="T15" fmla="*/ 0 60000 65536"/>
                <a:gd name="T16" fmla="*/ 0 60000 65536"/>
                <a:gd name="T17" fmla="*/ 0 60000 65536"/>
                <a:gd name="T18" fmla="*/ 0 w 140"/>
                <a:gd name="T19" fmla="*/ 0 h 655"/>
                <a:gd name="T20" fmla="*/ 140 w 140"/>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40" h="655">
                  <a:moveTo>
                    <a:pt x="0" y="655"/>
                  </a:moveTo>
                  <a:lnTo>
                    <a:pt x="0" y="0"/>
                  </a:lnTo>
                  <a:lnTo>
                    <a:pt x="140" y="0"/>
                  </a:lnTo>
                  <a:lnTo>
                    <a:pt x="140" y="655"/>
                  </a:lnTo>
                  <a:lnTo>
                    <a:pt x="0" y="65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70" name="Freeform 190"/>
            <p:cNvSpPr>
              <a:spLocks/>
            </p:cNvSpPr>
            <p:nvPr/>
          </p:nvSpPr>
          <p:spPr bwMode="auto">
            <a:xfrm>
              <a:off x="807" y="1896"/>
              <a:ext cx="140" cy="655"/>
            </a:xfrm>
            <a:custGeom>
              <a:avLst/>
              <a:gdLst>
                <a:gd name="T0" fmla="*/ 0 w 140"/>
                <a:gd name="T1" fmla="*/ 655 h 655"/>
                <a:gd name="T2" fmla="*/ 3 w 140"/>
                <a:gd name="T3" fmla="*/ 0 h 655"/>
                <a:gd name="T4" fmla="*/ 140 w 140"/>
                <a:gd name="T5" fmla="*/ 0 h 655"/>
                <a:gd name="T6" fmla="*/ 140 w 140"/>
                <a:gd name="T7" fmla="*/ 655 h 655"/>
                <a:gd name="T8" fmla="*/ 3 w 140"/>
                <a:gd name="T9" fmla="*/ 655 h 655"/>
                <a:gd name="T10" fmla="*/ 3 w 140"/>
                <a:gd name="T11" fmla="*/ 655 h 655"/>
                <a:gd name="T12" fmla="*/ 0 w 140"/>
                <a:gd name="T13" fmla="*/ 655 h 655"/>
                <a:gd name="T14" fmla="*/ 0 60000 65536"/>
                <a:gd name="T15" fmla="*/ 0 60000 65536"/>
                <a:gd name="T16" fmla="*/ 0 60000 65536"/>
                <a:gd name="T17" fmla="*/ 0 60000 65536"/>
                <a:gd name="T18" fmla="*/ 0 60000 65536"/>
                <a:gd name="T19" fmla="*/ 0 60000 65536"/>
                <a:gd name="T20" fmla="*/ 0 60000 65536"/>
                <a:gd name="T21" fmla="*/ 0 w 140"/>
                <a:gd name="T22" fmla="*/ 0 h 655"/>
                <a:gd name="T23" fmla="*/ 140 w 140"/>
                <a:gd name="T24" fmla="*/ 655 h 6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655">
                  <a:moveTo>
                    <a:pt x="0" y="655"/>
                  </a:moveTo>
                  <a:lnTo>
                    <a:pt x="3" y="0"/>
                  </a:lnTo>
                  <a:lnTo>
                    <a:pt x="140" y="0"/>
                  </a:lnTo>
                  <a:lnTo>
                    <a:pt x="140" y="655"/>
                  </a:lnTo>
                  <a:lnTo>
                    <a:pt x="3" y="655"/>
                  </a:lnTo>
                  <a:lnTo>
                    <a:pt x="0" y="65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71" name="Freeform 191"/>
            <p:cNvSpPr>
              <a:spLocks/>
            </p:cNvSpPr>
            <p:nvPr/>
          </p:nvSpPr>
          <p:spPr bwMode="auto">
            <a:xfrm>
              <a:off x="807" y="1896"/>
              <a:ext cx="140" cy="655"/>
            </a:xfrm>
            <a:custGeom>
              <a:avLst/>
              <a:gdLst>
                <a:gd name="T0" fmla="*/ 0 w 140"/>
                <a:gd name="T1" fmla="*/ 655 h 655"/>
                <a:gd name="T2" fmla="*/ 3 w 140"/>
                <a:gd name="T3" fmla="*/ 0 h 655"/>
                <a:gd name="T4" fmla="*/ 140 w 140"/>
                <a:gd name="T5" fmla="*/ 0 h 655"/>
                <a:gd name="T6" fmla="*/ 140 w 140"/>
                <a:gd name="T7" fmla="*/ 655 h 655"/>
                <a:gd name="T8" fmla="*/ 3 w 140"/>
                <a:gd name="T9" fmla="*/ 655 h 655"/>
                <a:gd name="T10" fmla="*/ 3 w 140"/>
                <a:gd name="T11" fmla="*/ 655 h 655"/>
                <a:gd name="T12" fmla="*/ 0 60000 65536"/>
                <a:gd name="T13" fmla="*/ 0 60000 65536"/>
                <a:gd name="T14" fmla="*/ 0 60000 65536"/>
                <a:gd name="T15" fmla="*/ 0 60000 65536"/>
                <a:gd name="T16" fmla="*/ 0 60000 65536"/>
                <a:gd name="T17" fmla="*/ 0 60000 65536"/>
                <a:gd name="T18" fmla="*/ 0 w 140"/>
                <a:gd name="T19" fmla="*/ 0 h 655"/>
                <a:gd name="T20" fmla="*/ 140 w 140"/>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40" h="655">
                  <a:moveTo>
                    <a:pt x="0" y="655"/>
                  </a:moveTo>
                  <a:lnTo>
                    <a:pt x="3" y="0"/>
                  </a:lnTo>
                  <a:lnTo>
                    <a:pt x="140" y="0"/>
                  </a:lnTo>
                  <a:lnTo>
                    <a:pt x="140" y="655"/>
                  </a:lnTo>
                  <a:lnTo>
                    <a:pt x="3" y="65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72" name="Freeform 192"/>
            <p:cNvSpPr>
              <a:spLocks/>
            </p:cNvSpPr>
            <p:nvPr/>
          </p:nvSpPr>
          <p:spPr bwMode="auto">
            <a:xfrm>
              <a:off x="671" y="1896"/>
              <a:ext cx="4443" cy="655"/>
            </a:xfrm>
            <a:custGeom>
              <a:avLst/>
              <a:gdLst>
                <a:gd name="T0" fmla="*/ 4439 w 4443"/>
                <a:gd name="T1" fmla="*/ 655 h 655"/>
                <a:gd name="T2" fmla="*/ 4443 w 4443"/>
                <a:gd name="T3" fmla="*/ 0 h 655"/>
                <a:gd name="T4" fmla="*/ 0 w 4443"/>
                <a:gd name="T5" fmla="*/ 0 h 655"/>
                <a:gd name="T6" fmla="*/ 0 w 4443"/>
                <a:gd name="T7" fmla="*/ 655 h 655"/>
                <a:gd name="T8" fmla="*/ 4443 w 4443"/>
                <a:gd name="T9" fmla="*/ 655 h 655"/>
                <a:gd name="T10" fmla="*/ 4443 w 4443"/>
                <a:gd name="T11" fmla="*/ 655 h 655"/>
                <a:gd name="T12" fmla="*/ 0 60000 65536"/>
                <a:gd name="T13" fmla="*/ 0 60000 65536"/>
                <a:gd name="T14" fmla="*/ 0 60000 65536"/>
                <a:gd name="T15" fmla="*/ 0 60000 65536"/>
                <a:gd name="T16" fmla="*/ 0 60000 65536"/>
                <a:gd name="T17" fmla="*/ 0 60000 65536"/>
                <a:gd name="T18" fmla="*/ 0 w 4443"/>
                <a:gd name="T19" fmla="*/ 0 h 655"/>
                <a:gd name="T20" fmla="*/ 4443 w 4443"/>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4443" h="655">
                  <a:moveTo>
                    <a:pt x="4439" y="655"/>
                  </a:moveTo>
                  <a:lnTo>
                    <a:pt x="4443" y="0"/>
                  </a:lnTo>
                  <a:lnTo>
                    <a:pt x="0" y="0"/>
                  </a:lnTo>
                  <a:lnTo>
                    <a:pt x="0" y="655"/>
                  </a:lnTo>
                  <a:lnTo>
                    <a:pt x="4443" y="65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73" name="Freeform 210"/>
            <p:cNvSpPr>
              <a:spLocks/>
            </p:cNvSpPr>
            <p:nvPr/>
          </p:nvSpPr>
          <p:spPr bwMode="auto">
            <a:xfrm>
              <a:off x="690" y="2223"/>
              <a:ext cx="58" cy="40"/>
            </a:xfrm>
            <a:custGeom>
              <a:avLst/>
              <a:gdLst>
                <a:gd name="T0" fmla="*/ 28 w 58"/>
                <a:gd name="T1" fmla="*/ 40 h 40"/>
                <a:gd name="T2" fmla="*/ 34 w 58"/>
                <a:gd name="T3" fmla="*/ 40 h 40"/>
                <a:gd name="T4" fmla="*/ 38 w 58"/>
                <a:gd name="T5" fmla="*/ 40 h 40"/>
                <a:gd name="T6" fmla="*/ 45 w 58"/>
                <a:gd name="T7" fmla="*/ 38 h 40"/>
                <a:gd name="T8" fmla="*/ 48 w 58"/>
                <a:gd name="T9" fmla="*/ 35 h 40"/>
                <a:gd name="T10" fmla="*/ 51 w 58"/>
                <a:gd name="T11" fmla="*/ 35 h 40"/>
                <a:gd name="T12" fmla="*/ 51 w 58"/>
                <a:gd name="T13" fmla="*/ 33 h 40"/>
                <a:gd name="T14" fmla="*/ 55 w 58"/>
                <a:gd name="T15" fmla="*/ 28 h 40"/>
                <a:gd name="T16" fmla="*/ 58 w 58"/>
                <a:gd name="T17" fmla="*/ 26 h 40"/>
                <a:gd name="T18" fmla="*/ 58 w 58"/>
                <a:gd name="T19" fmla="*/ 23 h 40"/>
                <a:gd name="T20" fmla="*/ 58 w 58"/>
                <a:gd name="T21" fmla="*/ 21 h 40"/>
                <a:gd name="T22" fmla="*/ 58 w 58"/>
                <a:gd name="T23" fmla="*/ 16 h 40"/>
                <a:gd name="T24" fmla="*/ 58 w 58"/>
                <a:gd name="T25" fmla="*/ 14 h 40"/>
                <a:gd name="T26" fmla="*/ 55 w 58"/>
                <a:gd name="T27" fmla="*/ 12 h 40"/>
                <a:gd name="T28" fmla="*/ 51 w 58"/>
                <a:gd name="T29" fmla="*/ 9 h 40"/>
                <a:gd name="T30" fmla="*/ 51 w 58"/>
                <a:gd name="T31" fmla="*/ 7 h 40"/>
                <a:gd name="T32" fmla="*/ 48 w 58"/>
                <a:gd name="T33" fmla="*/ 4 h 40"/>
                <a:gd name="T34" fmla="*/ 45 w 58"/>
                <a:gd name="T35" fmla="*/ 2 h 40"/>
                <a:gd name="T36" fmla="*/ 38 w 58"/>
                <a:gd name="T37" fmla="*/ 2 h 40"/>
                <a:gd name="T38" fmla="*/ 34 w 58"/>
                <a:gd name="T39" fmla="*/ 0 h 40"/>
                <a:gd name="T40" fmla="*/ 31 w 58"/>
                <a:gd name="T41" fmla="*/ 0 h 40"/>
                <a:gd name="T42" fmla="*/ 24 w 58"/>
                <a:gd name="T43" fmla="*/ 0 h 40"/>
                <a:gd name="T44" fmla="*/ 21 w 58"/>
                <a:gd name="T45" fmla="*/ 2 h 40"/>
                <a:gd name="T46" fmla="*/ 17 w 58"/>
                <a:gd name="T47" fmla="*/ 2 h 40"/>
                <a:gd name="T48" fmla="*/ 14 w 58"/>
                <a:gd name="T49" fmla="*/ 4 h 40"/>
                <a:gd name="T50" fmla="*/ 11 w 58"/>
                <a:gd name="T51" fmla="*/ 7 h 40"/>
                <a:gd name="T52" fmla="*/ 7 w 58"/>
                <a:gd name="T53" fmla="*/ 9 h 40"/>
                <a:gd name="T54" fmla="*/ 4 w 58"/>
                <a:gd name="T55" fmla="*/ 12 h 40"/>
                <a:gd name="T56" fmla="*/ 4 w 58"/>
                <a:gd name="T57" fmla="*/ 14 h 40"/>
                <a:gd name="T58" fmla="*/ 0 w 58"/>
                <a:gd name="T59" fmla="*/ 16 h 40"/>
                <a:gd name="T60" fmla="*/ 0 w 58"/>
                <a:gd name="T61" fmla="*/ 21 h 40"/>
                <a:gd name="T62" fmla="*/ 0 w 58"/>
                <a:gd name="T63" fmla="*/ 23 h 40"/>
                <a:gd name="T64" fmla="*/ 4 w 58"/>
                <a:gd name="T65" fmla="*/ 26 h 40"/>
                <a:gd name="T66" fmla="*/ 4 w 58"/>
                <a:gd name="T67" fmla="*/ 28 h 40"/>
                <a:gd name="T68" fmla="*/ 7 w 58"/>
                <a:gd name="T69" fmla="*/ 33 h 40"/>
                <a:gd name="T70" fmla="*/ 11 w 58"/>
                <a:gd name="T71" fmla="*/ 35 h 40"/>
                <a:gd name="T72" fmla="*/ 14 w 58"/>
                <a:gd name="T73" fmla="*/ 35 h 40"/>
                <a:gd name="T74" fmla="*/ 17 w 58"/>
                <a:gd name="T75" fmla="*/ 38 h 40"/>
                <a:gd name="T76" fmla="*/ 21 w 58"/>
                <a:gd name="T77" fmla="*/ 40 h 40"/>
                <a:gd name="T78" fmla="*/ 24 w 58"/>
                <a:gd name="T79" fmla="*/ 40 h 40"/>
                <a:gd name="T80" fmla="*/ 31 w 58"/>
                <a:gd name="T81" fmla="*/ 40 h 40"/>
                <a:gd name="T82" fmla="*/ 31 w 58"/>
                <a:gd name="T83" fmla="*/ 40 h 40"/>
                <a:gd name="T84" fmla="*/ 28 w 58"/>
                <a:gd name="T85" fmla="*/ 40 h 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8"/>
                <a:gd name="T130" fmla="*/ 0 h 40"/>
                <a:gd name="T131" fmla="*/ 58 w 58"/>
                <a:gd name="T132" fmla="*/ 40 h 4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8" h="40">
                  <a:moveTo>
                    <a:pt x="28" y="40"/>
                  </a:moveTo>
                  <a:lnTo>
                    <a:pt x="34" y="40"/>
                  </a:lnTo>
                  <a:lnTo>
                    <a:pt x="38" y="40"/>
                  </a:lnTo>
                  <a:lnTo>
                    <a:pt x="45" y="38"/>
                  </a:lnTo>
                  <a:lnTo>
                    <a:pt x="48" y="35"/>
                  </a:lnTo>
                  <a:lnTo>
                    <a:pt x="51" y="35"/>
                  </a:lnTo>
                  <a:lnTo>
                    <a:pt x="51" y="33"/>
                  </a:lnTo>
                  <a:lnTo>
                    <a:pt x="55" y="28"/>
                  </a:lnTo>
                  <a:lnTo>
                    <a:pt x="58" y="26"/>
                  </a:lnTo>
                  <a:lnTo>
                    <a:pt x="58" y="23"/>
                  </a:lnTo>
                  <a:lnTo>
                    <a:pt x="58" y="21"/>
                  </a:lnTo>
                  <a:lnTo>
                    <a:pt x="58" y="16"/>
                  </a:lnTo>
                  <a:lnTo>
                    <a:pt x="58" y="14"/>
                  </a:lnTo>
                  <a:lnTo>
                    <a:pt x="55" y="12"/>
                  </a:lnTo>
                  <a:lnTo>
                    <a:pt x="51" y="9"/>
                  </a:lnTo>
                  <a:lnTo>
                    <a:pt x="51" y="7"/>
                  </a:lnTo>
                  <a:lnTo>
                    <a:pt x="48" y="4"/>
                  </a:lnTo>
                  <a:lnTo>
                    <a:pt x="45" y="2"/>
                  </a:lnTo>
                  <a:lnTo>
                    <a:pt x="38" y="2"/>
                  </a:lnTo>
                  <a:lnTo>
                    <a:pt x="34" y="0"/>
                  </a:lnTo>
                  <a:lnTo>
                    <a:pt x="31" y="0"/>
                  </a:lnTo>
                  <a:lnTo>
                    <a:pt x="24" y="0"/>
                  </a:lnTo>
                  <a:lnTo>
                    <a:pt x="21" y="2"/>
                  </a:lnTo>
                  <a:lnTo>
                    <a:pt x="17" y="2"/>
                  </a:lnTo>
                  <a:lnTo>
                    <a:pt x="14" y="4"/>
                  </a:lnTo>
                  <a:lnTo>
                    <a:pt x="11" y="7"/>
                  </a:lnTo>
                  <a:lnTo>
                    <a:pt x="7" y="9"/>
                  </a:lnTo>
                  <a:lnTo>
                    <a:pt x="4" y="12"/>
                  </a:lnTo>
                  <a:lnTo>
                    <a:pt x="4" y="14"/>
                  </a:lnTo>
                  <a:lnTo>
                    <a:pt x="0" y="16"/>
                  </a:lnTo>
                  <a:lnTo>
                    <a:pt x="0" y="21"/>
                  </a:lnTo>
                  <a:lnTo>
                    <a:pt x="0" y="23"/>
                  </a:lnTo>
                  <a:lnTo>
                    <a:pt x="4" y="26"/>
                  </a:lnTo>
                  <a:lnTo>
                    <a:pt x="4" y="28"/>
                  </a:lnTo>
                  <a:lnTo>
                    <a:pt x="7" y="33"/>
                  </a:lnTo>
                  <a:lnTo>
                    <a:pt x="11" y="35"/>
                  </a:lnTo>
                  <a:lnTo>
                    <a:pt x="14" y="35"/>
                  </a:lnTo>
                  <a:lnTo>
                    <a:pt x="17" y="38"/>
                  </a:lnTo>
                  <a:lnTo>
                    <a:pt x="21" y="40"/>
                  </a:lnTo>
                  <a:lnTo>
                    <a:pt x="24" y="40"/>
                  </a:lnTo>
                  <a:lnTo>
                    <a:pt x="31" y="40"/>
                  </a:lnTo>
                  <a:lnTo>
                    <a:pt x="28"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74" name="Freeform 212"/>
            <p:cNvSpPr>
              <a:spLocks/>
            </p:cNvSpPr>
            <p:nvPr/>
          </p:nvSpPr>
          <p:spPr bwMode="auto">
            <a:xfrm>
              <a:off x="1791" y="2296"/>
              <a:ext cx="58" cy="40"/>
            </a:xfrm>
            <a:custGeom>
              <a:avLst/>
              <a:gdLst>
                <a:gd name="T0" fmla="*/ 27 w 58"/>
                <a:gd name="T1" fmla="*/ 40 h 40"/>
                <a:gd name="T2" fmla="*/ 34 w 58"/>
                <a:gd name="T3" fmla="*/ 40 h 40"/>
                <a:gd name="T4" fmla="*/ 37 w 58"/>
                <a:gd name="T5" fmla="*/ 40 h 40"/>
                <a:gd name="T6" fmla="*/ 41 w 58"/>
                <a:gd name="T7" fmla="*/ 38 h 40"/>
                <a:gd name="T8" fmla="*/ 47 w 58"/>
                <a:gd name="T9" fmla="*/ 35 h 40"/>
                <a:gd name="T10" fmla="*/ 47 w 58"/>
                <a:gd name="T11" fmla="*/ 35 h 40"/>
                <a:gd name="T12" fmla="*/ 51 w 58"/>
                <a:gd name="T13" fmla="*/ 33 h 40"/>
                <a:gd name="T14" fmla="*/ 54 w 58"/>
                <a:gd name="T15" fmla="*/ 28 h 40"/>
                <a:gd name="T16" fmla="*/ 58 w 58"/>
                <a:gd name="T17" fmla="*/ 26 h 40"/>
                <a:gd name="T18" fmla="*/ 58 w 58"/>
                <a:gd name="T19" fmla="*/ 23 h 40"/>
                <a:gd name="T20" fmla="*/ 58 w 58"/>
                <a:gd name="T21" fmla="*/ 21 h 40"/>
                <a:gd name="T22" fmla="*/ 58 w 58"/>
                <a:gd name="T23" fmla="*/ 16 h 40"/>
                <a:gd name="T24" fmla="*/ 58 w 58"/>
                <a:gd name="T25" fmla="*/ 14 h 40"/>
                <a:gd name="T26" fmla="*/ 54 w 58"/>
                <a:gd name="T27" fmla="*/ 12 h 40"/>
                <a:gd name="T28" fmla="*/ 51 w 58"/>
                <a:gd name="T29" fmla="*/ 9 h 40"/>
                <a:gd name="T30" fmla="*/ 47 w 58"/>
                <a:gd name="T31" fmla="*/ 7 h 40"/>
                <a:gd name="T32" fmla="*/ 47 w 58"/>
                <a:gd name="T33" fmla="*/ 4 h 40"/>
                <a:gd name="T34" fmla="*/ 41 w 58"/>
                <a:gd name="T35" fmla="*/ 2 h 40"/>
                <a:gd name="T36" fmla="*/ 37 w 58"/>
                <a:gd name="T37" fmla="*/ 2 h 40"/>
                <a:gd name="T38" fmla="*/ 34 w 58"/>
                <a:gd name="T39" fmla="*/ 0 h 40"/>
                <a:gd name="T40" fmla="*/ 30 w 58"/>
                <a:gd name="T41" fmla="*/ 0 h 40"/>
                <a:gd name="T42" fmla="*/ 24 w 58"/>
                <a:gd name="T43" fmla="*/ 0 h 40"/>
                <a:gd name="T44" fmla="*/ 20 w 58"/>
                <a:gd name="T45" fmla="*/ 2 h 40"/>
                <a:gd name="T46" fmla="*/ 17 w 58"/>
                <a:gd name="T47" fmla="*/ 2 h 40"/>
                <a:gd name="T48" fmla="*/ 13 w 58"/>
                <a:gd name="T49" fmla="*/ 4 h 40"/>
                <a:gd name="T50" fmla="*/ 10 w 58"/>
                <a:gd name="T51" fmla="*/ 7 h 40"/>
                <a:gd name="T52" fmla="*/ 6 w 58"/>
                <a:gd name="T53" fmla="*/ 9 h 40"/>
                <a:gd name="T54" fmla="*/ 3 w 58"/>
                <a:gd name="T55" fmla="*/ 12 h 40"/>
                <a:gd name="T56" fmla="*/ 3 w 58"/>
                <a:gd name="T57" fmla="*/ 14 h 40"/>
                <a:gd name="T58" fmla="*/ 0 w 58"/>
                <a:gd name="T59" fmla="*/ 16 h 40"/>
                <a:gd name="T60" fmla="*/ 0 w 58"/>
                <a:gd name="T61" fmla="*/ 21 h 40"/>
                <a:gd name="T62" fmla="*/ 0 w 58"/>
                <a:gd name="T63" fmla="*/ 23 h 40"/>
                <a:gd name="T64" fmla="*/ 3 w 58"/>
                <a:gd name="T65" fmla="*/ 26 h 40"/>
                <a:gd name="T66" fmla="*/ 3 w 58"/>
                <a:gd name="T67" fmla="*/ 28 h 40"/>
                <a:gd name="T68" fmla="*/ 6 w 58"/>
                <a:gd name="T69" fmla="*/ 33 h 40"/>
                <a:gd name="T70" fmla="*/ 10 w 58"/>
                <a:gd name="T71" fmla="*/ 35 h 40"/>
                <a:gd name="T72" fmla="*/ 13 w 58"/>
                <a:gd name="T73" fmla="*/ 35 h 40"/>
                <a:gd name="T74" fmla="*/ 17 w 58"/>
                <a:gd name="T75" fmla="*/ 38 h 40"/>
                <a:gd name="T76" fmla="*/ 20 w 58"/>
                <a:gd name="T77" fmla="*/ 40 h 40"/>
                <a:gd name="T78" fmla="*/ 24 w 58"/>
                <a:gd name="T79" fmla="*/ 40 h 40"/>
                <a:gd name="T80" fmla="*/ 30 w 58"/>
                <a:gd name="T81" fmla="*/ 40 h 40"/>
                <a:gd name="T82" fmla="*/ 30 w 58"/>
                <a:gd name="T83" fmla="*/ 40 h 40"/>
                <a:gd name="T84" fmla="*/ 27 w 58"/>
                <a:gd name="T85" fmla="*/ 40 h 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8"/>
                <a:gd name="T130" fmla="*/ 0 h 40"/>
                <a:gd name="T131" fmla="*/ 58 w 58"/>
                <a:gd name="T132" fmla="*/ 40 h 4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8" h="40">
                  <a:moveTo>
                    <a:pt x="27" y="40"/>
                  </a:moveTo>
                  <a:lnTo>
                    <a:pt x="34" y="40"/>
                  </a:lnTo>
                  <a:lnTo>
                    <a:pt x="37" y="40"/>
                  </a:lnTo>
                  <a:lnTo>
                    <a:pt x="41" y="38"/>
                  </a:lnTo>
                  <a:lnTo>
                    <a:pt x="47" y="35"/>
                  </a:lnTo>
                  <a:lnTo>
                    <a:pt x="51" y="33"/>
                  </a:lnTo>
                  <a:lnTo>
                    <a:pt x="54" y="28"/>
                  </a:lnTo>
                  <a:lnTo>
                    <a:pt x="58" y="26"/>
                  </a:lnTo>
                  <a:lnTo>
                    <a:pt x="58" y="23"/>
                  </a:lnTo>
                  <a:lnTo>
                    <a:pt x="58" y="21"/>
                  </a:lnTo>
                  <a:lnTo>
                    <a:pt x="58" y="16"/>
                  </a:lnTo>
                  <a:lnTo>
                    <a:pt x="58" y="14"/>
                  </a:lnTo>
                  <a:lnTo>
                    <a:pt x="54" y="12"/>
                  </a:lnTo>
                  <a:lnTo>
                    <a:pt x="51" y="9"/>
                  </a:lnTo>
                  <a:lnTo>
                    <a:pt x="47" y="7"/>
                  </a:lnTo>
                  <a:lnTo>
                    <a:pt x="47" y="4"/>
                  </a:lnTo>
                  <a:lnTo>
                    <a:pt x="41" y="2"/>
                  </a:lnTo>
                  <a:lnTo>
                    <a:pt x="37" y="2"/>
                  </a:lnTo>
                  <a:lnTo>
                    <a:pt x="34" y="0"/>
                  </a:lnTo>
                  <a:lnTo>
                    <a:pt x="30" y="0"/>
                  </a:lnTo>
                  <a:lnTo>
                    <a:pt x="24" y="0"/>
                  </a:lnTo>
                  <a:lnTo>
                    <a:pt x="20" y="2"/>
                  </a:lnTo>
                  <a:lnTo>
                    <a:pt x="17" y="2"/>
                  </a:lnTo>
                  <a:lnTo>
                    <a:pt x="13" y="4"/>
                  </a:lnTo>
                  <a:lnTo>
                    <a:pt x="10" y="7"/>
                  </a:lnTo>
                  <a:lnTo>
                    <a:pt x="6" y="9"/>
                  </a:lnTo>
                  <a:lnTo>
                    <a:pt x="3" y="12"/>
                  </a:lnTo>
                  <a:lnTo>
                    <a:pt x="3" y="14"/>
                  </a:lnTo>
                  <a:lnTo>
                    <a:pt x="0" y="16"/>
                  </a:lnTo>
                  <a:lnTo>
                    <a:pt x="0" y="21"/>
                  </a:lnTo>
                  <a:lnTo>
                    <a:pt x="0" y="23"/>
                  </a:lnTo>
                  <a:lnTo>
                    <a:pt x="3" y="26"/>
                  </a:lnTo>
                  <a:lnTo>
                    <a:pt x="3" y="28"/>
                  </a:lnTo>
                  <a:lnTo>
                    <a:pt x="6" y="33"/>
                  </a:lnTo>
                  <a:lnTo>
                    <a:pt x="10" y="35"/>
                  </a:lnTo>
                  <a:lnTo>
                    <a:pt x="13" y="35"/>
                  </a:lnTo>
                  <a:lnTo>
                    <a:pt x="17" y="38"/>
                  </a:lnTo>
                  <a:lnTo>
                    <a:pt x="20" y="40"/>
                  </a:lnTo>
                  <a:lnTo>
                    <a:pt x="24" y="40"/>
                  </a:lnTo>
                  <a:lnTo>
                    <a:pt x="30" y="40"/>
                  </a:lnTo>
                  <a:lnTo>
                    <a:pt x="27"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75" name="Freeform 214"/>
            <p:cNvSpPr>
              <a:spLocks/>
            </p:cNvSpPr>
            <p:nvPr/>
          </p:nvSpPr>
          <p:spPr bwMode="auto">
            <a:xfrm>
              <a:off x="2924" y="2204"/>
              <a:ext cx="58" cy="40"/>
            </a:xfrm>
            <a:custGeom>
              <a:avLst/>
              <a:gdLst>
                <a:gd name="T0" fmla="*/ 27 w 58"/>
                <a:gd name="T1" fmla="*/ 40 h 40"/>
                <a:gd name="T2" fmla="*/ 34 w 58"/>
                <a:gd name="T3" fmla="*/ 40 h 40"/>
                <a:gd name="T4" fmla="*/ 38 w 58"/>
                <a:gd name="T5" fmla="*/ 40 h 40"/>
                <a:gd name="T6" fmla="*/ 41 w 58"/>
                <a:gd name="T7" fmla="*/ 38 h 40"/>
                <a:gd name="T8" fmla="*/ 44 w 58"/>
                <a:gd name="T9" fmla="*/ 35 h 40"/>
                <a:gd name="T10" fmla="*/ 48 w 58"/>
                <a:gd name="T11" fmla="*/ 35 h 40"/>
                <a:gd name="T12" fmla="*/ 51 w 58"/>
                <a:gd name="T13" fmla="*/ 33 h 40"/>
                <a:gd name="T14" fmla="*/ 55 w 58"/>
                <a:gd name="T15" fmla="*/ 28 h 40"/>
                <a:gd name="T16" fmla="*/ 55 w 58"/>
                <a:gd name="T17" fmla="*/ 26 h 40"/>
                <a:gd name="T18" fmla="*/ 58 w 58"/>
                <a:gd name="T19" fmla="*/ 23 h 40"/>
                <a:gd name="T20" fmla="*/ 58 w 58"/>
                <a:gd name="T21" fmla="*/ 21 h 40"/>
                <a:gd name="T22" fmla="*/ 58 w 58"/>
                <a:gd name="T23" fmla="*/ 16 h 40"/>
                <a:gd name="T24" fmla="*/ 55 w 58"/>
                <a:gd name="T25" fmla="*/ 14 h 40"/>
                <a:gd name="T26" fmla="*/ 55 w 58"/>
                <a:gd name="T27" fmla="*/ 12 h 40"/>
                <a:gd name="T28" fmla="*/ 51 w 58"/>
                <a:gd name="T29" fmla="*/ 9 h 40"/>
                <a:gd name="T30" fmla="*/ 48 w 58"/>
                <a:gd name="T31" fmla="*/ 7 h 40"/>
                <a:gd name="T32" fmla="*/ 44 w 58"/>
                <a:gd name="T33" fmla="*/ 4 h 40"/>
                <a:gd name="T34" fmla="*/ 41 w 58"/>
                <a:gd name="T35" fmla="*/ 2 h 40"/>
                <a:gd name="T36" fmla="*/ 38 w 58"/>
                <a:gd name="T37" fmla="*/ 2 h 40"/>
                <a:gd name="T38" fmla="*/ 34 w 58"/>
                <a:gd name="T39" fmla="*/ 0 h 40"/>
                <a:gd name="T40" fmla="*/ 31 w 58"/>
                <a:gd name="T41" fmla="*/ 0 h 40"/>
                <a:gd name="T42" fmla="*/ 24 w 58"/>
                <a:gd name="T43" fmla="*/ 0 h 40"/>
                <a:gd name="T44" fmla="*/ 20 w 58"/>
                <a:gd name="T45" fmla="*/ 2 h 40"/>
                <a:gd name="T46" fmla="*/ 17 w 58"/>
                <a:gd name="T47" fmla="*/ 2 h 40"/>
                <a:gd name="T48" fmla="*/ 14 w 58"/>
                <a:gd name="T49" fmla="*/ 4 h 40"/>
                <a:gd name="T50" fmla="*/ 10 w 58"/>
                <a:gd name="T51" fmla="*/ 7 h 40"/>
                <a:gd name="T52" fmla="*/ 7 w 58"/>
                <a:gd name="T53" fmla="*/ 9 h 40"/>
                <a:gd name="T54" fmla="*/ 3 w 58"/>
                <a:gd name="T55" fmla="*/ 12 h 40"/>
                <a:gd name="T56" fmla="*/ 3 w 58"/>
                <a:gd name="T57" fmla="*/ 14 h 40"/>
                <a:gd name="T58" fmla="*/ 0 w 58"/>
                <a:gd name="T59" fmla="*/ 16 h 40"/>
                <a:gd name="T60" fmla="*/ 0 w 58"/>
                <a:gd name="T61" fmla="*/ 21 h 40"/>
                <a:gd name="T62" fmla="*/ 0 w 58"/>
                <a:gd name="T63" fmla="*/ 23 h 40"/>
                <a:gd name="T64" fmla="*/ 3 w 58"/>
                <a:gd name="T65" fmla="*/ 26 h 40"/>
                <a:gd name="T66" fmla="*/ 3 w 58"/>
                <a:gd name="T67" fmla="*/ 28 h 40"/>
                <a:gd name="T68" fmla="*/ 7 w 58"/>
                <a:gd name="T69" fmla="*/ 33 h 40"/>
                <a:gd name="T70" fmla="*/ 10 w 58"/>
                <a:gd name="T71" fmla="*/ 35 h 40"/>
                <a:gd name="T72" fmla="*/ 14 w 58"/>
                <a:gd name="T73" fmla="*/ 35 h 40"/>
                <a:gd name="T74" fmla="*/ 17 w 58"/>
                <a:gd name="T75" fmla="*/ 38 h 40"/>
                <a:gd name="T76" fmla="*/ 20 w 58"/>
                <a:gd name="T77" fmla="*/ 40 h 40"/>
                <a:gd name="T78" fmla="*/ 24 w 58"/>
                <a:gd name="T79" fmla="*/ 40 h 40"/>
                <a:gd name="T80" fmla="*/ 31 w 58"/>
                <a:gd name="T81" fmla="*/ 40 h 40"/>
                <a:gd name="T82" fmla="*/ 31 w 58"/>
                <a:gd name="T83" fmla="*/ 40 h 40"/>
                <a:gd name="T84" fmla="*/ 27 w 58"/>
                <a:gd name="T85" fmla="*/ 40 h 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8"/>
                <a:gd name="T130" fmla="*/ 0 h 40"/>
                <a:gd name="T131" fmla="*/ 58 w 58"/>
                <a:gd name="T132" fmla="*/ 40 h 4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8" h="40">
                  <a:moveTo>
                    <a:pt x="27" y="40"/>
                  </a:moveTo>
                  <a:lnTo>
                    <a:pt x="34" y="40"/>
                  </a:lnTo>
                  <a:lnTo>
                    <a:pt x="38" y="40"/>
                  </a:lnTo>
                  <a:lnTo>
                    <a:pt x="41" y="38"/>
                  </a:lnTo>
                  <a:lnTo>
                    <a:pt x="44" y="35"/>
                  </a:lnTo>
                  <a:lnTo>
                    <a:pt x="48" y="35"/>
                  </a:lnTo>
                  <a:lnTo>
                    <a:pt x="51" y="33"/>
                  </a:lnTo>
                  <a:lnTo>
                    <a:pt x="55" y="28"/>
                  </a:lnTo>
                  <a:lnTo>
                    <a:pt x="55" y="26"/>
                  </a:lnTo>
                  <a:lnTo>
                    <a:pt x="58" y="23"/>
                  </a:lnTo>
                  <a:lnTo>
                    <a:pt x="58" y="21"/>
                  </a:lnTo>
                  <a:lnTo>
                    <a:pt x="58" y="16"/>
                  </a:lnTo>
                  <a:lnTo>
                    <a:pt x="55" y="14"/>
                  </a:lnTo>
                  <a:lnTo>
                    <a:pt x="55" y="12"/>
                  </a:lnTo>
                  <a:lnTo>
                    <a:pt x="51" y="9"/>
                  </a:lnTo>
                  <a:lnTo>
                    <a:pt x="48" y="7"/>
                  </a:lnTo>
                  <a:lnTo>
                    <a:pt x="44" y="4"/>
                  </a:lnTo>
                  <a:lnTo>
                    <a:pt x="41" y="2"/>
                  </a:lnTo>
                  <a:lnTo>
                    <a:pt x="38" y="2"/>
                  </a:lnTo>
                  <a:lnTo>
                    <a:pt x="34" y="0"/>
                  </a:lnTo>
                  <a:lnTo>
                    <a:pt x="31" y="0"/>
                  </a:lnTo>
                  <a:lnTo>
                    <a:pt x="24" y="0"/>
                  </a:lnTo>
                  <a:lnTo>
                    <a:pt x="20" y="2"/>
                  </a:lnTo>
                  <a:lnTo>
                    <a:pt x="17" y="2"/>
                  </a:lnTo>
                  <a:lnTo>
                    <a:pt x="14" y="4"/>
                  </a:lnTo>
                  <a:lnTo>
                    <a:pt x="10" y="7"/>
                  </a:lnTo>
                  <a:lnTo>
                    <a:pt x="7" y="9"/>
                  </a:lnTo>
                  <a:lnTo>
                    <a:pt x="3" y="12"/>
                  </a:lnTo>
                  <a:lnTo>
                    <a:pt x="3" y="14"/>
                  </a:lnTo>
                  <a:lnTo>
                    <a:pt x="0" y="16"/>
                  </a:lnTo>
                  <a:lnTo>
                    <a:pt x="0" y="21"/>
                  </a:lnTo>
                  <a:lnTo>
                    <a:pt x="0" y="23"/>
                  </a:lnTo>
                  <a:lnTo>
                    <a:pt x="3" y="26"/>
                  </a:lnTo>
                  <a:lnTo>
                    <a:pt x="3" y="28"/>
                  </a:lnTo>
                  <a:lnTo>
                    <a:pt x="7" y="33"/>
                  </a:lnTo>
                  <a:lnTo>
                    <a:pt x="10" y="35"/>
                  </a:lnTo>
                  <a:lnTo>
                    <a:pt x="14" y="35"/>
                  </a:lnTo>
                  <a:lnTo>
                    <a:pt x="17" y="38"/>
                  </a:lnTo>
                  <a:lnTo>
                    <a:pt x="20" y="40"/>
                  </a:lnTo>
                  <a:lnTo>
                    <a:pt x="24" y="40"/>
                  </a:lnTo>
                  <a:lnTo>
                    <a:pt x="31" y="40"/>
                  </a:lnTo>
                  <a:lnTo>
                    <a:pt x="27"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76" name="Freeform 216"/>
            <p:cNvSpPr>
              <a:spLocks/>
            </p:cNvSpPr>
            <p:nvPr/>
          </p:nvSpPr>
          <p:spPr bwMode="auto">
            <a:xfrm>
              <a:off x="4016" y="2204"/>
              <a:ext cx="58" cy="40"/>
            </a:xfrm>
            <a:custGeom>
              <a:avLst/>
              <a:gdLst>
                <a:gd name="T0" fmla="*/ 28 w 58"/>
                <a:gd name="T1" fmla="*/ 40 h 40"/>
                <a:gd name="T2" fmla="*/ 34 w 58"/>
                <a:gd name="T3" fmla="*/ 40 h 40"/>
                <a:gd name="T4" fmla="*/ 38 w 58"/>
                <a:gd name="T5" fmla="*/ 40 h 40"/>
                <a:gd name="T6" fmla="*/ 41 w 58"/>
                <a:gd name="T7" fmla="*/ 38 h 40"/>
                <a:gd name="T8" fmla="*/ 45 w 58"/>
                <a:gd name="T9" fmla="*/ 35 h 40"/>
                <a:gd name="T10" fmla="*/ 48 w 58"/>
                <a:gd name="T11" fmla="*/ 35 h 40"/>
                <a:gd name="T12" fmla="*/ 52 w 58"/>
                <a:gd name="T13" fmla="*/ 33 h 40"/>
                <a:gd name="T14" fmla="*/ 55 w 58"/>
                <a:gd name="T15" fmla="*/ 28 h 40"/>
                <a:gd name="T16" fmla="*/ 55 w 58"/>
                <a:gd name="T17" fmla="*/ 26 h 40"/>
                <a:gd name="T18" fmla="*/ 58 w 58"/>
                <a:gd name="T19" fmla="*/ 23 h 40"/>
                <a:gd name="T20" fmla="*/ 58 w 58"/>
                <a:gd name="T21" fmla="*/ 21 h 40"/>
                <a:gd name="T22" fmla="*/ 58 w 58"/>
                <a:gd name="T23" fmla="*/ 16 h 40"/>
                <a:gd name="T24" fmla="*/ 55 w 58"/>
                <a:gd name="T25" fmla="*/ 14 h 40"/>
                <a:gd name="T26" fmla="*/ 55 w 58"/>
                <a:gd name="T27" fmla="*/ 12 h 40"/>
                <a:gd name="T28" fmla="*/ 52 w 58"/>
                <a:gd name="T29" fmla="*/ 9 h 40"/>
                <a:gd name="T30" fmla="*/ 48 w 58"/>
                <a:gd name="T31" fmla="*/ 7 h 40"/>
                <a:gd name="T32" fmla="*/ 45 w 58"/>
                <a:gd name="T33" fmla="*/ 4 h 40"/>
                <a:gd name="T34" fmla="*/ 41 w 58"/>
                <a:gd name="T35" fmla="*/ 2 h 40"/>
                <a:gd name="T36" fmla="*/ 38 w 58"/>
                <a:gd name="T37" fmla="*/ 2 h 40"/>
                <a:gd name="T38" fmla="*/ 34 w 58"/>
                <a:gd name="T39" fmla="*/ 0 h 40"/>
                <a:gd name="T40" fmla="*/ 28 w 58"/>
                <a:gd name="T41" fmla="*/ 0 h 40"/>
                <a:gd name="T42" fmla="*/ 24 w 58"/>
                <a:gd name="T43" fmla="*/ 0 h 40"/>
                <a:gd name="T44" fmla="*/ 21 w 58"/>
                <a:gd name="T45" fmla="*/ 2 h 40"/>
                <a:gd name="T46" fmla="*/ 17 w 58"/>
                <a:gd name="T47" fmla="*/ 2 h 40"/>
                <a:gd name="T48" fmla="*/ 14 w 58"/>
                <a:gd name="T49" fmla="*/ 4 h 40"/>
                <a:gd name="T50" fmla="*/ 11 w 58"/>
                <a:gd name="T51" fmla="*/ 7 h 40"/>
                <a:gd name="T52" fmla="*/ 7 w 58"/>
                <a:gd name="T53" fmla="*/ 9 h 40"/>
                <a:gd name="T54" fmla="*/ 4 w 58"/>
                <a:gd name="T55" fmla="*/ 12 h 40"/>
                <a:gd name="T56" fmla="*/ 4 w 58"/>
                <a:gd name="T57" fmla="*/ 14 h 40"/>
                <a:gd name="T58" fmla="*/ 0 w 58"/>
                <a:gd name="T59" fmla="*/ 16 h 40"/>
                <a:gd name="T60" fmla="*/ 0 w 58"/>
                <a:gd name="T61" fmla="*/ 21 h 40"/>
                <a:gd name="T62" fmla="*/ 0 w 58"/>
                <a:gd name="T63" fmla="*/ 23 h 40"/>
                <a:gd name="T64" fmla="*/ 4 w 58"/>
                <a:gd name="T65" fmla="*/ 26 h 40"/>
                <a:gd name="T66" fmla="*/ 4 w 58"/>
                <a:gd name="T67" fmla="*/ 28 h 40"/>
                <a:gd name="T68" fmla="*/ 7 w 58"/>
                <a:gd name="T69" fmla="*/ 33 h 40"/>
                <a:gd name="T70" fmla="*/ 11 w 58"/>
                <a:gd name="T71" fmla="*/ 35 h 40"/>
                <a:gd name="T72" fmla="*/ 14 w 58"/>
                <a:gd name="T73" fmla="*/ 35 h 40"/>
                <a:gd name="T74" fmla="*/ 17 w 58"/>
                <a:gd name="T75" fmla="*/ 38 h 40"/>
                <a:gd name="T76" fmla="*/ 21 w 58"/>
                <a:gd name="T77" fmla="*/ 40 h 40"/>
                <a:gd name="T78" fmla="*/ 24 w 58"/>
                <a:gd name="T79" fmla="*/ 40 h 40"/>
                <a:gd name="T80" fmla="*/ 28 w 58"/>
                <a:gd name="T81" fmla="*/ 40 h 40"/>
                <a:gd name="T82" fmla="*/ 28 w 58"/>
                <a:gd name="T83" fmla="*/ 40 h 4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
                <a:gd name="T127" fmla="*/ 0 h 40"/>
                <a:gd name="T128" fmla="*/ 58 w 58"/>
                <a:gd name="T129" fmla="*/ 40 h 4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 h="40">
                  <a:moveTo>
                    <a:pt x="28" y="40"/>
                  </a:moveTo>
                  <a:lnTo>
                    <a:pt x="34" y="40"/>
                  </a:lnTo>
                  <a:lnTo>
                    <a:pt x="38" y="40"/>
                  </a:lnTo>
                  <a:lnTo>
                    <a:pt x="41" y="38"/>
                  </a:lnTo>
                  <a:lnTo>
                    <a:pt x="45" y="35"/>
                  </a:lnTo>
                  <a:lnTo>
                    <a:pt x="48" y="35"/>
                  </a:lnTo>
                  <a:lnTo>
                    <a:pt x="52" y="33"/>
                  </a:lnTo>
                  <a:lnTo>
                    <a:pt x="55" y="28"/>
                  </a:lnTo>
                  <a:lnTo>
                    <a:pt x="55" y="26"/>
                  </a:lnTo>
                  <a:lnTo>
                    <a:pt x="58" y="23"/>
                  </a:lnTo>
                  <a:lnTo>
                    <a:pt x="58" y="21"/>
                  </a:lnTo>
                  <a:lnTo>
                    <a:pt x="58" y="16"/>
                  </a:lnTo>
                  <a:lnTo>
                    <a:pt x="55" y="14"/>
                  </a:lnTo>
                  <a:lnTo>
                    <a:pt x="55" y="12"/>
                  </a:lnTo>
                  <a:lnTo>
                    <a:pt x="52" y="9"/>
                  </a:lnTo>
                  <a:lnTo>
                    <a:pt x="48" y="7"/>
                  </a:lnTo>
                  <a:lnTo>
                    <a:pt x="45" y="4"/>
                  </a:lnTo>
                  <a:lnTo>
                    <a:pt x="41" y="2"/>
                  </a:lnTo>
                  <a:lnTo>
                    <a:pt x="38" y="2"/>
                  </a:lnTo>
                  <a:lnTo>
                    <a:pt x="34" y="0"/>
                  </a:lnTo>
                  <a:lnTo>
                    <a:pt x="28" y="0"/>
                  </a:lnTo>
                  <a:lnTo>
                    <a:pt x="24" y="0"/>
                  </a:lnTo>
                  <a:lnTo>
                    <a:pt x="21" y="2"/>
                  </a:lnTo>
                  <a:lnTo>
                    <a:pt x="17" y="2"/>
                  </a:lnTo>
                  <a:lnTo>
                    <a:pt x="14" y="4"/>
                  </a:lnTo>
                  <a:lnTo>
                    <a:pt x="11" y="7"/>
                  </a:lnTo>
                  <a:lnTo>
                    <a:pt x="7" y="9"/>
                  </a:lnTo>
                  <a:lnTo>
                    <a:pt x="4" y="12"/>
                  </a:lnTo>
                  <a:lnTo>
                    <a:pt x="4" y="14"/>
                  </a:lnTo>
                  <a:lnTo>
                    <a:pt x="0" y="16"/>
                  </a:lnTo>
                  <a:lnTo>
                    <a:pt x="0" y="21"/>
                  </a:lnTo>
                  <a:lnTo>
                    <a:pt x="0" y="23"/>
                  </a:lnTo>
                  <a:lnTo>
                    <a:pt x="4" y="26"/>
                  </a:lnTo>
                  <a:lnTo>
                    <a:pt x="4" y="28"/>
                  </a:lnTo>
                  <a:lnTo>
                    <a:pt x="7" y="33"/>
                  </a:lnTo>
                  <a:lnTo>
                    <a:pt x="11" y="35"/>
                  </a:lnTo>
                  <a:lnTo>
                    <a:pt x="14" y="35"/>
                  </a:lnTo>
                  <a:lnTo>
                    <a:pt x="17" y="38"/>
                  </a:lnTo>
                  <a:lnTo>
                    <a:pt x="21" y="40"/>
                  </a:lnTo>
                  <a:lnTo>
                    <a:pt x="24" y="40"/>
                  </a:lnTo>
                  <a:lnTo>
                    <a:pt x="28"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77" name="Rectangle 217"/>
            <p:cNvSpPr>
              <a:spLocks noChangeArrowheads="1"/>
            </p:cNvSpPr>
            <p:nvPr/>
          </p:nvSpPr>
          <p:spPr bwMode="auto">
            <a:xfrm>
              <a:off x="1293"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278" name="Rectangle 218"/>
            <p:cNvSpPr>
              <a:spLocks noChangeArrowheads="1"/>
            </p:cNvSpPr>
            <p:nvPr/>
          </p:nvSpPr>
          <p:spPr bwMode="auto">
            <a:xfrm>
              <a:off x="1358"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279" name="Rectangle 219"/>
            <p:cNvSpPr>
              <a:spLocks noChangeArrowheads="1"/>
            </p:cNvSpPr>
            <p:nvPr/>
          </p:nvSpPr>
          <p:spPr bwMode="auto">
            <a:xfrm>
              <a:off x="1419"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280" name="Rectangle 220"/>
            <p:cNvSpPr>
              <a:spLocks noChangeArrowheads="1"/>
            </p:cNvSpPr>
            <p:nvPr/>
          </p:nvSpPr>
          <p:spPr bwMode="auto">
            <a:xfrm>
              <a:off x="1484"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281" name="Rectangle 221"/>
            <p:cNvSpPr>
              <a:spLocks noChangeArrowheads="1"/>
            </p:cNvSpPr>
            <p:nvPr/>
          </p:nvSpPr>
          <p:spPr bwMode="auto">
            <a:xfrm>
              <a:off x="1545"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282" name="Rectangle 222"/>
            <p:cNvSpPr>
              <a:spLocks noChangeArrowheads="1"/>
            </p:cNvSpPr>
            <p:nvPr/>
          </p:nvSpPr>
          <p:spPr bwMode="auto">
            <a:xfrm>
              <a:off x="1859" y="2573"/>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283" name="Rectangle 223"/>
            <p:cNvSpPr>
              <a:spLocks noChangeArrowheads="1"/>
            </p:cNvSpPr>
            <p:nvPr/>
          </p:nvSpPr>
          <p:spPr bwMode="auto">
            <a:xfrm>
              <a:off x="1921" y="2573"/>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284" name="Rectangle 224"/>
            <p:cNvSpPr>
              <a:spLocks noChangeArrowheads="1"/>
            </p:cNvSpPr>
            <p:nvPr/>
          </p:nvSpPr>
          <p:spPr bwMode="auto">
            <a:xfrm>
              <a:off x="1985" y="2573"/>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285" name="Rectangle 225"/>
            <p:cNvSpPr>
              <a:spLocks noChangeArrowheads="1"/>
            </p:cNvSpPr>
            <p:nvPr/>
          </p:nvSpPr>
          <p:spPr bwMode="auto">
            <a:xfrm>
              <a:off x="2047" y="2573"/>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286" name="Rectangle 226"/>
            <p:cNvSpPr>
              <a:spLocks noChangeArrowheads="1"/>
            </p:cNvSpPr>
            <p:nvPr/>
          </p:nvSpPr>
          <p:spPr bwMode="auto">
            <a:xfrm>
              <a:off x="2111" y="2573"/>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287" name="Rectangle 227"/>
            <p:cNvSpPr>
              <a:spLocks noChangeArrowheads="1"/>
            </p:cNvSpPr>
            <p:nvPr/>
          </p:nvSpPr>
          <p:spPr bwMode="auto">
            <a:xfrm>
              <a:off x="2394"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288" name="Rectangle 228"/>
            <p:cNvSpPr>
              <a:spLocks noChangeArrowheads="1"/>
            </p:cNvSpPr>
            <p:nvPr/>
          </p:nvSpPr>
          <p:spPr bwMode="auto">
            <a:xfrm>
              <a:off x="2459"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289" name="Rectangle 229"/>
            <p:cNvSpPr>
              <a:spLocks noChangeArrowheads="1"/>
            </p:cNvSpPr>
            <p:nvPr/>
          </p:nvSpPr>
          <p:spPr bwMode="auto">
            <a:xfrm>
              <a:off x="2521"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290" name="Rectangle 230"/>
            <p:cNvSpPr>
              <a:spLocks noChangeArrowheads="1"/>
            </p:cNvSpPr>
            <p:nvPr/>
          </p:nvSpPr>
          <p:spPr bwMode="auto">
            <a:xfrm>
              <a:off x="2585"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291" name="Rectangle 231"/>
            <p:cNvSpPr>
              <a:spLocks noChangeArrowheads="1"/>
            </p:cNvSpPr>
            <p:nvPr/>
          </p:nvSpPr>
          <p:spPr bwMode="auto">
            <a:xfrm>
              <a:off x="2647"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292" name="Rectangle 232"/>
            <p:cNvSpPr>
              <a:spLocks noChangeArrowheads="1"/>
            </p:cNvSpPr>
            <p:nvPr/>
          </p:nvSpPr>
          <p:spPr bwMode="auto">
            <a:xfrm>
              <a:off x="2947"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293" name="Rectangle 233"/>
            <p:cNvSpPr>
              <a:spLocks noChangeArrowheads="1"/>
            </p:cNvSpPr>
            <p:nvPr/>
          </p:nvSpPr>
          <p:spPr bwMode="auto">
            <a:xfrm>
              <a:off x="3008"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294" name="Rectangle 234"/>
            <p:cNvSpPr>
              <a:spLocks noChangeArrowheads="1"/>
            </p:cNvSpPr>
            <p:nvPr/>
          </p:nvSpPr>
          <p:spPr bwMode="auto">
            <a:xfrm>
              <a:off x="3073"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295" name="Rectangle 235"/>
            <p:cNvSpPr>
              <a:spLocks noChangeArrowheads="1"/>
            </p:cNvSpPr>
            <p:nvPr/>
          </p:nvSpPr>
          <p:spPr bwMode="auto">
            <a:xfrm>
              <a:off x="3134"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296" name="Rectangle 236"/>
            <p:cNvSpPr>
              <a:spLocks noChangeArrowheads="1"/>
            </p:cNvSpPr>
            <p:nvPr/>
          </p:nvSpPr>
          <p:spPr bwMode="auto">
            <a:xfrm>
              <a:off x="3199"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297" name="Rectangle 237"/>
            <p:cNvSpPr>
              <a:spLocks noChangeArrowheads="1"/>
            </p:cNvSpPr>
            <p:nvPr/>
          </p:nvSpPr>
          <p:spPr bwMode="auto">
            <a:xfrm>
              <a:off x="3496"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298" name="Rectangle 238"/>
            <p:cNvSpPr>
              <a:spLocks noChangeArrowheads="1"/>
            </p:cNvSpPr>
            <p:nvPr/>
          </p:nvSpPr>
          <p:spPr bwMode="auto">
            <a:xfrm>
              <a:off x="3561"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299" name="Rectangle 239"/>
            <p:cNvSpPr>
              <a:spLocks noChangeArrowheads="1"/>
            </p:cNvSpPr>
            <p:nvPr/>
          </p:nvSpPr>
          <p:spPr bwMode="auto">
            <a:xfrm>
              <a:off x="3622"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300" name="Rectangle 240"/>
            <p:cNvSpPr>
              <a:spLocks noChangeArrowheads="1"/>
            </p:cNvSpPr>
            <p:nvPr/>
          </p:nvSpPr>
          <p:spPr bwMode="auto">
            <a:xfrm>
              <a:off x="3687"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301" name="Rectangle 241"/>
            <p:cNvSpPr>
              <a:spLocks noChangeArrowheads="1"/>
            </p:cNvSpPr>
            <p:nvPr/>
          </p:nvSpPr>
          <p:spPr bwMode="auto">
            <a:xfrm>
              <a:off x="3748"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302" name="Rectangle 242"/>
            <p:cNvSpPr>
              <a:spLocks noChangeArrowheads="1"/>
            </p:cNvSpPr>
            <p:nvPr/>
          </p:nvSpPr>
          <p:spPr bwMode="auto">
            <a:xfrm>
              <a:off x="4045"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303" name="Rectangle 243"/>
            <p:cNvSpPr>
              <a:spLocks noChangeArrowheads="1"/>
            </p:cNvSpPr>
            <p:nvPr/>
          </p:nvSpPr>
          <p:spPr bwMode="auto">
            <a:xfrm>
              <a:off x="4110"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304" name="Rectangle 244"/>
            <p:cNvSpPr>
              <a:spLocks noChangeArrowheads="1"/>
            </p:cNvSpPr>
            <p:nvPr/>
          </p:nvSpPr>
          <p:spPr bwMode="auto">
            <a:xfrm>
              <a:off x="4174"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305" name="Rectangle 245"/>
            <p:cNvSpPr>
              <a:spLocks noChangeArrowheads="1"/>
            </p:cNvSpPr>
            <p:nvPr/>
          </p:nvSpPr>
          <p:spPr bwMode="auto">
            <a:xfrm>
              <a:off x="4236"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306" name="Rectangle 246"/>
            <p:cNvSpPr>
              <a:spLocks noChangeArrowheads="1"/>
            </p:cNvSpPr>
            <p:nvPr/>
          </p:nvSpPr>
          <p:spPr bwMode="auto">
            <a:xfrm>
              <a:off x="4301"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307" name="Rectangle 247"/>
            <p:cNvSpPr>
              <a:spLocks noChangeArrowheads="1"/>
            </p:cNvSpPr>
            <p:nvPr/>
          </p:nvSpPr>
          <p:spPr bwMode="auto">
            <a:xfrm>
              <a:off x="4597"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308" name="Rectangle 248"/>
            <p:cNvSpPr>
              <a:spLocks noChangeArrowheads="1"/>
            </p:cNvSpPr>
            <p:nvPr/>
          </p:nvSpPr>
          <p:spPr bwMode="auto">
            <a:xfrm>
              <a:off x="4659"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309" name="Rectangle 249"/>
            <p:cNvSpPr>
              <a:spLocks noChangeArrowheads="1"/>
            </p:cNvSpPr>
            <p:nvPr/>
          </p:nvSpPr>
          <p:spPr bwMode="auto">
            <a:xfrm>
              <a:off x="4723"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310" name="Rectangle 250"/>
            <p:cNvSpPr>
              <a:spLocks noChangeArrowheads="1"/>
            </p:cNvSpPr>
            <p:nvPr/>
          </p:nvSpPr>
          <p:spPr bwMode="auto">
            <a:xfrm>
              <a:off x="4788"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311" name="Rectangle 251"/>
            <p:cNvSpPr>
              <a:spLocks noChangeArrowheads="1"/>
            </p:cNvSpPr>
            <p:nvPr/>
          </p:nvSpPr>
          <p:spPr bwMode="auto">
            <a:xfrm>
              <a:off x="4849"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312" name="Rectangle 252"/>
            <p:cNvSpPr>
              <a:spLocks noChangeArrowheads="1"/>
            </p:cNvSpPr>
            <p:nvPr/>
          </p:nvSpPr>
          <p:spPr bwMode="auto">
            <a:xfrm rot="-5400000">
              <a:off x="2358" y="91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313" name="Rectangle 253"/>
            <p:cNvSpPr>
              <a:spLocks noChangeArrowheads="1"/>
            </p:cNvSpPr>
            <p:nvPr/>
          </p:nvSpPr>
          <p:spPr bwMode="auto">
            <a:xfrm rot="-5400000">
              <a:off x="2358" y="87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314" name="Rectangle 254"/>
            <p:cNvSpPr>
              <a:spLocks noChangeArrowheads="1"/>
            </p:cNvSpPr>
            <p:nvPr/>
          </p:nvSpPr>
          <p:spPr bwMode="auto">
            <a:xfrm rot="-5400000">
              <a:off x="2358" y="826"/>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315" name="Rectangle 255"/>
            <p:cNvSpPr>
              <a:spLocks noChangeArrowheads="1"/>
            </p:cNvSpPr>
            <p:nvPr/>
          </p:nvSpPr>
          <p:spPr bwMode="auto">
            <a:xfrm>
              <a:off x="2728" y="708"/>
              <a:ext cx="5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C</a:t>
              </a:r>
              <a:endParaRPr lang="en-US" altLang="zh-CN" b="0">
                <a:latin typeface="Times New Roman" panose="02020603050405020304" pitchFamily="18" charset="0"/>
              </a:endParaRPr>
            </a:p>
          </p:txBody>
        </p:sp>
        <p:sp>
          <p:nvSpPr>
            <p:cNvPr id="52316" name="Rectangle 256"/>
            <p:cNvSpPr>
              <a:spLocks noChangeArrowheads="1"/>
            </p:cNvSpPr>
            <p:nvPr/>
          </p:nvSpPr>
          <p:spPr bwMode="auto">
            <a:xfrm>
              <a:off x="2805" y="70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a</a:t>
              </a:r>
              <a:endParaRPr lang="en-US" altLang="zh-CN" b="0">
                <a:latin typeface="Times New Roman" panose="02020603050405020304" pitchFamily="18" charset="0"/>
              </a:endParaRPr>
            </a:p>
          </p:txBody>
        </p:sp>
        <p:sp>
          <p:nvSpPr>
            <p:cNvPr id="52317" name="Rectangle 257"/>
            <p:cNvSpPr>
              <a:spLocks noChangeArrowheads="1"/>
            </p:cNvSpPr>
            <p:nvPr/>
          </p:nvSpPr>
          <p:spPr bwMode="auto">
            <a:xfrm>
              <a:off x="2870" y="708"/>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c</a:t>
              </a:r>
              <a:endParaRPr lang="en-US" altLang="zh-CN" b="0">
                <a:latin typeface="Times New Roman" panose="02020603050405020304" pitchFamily="18" charset="0"/>
              </a:endParaRPr>
            </a:p>
          </p:txBody>
        </p:sp>
        <p:sp>
          <p:nvSpPr>
            <p:cNvPr id="52318" name="Rectangle 258"/>
            <p:cNvSpPr>
              <a:spLocks noChangeArrowheads="1"/>
            </p:cNvSpPr>
            <p:nvPr/>
          </p:nvSpPr>
          <p:spPr bwMode="auto">
            <a:xfrm>
              <a:off x="2926" y="70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h</a:t>
              </a:r>
              <a:endParaRPr lang="en-US" altLang="zh-CN" b="0">
                <a:latin typeface="Times New Roman" panose="02020603050405020304" pitchFamily="18" charset="0"/>
              </a:endParaRPr>
            </a:p>
          </p:txBody>
        </p:sp>
        <p:sp>
          <p:nvSpPr>
            <p:cNvPr id="52319" name="Rectangle 259"/>
            <p:cNvSpPr>
              <a:spLocks noChangeArrowheads="1"/>
            </p:cNvSpPr>
            <p:nvPr/>
          </p:nvSpPr>
          <p:spPr bwMode="auto">
            <a:xfrm>
              <a:off x="2989" y="70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e</a:t>
              </a:r>
              <a:endParaRPr lang="en-US" altLang="zh-CN" b="0">
                <a:latin typeface="Times New Roman" panose="02020603050405020304" pitchFamily="18" charset="0"/>
              </a:endParaRPr>
            </a:p>
          </p:txBody>
        </p:sp>
        <p:sp>
          <p:nvSpPr>
            <p:cNvPr id="52320" name="Freeform 260"/>
            <p:cNvSpPr>
              <a:spLocks/>
            </p:cNvSpPr>
            <p:nvPr/>
          </p:nvSpPr>
          <p:spPr bwMode="auto">
            <a:xfrm>
              <a:off x="4946" y="1894"/>
              <a:ext cx="4" cy="655"/>
            </a:xfrm>
            <a:custGeom>
              <a:avLst/>
              <a:gdLst>
                <a:gd name="T0" fmla="*/ 0 w 4"/>
                <a:gd name="T1" fmla="*/ 0 h 655"/>
                <a:gd name="T2" fmla="*/ 4 w 4"/>
                <a:gd name="T3" fmla="*/ 655 h 655"/>
                <a:gd name="T4" fmla="*/ 0 w 4"/>
                <a:gd name="T5" fmla="*/ 0 h 655"/>
                <a:gd name="T6" fmla="*/ 0 60000 65536"/>
                <a:gd name="T7" fmla="*/ 0 60000 65536"/>
                <a:gd name="T8" fmla="*/ 0 60000 65536"/>
                <a:gd name="T9" fmla="*/ 0 w 4"/>
                <a:gd name="T10" fmla="*/ 0 h 655"/>
                <a:gd name="T11" fmla="*/ 4 w 4"/>
                <a:gd name="T12" fmla="*/ 655 h 655"/>
              </a:gdLst>
              <a:ahLst/>
              <a:cxnLst>
                <a:cxn ang="T6">
                  <a:pos x="T0" y="T1"/>
                </a:cxn>
                <a:cxn ang="T7">
                  <a:pos x="T2" y="T3"/>
                </a:cxn>
                <a:cxn ang="T8">
                  <a:pos x="T4" y="T5"/>
                </a:cxn>
              </a:cxnLst>
              <a:rect l="T9" t="T10" r="T11" b="T12"/>
              <a:pathLst>
                <a:path w="4" h="655">
                  <a:moveTo>
                    <a:pt x="0" y="0"/>
                  </a:moveTo>
                  <a:lnTo>
                    <a:pt x="4" y="655"/>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21" name="Line 261"/>
            <p:cNvSpPr>
              <a:spLocks noChangeShapeType="1"/>
            </p:cNvSpPr>
            <p:nvPr/>
          </p:nvSpPr>
          <p:spPr bwMode="auto">
            <a:xfrm>
              <a:off x="4946" y="1894"/>
              <a:ext cx="4"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22" name="Rectangle 262"/>
            <p:cNvSpPr>
              <a:spLocks noChangeArrowheads="1"/>
            </p:cNvSpPr>
            <p:nvPr/>
          </p:nvSpPr>
          <p:spPr bwMode="auto">
            <a:xfrm>
              <a:off x="2689" y="2737"/>
              <a:ext cx="6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M</a:t>
              </a:r>
              <a:endParaRPr lang="en-US" altLang="zh-CN" b="0">
                <a:latin typeface="Times New Roman" panose="02020603050405020304" pitchFamily="18" charset="0"/>
              </a:endParaRPr>
            </a:p>
          </p:txBody>
        </p:sp>
        <p:sp>
          <p:nvSpPr>
            <p:cNvPr id="52323" name="Rectangle 263"/>
            <p:cNvSpPr>
              <a:spLocks noChangeArrowheads="1"/>
            </p:cNvSpPr>
            <p:nvPr/>
          </p:nvSpPr>
          <p:spPr bwMode="auto">
            <a:xfrm>
              <a:off x="2774" y="2737"/>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e</a:t>
              </a:r>
              <a:endParaRPr lang="en-US" altLang="zh-CN" b="0">
                <a:latin typeface="Times New Roman" panose="02020603050405020304" pitchFamily="18" charset="0"/>
              </a:endParaRPr>
            </a:p>
          </p:txBody>
        </p:sp>
        <p:sp>
          <p:nvSpPr>
            <p:cNvPr id="52324" name="Rectangle 264"/>
            <p:cNvSpPr>
              <a:spLocks noChangeArrowheads="1"/>
            </p:cNvSpPr>
            <p:nvPr/>
          </p:nvSpPr>
          <p:spPr bwMode="auto">
            <a:xfrm>
              <a:off x="2843" y="2737"/>
              <a:ext cx="6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m</a:t>
              </a:r>
              <a:endParaRPr lang="en-US" altLang="zh-CN" b="0">
                <a:latin typeface="Times New Roman" panose="02020603050405020304" pitchFamily="18" charset="0"/>
              </a:endParaRPr>
            </a:p>
          </p:txBody>
        </p:sp>
        <p:sp>
          <p:nvSpPr>
            <p:cNvPr id="52325" name="Rectangle 265"/>
            <p:cNvSpPr>
              <a:spLocks noChangeArrowheads="1"/>
            </p:cNvSpPr>
            <p:nvPr/>
          </p:nvSpPr>
          <p:spPr bwMode="auto">
            <a:xfrm>
              <a:off x="2935" y="2737"/>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o</a:t>
              </a:r>
              <a:endParaRPr lang="en-US" altLang="zh-CN" b="0">
                <a:latin typeface="Times New Roman" panose="02020603050405020304" pitchFamily="18" charset="0"/>
              </a:endParaRPr>
            </a:p>
          </p:txBody>
        </p:sp>
        <p:sp>
          <p:nvSpPr>
            <p:cNvPr id="52326" name="Rectangle 266"/>
            <p:cNvSpPr>
              <a:spLocks noChangeArrowheads="1"/>
            </p:cNvSpPr>
            <p:nvPr/>
          </p:nvSpPr>
          <p:spPr bwMode="auto">
            <a:xfrm>
              <a:off x="2993" y="2737"/>
              <a:ext cx="2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r</a:t>
              </a:r>
              <a:endParaRPr lang="en-US" altLang="zh-CN" b="0">
                <a:latin typeface="Times New Roman" panose="02020603050405020304" pitchFamily="18" charset="0"/>
              </a:endParaRPr>
            </a:p>
          </p:txBody>
        </p:sp>
        <p:sp>
          <p:nvSpPr>
            <p:cNvPr id="52327" name="Rectangle 267"/>
            <p:cNvSpPr>
              <a:spLocks noChangeArrowheads="1"/>
            </p:cNvSpPr>
            <p:nvPr/>
          </p:nvSpPr>
          <p:spPr bwMode="auto">
            <a:xfrm>
              <a:off x="3033" y="2737"/>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y</a:t>
              </a:r>
              <a:endParaRPr lang="en-US" altLang="zh-CN" b="0">
                <a:latin typeface="Times New Roman" panose="02020603050405020304" pitchFamily="18" charset="0"/>
              </a:endParaRPr>
            </a:p>
          </p:txBody>
        </p:sp>
        <p:sp>
          <p:nvSpPr>
            <p:cNvPr id="52328" name="Rectangle 268"/>
            <p:cNvSpPr>
              <a:spLocks noChangeArrowheads="1"/>
            </p:cNvSpPr>
            <p:nvPr/>
          </p:nvSpPr>
          <p:spPr bwMode="auto">
            <a:xfrm rot="-5400000">
              <a:off x="2488" y="91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329" name="Rectangle 269"/>
            <p:cNvSpPr>
              <a:spLocks noChangeArrowheads="1"/>
            </p:cNvSpPr>
            <p:nvPr/>
          </p:nvSpPr>
          <p:spPr bwMode="auto">
            <a:xfrm rot="-5400000">
              <a:off x="2488" y="869"/>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330" name="Rectangle 270"/>
            <p:cNvSpPr>
              <a:spLocks noChangeArrowheads="1"/>
            </p:cNvSpPr>
            <p:nvPr/>
          </p:nvSpPr>
          <p:spPr bwMode="auto">
            <a:xfrm rot="-5400000">
              <a:off x="2488" y="826"/>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331" name="Rectangle 271"/>
            <p:cNvSpPr>
              <a:spLocks noChangeArrowheads="1"/>
            </p:cNvSpPr>
            <p:nvPr/>
          </p:nvSpPr>
          <p:spPr bwMode="auto">
            <a:xfrm rot="-5400000">
              <a:off x="2631" y="917"/>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332" name="Rectangle 272"/>
            <p:cNvSpPr>
              <a:spLocks noChangeArrowheads="1"/>
            </p:cNvSpPr>
            <p:nvPr/>
          </p:nvSpPr>
          <p:spPr bwMode="auto">
            <a:xfrm rot="-5400000">
              <a:off x="2631" y="87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333" name="Rectangle 273"/>
            <p:cNvSpPr>
              <a:spLocks noChangeArrowheads="1"/>
            </p:cNvSpPr>
            <p:nvPr/>
          </p:nvSpPr>
          <p:spPr bwMode="auto">
            <a:xfrm rot="-5400000">
              <a:off x="2631" y="826"/>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334" name="Rectangle 274"/>
            <p:cNvSpPr>
              <a:spLocks noChangeArrowheads="1"/>
            </p:cNvSpPr>
            <p:nvPr/>
          </p:nvSpPr>
          <p:spPr bwMode="auto">
            <a:xfrm rot="-5400000">
              <a:off x="2771" y="917"/>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335" name="Rectangle 275"/>
            <p:cNvSpPr>
              <a:spLocks noChangeArrowheads="1"/>
            </p:cNvSpPr>
            <p:nvPr/>
          </p:nvSpPr>
          <p:spPr bwMode="auto">
            <a:xfrm rot="-5400000">
              <a:off x="2771" y="87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336" name="Rectangle 276"/>
            <p:cNvSpPr>
              <a:spLocks noChangeArrowheads="1"/>
            </p:cNvSpPr>
            <p:nvPr/>
          </p:nvSpPr>
          <p:spPr bwMode="auto">
            <a:xfrm rot="-5400000">
              <a:off x="2771" y="82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337" name="Rectangle 277"/>
            <p:cNvSpPr>
              <a:spLocks noChangeArrowheads="1"/>
            </p:cNvSpPr>
            <p:nvPr/>
          </p:nvSpPr>
          <p:spPr bwMode="auto">
            <a:xfrm rot="-5400000">
              <a:off x="2904" y="919"/>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338" name="Rectangle 278"/>
            <p:cNvSpPr>
              <a:spLocks noChangeArrowheads="1"/>
            </p:cNvSpPr>
            <p:nvPr/>
          </p:nvSpPr>
          <p:spPr bwMode="auto">
            <a:xfrm rot="-5400000">
              <a:off x="2904" y="87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339" name="Rectangle 279"/>
            <p:cNvSpPr>
              <a:spLocks noChangeArrowheads="1"/>
            </p:cNvSpPr>
            <p:nvPr/>
          </p:nvSpPr>
          <p:spPr bwMode="auto">
            <a:xfrm rot="-5400000">
              <a:off x="2904" y="83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340" name="Rectangle 280"/>
            <p:cNvSpPr>
              <a:spLocks noChangeArrowheads="1"/>
            </p:cNvSpPr>
            <p:nvPr/>
          </p:nvSpPr>
          <p:spPr bwMode="auto">
            <a:xfrm rot="-5400000">
              <a:off x="3037" y="919"/>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341" name="Rectangle 281"/>
            <p:cNvSpPr>
              <a:spLocks noChangeArrowheads="1"/>
            </p:cNvSpPr>
            <p:nvPr/>
          </p:nvSpPr>
          <p:spPr bwMode="auto">
            <a:xfrm rot="-5400000">
              <a:off x="3037" y="87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342" name="Rectangle 282"/>
            <p:cNvSpPr>
              <a:spLocks noChangeArrowheads="1"/>
            </p:cNvSpPr>
            <p:nvPr/>
          </p:nvSpPr>
          <p:spPr bwMode="auto">
            <a:xfrm rot="-5400000">
              <a:off x="3037" y="83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343" name="Rectangle 283"/>
            <p:cNvSpPr>
              <a:spLocks noChangeArrowheads="1"/>
            </p:cNvSpPr>
            <p:nvPr/>
          </p:nvSpPr>
          <p:spPr bwMode="auto">
            <a:xfrm rot="-5400000">
              <a:off x="3177" y="919"/>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344" name="Rectangle 284"/>
            <p:cNvSpPr>
              <a:spLocks noChangeArrowheads="1"/>
            </p:cNvSpPr>
            <p:nvPr/>
          </p:nvSpPr>
          <p:spPr bwMode="auto">
            <a:xfrm rot="-5400000">
              <a:off x="3177" y="87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345" name="Rectangle 285"/>
            <p:cNvSpPr>
              <a:spLocks noChangeArrowheads="1"/>
            </p:cNvSpPr>
            <p:nvPr/>
          </p:nvSpPr>
          <p:spPr bwMode="auto">
            <a:xfrm rot="-5400000">
              <a:off x="3177" y="83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b="0">
                <a:latin typeface="Times New Roman" panose="02020603050405020304" pitchFamily="18" charset="0"/>
              </a:endParaRPr>
            </a:p>
          </p:txBody>
        </p:sp>
        <p:sp>
          <p:nvSpPr>
            <p:cNvPr id="52346" name="Rectangle 286"/>
            <p:cNvSpPr>
              <a:spLocks noChangeArrowheads="1"/>
            </p:cNvSpPr>
            <p:nvPr/>
          </p:nvSpPr>
          <p:spPr bwMode="auto">
            <a:xfrm rot="-5400000">
              <a:off x="3316" y="919"/>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347" name="Rectangle 287"/>
            <p:cNvSpPr>
              <a:spLocks noChangeArrowheads="1"/>
            </p:cNvSpPr>
            <p:nvPr/>
          </p:nvSpPr>
          <p:spPr bwMode="auto">
            <a:xfrm rot="-5400000">
              <a:off x="3316" y="87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348" name="Rectangle 288"/>
            <p:cNvSpPr>
              <a:spLocks noChangeArrowheads="1"/>
            </p:cNvSpPr>
            <p:nvPr/>
          </p:nvSpPr>
          <p:spPr bwMode="auto">
            <a:xfrm rot="-5400000">
              <a:off x="3316" y="82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b="0">
                <a:latin typeface="Times New Roman" panose="02020603050405020304" pitchFamily="18" charset="0"/>
              </a:endParaRPr>
            </a:p>
          </p:txBody>
        </p:sp>
        <p:sp>
          <p:nvSpPr>
            <p:cNvPr id="52349" name="Line 289"/>
            <p:cNvSpPr>
              <a:spLocks noChangeShapeType="1"/>
            </p:cNvSpPr>
            <p:nvPr/>
          </p:nvSpPr>
          <p:spPr bwMode="auto">
            <a:xfrm flipV="1">
              <a:off x="703" y="1117"/>
              <a:ext cx="1678" cy="1134"/>
            </a:xfrm>
            <a:prstGeom prst="line">
              <a:avLst/>
            </a:prstGeom>
            <a:noFill/>
            <a:ln w="38100">
              <a:solidFill>
                <a:srgbClr val="1D01EB"/>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2350" name="Line 290"/>
            <p:cNvSpPr>
              <a:spLocks noChangeShapeType="1"/>
            </p:cNvSpPr>
            <p:nvPr/>
          </p:nvSpPr>
          <p:spPr bwMode="auto">
            <a:xfrm flipV="1">
              <a:off x="1837" y="1298"/>
              <a:ext cx="544" cy="998"/>
            </a:xfrm>
            <a:prstGeom prst="line">
              <a:avLst/>
            </a:prstGeom>
            <a:noFill/>
            <a:ln w="38100">
              <a:solidFill>
                <a:srgbClr val="1D01EB"/>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54</a:t>
            </a:fld>
            <a:endParaRPr lang="zh-CN" altLang="en-US"/>
          </a:p>
        </p:txBody>
      </p:sp>
    </p:spTree>
    <p:extLst>
      <p:ext uri="{BB962C8B-B14F-4D97-AF65-F5344CB8AC3E}">
        <p14:creationId xmlns:p14="http://schemas.microsoft.com/office/powerpoint/2010/main" val="1716246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50825" y="47203"/>
            <a:ext cx="8663880" cy="973138"/>
          </a:xfrm>
        </p:spPr>
        <p:txBody>
          <a:bodyPr>
            <a:normAutofit fontScale="90000"/>
          </a:bodyPr>
          <a:lstStyle/>
          <a:p>
            <a:r>
              <a:rPr lang="en-US" altLang="zh-CN" sz="3600" dirty="0" smtClean="0">
                <a:latin typeface="Comic Sans MS" panose="030F0702030302020204" pitchFamily="66" charset="0"/>
              </a:rPr>
              <a:t>The basics of a set-associative cache</a:t>
            </a:r>
            <a:r>
              <a:rPr lang="en-US" altLang="zh-CN" sz="3300" dirty="0" smtClean="0">
                <a:latin typeface="Comic Sans MS" panose="030F0702030302020204" pitchFamily="66" charset="0"/>
              </a:rPr>
              <a:t/>
            </a:r>
            <a:br>
              <a:rPr lang="en-US" altLang="zh-CN" sz="3300" dirty="0" smtClean="0">
                <a:latin typeface="Comic Sans MS" panose="030F0702030302020204" pitchFamily="66" charset="0"/>
              </a:rPr>
            </a:br>
            <a:r>
              <a:rPr lang="en-US" altLang="zh-CN" sz="3300" dirty="0" smtClean="0">
                <a:latin typeface="Comic Sans MS" panose="030F0702030302020204" pitchFamily="66" charset="0"/>
              </a:rPr>
              <a:t>         </a:t>
            </a:r>
            <a:r>
              <a:rPr lang="en-US" altLang="zh-CN" sz="3300" dirty="0" smtClean="0"/>
              <a:t>Decreasing miss ratio with associativity</a:t>
            </a:r>
          </a:p>
        </p:txBody>
      </p:sp>
      <p:sp>
        <p:nvSpPr>
          <p:cNvPr id="53251" name="AutoShape 3"/>
          <p:cNvSpPr>
            <a:spLocks noGrp="1" noChangeArrowheads="1"/>
          </p:cNvSpPr>
          <p:nvPr>
            <p:ph type="body" idx="1"/>
          </p:nvPr>
        </p:nvSpPr>
        <p:spPr>
          <a:xfrm>
            <a:off x="250825" y="1125538"/>
            <a:ext cx="8382000" cy="3383582"/>
          </a:xfrm>
        </p:spPr>
        <p:txBody>
          <a:bodyPr/>
          <a:lstStyle/>
          <a:p>
            <a:r>
              <a:rPr lang="en-US" altLang="zh-CN" sz="2800" dirty="0" smtClean="0">
                <a:solidFill>
                  <a:schemeClr val="tx1"/>
                </a:solidFill>
              </a:rPr>
              <a:t>A set-associative cache</a:t>
            </a:r>
          </a:p>
          <a:p>
            <a:pPr lvl="1"/>
            <a:r>
              <a:rPr lang="en-US" altLang="zh-CN" sz="1600" dirty="0" smtClean="0"/>
              <a:t> is divided into some sets. A set contains several blocks.</a:t>
            </a:r>
          </a:p>
          <a:p>
            <a:r>
              <a:rPr lang="en-US" altLang="zh-CN" sz="2800" dirty="0">
                <a:solidFill>
                  <a:schemeClr val="tx1"/>
                </a:solidFill>
              </a:rPr>
              <a:t>A memory block is mapped to a set in the cache</a:t>
            </a:r>
          </a:p>
          <a:p>
            <a:pPr lvl="1"/>
            <a:r>
              <a:rPr lang="en-US" altLang="zh-CN" sz="2000" dirty="0" smtClean="0"/>
              <a:t>Through a mapping algorithm. </a:t>
            </a:r>
          </a:p>
          <a:p>
            <a:pPr lvl="1"/>
            <a:r>
              <a:rPr lang="en-US" altLang="zh-CN" sz="2000" dirty="0" smtClean="0"/>
              <a:t>The memory block can be placed in any block in the corresponding set.</a:t>
            </a:r>
          </a:p>
          <a:p>
            <a:r>
              <a:rPr lang="en-US" altLang="zh-CN" sz="2800" dirty="0">
                <a:solidFill>
                  <a:schemeClr val="tx1"/>
                </a:solidFill>
              </a:rPr>
              <a:t>The mapping algorithm is: </a:t>
            </a:r>
            <a:r>
              <a:rPr lang="en-US" altLang="zh-CN" sz="2000" b="0" dirty="0" smtClean="0">
                <a:solidFill>
                  <a:schemeClr val="tx1"/>
                </a:solidFill>
              </a:rPr>
              <a:t>(set with direct-mapped)</a:t>
            </a:r>
          </a:p>
          <a:p>
            <a:pPr>
              <a:buFontTx/>
              <a:buNone/>
            </a:pPr>
            <a:r>
              <a:rPr lang="en-US" altLang="zh-CN" sz="2000" dirty="0" smtClean="0"/>
              <a:t> </a:t>
            </a:r>
            <a:r>
              <a:rPr lang="en-US" altLang="zh-CN" sz="2000" dirty="0" smtClean="0">
                <a:solidFill>
                  <a:schemeClr val="tx1"/>
                </a:solidFill>
              </a:rPr>
              <a:t>Set number (Index) =</a:t>
            </a:r>
          </a:p>
          <a:p>
            <a:pPr>
              <a:buFontTx/>
              <a:buNone/>
            </a:pPr>
            <a:r>
              <a:rPr lang="en-US" altLang="zh-CN" sz="2000" dirty="0" smtClean="0">
                <a:solidFill>
                  <a:schemeClr val="tx1"/>
                </a:solidFill>
              </a:rPr>
              <a:t>	                 (Memory block number) </a:t>
            </a:r>
            <a:r>
              <a:rPr lang="en-US" altLang="zh-CN" sz="2000" dirty="0" smtClean="0">
                <a:solidFill>
                  <a:srgbClr val="FF0000"/>
                </a:solidFill>
              </a:rPr>
              <a:t>modulo</a:t>
            </a:r>
            <a:r>
              <a:rPr lang="en-US" altLang="zh-CN" sz="2000" dirty="0" smtClean="0">
                <a:solidFill>
                  <a:schemeClr val="tx1"/>
                </a:solidFill>
              </a:rPr>
              <a:t> (Number of sets in the cache)</a:t>
            </a:r>
          </a:p>
        </p:txBody>
      </p:sp>
      <p:sp>
        <p:nvSpPr>
          <p:cNvPr id="53252" name="Rectangle 4"/>
          <p:cNvSpPr>
            <a:spLocks noChangeArrowheads="1"/>
          </p:cNvSpPr>
          <p:nvPr/>
        </p:nvSpPr>
        <p:spPr bwMode="auto">
          <a:xfrm>
            <a:off x="395536" y="4614317"/>
            <a:ext cx="851916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Clr>
                <a:schemeClr val="accent5">
                  <a:lumMod val="75000"/>
                </a:schemeClr>
              </a:buClr>
              <a:buSzPct val="70000"/>
              <a:buFont typeface="Wingdings" pitchFamily="2" charset="2"/>
              <a:buChar char="n"/>
            </a:pPr>
            <a:r>
              <a:rPr lang="en-US" altLang="zh-CN" sz="2000" b="0" dirty="0">
                <a:latin typeface="Times New Roman" panose="02020603050405020304" pitchFamily="18" charset="0"/>
                <a:ea typeface="+mn-ea"/>
              </a:rPr>
              <a:t>  If a set has only </a:t>
            </a:r>
            <a:r>
              <a:rPr lang="en-US" altLang="zh-CN" sz="2000" dirty="0">
                <a:solidFill>
                  <a:srgbClr val="FF0000"/>
                </a:solidFill>
                <a:latin typeface="Times New Roman" panose="02020603050405020304" pitchFamily="18" charset="0"/>
                <a:ea typeface="+mn-ea"/>
              </a:rPr>
              <a:t>one block</a:t>
            </a:r>
            <a:r>
              <a:rPr lang="en-US" altLang="zh-CN" sz="2000" b="0" dirty="0">
                <a:latin typeface="Times New Roman" panose="02020603050405020304" pitchFamily="18" charset="0"/>
                <a:ea typeface="+mn-ea"/>
              </a:rPr>
              <a:t>, this set-associative cache is actually a </a:t>
            </a:r>
            <a:r>
              <a:rPr lang="en-US" altLang="zh-CN" sz="2000" dirty="0">
                <a:solidFill>
                  <a:srgbClr val="FF0000"/>
                </a:solidFill>
                <a:latin typeface="Times New Roman" panose="02020603050405020304" pitchFamily="18" charset="0"/>
                <a:ea typeface="+mn-ea"/>
              </a:rPr>
              <a:t>direct-mapped</a:t>
            </a:r>
            <a:r>
              <a:rPr lang="en-US" altLang="zh-CN" sz="2000" b="0" dirty="0">
                <a:latin typeface="Times New Roman" panose="02020603050405020304" pitchFamily="18" charset="0"/>
                <a:ea typeface="+mn-ea"/>
              </a:rPr>
              <a:t> cache.</a:t>
            </a:r>
          </a:p>
          <a:p>
            <a:pPr>
              <a:buClr>
                <a:schemeClr val="accent5">
                  <a:lumMod val="75000"/>
                </a:schemeClr>
              </a:buClr>
              <a:buSzPct val="70000"/>
              <a:buFont typeface="Wingdings" pitchFamily="2" charset="2"/>
              <a:buChar char="n"/>
            </a:pPr>
            <a:r>
              <a:rPr lang="en-US" altLang="zh-CN" sz="2000" b="0" dirty="0">
                <a:latin typeface="Times New Roman" panose="02020603050405020304" pitchFamily="18" charset="0"/>
                <a:ea typeface="+mn-ea"/>
              </a:rPr>
              <a:t> If a set-associative cache has only </a:t>
            </a:r>
            <a:r>
              <a:rPr lang="en-US" altLang="zh-CN" sz="2000" dirty="0">
                <a:solidFill>
                  <a:srgbClr val="FF0000"/>
                </a:solidFill>
                <a:latin typeface="Times New Roman" panose="02020603050405020304" pitchFamily="18" charset="0"/>
                <a:ea typeface="+mn-ea"/>
              </a:rPr>
              <a:t>one set</a:t>
            </a:r>
            <a:r>
              <a:rPr lang="en-US" altLang="zh-CN" sz="2000" b="0" dirty="0">
                <a:latin typeface="Times New Roman" panose="02020603050405020304" pitchFamily="18" charset="0"/>
                <a:ea typeface="+mn-ea"/>
              </a:rPr>
              <a:t>, this </a:t>
            </a:r>
            <a:r>
              <a:rPr lang="en-US" altLang="zh-CN" sz="2000" b="0" dirty="0" smtClean="0">
                <a:latin typeface="Times New Roman" panose="02020603050405020304" pitchFamily="18" charset="0"/>
                <a:ea typeface="+mn-ea"/>
              </a:rPr>
              <a:t>set-associative </a:t>
            </a:r>
            <a:r>
              <a:rPr lang="en-US" altLang="zh-CN" sz="2000" b="0" dirty="0">
                <a:latin typeface="Times New Roman" panose="02020603050405020304" pitchFamily="18" charset="0"/>
                <a:ea typeface="+mn-ea"/>
              </a:rPr>
              <a:t>cache is called a </a:t>
            </a:r>
            <a:r>
              <a:rPr lang="en-US" altLang="zh-CN" sz="2000" dirty="0">
                <a:solidFill>
                  <a:srgbClr val="FF0000"/>
                </a:solidFill>
                <a:latin typeface="Times New Roman" panose="02020603050405020304" pitchFamily="18" charset="0"/>
                <a:ea typeface="+mn-ea"/>
              </a:rPr>
              <a:t>fully-associative</a:t>
            </a:r>
            <a:r>
              <a:rPr lang="en-US" altLang="zh-CN" sz="2000" b="0" dirty="0">
                <a:latin typeface="Times New Roman" panose="02020603050405020304" pitchFamily="18" charset="0"/>
                <a:ea typeface="+mn-ea"/>
              </a:rPr>
              <a:t> cache.</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55</a:t>
            </a:fld>
            <a:endParaRPr lang="zh-CN" altLang="en-US"/>
          </a:p>
        </p:txBody>
      </p:sp>
    </p:spTree>
    <p:extLst>
      <p:ext uri="{BB962C8B-B14F-4D97-AF65-F5344CB8AC3E}">
        <p14:creationId xmlns:p14="http://schemas.microsoft.com/office/powerpoint/2010/main" val="3175429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1325" y="246063"/>
            <a:ext cx="7871792" cy="609600"/>
          </a:xfrm>
        </p:spPr>
        <p:txBody>
          <a:bodyPr>
            <a:noAutofit/>
          </a:bodyPr>
          <a:lstStyle/>
          <a:p>
            <a:r>
              <a:rPr lang="en-US" altLang="zh-CN" sz="2600" dirty="0" smtClean="0"/>
              <a:t>Memory block whose address is 12 in a cache </a:t>
            </a:r>
            <a:br>
              <a:rPr lang="en-US" altLang="zh-CN" sz="2600" dirty="0" smtClean="0"/>
            </a:br>
            <a:r>
              <a:rPr lang="en-US" altLang="zh-CN" sz="2600" dirty="0" smtClean="0"/>
              <a:t>                                  with 8 blocks for different mapped</a:t>
            </a:r>
          </a:p>
        </p:txBody>
      </p:sp>
      <p:sp>
        <p:nvSpPr>
          <p:cNvPr id="54275" name="Rectangle 3"/>
          <p:cNvSpPr>
            <a:spLocks noGrp="1" noChangeArrowheads="1"/>
          </p:cNvSpPr>
          <p:nvPr>
            <p:ph type="body" idx="1"/>
          </p:nvPr>
        </p:nvSpPr>
        <p:spPr>
          <a:xfrm>
            <a:off x="228600" y="1143000"/>
            <a:ext cx="8382000" cy="4733925"/>
          </a:xfrm>
        </p:spPr>
        <p:txBody>
          <a:bodyPr/>
          <a:lstStyle/>
          <a:p>
            <a:endParaRPr lang="zh-CN" altLang="zh-CN" dirty="0" smtClean="0"/>
          </a:p>
        </p:txBody>
      </p:sp>
      <p:pic>
        <p:nvPicPr>
          <p:cNvPr id="54276" name="Picture 4" descr="F07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132856"/>
            <a:ext cx="8424862"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277" name="Group 5"/>
          <p:cNvGrpSpPr>
            <a:grpSpLocks/>
          </p:cNvGrpSpPr>
          <p:nvPr/>
        </p:nvGrpSpPr>
        <p:grpSpPr bwMode="auto">
          <a:xfrm>
            <a:off x="1258888" y="1747838"/>
            <a:ext cx="7162800" cy="457200"/>
            <a:chOff x="816" y="3312"/>
            <a:chExt cx="4512" cy="288"/>
          </a:xfrm>
        </p:grpSpPr>
        <p:sp>
          <p:nvSpPr>
            <p:cNvPr id="54278" name="Text Box 6"/>
            <p:cNvSpPr txBox="1">
              <a:spLocks noChangeArrowheads="1"/>
            </p:cNvSpPr>
            <p:nvPr/>
          </p:nvSpPr>
          <p:spPr bwMode="auto">
            <a:xfrm>
              <a:off x="816" y="3312"/>
              <a:ext cx="1296" cy="288"/>
            </a:xfrm>
            <a:prstGeom prst="rect">
              <a:avLst/>
            </a:prstGeom>
            <a:solidFill>
              <a:srgbClr val="FF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SzTx/>
                <a:buFontTx/>
                <a:buNone/>
              </a:pPr>
              <a:r>
                <a:rPr lang="en-US" altLang="zh-CN" b="0">
                  <a:latin typeface="Times New Roman" panose="02020603050405020304" pitchFamily="18" charset="0"/>
                </a:rPr>
                <a:t>Direct mapped</a:t>
              </a:r>
            </a:p>
          </p:txBody>
        </p:sp>
        <p:sp>
          <p:nvSpPr>
            <p:cNvPr id="54279" name="Text Box 7"/>
            <p:cNvSpPr txBox="1">
              <a:spLocks noChangeArrowheads="1"/>
            </p:cNvSpPr>
            <p:nvPr/>
          </p:nvSpPr>
          <p:spPr bwMode="auto">
            <a:xfrm>
              <a:off x="2496" y="3312"/>
              <a:ext cx="1296" cy="288"/>
            </a:xfrm>
            <a:prstGeom prst="rect">
              <a:avLst/>
            </a:prstGeom>
            <a:solidFill>
              <a:srgbClr val="FF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SzTx/>
                <a:buFontTx/>
                <a:buNone/>
              </a:pPr>
              <a:r>
                <a:rPr lang="en-US" altLang="zh-CN" b="0">
                  <a:latin typeface="Times New Roman" panose="02020603050405020304" pitchFamily="18" charset="0"/>
                </a:rPr>
                <a:t>Set associative</a:t>
              </a:r>
            </a:p>
          </p:txBody>
        </p:sp>
        <p:sp>
          <p:nvSpPr>
            <p:cNvPr id="54280" name="Text Box 8"/>
            <p:cNvSpPr txBox="1">
              <a:spLocks noChangeArrowheads="1"/>
            </p:cNvSpPr>
            <p:nvPr/>
          </p:nvSpPr>
          <p:spPr bwMode="auto">
            <a:xfrm>
              <a:off x="3840" y="3312"/>
              <a:ext cx="1488" cy="288"/>
            </a:xfrm>
            <a:prstGeom prst="rect">
              <a:avLst/>
            </a:prstGeom>
            <a:solidFill>
              <a:srgbClr val="FF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SzTx/>
                <a:buFontTx/>
                <a:buNone/>
              </a:pPr>
              <a:r>
                <a:rPr lang="en-US" altLang="zh-CN" b="0">
                  <a:latin typeface="Times New Roman" panose="02020603050405020304" pitchFamily="18" charset="0"/>
                </a:rPr>
                <a:t>Fully associative</a:t>
              </a:r>
            </a:p>
          </p:txBody>
        </p:sp>
      </p:gr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56</a:t>
            </a:fld>
            <a:endParaRPr lang="zh-CN" altLang="en-US"/>
          </a:p>
        </p:txBody>
      </p:sp>
    </p:spTree>
    <p:extLst>
      <p:ext uri="{BB962C8B-B14F-4D97-AF65-F5344CB8AC3E}">
        <p14:creationId xmlns:p14="http://schemas.microsoft.com/office/powerpoint/2010/main" val="1306122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225425" y="312738"/>
            <a:ext cx="29432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55299" name="Rectangle 4"/>
          <p:cNvSpPr>
            <a:spLocks noGrp="1" noChangeArrowheads="1"/>
          </p:cNvSpPr>
          <p:nvPr>
            <p:ph type="title"/>
          </p:nvPr>
        </p:nvSpPr>
        <p:spPr>
          <a:xfrm>
            <a:off x="228600" y="152400"/>
            <a:ext cx="8664575" cy="609600"/>
          </a:xfrm>
          <a:noFill/>
        </p:spPr>
        <p:txBody>
          <a:bodyPr>
            <a:normAutofit/>
          </a:bodyPr>
          <a:lstStyle/>
          <a:p>
            <a:r>
              <a:rPr lang="en-US" altLang="zh-CN" sz="3000" dirty="0" smtClean="0"/>
              <a:t>An eight-block cache configured as variety-way</a:t>
            </a:r>
          </a:p>
        </p:txBody>
      </p:sp>
      <p:pic>
        <p:nvPicPr>
          <p:cNvPr id="55300"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255" y="1052736"/>
            <a:ext cx="7561263"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57</a:t>
            </a:fld>
            <a:endParaRPr lang="zh-CN" altLang="en-US"/>
          </a:p>
        </p:txBody>
      </p:sp>
    </p:spTree>
    <p:extLst>
      <p:ext uri="{BB962C8B-B14F-4D97-AF65-F5344CB8AC3E}">
        <p14:creationId xmlns:p14="http://schemas.microsoft.com/office/powerpoint/2010/main" val="2299968790"/>
      </p:ext>
    </p:extLst>
  </p:cSld>
  <p:clrMapOvr>
    <a:masterClrMapping/>
  </p:clrMapOvr>
  <p:transition spd="slow" advTm="200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28600" y="152400"/>
            <a:ext cx="8375650" cy="609600"/>
          </a:xfrm>
        </p:spPr>
        <p:txBody>
          <a:bodyPr>
            <a:normAutofit/>
          </a:bodyPr>
          <a:lstStyle/>
          <a:p>
            <a:r>
              <a:rPr lang="en-US" altLang="zh-CN" sz="2800" dirty="0" smtClean="0">
                <a:latin typeface="Comic Sans MS" panose="030F0702030302020204" pitchFamily="66" charset="0"/>
              </a:rPr>
              <a:t>Miss rate versus set-associativity—8Blocks</a:t>
            </a:r>
          </a:p>
        </p:txBody>
      </p:sp>
      <p:sp>
        <p:nvSpPr>
          <p:cNvPr id="56323" name="AutoShape 3"/>
          <p:cNvSpPr>
            <a:spLocks noGrp="1" noChangeArrowheads="1"/>
          </p:cNvSpPr>
          <p:nvPr>
            <p:ph type="body" idx="1"/>
          </p:nvPr>
        </p:nvSpPr>
        <p:spPr>
          <a:xfrm>
            <a:off x="228600" y="1051867"/>
            <a:ext cx="8382000" cy="3097213"/>
          </a:xfrm>
        </p:spPr>
        <p:txBody>
          <a:bodyPr/>
          <a:lstStyle/>
          <a:p>
            <a:pPr>
              <a:buFontTx/>
              <a:buNone/>
            </a:pPr>
            <a:r>
              <a:rPr lang="en-US" altLang="zh-CN" sz="1800" dirty="0" smtClean="0">
                <a:solidFill>
                  <a:srgbClr val="FF3300"/>
                </a:solidFill>
              </a:rPr>
              <a:t>Assume:</a:t>
            </a:r>
            <a:r>
              <a:rPr lang="en-US" altLang="zh-CN" sz="1800" dirty="0" smtClean="0"/>
              <a:t> there are three small caches, each consisting of </a:t>
            </a:r>
            <a:r>
              <a:rPr lang="en-US" altLang="zh-CN" sz="1800" dirty="0" smtClean="0">
                <a:solidFill>
                  <a:srgbClr val="FF3300"/>
                </a:solidFill>
              </a:rPr>
              <a:t>four</a:t>
            </a:r>
            <a:r>
              <a:rPr lang="en-US" altLang="zh-CN" sz="1800" dirty="0" smtClean="0"/>
              <a:t> one-word blocks. </a:t>
            </a:r>
          </a:p>
          <a:p>
            <a:pPr>
              <a:buFontTx/>
              <a:buNone/>
            </a:pPr>
            <a:r>
              <a:rPr lang="en-US" altLang="zh-CN" sz="1800" dirty="0" smtClean="0"/>
              <a:t>	One cache is direct-mapped, </a:t>
            </a:r>
          </a:p>
          <a:p>
            <a:pPr>
              <a:buFontTx/>
              <a:buNone/>
            </a:pPr>
            <a:r>
              <a:rPr lang="en-US" altLang="zh-CN" sz="1800" dirty="0" smtClean="0"/>
              <a:t>	the second is two-way set associative</a:t>
            </a:r>
          </a:p>
          <a:p>
            <a:pPr>
              <a:buFontTx/>
              <a:buNone/>
            </a:pPr>
            <a:r>
              <a:rPr lang="en-US" altLang="zh-CN" sz="1800" dirty="0" smtClean="0"/>
              <a:t>	and the third is fully associative. </a:t>
            </a:r>
          </a:p>
          <a:p>
            <a:pPr>
              <a:buFontTx/>
              <a:buNone/>
            </a:pPr>
            <a:r>
              <a:rPr lang="en-US" altLang="zh-CN" sz="1800" dirty="0" smtClean="0">
                <a:solidFill>
                  <a:srgbClr val="FF3300"/>
                </a:solidFill>
              </a:rPr>
              <a:t>Question: </a:t>
            </a:r>
            <a:r>
              <a:rPr lang="en-US" altLang="zh-CN" sz="1800" dirty="0" smtClean="0"/>
              <a:t>Given the following sequence of block addresses:</a:t>
            </a:r>
            <a:r>
              <a:rPr lang="en-US" altLang="zh-CN" sz="1800" dirty="0" smtClean="0">
                <a:solidFill>
                  <a:srgbClr val="FF0000"/>
                </a:solidFill>
              </a:rPr>
              <a:t> </a:t>
            </a:r>
          </a:p>
          <a:p>
            <a:pPr>
              <a:buFontTx/>
              <a:buNone/>
            </a:pPr>
            <a:r>
              <a:rPr lang="en-US" altLang="zh-CN" sz="1800" dirty="0" smtClean="0">
                <a:solidFill>
                  <a:srgbClr val="FF0000"/>
                </a:solidFill>
              </a:rPr>
              <a:t>    0</a:t>
            </a:r>
            <a:r>
              <a:rPr lang="zh-CN" altLang="en-US" sz="1800" dirty="0" smtClean="0">
                <a:solidFill>
                  <a:srgbClr val="FF0000"/>
                </a:solidFill>
              </a:rPr>
              <a:t>，</a:t>
            </a:r>
            <a:r>
              <a:rPr lang="en-US" altLang="zh-CN" sz="1800" dirty="0" smtClean="0">
                <a:solidFill>
                  <a:srgbClr val="FF0000"/>
                </a:solidFill>
              </a:rPr>
              <a:t>8</a:t>
            </a:r>
            <a:r>
              <a:rPr lang="zh-CN" altLang="en-US" sz="1800" dirty="0" smtClean="0">
                <a:solidFill>
                  <a:srgbClr val="FF0000"/>
                </a:solidFill>
              </a:rPr>
              <a:t>，</a:t>
            </a:r>
            <a:r>
              <a:rPr lang="en-US" altLang="zh-CN" sz="1800" dirty="0" smtClean="0">
                <a:solidFill>
                  <a:srgbClr val="FF0000"/>
                </a:solidFill>
              </a:rPr>
              <a:t>0</a:t>
            </a:r>
            <a:r>
              <a:rPr lang="zh-CN" altLang="en-US" sz="1800" dirty="0" smtClean="0">
                <a:solidFill>
                  <a:srgbClr val="FF0000"/>
                </a:solidFill>
              </a:rPr>
              <a:t>，</a:t>
            </a:r>
            <a:r>
              <a:rPr lang="en-US" altLang="zh-CN" sz="1800" dirty="0" smtClean="0">
                <a:solidFill>
                  <a:srgbClr val="FF0000"/>
                </a:solidFill>
              </a:rPr>
              <a:t>6</a:t>
            </a:r>
            <a:r>
              <a:rPr lang="zh-CN" altLang="en-US" sz="1800" dirty="0" smtClean="0">
                <a:solidFill>
                  <a:srgbClr val="FF0000"/>
                </a:solidFill>
              </a:rPr>
              <a:t>，</a:t>
            </a:r>
            <a:r>
              <a:rPr lang="en-US" altLang="zh-CN" sz="1800" dirty="0" smtClean="0">
                <a:solidFill>
                  <a:srgbClr val="FF0000"/>
                </a:solidFill>
              </a:rPr>
              <a:t>8, </a:t>
            </a:r>
            <a:r>
              <a:rPr lang="en-US" altLang="zh-CN" sz="1800" dirty="0" smtClean="0"/>
              <a:t>find the number of misses for each cache organization.</a:t>
            </a:r>
          </a:p>
          <a:p>
            <a:pPr>
              <a:buFontTx/>
              <a:buNone/>
            </a:pPr>
            <a:r>
              <a:rPr lang="en-US" altLang="zh-CN" sz="1800" dirty="0" smtClean="0">
                <a:solidFill>
                  <a:srgbClr val="FF3300"/>
                </a:solidFill>
              </a:rPr>
              <a:t>Answer:  </a:t>
            </a:r>
            <a:r>
              <a:rPr lang="en-US" altLang="zh-CN" sz="1800" dirty="0" smtClean="0"/>
              <a:t>for direct-mapped	</a:t>
            </a:r>
            <a:r>
              <a:rPr lang="en-US" altLang="zh-CN" sz="1800" dirty="0" smtClean="0">
                <a:solidFill>
                  <a:srgbClr val="FF3300"/>
                </a:solidFill>
              </a:rPr>
              <a:t>5 misses</a:t>
            </a:r>
          </a:p>
        </p:txBody>
      </p:sp>
      <p:graphicFrame>
        <p:nvGraphicFramePr>
          <p:cNvPr id="391234" name="Group 66"/>
          <p:cNvGraphicFramePr>
            <a:graphicFrameLocks noGrp="1"/>
          </p:cNvGraphicFramePr>
          <p:nvPr>
            <p:extLst>
              <p:ext uri="{D42A27DB-BD31-4B8C-83A1-F6EECF244321}">
                <p14:modId xmlns:p14="http://schemas.microsoft.com/office/powerpoint/2010/main" val="3358123630"/>
              </p:ext>
            </p:extLst>
          </p:nvPr>
        </p:nvGraphicFramePr>
        <p:xfrm>
          <a:off x="611188" y="3356992"/>
          <a:ext cx="8135937" cy="2954538"/>
        </p:xfrm>
        <a:graphic>
          <a:graphicData uri="http://schemas.openxmlformats.org/drawingml/2006/table">
            <a:tbl>
              <a:tblPr/>
              <a:tblGrid>
                <a:gridCol w="1441450"/>
                <a:gridCol w="1016000"/>
                <a:gridCol w="1441450"/>
                <a:gridCol w="1355725"/>
                <a:gridCol w="1439862"/>
                <a:gridCol w="1441450"/>
              </a:tblGrid>
              <a:tr h="374524">
                <a:tc rowSpan="3">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en-US" altLang="zh-CN" sz="1800" b="1" i="0" u="none" strike="noStrike" cap="none" normalizeH="0" baseline="0" dirty="0" smtClean="0">
                        <a:ln>
                          <a:noFill/>
                        </a:ln>
                        <a:solidFill>
                          <a:schemeClr val="bg1"/>
                        </a:solidFill>
                        <a:effectLst/>
                        <a:latin typeface="Arial" charset="0"/>
                        <a:ea typeface="宋体" charset="-122"/>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dirty="0" smtClean="0">
                          <a:ln>
                            <a:noFill/>
                          </a:ln>
                          <a:solidFill>
                            <a:schemeClr val="bg1"/>
                          </a:solidFill>
                          <a:effectLst/>
                          <a:latin typeface="Arial" charset="0"/>
                          <a:ea typeface="宋体" charset="-122"/>
                        </a:rPr>
                        <a:t>Memory block </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rowSpan="3">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en-US" altLang="zh-CN" sz="1800" b="1" i="0" u="none" strike="noStrike" cap="none" normalizeH="0" baseline="0" smtClean="0">
                        <a:ln>
                          <a:noFill/>
                        </a:ln>
                        <a:solidFill>
                          <a:schemeClr val="bg1"/>
                        </a:solidFill>
                        <a:effectLst/>
                        <a:latin typeface="Arial" charset="0"/>
                        <a:ea typeface="宋体" charset="-122"/>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Hit or miss</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gridSpan="4">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Contents after each reference</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5696">
                <a:tc vMerge="1">
                  <a:txBody>
                    <a:bodyPr/>
                    <a:lstStyle/>
                    <a:p>
                      <a:endParaRPr lang="zh-CN" altLang="en-US"/>
                    </a:p>
                  </a:txBody>
                  <a:tcPr/>
                </a:tc>
                <a:tc vMerge="1">
                  <a:txBody>
                    <a:bodyPr/>
                    <a:lstStyle/>
                    <a:p>
                      <a:endParaRPr lang="zh-CN" altLang="en-US"/>
                    </a:p>
                  </a:txBody>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Set 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Set 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Set 2</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Set 3</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r>
              <a:tr h="365696">
                <a:tc vMerge="1">
                  <a:txBody>
                    <a:bodyPr/>
                    <a:lstStyle/>
                    <a:p>
                      <a:endParaRPr lang="zh-CN" altLang="en-US"/>
                    </a:p>
                  </a:txBody>
                  <a:tcPr/>
                </a:tc>
                <a:tc vMerge="1">
                  <a:txBody>
                    <a:bodyPr/>
                    <a:lstStyle/>
                    <a:p>
                      <a:endParaRPr lang="zh-CN" altLang="en-US"/>
                    </a:p>
                  </a:txBody>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Block 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Block 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Block 2</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Block 3</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r>
              <a:tr h="385634">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dirty="0" smtClean="0">
                          <a:ln>
                            <a:noFill/>
                          </a:ln>
                          <a:solidFill>
                            <a:schemeClr val="tx1"/>
                          </a:solidFill>
                          <a:effectLst/>
                          <a:latin typeface="Arial" charset="0"/>
                          <a:ea typeface="宋体" charset="-122"/>
                        </a:rPr>
                        <a:t>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Miss</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charset="-122"/>
                        </a:rPr>
                        <a:t>M[0]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r>
              <a:tr h="365696">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8</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Miss</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charset="-122"/>
                        </a:rPr>
                        <a:t>M[8]</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r>
              <a:tr h="365696">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Miss</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charset="-122"/>
                        </a:rPr>
                        <a:t>M[0]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r>
              <a:tr h="365696">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6</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Miss</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M[0]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charset="-122"/>
                        </a:rPr>
                        <a:t>M[6]</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96">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8</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Miss</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charset="-122"/>
                        </a:rPr>
                        <a:t>M[8]</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M[6]</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dirty="0" smtClean="0">
                        <a:ln>
                          <a:noFill/>
                        </a:ln>
                        <a:solidFill>
                          <a:schemeClr val="tx1"/>
                        </a:solidFill>
                        <a:effectLst/>
                        <a:latin typeface="Arial" charset="0"/>
                        <a:ea typeface="宋体"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58</a:t>
            </a:fld>
            <a:endParaRPr lang="zh-CN" altLang="en-US"/>
          </a:p>
        </p:txBody>
      </p:sp>
    </p:spTree>
    <p:extLst>
      <p:ext uri="{BB962C8B-B14F-4D97-AF65-F5344CB8AC3E}">
        <p14:creationId xmlns:p14="http://schemas.microsoft.com/office/powerpoint/2010/main" val="1089601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81744" y="188814"/>
            <a:ext cx="7869560" cy="954360"/>
          </a:xfrm>
        </p:spPr>
        <p:txBody>
          <a:bodyPr/>
          <a:lstStyle/>
          <a:p>
            <a:endParaRPr lang="zh-CN" altLang="zh-CN" smtClean="0"/>
          </a:p>
        </p:txBody>
      </p:sp>
      <p:sp>
        <p:nvSpPr>
          <p:cNvPr id="57347" name="AutoShape 3"/>
          <p:cNvSpPr>
            <a:spLocks noGrp="1" noChangeArrowheads="1"/>
          </p:cNvSpPr>
          <p:nvPr>
            <p:ph type="body" idx="1"/>
          </p:nvPr>
        </p:nvSpPr>
        <p:spPr>
          <a:xfrm>
            <a:off x="244600" y="89731"/>
            <a:ext cx="8382000" cy="458701"/>
          </a:xfrm>
          <a:solidFill>
            <a:schemeClr val="bg1"/>
          </a:solidFill>
        </p:spPr>
        <p:txBody>
          <a:bodyPr/>
          <a:lstStyle/>
          <a:p>
            <a:pPr>
              <a:buFontTx/>
              <a:buNone/>
            </a:pPr>
            <a:r>
              <a:rPr lang="en-US" altLang="zh-CN" sz="2000" dirty="0" smtClean="0"/>
              <a:t>Second, for the two-way set associative cache.     </a:t>
            </a:r>
            <a:r>
              <a:rPr lang="en-US" altLang="zh-CN" sz="2000" dirty="0" smtClean="0">
                <a:solidFill>
                  <a:srgbClr val="FF3300"/>
                </a:solidFill>
              </a:rPr>
              <a:t>4 misses</a:t>
            </a:r>
            <a:r>
              <a:rPr lang="en-US" altLang="zh-CN" sz="2000" dirty="0" smtClean="0"/>
              <a:t>	</a:t>
            </a:r>
          </a:p>
        </p:txBody>
      </p:sp>
      <p:graphicFrame>
        <p:nvGraphicFramePr>
          <p:cNvPr id="392316" name="Group 124"/>
          <p:cNvGraphicFramePr>
            <a:graphicFrameLocks noGrp="1"/>
          </p:cNvGraphicFramePr>
          <p:nvPr>
            <p:extLst>
              <p:ext uri="{D42A27DB-BD31-4B8C-83A1-F6EECF244321}">
                <p14:modId xmlns:p14="http://schemas.microsoft.com/office/powerpoint/2010/main" val="4247175074"/>
              </p:ext>
            </p:extLst>
          </p:nvPr>
        </p:nvGraphicFramePr>
        <p:xfrm>
          <a:off x="346200" y="548432"/>
          <a:ext cx="8280400" cy="2895600"/>
        </p:xfrm>
        <a:graphic>
          <a:graphicData uri="http://schemas.openxmlformats.org/drawingml/2006/table">
            <a:tbl>
              <a:tblPr/>
              <a:tblGrid>
                <a:gridCol w="1362075"/>
                <a:gridCol w="1050925"/>
                <a:gridCol w="1487487"/>
                <a:gridCol w="1401763"/>
                <a:gridCol w="1489075"/>
                <a:gridCol w="1489075"/>
              </a:tblGrid>
              <a:tr h="309563">
                <a:tc rowSpan="3">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en-US" altLang="zh-CN" sz="1800" b="1" i="0" u="none" strike="noStrike" cap="none" normalizeH="0" baseline="0" smtClean="0">
                        <a:ln>
                          <a:noFill/>
                        </a:ln>
                        <a:solidFill>
                          <a:schemeClr val="bg1"/>
                        </a:solidFill>
                        <a:effectLst/>
                        <a:latin typeface="Arial" charset="0"/>
                        <a:ea typeface="宋体" charset="-122"/>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Memory block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rowSpan="3">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en-US" altLang="zh-CN" sz="1800" b="1" i="0" u="none" strike="noStrike" cap="none" normalizeH="0" baseline="0" smtClean="0">
                        <a:ln>
                          <a:noFill/>
                        </a:ln>
                        <a:solidFill>
                          <a:schemeClr val="bg1"/>
                        </a:solidFill>
                        <a:effectLst/>
                        <a:latin typeface="Arial" charset="0"/>
                        <a:ea typeface="宋体" charset="-122"/>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Hit or miss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gridSpan="4">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Contents after each reference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09563">
                <a:tc vMerge="1">
                  <a:txBody>
                    <a:bodyPr/>
                    <a:lstStyle/>
                    <a:p>
                      <a:endParaRPr lang="zh-CN" altLang="en-US"/>
                    </a:p>
                  </a:txBody>
                  <a:tcPr/>
                </a:tc>
                <a:tc vMerge="1">
                  <a:txBody>
                    <a:bodyPr/>
                    <a:lstStyle/>
                    <a:p>
                      <a:endParaRPr lang="zh-CN" altLang="en-US"/>
                    </a:p>
                  </a:txBody>
                  <a:tcPr/>
                </a:tc>
                <a:tc gridSpan="2">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Set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hMerge="1">
                  <a:txBody>
                    <a:bodyPr/>
                    <a:lstStyle/>
                    <a:p>
                      <a:endParaRPr lang="zh-CN" altLang="en-US"/>
                    </a:p>
                  </a:txBody>
                  <a:tcPr/>
                </a:tc>
                <a:tc gridSpan="2">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Set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hMerge="1">
                  <a:txBody>
                    <a:bodyPr/>
                    <a:lstStyle/>
                    <a:p>
                      <a:endParaRPr lang="zh-CN" altLang="en-US"/>
                    </a:p>
                  </a:txBody>
                  <a:tcPr/>
                </a:tc>
              </a:tr>
              <a:tr h="282575">
                <a:tc vMerge="1">
                  <a:txBody>
                    <a:bodyPr/>
                    <a:lstStyle/>
                    <a:p>
                      <a:endParaRPr lang="zh-CN" altLang="en-US"/>
                    </a:p>
                  </a:txBody>
                  <a:tcPr/>
                </a:tc>
                <a:tc vMerge="1">
                  <a:txBody>
                    <a:bodyPr/>
                    <a:lstStyle/>
                    <a:p>
                      <a:endParaRPr lang="zh-CN" altLang="en-US"/>
                    </a:p>
                  </a:txBody>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bg1"/>
                          </a:solidFill>
                          <a:effectLst/>
                          <a:latin typeface="Arial" charset="0"/>
                          <a:ea typeface="宋体" charset="-122"/>
                        </a:rPr>
                        <a:t>Block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bg1"/>
                          </a:solidFill>
                          <a:effectLst/>
                          <a:latin typeface="Arial" charset="0"/>
                          <a:ea typeface="宋体" charset="-122"/>
                        </a:rPr>
                        <a:t>Block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bg1"/>
                          </a:solidFill>
                          <a:effectLst/>
                          <a:latin typeface="Arial" charset="0"/>
                          <a:ea typeface="宋体" charset="-122"/>
                        </a:rPr>
                        <a:t>Block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bg1"/>
                          </a:solidFill>
                          <a:effectLst/>
                          <a:latin typeface="Arial" charset="0"/>
                          <a:ea typeface="宋体" charset="-122"/>
                        </a:rPr>
                        <a:t>Block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r>
              <a:tr h="309563">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Miss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charset="-122"/>
                        </a:rPr>
                        <a:t>M[0]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Miss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M[0]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charset="-122"/>
                        </a:rPr>
                        <a:t>M[8]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Hit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M[0]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M[8]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r>
              <a:tr h="309563">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Miss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M[0]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charset="-122"/>
                        </a:rPr>
                        <a:t>M[6]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accent2"/>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Miss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charset="-122"/>
                        </a:rPr>
                        <a:t>M[8]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M[6]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92320" name="Group 128"/>
          <p:cNvGraphicFramePr>
            <a:graphicFrameLocks noGrp="1"/>
          </p:cNvGraphicFramePr>
          <p:nvPr>
            <p:extLst>
              <p:ext uri="{D42A27DB-BD31-4B8C-83A1-F6EECF244321}">
                <p14:modId xmlns:p14="http://schemas.microsoft.com/office/powerpoint/2010/main" val="4173425203"/>
              </p:ext>
            </p:extLst>
          </p:nvPr>
        </p:nvGraphicFramePr>
        <p:xfrm>
          <a:off x="346200" y="3861545"/>
          <a:ext cx="8353425" cy="2925936"/>
        </p:xfrm>
        <a:graphic>
          <a:graphicData uri="http://schemas.openxmlformats.org/drawingml/2006/table">
            <a:tbl>
              <a:tblPr/>
              <a:tblGrid>
                <a:gridCol w="1479550"/>
                <a:gridCol w="1044575"/>
                <a:gridCol w="1477962"/>
                <a:gridCol w="1392238"/>
                <a:gridCol w="1479550"/>
                <a:gridCol w="1479550"/>
              </a:tblGrid>
              <a:tr h="365720">
                <a:tc rowSpan="3">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en-US" altLang="zh-CN" sz="1800" b="1" i="0" u="none" strike="noStrike" cap="none" normalizeH="0" baseline="0" dirty="0" smtClean="0">
                        <a:ln>
                          <a:noFill/>
                        </a:ln>
                        <a:solidFill>
                          <a:schemeClr val="tx1"/>
                        </a:solidFill>
                        <a:effectLst/>
                        <a:latin typeface="Arial" charset="0"/>
                        <a:ea typeface="宋体" charset="-122"/>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dirty="0" smtClean="0">
                          <a:ln>
                            <a:noFill/>
                          </a:ln>
                          <a:solidFill>
                            <a:schemeClr val="tx1"/>
                          </a:solidFill>
                          <a:effectLst/>
                          <a:latin typeface="Arial" charset="0"/>
                          <a:ea typeface="宋体" charset="-122"/>
                        </a:rPr>
                        <a:t>Memory block </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en-US" altLang="zh-CN" sz="1800" b="1" i="0" u="none" strike="noStrike" cap="none" normalizeH="0" baseline="0" smtClean="0">
                        <a:ln>
                          <a:noFill/>
                        </a:ln>
                        <a:solidFill>
                          <a:schemeClr val="tx1"/>
                        </a:solidFill>
                        <a:effectLst/>
                        <a:latin typeface="Arial" charset="0"/>
                        <a:ea typeface="宋体" charset="-122"/>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Hit or miss</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Contents after each reference</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5720">
                <a:tc vMerge="1">
                  <a:txBody>
                    <a:bodyPr/>
                    <a:lstStyle/>
                    <a:p>
                      <a:endParaRPr lang="zh-CN" altLang="en-US"/>
                    </a:p>
                  </a:txBody>
                  <a:tcPr/>
                </a:tc>
                <a:tc vMerge="1">
                  <a:txBody>
                    <a:bodyPr/>
                    <a:lstStyle/>
                    <a:p>
                      <a:endParaRPr lang="zh-CN" altLang="en-US"/>
                    </a:p>
                  </a:txBody>
                  <a:tcPr/>
                </a:tc>
                <a:tc gridSpan="4">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Only one set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5720">
                <a:tc vMerge="1">
                  <a:txBody>
                    <a:bodyPr/>
                    <a:lstStyle/>
                    <a:p>
                      <a:endParaRPr lang="zh-CN" altLang="en-US"/>
                    </a:p>
                  </a:txBody>
                  <a:tcPr/>
                </a:tc>
                <a:tc vMerge="1">
                  <a:txBody>
                    <a:bodyPr/>
                    <a:lstStyle/>
                    <a:p>
                      <a:endParaRPr lang="zh-CN" altLang="en-US"/>
                    </a:p>
                  </a:txBody>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Block 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Block 1</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Block 2</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Block 3</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72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0</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Miss</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charset="-122"/>
                        </a:rPr>
                        <a:t>M[0]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8</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Miss</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M[0]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charset="-122"/>
                        </a:rPr>
                        <a:t>M[8]</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0</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Hit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M[0]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M[8]</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r>
              <a:tr h="36572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dirty="0" smtClean="0">
                          <a:ln>
                            <a:noFill/>
                          </a:ln>
                          <a:solidFill>
                            <a:schemeClr val="tx1"/>
                          </a:solidFill>
                          <a:effectLst/>
                          <a:latin typeface="Arial" charset="0"/>
                          <a:ea typeface="宋体" charset="-122"/>
                        </a:rPr>
                        <a:t>6</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dirty="0" smtClean="0">
                          <a:ln>
                            <a:noFill/>
                          </a:ln>
                          <a:solidFill>
                            <a:schemeClr val="tx1"/>
                          </a:solidFill>
                          <a:effectLst/>
                          <a:latin typeface="Arial" charset="0"/>
                          <a:ea typeface="宋体" charset="-122"/>
                        </a:rPr>
                        <a:t>Miss</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dirty="0" smtClean="0">
                          <a:ln>
                            <a:noFill/>
                          </a:ln>
                          <a:solidFill>
                            <a:schemeClr val="tx1"/>
                          </a:solidFill>
                          <a:effectLst/>
                          <a:latin typeface="Arial" charset="0"/>
                          <a:ea typeface="宋体" charset="-122"/>
                        </a:rPr>
                        <a:t>M[0]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dirty="0" smtClean="0">
                          <a:ln>
                            <a:noFill/>
                          </a:ln>
                          <a:solidFill>
                            <a:schemeClr val="tx1"/>
                          </a:solidFill>
                          <a:effectLst/>
                          <a:latin typeface="Arial" charset="0"/>
                          <a:ea typeface="宋体" charset="-122"/>
                        </a:rPr>
                        <a:t>M[8]</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dirty="0" smtClean="0">
                          <a:ln>
                            <a:noFill/>
                          </a:ln>
                          <a:solidFill>
                            <a:srgbClr val="FF3300"/>
                          </a:solidFill>
                          <a:effectLst/>
                          <a:latin typeface="Arial" charset="0"/>
                          <a:ea typeface="宋体" charset="-122"/>
                        </a:rPr>
                        <a:t>M[6]</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dirty="0" smtClean="0">
                        <a:ln>
                          <a:noFill/>
                        </a:ln>
                        <a:solidFill>
                          <a:schemeClr val="tx1"/>
                        </a:solidFill>
                        <a:effectLst/>
                        <a:latin typeface="Arial" charset="0"/>
                        <a:ea typeface="宋体"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720">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8</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Hit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M[0]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M[8]</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M[6]</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r>
            </a:tbl>
          </a:graphicData>
        </a:graphic>
      </p:graphicFrame>
      <p:sp>
        <p:nvSpPr>
          <p:cNvPr id="57459" name="AutoShape 126"/>
          <p:cNvSpPr>
            <a:spLocks noChangeArrowheads="1"/>
          </p:cNvSpPr>
          <p:nvPr/>
        </p:nvSpPr>
        <p:spPr bwMode="auto">
          <a:xfrm>
            <a:off x="179512" y="3414390"/>
            <a:ext cx="8382000" cy="446658"/>
          </a:xfrm>
          <a:prstGeom prst="roundRect">
            <a:avLst>
              <a:gd name="adj" fmla="val 1248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lIns="90488" tIns="44450" rIns="90488" bIns="44450"/>
          <a:lstStyle>
            <a:lvl1pPr marL="342900" indent="-342900"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en-US" altLang="zh-CN" sz="2000" dirty="0"/>
              <a:t>Finally, for the fully associative cache.                </a:t>
            </a:r>
            <a:r>
              <a:rPr lang="en-US" altLang="zh-CN" sz="2000" dirty="0">
                <a:solidFill>
                  <a:srgbClr val="FF3300"/>
                </a:solidFill>
              </a:rPr>
              <a:t>3 misses</a:t>
            </a:r>
            <a:r>
              <a:rPr lang="en-US" altLang="zh-CN" sz="2000" dirty="0"/>
              <a:t>	</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59</a:t>
            </a:fld>
            <a:endParaRPr lang="zh-CN" altLang="en-US"/>
          </a:p>
        </p:txBody>
      </p:sp>
    </p:spTree>
    <p:extLst>
      <p:ext uri="{BB962C8B-B14F-4D97-AF65-F5344CB8AC3E}">
        <p14:creationId xmlns:p14="http://schemas.microsoft.com/office/powerpoint/2010/main" val="227237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5425" y="312738"/>
            <a:ext cx="428466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7171" name="AutoShape 3"/>
          <p:cNvSpPr>
            <a:spLocks noGrp="1" noChangeArrowheads="1"/>
          </p:cNvSpPr>
          <p:nvPr>
            <p:ph type="body" idx="1"/>
          </p:nvPr>
        </p:nvSpPr>
        <p:spPr>
          <a:noFill/>
        </p:spPr>
        <p:txBody>
          <a:bodyPr/>
          <a:lstStyle/>
          <a:p>
            <a:r>
              <a:rPr lang="en-US" altLang="zh-CN" sz="2800" dirty="0" smtClean="0">
                <a:solidFill>
                  <a:schemeClr val="tx1"/>
                </a:solidFill>
              </a:rPr>
              <a:t>In fact</a:t>
            </a:r>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r>
              <a:rPr lang="en-US" altLang="zh-CN" sz="2800" b="0" dirty="0" smtClean="0">
                <a:solidFill>
                  <a:schemeClr val="tx1"/>
                </a:solidFill>
              </a:rPr>
              <a:t>Users want large and fast memories! </a:t>
            </a:r>
          </a:p>
          <a:p>
            <a:endParaRPr lang="en-US" altLang="zh-CN" sz="2400" dirty="0" smtClean="0"/>
          </a:p>
        </p:txBody>
      </p:sp>
      <p:sp>
        <p:nvSpPr>
          <p:cNvPr id="7172" name="Rectangle 4"/>
          <p:cNvSpPr>
            <a:spLocks noGrp="1" noChangeArrowheads="1"/>
          </p:cNvSpPr>
          <p:nvPr>
            <p:ph type="title"/>
          </p:nvPr>
        </p:nvSpPr>
        <p:spPr>
          <a:noFill/>
        </p:spPr>
        <p:txBody>
          <a:bodyPr/>
          <a:lstStyle/>
          <a:p>
            <a:r>
              <a:rPr lang="en-US" altLang="zh-CN" smtClean="0"/>
              <a:t>Problems in memory designing</a:t>
            </a:r>
          </a:p>
        </p:txBody>
      </p:sp>
      <p:graphicFrame>
        <p:nvGraphicFramePr>
          <p:cNvPr id="264273" name="Group 81"/>
          <p:cNvGraphicFramePr>
            <a:graphicFrameLocks noGrp="1"/>
          </p:cNvGraphicFramePr>
          <p:nvPr>
            <p:extLst>
              <p:ext uri="{D42A27DB-BD31-4B8C-83A1-F6EECF244321}">
                <p14:modId xmlns:p14="http://schemas.microsoft.com/office/powerpoint/2010/main" val="3158466053"/>
              </p:ext>
            </p:extLst>
          </p:nvPr>
        </p:nvGraphicFramePr>
        <p:xfrm>
          <a:off x="457200" y="2204864"/>
          <a:ext cx="8382000" cy="2008188"/>
        </p:xfrm>
        <a:graphic>
          <a:graphicData uri="http://schemas.openxmlformats.org/drawingml/2006/table">
            <a:tbl>
              <a:tblPr/>
              <a:tblGrid>
                <a:gridCol w="2582862"/>
                <a:gridCol w="2963863"/>
                <a:gridCol w="2835275"/>
              </a:tblGrid>
              <a:tr h="576263">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1" lang="en-US" altLang="zh-CN" sz="2000" b="1" i="0" u="none" strike="noStrike" cap="none" normalizeH="0" baseline="0" smtClean="0">
                          <a:ln>
                            <a:noFill/>
                          </a:ln>
                          <a:solidFill>
                            <a:schemeClr val="tx1"/>
                          </a:solidFill>
                          <a:effectLst/>
                          <a:latin typeface="Arial" charset="0"/>
                          <a:ea typeface="宋体" charset="-122"/>
                        </a:rPr>
                        <a:t>Memory technology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1" lang="en-US" altLang="zh-CN" sz="2000" b="1" i="0" u="none" strike="noStrike" cap="none" normalizeH="0" baseline="0" smtClean="0">
                          <a:ln>
                            <a:noFill/>
                          </a:ln>
                          <a:solidFill>
                            <a:schemeClr val="tx1"/>
                          </a:solidFill>
                          <a:effectLst/>
                          <a:latin typeface="Arial" charset="0"/>
                          <a:ea typeface="宋体" charset="-122"/>
                        </a:rPr>
                        <a:t>Typical access time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1" lang="en-US" altLang="zh-CN" sz="2000" b="1" i="0" u="none" strike="noStrike" cap="none" normalizeH="0" baseline="0" smtClean="0">
                          <a:ln>
                            <a:noFill/>
                          </a:ln>
                          <a:solidFill>
                            <a:schemeClr val="tx1"/>
                          </a:solidFill>
                          <a:effectLst/>
                          <a:latin typeface="Arial" charset="0"/>
                          <a:ea typeface="宋体" charset="-122"/>
                        </a:rPr>
                        <a:t>Cost per GByte (2004)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1" lang="en-US" altLang="zh-CN" sz="2000" b="1" i="0" u="none" strike="noStrike" cap="none" normalizeH="0" baseline="0" smtClean="0">
                          <a:ln>
                            <a:noFill/>
                          </a:ln>
                          <a:solidFill>
                            <a:schemeClr val="tx1"/>
                          </a:solidFill>
                          <a:effectLst/>
                          <a:latin typeface="Arial" charset="0"/>
                          <a:ea typeface="宋体" charset="-122"/>
                        </a:rPr>
                        <a:t>SRAM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000" b="1" i="0" u="none" strike="noStrike" cap="none" normalizeH="0" baseline="0" smtClean="0">
                          <a:ln>
                            <a:noFill/>
                          </a:ln>
                          <a:solidFill>
                            <a:schemeClr val="tx1"/>
                          </a:solidFill>
                          <a:effectLst/>
                          <a:latin typeface="Arial" charset="0"/>
                          <a:ea typeface="宋体" charset="-122"/>
                        </a:rPr>
                        <a:t>0.5-5ns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000" b="1" i="0" u="none" strike="noStrike" cap="none" normalizeH="0" baseline="0" smtClean="0">
                          <a:ln>
                            <a:noFill/>
                          </a:ln>
                          <a:solidFill>
                            <a:schemeClr val="tx1"/>
                          </a:solidFill>
                          <a:effectLst/>
                          <a:latin typeface="Arial" charset="0"/>
                          <a:ea typeface="宋体" charset="-122"/>
                        </a:rPr>
                        <a:t>$4000-$10,000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1" lang="en-US" altLang="zh-CN" sz="2000" b="1" i="0" u="none" strike="noStrike" cap="none" normalizeH="0" baseline="0" smtClean="0">
                          <a:ln>
                            <a:noFill/>
                          </a:ln>
                          <a:solidFill>
                            <a:schemeClr val="tx1"/>
                          </a:solidFill>
                          <a:effectLst/>
                          <a:latin typeface="Arial" charset="0"/>
                          <a:ea typeface="宋体" charset="-122"/>
                        </a:rPr>
                        <a:t>DRAM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000" b="1" i="0" u="none" strike="noStrike" cap="none" normalizeH="0" baseline="0" smtClean="0">
                          <a:ln>
                            <a:noFill/>
                          </a:ln>
                          <a:solidFill>
                            <a:schemeClr val="tx1"/>
                          </a:solidFill>
                          <a:effectLst/>
                          <a:latin typeface="Arial" charset="0"/>
                          <a:ea typeface="宋体" charset="-122"/>
                        </a:rPr>
                        <a:t>50-70ns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000" b="1" i="0" u="none" strike="noStrike" cap="none" normalizeH="0" baseline="0" smtClean="0">
                          <a:ln>
                            <a:noFill/>
                          </a:ln>
                          <a:solidFill>
                            <a:schemeClr val="tx1"/>
                          </a:solidFill>
                          <a:effectLst/>
                          <a:latin typeface="Arial" charset="0"/>
                          <a:ea typeface="宋体" charset="-122"/>
                        </a:rPr>
                        <a:t>$100-$200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95300">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1" lang="en-US" altLang="zh-CN" sz="2000" b="1" i="0" u="none" strike="noStrike" cap="none" normalizeH="0" baseline="0" smtClean="0">
                          <a:ln>
                            <a:noFill/>
                          </a:ln>
                          <a:solidFill>
                            <a:schemeClr val="tx1"/>
                          </a:solidFill>
                          <a:effectLst/>
                          <a:latin typeface="Arial" charset="0"/>
                          <a:ea typeface="宋体" charset="-122"/>
                        </a:rPr>
                        <a:t>Magnetic disk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000" b="1" i="0" u="none" strike="noStrike" cap="none" normalizeH="0" baseline="0" smtClean="0">
                          <a:ln>
                            <a:noFill/>
                          </a:ln>
                          <a:solidFill>
                            <a:schemeClr val="tx1"/>
                          </a:solidFill>
                          <a:effectLst/>
                          <a:latin typeface="Arial" charset="0"/>
                          <a:ea typeface="宋体" charset="-122"/>
                        </a:rPr>
                        <a:t>5,000,000-20,000,000ns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2000" b="1"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6</a:t>
            </a:fld>
            <a:endParaRPr lang="zh-CN" altLang="en-US"/>
          </a:p>
        </p:txBody>
      </p:sp>
    </p:spTree>
    <p:extLst>
      <p:ext uri="{BB962C8B-B14F-4D97-AF65-F5344CB8AC3E}">
        <p14:creationId xmlns:p14="http://schemas.microsoft.com/office/powerpoint/2010/main" val="4039688833"/>
      </p:ext>
    </p:extLst>
  </p:cSld>
  <p:clrMapOvr>
    <a:masterClrMapping/>
  </p:clrMapOvr>
  <p:transition spd="slow" advTm="200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28600" y="152400"/>
            <a:ext cx="8591550" cy="609600"/>
          </a:xfrm>
        </p:spPr>
        <p:txBody>
          <a:bodyPr>
            <a:normAutofit fontScale="90000"/>
          </a:bodyPr>
          <a:lstStyle/>
          <a:p>
            <a:r>
              <a:rPr lang="en-US" altLang="zh-CN" sz="2400" smtClean="0"/>
              <a:t>How much of a reduction in the miss rate is achieved by associativity?</a:t>
            </a:r>
          </a:p>
        </p:txBody>
      </p:sp>
      <p:sp>
        <p:nvSpPr>
          <p:cNvPr id="58371" name="AutoShape 3"/>
          <p:cNvSpPr>
            <a:spLocks noGrp="1" noChangeArrowheads="1"/>
          </p:cNvSpPr>
          <p:nvPr>
            <p:ph type="body" idx="1"/>
          </p:nvPr>
        </p:nvSpPr>
        <p:spPr>
          <a:xfrm>
            <a:off x="366713" y="4149725"/>
            <a:ext cx="8597900" cy="1871663"/>
          </a:xfrm>
        </p:spPr>
        <p:txBody>
          <a:bodyPr/>
          <a:lstStyle/>
          <a:p>
            <a:pPr>
              <a:buFontTx/>
              <a:buNone/>
            </a:pPr>
            <a:r>
              <a:rPr lang="en-US" altLang="zh-CN" sz="2000" b="0" dirty="0" smtClean="0">
                <a:solidFill>
                  <a:schemeClr val="tx1"/>
                </a:solidFill>
                <a:latin typeface="Comic Sans MS" panose="030F0702030302020204" pitchFamily="66" charset="0"/>
              </a:rPr>
              <a:t>	  The data cache miss rates for organization like the </a:t>
            </a:r>
            <a:r>
              <a:rPr lang="en-US" altLang="zh-CN" sz="2000" b="0" dirty="0" err="1" smtClean="0">
                <a:solidFill>
                  <a:schemeClr val="tx1"/>
                </a:solidFill>
                <a:latin typeface="Comic Sans MS" panose="030F0702030302020204" pitchFamily="66" charset="0"/>
              </a:rPr>
              <a:t>Intrinsuty</a:t>
            </a:r>
            <a:r>
              <a:rPr lang="en-US" altLang="zh-CN" sz="2000" b="0" dirty="0" smtClean="0">
                <a:solidFill>
                  <a:schemeClr val="tx1"/>
                </a:solidFill>
                <a:latin typeface="Comic Sans MS" panose="030F0702030302020204" pitchFamily="66" charset="0"/>
              </a:rPr>
              <a:t> </a:t>
            </a:r>
            <a:r>
              <a:rPr lang="en-US" altLang="zh-CN" sz="2000" b="0" dirty="0" err="1" smtClean="0">
                <a:solidFill>
                  <a:schemeClr val="tx1"/>
                </a:solidFill>
                <a:latin typeface="Comic Sans MS" panose="030F0702030302020204" pitchFamily="66" charset="0"/>
              </a:rPr>
              <a:t>FastMATH</a:t>
            </a:r>
            <a:r>
              <a:rPr lang="en-US" altLang="zh-CN" sz="2000" b="0" dirty="0" smtClean="0">
                <a:solidFill>
                  <a:schemeClr val="tx1"/>
                </a:solidFill>
                <a:latin typeface="Comic Sans MS" panose="030F0702030302020204" pitchFamily="66" charset="0"/>
              </a:rPr>
              <a:t> processor for SPEC2000 benchmarks with associativity varying form one-way to eight-way .</a:t>
            </a:r>
          </a:p>
          <a:p>
            <a:r>
              <a:rPr lang="en-US" altLang="zh-CN" sz="2000" b="0" dirty="0" smtClean="0">
                <a:solidFill>
                  <a:schemeClr val="tx1"/>
                </a:solidFill>
                <a:latin typeface="Comic Sans MS" panose="030F0702030302020204" pitchFamily="66" charset="0"/>
              </a:rPr>
              <a:t>Data cache organization is 64KB data cache and 16-word block</a:t>
            </a:r>
          </a:p>
        </p:txBody>
      </p:sp>
      <p:graphicFrame>
        <p:nvGraphicFramePr>
          <p:cNvPr id="393241" name="Group 25"/>
          <p:cNvGraphicFramePr>
            <a:graphicFrameLocks noGrp="1"/>
          </p:cNvGraphicFramePr>
          <p:nvPr/>
        </p:nvGraphicFramePr>
        <p:xfrm>
          <a:off x="468313" y="1397000"/>
          <a:ext cx="8424862" cy="2392364"/>
        </p:xfrm>
        <a:graphic>
          <a:graphicData uri="http://schemas.openxmlformats.org/drawingml/2006/table">
            <a:tbl>
              <a:tblPr/>
              <a:tblGrid>
                <a:gridCol w="4213225"/>
                <a:gridCol w="4211637"/>
              </a:tblGrid>
              <a:tr h="477838">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smtClean="0">
                          <a:ln>
                            <a:noFill/>
                          </a:ln>
                          <a:solidFill>
                            <a:schemeClr val="bg1"/>
                          </a:solidFill>
                          <a:effectLst/>
                          <a:latin typeface="Arial" charset="0"/>
                          <a:ea typeface="宋体" charset="-122"/>
                        </a:rPr>
                        <a:t>Associativity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smtClean="0">
                          <a:ln>
                            <a:noFill/>
                          </a:ln>
                          <a:solidFill>
                            <a:schemeClr val="bg1"/>
                          </a:solidFill>
                          <a:effectLst/>
                          <a:latin typeface="Arial" charset="0"/>
                          <a:ea typeface="宋体" charset="-122"/>
                        </a:rPr>
                        <a:t>Data miss rate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2C67FC"/>
                    </a:solidFill>
                  </a:tcPr>
                </a:tc>
              </a:tr>
              <a:tr h="479425">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smtClean="0">
                          <a:ln>
                            <a:noFill/>
                          </a:ln>
                          <a:solidFill>
                            <a:schemeClr val="tx1"/>
                          </a:solidFill>
                          <a:effectLst/>
                          <a:latin typeface="Arial" charset="0"/>
                          <a:ea typeface="宋体" charset="-122"/>
                        </a:rPr>
                        <a:t>10.3%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7838">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smtClean="0">
                          <a:ln>
                            <a:noFill/>
                          </a:ln>
                          <a:solidFill>
                            <a:schemeClr val="tx1"/>
                          </a:solidFill>
                          <a:effectLst/>
                          <a:latin typeface="Arial" charset="0"/>
                          <a:ea typeface="宋体" charset="-122"/>
                        </a:rPr>
                        <a:t>8.6%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425">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smtClean="0">
                          <a:ln>
                            <a:noFill/>
                          </a:ln>
                          <a:solidFill>
                            <a:schemeClr val="tx1"/>
                          </a:solidFill>
                          <a:effectLst/>
                          <a:latin typeface="Arial" charset="0"/>
                          <a:ea typeface="宋体" charset="-122"/>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smtClean="0">
                          <a:ln>
                            <a:noFill/>
                          </a:ln>
                          <a:solidFill>
                            <a:schemeClr val="tx1"/>
                          </a:solidFill>
                          <a:effectLst/>
                          <a:latin typeface="Arial" charset="0"/>
                          <a:ea typeface="宋体" charset="-122"/>
                        </a:rPr>
                        <a:t>8.3%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7838">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smtClean="0">
                          <a:ln>
                            <a:noFill/>
                          </a:ln>
                          <a:solidFill>
                            <a:schemeClr val="tx1"/>
                          </a:solidFill>
                          <a:effectLst/>
                          <a:latin typeface="Arial" charset="0"/>
                          <a:ea typeface="宋体" charset="-122"/>
                        </a:rPr>
                        <a:t>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smtClean="0">
                          <a:ln>
                            <a:noFill/>
                          </a:ln>
                          <a:solidFill>
                            <a:schemeClr val="tx1"/>
                          </a:solidFill>
                          <a:effectLst/>
                          <a:latin typeface="Arial" charset="0"/>
                          <a:ea typeface="宋体" charset="-122"/>
                        </a:rPr>
                        <a:t>8.1%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60</a:t>
            </a:fld>
            <a:endParaRPr lang="zh-CN" altLang="en-US"/>
          </a:p>
        </p:txBody>
      </p:sp>
    </p:spTree>
    <p:extLst>
      <p:ext uri="{BB962C8B-B14F-4D97-AF65-F5344CB8AC3E}">
        <p14:creationId xmlns:p14="http://schemas.microsoft.com/office/powerpoint/2010/main" val="2260252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71450" y="182563"/>
            <a:ext cx="8496300" cy="609600"/>
          </a:xfrm>
        </p:spPr>
        <p:txBody>
          <a:bodyPr>
            <a:noAutofit/>
          </a:bodyPr>
          <a:lstStyle/>
          <a:p>
            <a:r>
              <a:rPr lang="en-US" altLang="zh-CN" sz="2800" dirty="0" smtClean="0">
                <a:latin typeface="Comic Sans MS" panose="030F0702030302020204" pitchFamily="66" charset="0"/>
              </a:rPr>
              <a:t>Locating a block in the set-associative cache</a:t>
            </a:r>
          </a:p>
        </p:txBody>
      </p:sp>
      <p:sp>
        <p:nvSpPr>
          <p:cNvPr id="59395" name="AutoShape 3"/>
          <p:cNvSpPr>
            <a:spLocks noGrp="1" noChangeArrowheads="1"/>
          </p:cNvSpPr>
          <p:nvPr>
            <p:ph type="body" idx="1"/>
          </p:nvPr>
        </p:nvSpPr>
        <p:spPr>
          <a:xfrm>
            <a:off x="297920" y="5589240"/>
            <a:ext cx="8382000" cy="846138"/>
          </a:xfrm>
        </p:spPr>
        <p:txBody>
          <a:bodyPr/>
          <a:lstStyle/>
          <a:p>
            <a:r>
              <a:rPr lang="en-US" altLang="zh-CN" sz="2000" dirty="0" smtClean="0">
                <a:solidFill>
                  <a:schemeClr val="tx1"/>
                </a:solidFill>
                <a:latin typeface="Comic Sans MS" panose="030F0702030302020204" pitchFamily="66" charset="0"/>
              </a:rPr>
              <a:t>The implementation of a four-way set-associative cache requires four comparators and a 4-to-1 multiplexor.</a:t>
            </a:r>
          </a:p>
        </p:txBody>
      </p:sp>
      <p:pic>
        <p:nvPicPr>
          <p:cNvPr id="59396"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884" y="980728"/>
            <a:ext cx="7560071" cy="4608512"/>
          </a:xfrm>
          <a:prstGeom prst="rect">
            <a:avLst/>
          </a:prstGeom>
          <a:noFill/>
          <a:ln>
            <a:noFill/>
          </a:ln>
          <a:extLst/>
        </p:spPr>
      </p:pic>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61</a:t>
            </a:fld>
            <a:endParaRPr lang="zh-CN" altLang="en-US"/>
          </a:p>
        </p:txBody>
      </p:sp>
    </p:spTree>
    <p:extLst>
      <p:ext uri="{BB962C8B-B14F-4D97-AF65-F5344CB8AC3E}">
        <p14:creationId xmlns:p14="http://schemas.microsoft.com/office/powerpoint/2010/main" val="1305396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r>
              <a:rPr lang="en-US" altLang="zh-CN" sz="3000" dirty="0" smtClean="0">
                <a:latin typeface="Comic Sans MS" panose="030F0702030302020204" pitchFamily="66" charset="0"/>
              </a:rPr>
              <a:t>Size of tags versus set associativity</a:t>
            </a:r>
          </a:p>
        </p:txBody>
      </p:sp>
      <p:sp>
        <p:nvSpPr>
          <p:cNvPr id="60419" name="AutoShape 3"/>
          <p:cNvSpPr>
            <a:spLocks noGrp="1" noChangeArrowheads="1"/>
          </p:cNvSpPr>
          <p:nvPr>
            <p:ph type="body" idx="1"/>
          </p:nvPr>
        </p:nvSpPr>
        <p:spPr>
          <a:xfrm>
            <a:off x="228600" y="1144538"/>
            <a:ext cx="8736013" cy="5884862"/>
          </a:xfrm>
        </p:spPr>
        <p:txBody>
          <a:bodyPr/>
          <a:lstStyle/>
          <a:p>
            <a:pPr>
              <a:buFontTx/>
              <a:buNone/>
            </a:pPr>
            <a:r>
              <a:rPr lang="en-US" altLang="zh-CN" sz="1800" dirty="0" smtClean="0">
                <a:solidFill>
                  <a:srgbClr val="FF3300"/>
                </a:solidFill>
              </a:rPr>
              <a:t>Assume </a:t>
            </a:r>
          </a:p>
          <a:p>
            <a:pPr lvl="1">
              <a:buFontTx/>
              <a:buNone/>
            </a:pPr>
            <a:r>
              <a:rPr lang="en-US" altLang="zh-CN" sz="1800" dirty="0" smtClean="0">
                <a:latin typeface="Comic Sans MS" panose="030F0702030302020204" pitchFamily="66" charset="0"/>
              </a:rPr>
              <a:t>Cache </a:t>
            </a:r>
            <a:r>
              <a:rPr lang="en-US" altLang="zh-CN" sz="1800" dirty="0" smtClean="0">
                <a:latin typeface="Comic Sans MS" panose="030F0702030302020204" pitchFamily="66" charset="0"/>
              </a:rPr>
              <a:t>ha</a:t>
            </a:r>
            <a:r>
              <a:rPr lang="en-US" altLang="zh-CN" sz="1800" dirty="0" smtClean="0">
                <a:latin typeface="Comic Sans MS" panose="030F0702030302020204" pitchFamily="66" charset="0"/>
              </a:rPr>
              <a:t>s </a:t>
            </a:r>
            <a:r>
              <a:rPr lang="en-US" altLang="zh-CN" sz="1800" dirty="0" smtClean="0">
                <a:latin typeface="Comic Sans MS" panose="030F0702030302020204" pitchFamily="66" charset="0"/>
              </a:rPr>
              <a:t>4K </a:t>
            </a:r>
            <a:r>
              <a:rPr lang="en-US" altLang="zh-CN" sz="1800" dirty="0" smtClean="0">
                <a:latin typeface="Comic Sans MS" panose="030F0702030302020204" pitchFamily="66" charset="0"/>
              </a:rPr>
              <a:t>Blocks </a:t>
            </a:r>
            <a:endParaRPr lang="en-US" altLang="zh-CN" sz="1800" dirty="0" smtClean="0">
              <a:latin typeface="Comic Sans MS" panose="030F0702030302020204" pitchFamily="66" charset="0"/>
            </a:endParaRPr>
          </a:p>
          <a:p>
            <a:pPr lvl="1">
              <a:buFontTx/>
              <a:buNone/>
            </a:pPr>
            <a:r>
              <a:rPr lang="en-US" altLang="zh-CN" sz="1800" dirty="0" smtClean="0">
                <a:latin typeface="Comic Sans MS" panose="030F0702030302020204" pitchFamily="66" charset="0"/>
              </a:rPr>
              <a:t>Block size is 4 words</a:t>
            </a:r>
          </a:p>
          <a:p>
            <a:pPr lvl="1">
              <a:buFontTx/>
              <a:buNone/>
            </a:pPr>
            <a:r>
              <a:rPr lang="en-US" altLang="zh-CN" sz="1800" dirty="0" smtClean="0">
                <a:latin typeface="Comic Sans MS" panose="030F0702030302020204" pitchFamily="66" charset="0"/>
              </a:rPr>
              <a:t>Physical address is 32bits</a:t>
            </a:r>
          </a:p>
          <a:p>
            <a:pPr>
              <a:buFontTx/>
              <a:buNone/>
            </a:pPr>
            <a:r>
              <a:rPr lang="en-US" altLang="zh-CN" sz="1800" dirty="0" smtClean="0">
                <a:solidFill>
                  <a:srgbClr val="FF3300"/>
                </a:solidFill>
                <a:latin typeface="Comic Sans MS" panose="030F0702030302020204" pitchFamily="66" charset="0"/>
              </a:rPr>
              <a:t>Question</a:t>
            </a:r>
          </a:p>
          <a:p>
            <a:pPr>
              <a:buFontTx/>
              <a:buNone/>
            </a:pPr>
            <a:r>
              <a:rPr lang="en-US" altLang="zh-CN" sz="1800" dirty="0" smtClean="0">
                <a:latin typeface="Comic Sans MS" panose="030F0702030302020204" pitchFamily="66" charset="0"/>
              </a:rPr>
              <a:t>	Find the total number of set and total number of tag bits for variety associativity</a:t>
            </a:r>
          </a:p>
          <a:p>
            <a:pPr>
              <a:buFontTx/>
              <a:buNone/>
            </a:pPr>
            <a:r>
              <a:rPr lang="en-US" altLang="zh-CN" sz="1800" dirty="0" smtClean="0">
                <a:solidFill>
                  <a:srgbClr val="FF3300"/>
                </a:solidFill>
                <a:latin typeface="Comic Sans MS" panose="030F0702030302020204" pitchFamily="66" charset="0"/>
              </a:rPr>
              <a:t>Answer</a:t>
            </a:r>
          </a:p>
          <a:p>
            <a:pPr>
              <a:buFontTx/>
              <a:buNone/>
            </a:pPr>
            <a:r>
              <a:rPr lang="en-US" altLang="zh-CN" sz="1800" dirty="0" smtClean="0">
                <a:latin typeface="Comic Sans MS" panose="030F0702030302020204" pitchFamily="66" charset="0"/>
              </a:rPr>
              <a:t>	Offset size (Byte) = 16= 2</a:t>
            </a:r>
            <a:r>
              <a:rPr lang="en-US" altLang="zh-CN" sz="1800" baseline="30000" dirty="0" smtClean="0">
                <a:latin typeface="Comic Sans MS" panose="030F0702030302020204" pitchFamily="66" charset="0"/>
              </a:rPr>
              <a:t>4 </a:t>
            </a:r>
            <a:r>
              <a:rPr lang="en-US" altLang="zh-CN" sz="1800" dirty="0" smtClean="0">
                <a:latin typeface="Comic Sans MS" panose="030F0702030302020204" pitchFamily="66" charset="0"/>
              </a:rPr>
              <a:t>  		</a:t>
            </a:r>
            <a:r>
              <a:rPr lang="en-US" altLang="zh-CN" sz="1800" dirty="0" smtClean="0">
                <a:solidFill>
                  <a:srgbClr val="FF3300"/>
                </a:solidFill>
                <a:latin typeface="Comic Sans MS" panose="030F0702030302020204" pitchFamily="66" charset="0"/>
              </a:rPr>
              <a:t>4 bits for address</a:t>
            </a:r>
          </a:p>
          <a:p>
            <a:pPr>
              <a:buFontTx/>
              <a:buNone/>
            </a:pPr>
            <a:r>
              <a:rPr lang="en-US" altLang="zh-CN" sz="1800" dirty="0" smtClean="0">
                <a:latin typeface="Comic Sans MS" panose="030F0702030302020204" pitchFamily="66" charset="0"/>
              </a:rPr>
              <a:t>   Number of memory block = 2</a:t>
            </a:r>
            <a:r>
              <a:rPr lang="en-US" altLang="zh-CN" sz="1800" baseline="30000" dirty="0" smtClean="0">
                <a:latin typeface="Comic Sans MS" panose="030F0702030302020204" pitchFamily="66" charset="0"/>
              </a:rPr>
              <a:t>32</a:t>
            </a:r>
            <a:r>
              <a:rPr lang="en-US" altLang="zh-CN" sz="1800" dirty="0" smtClean="0">
                <a:latin typeface="Comic Sans MS" panose="030F0702030302020204" pitchFamily="66" charset="0"/>
              </a:rPr>
              <a:t>÷2</a:t>
            </a:r>
            <a:r>
              <a:rPr lang="en-US" altLang="zh-CN" sz="1800" baseline="30000" dirty="0" smtClean="0">
                <a:latin typeface="Comic Sans MS" panose="030F0702030302020204" pitchFamily="66" charset="0"/>
              </a:rPr>
              <a:t>4</a:t>
            </a:r>
            <a:r>
              <a:rPr lang="en-US" altLang="zh-CN" sz="1800" dirty="0" smtClean="0">
                <a:latin typeface="Comic Sans MS" panose="030F0702030302020204" pitchFamily="66" charset="0"/>
              </a:rPr>
              <a:t>=2</a:t>
            </a:r>
            <a:r>
              <a:rPr lang="en-US" altLang="zh-CN" sz="1800" baseline="30000" dirty="0" smtClean="0">
                <a:latin typeface="Comic Sans MS" panose="030F0702030302020204" pitchFamily="66" charset="0"/>
              </a:rPr>
              <a:t>28	</a:t>
            </a:r>
            <a:r>
              <a:rPr lang="en-US" altLang="zh-CN" sz="1800" dirty="0" smtClean="0">
                <a:solidFill>
                  <a:srgbClr val="FF3300"/>
                </a:solidFill>
                <a:latin typeface="Comic Sans MS" panose="030F0702030302020204" pitchFamily="66" charset="0"/>
              </a:rPr>
              <a:t>28 bits for Block address</a:t>
            </a:r>
            <a:endParaRPr lang="en-US" altLang="zh-CN" sz="1800" baseline="30000" dirty="0" smtClean="0">
              <a:latin typeface="Comic Sans MS" panose="030F0702030302020204" pitchFamily="66" charset="0"/>
            </a:endParaRPr>
          </a:p>
          <a:p>
            <a:pPr>
              <a:buFontTx/>
              <a:buNone/>
            </a:pPr>
            <a:r>
              <a:rPr lang="en-US" altLang="zh-CN" sz="1800" dirty="0" smtClean="0">
                <a:latin typeface="Comic Sans MS" panose="030F0702030302020204" pitchFamily="66" charset="0"/>
              </a:rPr>
              <a:t> 	Number of cache block = 2</a:t>
            </a:r>
            <a:r>
              <a:rPr lang="en-US" altLang="zh-CN" sz="1800" baseline="30000" dirty="0" smtClean="0">
                <a:latin typeface="Comic Sans MS" panose="030F0702030302020204" pitchFamily="66" charset="0"/>
              </a:rPr>
              <a:t>12</a:t>
            </a:r>
            <a:r>
              <a:rPr lang="en-US" altLang="zh-CN" sz="1800" dirty="0" smtClean="0">
                <a:latin typeface="Comic Sans MS" panose="030F0702030302020204" pitchFamily="66" charset="0"/>
              </a:rPr>
              <a:t> 	</a:t>
            </a:r>
            <a:r>
              <a:rPr lang="en-US" altLang="zh-CN" sz="1800" baseline="30000" dirty="0" smtClean="0">
                <a:latin typeface="Comic Sans MS" panose="030F0702030302020204" pitchFamily="66" charset="0"/>
              </a:rPr>
              <a:t>	</a:t>
            </a:r>
            <a:r>
              <a:rPr lang="en-US" altLang="zh-CN" sz="1800" dirty="0" smtClean="0">
                <a:solidFill>
                  <a:srgbClr val="FF3300"/>
                </a:solidFill>
                <a:latin typeface="Comic Sans MS" panose="030F0702030302020204" pitchFamily="66" charset="0"/>
              </a:rPr>
              <a:t>12 bits for Block address</a:t>
            </a:r>
            <a:endParaRPr lang="en-US" altLang="zh-CN" sz="1800" dirty="0" smtClean="0">
              <a:latin typeface="Comic Sans MS" panose="030F0702030302020204" pitchFamily="66" charset="0"/>
            </a:endParaRPr>
          </a:p>
          <a:p>
            <a:pPr>
              <a:buFontTx/>
              <a:buNone/>
            </a:pPr>
            <a:r>
              <a:rPr lang="en-US" altLang="zh-CN" sz="1800" dirty="0" smtClean="0">
                <a:solidFill>
                  <a:srgbClr val="FF3300"/>
                </a:solidFill>
                <a:latin typeface="Comic Sans MS" panose="030F0702030302020204" pitchFamily="66" charset="0"/>
              </a:rPr>
              <a:t>For direct-mapped</a:t>
            </a:r>
          </a:p>
          <a:p>
            <a:pPr>
              <a:buFontTx/>
              <a:buNone/>
            </a:pPr>
            <a:r>
              <a:rPr lang="en-US" altLang="zh-CN" sz="1800" dirty="0" smtClean="0">
                <a:latin typeface="Comic Sans MS" panose="030F0702030302020204" pitchFamily="66" charset="0"/>
              </a:rPr>
              <a:t>	Bits of index = 12 bits</a:t>
            </a:r>
          </a:p>
          <a:p>
            <a:pPr>
              <a:buFontTx/>
              <a:buNone/>
            </a:pPr>
            <a:r>
              <a:rPr lang="en-US" altLang="zh-CN" sz="1800" dirty="0" smtClean="0">
                <a:latin typeface="Comic Sans MS" panose="030F0702030302020204" pitchFamily="66" charset="0"/>
              </a:rPr>
              <a:t>	bits of Tag   = (28-12) ×4K=16×4K=64 Kbits </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62</a:t>
            </a:fld>
            <a:endParaRPr lang="zh-CN" altLang="en-US"/>
          </a:p>
        </p:txBody>
      </p:sp>
    </p:spTree>
    <p:extLst>
      <p:ext uri="{BB962C8B-B14F-4D97-AF65-F5344CB8AC3E}">
        <p14:creationId xmlns:p14="http://schemas.microsoft.com/office/powerpoint/2010/main" val="1554466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endParaRPr lang="zh-CN" altLang="zh-CN" smtClean="0"/>
          </a:p>
        </p:txBody>
      </p:sp>
      <p:sp>
        <p:nvSpPr>
          <p:cNvPr id="61443" name="AutoShape 3"/>
          <p:cNvSpPr>
            <a:spLocks noGrp="1" noChangeArrowheads="1"/>
          </p:cNvSpPr>
          <p:nvPr>
            <p:ph type="body" idx="1"/>
          </p:nvPr>
        </p:nvSpPr>
        <p:spPr>
          <a:xfrm>
            <a:off x="250825" y="0"/>
            <a:ext cx="8382000" cy="5526088"/>
          </a:xfrm>
          <a:solidFill>
            <a:srgbClr val="FFEDED"/>
          </a:solidFill>
        </p:spPr>
        <p:txBody>
          <a:bodyPr/>
          <a:lstStyle/>
          <a:p>
            <a:pPr>
              <a:lnSpc>
                <a:spcPct val="90000"/>
              </a:lnSpc>
              <a:buFontTx/>
              <a:buNone/>
            </a:pPr>
            <a:r>
              <a:rPr lang="en-US" altLang="zh-CN" sz="2000" smtClean="0">
                <a:solidFill>
                  <a:srgbClr val="FF3300"/>
                </a:solidFill>
                <a:latin typeface="Comic Sans MS" panose="030F0702030302020204" pitchFamily="66" charset="0"/>
              </a:rPr>
              <a:t>For two-way associative</a:t>
            </a:r>
          </a:p>
          <a:p>
            <a:pPr>
              <a:lnSpc>
                <a:spcPct val="90000"/>
              </a:lnSpc>
              <a:buFontTx/>
              <a:buNone/>
            </a:pPr>
            <a:r>
              <a:rPr lang="en-US" altLang="zh-CN" sz="2000" smtClean="0">
                <a:solidFill>
                  <a:srgbClr val="FF3300"/>
                </a:solidFill>
                <a:latin typeface="Comic Sans MS" panose="030F0702030302020204" pitchFamily="66" charset="0"/>
              </a:rPr>
              <a:t>	 </a:t>
            </a:r>
            <a:r>
              <a:rPr lang="en-US" altLang="zh-CN" sz="2000" smtClean="0">
                <a:latin typeface="Comic Sans MS" panose="030F0702030302020204" pitchFamily="66" charset="0"/>
              </a:rPr>
              <a:t>Number of cache set = 2</a:t>
            </a:r>
            <a:r>
              <a:rPr lang="en-US" altLang="zh-CN" sz="2000" baseline="30000" smtClean="0">
                <a:latin typeface="Comic Sans MS" panose="030F0702030302020204" pitchFamily="66" charset="0"/>
              </a:rPr>
              <a:t>12</a:t>
            </a:r>
            <a:r>
              <a:rPr lang="en-US" altLang="zh-CN" sz="2000" smtClean="0">
                <a:latin typeface="Comic Sans MS" panose="030F0702030302020204" pitchFamily="66" charset="0"/>
              </a:rPr>
              <a:t> ÷ 2= 2</a:t>
            </a:r>
            <a:r>
              <a:rPr lang="en-US" altLang="zh-CN" sz="2000" baseline="30000" smtClean="0">
                <a:latin typeface="Comic Sans MS" panose="030F0702030302020204" pitchFamily="66" charset="0"/>
              </a:rPr>
              <a:t>11</a:t>
            </a:r>
            <a:endParaRPr lang="en-US" altLang="zh-CN" sz="2000" smtClean="0">
              <a:solidFill>
                <a:srgbClr val="FF3300"/>
              </a:solidFill>
              <a:latin typeface="Comic Sans MS" panose="030F0702030302020204" pitchFamily="66" charset="0"/>
            </a:endParaRPr>
          </a:p>
          <a:p>
            <a:pPr>
              <a:lnSpc>
                <a:spcPct val="90000"/>
              </a:lnSpc>
              <a:buFontTx/>
              <a:buNone/>
            </a:pPr>
            <a:r>
              <a:rPr lang="en-US" altLang="zh-CN" sz="2000" smtClean="0">
                <a:solidFill>
                  <a:srgbClr val="FF3300"/>
                </a:solidFill>
                <a:latin typeface="Comic Sans MS" panose="030F0702030302020204" pitchFamily="66" charset="0"/>
              </a:rPr>
              <a:t>	 </a:t>
            </a:r>
            <a:r>
              <a:rPr lang="en-US" altLang="zh-CN" sz="2000" smtClean="0">
                <a:latin typeface="Comic Sans MS" panose="030F0702030302020204" pitchFamily="66" charset="0"/>
              </a:rPr>
              <a:t>Bits of index = 12-1=11 bits</a:t>
            </a:r>
          </a:p>
          <a:p>
            <a:pPr>
              <a:lnSpc>
                <a:spcPct val="90000"/>
              </a:lnSpc>
              <a:buFontTx/>
              <a:buNone/>
            </a:pPr>
            <a:r>
              <a:rPr lang="en-US" altLang="zh-CN" sz="2000" smtClean="0">
                <a:latin typeface="Comic Sans MS" panose="030F0702030302020204" pitchFamily="66" charset="0"/>
              </a:rPr>
              <a:t>	 Bits of Tag   = (28-11) ×2×2K=17×2×2K=68 Kbits </a:t>
            </a:r>
            <a:endParaRPr lang="en-US" altLang="zh-CN" sz="2000" smtClean="0">
              <a:solidFill>
                <a:srgbClr val="FF3300"/>
              </a:solidFill>
              <a:latin typeface="Comic Sans MS" panose="030F0702030302020204" pitchFamily="66" charset="0"/>
            </a:endParaRPr>
          </a:p>
          <a:p>
            <a:pPr>
              <a:lnSpc>
                <a:spcPct val="90000"/>
              </a:lnSpc>
              <a:buFontTx/>
              <a:buNone/>
            </a:pPr>
            <a:endParaRPr lang="en-US" altLang="zh-CN" sz="2000" smtClean="0">
              <a:solidFill>
                <a:srgbClr val="FF3300"/>
              </a:solidFill>
              <a:latin typeface="Comic Sans MS" panose="030F0702030302020204" pitchFamily="66" charset="0"/>
            </a:endParaRPr>
          </a:p>
          <a:p>
            <a:pPr>
              <a:lnSpc>
                <a:spcPct val="90000"/>
              </a:lnSpc>
              <a:buFontTx/>
              <a:buNone/>
            </a:pPr>
            <a:r>
              <a:rPr lang="en-US" altLang="zh-CN" sz="2000" smtClean="0">
                <a:solidFill>
                  <a:srgbClr val="FF3300"/>
                </a:solidFill>
                <a:latin typeface="Comic Sans MS" panose="030F0702030302020204" pitchFamily="66" charset="0"/>
              </a:rPr>
              <a:t>For four-way associative</a:t>
            </a:r>
          </a:p>
          <a:p>
            <a:pPr>
              <a:lnSpc>
                <a:spcPct val="90000"/>
              </a:lnSpc>
              <a:buFontTx/>
              <a:buNone/>
            </a:pPr>
            <a:r>
              <a:rPr lang="en-US" altLang="zh-CN" sz="2000" smtClean="0">
                <a:solidFill>
                  <a:srgbClr val="FF3300"/>
                </a:solidFill>
                <a:latin typeface="Comic Sans MS" panose="030F0702030302020204" pitchFamily="66" charset="0"/>
              </a:rPr>
              <a:t>	 </a:t>
            </a:r>
            <a:r>
              <a:rPr lang="en-US" altLang="zh-CN" sz="2000" smtClean="0">
                <a:latin typeface="Comic Sans MS" panose="030F0702030302020204" pitchFamily="66" charset="0"/>
              </a:rPr>
              <a:t>Number of cache set = 2</a:t>
            </a:r>
            <a:r>
              <a:rPr lang="en-US" altLang="zh-CN" sz="2000" baseline="30000" smtClean="0">
                <a:latin typeface="Comic Sans MS" panose="030F0702030302020204" pitchFamily="66" charset="0"/>
              </a:rPr>
              <a:t>12</a:t>
            </a:r>
            <a:r>
              <a:rPr lang="en-US" altLang="zh-CN" sz="2000" smtClean="0">
                <a:latin typeface="Comic Sans MS" panose="030F0702030302020204" pitchFamily="66" charset="0"/>
              </a:rPr>
              <a:t> ÷ 4= 2</a:t>
            </a:r>
            <a:r>
              <a:rPr lang="en-US" altLang="zh-CN" sz="2000" baseline="30000" smtClean="0">
                <a:latin typeface="Comic Sans MS" panose="030F0702030302020204" pitchFamily="66" charset="0"/>
              </a:rPr>
              <a:t>10</a:t>
            </a:r>
            <a:endParaRPr lang="en-US" altLang="zh-CN" sz="2000" smtClean="0">
              <a:solidFill>
                <a:srgbClr val="FF3300"/>
              </a:solidFill>
              <a:latin typeface="Comic Sans MS" panose="030F0702030302020204" pitchFamily="66" charset="0"/>
            </a:endParaRPr>
          </a:p>
          <a:p>
            <a:pPr>
              <a:lnSpc>
                <a:spcPct val="90000"/>
              </a:lnSpc>
              <a:buFontTx/>
              <a:buNone/>
            </a:pPr>
            <a:r>
              <a:rPr lang="en-US" altLang="zh-CN" sz="2000" smtClean="0">
                <a:solidFill>
                  <a:srgbClr val="FF3300"/>
                </a:solidFill>
                <a:latin typeface="Comic Sans MS" panose="030F0702030302020204" pitchFamily="66" charset="0"/>
              </a:rPr>
              <a:t>	 </a:t>
            </a:r>
            <a:r>
              <a:rPr lang="en-US" altLang="zh-CN" sz="2000" smtClean="0">
                <a:latin typeface="Comic Sans MS" panose="030F0702030302020204" pitchFamily="66" charset="0"/>
              </a:rPr>
              <a:t>Bits of index = 12-2=10 bits</a:t>
            </a:r>
          </a:p>
          <a:p>
            <a:pPr>
              <a:lnSpc>
                <a:spcPct val="90000"/>
              </a:lnSpc>
              <a:buFontTx/>
              <a:buNone/>
            </a:pPr>
            <a:r>
              <a:rPr lang="en-US" altLang="zh-CN" sz="2000" smtClean="0">
                <a:latin typeface="Comic Sans MS" panose="030F0702030302020204" pitchFamily="66" charset="0"/>
              </a:rPr>
              <a:t>	 Bits of Tag   = (28-10) ×4×1K=18×4×1K=72 Kbits </a:t>
            </a:r>
          </a:p>
          <a:p>
            <a:pPr>
              <a:lnSpc>
                <a:spcPct val="90000"/>
              </a:lnSpc>
              <a:buFontTx/>
              <a:buNone/>
            </a:pPr>
            <a:endParaRPr lang="en-US" altLang="zh-CN" sz="2000" smtClean="0">
              <a:latin typeface="Comic Sans MS" panose="030F0702030302020204" pitchFamily="66" charset="0"/>
            </a:endParaRPr>
          </a:p>
          <a:p>
            <a:pPr>
              <a:lnSpc>
                <a:spcPct val="90000"/>
              </a:lnSpc>
              <a:buFontTx/>
              <a:buNone/>
            </a:pPr>
            <a:r>
              <a:rPr lang="en-US" altLang="zh-CN" sz="2000" smtClean="0">
                <a:solidFill>
                  <a:srgbClr val="FF3300"/>
                </a:solidFill>
                <a:latin typeface="Comic Sans MS" panose="030F0702030302020204" pitchFamily="66" charset="0"/>
              </a:rPr>
              <a:t>For full associative</a:t>
            </a:r>
          </a:p>
          <a:p>
            <a:pPr>
              <a:lnSpc>
                <a:spcPct val="90000"/>
              </a:lnSpc>
              <a:buFontTx/>
              <a:buNone/>
            </a:pPr>
            <a:r>
              <a:rPr lang="en-US" altLang="zh-CN" sz="2000" smtClean="0">
                <a:solidFill>
                  <a:srgbClr val="FF3300"/>
                </a:solidFill>
                <a:latin typeface="Comic Sans MS" panose="030F0702030302020204" pitchFamily="66" charset="0"/>
              </a:rPr>
              <a:t>	 </a:t>
            </a:r>
            <a:r>
              <a:rPr lang="en-US" altLang="zh-CN" sz="2000" smtClean="0">
                <a:latin typeface="Comic Sans MS" panose="030F0702030302020204" pitchFamily="66" charset="0"/>
              </a:rPr>
              <a:t>Number of cache set = 2</a:t>
            </a:r>
            <a:r>
              <a:rPr lang="en-US" altLang="zh-CN" sz="2000" baseline="30000" smtClean="0">
                <a:latin typeface="Comic Sans MS" panose="030F0702030302020204" pitchFamily="66" charset="0"/>
              </a:rPr>
              <a:t>12</a:t>
            </a:r>
            <a:r>
              <a:rPr lang="en-US" altLang="zh-CN" sz="2000" smtClean="0">
                <a:latin typeface="Comic Sans MS" panose="030F0702030302020204" pitchFamily="66" charset="0"/>
              </a:rPr>
              <a:t> ÷ 2</a:t>
            </a:r>
            <a:r>
              <a:rPr lang="en-US" altLang="zh-CN" sz="2000" baseline="30000" smtClean="0">
                <a:latin typeface="Comic Sans MS" panose="030F0702030302020204" pitchFamily="66" charset="0"/>
              </a:rPr>
              <a:t>12</a:t>
            </a:r>
            <a:r>
              <a:rPr lang="en-US" altLang="zh-CN" sz="2000" smtClean="0">
                <a:latin typeface="Comic Sans MS" panose="030F0702030302020204" pitchFamily="66" charset="0"/>
              </a:rPr>
              <a:t> = 2</a:t>
            </a:r>
            <a:r>
              <a:rPr lang="en-US" altLang="zh-CN" sz="2000" baseline="30000" smtClean="0">
                <a:latin typeface="Comic Sans MS" panose="030F0702030302020204" pitchFamily="66" charset="0"/>
              </a:rPr>
              <a:t>0</a:t>
            </a:r>
            <a:endParaRPr lang="en-US" altLang="zh-CN" sz="2000" smtClean="0">
              <a:solidFill>
                <a:srgbClr val="FF3300"/>
              </a:solidFill>
              <a:latin typeface="Comic Sans MS" panose="030F0702030302020204" pitchFamily="66" charset="0"/>
            </a:endParaRPr>
          </a:p>
          <a:p>
            <a:pPr>
              <a:lnSpc>
                <a:spcPct val="90000"/>
              </a:lnSpc>
              <a:buFontTx/>
              <a:buNone/>
            </a:pPr>
            <a:r>
              <a:rPr lang="en-US" altLang="zh-CN" sz="2000" smtClean="0">
                <a:solidFill>
                  <a:srgbClr val="FF3300"/>
                </a:solidFill>
                <a:latin typeface="Comic Sans MS" panose="030F0702030302020204" pitchFamily="66" charset="0"/>
              </a:rPr>
              <a:t>	 </a:t>
            </a:r>
            <a:r>
              <a:rPr lang="en-US" altLang="zh-CN" sz="2000" smtClean="0">
                <a:latin typeface="Comic Sans MS" panose="030F0702030302020204" pitchFamily="66" charset="0"/>
              </a:rPr>
              <a:t>Bits of index = 12-12=0 bits</a:t>
            </a:r>
          </a:p>
          <a:p>
            <a:pPr>
              <a:lnSpc>
                <a:spcPct val="90000"/>
              </a:lnSpc>
              <a:buFontTx/>
              <a:buNone/>
            </a:pPr>
            <a:r>
              <a:rPr lang="en-US" altLang="zh-CN" sz="2000" smtClean="0">
                <a:latin typeface="Comic Sans MS" panose="030F0702030302020204" pitchFamily="66" charset="0"/>
              </a:rPr>
              <a:t>	 Bits of Tag   = (28-0) ×4K×1=112 Kbits</a:t>
            </a:r>
            <a:endParaRPr lang="en-US" altLang="zh-CN" sz="2000" smtClean="0">
              <a:solidFill>
                <a:srgbClr val="FF3300"/>
              </a:solidFill>
              <a:latin typeface="Comic Sans MS" panose="030F0702030302020204" pitchFamily="66" charset="0"/>
            </a:endParaRPr>
          </a:p>
          <a:p>
            <a:pPr>
              <a:lnSpc>
                <a:spcPct val="90000"/>
              </a:lnSpc>
              <a:buFontTx/>
              <a:buNone/>
            </a:pPr>
            <a:endParaRPr lang="en-US" altLang="zh-CN" sz="2000" smtClean="0">
              <a:solidFill>
                <a:srgbClr val="FF3300"/>
              </a:solidFill>
              <a:latin typeface="Comic Sans MS" panose="030F0702030302020204" pitchFamily="66" charset="0"/>
            </a:endParaRPr>
          </a:p>
        </p:txBody>
      </p:sp>
      <p:graphicFrame>
        <p:nvGraphicFramePr>
          <p:cNvPr id="396319" name="Group 31"/>
          <p:cNvGraphicFramePr>
            <a:graphicFrameLocks noGrp="1"/>
          </p:cNvGraphicFramePr>
          <p:nvPr/>
        </p:nvGraphicFramePr>
        <p:xfrm>
          <a:off x="971550" y="5229225"/>
          <a:ext cx="6786563" cy="1097142"/>
        </p:xfrm>
        <a:graphic>
          <a:graphicData uri="http://schemas.openxmlformats.org/drawingml/2006/table">
            <a:tbl>
              <a:tblPr/>
              <a:tblGrid>
                <a:gridCol w="1357313"/>
                <a:gridCol w="1357312"/>
                <a:gridCol w="1357313"/>
                <a:gridCol w="1357312"/>
                <a:gridCol w="1357313"/>
              </a:tblGrid>
              <a:tr h="365654">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bg1"/>
                        </a:solidFill>
                        <a:effectLst/>
                        <a:latin typeface="Arial" charset="0"/>
                        <a:ea typeface="宋体" charset="-122"/>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Direct</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2-way</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4-way</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charset="-122"/>
                        </a:rPr>
                        <a:t>Fully</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r>
              <a:tr h="365654">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Index(bit)</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12</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11</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10</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0</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54">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Tag(bit)</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16</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17</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18</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1600" b="1">
                          <a:solidFill>
                            <a:schemeClr val="tx1"/>
                          </a:solidFill>
                          <a:latin typeface="Arial" charset="0"/>
                          <a:ea typeface="宋体" charset="-122"/>
                        </a:defRPr>
                      </a:lvl1pPr>
                      <a:lvl2pPr marL="742950" indent="-285750" algn="l">
                        <a:spcBef>
                          <a:spcPct val="20000"/>
                        </a:spcBef>
                        <a:buSzPct val="100000"/>
                        <a:defRPr kumimoji="1" sz="1600">
                          <a:solidFill>
                            <a:schemeClr val="tx1"/>
                          </a:solidFill>
                          <a:latin typeface="幼圆" pitchFamily="49" charset="-122"/>
                          <a:ea typeface="幼圆" pitchFamily="49" charset="-122"/>
                        </a:defRPr>
                      </a:lvl2pPr>
                      <a:lvl3pPr marL="1143000" indent="-228600" algn="l">
                        <a:spcBef>
                          <a:spcPct val="20000"/>
                        </a:spcBef>
                        <a:buSzPct val="100000"/>
                        <a:defRPr kumimoji="1" sz="1600">
                          <a:solidFill>
                            <a:schemeClr val="tx1"/>
                          </a:solidFill>
                          <a:latin typeface="Times New Roman" pitchFamily="18" charset="0"/>
                          <a:ea typeface="宋体" charset="-122"/>
                        </a:defRPr>
                      </a:lvl3pPr>
                      <a:lvl4pPr marL="1600200" indent="-228600" algn="l">
                        <a:spcBef>
                          <a:spcPct val="20000"/>
                        </a:spcBef>
                        <a:buSzPct val="100000"/>
                        <a:defRPr kumimoji="1">
                          <a:solidFill>
                            <a:schemeClr val="tx1"/>
                          </a:solidFill>
                          <a:latin typeface="Times New Roman" pitchFamily="18" charset="0"/>
                          <a:ea typeface="宋体" charset="-122"/>
                        </a:defRPr>
                      </a:lvl4pPr>
                      <a:lvl5pPr marL="2057400" indent="-228600" algn="l">
                        <a:spcBef>
                          <a:spcPct val="20000"/>
                        </a:spcBef>
                        <a:buSzPct val="100000"/>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charset="-122"/>
                        </a:rPr>
                        <a:t>28</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63</a:t>
            </a:fld>
            <a:endParaRPr lang="zh-CN" altLang="en-US"/>
          </a:p>
        </p:txBody>
      </p:sp>
    </p:spTree>
    <p:extLst>
      <p:ext uri="{BB962C8B-B14F-4D97-AF65-F5344CB8AC3E}">
        <p14:creationId xmlns:p14="http://schemas.microsoft.com/office/powerpoint/2010/main" val="3605257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r>
              <a:rPr lang="en-US" altLang="zh-CN" smtClean="0">
                <a:latin typeface="Comic Sans MS" panose="030F0702030302020204" pitchFamily="66" charset="0"/>
              </a:rPr>
              <a:t>Choosing which block to replace</a:t>
            </a:r>
          </a:p>
        </p:txBody>
      </p:sp>
      <p:sp>
        <p:nvSpPr>
          <p:cNvPr id="62467" name="AutoShape 3"/>
          <p:cNvSpPr>
            <a:spLocks noGrp="1" noChangeArrowheads="1"/>
          </p:cNvSpPr>
          <p:nvPr>
            <p:ph type="body" idx="1"/>
          </p:nvPr>
        </p:nvSpPr>
        <p:spPr>
          <a:xfrm>
            <a:off x="323528" y="1214438"/>
            <a:ext cx="8208912" cy="5383212"/>
          </a:xfrm>
        </p:spPr>
        <p:txBody>
          <a:bodyPr/>
          <a:lstStyle/>
          <a:p>
            <a:r>
              <a:rPr lang="en-US" altLang="zh-CN" sz="2000" b="0" dirty="0" smtClean="0">
                <a:solidFill>
                  <a:schemeClr val="tx1"/>
                </a:solidFill>
                <a:latin typeface="Comic Sans MS" panose="030F0702030302020204" pitchFamily="66" charset="0"/>
              </a:rPr>
              <a:t>In an associative cache, we must decide which block to replace when a miss happens and the corresponding set is full.</a:t>
            </a:r>
          </a:p>
          <a:p>
            <a:endParaRPr lang="en-US" altLang="zh-CN" sz="2000" b="0" dirty="0" smtClean="0">
              <a:solidFill>
                <a:schemeClr val="tx1"/>
              </a:solidFill>
              <a:latin typeface="Comic Sans MS" panose="030F0702030302020204" pitchFamily="66" charset="0"/>
            </a:endParaRPr>
          </a:p>
          <a:p>
            <a:r>
              <a:rPr lang="en-US" altLang="zh-CN" sz="2000" b="0" dirty="0" smtClean="0">
                <a:solidFill>
                  <a:schemeClr val="tx1"/>
                </a:solidFill>
                <a:latin typeface="Comic Sans MS" panose="030F0702030302020204" pitchFamily="66" charset="0"/>
              </a:rPr>
              <a:t>The most commonly used scheme is </a:t>
            </a:r>
            <a:r>
              <a:rPr lang="en-US" altLang="zh-CN" sz="2000" dirty="0" smtClean="0">
                <a:solidFill>
                  <a:srgbClr val="FF0000"/>
                </a:solidFill>
                <a:latin typeface="Comic Sans MS" panose="030F0702030302020204" pitchFamily="66" charset="0"/>
              </a:rPr>
              <a:t>least recently </a:t>
            </a:r>
            <a:r>
              <a:rPr lang="en-US" altLang="zh-CN" sz="2000" b="0" dirty="0" smtClean="0">
                <a:solidFill>
                  <a:schemeClr val="tx1"/>
                </a:solidFill>
                <a:latin typeface="Comic Sans MS" panose="030F0702030302020204" pitchFamily="66" charset="0"/>
              </a:rPr>
              <a:t>used (LRU), which we used in the previous example. In an LRU scheme, the block replaced is the one that has been unused for the longest time.</a:t>
            </a:r>
          </a:p>
          <a:p>
            <a:endParaRPr lang="en-US" altLang="zh-CN" sz="2000" b="0" dirty="0" smtClean="0">
              <a:solidFill>
                <a:schemeClr val="tx1"/>
              </a:solidFill>
              <a:latin typeface="Comic Sans MS" panose="030F0702030302020204" pitchFamily="66" charset="0"/>
            </a:endParaRPr>
          </a:p>
          <a:p>
            <a:r>
              <a:rPr lang="en-US" altLang="zh-CN" sz="2000" b="0" dirty="0" smtClean="0">
                <a:solidFill>
                  <a:schemeClr val="tx1"/>
                </a:solidFill>
                <a:latin typeface="Comic Sans MS" panose="030F0702030302020204" pitchFamily="66" charset="0"/>
              </a:rPr>
              <a:t>For a two-way set associative cache, the LRU can be implemented easily. We could keep a single bit in each set. We set the bit whenever a specific block in the set is referenced, and reset the bit whenever another block is referenced.</a:t>
            </a:r>
          </a:p>
          <a:p>
            <a:endParaRPr lang="en-US" altLang="zh-CN" sz="2000" b="0" dirty="0" smtClean="0">
              <a:solidFill>
                <a:schemeClr val="tx1"/>
              </a:solidFill>
              <a:latin typeface="Comic Sans MS" panose="030F0702030302020204" pitchFamily="66" charset="0"/>
            </a:endParaRPr>
          </a:p>
          <a:p>
            <a:r>
              <a:rPr lang="en-US" altLang="zh-CN" sz="2000" b="0" dirty="0" smtClean="0">
                <a:solidFill>
                  <a:schemeClr val="tx1"/>
                </a:solidFill>
                <a:latin typeface="Comic Sans MS" panose="030F0702030302020204" pitchFamily="66" charset="0"/>
              </a:rPr>
              <a:t>As associativity increases, implementing LRU gets harder.</a:t>
            </a:r>
          </a:p>
          <a:p>
            <a:endParaRPr lang="en-US" altLang="zh-CN" sz="2000" b="0" dirty="0" smtClean="0">
              <a:solidFill>
                <a:schemeClr val="tx1"/>
              </a:solidFill>
              <a:latin typeface="Comic Sans MS" panose="030F0702030302020204" pitchFamily="66" charset="0"/>
            </a:endParaRP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64</a:t>
            </a:fld>
            <a:endParaRPr lang="zh-CN" altLang="en-US"/>
          </a:p>
        </p:txBody>
      </p:sp>
    </p:spTree>
    <p:extLst>
      <p:ext uri="{BB962C8B-B14F-4D97-AF65-F5344CB8AC3E}">
        <p14:creationId xmlns:p14="http://schemas.microsoft.com/office/powerpoint/2010/main" val="196749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a:normAutofit/>
          </a:bodyPr>
          <a:lstStyle/>
          <a:p>
            <a:r>
              <a:rPr lang="en-US" altLang="zh-CN" sz="2800" dirty="0" smtClean="0"/>
              <a:t>Decreasing miss penalty with multilevel caches</a:t>
            </a:r>
          </a:p>
        </p:txBody>
      </p:sp>
      <p:sp>
        <p:nvSpPr>
          <p:cNvPr id="63491" name="AutoShape 3"/>
          <p:cNvSpPr>
            <a:spLocks noGrp="1" noChangeArrowheads="1"/>
          </p:cNvSpPr>
          <p:nvPr>
            <p:ph type="body" idx="1"/>
          </p:nvPr>
        </p:nvSpPr>
        <p:spPr>
          <a:xfrm>
            <a:off x="0" y="908720"/>
            <a:ext cx="9144000" cy="5454650"/>
          </a:xfrm>
          <a:noFill/>
        </p:spPr>
        <p:txBody>
          <a:bodyPr/>
          <a:lstStyle/>
          <a:p>
            <a:r>
              <a:rPr lang="en-US" altLang="zh-CN" sz="2000" dirty="0" smtClean="0">
                <a:solidFill>
                  <a:schemeClr val="tx1"/>
                </a:solidFill>
              </a:rPr>
              <a:t>Add a second level cache:</a:t>
            </a:r>
          </a:p>
          <a:p>
            <a:pPr lvl="1"/>
            <a:r>
              <a:rPr lang="en-US" altLang="zh-CN" sz="2000" dirty="0" smtClean="0"/>
              <a:t>often primary cache is on the same chip as the processor</a:t>
            </a:r>
          </a:p>
          <a:p>
            <a:pPr lvl="1"/>
            <a:r>
              <a:rPr lang="en-US" altLang="zh-CN" sz="2000" dirty="0" smtClean="0"/>
              <a:t>use SRAMs to add another cache above primary memory (DRAM)</a:t>
            </a:r>
          </a:p>
          <a:p>
            <a:pPr lvl="1"/>
            <a:r>
              <a:rPr lang="en-US" altLang="zh-CN" sz="2000" dirty="0" smtClean="0"/>
              <a:t>miss penalty goes down if data is in 2nd level cache</a:t>
            </a:r>
          </a:p>
          <a:p>
            <a:r>
              <a:rPr lang="en-US" altLang="zh-CN" sz="2000" dirty="0" smtClean="0">
                <a:solidFill>
                  <a:schemeClr val="tx1"/>
                </a:solidFill>
              </a:rPr>
              <a:t>Example:</a:t>
            </a:r>
          </a:p>
          <a:p>
            <a:pPr lvl="1"/>
            <a:r>
              <a:rPr lang="en-US" altLang="zh-CN" sz="2000" dirty="0" smtClean="0"/>
              <a:t>CPI of 1.0 on a 5GHz machine with a 2% miss rate, 100ns DRAM access</a:t>
            </a:r>
          </a:p>
          <a:p>
            <a:pPr lvl="1"/>
            <a:r>
              <a:rPr lang="en-US" altLang="zh-CN" sz="2000" dirty="0" smtClean="0"/>
              <a:t>Adding 2nd level cache with 5ns access time decreases miss rate to 0.5%</a:t>
            </a:r>
          </a:p>
          <a:p>
            <a:r>
              <a:rPr lang="en-US" altLang="zh-CN" sz="2000" dirty="0" smtClean="0">
                <a:solidFill>
                  <a:schemeClr val="tx1"/>
                </a:solidFill>
              </a:rPr>
              <a:t>Miss penalty to main memory is:</a:t>
            </a:r>
          </a:p>
          <a:p>
            <a:endParaRPr lang="en-US" altLang="zh-CN" sz="2000" dirty="0" smtClean="0">
              <a:solidFill>
                <a:schemeClr val="tx1"/>
              </a:solidFill>
            </a:endParaRPr>
          </a:p>
          <a:p>
            <a:r>
              <a:rPr lang="en-US" altLang="zh-CN" sz="2000" dirty="0" smtClean="0">
                <a:solidFill>
                  <a:schemeClr val="tx1"/>
                </a:solidFill>
              </a:rPr>
              <a:t>The CPI with one level of caching</a:t>
            </a:r>
          </a:p>
          <a:p>
            <a:pPr>
              <a:buFontTx/>
              <a:buNone/>
            </a:pPr>
            <a:r>
              <a:rPr lang="en-US" altLang="zh-CN" sz="2000" dirty="0" smtClean="0">
                <a:solidFill>
                  <a:schemeClr val="tx1"/>
                </a:solidFill>
              </a:rPr>
              <a:t>		Total CPI = 1.0 + Memory-stall cycles per instruction</a:t>
            </a:r>
          </a:p>
          <a:p>
            <a:pPr lvl="2">
              <a:buFontTx/>
              <a:buNone/>
            </a:pPr>
            <a:r>
              <a:rPr lang="en-US" altLang="zh-CN" sz="2000" dirty="0" smtClean="0"/>
              <a:t>   		 = 1.0 + 2% × 500 = 11.0</a:t>
            </a:r>
          </a:p>
          <a:p>
            <a:pPr>
              <a:buFontTx/>
              <a:buNone/>
            </a:pPr>
            <a:r>
              <a:rPr lang="en-US" altLang="zh-CN" sz="2000" dirty="0" smtClean="0">
                <a:solidFill>
                  <a:schemeClr val="tx1"/>
                </a:solidFill>
              </a:rPr>
              <a:t>Miss penalty with levels of cache without access main memory</a:t>
            </a:r>
          </a:p>
          <a:p>
            <a:pPr lvl="1"/>
            <a:endParaRPr lang="en-US" altLang="zh-CN" sz="2000" dirty="0" smtClean="0"/>
          </a:p>
        </p:txBody>
      </p:sp>
      <p:grpSp>
        <p:nvGrpSpPr>
          <p:cNvPr id="63492" name="Group 4"/>
          <p:cNvGrpSpPr>
            <a:grpSpLocks/>
          </p:cNvGrpSpPr>
          <p:nvPr/>
        </p:nvGrpSpPr>
        <p:grpSpPr bwMode="auto">
          <a:xfrm>
            <a:off x="4283968" y="3573016"/>
            <a:ext cx="1117600" cy="696913"/>
            <a:chOff x="1020" y="2069"/>
            <a:chExt cx="1860" cy="439"/>
          </a:xfrm>
        </p:grpSpPr>
        <p:sp>
          <p:nvSpPr>
            <p:cNvPr id="63499" name="Text Box 5"/>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100ns</a:t>
              </a:r>
            </a:p>
          </p:txBody>
        </p:sp>
        <p:sp>
          <p:nvSpPr>
            <p:cNvPr id="63500" name="Line 6"/>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01" name="Text Box 7"/>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0.2</a:t>
              </a:r>
              <a:endParaRPr lang="en-US" altLang="zh-CN" sz="1800" baseline="-25000"/>
            </a:p>
          </p:txBody>
        </p:sp>
      </p:grpSp>
      <p:sp>
        <p:nvSpPr>
          <p:cNvPr id="63493" name="Text Box 8"/>
          <p:cNvSpPr txBox="1">
            <a:spLocks noChangeArrowheads="1"/>
          </p:cNvSpPr>
          <p:nvPr/>
        </p:nvSpPr>
        <p:spPr bwMode="auto">
          <a:xfrm>
            <a:off x="5004693" y="3739704"/>
            <a:ext cx="295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a:latin typeface="Times New Roman" panose="02020603050405020304" pitchFamily="18" charset="0"/>
              </a:rPr>
              <a:t>= 500 clock cycles</a:t>
            </a:r>
          </a:p>
        </p:txBody>
      </p:sp>
      <p:grpSp>
        <p:nvGrpSpPr>
          <p:cNvPr id="63494" name="Group 9"/>
          <p:cNvGrpSpPr>
            <a:grpSpLocks/>
          </p:cNvGrpSpPr>
          <p:nvPr/>
        </p:nvGrpSpPr>
        <p:grpSpPr bwMode="auto">
          <a:xfrm>
            <a:off x="3490913" y="5661248"/>
            <a:ext cx="1117600" cy="696913"/>
            <a:chOff x="1020" y="2069"/>
            <a:chExt cx="1860" cy="439"/>
          </a:xfrm>
        </p:grpSpPr>
        <p:sp>
          <p:nvSpPr>
            <p:cNvPr id="63496" name="Text Box 10"/>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5ns</a:t>
              </a:r>
            </a:p>
          </p:txBody>
        </p:sp>
        <p:sp>
          <p:nvSpPr>
            <p:cNvPr id="63497" name="Line 11"/>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498" name="Text Box 12"/>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0.2</a:t>
              </a:r>
              <a:endParaRPr lang="en-US" altLang="zh-CN" sz="1800" baseline="-25000"/>
            </a:p>
          </p:txBody>
        </p:sp>
      </p:grpSp>
      <p:sp>
        <p:nvSpPr>
          <p:cNvPr id="63495" name="Text Box 13"/>
          <p:cNvSpPr txBox="1">
            <a:spLocks noChangeArrowheads="1"/>
          </p:cNvSpPr>
          <p:nvPr/>
        </p:nvSpPr>
        <p:spPr bwMode="auto">
          <a:xfrm>
            <a:off x="4211638" y="5805711"/>
            <a:ext cx="295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a:latin typeface="Times New Roman" panose="02020603050405020304" pitchFamily="18" charset="0"/>
              </a:rPr>
              <a:t>= 25 clock cycles</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65</a:t>
            </a:fld>
            <a:endParaRPr lang="zh-CN" altLang="en-US"/>
          </a:p>
        </p:txBody>
      </p:sp>
    </p:spTree>
    <p:extLst>
      <p:ext uri="{BB962C8B-B14F-4D97-AF65-F5344CB8AC3E}">
        <p14:creationId xmlns:p14="http://schemas.microsoft.com/office/powerpoint/2010/main" val="2831234558"/>
      </p:ext>
    </p:extLst>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endParaRPr lang="zh-CN" altLang="zh-CN" smtClean="0"/>
          </a:p>
        </p:txBody>
      </p:sp>
      <p:sp>
        <p:nvSpPr>
          <p:cNvPr id="64515" name="AutoShape 3"/>
          <p:cNvSpPr>
            <a:spLocks noGrp="1" noChangeArrowheads="1"/>
          </p:cNvSpPr>
          <p:nvPr>
            <p:ph type="body" idx="1"/>
          </p:nvPr>
        </p:nvSpPr>
        <p:spPr>
          <a:xfrm>
            <a:off x="34925" y="1143000"/>
            <a:ext cx="9359900" cy="5310188"/>
          </a:xfrm>
        </p:spPr>
        <p:txBody>
          <a:bodyPr/>
          <a:lstStyle/>
          <a:p>
            <a:r>
              <a:rPr lang="en-US" altLang="zh-CN" sz="2000" dirty="0" smtClean="0">
                <a:solidFill>
                  <a:schemeClr val="tx1"/>
                </a:solidFill>
              </a:rPr>
              <a:t>The CPI with Two level of cache with 0.5% miss rate for main memory</a:t>
            </a:r>
          </a:p>
          <a:p>
            <a:endParaRPr lang="en-US" altLang="zh-CN" sz="2000" dirty="0" smtClean="0">
              <a:solidFill>
                <a:schemeClr val="tx1"/>
              </a:solidFill>
            </a:endParaRPr>
          </a:p>
          <a:p>
            <a:pPr>
              <a:lnSpc>
                <a:spcPct val="90000"/>
              </a:lnSpc>
              <a:buFontTx/>
              <a:buNone/>
            </a:pPr>
            <a:r>
              <a:rPr lang="en-US" altLang="zh-CN" sz="2000" dirty="0" smtClean="0">
                <a:solidFill>
                  <a:schemeClr val="tx1"/>
                </a:solidFill>
              </a:rPr>
              <a:t>Total CPI = 1.0 + Primary stalls per instruction +  Secondary stalls per instruction</a:t>
            </a:r>
          </a:p>
          <a:p>
            <a:pPr>
              <a:lnSpc>
                <a:spcPct val="90000"/>
              </a:lnSpc>
              <a:buFontTx/>
              <a:buNone/>
            </a:pPr>
            <a:r>
              <a:rPr lang="en-US" altLang="zh-CN" sz="2000" dirty="0" smtClean="0">
                <a:solidFill>
                  <a:schemeClr val="tx1"/>
                </a:solidFill>
              </a:rPr>
              <a:t>		= 1 + 2% ×25 + 0.5% × 500 </a:t>
            </a:r>
          </a:p>
          <a:p>
            <a:pPr>
              <a:lnSpc>
                <a:spcPct val="90000"/>
              </a:lnSpc>
              <a:buFontTx/>
              <a:buNone/>
            </a:pPr>
            <a:r>
              <a:rPr lang="en-US" altLang="zh-CN" sz="2000" dirty="0" smtClean="0">
                <a:solidFill>
                  <a:schemeClr val="tx1"/>
                </a:solidFill>
              </a:rPr>
              <a:t>		= 1.0 + 0. 5 +2.5  = 4.0</a:t>
            </a:r>
          </a:p>
          <a:p>
            <a:r>
              <a:rPr lang="en-US" altLang="zh-CN" sz="2000" dirty="0" smtClean="0">
                <a:solidFill>
                  <a:schemeClr val="tx1"/>
                </a:solidFill>
              </a:rPr>
              <a:t>The processor with secondary cache is faster by</a:t>
            </a:r>
          </a:p>
          <a:p>
            <a:endParaRPr lang="en-US" altLang="zh-CN" sz="2000" dirty="0" smtClean="0">
              <a:solidFill>
                <a:schemeClr val="tx1"/>
              </a:solidFill>
            </a:endParaRPr>
          </a:p>
          <a:p>
            <a:endParaRPr lang="en-US" altLang="zh-CN" sz="2000" dirty="0" smtClean="0">
              <a:solidFill>
                <a:schemeClr val="tx1"/>
              </a:solidFill>
            </a:endParaRPr>
          </a:p>
          <a:p>
            <a:endParaRPr lang="en-US" altLang="zh-CN" sz="2000" dirty="0" smtClean="0">
              <a:solidFill>
                <a:schemeClr val="tx1"/>
              </a:solidFill>
            </a:endParaRPr>
          </a:p>
          <a:p>
            <a:endParaRPr lang="en-US" altLang="zh-CN" sz="2000" dirty="0" smtClean="0">
              <a:solidFill>
                <a:schemeClr val="tx1"/>
              </a:solidFill>
            </a:endParaRPr>
          </a:p>
          <a:p>
            <a:r>
              <a:rPr lang="en-US" altLang="zh-CN" sz="2000" dirty="0" smtClean="0">
                <a:solidFill>
                  <a:schemeClr val="tx1"/>
                </a:solidFill>
              </a:rPr>
              <a:t>Using multilevel caches:</a:t>
            </a:r>
          </a:p>
          <a:p>
            <a:pPr lvl="1"/>
            <a:r>
              <a:rPr lang="en-US" altLang="zh-CN" sz="2000" b="1" dirty="0" smtClean="0"/>
              <a:t>try and optimize the hit time on the 1st level cache</a:t>
            </a:r>
          </a:p>
          <a:p>
            <a:pPr lvl="1"/>
            <a:r>
              <a:rPr lang="en-US" altLang="zh-CN" sz="2000" b="1" dirty="0" smtClean="0"/>
              <a:t>try and optimize the miss rate on the 2nd level cache</a:t>
            </a:r>
          </a:p>
          <a:p>
            <a:endParaRPr lang="en-US" altLang="zh-CN" sz="2000" dirty="0" smtClean="0">
              <a:solidFill>
                <a:schemeClr val="tx1"/>
              </a:solidFill>
            </a:endParaRPr>
          </a:p>
        </p:txBody>
      </p:sp>
      <p:grpSp>
        <p:nvGrpSpPr>
          <p:cNvPr id="64516" name="Group 4"/>
          <p:cNvGrpSpPr>
            <a:grpSpLocks/>
          </p:cNvGrpSpPr>
          <p:nvPr/>
        </p:nvGrpSpPr>
        <p:grpSpPr bwMode="auto">
          <a:xfrm>
            <a:off x="2482850" y="3524250"/>
            <a:ext cx="1117600" cy="696913"/>
            <a:chOff x="1020" y="2069"/>
            <a:chExt cx="1860" cy="439"/>
          </a:xfrm>
        </p:grpSpPr>
        <p:sp>
          <p:nvSpPr>
            <p:cNvPr id="64518" name="Text Box 5"/>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11.0</a:t>
              </a:r>
            </a:p>
          </p:txBody>
        </p:sp>
        <p:sp>
          <p:nvSpPr>
            <p:cNvPr id="64519" name="Line 6"/>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520" name="Text Box 7"/>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4.0</a:t>
              </a:r>
              <a:endParaRPr lang="en-US" altLang="zh-CN" sz="1800" baseline="-25000"/>
            </a:p>
          </p:txBody>
        </p:sp>
      </p:grpSp>
      <p:sp>
        <p:nvSpPr>
          <p:cNvPr id="64517" name="Text Box 8"/>
          <p:cNvSpPr txBox="1">
            <a:spLocks noChangeArrowheads="1"/>
          </p:cNvSpPr>
          <p:nvPr/>
        </p:nvSpPr>
        <p:spPr bwMode="auto">
          <a:xfrm>
            <a:off x="3419475" y="3668713"/>
            <a:ext cx="1008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a:latin typeface="Times New Roman" panose="02020603050405020304" pitchFamily="18" charset="0"/>
              </a:rPr>
              <a:t>=2.8</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66</a:t>
            </a:fld>
            <a:endParaRPr lang="zh-CN" altLang="en-US"/>
          </a:p>
        </p:txBody>
      </p:sp>
    </p:spTree>
    <p:extLst>
      <p:ext uri="{BB962C8B-B14F-4D97-AF65-F5344CB8AC3E}">
        <p14:creationId xmlns:p14="http://schemas.microsoft.com/office/powerpoint/2010/main" val="663189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p:spPr>
        <p:txBody>
          <a:bodyPr/>
          <a:lstStyle/>
          <a:p>
            <a:r>
              <a:rPr lang="en-US" altLang="zh-CN" smtClean="0"/>
              <a:t>7.4 Virtual Memory</a:t>
            </a:r>
          </a:p>
        </p:txBody>
      </p:sp>
      <p:sp>
        <p:nvSpPr>
          <p:cNvPr id="65539" name="AutoShape 3"/>
          <p:cNvSpPr>
            <a:spLocks noGrp="1" noChangeArrowheads="1"/>
          </p:cNvSpPr>
          <p:nvPr>
            <p:ph type="body" idx="1"/>
          </p:nvPr>
        </p:nvSpPr>
        <p:spPr>
          <a:xfrm>
            <a:off x="457200" y="1052736"/>
            <a:ext cx="8363272" cy="4968552"/>
          </a:xfrm>
          <a:noFill/>
        </p:spPr>
        <p:txBody>
          <a:bodyPr/>
          <a:lstStyle/>
          <a:p>
            <a:pPr>
              <a:spcBef>
                <a:spcPts val="0"/>
              </a:spcBef>
            </a:pPr>
            <a:r>
              <a:rPr lang="en-US" altLang="zh-CN" sz="2200" dirty="0" smtClean="0">
                <a:solidFill>
                  <a:schemeClr val="tx1"/>
                </a:solidFill>
              </a:rPr>
              <a:t>Main memory can act as a cache for the secondary storage (disk)</a:t>
            </a:r>
            <a:br>
              <a:rPr lang="en-US" altLang="zh-CN" sz="2200" dirty="0" smtClean="0">
                <a:solidFill>
                  <a:schemeClr val="tx1"/>
                </a:solidFill>
              </a:rPr>
            </a:br>
            <a:r>
              <a:rPr lang="en-US" altLang="zh-CN" sz="2200" dirty="0" smtClean="0">
                <a:solidFill>
                  <a:schemeClr val="tx1"/>
                </a:solidFill>
              </a:rPr>
              <a:t/>
            </a:r>
            <a:br>
              <a:rPr lang="en-US" altLang="zh-CN" sz="2200" dirty="0" smtClean="0">
                <a:solidFill>
                  <a:schemeClr val="tx1"/>
                </a:solidFill>
              </a:rPr>
            </a:br>
            <a:r>
              <a:rPr lang="en-US" altLang="zh-CN" sz="2200" dirty="0" smtClean="0">
                <a:solidFill>
                  <a:schemeClr val="tx1"/>
                </a:solidFill>
              </a:rPr>
              <a:t> 	</a:t>
            </a:r>
            <a:br>
              <a:rPr lang="en-US" altLang="zh-CN" sz="2200" dirty="0" smtClean="0">
                <a:solidFill>
                  <a:schemeClr val="tx1"/>
                </a:solidFill>
              </a:rPr>
            </a:br>
            <a:r>
              <a:rPr lang="en-US" altLang="zh-CN" sz="2200" dirty="0" smtClean="0">
                <a:solidFill>
                  <a:schemeClr val="tx1"/>
                </a:solidFill>
              </a:rPr>
              <a:t/>
            </a:r>
            <a:br>
              <a:rPr lang="en-US" altLang="zh-CN" sz="2200" dirty="0" smtClean="0">
                <a:solidFill>
                  <a:schemeClr val="tx1"/>
                </a:solidFill>
              </a:rPr>
            </a:br>
            <a:r>
              <a:rPr lang="en-US" altLang="zh-CN" sz="2200" dirty="0" smtClean="0">
                <a:solidFill>
                  <a:schemeClr val="tx1"/>
                </a:solidFill>
              </a:rPr>
              <a:t/>
            </a:r>
            <a:br>
              <a:rPr lang="en-US" altLang="zh-CN" sz="2200" dirty="0" smtClean="0">
                <a:solidFill>
                  <a:schemeClr val="tx1"/>
                </a:solidFill>
              </a:rPr>
            </a:br>
            <a:r>
              <a:rPr lang="en-US" altLang="zh-CN" sz="2200" dirty="0" smtClean="0">
                <a:solidFill>
                  <a:schemeClr val="tx1"/>
                </a:solidFill>
              </a:rPr>
              <a:t/>
            </a:r>
            <a:br>
              <a:rPr lang="en-US" altLang="zh-CN" sz="2200" dirty="0" smtClean="0">
                <a:solidFill>
                  <a:schemeClr val="tx1"/>
                </a:solidFill>
              </a:rPr>
            </a:br>
            <a:r>
              <a:rPr lang="en-US" altLang="zh-CN" sz="2200" dirty="0" smtClean="0">
                <a:solidFill>
                  <a:schemeClr val="tx1"/>
                </a:solidFill>
              </a:rPr>
              <a:t/>
            </a:r>
            <a:br>
              <a:rPr lang="en-US" altLang="zh-CN" sz="2200" dirty="0" smtClean="0">
                <a:solidFill>
                  <a:schemeClr val="tx1"/>
                </a:solidFill>
              </a:rPr>
            </a:br>
            <a:r>
              <a:rPr lang="en-US" altLang="zh-CN" sz="2200" dirty="0" smtClean="0">
                <a:solidFill>
                  <a:schemeClr val="tx1"/>
                </a:solidFill>
              </a:rPr>
              <a:t/>
            </a:r>
            <a:br>
              <a:rPr lang="en-US" altLang="zh-CN" sz="2200" dirty="0" smtClean="0">
                <a:solidFill>
                  <a:schemeClr val="tx1"/>
                </a:solidFill>
              </a:rPr>
            </a:br>
            <a:endParaRPr lang="en-US" altLang="zh-CN" sz="2200" dirty="0" smtClean="0">
              <a:solidFill>
                <a:schemeClr val="tx1"/>
              </a:solidFill>
            </a:endParaRPr>
          </a:p>
          <a:p>
            <a:pPr>
              <a:spcBef>
                <a:spcPts val="0"/>
              </a:spcBef>
            </a:pPr>
            <a:r>
              <a:rPr lang="en-US" altLang="zh-CN" sz="2200" dirty="0" smtClean="0">
                <a:solidFill>
                  <a:schemeClr val="tx1"/>
                </a:solidFill>
              </a:rPr>
              <a:t/>
            </a:r>
            <a:br>
              <a:rPr lang="en-US" altLang="zh-CN" sz="2200" dirty="0" smtClean="0">
                <a:solidFill>
                  <a:schemeClr val="tx1"/>
                </a:solidFill>
              </a:rPr>
            </a:br>
            <a:r>
              <a:rPr lang="en-US" altLang="zh-CN" sz="2200" dirty="0" smtClean="0">
                <a:solidFill>
                  <a:schemeClr val="tx1"/>
                </a:solidFill>
              </a:rPr>
              <a:t/>
            </a:r>
            <a:br>
              <a:rPr lang="en-US" altLang="zh-CN" sz="2200" dirty="0" smtClean="0">
                <a:solidFill>
                  <a:schemeClr val="tx1"/>
                </a:solidFill>
              </a:rPr>
            </a:br>
            <a:endParaRPr lang="en-US" altLang="zh-CN" sz="2200" dirty="0" smtClean="0">
              <a:solidFill>
                <a:schemeClr val="tx1"/>
              </a:solidFill>
            </a:endParaRPr>
          </a:p>
          <a:p>
            <a:pPr>
              <a:spcBef>
                <a:spcPts val="0"/>
              </a:spcBef>
            </a:pPr>
            <a:r>
              <a:rPr lang="en-US" altLang="zh-CN" sz="2200" dirty="0" smtClean="0">
                <a:solidFill>
                  <a:schemeClr val="tx1"/>
                </a:solidFill>
              </a:rPr>
              <a:t>Advantages:</a:t>
            </a:r>
          </a:p>
          <a:p>
            <a:pPr lvl="1">
              <a:lnSpc>
                <a:spcPts val="2200"/>
              </a:lnSpc>
              <a:spcBef>
                <a:spcPts val="0"/>
              </a:spcBef>
            </a:pPr>
            <a:r>
              <a:rPr lang="en-US" altLang="zh-CN" sz="2200" dirty="0" smtClean="0"/>
              <a:t>illusion of having more physical memory</a:t>
            </a:r>
          </a:p>
          <a:p>
            <a:pPr lvl="1">
              <a:lnSpc>
                <a:spcPts val="2200"/>
              </a:lnSpc>
              <a:spcBef>
                <a:spcPts val="0"/>
              </a:spcBef>
            </a:pPr>
            <a:r>
              <a:rPr lang="en-US" altLang="zh-CN" sz="2200" dirty="0" smtClean="0"/>
              <a:t>program relocation </a:t>
            </a:r>
          </a:p>
          <a:p>
            <a:pPr lvl="1">
              <a:lnSpc>
                <a:spcPts val="2200"/>
              </a:lnSpc>
              <a:spcBef>
                <a:spcPts val="0"/>
              </a:spcBef>
            </a:pPr>
            <a:r>
              <a:rPr lang="en-US" altLang="zh-CN" sz="2200" dirty="0" smtClean="0"/>
              <a:t>protection</a:t>
            </a:r>
          </a:p>
        </p:txBody>
      </p:sp>
      <p:pic>
        <p:nvPicPr>
          <p:cNvPr id="65540"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9486" y="2027783"/>
            <a:ext cx="527685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Rectangle 6"/>
          <p:cNvSpPr>
            <a:spLocks noChangeArrowheads="1"/>
          </p:cNvSpPr>
          <p:nvPr/>
        </p:nvSpPr>
        <p:spPr bwMode="auto">
          <a:xfrm>
            <a:off x="2012950" y="1606550"/>
            <a:ext cx="1622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000">
                <a:latin typeface="Times New Roman" panose="02020603050405020304" pitchFamily="18" charset="0"/>
              </a:rPr>
              <a:t>Virtual addr.</a:t>
            </a:r>
          </a:p>
        </p:txBody>
      </p:sp>
      <p:sp>
        <p:nvSpPr>
          <p:cNvPr id="65542" name="Rectangle 7"/>
          <p:cNvSpPr>
            <a:spLocks noChangeArrowheads="1"/>
          </p:cNvSpPr>
          <p:nvPr/>
        </p:nvSpPr>
        <p:spPr bwMode="auto">
          <a:xfrm>
            <a:off x="5148263" y="1557338"/>
            <a:ext cx="2663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en-US" sz="2000">
                <a:latin typeface="Times New Roman" panose="02020603050405020304" pitchFamily="18" charset="0"/>
              </a:rPr>
              <a:t>Physical</a:t>
            </a:r>
            <a:r>
              <a:rPr lang="en-US" altLang="zh-CN" sz="2000">
                <a:latin typeface="Times New Roman" panose="02020603050405020304" pitchFamily="18" charset="0"/>
              </a:rPr>
              <a:t> addr.</a:t>
            </a:r>
          </a:p>
        </p:txBody>
      </p:sp>
      <p:sp>
        <p:nvSpPr>
          <p:cNvPr id="2" name="矩形 1"/>
          <p:cNvSpPr/>
          <p:nvPr/>
        </p:nvSpPr>
        <p:spPr>
          <a:xfrm>
            <a:off x="683568" y="1988839"/>
            <a:ext cx="7416824" cy="881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pPr>
              <a:defRPr/>
            </a:pPr>
            <a:fld id="{D70A7DCE-50A9-44DB-83A6-F34B2A3EA1B3}" type="slidenum">
              <a:rPr lang="zh-CN" altLang="en-US" smtClean="0"/>
              <a:pPr>
                <a:defRPr/>
              </a:pPr>
              <a:t>67</a:t>
            </a:fld>
            <a:endParaRPr lang="zh-CN" altLang="en-US"/>
          </a:p>
        </p:txBody>
      </p:sp>
    </p:spTree>
    <p:extLst>
      <p:ext uri="{BB962C8B-B14F-4D97-AF65-F5344CB8AC3E}">
        <p14:creationId xmlns:p14="http://schemas.microsoft.com/office/powerpoint/2010/main" val="2807414279"/>
      </p:ext>
    </p:extLst>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p:spPr>
        <p:txBody>
          <a:bodyPr/>
          <a:lstStyle/>
          <a:p>
            <a:r>
              <a:rPr lang="en-US" altLang="zh-CN" smtClean="0"/>
              <a:t>Pages:  virtual memory blocks</a:t>
            </a:r>
          </a:p>
        </p:txBody>
      </p:sp>
      <p:sp>
        <p:nvSpPr>
          <p:cNvPr id="66563" name="AutoShape 3"/>
          <p:cNvSpPr>
            <a:spLocks noGrp="1" noChangeArrowheads="1"/>
          </p:cNvSpPr>
          <p:nvPr>
            <p:ph type="body" idx="1"/>
          </p:nvPr>
        </p:nvSpPr>
        <p:spPr>
          <a:noFill/>
        </p:spPr>
        <p:txBody>
          <a:bodyPr/>
          <a:lstStyle/>
          <a:p>
            <a:pPr>
              <a:spcBef>
                <a:spcPts val="0"/>
              </a:spcBef>
            </a:pPr>
            <a:r>
              <a:rPr lang="en-US" altLang="zh-CN" sz="2200" dirty="0" smtClean="0">
                <a:solidFill>
                  <a:schemeClr val="tx1"/>
                </a:solidFill>
              </a:rPr>
              <a:t>Page faults:  the data is not in memory, retrieve it from disk</a:t>
            </a:r>
          </a:p>
          <a:p>
            <a:pPr lvl="1">
              <a:spcBef>
                <a:spcPts val="0"/>
              </a:spcBef>
            </a:pPr>
            <a:r>
              <a:rPr lang="en-US" altLang="zh-CN" sz="2200" dirty="0" smtClean="0"/>
              <a:t>huge miss penalty, thus pages should be fairly large (e.g., 4KB)</a:t>
            </a:r>
          </a:p>
          <a:p>
            <a:pPr lvl="1">
              <a:spcBef>
                <a:spcPts val="0"/>
              </a:spcBef>
            </a:pPr>
            <a:r>
              <a:rPr lang="en-US" altLang="zh-CN" sz="2200" dirty="0" smtClean="0"/>
              <a:t>reducing page faults is important (LRU is worth the price)</a:t>
            </a:r>
          </a:p>
          <a:p>
            <a:pPr lvl="1">
              <a:spcBef>
                <a:spcPts val="0"/>
              </a:spcBef>
            </a:pPr>
            <a:r>
              <a:rPr lang="en-US" altLang="zh-CN" sz="2200" dirty="0" smtClean="0"/>
              <a:t>can handle the faults in software instead of hardware</a:t>
            </a:r>
          </a:p>
          <a:p>
            <a:pPr lvl="1">
              <a:spcBef>
                <a:spcPts val="0"/>
              </a:spcBef>
            </a:pPr>
            <a:r>
              <a:rPr lang="en-US" altLang="zh-CN" sz="2200" dirty="0" smtClean="0"/>
              <a:t>using write-through is too expensive so we use </a:t>
            </a:r>
            <a:r>
              <a:rPr lang="en-US" altLang="zh-CN" sz="2200" b="1" dirty="0" smtClean="0">
                <a:solidFill>
                  <a:srgbClr val="FF0000"/>
                </a:solidFill>
              </a:rPr>
              <a:t>write back</a:t>
            </a:r>
            <a:r>
              <a:rPr lang="en-US" altLang="zh-CN" sz="2200" dirty="0" smtClean="0">
                <a:solidFill>
                  <a:srgbClr val="FF0000"/>
                </a:solidFill>
              </a:rPr>
              <a:t/>
            </a:r>
            <a:br>
              <a:rPr lang="en-US" altLang="zh-CN" sz="2200" dirty="0" smtClean="0">
                <a:solidFill>
                  <a:srgbClr val="FF0000"/>
                </a:solidFill>
              </a:rPr>
            </a:br>
            <a:r>
              <a:rPr lang="en-US" altLang="zh-CN" sz="2200" dirty="0" smtClean="0"/>
              <a:t/>
            </a:r>
            <a:br>
              <a:rPr lang="en-US" altLang="zh-CN" sz="2200" dirty="0" smtClean="0"/>
            </a:br>
            <a:endParaRPr lang="en-US" altLang="zh-CN" sz="2200" dirty="0" smtClean="0"/>
          </a:p>
        </p:txBody>
      </p:sp>
      <p:pic>
        <p:nvPicPr>
          <p:cNvPr id="66564"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2050" y="3284984"/>
            <a:ext cx="50196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71600" y="3140968"/>
            <a:ext cx="7128792"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pPr>
              <a:defRPr/>
            </a:pPr>
            <a:fld id="{D70A7DCE-50A9-44DB-83A6-F34B2A3EA1B3}" type="slidenum">
              <a:rPr lang="zh-CN" altLang="en-US" smtClean="0"/>
              <a:pPr>
                <a:defRPr/>
              </a:pPr>
              <a:t>68</a:t>
            </a:fld>
            <a:endParaRPr lang="zh-CN" altLang="en-US"/>
          </a:p>
        </p:txBody>
      </p:sp>
    </p:spTree>
    <p:extLst>
      <p:ext uri="{BB962C8B-B14F-4D97-AF65-F5344CB8AC3E}">
        <p14:creationId xmlns:p14="http://schemas.microsoft.com/office/powerpoint/2010/main" val="730081046"/>
      </p:ext>
    </p:extLst>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p:spPr>
        <p:txBody>
          <a:bodyPr/>
          <a:lstStyle/>
          <a:p>
            <a:r>
              <a:rPr lang="en-US" altLang="zh-CN" smtClean="0"/>
              <a:t>Page Tables</a:t>
            </a:r>
          </a:p>
        </p:txBody>
      </p:sp>
      <p:pic>
        <p:nvPicPr>
          <p:cNvPr id="67587"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288" y="1412453"/>
            <a:ext cx="799147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Rectangle 4"/>
          <p:cNvSpPr>
            <a:spLocks noChangeArrowheads="1"/>
          </p:cNvSpPr>
          <p:nvPr/>
        </p:nvSpPr>
        <p:spPr bwMode="auto">
          <a:xfrm>
            <a:off x="468313" y="1210146"/>
            <a:ext cx="1001712" cy="274638"/>
          </a:xfrm>
          <a:prstGeom prst="rect">
            <a:avLst/>
          </a:prstGeom>
          <a:solidFill>
            <a:schemeClr val="bg1"/>
          </a:solidFill>
          <a:ln>
            <a:noFill/>
          </a:ln>
          <a:extLst/>
        </p:spPr>
        <p:txBody>
          <a:bodyPr wrap="none">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200" dirty="0">
                <a:latin typeface="Times New Roman" panose="02020603050405020304" pitchFamily="18" charset="0"/>
              </a:rPr>
              <a:t>Virtual page</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69</a:t>
            </a:fld>
            <a:endParaRPr lang="zh-CN" altLang="en-US"/>
          </a:p>
        </p:txBody>
      </p:sp>
    </p:spTree>
    <p:extLst>
      <p:ext uri="{BB962C8B-B14F-4D97-AF65-F5344CB8AC3E}">
        <p14:creationId xmlns:p14="http://schemas.microsoft.com/office/powerpoint/2010/main" val="3560265210"/>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normAutofit/>
          </a:bodyPr>
          <a:lstStyle/>
          <a:p>
            <a:r>
              <a:rPr lang="en-US" altLang="zh-CN" dirty="0" smtClean="0"/>
              <a:t>Locality -- two important concepts</a:t>
            </a:r>
          </a:p>
        </p:txBody>
      </p:sp>
      <p:sp>
        <p:nvSpPr>
          <p:cNvPr id="8195" name="AutoShape 3"/>
          <p:cNvSpPr>
            <a:spLocks noGrp="1" noChangeArrowheads="1"/>
          </p:cNvSpPr>
          <p:nvPr>
            <p:ph type="body" idx="1"/>
          </p:nvPr>
        </p:nvSpPr>
        <p:spPr>
          <a:xfrm>
            <a:off x="228600" y="1143000"/>
            <a:ext cx="8591550" cy="5166320"/>
          </a:xfrm>
          <a:noFill/>
        </p:spPr>
        <p:txBody>
          <a:bodyPr/>
          <a:lstStyle/>
          <a:p>
            <a:pPr>
              <a:spcBef>
                <a:spcPts val="0"/>
              </a:spcBef>
              <a:buFontTx/>
              <a:buNone/>
            </a:pPr>
            <a:r>
              <a:rPr lang="en-US" altLang="zh-CN" sz="2400" dirty="0" smtClean="0">
                <a:solidFill>
                  <a:schemeClr val="tx1"/>
                </a:solidFill>
              </a:rPr>
              <a:t>	1. temporal locality</a:t>
            </a:r>
            <a:r>
              <a:rPr lang="en-US" altLang="zh-CN" sz="2400" b="0" dirty="0" smtClean="0">
                <a:solidFill>
                  <a:schemeClr val="tx1"/>
                </a:solidFill>
              </a:rPr>
              <a:t> </a:t>
            </a:r>
            <a:r>
              <a:rPr lang="en-US" altLang="zh-CN" sz="2400" dirty="0" smtClean="0">
                <a:solidFill>
                  <a:schemeClr val="tx1"/>
                </a:solidFill>
              </a:rPr>
              <a:t>(locality in time):</a:t>
            </a:r>
          </a:p>
          <a:p>
            <a:pPr>
              <a:spcBef>
                <a:spcPts val="0"/>
              </a:spcBef>
              <a:buFontTx/>
              <a:buNone/>
            </a:pPr>
            <a:r>
              <a:rPr lang="en-US" altLang="zh-CN" sz="2400" dirty="0" smtClean="0">
                <a:solidFill>
                  <a:schemeClr val="tx1"/>
                </a:solidFill>
              </a:rPr>
              <a:t>		</a:t>
            </a:r>
            <a:r>
              <a:rPr lang="en-US" altLang="zh-CN" sz="2200" b="0" dirty="0" smtClean="0">
                <a:solidFill>
                  <a:schemeClr val="tx1"/>
                </a:solidFill>
              </a:rPr>
              <a:t>If an item is referenced, it will tend to be referenced again soon.</a:t>
            </a:r>
          </a:p>
          <a:p>
            <a:pPr>
              <a:spcBef>
                <a:spcPts val="0"/>
              </a:spcBef>
              <a:buFontTx/>
              <a:buNone/>
            </a:pPr>
            <a:r>
              <a:rPr lang="en-US" altLang="zh-CN" sz="2400" dirty="0" smtClean="0">
                <a:solidFill>
                  <a:schemeClr val="tx1"/>
                </a:solidFill>
              </a:rPr>
              <a:t>	2. spatial locality</a:t>
            </a:r>
            <a:r>
              <a:rPr lang="en-US" altLang="zh-CN" sz="2400" b="0" dirty="0" smtClean="0">
                <a:solidFill>
                  <a:schemeClr val="tx1"/>
                </a:solidFill>
              </a:rPr>
              <a:t> </a:t>
            </a:r>
            <a:r>
              <a:rPr lang="en-US" altLang="zh-CN" sz="2400" dirty="0" smtClean="0">
                <a:solidFill>
                  <a:schemeClr val="tx1"/>
                </a:solidFill>
              </a:rPr>
              <a:t>(locality in space):</a:t>
            </a:r>
          </a:p>
          <a:p>
            <a:pPr>
              <a:spcBef>
                <a:spcPts val="0"/>
              </a:spcBef>
              <a:buFontTx/>
              <a:buNone/>
            </a:pPr>
            <a:r>
              <a:rPr lang="en-US" altLang="zh-CN" sz="2400" dirty="0" smtClean="0">
                <a:solidFill>
                  <a:schemeClr val="tx1"/>
                </a:solidFill>
              </a:rPr>
              <a:t>		</a:t>
            </a:r>
            <a:r>
              <a:rPr lang="en-US" altLang="zh-CN" sz="2200" b="0" dirty="0">
                <a:solidFill>
                  <a:schemeClr val="tx1"/>
                </a:solidFill>
              </a:rPr>
              <a:t>If an item is referenced, items whose addresses </a:t>
            </a:r>
            <a:r>
              <a:rPr lang="en-US" altLang="zh-CN" sz="2200" b="0" dirty="0" smtClean="0">
                <a:solidFill>
                  <a:schemeClr val="tx1"/>
                </a:solidFill>
              </a:rPr>
              <a:t>are close </a:t>
            </a:r>
            <a:r>
              <a:rPr lang="en-US" altLang="zh-CN" sz="2200" b="0" dirty="0">
                <a:solidFill>
                  <a:schemeClr val="tx1"/>
                </a:solidFill>
              </a:rPr>
              <a:t>by will tend to be referenced soon</a:t>
            </a:r>
            <a:r>
              <a:rPr lang="en-US" altLang="zh-CN" sz="2200" b="0" dirty="0" smtClean="0">
                <a:solidFill>
                  <a:schemeClr val="tx1"/>
                </a:solidFill>
              </a:rPr>
              <a:t>.</a:t>
            </a:r>
          </a:p>
          <a:p>
            <a:pPr>
              <a:spcBef>
                <a:spcPts val="0"/>
              </a:spcBef>
              <a:buFontTx/>
              <a:buNone/>
            </a:pPr>
            <a:endParaRPr lang="en-US" altLang="zh-CN" sz="1000" dirty="0" smtClean="0">
              <a:solidFill>
                <a:schemeClr val="tx1"/>
              </a:solidFill>
            </a:endParaRPr>
          </a:p>
          <a:p>
            <a:pPr>
              <a:spcBef>
                <a:spcPts val="0"/>
              </a:spcBef>
            </a:pPr>
            <a:r>
              <a:rPr lang="en-US" altLang="zh-CN" sz="2400" dirty="0" smtClean="0">
                <a:solidFill>
                  <a:schemeClr val="tx1"/>
                </a:solidFill>
              </a:rPr>
              <a:t>As we know, these tow principles actually exists in most programs.</a:t>
            </a:r>
          </a:p>
          <a:p>
            <a:pPr lvl="1">
              <a:spcBef>
                <a:spcPts val="0"/>
              </a:spcBef>
            </a:pPr>
            <a:r>
              <a:rPr lang="en-US" altLang="zh-CN" sz="2400" i="1" dirty="0" smtClean="0"/>
              <a:t>Why does code have locality?</a:t>
            </a:r>
          </a:p>
          <a:p>
            <a:pPr>
              <a:spcBef>
                <a:spcPts val="0"/>
              </a:spcBef>
              <a:buFontTx/>
              <a:buNone/>
            </a:pPr>
            <a:endParaRPr lang="en-US" altLang="zh-CN" sz="1000" i="1" dirty="0" smtClean="0">
              <a:solidFill>
                <a:schemeClr val="tx1"/>
              </a:solidFill>
            </a:endParaRPr>
          </a:p>
          <a:p>
            <a:pPr>
              <a:spcBef>
                <a:spcPts val="0"/>
              </a:spcBef>
            </a:pPr>
            <a:r>
              <a:rPr lang="en-US" altLang="zh-CN" sz="2400" dirty="0" smtClean="0">
                <a:solidFill>
                  <a:schemeClr val="tx1"/>
                </a:solidFill>
              </a:rPr>
              <a:t>Our initial focus:  two levels (upper, lower)</a:t>
            </a:r>
          </a:p>
          <a:p>
            <a:pPr lvl="1">
              <a:spcBef>
                <a:spcPts val="0"/>
              </a:spcBef>
            </a:pPr>
            <a:r>
              <a:rPr lang="en-US" altLang="zh-CN" sz="2400" b="1" dirty="0" smtClean="0">
                <a:solidFill>
                  <a:srgbClr val="FF0000"/>
                </a:solidFill>
              </a:rPr>
              <a:t>block:   </a:t>
            </a:r>
            <a:r>
              <a:rPr lang="en-US" altLang="zh-CN" sz="2400" dirty="0" smtClean="0"/>
              <a:t>minimum unit of data (block) for transfers  </a:t>
            </a:r>
          </a:p>
          <a:p>
            <a:pPr lvl="1">
              <a:spcBef>
                <a:spcPts val="0"/>
              </a:spcBef>
            </a:pPr>
            <a:r>
              <a:rPr lang="en-US" altLang="zh-CN" sz="2400" b="1" dirty="0" smtClean="0">
                <a:solidFill>
                  <a:srgbClr val="FF0000"/>
                </a:solidFill>
              </a:rPr>
              <a:t>hit:  </a:t>
            </a:r>
            <a:r>
              <a:rPr lang="en-US" altLang="zh-CN" sz="2400" dirty="0" smtClean="0"/>
              <a:t>data requested is in the </a:t>
            </a:r>
            <a:r>
              <a:rPr lang="en-US" altLang="zh-CN" sz="2400" b="1" dirty="0" smtClean="0">
                <a:solidFill>
                  <a:srgbClr val="FF0000"/>
                </a:solidFill>
              </a:rPr>
              <a:t>upper</a:t>
            </a:r>
            <a:r>
              <a:rPr lang="en-US" altLang="zh-CN" sz="2400" b="1" dirty="0" smtClean="0"/>
              <a:t> </a:t>
            </a:r>
            <a:r>
              <a:rPr lang="en-US" altLang="zh-CN" sz="2400" dirty="0" smtClean="0"/>
              <a:t>level</a:t>
            </a:r>
          </a:p>
          <a:p>
            <a:pPr lvl="1">
              <a:spcBef>
                <a:spcPts val="0"/>
              </a:spcBef>
            </a:pPr>
            <a:r>
              <a:rPr lang="en-US" altLang="zh-CN" sz="2400" b="1" dirty="0" smtClean="0">
                <a:solidFill>
                  <a:srgbClr val="FF0000"/>
                </a:solidFill>
              </a:rPr>
              <a:t>miss:  </a:t>
            </a:r>
            <a:r>
              <a:rPr lang="en-US" altLang="zh-CN" sz="2400" dirty="0" smtClean="0"/>
              <a:t>data requested is not in the </a:t>
            </a:r>
            <a:r>
              <a:rPr lang="en-US" altLang="zh-CN" sz="2400" b="1" dirty="0" smtClean="0">
                <a:solidFill>
                  <a:srgbClr val="FF0000"/>
                </a:solidFill>
              </a:rPr>
              <a:t>upper</a:t>
            </a:r>
            <a:r>
              <a:rPr lang="en-US" altLang="zh-CN" sz="2400" dirty="0" smtClean="0"/>
              <a:t> level</a:t>
            </a:r>
            <a:r>
              <a:rPr lang="en-US" altLang="zh-CN" dirty="0" smtClean="0"/>
              <a:t/>
            </a:r>
            <a:br>
              <a:rPr lang="en-US" altLang="zh-CN" dirty="0" smtClean="0"/>
            </a:br>
            <a:endParaRPr lang="en-US" altLang="zh-CN" dirty="0" smtClean="0"/>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7</a:t>
            </a:fld>
            <a:endParaRPr lang="zh-CN" altLang="en-US"/>
          </a:p>
        </p:txBody>
      </p:sp>
    </p:spTree>
    <p:extLst>
      <p:ext uri="{BB962C8B-B14F-4D97-AF65-F5344CB8AC3E}">
        <p14:creationId xmlns:p14="http://schemas.microsoft.com/office/powerpoint/2010/main" val="4048683616"/>
      </p:ext>
    </p:extLst>
  </p:cSld>
  <p:clrMapOvr>
    <a:masterClrMapping/>
  </p:clrMapOvr>
  <p:transition spd="slow" advTm="2000"/>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p:spPr>
        <p:txBody>
          <a:bodyPr>
            <a:normAutofit/>
          </a:bodyPr>
          <a:lstStyle/>
          <a:p>
            <a:r>
              <a:rPr lang="en-US" altLang="zh-CN" sz="2800" dirty="0" smtClean="0"/>
              <a:t>Placing a page and finding it again --Page Tables</a:t>
            </a:r>
          </a:p>
        </p:txBody>
      </p:sp>
      <p:sp>
        <p:nvSpPr>
          <p:cNvPr id="68611" name="AutoShape 3"/>
          <p:cNvSpPr>
            <a:spLocks noGrp="1" noChangeArrowheads="1"/>
          </p:cNvSpPr>
          <p:nvPr>
            <p:ph type="body" idx="1"/>
          </p:nvPr>
        </p:nvSpPr>
        <p:spPr>
          <a:noFill/>
        </p:spPr>
        <p:txBody>
          <a:bodyPr/>
          <a:lstStyle/>
          <a:p>
            <a:pPr>
              <a:buFontTx/>
              <a:buNone/>
            </a:pPr>
            <a:r>
              <a:rPr lang="en-US" altLang="zh-CN" smtClean="0"/>
              <a:t> </a:t>
            </a:r>
          </a:p>
        </p:txBody>
      </p:sp>
      <p:sp>
        <p:nvSpPr>
          <p:cNvPr id="68612" name="Rectangle 5"/>
          <p:cNvSpPr>
            <a:spLocks noChangeArrowheads="1"/>
          </p:cNvSpPr>
          <p:nvPr/>
        </p:nvSpPr>
        <p:spPr bwMode="auto">
          <a:xfrm>
            <a:off x="328613" y="1036409"/>
            <a:ext cx="7853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b="0" dirty="0">
                <a:latin typeface="Times New Roman" panose="02020603050405020304" pitchFamily="18" charset="0"/>
              </a:rPr>
              <a:t>Virtual memory systems use fully associative mapping method</a:t>
            </a:r>
          </a:p>
        </p:txBody>
      </p:sp>
      <p:grpSp>
        <p:nvGrpSpPr>
          <p:cNvPr id="68613" name="Group 7"/>
          <p:cNvGrpSpPr>
            <a:grpSpLocks noChangeAspect="1"/>
          </p:cNvGrpSpPr>
          <p:nvPr/>
        </p:nvGrpSpPr>
        <p:grpSpPr bwMode="auto">
          <a:xfrm>
            <a:off x="755650" y="1628775"/>
            <a:ext cx="7632700" cy="4548188"/>
            <a:chOff x="476" y="1026"/>
            <a:chExt cx="4808" cy="2865"/>
          </a:xfrm>
        </p:grpSpPr>
        <p:sp>
          <p:nvSpPr>
            <p:cNvPr id="68614" name="AutoShape 6"/>
            <p:cNvSpPr>
              <a:spLocks noChangeAspect="1" noChangeArrowheads="1" noTextEdit="1"/>
            </p:cNvSpPr>
            <p:nvPr/>
          </p:nvSpPr>
          <p:spPr bwMode="auto">
            <a:xfrm>
              <a:off x="476" y="1026"/>
              <a:ext cx="4808" cy="2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68615" name="Group 208"/>
            <p:cNvGrpSpPr>
              <a:grpSpLocks/>
            </p:cNvGrpSpPr>
            <p:nvPr/>
          </p:nvGrpSpPr>
          <p:grpSpPr bwMode="auto">
            <a:xfrm>
              <a:off x="482" y="1034"/>
              <a:ext cx="4771" cy="2857"/>
              <a:chOff x="482" y="1034"/>
              <a:chExt cx="4771" cy="2857"/>
            </a:xfrm>
          </p:grpSpPr>
          <p:sp>
            <p:nvSpPr>
              <p:cNvPr id="68806" name="Line 8"/>
              <p:cNvSpPr>
                <a:spLocks noChangeShapeType="1"/>
              </p:cNvSpPr>
              <p:nvPr/>
            </p:nvSpPr>
            <p:spPr bwMode="auto">
              <a:xfrm flipV="1">
                <a:off x="3823" y="1497"/>
                <a:ext cx="0" cy="2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07" name="Freeform 9"/>
              <p:cNvSpPr>
                <a:spLocks/>
              </p:cNvSpPr>
              <p:nvPr/>
            </p:nvSpPr>
            <p:spPr bwMode="auto">
              <a:xfrm>
                <a:off x="1037" y="1495"/>
                <a:ext cx="4216" cy="223"/>
              </a:xfrm>
              <a:custGeom>
                <a:avLst/>
                <a:gdLst>
                  <a:gd name="T0" fmla="*/ 0 w 4216"/>
                  <a:gd name="T1" fmla="*/ 223 h 223"/>
                  <a:gd name="T2" fmla="*/ 0 w 4216"/>
                  <a:gd name="T3" fmla="*/ 0 h 223"/>
                  <a:gd name="T4" fmla="*/ 4216 w 4216"/>
                  <a:gd name="T5" fmla="*/ 0 h 223"/>
                  <a:gd name="T6" fmla="*/ 4216 w 4216"/>
                  <a:gd name="T7" fmla="*/ 223 h 223"/>
                  <a:gd name="T8" fmla="*/ 0 w 4216"/>
                  <a:gd name="T9" fmla="*/ 223 h 223"/>
                  <a:gd name="T10" fmla="*/ 0 w 4216"/>
                  <a:gd name="T11" fmla="*/ 223 h 223"/>
                  <a:gd name="T12" fmla="*/ 0 60000 65536"/>
                  <a:gd name="T13" fmla="*/ 0 60000 65536"/>
                  <a:gd name="T14" fmla="*/ 0 60000 65536"/>
                  <a:gd name="T15" fmla="*/ 0 60000 65536"/>
                  <a:gd name="T16" fmla="*/ 0 60000 65536"/>
                  <a:gd name="T17" fmla="*/ 0 60000 65536"/>
                  <a:gd name="T18" fmla="*/ 0 w 4216"/>
                  <a:gd name="T19" fmla="*/ 0 h 223"/>
                  <a:gd name="T20" fmla="*/ 4216 w 4216"/>
                  <a:gd name="T21" fmla="*/ 223 h 223"/>
                </a:gdLst>
                <a:ahLst/>
                <a:cxnLst>
                  <a:cxn ang="T12">
                    <a:pos x="T0" y="T1"/>
                  </a:cxn>
                  <a:cxn ang="T13">
                    <a:pos x="T2" y="T3"/>
                  </a:cxn>
                  <a:cxn ang="T14">
                    <a:pos x="T4" y="T5"/>
                  </a:cxn>
                  <a:cxn ang="T15">
                    <a:pos x="T6" y="T7"/>
                  </a:cxn>
                  <a:cxn ang="T16">
                    <a:pos x="T8" y="T9"/>
                  </a:cxn>
                  <a:cxn ang="T17">
                    <a:pos x="T10" y="T11"/>
                  </a:cxn>
                </a:cxnLst>
                <a:rect l="T18" t="T19" r="T20" b="T21"/>
                <a:pathLst>
                  <a:path w="4216" h="223">
                    <a:moveTo>
                      <a:pt x="0" y="223"/>
                    </a:moveTo>
                    <a:lnTo>
                      <a:pt x="0" y="0"/>
                    </a:lnTo>
                    <a:lnTo>
                      <a:pt x="4216" y="0"/>
                    </a:lnTo>
                    <a:lnTo>
                      <a:pt x="4216" y="223"/>
                    </a:lnTo>
                    <a:lnTo>
                      <a:pt x="0" y="22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808" name="Rectangle 10"/>
              <p:cNvSpPr>
                <a:spLocks noChangeArrowheads="1"/>
              </p:cNvSpPr>
              <p:nvPr/>
            </p:nvSpPr>
            <p:spPr bwMode="auto">
              <a:xfrm>
                <a:off x="4324" y="1565"/>
                <a:ext cx="4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P</a:t>
                </a:r>
                <a:endParaRPr lang="en-US" altLang="zh-CN" b="0">
                  <a:latin typeface="Times New Roman" panose="02020603050405020304" pitchFamily="18" charset="0"/>
                </a:endParaRPr>
              </a:p>
            </p:txBody>
          </p:sp>
          <p:sp>
            <p:nvSpPr>
              <p:cNvPr id="68809" name="Rectangle 11"/>
              <p:cNvSpPr>
                <a:spLocks noChangeArrowheads="1"/>
              </p:cNvSpPr>
              <p:nvPr/>
            </p:nvSpPr>
            <p:spPr bwMode="auto">
              <a:xfrm>
                <a:off x="4390" y="156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a</a:t>
                </a:r>
                <a:endParaRPr lang="en-US" altLang="zh-CN" b="0">
                  <a:latin typeface="Times New Roman" panose="02020603050405020304" pitchFamily="18" charset="0"/>
                </a:endParaRPr>
              </a:p>
            </p:txBody>
          </p:sp>
          <p:sp>
            <p:nvSpPr>
              <p:cNvPr id="68810" name="Rectangle 12"/>
              <p:cNvSpPr>
                <a:spLocks noChangeArrowheads="1"/>
              </p:cNvSpPr>
              <p:nvPr/>
            </p:nvSpPr>
            <p:spPr bwMode="auto">
              <a:xfrm>
                <a:off x="4445" y="156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g</a:t>
                </a:r>
                <a:endParaRPr lang="en-US" altLang="zh-CN" b="0">
                  <a:latin typeface="Times New Roman" panose="02020603050405020304" pitchFamily="18" charset="0"/>
                </a:endParaRPr>
              </a:p>
            </p:txBody>
          </p:sp>
          <p:sp>
            <p:nvSpPr>
              <p:cNvPr id="68811" name="Rectangle 13"/>
              <p:cNvSpPr>
                <a:spLocks noChangeArrowheads="1"/>
              </p:cNvSpPr>
              <p:nvPr/>
            </p:nvSpPr>
            <p:spPr bwMode="auto">
              <a:xfrm>
                <a:off x="4502" y="156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e</a:t>
                </a:r>
                <a:endParaRPr lang="en-US" altLang="zh-CN" b="0">
                  <a:latin typeface="Times New Roman" panose="02020603050405020304" pitchFamily="18" charset="0"/>
                </a:endParaRPr>
              </a:p>
            </p:txBody>
          </p:sp>
          <p:sp>
            <p:nvSpPr>
              <p:cNvPr id="68812" name="Rectangle 14"/>
              <p:cNvSpPr>
                <a:spLocks noChangeArrowheads="1"/>
              </p:cNvSpPr>
              <p:nvPr/>
            </p:nvSpPr>
            <p:spPr bwMode="auto">
              <a:xfrm>
                <a:off x="4553" y="156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813" name="Rectangle 15"/>
              <p:cNvSpPr>
                <a:spLocks noChangeArrowheads="1"/>
              </p:cNvSpPr>
              <p:nvPr/>
            </p:nvSpPr>
            <p:spPr bwMode="auto">
              <a:xfrm>
                <a:off x="4587" y="156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o</a:t>
                </a:r>
                <a:endParaRPr lang="en-US" altLang="zh-CN" b="0">
                  <a:latin typeface="Times New Roman" panose="02020603050405020304" pitchFamily="18" charset="0"/>
                </a:endParaRPr>
              </a:p>
            </p:txBody>
          </p:sp>
          <p:sp>
            <p:nvSpPr>
              <p:cNvPr id="68814" name="Rectangle 16"/>
              <p:cNvSpPr>
                <a:spLocks noChangeArrowheads="1"/>
              </p:cNvSpPr>
              <p:nvPr/>
            </p:nvSpPr>
            <p:spPr bwMode="auto">
              <a:xfrm>
                <a:off x="4638" y="156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f</a:t>
                </a:r>
                <a:endParaRPr lang="en-US" altLang="zh-CN" b="0">
                  <a:latin typeface="Times New Roman" panose="02020603050405020304" pitchFamily="18" charset="0"/>
                </a:endParaRPr>
              </a:p>
            </p:txBody>
          </p:sp>
          <p:sp>
            <p:nvSpPr>
              <p:cNvPr id="68815" name="Rectangle 17"/>
              <p:cNvSpPr>
                <a:spLocks noChangeArrowheads="1"/>
              </p:cNvSpPr>
              <p:nvPr/>
            </p:nvSpPr>
            <p:spPr bwMode="auto">
              <a:xfrm>
                <a:off x="4666" y="156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f</a:t>
                </a:r>
                <a:endParaRPr lang="en-US" altLang="zh-CN" b="0">
                  <a:latin typeface="Times New Roman" panose="02020603050405020304" pitchFamily="18" charset="0"/>
                </a:endParaRPr>
              </a:p>
            </p:txBody>
          </p:sp>
          <p:sp>
            <p:nvSpPr>
              <p:cNvPr id="68816" name="Rectangle 18"/>
              <p:cNvSpPr>
                <a:spLocks noChangeArrowheads="1"/>
              </p:cNvSpPr>
              <p:nvPr/>
            </p:nvSpPr>
            <p:spPr bwMode="auto">
              <a:xfrm>
                <a:off x="4701" y="1565"/>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s</a:t>
                </a:r>
                <a:endParaRPr lang="en-US" altLang="zh-CN" b="0">
                  <a:latin typeface="Times New Roman" panose="02020603050405020304" pitchFamily="18" charset="0"/>
                </a:endParaRPr>
              </a:p>
            </p:txBody>
          </p:sp>
          <p:sp>
            <p:nvSpPr>
              <p:cNvPr id="68817" name="Rectangle 19"/>
              <p:cNvSpPr>
                <a:spLocks noChangeArrowheads="1"/>
              </p:cNvSpPr>
              <p:nvPr/>
            </p:nvSpPr>
            <p:spPr bwMode="auto">
              <a:xfrm>
                <a:off x="4748" y="156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e</a:t>
                </a:r>
                <a:endParaRPr lang="en-US" altLang="zh-CN" b="0">
                  <a:latin typeface="Times New Roman" panose="02020603050405020304" pitchFamily="18" charset="0"/>
                </a:endParaRPr>
              </a:p>
            </p:txBody>
          </p:sp>
          <p:sp>
            <p:nvSpPr>
              <p:cNvPr id="68818" name="Rectangle 20"/>
              <p:cNvSpPr>
                <a:spLocks noChangeArrowheads="1"/>
              </p:cNvSpPr>
              <p:nvPr/>
            </p:nvSpPr>
            <p:spPr bwMode="auto">
              <a:xfrm>
                <a:off x="4802" y="156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t</a:t>
                </a:r>
                <a:endParaRPr lang="en-US" altLang="zh-CN" b="0">
                  <a:latin typeface="Times New Roman" panose="02020603050405020304" pitchFamily="18" charset="0"/>
                </a:endParaRPr>
              </a:p>
            </p:txBody>
          </p:sp>
          <p:sp>
            <p:nvSpPr>
              <p:cNvPr id="68819" name="Rectangle 21"/>
              <p:cNvSpPr>
                <a:spLocks noChangeArrowheads="1"/>
              </p:cNvSpPr>
              <p:nvPr/>
            </p:nvSpPr>
            <p:spPr bwMode="auto">
              <a:xfrm>
                <a:off x="2221" y="1565"/>
                <a:ext cx="4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V</a:t>
                </a:r>
                <a:endParaRPr lang="en-US" altLang="zh-CN" b="0">
                  <a:latin typeface="Times New Roman" panose="02020603050405020304" pitchFamily="18" charset="0"/>
                </a:endParaRPr>
              </a:p>
            </p:txBody>
          </p:sp>
          <p:sp>
            <p:nvSpPr>
              <p:cNvPr id="68820" name="Rectangle 22"/>
              <p:cNvSpPr>
                <a:spLocks noChangeArrowheads="1"/>
              </p:cNvSpPr>
              <p:nvPr/>
            </p:nvSpPr>
            <p:spPr bwMode="auto">
              <a:xfrm>
                <a:off x="2277" y="1565"/>
                <a:ext cx="1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i</a:t>
                </a:r>
                <a:endParaRPr lang="en-US" altLang="zh-CN" b="0">
                  <a:latin typeface="Times New Roman" panose="02020603050405020304" pitchFamily="18" charset="0"/>
                </a:endParaRPr>
              </a:p>
            </p:txBody>
          </p:sp>
          <p:sp>
            <p:nvSpPr>
              <p:cNvPr id="68821" name="Rectangle 23"/>
              <p:cNvSpPr>
                <a:spLocks noChangeArrowheads="1"/>
              </p:cNvSpPr>
              <p:nvPr/>
            </p:nvSpPr>
            <p:spPr bwMode="auto">
              <a:xfrm>
                <a:off x="2303" y="1565"/>
                <a:ext cx="2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r</a:t>
                </a:r>
                <a:endParaRPr lang="en-US" altLang="zh-CN" b="0">
                  <a:latin typeface="Times New Roman" panose="02020603050405020304" pitchFamily="18" charset="0"/>
                </a:endParaRPr>
              </a:p>
            </p:txBody>
          </p:sp>
          <p:sp>
            <p:nvSpPr>
              <p:cNvPr id="68822" name="Rectangle 24"/>
              <p:cNvSpPr>
                <a:spLocks noChangeArrowheads="1"/>
              </p:cNvSpPr>
              <p:nvPr/>
            </p:nvSpPr>
            <p:spPr bwMode="auto">
              <a:xfrm>
                <a:off x="2338" y="156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t</a:t>
                </a:r>
                <a:endParaRPr lang="en-US" altLang="zh-CN" b="0">
                  <a:latin typeface="Times New Roman" panose="02020603050405020304" pitchFamily="18" charset="0"/>
                </a:endParaRPr>
              </a:p>
            </p:txBody>
          </p:sp>
          <p:sp>
            <p:nvSpPr>
              <p:cNvPr id="68823" name="Rectangle 25"/>
              <p:cNvSpPr>
                <a:spLocks noChangeArrowheads="1"/>
              </p:cNvSpPr>
              <p:nvPr/>
            </p:nvSpPr>
            <p:spPr bwMode="auto">
              <a:xfrm>
                <a:off x="2369" y="156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u</a:t>
                </a:r>
                <a:endParaRPr lang="en-US" altLang="zh-CN" b="0">
                  <a:latin typeface="Times New Roman" panose="02020603050405020304" pitchFamily="18" charset="0"/>
                </a:endParaRPr>
              </a:p>
            </p:txBody>
          </p:sp>
          <p:sp>
            <p:nvSpPr>
              <p:cNvPr id="68824" name="Rectangle 26"/>
              <p:cNvSpPr>
                <a:spLocks noChangeArrowheads="1"/>
              </p:cNvSpPr>
              <p:nvPr/>
            </p:nvSpPr>
            <p:spPr bwMode="auto">
              <a:xfrm>
                <a:off x="2423" y="156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a</a:t>
                </a:r>
                <a:endParaRPr lang="en-US" altLang="zh-CN" b="0">
                  <a:latin typeface="Times New Roman" panose="02020603050405020304" pitchFamily="18" charset="0"/>
                </a:endParaRPr>
              </a:p>
            </p:txBody>
          </p:sp>
          <p:sp>
            <p:nvSpPr>
              <p:cNvPr id="68825" name="Rectangle 27"/>
              <p:cNvSpPr>
                <a:spLocks noChangeArrowheads="1"/>
              </p:cNvSpPr>
              <p:nvPr/>
            </p:nvSpPr>
            <p:spPr bwMode="auto">
              <a:xfrm>
                <a:off x="2475" y="1565"/>
                <a:ext cx="1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l</a:t>
                </a:r>
                <a:endParaRPr lang="en-US" altLang="zh-CN" b="0">
                  <a:latin typeface="Times New Roman" panose="02020603050405020304" pitchFamily="18" charset="0"/>
                </a:endParaRPr>
              </a:p>
            </p:txBody>
          </p:sp>
          <p:sp>
            <p:nvSpPr>
              <p:cNvPr id="68826" name="Rectangle 28"/>
              <p:cNvSpPr>
                <a:spLocks noChangeArrowheads="1"/>
              </p:cNvSpPr>
              <p:nvPr/>
            </p:nvSpPr>
            <p:spPr bwMode="auto">
              <a:xfrm>
                <a:off x="2499" y="156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827" name="Rectangle 29"/>
              <p:cNvSpPr>
                <a:spLocks noChangeArrowheads="1"/>
              </p:cNvSpPr>
              <p:nvPr/>
            </p:nvSpPr>
            <p:spPr bwMode="auto">
              <a:xfrm>
                <a:off x="2530" y="156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p</a:t>
                </a:r>
                <a:endParaRPr lang="en-US" altLang="zh-CN" b="0">
                  <a:latin typeface="Times New Roman" panose="02020603050405020304" pitchFamily="18" charset="0"/>
                </a:endParaRPr>
              </a:p>
            </p:txBody>
          </p:sp>
          <p:sp>
            <p:nvSpPr>
              <p:cNvPr id="68828" name="Rectangle 30"/>
              <p:cNvSpPr>
                <a:spLocks noChangeArrowheads="1"/>
              </p:cNvSpPr>
              <p:nvPr/>
            </p:nvSpPr>
            <p:spPr bwMode="auto">
              <a:xfrm>
                <a:off x="2587" y="156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a</a:t>
                </a:r>
                <a:endParaRPr lang="en-US" altLang="zh-CN" b="0">
                  <a:latin typeface="Times New Roman" panose="02020603050405020304" pitchFamily="18" charset="0"/>
                </a:endParaRPr>
              </a:p>
            </p:txBody>
          </p:sp>
          <p:sp>
            <p:nvSpPr>
              <p:cNvPr id="68829" name="Rectangle 31"/>
              <p:cNvSpPr>
                <a:spLocks noChangeArrowheads="1"/>
              </p:cNvSpPr>
              <p:nvPr/>
            </p:nvSpPr>
            <p:spPr bwMode="auto">
              <a:xfrm>
                <a:off x="2646" y="156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g</a:t>
                </a:r>
                <a:endParaRPr lang="en-US" altLang="zh-CN" b="0">
                  <a:latin typeface="Times New Roman" panose="02020603050405020304" pitchFamily="18" charset="0"/>
                </a:endParaRPr>
              </a:p>
            </p:txBody>
          </p:sp>
          <p:sp>
            <p:nvSpPr>
              <p:cNvPr id="68830" name="Rectangle 32"/>
              <p:cNvSpPr>
                <a:spLocks noChangeArrowheads="1"/>
              </p:cNvSpPr>
              <p:nvPr/>
            </p:nvSpPr>
            <p:spPr bwMode="auto">
              <a:xfrm>
                <a:off x="2699" y="156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e</a:t>
                </a:r>
                <a:endParaRPr lang="en-US" altLang="zh-CN" b="0">
                  <a:latin typeface="Times New Roman" panose="02020603050405020304" pitchFamily="18" charset="0"/>
                </a:endParaRPr>
              </a:p>
            </p:txBody>
          </p:sp>
          <p:sp>
            <p:nvSpPr>
              <p:cNvPr id="68831" name="Rectangle 33"/>
              <p:cNvSpPr>
                <a:spLocks noChangeArrowheads="1"/>
              </p:cNvSpPr>
              <p:nvPr/>
            </p:nvSpPr>
            <p:spPr bwMode="auto">
              <a:xfrm>
                <a:off x="2754" y="156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832" name="Rectangle 34"/>
              <p:cNvSpPr>
                <a:spLocks noChangeArrowheads="1"/>
              </p:cNvSpPr>
              <p:nvPr/>
            </p:nvSpPr>
            <p:spPr bwMode="auto">
              <a:xfrm>
                <a:off x="2785" y="156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n</a:t>
                </a:r>
                <a:endParaRPr lang="en-US" altLang="zh-CN" b="0">
                  <a:latin typeface="Times New Roman" panose="02020603050405020304" pitchFamily="18" charset="0"/>
                </a:endParaRPr>
              </a:p>
            </p:txBody>
          </p:sp>
          <p:sp>
            <p:nvSpPr>
              <p:cNvPr id="68833" name="Rectangle 35"/>
              <p:cNvSpPr>
                <a:spLocks noChangeArrowheads="1"/>
              </p:cNvSpPr>
              <p:nvPr/>
            </p:nvSpPr>
            <p:spPr bwMode="auto">
              <a:xfrm>
                <a:off x="2840" y="156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u</a:t>
                </a:r>
                <a:endParaRPr lang="en-US" altLang="zh-CN" b="0">
                  <a:latin typeface="Times New Roman" panose="02020603050405020304" pitchFamily="18" charset="0"/>
                </a:endParaRPr>
              </a:p>
            </p:txBody>
          </p:sp>
          <p:sp>
            <p:nvSpPr>
              <p:cNvPr id="68834" name="Rectangle 36"/>
              <p:cNvSpPr>
                <a:spLocks noChangeArrowheads="1"/>
              </p:cNvSpPr>
              <p:nvPr/>
            </p:nvSpPr>
            <p:spPr bwMode="auto">
              <a:xfrm>
                <a:off x="2904" y="1565"/>
                <a:ext cx="5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m</a:t>
                </a:r>
                <a:endParaRPr lang="en-US" altLang="zh-CN" b="0">
                  <a:latin typeface="Times New Roman" panose="02020603050405020304" pitchFamily="18" charset="0"/>
                </a:endParaRPr>
              </a:p>
            </p:txBody>
          </p:sp>
          <p:sp>
            <p:nvSpPr>
              <p:cNvPr id="68835" name="Rectangle 37"/>
              <p:cNvSpPr>
                <a:spLocks noChangeArrowheads="1"/>
              </p:cNvSpPr>
              <p:nvPr/>
            </p:nvSpPr>
            <p:spPr bwMode="auto">
              <a:xfrm>
                <a:off x="2982" y="156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b</a:t>
                </a:r>
                <a:endParaRPr lang="en-US" altLang="zh-CN" b="0">
                  <a:latin typeface="Times New Roman" panose="02020603050405020304" pitchFamily="18" charset="0"/>
                </a:endParaRPr>
              </a:p>
            </p:txBody>
          </p:sp>
          <p:sp>
            <p:nvSpPr>
              <p:cNvPr id="68836" name="Rectangle 38"/>
              <p:cNvSpPr>
                <a:spLocks noChangeArrowheads="1"/>
              </p:cNvSpPr>
              <p:nvPr/>
            </p:nvSpPr>
            <p:spPr bwMode="auto">
              <a:xfrm>
                <a:off x="3036" y="156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e</a:t>
                </a:r>
                <a:endParaRPr lang="en-US" altLang="zh-CN" b="0">
                  <a:latin typeface="Times New Roman" panose="02020603050405020304" pitchFamily="18" charset="0"/>
                </a:endParaRPr>
              </a:p>
            </p:txBody>
          </p:sp>
          <p:sp>
            <p:nvSpPr>
              <p:cNvPr id="68837" name="Rectangle 39"/>
              <p:cNvSpPr>
                <a:spLocks noChangeArrowheads="1"/>
              </p:cNvSpPr>
              <p:nvPr/>
            </p:nvSpPr>
            <p:spPr bwMode="auto">
              <a:xfrm>
                <a:off x="3092" y="1565"/>
                <a:ext cx="2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r</a:t>
                </a:r>
                <a:endParaRPr lang="en-US" altLang="zh-CN" b="0">
                  <a:latin typeface="Times New Roman" panose="02020603050405020304" pitchFamily="18" charset="0"/>
                </a:endParaRPr>
              </a:p>
            </p:txBody>
          </p:sp>
          <p:sp>
            <p:nvSpPr>
              <p:cNvPr id="68838" name="Rectangle 40"/>
              <p:cNvSpPr>
                <a:spLocks noChangeArrowheads="1"/>
              </p:cNvSpPr>
              <p:nvPr/>
            </p:nvSpPr>
            <p:spPr bwMode="auto">
              <a:xfrm>
                <a:off x="2818" y="1243"/>
                <a:ext cx="4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900" b="0">
                    <a:solidFill>
                      <a:srgbClr val="000000"/>
                    </a:solidFill>
                  </a:rPr>
                  <a:t>V</a:t>
                </a:r>
                <a:endParaRPr lang="en-US" altLang="zh-CN" b="0">
                  <a:latin typeface="Times New Roman" panose="02020603050405020304" pitchFamily="18" charset="0"/>
                </a:endParaRPr>
              </a:p>
            </p:txBody>
          </p:sp>
          <p:sp>
            <p:nvSpPr>
              <p:cNvPr id="68839" name="Rectangle 41"/>
              <p:cNvSpPr>
                <a:spLocks noChangeArrowheads="1"/>
              </p:cNvSpPr>
              <p:nvPr/>
            </p:nvSpPr>
            <p:spPr bwMode="auto">
              <a:xfrm>
                <a:off x="2883" y="1243"/>
                <a:ext cx="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900" b="0">
                    <a:solidFill>
                      <a:srgbClr val="000000"/>
                    </a:solidFill>
                  </a:rPr>
                  <a:t>i</a:t>
                </a:r>
                <a:endParaRPr lang="en-US" altLang="zh-CN" b="0">
                  <a:latin typeface="Times New Roman" panose="02020603050405020304" pitchFamily="18" charset="0"/>
                </a:endParaRPr>
              </a:p>
            </p:txBody>
          </p:sp>
          <p:sp>
            <p:nvSpPr>
              <p:cNvPr id="68840" name="Rectangle 42"/>
              <p:cNvSpPr>
                <a:spLocks noChangeArrowheads="1"/>
              </p:cNvSpPr>
              <p:nvPr/>
            </p:nvSpPr>
            <p:spPr bwMode="auto">
              <a:xfrm>
                <a:off x="2912" y="1243"/>
                <a:ext cx="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900" b="0">
                    <a:solidFill>
                      <a:srgbClr val="000000"/>
                    </a:solidFill>
                  </a:rPr>
                  <a:t>r</a:t>
                </a:r>
                <a:endParaRPr lang="en-US" altLang="zh-CN" b="0">
                  <a:latin typeface="Times New Roman" panose="02020603050405020304" pitchFamily="18" charset="0"/>
                </a:endParaRPr>
              </a:p>
            </p:txBody>
          </p:sp>
          <p:sp>
            <p:nvSpPr>
              <p:cNvPr id="68841" name="Rectangle 43"/>
              <p:cNvSpPr>
                <a:spLocks noChangeArrowheads="1"/>
              </p:cNvSpPr>
              <p:nvPr/>
            </p:nvSpPr>
            <p:spPr bwMode="auto">
              <a:xfrm>
                <a:off x="2944" y="1243"/>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900" b="0">
                    <a:solidFill>
                      <a:srgbClr val="000000"/>
                    </a:solidFill>
                  </a:rPr>
                  <a:t>t</a:t>
                </a:r>
                <a:endParaRPr lang="en-US" altLang="zh-CN" b="0">
                  <a:latin typeface="Times New Roman" panose="02020603050405020304" pitchFamily="18" charset="0"/>
                </a:endParaRPr>
              </a:p>
            </p:txBody>
          </p:sp>
          <p:sp>
            <p:nvSpPr>
              <p:cNvPr id="68842" name="Rectangle 44"/>
              <p:cNvSpPr>
                <a:spLocks noChangeArrowheads="1"/>
              </p:cNvSpPr>
              <p:nvPr/>
            </p:nvSpPr>
            <p:spPr bwMode="auto">
              <a:xfrm>
                <a:off x="2977" y="1243"/>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900" b="0">
                    <a:solidFill>
                      <a:srgbClr val="000000"/>
                    </a:solidFill>
                  </a:rPr>
                  <a:t>u</a:t>
                </a:r>
                <a:endParaRPr lang="en-US" altLang="zh-CN" b="0">
                  <a:latin typeface="Times New Roman" panose="02020603050405020304" pitchFamily="18" charset="0"/>
                </a:endParaRPr>
              </a:p>
            </p:txBody>
          </p:sp>
          <p:sp>
            <p:nvSpPr>
              <p:cNvPr id="68843" name="Rectangle 45"/>
              <p:cNvSpPr>
                <a:spLocks noChangeArrowheads="1"/>
              </p:cNvSpPr>
              <p:nvPr/>
            </p:nvSpPr>
            <p:spPr bwMode="auto">
              <a:xfrm>
                <a:off x="3034" y="1243"/>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900" b="0">
                    <a:solidFill>
                      <a:srgbClr val="000000"/>
                    </a:solidFill>
                  </a:rPr>
                  <a:t>a</a:t>
                </a:r>
                <a:endParaRPr lang="en-US" altLang="zh-CN" b="0">
                  <a:latin typeface="Times New Roman" panose="02020603050405020304" pitchFamily="18" charset="0"/>
                </a:endParaRPr>
              </a:p>
            </p:txBody>
          </p:sp>
          <p:sp>
            <p:nvSpPr>
              <p:cNvPr id="68844" name="Rectangle 46"/>
              <p:cNvSpPr>
                <a:spLocks noChangeArrowheads="1"/>
              </p:cNvSpPr>
              <p:nvPr/>
            </p:nvSpPr>
            <p:spPr bwMode="auto">
              <a:xfrm>
                <a:off x="3090" y="1243"/>
                <a:ext cx="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900" b="0">
                    <a:solidFill>
                      <a:srgbClr val="000000"/>
                    </a:solidFill>
                  </a:rPr>
                  <a:t>l</a:t>
                </a:r>
                <a:endParaRPr lang="en-US" altLang="zh-CN" b="0">
                  <a:latin typeface="Times New Roman" panose="02020603050405020304" pitchFamily="18" charset="0"/>
                </a:endParaRPr>
              </a:p>
            </p:txBody>
          </p:sp>
          <p:sp>
            <p:nvSpPr>
              <p:cNvPr id="68845" name="Rectangle 47"/>
              <p:cNvSpPr>
                <a:spLocks noChangeArrowheads="1"/>
              </p:cNvSpPr>
              <p:nvPr/>
            </p:nvSpPr>
            <p:spPr bwMode="auto">
              <a:xfrm>
                <a:off x="3117" y="1243"/>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900" b="0">
                    <a:solidFill>
                      <a:srgbClr val="000000"/>
                    </a:solidFill>
                  </a:rPr>
                  <a:t> </a:t>
                </a:r>
                <a:endParaRPr lang="en-US" altLang="zh-CN" b="0">
                  <a:latin typeface="Times New Roman" panose="02020603050405020304" pitchFamily="18" charset="0"/>
                </a:endParaRPr>
              </a:p>
            </p:txBody>
          </p:sp>
          <p:sp>
            <p:nvSpPr>
              <p:cNvPr id="68846" name="Rectangle 48"/>
              <p:cNvSpPr>
                <a:spLocks noChangeArrowheads="1"/>
              </p:cNvSpPr>
              <p:nvPr/>
            </p:nvSpPr>
            <p:spPr bwMode="auto">
              <a:xfrm>
                <a:off x="3146" y="1243"/>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900" b="0">
                    <a:solidFill>
                      <a:srgbClr val="000000"/>
                    </a:solidFill>
                  </a:rPr>
                  <a:t>a</a:t>
                </a:r>
                <a:endParaRPr lang="en-US" altLang="zh-CN" b="0">
                  <a:latin typeface="Times New Roman" panose="02020603050405020304" pitchFamily="18" charset="0"/>
                </a:endParaRPr>
              </a:p>
            </p:txBody>
          </p:sp>
          <p:sp>
            <p:nvSpPr>
              <p:cNvPr id="68847" name="Rectangle 49"/>
              <p:cNvSpPr>
                <a:spLocks noChangeArrowheads="1"/>
              </p:cNvSpPr>
              <p:nvPr/>
            </p:nvSpPr>
            <p:spPr bwMode="auto">
              <a:xfrm>
                <a:off x="3208" y="1243"/>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900" b="0">
                    <a:solidFill>
                      <a:srgbClr val="000000"/>
                    </a:solidFill>
                  </a:rPr>
                  <a:t>d</a:t>
                </a:r>
                <a:endParaRPr lang="en-US" altLang="zh-CN" b="0">
                  <a:latin typeface="Times New Roman" panose="02020603050405020304" pitchFamily="18" charset="0"/>
                </a:endParaRPr>
              </a:p>
            </p:txBody>
          </p:sp>
          <p:sp>
            <p:nvSpPr>
              <p:cNvPr id="68848" name="Rectangle 50"/>
              <p:cNvSpPr>
                <a:spLocks noChangeArrowheads="1"/>
              </p:cNvSpPr>
              <p:nvPr/>
            </p:nvSpPr>
            <p:spPr bwMode="auto">
              <a:xfrm>
                <a:off x="3266" y="1243"/>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900" b="0">
                    <a:solidFill>
                      <a:srgbClr val="000000"/>
                    </a:solidFill>
                  </a:rPr>
                  <a:t>d</a:t>
                </a:r>
                <a:endParaRPr lang="en-US" altLang="zh-CN" b="0">
                  <a:latin typeface="Times New Roman" panose="02020603050405020304" pitchFamily="18" charset="0"/>
                </a:endParaRPr>
              </a:p>
            </p:txBody>
          </p:sp>
          <p:sp>
            <p:nvSpPr>
              <p:cNvPr id="68849" name="Rectangle 51"/>
              <p:cNvSpPr>
                <a:spLocks noChangeArrowheads="1"/>
              </p:cNvSpPr>
              <p:nvPr/>
            </p:nvSpPr>
            <p:spPr bwMode="auto">
              <a:xfrm>
                <a:off x="3324" y="1243"/>
                <a:ext cx="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900" b="0">
                    <a:solidFill>
                      <a:srgbClr val="000000"/>
                    </a:solidFill>
                  </a:rPr>
                  <a:t>r</a:t>
                </a:r>
                <a:endParaRPr lang="en-US" altLang="zh-CN" b="0">
                  <a:latin typeface="Times New Roman" panose="02020603050405020304" pitchFamily="18" charset="0"/>
                </a:endParaRPr>
              </a:p>
            </p:txBody>
          </p:sp>
          <p:sp>
            <p:nvSpPr>
              <p:cNvPr id="68850" name="Rectangle 52"/>
              <p:cNvSpPr>
                <a:spLocks noChangeArrowheads="1"/>
              </p:cNvSpPr>
              <p:nvPr/>
            </p:nvSpPr>
            <p:spPr bwMode="auto">
              <a:xfrm>
                <a:off x="3359" y="1243"/>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900" b="0">
                    <a:solidFill>
                      <a:srgbClr val="000000"/>
                    </a:solidFill>
                  </a:rPr>
                  <a:t>e</a:t>
                </a:r>
                <a:endParaRPr lang="en-US" altLang="zh-CN" b="0">
                  <a:latin typeface="Times New Roman" panose="02020603050405020304" pitchFamily="18" charset="0"/>
                </a:endParaRPr>
              </a:p>
            </p:txBody>
          </p:sp>
          <p:sp>
            <p:nvSpPr>
              <p:cNvPr id="68851" name="Rectangle 53"/>
              <p:cNvSpPr>
                <a:spLocks noChangeArrowheads="1"/>
              </p:cNvSpPr>
              <p:nvPr/>
            </p:nvSpPr>
            <p:spPr bwMode="auto">
              <a:xfrm>
                <a:off x="3421" y="1243"/>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900" b="0">
                    <a:solidFill>
                      <a:srgbClr val="000000"/>
                    </a:solidFill>
                  </a:rPr>
                  <a:t>s</a:t>
                </a:r>
                <a:endParaRPr lang="en-US" altLang="zh-CN" b="0">
                  <a:latin typeface="Times New Roman" panose="02020603050405020304" pitchFamily="18" charset="0"/>
                </a:endParaRPr>
              </a:p>
            </p:txBody>
          </p:sp>
          <p:sp>
            <p:nvSpPr>
              <p:cNvPr id="68852" name="Rectangle 54"/>
              <p:cNvSpPr>
                <a:spLocks noChangeArrowheads="1"/>
              </p:cNvSpPr>
              <p:nvPr/>
            </p:nvSpPr>
            <p:spPr bwMode="auto">
              <a:xfrm>
                <a:off x="3473" y="1243"/>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900" b="0">
                    <a:solidFill>
                      <a:srgbClr val="000000"/>
                    </a:solidFill>
                  </a:rPr>
                  <a:t>s</a:t>
                </a:r>
                <a:endParaRPr lang="en-US" altLang="zh-CN" b="0">
                  <a:latin typeface="Times New Roman" panose="02020603050405020304" pitchFamily="18" charset="0"/>
                </a:endParaRPr>
              </a:p>
            </p:txBody>
          </p:sp>
          <p:sp>
            <p:nvSpPr>
              <p:cNvPr id="68853" name="Line 55"/>
              <p:cNvSpPr>
                <a:spLocks noChangeShapeType="1"/>
              </p:cNvSpPr>
              <p:nvPr/>
            </p:nvSpPr>
            <p:spPr bwMode="auto">
              <a:xfrm flipV="1">
                <a:off x="3823" y="3546"/>
                <a:ext cx="0" cy="2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54" name="Freeform 56"/>
              <p:cNvSpPr>
                <a:spLocks/>
              </p:cNvSpPr>
              <p:nvPr/>
            </p:nvSpPr>
            <p:spPr bwMode="auto">
              <a:xfrm>
                <a:off x="1159" y="3546"/>
                <a:ext cx="4088" cy="215"/>
              </a:xfrm>
              <a:custGeom>
                <a:avLst/>
                <a:gdLst>
                  <a:gd name="T0" fmla="*/ 0 w 4088"/>
                  <a:gd name="T1" fmla="*/ 215 h 215"/>
                  <a:gd name="T2" fmla="*/ 0 w 4088"/>
                  <a:gd name="T3" fmla="*/ 0 h 215"/>
                  <a:gd name="T4" fmla="*/ 4088 w 4088"/>
                  <a:gd name="T5" fmla="*/ 0 h 215"/>
                  <a:gd name="T6" fmla="*/ 4088 w 4088"/>
                  <a:gd name="T7" fmla="*/ 215 h 215"/>
                  <a:gd name="T8" fmla="*/ 0 w 4088"/>
                  <a:gd name="T9" fmla="*/ 215 h 215"/>
                  <a:gd name="T10" fmla="*/ 0 w 4088"/>
                  <a:gd name="T11" fmla="*/ 215 h 215"/>
                  <a:gd name="T12" fmla="*/ 0 60000 65536"/>
                  <a:gd name="T13" fmla="*/ 0 60000 65536"/>
                  <a:gd name="T14" fmla="*/ 0 60000 65536"/>
                  <a:gd name="T15" fmla="*/ 0 60000 65536"/>
                  <a:gd name="T16" fmla="*/ 0 60000 65536"/>
                  <a:gd name="T17" fmla="*/ 0 60000 65536"/>
                  <a:gd name="T18" fmla="*/ 0 w 4088"/>
                  <a:gd name="T19" fmla="*/ 0 h 215"/>
                  <a:gd name="T20" fmla="*/ 4088 w 4088"/>
                  <a:gd name="T21" fmla="*/ 215 h 215"/>
                </a:gdLst>
                <a:ahLst/>
                <a:cxnLst>
                  <a:cxn ang="T12">
                    <a:pos x="T0" y="T1"/>
                  </a:cxn>
                  <a:cxn ang="T13">
                    <a:pos x="T2" y="T3"/>
                  </a:cxn>
                  <a:cxn ang="T14">
                    <a:pos x="T4" y="T5"/>
                  </a:cxn>
                  <a:cxn ang="T15">
                    <a:pos x="T6" y="T7"/>
                  </a:cxn>
                  <a:cxn ang="T16">
                    <a:pos x="T8" y="T9"/>
                  </a:cxn>
                  <a:cxn ang="T17">
                    <a:pos x="T10" y="T11"/>
                  </a:cxn>
                </a:cxnLst>
                <a:rect l="T18" t="T19" r="T20" b="T21"/>
                <a:pathLst>
                  <a:path w="4088" h="215">
                    <a:moveTo>
                      <a:pt x="0" y="215"/>
                    </a:moveTo>
                    <a:lnTo>
                      <a:pt x="0" y="0"/>
                    </a:lnTo>
                    <a:lnTo>
                      <a:pt x="4088" y="0"/>
                    </a:lnTo>
                    <a:lnTo>
                      <a:pt x="4088" y="215"/>
                    </a:lnTo>
                    <a:lnTo>
                      <a:pt x="0" y="21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855" name="Rectangle 57"/>
              <p:cNvSpPr>
                <a:spLocks noChangeArrowheads="1"/>
              </p:cNvSpPr>
              <p:nvPr/>
            </p:nvSpPr>
            <p:spPr bwMode="auto">
              <a:xfrm>
                <a:off x="4324" y="3614"/>
                <a:ext cx="4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P</a:t>
                </a:r>
                <a:endParaRPr lang="en-US" altLang="zh-CN" b="0">
                  <a:latin typeface="Times New Roman" panose="02020603050405020304" pitchFamily="18" charset="0"/>
                </a:endParaRPr>
              </a:p>
            </p:txBody>
          </p:sp>
          <p:sp>
            <p:nvSpPr>
              <p:cNvPr id="68856" name="Rectangle 58"/>
              <p:cNvSpPr>
                <a:spLocks noChangeArrowheads="1"/>
              </p:cNvSpPr>
              <p:nvPr/>
            </p:nvSpPr>
            <p:spPr bwMode="auto">
              <a:xfrm>
                <a:off x="4390" y="361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a</a:t>
                </a:r>
                <a:endParaRPr lang="en-US" altLang="zh-CN" b="0">
                  <a:latin typeface="Times New Roman" panose="02020603050405020304" pitchFamily="18" charset="0"/>
                </a:endParaRPr>
              </a:p>
            </p:txBody>
          </p:sp>
          <p:sp>
            <p:nvSpPr>
              <p:cNvPr id="68857" name="Rectangle 59"/>
              <p:cNvSpPr>
                <a:spLocks noChangeArrowheads="1"/>
              </p:cNvSpPr>
              <p:nvPr/>
            </p:nvSpPr>
            <p:spPr bwMode="auto">
              <a:xfrm>
                <a:off x="4445" y="361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g</a:t>
                </a:r>
                <a:endParaRPr lang="en-US" altLang="zh-CN" b="0">
                  <a:latin typeface="Times New Roman" panose="02020603050405020304" pitchFamily="18" charset="0"/>
                </a:endParaRPr>
              </a:p>
            </p:txBody>
          </p:sp>
          <p:sp>
            <p:nvSpPr>
              <p:cNvPr id="68858" name="Rectangle 60"/>
              <p:cNvSpPr>
                <a:spLocks noChangeArrowheads="1"/>
              </p:cNvSpPr>
              <p:nvPr/>
            </p:nvSpPr>
            <p:spPr bwMode="auto">
              <a:xfrm>
                <a:off x="4502" y="361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e</a:t>
                </a:r>
                <a:endParaRPr lang="en-US" altLang="zh-CN" b="0">
                  <a:latin typeface="Times New Roman" panose="02020603050405020304" pitchFamily="18" charset="0"/>
                </a:endParaRPr>
              </a:p>
            </p:txBody>
          </p:sp>
          <p:sp>
            <p:nvSpPr>
              <p:cNvPr id="68859" name="Rectangle 61"/>
              <p:cNvSpPr>
                <a:spLocks noChangeArrowheads="1"/>
              </p:cNvSpPr>
              <p:nvPr/>
            </p:nvSpPr>
            <p:spPr bwMode="auto">
              <a:xfrm>
                <a:off x="4553" y="3614"/>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860" name="Rectangle 62"/>
              <p:cNvSpPr>
                <a:spLocks noChangeArrowheads="1"/>
              </p:cNvSpPr>
              <p:nvPr/>
            </p:nvSpPr>
            <p:spPr bwMode="auto">
              <a:xfrm>
                <a:off x="4587" y="361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o</a:t>
                </a:r>
                <a:endParaRPr lang="en-US" altLang="zh-CN" b="0">
                  <a:latin typeface="Times New Roman" panose="02020603050405020304" pitchFamily="18" charset="0"/>
                </a:endParaRPr>
              </a:p>
            </p:txBody>
          </p:sp>
          <p:sp>
            <p:nvSpPr>
              <p:cNvPr id="68861" name="Rectangle 63"/>
              <p:cNvSpPr>
                <a:spLocks noChangeArrowheads="1"/>
              </p:cNvSpPr>
              <p:nvPr/>
            </p:nvSpPr>
            <p:spPr bwMode="auto">
              <a:xfrm>
                <a:off x="4638" y="3614"/>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f</a:t>
                </a:r>
                <a:endParaRPr lang="en-US" altLang="zh-CN" b="0">
                  <a:latin typeface="Times New Roman" panose="02020603050405020304" pitchFamily="18" charset="0"/>
                </a:endParaRPr>
              </a:p>
            </p:txBody>
          </p:sp>
          <p:sp>
            <p:nvSpPr>
              <p:cNvPr id="68862" name="Rectangle 64"/>
              <p:cNvSpPr>
                <a:spLocks noChangeArrowheads="1"/>
              </p:cNvSpPr>
              <p:nvPr/>
            </p:nvSpPr>
            <p:spPr bwMode="auto">
              <a:xfrm>
                <a:off x="4666" y="3614"/>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f</a:t>
                </a:r>
                <a:endParaRPr lang="en-US" altLang="zh-CN" b="0">
                  <a:latin typeface="Times New Roman" panose="02020603050405020304" pitchFamily="18" charset="0"/>
                </a:endParaRPr>
              </a:p>
            </p:txBody>
          </p:sp>
          <p:sp>
            <p:nvSpPr>
              <p:cNvPr id="68863" name="Rectangle 65"/>
              <p:cNvSpPr>
                <a:spLocks noChangeArrowheads="1"/>
              </p:cNvSpPr>
              <p:nvPr/>
            </p:nvSpPr>
            <p:spPr bwMode="auto">
              <a:xfrm>
                <a:off x="4701" y="3614"/>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s</a:t>
                </a:r>
                <a:endParaRPr lang="en-US" altLang="zh-CN" b="0">
                  <a:latin typeface="Times New Roman" panose="02020603050405020304" pitchFamily="18" charset="0"/>
                </a:endParaRPr>
              </a:p>
            </p:txBody>
          </p:sp>
          <p:sp>
            <p:nvSpPr>
              <p:cNvPr id="68864" name="Rectangle 66"/>
              <p:cNvSpPr>
                <a:spLocks noChangeArrowheads="1"/>
              </p:cNvSpPr>
              <p:nvPr/>
            </p:nvSpPr>
            <p:spPr bwMode="auto">
              <a:xfrm>
                <a:off x="4748" y="361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e</a:t>
                </a:r>
                <a:endParaRPr lang="en-US" altLang="zh-CN" b="0">
                  <a:latin typeface="Times New Roman" panose="02020603050405020304" pitchFamily="18" charset="0"/>
                </a:endParaRPr>
              </a:p>
            </p:txBody>
          </p:sp>
          <p:sp>
            <p:nvSpPr>
              <p:cNvPr id="68865" name="Rectangle 67"/>
              <p:cNvSpPr>
                <a:spLocks noChangeArrowheads="1"/>
              </p:cNvSpPr>
              <p:nvPr/>
            </p:nvSpPr>
            <p:spPr bwMode="auto">
              <a:xfrm>
                <a:off x="4802" y="3614"/>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t</a:t>
                </a:r>
                <a:endParaRPr lang="en-US" altLang="zh-CN" b="0">
                  <a:latin typeface="Times New Roman" panose="02020603050405020304" pitchFamily="18" charset="0"/>
                </a:endParaRPr>
              </a:p>
            </p:txBody>
          </p:sp>
          <p:sp>
            <p:nvSpPr>
              <p:cNvPr id="68866" name="Rectangle 68"/>
              <p:cNvSpPr>
                <a:spLocks noChangeArrowheads="1"/>
              </p:cNvSpPr>
              <p:nvPr/>
            </p:nvSpPr>
            <p:spPr bwMode="auto">
              <a:xfrm>
                <a:off x="2339" y="3614"/>
                <a:ext cx="4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P</a:t>
                </a:r>
                <a:endParaRPr lang="en-US" altLang="zh-CN" b="0">
                  <a:latin typeface="Times New Roman" panose="02020603050405020304" pitchFamily="18" charset="0"/>
                </a:endParaRPr>
              </a:p>
            </p:txBody>
          </p:sp>
          <p:sp>
            <p:nvSpPr>
              <p:cNvPr id="68867" name="Rectangle 69"/>
              <p:cNvSpPr>
                <a:spLocks noChangeArrowheads="1"/>
              </p:cNvSpPr>
              <p:nvPr/>
            </p:nvSpPr>
            <p:spPr bwMode="auto">
              <a:xfrm>
                <a:off x="2406" y="361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h</a:t>
                </a:r>
                <a:endParaRPr lang="en-US" altLang="zh-CN" b="0">
                  <a:latin typeface="Times New Roman" panose="02020603050405020304" pitchFamily="18" charset="0"/>
                </a:endParaRPr>
              </a:p>
            </p:txBody>
          </p:sp>
          <p:sp>
            <p:nvSpPr>
              <p:cNvPr id="68868" name="Rectangle 70"/>
              <p:cNvSpPr>
                <a:spLocks noChangeArrowheads="1"/>
              </p:cNvSpPr>
              <p:nvPr/>
            </p:nvSpPr>
            <p:spPr bwMode="auto">
              <a:xfrm>
                <a:off x="2459" y="3614"/>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y</a:t>
                </a:r>
                <a:endParaRPr lang="en-US" altLang="zh-CN" b="0">
                  <a:latin typeface="Times New Roman" panose="02020603050405020304" pitchFamily="18" charset="0"/>
                </a:endParaRPr>
              </a:p>
            </p:txBody>
          </p:sp>
          <p:sp>
            <p:nvSpPr>
              <p:cNvPr id="68869" name="Rectangle 71"/>
              <p:cNvSpPr>
                <a:spLocks noChangeArrowheads="1"/>
              </p:cNvSpPr>
              <p:nvPr/>
            </p:nvSpPr>
            <p:spPr bwMode="auto">
              <a:xfrm>
                <a:off x="2513" y="3614"/>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s</a:t>
                </a:r>
                <a:endParaRPr lang="en-US" altLang="zh-CN" b="0">
                  <a:latin typeface="Times New Roman" panose="02020603050405020304" pitchFamily="18" charset="0"/>
                </a:endParaRPr>
              </a:p>
            </p:txBody>
          </p:sp>
          <p:sp>
            <p:nvSpPr>
              <p:cNvPr id="68870" name="Rectangle 72"/>
              <p:cNvSpPr>
                <a:spLocks noChangeArrowheads="1"/>
              </p:cNvSpPr>
              <p:nvPr/>
            </p:nvSpPr>
            <p:spPr bwMode="auto">
              <a:xfrm>
                <a:off x="2554" y="3614"/>
                <a:ext cx="1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i</a:t>
                </a:r>
                <a:endParaRPr lang="en-US" altLang="zh-CN" b="0">
                  <a:latin typeface="Times New Roman" panose="02020603050405020304" pitchFamily="18" charset="0"/>
                </a:endParaRPr>
              </a:p>
            </p:txBody>
          </p:sp>
          <p:sp>
            <p:nvSpPr>
              <p:cNvPr id="68871" name="Rectangle 73"/>
              <p:cNvSpPr>
                <a:spLocks noChangeArrowheads="1"/>
              </p:cNvSpPr>
              <p:nvPr/>
            </p:nvSpPr>
            <p:spPr bwMode="auto">
              <a:xfrm>
                <a:off x="2586" y="3614"/>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c</a:t>
                </a:r>
                <a:endParaRPr lang="en-US" altLang="zh-CN" b="0">
                  <a:latin typeface="Times New Roman" panose="02020603050405020304" pitchFamily="18" charset="0"/>
                </a:endParaRPr>
              </a:p>
            </p:txBody>
          </p:sp>
          <p:sp>
            <p:nvSpPr>
              <p:cNvPr id="68872" name="Rectangle 74"/>
              <p:cNvSpPr>
                <a:spLocks noChangeArrowheads="1"/>
              </p:cNvSpPr>
              <p:nvPr/>
            </p:nvSpPr>
            <p:spPr bwMode="auto">
              <a:xfrm>
                <a:off x="2632" y="361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a</a:t>
                </a:r>
                <a:endParaRPr lang="en-US" altLang="zh-CN" b="0">
                  <a:latin typeface="Times New Roman" panose="02020603050405020304" pitchFamily="18" charset="0"/>
                </a:endParaRPr>
              </a:p>
            </p:txBody>
          </p:sp>
          <p:sp>
            <p:nvSpPr>
              <p:cNvPr id="68873" name="Rectangle 75"/>
              <p:cNvSpPr>
                <a:spLocks noChangeArrowheads="1"/>
              </p:cNvSpPr>
              <p:nvPr/>
            </p:nvSpPr>
            <p:spPr bwMode="auto">
              <a:xfrm>
                <a:off x="2684" y="3614"/>
                <a:ext cx="1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l</a:t>
                </a:r>
                <a:endParaRPr lang="en-US" altLang="zh-CN" b="0">
                  <a:latin typeface="Times New Roman" panose="02020603050405020304" pitchFamily="18" charset="0"/>
                </a:endParaRPr>
              </a:p>
            </p:txBody>
          </p:sp>
          <p:sp>
            <p:nvSpPr>
              <p:cNvPr id="68874" name="Rectangle 76"/>
              <p:cNvSpPr>
                <a:spLocks noChangeArrowheads="1"/>
              </p:cNvSpPr>
              <p:nvPr/>
            </p:nvSpPr>
            <p:spPr bwMode="auto">
              <a:xfrm>
                <a:off x="2708" y="3614"/>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875" name="Rectangle 77"/>
              <p:cNvSpPr>
                <a:spLocks noChangeArrowheads="1"/>
              </p:cNvSpPr>
              <p:nvPr/>
            </p:nvSpPr>
            <p:spPr bwMode="auto">
              <a:xfrm>
                <a:off x="2743" y="361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p</a:t>
                </a:r>
                <a:endParaRPr lang="en-US" altLang="zh-CN" b="0">
                  <a:latin typeface="Times New Roman" panose="02020603050405020304" pitchFamily="18" charset="0"/>
                </a:endParaRPr>
              </a:p>
            </p:txBody>
          </p:sp>
          <p:sp>
            <p:nvSpPr>
              <p:cNvPr id="68876" name="Rectangle 78"/>
              <p:cNvSpPr>
                <a:spLocks noChangeArrowheads="1"/>
              </p:cNvSpPr>
              <p:nvPr/>
            </p:nvSpPr>
            <p:spPr bwMode="auto">
              <a:xfrm>
                <a:off x="2796" y="361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a</a:t>
                </a:r>
                <a:endParaRPr lang="en-US" altLang="zh-CN" b="0">
                  <a:latin typeface="Times New Roman" panose="02020603050405020304" pitchFamily="18" charset="0"/>
                </a:endParaRPr>
              </a:p>
            </p:txBody>
          </p:sp>
          <p:sp>
            <p:nvSpPr>
              <p:cNvPr id="68877" name="Rectangle 79"/>
              <p:cNvSpPr>
                <a:spLocks noChangeArrowheads="1"/>
              </p:cNvSpPr>
              <p:nvPr/>
            </p:nvSpPr>
            <p:spPr bwMode="auto">
              <a:xfrm>
                <a:off x="2855" y="361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g</a:t>
                </a:r>
                <a:endParaRPr lang="en-US" altLang="zh-CN" b="0">
                  <a:latin typeface="Times New Roman" panose="02020603050405020304" pitchFamily="18" charset="0"/>
                </a:endParaRPr>
              </a:p>
            </p:txBody>
          </p:sp>
          <p:sp>
            <p:nvSpPr>
              <p:cNvPr id="68878" name="Rectangle 80"/>
              <p:cNvSpPr>
                <a:spLocks noChangeArrowheads="1"/>
              </p:cNvSpPr>
              <p:nvPr/>
            </p:nvSpPr>
            <p:spPr bwMode="auto">
              <a:xfrm>
                <a:off x="2909" y="361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e</a:t>
                </a:r>
                <a:endParaRPr lang="en-US" altLang="zh-CN" b="0">
                  <a:latin typeface="Times New Roman" panose="02020603050405020304" pitchFamily="18" charset="0"/>
                </a:endParaRPr>
              </a:p>
            </p:txBody>
          </p:sp>
          <p:sp>
            <p:nvSpPr>
              <p:cNvPr id="68879" name="Rectangle 81"/>
              <p:cNvSpPr>
                <a:spLocks noChangeArrowheads="1"/>
              </p:cNvSpPr>
              <p:nvPr/>
            </p:nvSpPr>
            <p:spPr bwMode="auto">
              <a:xfrm>
                <a:off x="2963" y="3614"/>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880" name="Rectangle 82"/>
              <p:cNvSpPr>
                <a:spLocks noChangeArrowheads="1"/>
              </p:cNvSpPr>
              <p:nvPr/>
            </p:nvSpPr>
            <p:spPr bwMode="auto">
              <a:xfrm>
                <a:off x="2995" y="361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n</a:t>
                </a:r>
                <a:endParaRPr lang="en-US" altLang="zh-CN" b="0">
                  <a:latin typeface="Times New Roman" panose="02020603050405020304" pitchFamily="18" charset="0"/>
                </a:endParaRPr>
              </a:p>
            </p:txBody>
          </p:sp>
          <p:sp>
            <p:nvSpPr>
              <p:cNvPr id="68881" name="Rectangle 83"/>
              <p:cNvSpPr>
                <a:spLocks noChangeArrowheads="1"/>
              </p:cNvSpPr>
              <p:nvPr/>
            </p:nvSpPr>
            <p:spPr bwMode="auto">
              <a:xfrm>
                <a:off x="3052" y="361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u</a:t>
                </a:r>
                <a:endParaRPr lang="en-US" altLang="zh-CN" b="0">
                  <a:latin typeface="Times New Roman" panose="02020603050405020304" pitchFamily="18" charset="0"/>
                </a:endParaRPr>
              </a:p>
            </p:txBody>
          </p:sp>
          <p:sp>
            <p:nvSpPr>
              <p:cNvPr id="68882" name="Rectangle 84"/>
              <p:cNvSpPr>
                <a:spLocks noChangeArrowheads="1"/>
              </p:cNvSpPr>
              <p:nvPr/>
            </p:nvSpPr>
            <p:spPr bwMode="auto">
              <a:xfrm>
                <a:off x="3114" y="3614"/>
                <a:ext cx="5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m</a:t>
                </a:r>
                <a:endParaRPr lang="en-US" altLang="zh-CN" b="0">
                  <a:latin typeface="Times New Roman" panose="02020603050405020304" pitchFamily="18" charset="0"/>
                </a:endParaRPr>
              </a:p>
            </p:txBody>
          </p:sp>
          <p:sp>
            <p:nvSpPr>
              <p:cNvPr id="68883" name="Rectangle 85"/>
              <p:cNvSpPr>
                <a:spLocks noChangeArrowheads="1"/>
              </p:cNvSpPr>
              <p:nvPr/>
            </p:nvSpPr>
            <p:spPr bwMode="auto">
              <a:xfrm>
                <a:off x="3192" y="361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b</a:t>
                </a:r>
                <a:endParaRPr lang="en-US" altLang="zh-CN" b="0">
                  <a:latin typeface="Times New Roman" panose="02020603050405020304" pitchFamily="18" charset="0"/>
                </a:endParaRPr>
              </a:p>
            </p:txBody>
          </p:sp>
          <p:sp>
            <p:nvSpPr>
              <p:cNvPr id="68884" name="Rectangle 86"/>
              <p:cNvSpPr>
                <a:spLocks noChangeArrowheads="1"/>
              </p:cNvSpPr>
              <p:nvPr/>
            </p:nvSpPr>
            <p:spPr bwMode="auto">
              <a:xfrm>
                <a:off x="3245" y="361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e</a:t>
                </a:r>
                <a:endParaRPr lang="en-US" altLang="zh-CN" b="0">
                  <a:latin typeface="Times New Roman" panose="02020603050405020304" pitchFamily="18" charset="0"/>
                </a:endParaRPr>
              </a:p>
            </p:txBody>
          </p:sp>
          <p:sp>
            <p:nvSpPr>
              <p:cNvPr id="68885" name="Rectangle 87"/>
              <p:cNvSpPr>
                <a:spLocks noChangeArrowheads="1"/>
              </p:cNvSpPr>
              <p:nvPr/>
            </p:nvSpPr>
            <p:spPr bwMode="auto">
              <a:xfrm>
                <a:off x="3301" y="3614"/>
                <a:ext cx="2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r</a:t>
                </a:r>
                <a:endParaRPr lang="en-US" altLang="zh-CN" b="0">
                  <a:latin typeface="Times New Roman" panose="02020603050405020304" pitchFamily="18" charset="0"/>
                </a:endParaRPr>
              </a:p>
            </p:txBody>
          </p:sp>
          <p:sp>
            <p:nvSpPr>
              <p:cNvPr id="68886" name="Rectangle 88"/>
              <p:cNvSpPr>
                <a:spLocks noChangeArrowheads="1"/>
              </p:cNvSpPr>
              <p:nvPr/>
            </p:nvSpPr>
            <p:spPr bwMode="auto">
              <a:xfrm>
                <a:off x="2852" y="3814"/>
                <a:ext cx="4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P</a:t>
                </a:r>
                <a:endParaRPr lang="en-US" altLang="zh-CN" b="0">
                  <a:latin typeface="Times New Roman" panose="02020603050405020304" pitchFamily="18" charset="0"/>
                </a:endParaRPr>
              </a:p>
            </p:txBody>
          </p:sp>
          <p:sp>
            <p:nvSpPr>
              <p:cNvPr id="68887" name="Rectangle 89"/>
              <p:cNvSpPr>
                <a:spLocks noChangeArrowheads="1"/>
              </p:cNvSpPr>
              <p:nvPr/>
            </p:nvSpPr>
            <p:spPr bwMode="auto">
              <a:xfrm>
                <a:off x="2916" y="381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h</a:t>
                </a:r>
                <a:endParaRPr lang="en-US" altLang="zh-CN" b="0">
                  <a:latin typeface="Times New Roman" panose="02020603050405020304" pitchFamily="18" charset="0"/>
                </a:endParaRPr>
              </a:p>
            </p:txBody>
          </p:sp>
          <p:sp>
            <p:nvSpPr>
              <p:cNvPr id="68888" name="Rectangle 90"/>
              <p:cNvSpPr>
                <a:spLocks noChangeArrowheads="1"/>
              </p:cNvSpPr>
              <p:nvPr/>
            </p:nvSpPr>
            <p:spPr bwMode="auto">
              <a:xfrm>
                <a:off x="2969" y="3814"/>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y</a:t>
                </a:r>
                <a:endParaRPr lang="en-US" altLang="zh-CN" b="0">
                  <a:latin typeface="Times New Roman" panose="02020603050405020304" pitchFamily="18" charset="0"/>
                </a:endParaRPr>
              </a:p>
            </p:txBody>
          </p:sp>
          <p:sp>
            <p:nvSpPr>
              <p:cNvPr id="68889" name="Rectangle 91"/>
              <p:cNvSpPr>
                <a:spLocks noChangeArrowheads="1"/>
              </p:cNvSpPr>
              <p:nvPr/>
            </p:nvSpPr>
            <p:spPr bwMode="auto">
              <a:xfrm>
                <a:off x="3023" y="3814"/>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s</a:t>
                </a:r>
                <a:endParaRPr lang="en-US" altLang="zh-CN" b="0">
                  <a:latin typeface="Times New Roman" panose="02020603050405020304" pitchFamily="18" charset="0"/>
                </a:endParaRPr>
              </a:p>
            </p:txBody>
          </p:sp>
          <p:sp>
            <p:nvSpPr>
              <p:cNvPr id="68890" name="Rectangle 92"/>
              <p:cNvSpPr>
                <a:spLocks noChangeArrowheads="1"/>
              </p:cNvSpPr>
              <p:nvPr/>
            </p:nvSpPr>
            <p:spPr bwMode="auto">
              <a:xfrm>
                <a:off x="3066" y="3814"/>
                <a:ext cx="1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i</a:t>
                </a:r>
                <a:endParaRPr lang="en-US" altLang="zh-CN" b="0">
                  <a:latin typeface="Times New Roman" panose="02020603050405020304" pitchFamily="18" charset="0"/>
                </a:endParaRPr>
              </a:p>
            </p:txBody>
          </p:sp>
          <p:sp>
            <p:nvSpPr>
              <p:cNvPr id="68891" name="Rectangle 93"/>
              <p:cNvSpPr>
                <a:spLocks noChangeArrowheads="1"/>
              </p:cNvSpPr>
              <p:nvPr/>
            </p:nvSpPr>
            <p:spPr bwMode="auto">
              <a:xfrm>
                <a:off x="3096" y="3814"/>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c</a:t>
                </a:r>
                <a:endParaRPr lang="en-US" altLang="zh-CN" b="0">
                  <a:latin typeface="Times New Roman" panose="02020603050405020304" pitchFamily="18" charset="0"/>
                </a:endParaRPr>
              </a:p>
            </p:txBody>
          </p:sp>
          <p:sp>
            <p:nvSpPr>
              <p:cNvPr id="68892" name="Rectangle 94"/>
              <p:cNvSpPr>
                <a:spLocks noChangeArrowheads="1"/>
              </p:cNvSpPr>
              <p:nvPr/>
            </p:nvSpPr>
            <p:spPr bwMode="auto">
              <a:xfrm>
                <a:off x="3145" y="381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a</a:t>
                </a:r>
                <a:endParaRPr lang="en-US" altLang="zh-CN" b="0">
                  <a:latin typeface="Times New Roman" panose="02020603050405020304" pitchFamily="18" charset="0"/>
                </a:endParaRPr>
              </a:p>
            </p:txBody>
          </p:sp>
          <p:sp>
            <p:nvSpPr>
              <p:cNvPr id="68893" name="Rectangle 95"/>
              <p:cNvSpPr>
                <a:spLocks noChangeArrowheads="1"/>
              </p:cNvSpPr>
              <p:nvPr/>
            </p:nvSpPr>
            <p:spPr bwMode="auto">
              <a:xfrm>
                <a:off x="3194" y="3814"/>
                <a:ext cx="1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l</a:t>
                </a:r>
                <a:endParaRPr lang="en-US" altLang="zh-CN" b="0">
                  <a:latin typeface="Times New Roman" panose="02020603050405020304" pitchFamily="18" charset="0"/>
                </a:endParaRPr>
              </a:p>
            </p:txBody>
          </p:sp>
          <p:sp>
            <p:nvSpPr>
              <p:cNvPr id="68894" name="Rectangle 96"/>
              <p:cNvSpPr>
                <a:spLocks noChangeArrowheads="1"/>
              </p:cNvSpPr>
              <p:nvPr/>
            </p:nvSpPr>
            <p:spPr bwMode="auto">
              <a:xfrm>
                <a:off x="3221" y="3814"/>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895" name="Rectangle 97"/>
              <p:cNvSpPr>
                <a:spLocks noChangeArrowheads="1"/>
              </p:cNvSpPr>
              <p:nvPr/>
            </p:nvSpPr>
            <p:spPr bwMode="auto">
              <a:xfrm>
                <a:off x="3251" y="381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a</a:t>
                </a:r>
                <a:endParaRPr lang="en-US" altLang="zh-CN" b="0">
                  <a:latin typeface="Times New Roman" panose="02020603050405020304" pitchFamily="18" charset="0"/>
                </a:endParaRPr>
              </a:p>
            </p:txBody>
          </p:sp>
          <p:sp>
            <p:nvSpPr>
              <p:cNvPr id="68896" name="Rectangle 98"/>
              <p:cNvSpPr>
                <a:spLocks noChangeArrowheads="1"/>
              </p:cNvSpPr>
              <p:nvPr/>
            </p:nvSpPr>
            <p:spPr bwMode="auto">
              <a:xfrm>
                <a:off x="3307" y="381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d</a:t>
                </a:r>
                <a:endParaRPr lang="en-US" altLang="zh-CN" b="0">
                  <a:latin typeface="Times New Roman" panose="02020603050405020304" pitchFamily="18" charset="0"/>
                </a:endParaRPr>
              </a:p>
            </p:txBody>
          </p:sp>
          <p:sp>
            <p:nvSpPr>
              <p:cNvPr id="68897" name="Rectangle 99"/>
              <p:cNvSpPr>
                <a:spLocks noChangeArrowheads="1"/>
              </p:cNvSpPr>
              <p:nvPr/>
            </p:nvSpPr>
            <p:spPr bwMode="auto">
              <a:xfrm>
                <a:off x="3365" y="381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d</a:t>
                </a:r>
                <a:endParaRPr lang="en-US" altLang="zh-CN" b="0">
                  <a:latin typeface="Times New Roman" panose="02020603050405020304" pitchFamily="18" charset="0"/>
                </a:endParaRPr>
              </a:p>
            </p:txBody>
          </p:sp>
          <p:sp>
            <p:nvSpPr>
              <p:cNvPr id="68898" name="Rectangle 100"/>
              <p:cNvSpPr>
                <a:spLocks noChangeArrowheads="1"/>
              </p:cNvSpPr>
              <p:nvPr/>
            </p:nvSpPr>
            <p:spPr bwMode="auto">
              <a:xfrm>
                <a:off x="3419" y="3814"/>
                <a:ext cx="2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r</a:t>
                </a:r>
                <a:endParaRPr lang="en-US" altLang="zh-CN" b="0">
                  <a:latin typeface="Times New Roman" panose="02020603050405020304" pitchFamily="18" charset="0"/>
                </a:endParaRPr>
              </a:p>
            </p:txBody>
          </p:sp>
          <p:sp>
            <p:nvSpPr>
              <p:cNvPr id="68899" name="Rectangle 101"/>
              <p:cNvSpPr>
                <a:spLocks noChangeArrowheads="1"/>
              </p:cNvSpPr>
              <p:nvPr/>
            </p:nvSpPr>
            <p:spPr bwMode="auto">
              <a:xfrm>
                <a:off x="3455" y="381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e</a:t>
                </a:r>
                <a:endParaRPr lang="en-US" altLang="zh-CN" b="0">
                  <a:latin typeface="Times New Roman" panose="02020603050405020304" pitchFamily="18" charset="0"/>
                </a:endParaRPr>
              </a:p>
            </p:txBody>
          </p:sp>
          <p:sp>
            <p:nvSpPr>
              <p:cNvPr id="68900" name="Rectangle 102"/>
              <p:cNvSpPr>
                <a:spLocks noChangeArrowheads="1"/>
              </p:cNvSpPr>
              <p:nvPr/>
            </p:nvSpPr>
            <p:spPr bwMode="auto">
              <a:xfrm>
                <a:off x="3511" y="3814"/>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s</a:t>
                </a:r>
                <a:endParaRPr lang="en-US" altLang="zh-CN" b="0">
                  <a:latin typeface="Times New Roman" panose="02020603050405020304" pitchFamily="18" charset="0"/>
                </a:endParaRPr>
              </a:p>
            </p:txBody>
          </p:sp>
          <p:sp>
            <p:nvSpPr>
              <p:cNvPr id="68901" name="Rectangle 103"/>
              <p:cNvSpPr>
                <a:spLocks noChangeArrowheads="1"/>
              </p:cNvSpPr>
              <p:nvPr/>
            </p:nvSpPr>
            <p:spPr bwMode="auto">
              <a:xfrm>
                <a:off x="3563" y="3814"/>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s</a:t>
                </a:r>
                <a:endParaRPr lang="en-US" altLang="zh-CN" b="0">
                  <a:latin typeface="Times New Roman" panose="02020603050405020304" pitchFamily="18" charset="0"/>
                </a:endParaRPr>
              </a:p>
            </p:txBody>
          </p:sp>
          <p:sp>
            <p:nvSpPr>
              <p:cNvPr id="68902" name="Freeform 104"/>
              <p:cNvSpPr>
                <a:spLocks/>
              </p:cNvSpPr>
              <p:nvPr/>
            </p:nvSpPr>
            <p:spPr bwMode="auto">
              <a:xfrm>
                <a:off x="2761" y="3506"/>
                <a:ext cx="52" cy="36"/>
              </a:xfrm>
              <a:custGeom>
                <a:avLst/>
                <a:gdLst>
                  <a:gd name="T0" fmla="*/ 52 w 52"/>
                  <a:gd name="T1" fmla="*/ 0 h 36"/>
                  <a:gd name="T2" fmla="*/ 0 w 52"/>
                  <a:gd name="T3" fmla="*/ 0 h 36"/>
                  <a:gd name="T4" fmla="*/ 28 w 52"/>
                  <a:gd name="T5" fmla="*/ 36 h 36"/>
                  <a:gd name="T6" fmla="*/ 52 w 52"/>
                  <a:gd name="T7" fmla="*/ 0 h 36"/>
                  <a:gd name="T8" fmla="*/ 52 w 52"/>
                  <a:gd name="T9" fmla="*/ 0 h 36"/>
                  <a:gd name="T10" fmla="*/ 0 60000 65536"/>
                  <a:gd name="T11" fmla="*/ 0 60000 65536"/>
                  <a:gd name="T12" fmla="*/ 0 60000 65536"/>
                  <a:gd name="T13" fmla="*/ 0 60000 65536"/>
                  <a:gd name="T14" fmla="*/ 0 60000 65536"/>
                  <a:gd name="T15" fmla="*/ 0 w 52"/>
                  <a:gd name="T16" fmla="*/ 0 h 36"/>
                  <a:gd name="T17" fmla="*/ 52 w 52"/>
                  <a:gd name="T18" fmla="*/ 36 h 36"/>
                </a:gdLst>
                <a:ahLst/>
                <a:cxnLst>
                  <a:cxn ang="T10">
                    <a:pos x="T0" y="T1"/>
                  </a:cxn>
                  <a:cxn ang="T11">
                    <a:pos x="T2" y="T3"/>
                  </a:cxn>
                  <a:cxn ang="T12">
                    <a:pos x="T4" y="T5"/>
                  </a:cxn>
                  <a:cxn ang="T13">
                    <a:pos x="T6" y="T7"/>
                  </a:cxn>
                  <a:cxn ang="T14">
                    <a:pos x="T8" y="T9"/>
                  </a:cxn>
                </a:cxnLst>
                <a:rect l="T15" t="T16" r="T17" b="T18"/>
                <a:pathLst>
                  <a:path w="52" h="36">
                    <a:moveTo>
                      <a:pt x="52" y="0"/>
                    </a:moveTo>
                    <a:lnTo>
                      <a:pt x="0" y="0"/>
                    </a:lnTo>
                    <a:lnTo>
                      <a:pt x="28" y="36"/>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903" name="Freeform 105"/>
              <p:cNvSpPr>
                <a:spLocks/>
              </p:cNvSpPr>
              <p:nvPr/>
            </p:nvSpPr>
            <p:spPr bwMode="auto">
              <a:xfrm>
                <a:off x="4524" y="3506"/>
                <a:ext cx="52" cy="36"/>
              </a:xfrm>
              <a:custGeom>
                <a:avLst/>
                <a:gdLst>
                  <a:gd name="T0" fmla="*/ 52 w 52"/>
                  <a:gd name="T1" fmla="*/ 0 h 36"/>
                  <a:gd name="T2" fmla="*/ 0 w 52"/>
                  <a:gd name="T3" fmla="*/ 0 h 36"/>
                  <a:gd name="T4" fmla="*/ 28 w 52"/>
                  <a:gd name="T5" fmla="*/ 36 h 36"/>
                  <a:gd name="T6" fmla="*/ 52 w 52"/>
                  <a:gd name="T7" fmla="*/ 0 h 36"/>
                  <a:gd name="T8" fmla="*/ 52 w 52"/>
                  <a:gd name="T9" fmla="*/ 0 h 36"/>
                  <a:gd name="T10" fmla="*/ 0 60000 65536"/>
                  <a:gd name="T11" fmla="*/ 0 60000 65536"/>
                  <a:gd name="T12" fmla="*/ 0 60000 65536"/>
                  <a:gd name="T13" fmla="*/ 0 60000 65536"/>
                  <a:gd name="T14" fmla="*/ 0 60000 65536"/>
                  <a:gd name="T15" fmla="*/ 0 w 52"/>
                  <a:gd name="T16" fmla="*/ 0 h 36"/>
                  <a:gd name="T17" fmla="*/ 52 w 52"/>
                  <a:gd name="T18" fmla="*/ 36 h 36"/>
                </a:gdLst>
                <a:ahLst/>
                <a:cxnLst>
                  <a:cxn ang="T10">
                    <a:pos x="T0" y="T1"/>
                  </a:cxn>
                  <a:cxn ang="T11">
                    <a:pos x="T2" y="T3"/>
                  </a:cxn>
                  <a:cxn ang="T12">
                    <a:pos x="T4" y="T5"/>
                  </a:cxn>
                  <a:cxn ang="T13">
                    <a:pos x="T6" y="T7"/>
                  </a:cxn>
                  <a:cxn ang="T14">
                    <a:pos x="T8" y="T9"/>
                  </a:cxn>
                </a:cxnLst>
                <a:rect l="T15" t="T16" r="T17" b="T18"/>
                <a:pathLst>
                  <a:path w="52" h="36">
                    <a:moveTo>
                      <a:pt x="52" y="0"/>
                    </a:moveTo>
                    <a:lnTo>
                      <a:pt x="0" y="0"/>
                    </a:lnTo>
                    <a:lnTo>
                      <a:pt x="28" y="36"/>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904" name="Line 106"/>
              <p:cNvSpPr>
                <a:spLocks noChangeShapeType="1"/>
              </p:cNvSpPr>
              <p:nvPr/>
            </p:nvSpPr>
            <p:spPr bwMode="auto">
              <a:xfrm>
                <a:off x="4549" y="1716"/>
                <a:ext cx="3" cy="179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05" name="Freeform 107"/>
              <p:cNvSpPr>
                <a:spLocks/>
              </p:cNvSpPr>
              <p:nvPr/>
            </p:nvSpPr>
            <p:spPr bwMode="auto">
              <a:xfrm>
                <a:off x="2006" y="2367"/>
                <a:ext cx="51" cy="37"/>
              </a:xfrm>
              <a:custGeom>
                <a:avLst/>
                <a:gdLst>
                  <a:gd name="T0" fmla="*/ 51 w 51"/>
                  <a:gd name="T1" fmla="*/ 0 h 37"/>
                  <a:gd name="T2" fmla="*/ 0 w 51"/>
                  <a:gd name="T3" fmla="*/ 0 h 37"/>
                  <a:gd name="T4" fmla="*/ 24 w 51"/>
                  <a:gd name="T5" fmla="*/ 37 h 37"/>
                  <a:gd name="T6" fmla="*/ 51 w 51"/>
                  <a:gd name="T7" fmla="*/ 0 h 37"/>
                  <a:gd name="T8" fmla="*/ 51 w 51"/>
                  <a:gd name="T9" fmla="*/ 0 h 37"/>
                  <a:gd name="T10" fmla="*/ 0 60000 65536"/>
                  <a:gd name="T11" fmla="*/ 0 60000 65536"/>
                  <a:gd name="T12" fmla="*/ 0 60000 65536"/>
                  <a:gd name="T13" fmla="*/ 0 60000 65536"/>
                  <a:gd name="T14" fmla="*/ 0 60000 65536"/>
                  <a:gd name="T15" fmla="*/ 0 w 51"/>
                  <a:gd name="T16" fmla="*/ 0 h 37"/>
                  <a:gd name="T17" fmla="*/ 51 w 51"/>
                  <a:gd name="T18" fmla="*/ 37 h 37"/>
                </a:gdLst>
                <a:ahLst/>
                <a:cxnLst>
                  <a:cxn ang="T10">
                    <a:pos x="T0" y="T1"/>
                  </a:cxn>
                  <a:cxn ang="T11">
                    <a:pos x="T2" y="T3"/>
                  </a:cxn>
                  <a:cxn ang="T12">
                    <a:pos x="T4" y="T5"/>
                  </a:cxn>
                  <a:cxn ang="T13">
                    <a:pos x="T6" y="T7"/>
                  </a:cxn>
                  <a:cxn ang="T14">
                    <a:pos x="T8" y="T9"/>
                  </a:cxn>
                </a:cxnLst>
                <a:rect l="T15" t="T16" r="T17" b="T18"/>
                <a:pathLst>
                  <a:path w="51" h="37">
                    <a:moveTo>
                      <a:pt x="51" y="0"/>
                    </a:moveTo>
                    <a:lnTo>
                      <a:pt x="0" y="0"/>
                    </a:lnTo>
                    <a:lnTo>
                      <a:pt x="24" y="37"/>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906" name="Line 108"/>
              <p:cNvSpPr>
                <a:spLocks noChangeShapeType="1"/>
              </p:cNvSpPr>
              <p:nvPr/>
            </p:nvSpPr>
            <p:spPr bwMode="auto">
              <a:xfrm>
                <a:off x="2030" y="1716"/>
                <a:ext cx="0" cy="66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07" name="Freeform 109"/>
              <p:cNvSpPr>
                <a:spLocks/>
              </p:cNvSpPr>
              <p:nvPr/>
            </p:nvSpPr>
            <p:spPr bwMode="auto">
              <a:xfrm>
                <a:off x="1435" y="1979"/>
                <a:ext cx="2804" cy="106"/>
              </a:xfrm>
              <a:custGeom>
                <a:avLst/>
                <a:gdLst>
                  <a:gd name="T0" fmla="*/ 2801 w 2804"/>
                  <a:gd name="T1" fmla="*/ 106 h 106"/>
                  <a:gd name="T2" fmla="*/ 2804 w 2804"/>
                  <a:gd name="T3" fmla="*/ 0 h 106"/>
                  <a:gd name="T4" fmla="*/ 0 w 2804"/>
                  <a:gd name="T5" fmla="*/ 0 h 106"/>
                  <a:gd name="T6" fmla="*/ 0 w 2804"/>
                  <a:gd name="T7" fmla="*/ 106 h 106"/>
                  <a:gd name="T8" fmla="*/ 2804 w 2804"/>
                  <a:gd name="T9" fmla="*/ 106 h 106"/>
                  <a:gd name="T10" fmla="*/ 2804 w 2804"/>
                  <a:gd name="T11" fmla="*/ 106 h 106"/>
                  <a:gd name="T12" fmla="*/ 0 60000 65536"/>
                  <a:gd name="T13" fmla="*/ 0 60000 65536"/>
                  <a:gd name="T14" fmla="*/ 0 60000 65536"/>
                  <a:gd name="T15" fmla="*/ 0 60000 65536"/>
                  <a:gd name="T16" fmla="*/ 0 60000 65536"/>
                  <a:gd name="T17" fmla="*/ 0 60000 65536"/>
                  <a:gd name="T18" fmla="*/ 0 w 2804"/>
                  <a:gd name="T19" fmla="*/ 0 h 106"/>
                  <a:gd name="T20" fmla="*/ 2804 w 2804"/>
                  <a:gd name="T21" fmla="*/ 106 h 106"/>
                </a:gdLst>
                <a:ahLst/>
                <a:cxnLst>
                  <a:cxn ang="T12">
                    <a:pos x="T0" y="T1"/>
                  </a:cxn>
                  <a:cxn ang="T13">
                    <a:pos x="T2" y="T3"/>
                  </a:cxn>
                  <a:cxn ang="T14">
                    <a:pos x="T4" y="T5"/>
                  </a:cxn>
                  <a:cxn ang="T15">
                    <a:pos x="T6" y="T7"/>
                  </a:cxn>
                  <a:cxn ang="T16">
                    <a:pos x="T8" y="T9"/>
                  </a:cxn>
                  <a:cxn ang="T17">
                    <a:pos x="T10" y="T11"/>
                  </a:cxn>
                </a:cxnLst>
                <a:rect l="T18" t="T19" r="T20" b="T21"/>
                <a:pathLst>
                  <a:path w="2804" h="106">
                    <a:moveTo>
                      <a:pt x="2801" y="106"/>
                    </a:moveTo>
                    <a:lnTo>
                      <a:pt x="2804" y="0"/>
                    </a:lnTo>
                    <a:lnTo>
                      <a:pt x="0" y="0"/>
                    </a:lnTo>
                    <a:lnTo>
                      <a:pt x="0" y="106"/>
                    </a:lnTo>
                    <a:lnTo>
                      <a:pt x="2804" y="10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908" name="Line 110"/>
              <p:cNvSpPr>
                <a:spLocks noChangeShapeType="1"/>
              </p:cNvSpPr>
              <p:nvPr/>
            </p:nvSpPr>
            <p:spPr bwMode="auto">
              <a:xfrm>
                <a:off x="1593" y="1977"/>
                <a:ext cx="3"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09" name="Rectangle 111"/>
              <p:cNvSpPr>
                <a:spLocks noChangeArrowheads="1"/>
              </p:cNvSpPr>
              <p:nvPr/>
            </p:nvSpPr>
            <p:spPr bwMode="auto">
              <a:xfrm>
                <a:off x="2339" y="1879"/>
                <a:ext cx="4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P</a:t>
                </a:r>
                <a:endParaRPr lang="en-US" altLang="zh-CN" b="0">
                  <a:latin typeface="Times New Roman" panose="02020603050405020304" pitchFamily="18" charset="0"/>
                </a:endParaRPr>
              </a:p>
            </p:txBody>
          </p:sp>
          <p:sp>
            <p:nvSpPr>
              <p:cNvPr id="68910" name="Rectangle 112"/>
              <p:cNvSpPr>
                <a:spLocks noChangeArrowheads="1"/>
              </p:cNvSpPr>
              <p:nvPr/>
            </p:nvSpPr>
            <p:spPr bwMode="auto">
              <a:xfrm>
                <a:off x="2406" y="1879"/>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h</a:t>
                </a:r>
                <a:endParaRPr lang="en-US" altLang="zh-CN" b="0">
                  <a:latin typeface="Times New Roman" panose="02020603050405020304" pitchFamily="18" charset="0"/>
                </a:endParaRPr>
              </a:p>
            </p:txBody>
          </p:sp>
          <p:sp>
            <p:nvSpPr>
              <p:cNvPr id="68911" name="Rectangle 113"/>
              <p:cNvSpPr>
                <a:spLocks noChangeArrowheads="1"/>
              </p:cNvSpPr>
              <p:nvPr/>
            </p:nvSpPr>
            <p:spPr bwMode="auto">
              <a:xfrm>
                <a:off x="2459" y="1879"/>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y</a:t>
                </a:r>
                <a:endParaRPr lang="en-US" altLang="zh-CN" b="0">
                  <a:latin typeface="Times New Roman" panose="02020603050405020304" pitchFamily="18" charset="0"/>
                </a:endParaRPr>
              </a:p>
            </p:txBody>
          </p:sp>
          <p:sp>
            <p:nvSpPr>
              <p:cNvPr id="68912" name="Rectangle 114"/>
              <p:cNvSpPr>
                <a:spLocks noChangeArrowheads="1"/>
              </p:cNvSpPr>
              <p:nvPr/>
            </p:nvSpPr>
            <p:spPr bwMode="auto">
              <a:xfrm>
                <a:off x="2513" y="1879"/>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s</a:t>
                </a:r>
                <a:endParaRPr lang="en-US" altLang="zh-CN" b="0">
                  <a:latin typeface="Times New Roman" panose="02020603050405020304" pitchFamily="18" charset="0"/>
                </a:endParaRPr>
              </a:p>
            </p:txBody>
          </p:sp>
          <p:sp>
            <p:nvSpPr>
              <p:cNvPr id="68913" name="Rectangle 115"/>
              <p:cNvSpPr>
                <a:spLocks noChangeArrowheads="1"/>
              </p:cNvSpPr>
              <p:nvPr/>
            </p:nvSpPr>
            <p:spPr bwMode="auto">
              <a:xfrm>
                <a:off x="2554" y="1879"/>
                <a:ext cx="1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i</a:t>
                </a:r>
                <a:endParaRPr lang="en-US" altLang="zh-CN" b="0">
                  <a:latin typeface="Times New Roman" panose="02020603050405020304" pitchFamily="18" charset="0"/>
                </a:endParaRPr>
              </a:p>
            </p:txBody>
          </p:sp>
          <p:sp>
            <p:nvSpPr>
              <p:cNvPr id="68914" name="Rectangle 116"/>
              <p:cNvSpPr>
                <a:spLocks noChangeArrowheads="1"/>
              </p:cNvSpPr>
              <p:nvPr/>
            </p:nvSpPr>
            <p:spPr bwMode="auto">
              <a:xfrm>
                <a:off x="2586" y="1879"/>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c</a:t>
                </a:r>
                <a:endParaRPr lang="en-US" altLang="zh-CN" b="0">
                  <a:latin typeface="Times New Roman" panose="02020603050405020304" pitchFamily="18" charset="0"/>
                </a:endParaRPr>
              </a:p>
            </p:txBody>
          </p:sp>
          <p:sp>
            <p:nvSpPr>
              <p:cNvPr id="68915" name="Rectangle 117"/>
              <p:cNvSpPr>
                <a:spLocks noChangeArrowheads="1"/>
              </p:cNvSpPr>
              <p:nvPr/>
            </p:nvSpPr>
            <p:spPr bwMode="auto">
              <a:xfrm>
                <a:off x="2632" y="1879"/>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a</a:t>
                </a:r>
                <a:endParaRPr lang="en-US" altLang="zh-CN" b="0">
                  <a:latin typeface="Times New Roman" panose="02020603050405020304" pitchFamily="18" charset="0"/>
                </a:endParaRPr>
              </a:p>
            </p:txBody>
          </p:sp>
          <p:sp>
            <p:nvSpPr>
              <p:cNvPr id="68916" name="Rectangle 118"/>
              <p:cNvSpPr>
                <a:spLocks noChangeArrowheads="1"/>
              </p:cNvSpPr>
              <p:nvPr/>
            </p:nvSpPr>
            <p:spPr bwMode="auto">
              <a:xfrm>
                <a:off x="2684" y="1879"/>
                <a:ext cx="1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l</a:t>
                </a:r>
                <a:endParaRPr lang="en-US" altLang="zh-CN" b="0">
                  <a:latin typeface="Times New Roman" panose="02020603050405020304" pitchFamily="18" charset="0"/>
                </a:endParaRPr>
              </a:p>
            </p:txBody>
          </p:sp>
          <p:sp>
            <p:nvSpPr>
              <p:cNvPr id="68917" name="Rectangle 119"/>
              <p:cNvSpPr>
                <a:spLocks noChangeArrowheads="1"/>
              </p:cNvSpPr>
              <p:nvPr/>
            </p:nvSpPr>
            <p:spPr bwMode="auto">
              <a:xfrm>
                <a:off x="2708" y="1879"/>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918" name="Rectangle 120"/>
              <p:cNvSpPr>
                <a:spLocks noChangeArrowheads="1"/>
              </p:cNvSpPr>
              <p:nvPr/>
            </p:nvSpPr>
            <p:spPr bwMode="auto">
              <a:xfrm>
                <a:off x="2743" y="1879"/>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p</a:t>
                </a:r>
                <a:endParaRPr lang="en-US" altLang="zh-CN" b="0">
                  <a:latin typeface="Times New Roman" panose="02020603050405020304" pitchFamily="18" charset="0"/>
                </a:endParaRPr>
              </a:p>
            </p:txBody>
          </p:sp>
          <p:sp>
            <p:nvSpPr>
              <p:cNvPr id="68919" name="Rectangle 121"/>
              <p:cNvSpPr>
                <a:spLocks noChangeArrowheads="1"/>
              </p:cNvSpPr>
              <p:nvPr/>
            </p:nvSpPr>
            <p:spPr bwMode="auto">
              <a:xfrm>
                <a:off x="2796" y="1879"/>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a</a:t>
                </a:r>
                <a:endParaRPr lang="en-US" altLang="zh-CN" b="0">
                  <a:latin typeface="Times New Roman" panose="02020603050405020304" pitchFamily="18" charset="0"/>
                </a:endParaRPr>
              </a:p>
            </p:txBody>
          </p:sp>
          <p:sp>
            <p:nvSpPr>
              <p:cNvPr id="68920" name="Rectangle 122"/>
              <p:cNvSpPr>
                <a:spLocks noChangeArrowheads="1"/>
              </p:cNvSpPr>
              <p:nvPr/>
            </p:nvSpPr>
            <p:spPr bwMode="auto">
              <a:xfrm>
                <a:off x="2855" y="1879"/>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g</a:t>
                </a:r>
                <a:endParaRPr lang="en-US" altLang="zh-CN" b="0">
                  <a:latin typeface="Times New Roman" panose="02020603050405020304" pitchFamily="18" charset="0"/>
                </a:endParaRPr>
              </a:p>
            </p:txBody>
          </p:sp>
          <p:sp>
            <p:nvSpPr>
              <p:cNvPr id="68921" name="Rectangle 123"/>
              <p:cNvSpPr>
                <a:spLocks noChangeArrowheads="1"/>
              </p:cNvSpPr>
              <p:nvPr/>
            </p:nvSpPr>
            <p:spPr bwMode="auto">
              <a:xfrm>
                <a:off x="2909" y="1879"/>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e</a:t>
                </a:r>
                <a:endParaRPr lang="en-US" altLang="zh-CN" b="0">
                  <a:latin typeface="Times New Roman" panose="02020603050405020304" pitchFamily="18" charset="0"/>
                </a:endParaRPr>
              </a:p>
            </p:txBody>
          </p:sp>
          <p:sp>
            <p:nvSpPr>
              <p:cNvPr id="68922" name="Rectangle 124"/>
              <p:cNvSpPr>
                <a:spLocks noChangeArrowheads="1"/>
              </p:cNvSpPr>
              <p:nvPr/>
            </p:nvSpPr>
            <p:spPr bwMode="auto">
              <a:xfrm>
                <a:off x="2963" y="1879"/>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923" name="Rectangle 125"/>
              <p:cNvSpPr>
                <a:spLocks noChangeArrowheads="1"/>
              </p:cNvSpPr>
              <p:nvPr/>
            </p:nvSpPr>
            <p:spPr bwMode="auto">
              <a:xfrm>
                <a:off x="2995" y="1879"/>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n</a:t>
                </a:r>
                <a:endParaRPr lang="en-US" altLang="zh-CN" b="0">
                  <a:latin typeface="Times New Roman" panose="02020603050405020304" pitchFamily="18" charset="0"/>
                </a:endParaRPr>
              </a:p>
            </p:txBody>
          </p:sp>
          <p:sp>
            <p:nvSpPr>
              <p:cNvPr id="68924" name="Rectangle 126"/>
              <p:cNvSpPr>
                <a:spLocks noChangeArrowheads="1"/>
              </p:cNvSpPr>
              <p:nvPr/>
            </p:nvSpPr>
            <p:spPr bwMode="auto">
              <a:xfrm>
                <a:off x="3052" y="1879"/>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u</a:t>
                </a:r>
                <a:endParaRPr lang="en-US" altLang="zh-CN" b="0">
                  <a:latin typeface="Times New Roman" panose="02020603050405020304" pitchFamily="18" charset="0"/>
                </a:endParaRPr>
              </a:p>
            </p:txBody>
          </p:sp>
          <p:sp>
            <p:nvSpPr>
              <p:cNvPr id="68925" name="Rectangle 127"/>
              <p:cNvSpPr>
                <a:spLocks noChangeArrowheads="1"/>
              </p:cNvSpPr>
              <p:nvPr/>
            </p:nvSpPr>
            <p:spPr bwMode="auto">
              <a:xfrm>
                <a:off x="3114" y="1879"/>
                <a:ext cx="5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m</a:t>
                </a:r>
                <a:endParaRPr lang="en-US" altLang="zh-CN" b="0">
                  <a:latin typeface="Times New Roman" panose="02020603050405020304" pitchFamily="18" charset="0"/>
                </a:endParaRPr>
              </a:p>
            </p:txBody>
          </p:sp>
          <p:sp>
            <p:nvSpPr>
              <p:cNvPr id="68926" name="Rectangle 128"/>
              <p:cNvSpPr>
                <a:spLocks noChangeArrowheads="1"/>
              </p:cNvSpPr>
              <p:nvPr/>
            </p:nvSpPr>
            <p:spPr bwMode="auto">
              <a:xfrm>
                <a:off x="3192" y="1879"/>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b</a:t>
                </a:r>
                <a:endParaRPr lang="en-US" altLang="zh-CN" b="0">
                  <a:latin typeface="Times New Roman" panose="02020603050405020304" pitchFamily="18" charset="0"/>
                </a:endParaRPr>
              </a:p>
            </p:txBody>
          </p:sp>
          <p:sp>
            <p:nvSpPr>
              <p:cNvPr id="68927" name="Rectangle 129"/>
              <p:cNvSpPr>
                <a:spLocks noChangeArrowheads="1"/>
              </p:cNvSpPr>
              <p:nvPr/>
            </p:nvSpPr>
            <p:spPr bwMode="auto">
              <a:xfrm>
                <a:off x="3245" y="1879"/>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e</a:t>
                </a:r>
                <a:endParaRPr lang="en-US" altLang="zh-CN" b="0">
                  <a:latin typeface="Times New Roman" panose="02020603050405020304" pitchFamily="18" charset="0"/>
                </a:endParaRPr>
              </a:p>
            </p:txBody>
          </p:sp>
          <p:sp>
            <p:nvSpPr>
              <p:cNvPr id="68928" name="Rectangle 130"/>
              <p:cNvSpPr>
                <a:spLocks noChangeArrowheads="1"/>
              </p:cNvSpPr>
              <p:nvPr/>
            </p:nvSpPr>
            <p:spPr bwMode="auto">
              <a:xfrm>
                <a:off x="3301" y="1879"/>
                <a:ext cx="2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r</a:t>
                </a:r>
                <a:endParaRPr lang="en-US" altLang="zh-CN" b="0">
                  <a:latin typeface="Times New Roman" panose="02020603050405020304" pitchFamily="18" charset="0"/>
                </a:endParaRPr>
              </a:p>
            </p:txBody>
          </p:sp>
          <p:sp>
            <p:nvSpPr>
              <p:cNvPr id="68929" name="Rectangle 131"/>
              <p:cNvSpPr>
                <a:spLocks noChangeArrowheads="1"/>
              </p:cNvSpPr>
              <p:nvPr/>
            </p:nvSpPr>
            <p:spPr bwMode="auto">
              <a:xfrm>
                <a:off x="1435" y="1879"/>
                <a:ext cx="4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V</a:t>
                </a:r>
                <a:endParaRPr lang="en-US" altLang="zh-CN" b="0">
                  <a:latin typeface="Times New Roman" panose="02020603050405020304" pitchFamily="18" charset="0"/>
                </a:endParaRPr>
              </a:p>
            </p:txBody>
          </p:sp>
          <p:sp>
            <p:nvSpPr>
              <p:cNvPr id="68930" name="Rectangle 132"/>
              <p:cNvSpPr>
                <a:spLocks noChangeArrowheads="1"/>
              </p:cNvSpPr>
              <p:nvPr/>
            </p:nvSpPr>
            <p:spPr bwMode="auto">
              <a:xfrm>
                <a:off x="1497" y="1879"/>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a</a:t>
                </a:r>
                <a:endParaRPr lang="en-US" altLang="zh-CN" b="0">
                  <a:latin typeface="Times New Roman" panose="02020603050405020304" pitchFamily="18" charset="0"/>
                </a:endParaRPr>
              </a:p>
            </p:txBody>
          </p:sp>
          <p:sp>
            <p:nvSpPr>
              <p:cNvPr id="68931" name="Rectangle 133"/>
              <p:cNvSpPr>
                <a:spLocks noChangeArrowheads="1"/>
              </p:cNvSpPr>
              <p:nvPr/>
            </p:nvSpPr>
            <p:spPr bwMode="auto">
              <a:xfrm>
                <a:off x="1549" y="1879"/>
                <a:ext cx="1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l</a:t>
                </a:r>
                <a:endParaRPr lang="en-US" altLang="zh-CN" b="0">
                  <a:latin typeface="Times New Roman" panose="02020603050405020304" pitchFamily="18" charset="0"/>
                </a:endParaRPr>
              </a:p>
            </p:txBody>
          </p:sp>
          <p:sp>
            <p:nvSpPr>
              <p:cNvPr id="68932" name="Rectangle 134"/>
              <p:cNvSpPr>
                <a:spLocks noChangeArrowheads="1"/>
              </p:cNvSpPr>
              <p:nvPr/>
            </p:nvSpPr>
            <p:spPr bwMode="auto">
              <a:xfrm>
                <a:off x="1570" y="1879"/>
                <a:ext cx="1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i</a:t>
                </a:r>
                <a:endParaRPr lang="en-US" altLang="zh-CN" b="0">
                  <a:latin typeface="Times New Roman" panose="02020603050405020304" pitchFamily="18" charset="0"/>
                </a:endParaRPr>
              </a:p>
            </p:txBody>
          </p:sp>
          <p:sp>
            <p:nvSpPr>
              <p:cNvPr id="68933" name="Rectangle 135"/>
              <p:cNvSpPr>
                <a:spLocks noChangeArrowheads="1"/>
              </p:cNvSpPr>
              <p:nvPr/>
            </p:nvSpPr>
            <p:spPr bwMode="auto">
              <a:xfrm>
                <a:off x="1602" y="1879"/>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d</a:t>
                </a:r>
                <a:endParaRPr lang="en-US" altLang="zh-CN" b="0">
                  <a:latin typeface="Times New Roman" panose="02020603050405020304" pitchFamily="18" charset="0"/>
                </a:endParaRPr>
              </a:p>
            </p:txBody>
          </p:sp>
          <p:sp>
            <p:nvSpPr>
              <p:cNvPr id="68934" name="Freeform 136"/>
              <p:cNvSpPr>
                <a:spLocks/>
              </p:cNvSpPr>
              <p:nvPr/>
            </p:nvSpPr>
            <p:spPr bwMode="auto">
              <a:xfrm>
                <a:off x="1435" y="2085"/>
                <a:ext cx="2804" cy="108"/>
              </a:xfrm>
              <a:custGeom>
                <a:avLst/>
                <a:gdLst>
                  <a:gd name="T0" fmla="*/ 2801 w 2804"/>
                  <a:gd name="T1" fmla="*/ 106 h 108"/>
                  <a:gd name="T2" fmla="*/ 2804 w 2804"/>
                  <a:gd name="T3" fmla="*/ 0 h 108"/>
                  <a:gd name="T4" fmla="*/ 0 w 2804"/>
                  <a:gd name="T5" fmla="*/ 0 h 108"/>
                  <a:gd name="T6" fmla="*/ 0 w 2804"/>
                  <a:gd name="T7" fmla="*/ 108 h 108"/>
                  <a:gd name="T8" fmla="*/ 2804 w 2804"/>
                  <a:gd name="T9" fmla="*/ 108 h 108"/>
                  <a:gd name="T10" fmla="*/ 2804 w 2804"/>
                  <a:gd name="T11" fmla="*/ 108 h 108"/>
                  <a:gd name="T12" fmla="*/ 0 60000 65536"/>
                  <a:gd name="T13" fmla="*/ 0 60000 65536"/>
                  <a:gd name="T14" fmla="*/ 0 60000 65536"/>
                  <a:gd name="T15" fmla="*/ 0 60000 65536"/>
                  <a:gd name="T16" fmla="*/ 0 60000 65536"/>
                  <a:gd name="T17" fmla="*/ 0 60000 65536"/>
                  <a:gd name="T18" fmla="*/ 0 w 2804"/>
                  <a:gd name="T19" fmla="*/ 0 h 108"/>
                  <a:gd name="T20" fmla="*/ 2804 w 2804"/>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2804" h="108">
                    <a:moveTo>
                      <a:pt x="2801" y="106"/>
                    </a:moveTo>
                    <a:lnTo>
                      <a:pt x="2804" y="0"/>
                    </a:lnTo>
                    <a:lnTo>
                      <a:pt x="0" y="0"/>
                    </a:lnTo>
                    <a:lnTo>
                      <a:pt x="0" y="108"/>
                    </a:lnTo>
                    <a:lnTo>
                      <a:pt x="2804" y="10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935" name="Line 137"/>
              <p:cNvSpPr>
                <a:spLocks noChangeShapeType="1"/>
              </p:cNvSpPr>
              <p:nvPr/>
            </p:nvSpPr>
            <p:spPr bwMode="auto">
              <a:xfrm>
                <a:off x="1593" y="2085"/>
                <a:ext cx="3"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36" name="Freeform 138"/>
              <p:cNvSpPr>
                <a:spLocks/>
              </p:cNvSpPr>
              <p:nvPr/>
            </p:nvSpPr>
            <p:spPr bwMode="auto">
              <a:xfrm>
                <a:off x="1435" y="2193"/>
                <a:ext cx="2804" cy="106"/>
              </a:xfrm>
              <a:custGeom>
                <a:avLst/>
                <a:gdLst>
                  <a:gd name="T0" fmla="*/ 2801 w 2804"/>
                  <a:gd name="T1" fmla="*/ 106 h 106"/>
                  <a:gd name="T2" fmla="*/ 2804 w 2804"/>
                  <a:gd name="T3" fmla="*/ 0 h 106"/>
                  <a:gd name="T4" fmla="*/ 0 w 2804"/>
                  <a:gd name="T5" fmla="*/ 0 h 106"/>
                  <a:gd name="T6" fmla="*/ 0 w 2804"/>
                  <a:gd name="T7" fmla="*/ 106 h 106"/>
                  <a:gd name="T8" fmla="*/ 2804 w 2804"/>
                  <a:gd name="T9" fmla="*/ 106 h 106"/>
                  <a:gd name="T10" fmla="*/ 2804 w 2804"/>
                  <a:gd name="T11" fmla="*/ 106 h 106"/>
                  <a:gd name="T12" fmla="*/ 0 60000 65536"/>
                  <a:gd name="T13" fmla="*/ 0 60000 65536"/>
                  <a:gd name="T14" fmla="*/ 0 60000 65536"/>
                  <a:gd name="T15" fmla="*/ 0 60000 65536"/>
                  <a:gd name="T16" fmla="*/ 0 60000 65536"/>
                  <a:gd name="T17" fmla="*/ 0 60000 65536"/>
                  <a:gd name="T18" fmla="*/ 0 w 2804"/>
                  <a:gd name="T19" fmla="*/ 0 h 106"/>
                  <a:gd name="T20" fmla="*/ 2804 w 2804"/>
                  <a:gd name="T21" fmla="*/ 106 h 106"/>
                </a:gdLst>
                <a:ahLst/>
                <a:cxnLst>
                  <a:cxn ang="T12">
                    <a:pos x="T0" y="T1"/>
                  </a:cxn>
                  <a:cxn ang="T13">
                    <a:pos x="T2" y="T3"/>
                  </a:cxn>
                  <a:cxn ang="T14">
                    <a:pos x="T4" y="T5"/>
                  </a:cxn>
                  <a:cxn ang="T15">
                    <a:pos x="T6" y="T7"/>
                  </a:cxn>
                  <a:cxn ang="T16">
                    <a:pos x="T8" y="T9"/>
                  </a:cxn>
                  <a:cxn ang="T17">
                    <a:pos x="T10" y="T11"/>
                  </a:cxn>
                </a:cxnLst>
                <a:rect l="T18" t="T19" r="T20" b="T21"/>
                <a:pathLst>
                  <a:path w="2804" h="106">
                    <a:moveTo>
                      <a:pt x="2801" y="106"/>
                    </a:moveTo>
                    <a:lnTo>
                      <a:pt x="2804" y="0"/>
                    </a:lnTo>
                    <a:lnTo>
                      <a:pt x="0" y="0"/>
                    </a:lnTo>
                    <a:lnTo>
                      <a:pt x="0" y="106"/>
                    </a:lnTo>
                    <a:lnTo>
                      <a:pt x="2804" y="10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937" name="Line 139"/>
              <p:cNvSpPr>
                <a:spLocks noChangeShapeType="1"/>
              </p:cNvSpPr>
              <p:nvPr/>
            </p:nvSpPr>
            <p:spPr bwMode="auto">
              <a:xfrm>
                <a:off x="1593" y="2191"/>
                <a:ext cx="3"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38" name="Freeform 140"/>
              <p:cNvSpPr>
                <a:spLocks/>
              </p:cNvSpPr>
              <p:nvPr/>
            </p:nvSpPr>
            <p:spPr bwMode="auto">
              <a:xfrm>
                <a:off x="1435" y="2299"/>
                <a:ext cx="2804" cy="109"/>
              </a:xfrm>
              <a:custGeom>
                <a:avLst/>
                <a:gdLst>
                  <a:gd name="T0" fmla="*/ 2801 w 2804"/>
                  <a:gd name="T1" fmla="*/ 107 h 109"/>
                  <a:gd name="T2" fmla="*/ 2804 w 2804"/>
                  <a:gd name="T3" fmla="*/ 0 h 109"/>
                  <a:gd name="T4" fmla="*/ 0 w 2804"/>
                  <a:gd name="T5" fmla="*/ 0 h 109"/>
                  <a:gd name="T6" fmla="*/ 0 w 2804"/>
                  <a:gd name="T7" fmla="*/ 109 h 109"/>
                  <a:gd name="T8" fmla="*/ 2804 w 2804"/>
                  <a:gd name="T9" fmla="*/ 109 h 109"/>
                  <a:gd name="T10" fmla="*/ 2804 w 2804"/>
                  <a:gd name="T11" fmla="*/ 109 h 109"/>
                  <a:gd name="T12" fmla="*/ 0 60000 65536"/>
                  <a:gd name="T13" fmla="*/ 0 60000 65536"/>
                  <a:gd name="T14" fmla="*/ 0 60000 65536"/>
                  <a:gd name="T15" fmla="*/ 0 60000 65536"/>
                  <a:gd name="T16" fmla="*/ 0 60000 65536"/>
                  <a:gd name="T17" fmla="*/ 0 60000 65536"/>
                  <a:gd name="T18" fmla="*/ 0 w 2804"/>
                  <a:gd name="T19" fmla="*/ 0 h 109"/>
                  <a:gd name="T20" fmla="*/ 2804 w 2804"/>
                  <a:gd name="T21" fmla="*/ 109 h 109"/>
                </a:gdLst>
                <a:ahLst/>
                <a:cxnLst>
                  <a:cxn ang="T12">
                    <a:pos x="T0" y="T1"/>
                  </a:cxn>
                  <a:cxn ang="T13">
                    <a:pos x="T2" y="T3"/>
                  </a:cxn>
                  <a:cxn ang="T14">
                    <a:pos x="T4" y="T5"/>
                  </a:cxn>
                  <a:cxn ang="T15">
                    <a:pos x="T6" y="T7"/>
                  </a:cxn>
                  <a:cxn ang="T16">
                    <a:pos x="T8" y="T9"/>
                  </a:cxn>
                  <a:cxn ang="T17">
                    <a:pos x="T10" y="T11"/>
                  </a:cxn>
                </a:cxnLst>
                <a:rect l="T18" t="T19" r="T20" b="T21"/>
                <a:pathLst>
                  <a:path w="2804" h="109">
                    <a:moveTo>
                      <a:pt x="2801" y="107"/>
                    </a:moveTo>
                    <a:lnTo>
                      <a:pt x="2804" y="0"/>
                    </a:lnTo>
                    <a:lnTo>
                      <a:pt x="0" y="0"/>
                    </a:lnTo>
                    <a:lnTo>
                      <a:pt x="0" y="109"/>
                    </a:lnTo>
                    <a:lnTo>
                      <a:pt x="2804" y="10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939" name="Line 141"/>
              <p:cNvSpPr>
                <a:spLocks noChangeShapeType="1"/>
              </p:cNvSpPr>
              <p:nvPr/>
            </p:nvSpPr>
            <p:spPr bwMode="auto">
              <a:xfrm>
                <a:off x="1593" y="2299"/>
                <a:ext cx="3"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40" name="Freeform 142"/>
              <p:cNvSpPr>
                <a:spLocks/>
              </p:cNvSpPr>
              <p:nvPr/>
            </p:nvSpPr>
            <p:spPr bwMode="auto">
              <a:xfrm>
                <a:off x="1435" y="2408"/>
                <a:ext cx="2804" cy="106"/>
              </a:xfrm>
              <a:custGeom>
                <a:avLst/>
                <a:gdLst>
                  <a:gd name="T0" fmla="*/ 2801 w 2804"/>
                  <a:gd name="T1" fmla="*/ 106 h 106"/>
                  <a:gd name="T2" fmla="*/ 2804 w 2804"/>
                  <a:gd name="T3" fmla="*/ 0 h 106"/>
                  <a:gd name="T4" fmla="*/ 0 w 2804"/>
                  <a:gd name="T5" fmla="*/ 0 h 106"/>
                  <a:gd name="T6" fmla="*/ 0 w 2804"/>
                  <a:gd name="T7" fmla="*/ 106 h 106"/>
                  <a:gd name="T8" fmla="*/ 2804 w 2804"/>
                  <a:gd name="T9" fmla="*/ 106 h 106"/>
                  <a:gd name="T10" fmla="*/ 2804 w 2804"/>
                  <a:gd name="T11" fmla="*/ 106 h 106"/>
                  <a:gd name="T12" fmla="*/ 2801 w 2804"/>
                  <a:gd name="T13" fmla="*/ 106 h 106"/>
                  <a:gd name="T14" fmla="*/ 0 60000 65536"/>
                  <a:gd name="T15" fmla="*/ 0 60000 65536"/>
                  <a:gd name="T16" fmla="*/ 0 60000 65536"/>
                  <a:gd name="T17" fmla="*/ 0 60000 65536"/>
                  <a:gd name="T18" fmla="*/ 0 60000 65536"/>
                  <a:gd name="T19" fmla="*/ 0 60000 65536"/>
                  <a:gd name="T20" fmla="*/ 0 60000 65536"/>
                  <a:gd name="T21" fmla="*/ 0 w 2804"/>
                  <a:gd name="T22" fmla="*/ 0 h 106"/>
                  <a:gd name="T23" fmla="*/ 2804 w 2804"/>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04" h="106">
                    <a:moveTo>
                      <a:pt x="2801" y="106"/>
                    </a:moveTo>
                    <a:lnTo>
                      <a:pt x="2804" y="0"/>
                    </a:lnTo>
                    <a:lnTo>
                      <a:pt x="0" y="0"/>
                    </a:lnTo>
                    <a:lnTo>
                      <a:pt x="0" y="106"/>
                    </a:lnTo>
                    <a:lnTo>
                      <a:pt x="2804" y="106"/>
                    </a:lnTo>
                    <a:lnTo>
                      <a:pt x="2801" y="10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941" name="Freeform 143"/>
              <p:cNvSpPr>
                <a:spLocks/>
              </p:cNvSpPr>
              <p:nvPr/>
            </p:nvSpPr>
            <p:spPr bwMode="auto">
              <a:xfrm>
                <a:off x="1435" y="2408"/>
                <a:ext cx="2804" cy="106"/>
              </a:xfrm>
              <a:custGeom>
                <a:avLst/>
                <a:gdLst>
                  <a:gd name="T0" fmla="*/ 2801 w 2804"/>
                  <a:gd name="T1" fmla="*/ 106 h 106"/>
                  <a:gd name="T2" fmla="*/ 2804 w 2804"/>
                  <a:gd name="T3" fmla="*/ 0 h 106"/>
                  <a:gd name="T4" fmla="*/ 0 w 2804"/>
                  <a:gd name="T5" fmla="*/ 0 h 106"/>
                  <a:gd name="T6" fmla="*/ 0 w 2804"/>
                  <a:gd name="T7" fmla="*/ 106 h 106"/>
                  <a:gd name="T8" fmla="*/ 2804 w 2804"/>
                  <a:gd name="T9" fmla="*/ 106 h 106"/>
                  <a:gd name="T10" fmla="*/ 2804 w 2804"/>
                  <a:gd name="T11" fmla="*/ 106 h 106"/>
                  <a:gd name="T12" fmla="*/ 0 60000 65536"/>
                  <a:gd name="T13" fmla="*/ 0 60000 65536"/>
                  <a:gd name="T14" fmla="*/ 0 60000 65536"/>
                  <a:gd name="T15" fmla="*/ 0 60000 65536"/>
                  <a:gd name="T16" fmla="*/ 0 60000 65536"/>
                  <a:gd name="T17" fmla="*/ 0 60000 65536"/>
                  <a:gd name="T18" fmla="*/ 0 w 2804"/>
                  <a:gd name="T19" fmla="*/ 0 h 106"/>
                  <a:gd name="T20" fmla="*/ 2804 w 2804"/>
                  <a:gd name="T21" fmla="*/ 106 h 106"/>
                </a:gdLst>
                <a:ahLst/>
                <a:cxnLst>
                  <a:cxn ang="T12">
                    <a:pos x="T0" y="T1"/>
                  </a:cxn>
                  <a:cxn ang="T13">
                    <a:pos x="T2" y="T3"/>
                  </a:cxn>
                  <a:cxn ang="T14">
                    <a:pos x="T4" y="T5"/>
                  </a:cxn>
                  <a:cxn ang="T15">
                    <a:pos x="T6" y="T7"/>
                  </a:cxn>
                  <a:cxn ang="T16">
                    <a:pos x="T8" y="T9"/>
                  </a:cxn>
                  <a:cxn ang="T17">
                    <a:pos x="T10" y="T11"/>
                  </a:cxn>
                </a:cxnLst>
                <a:rect l="T18" t="T19" r="T20" b="T21"/>
                <a:pathLst>
                  <a:path w="2804" h="106">
                    <a:moveTo>
                      <a:pt x="2801" y="106"/>
                    </a:moveTo>
                    <a:lnTo>
                      <a:pt x="2804" y="0"/>
                    </a:lnTo>
                    <a:lnTo>
                      <a:pt x="0" y="0"/>
                    </a:lnTo>
                    <a:lnTo>
                      <a:pt x="0" y="106"/>
                    </a:lnTo>
                    <a:lnTo>
                      <a:pt x="2804" y="10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942" name="Line 144"/>
              <p:cNvSpPr>
                <a:spLocks noChangeShapeType="1"/>
              </p:cNvSpPr>
              <p:nvPr/>
            </p:nvSpPr>
            <p:spPr bwMode="auto">
              <a:xfrm>
                <a:off x="1593" y="2406"/>
                <a:ext cx="3"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43" name="Freeform 145"/>
              <p:cNvSpPr>
                <a:spLocks/>
              </p:cNvSpPr>
              <p:nvPr/>
            </p:nvSpPr>
            <p:spPr bwMode="auto">
              <a:xfrm>
                <a:off x="1435" y="2514"/>
                <a:ext cx="2804" cy="108"/>
              </a:xfrm>
              <a:custGeom>
                <a:avLst/>
                <a:gdLst>
                  <a:gd name="T0" fmla="*/ 2801 w 2804"/>
                  <a:gd name="T1" fmla="*/ 106 h 108"/>
                  <a:gd name="T2" fmla="*/ 2804 w 2804"/>
                  <a:gd name="T3" fmla="*/ 0 h 108"/>
                  <a:gd name="T4" fmla="*/ 0 w 2804"/>
                  <a:gd name="T5" fmla="*/ 0 h 108"/>
                  <a:gd name="T6" fmla="*/ 0 w 2804"/>
                  <a:gd name="T7" fmla="*/ 108 h 108"/>
                  <a:gd name="T8" fmla="*/ 2804 w 2804"/>
                  <a:gd name="T9" fmla="*/ 108 h 108"/>
                  <a:gd name="T10" fmla="*/ 2804 w 2804"/>
                  <a:gd name="T11" fmla="*/ 108 h 108"/>
                  <a:gd name="T12" fmla="*/ 0 60000 65536"/>
                  <a:gd name="T13" fmla="*/ 0 60000 65536"/>
                  <a:gd name="T14" fmla="*/ 0 60000 65536"/>
                  <a:gd name="T15" fmla="*/ 0 60000 65536"/>
                  <a:gd name="T16" fmla="*/ 0 60000 65536"/>
                  <a:gd name="T17" fmla="*/ 0 60000 65536"/>
                  <a:gd name="T18" fmla="*/ 0 w 2804"/>
                  <a:gd name="T19" fmla="*/ 0 h 108"/>
                  <a:gd name="T20" fmla="*/ 2804 w 2804"/>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2804" h="108">
                    <a:moveTo>
                      <a:pt x="2801" y="106"/>
                    </a:moveTo>
                    <a:lnTo>
                      <a:pt x="2804" y="0"/>
                    </a:lnTo>
                    <a:lnTo>
                      <a:pt x="0" y="0"/>
                    </a:lnTo>
                    <a:lnTo>
                      <a:pt x="0" y="108"/>
                    </a:lnTo>
                    <a:lnTo>
                      <a:pt x="2804" y="10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944" name="Line 146"/>
              <p:cNvSpPr>
                <a:spLocks noChangeShapeType="1"/>
              </p:cNvSpPr>
              <p:nvPr/>
            </p:nvSpPr>
            <p:spPr bwMode="auto">
              <a:xfrm>
                <a:off x="1593" y="2514"/>
                <a:ext cx="3"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45" name="Freeform 147"/>
              <p:cNvSpPr>
                <a:spLocks/>
              </p:cNvSpPr>
              <p:nvPr/>
            </p:nvSpPr>
            <p:spPr bwMode="auto">
              <a:xfrm>
                <a:off x="1435" y="2622"/>
                <a:ext cx="2804" cy="106"/>
              </a:xfrm>
              <a:custGeom>
                <a:avLst/>
                <a:gdLst>
                  <a:gd name="T0" fmla="*/ 2801 w 2804"/>
                  <a:gd name="T1" fmla="*/ 106 h 106"/>
                  <a:gd name="T2" fmla="*/ 2804 w 2804"/>
                  <a:gd name="T3" fmla="*/ 0 h 106"/>
                  <a:gd name="T4" fmla="*/ 0 w 2804"/>
                  <a:gd name="T5" fmla="*/ 0 h 106"/>
                  <a:gd name="T6" fmla="*/ 0 w 2804"/>
                  <a:gd name="T7" fmla="*/ 106 h 106"/>
                  <a:gd name="T8" fmla="*/ 2804 w 2804"/>
                  <a:gd name="T9" fmla="*/ 106 h 106"/>
                  <a:gd name="T10" fmla="*/ 2804 w 2804"/>
                  <a:gd name="T11" fmla="*/ 106 h 106"/>
                  <a:gd name="T12" fmla="*/ 0 60000 65536"/>
                  <a:gd name="T13" fmla="*/ 0 60000 65536"/>
                  <a:gd name="T14" fmla="*/ 0 60000 65536"/>
                  <a:gd name="T15" fmla="*/ 0 60000 65536"/>
                  <a:gd name="T16" fmla="*/ 0 60000 65536"/>
                  <a:gd name="T17" fmla="*/ 0 60000 65536"/>
                  <a:gd name="T18" fmla="*/ 0 w 2804"/>
                  <a:gd name="T19" fmla="*/ 0 h 106"/>
                  <a:gd name="T20" fmla="*/ 2804 w 2804"/>
                  <a:gd name="T21" fmla="*/ 106 h 106"/>
                </a:gdLst>
                <a:ahLst/>
                <a:cxnLst>
                  <a:cxn ang="T12">
                    <a:pos x="T0" y="T1"/>
                  </a:cxn>
                  <a:cxn ang="T13">
                    <a:pos x="T2" y="T3"/>
                  </a:cxn>
                  <a:cxn ang="T14">
                    <a:pos x="T4" y="T5"/>
                  </a:cxn>
                  <a:cxn ang="T15">
                    <a:pos x="T6" y="T7"/>
                  </a:cxn>
                  <a:cxn ang="T16">
                    <a:pos x="T8" y="T9"/>
                  </a:cxn>
                  <a:cxn ang="T17">
                    <a:pos x="T10" y="T11"/>
                  </a:cxn>
                </a:cxnLst>
                <a:rect l="T18" t="T19" r="T20" b="T21"/>
                <a:pathLst>
                  <a:path w="2804" h="106">
                    <a:moveTo>
                      <a:pt x="2801" y="106"/>
                    </a:moveTo>
                    <a:lnTo>
                      <a:pt x="2804" y="0"/>
                    </a:lnTo>
                    <a:lnTo>
                      <a:pt x="0" y="0"/>
                    </a:lnTo>
                    <a:lnTo>
                      <a:pt x="0" y="106"/>
                    </a:lnTo>
                    <a:lnTo>
                      <a:pt x="2804" y="10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946" name="Line 148"/>
              <p:cNvSpPr>
                <a:spLocks noChangeShapeType="1"/>
              </p:cNvSpPr>
              <p:nvPr/>
            </p:nvSpPr>
            <p:spPr bwMode="auto">
              <a:xfrm>
                <a:off x="1593" y="2620"/>
                <a:ext cx="3"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47" name="Freeform 149"/>
              <p:cNvSpPr>
                <a:spLocks/>
              </p:cNvSpPr>
              <p:nvPr/>
            </p:nvSpPr>
            <p:spPr bwMode="auto">
              <a:xfrm>
                <a:off x="1435" y="2728"/>
                <a:ext cx="2804" cy="108"/>
              </a:xfrm>
              <a:custGeom>
                <a:avLst/>
                <a:gdLst>
                  <a:gd name="T0" fmla="*/ 2801 w 2804"/>
                  <a:gd name="T1" fmla="*/ 106 h 108"/>
                  <a:gd name="T2" fmla="*/ 2804 w 2804"/>
                  <a:gd name="T3" fmla="*/ 0 h 108"/>
                  <a:gd name="T4" fmla="*/ 0 w 2804"/>
                  <a:gd name="T5" fmla="*/ 0 h 108"/>
                  <a:gd name="T6" fmla="*/ 0 w 2804"/>
                  <a:gd name="T7" fmla="*/ 108 h 108"/>
                  <a:gd name="T8" fmla="*/ 2804 w 2804"/>
                  <a:gd name="T9" fmla="*/ 108 h 108"/>
                  <a:gd name="T10" fmla="*/ 2804 w 2804"/>
                  <a:gd name="T11" fmla="*/ 108 h 108"/>
                  <a:gd name="T12" fmla="*/ 0 60000 65536"/>
                  <a:gd name="T13" fmla="*/ 0 60000 65536"/>
                  <a:gd name="T14" fmla="*/ 0 60000 65536"/>
                  <a:gd name="T15" fmla="*/ 0 60000 65536"/>
                  <a:gd name="T16" fmla="*/ 0 60000 65536"/>
                  <a:gd name="T17" fmla="*/ 0 60000 65536"/>
                  <a:gd name="T18" fmla="*/ 0 w 2804"/>
                  <a:gd name="T19" fmla="*/ 0 h 108"/>
                  <a:gd name="T20" fmla="*/ 2804 w 2804"/>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2804" h="108">
                    <a:moveTo>
                      <a:pt x="2801" y="106"/>
                    </a:moveTo>
                    <a:lnTo>
                      <a:pt x="2804" y="0"/>
                    </a:lnTo>
                    <a:lnTo>
                      <a:pt x="0" y="0"/>
                    </a:lnTo>
                    <a:lnTo>
                      <a:pt x="0" y="108"/>
                    </a:lnTo>
                    <a:lnTo>
                      <a:pt x="2804" y="10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948" name="Line 150"/>
              <p:cNvSpPr>
                <a:spLocks noChangeShapeType="1"/>
              </p:cNvSpPr>
              <p:nvPr/>
            </p:nvSpPr>
            <p:spPr bwMode="auto">
              <a:xfrm>
                <a:off x="1593" y="2728"/>
                <a:ext cx="3"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49" name="Freeform 151"/>
              <p:cNvSpPr>
                <a:spLocks/>
              </p:cNvSpPr>
              <p:nvPr/>
            </p:nvSpPr>
            <p:spPr bwMode="auto">
              <a:xfrm>
                <a:off x="1435" y="2836"/>
                <a:ext cx="2804" cy="106"/>
              </a:xfrm>
              <a:custGeom>
                <a:avLst/>
                <a:gdLst>
                  <a:gd name="T0" fmla="*/ 2801 w 2804"/>
                  <a:gd name="T1" fmla="*/ 106 h 106"/>
                  <a:gd name="T2" fmla="*/ 2804 w 2804"/>
                  <a:gd name="T3" fmla="*/ 0 h 106"/>
                  <a:gd name="T4" fmla="*/ 0 w 2804"/>
                  <a:gd name="T5" fmla="*/ 0 h 106"/>
                  <a:gd name="T6" fmla="*/ 0 w 2804"/>
                  <a:gd name="T7" fmla="*/ 106 h 106"/>
                  <a:gd name="T8" fmla="*/ 2804 w 2804"/>
                  <a:gd name="T9" fmla="*/ 106 h 106"/>
                  <a:gd name="T10" fmla="*/ 2804 w 2804"/>
                  <a:gd name="T11" fmla="*/ 106 h 106"/>
                  <a:gd name="T12" fmla="*/ 0 60000 65536"/>
                  <a:gd name="T13" fmla="*/ 0 60000 65536"/>
                  <a:gd name="T14" fmla="*/ 0 60000 65536"/>
                  <a:gd name="T15" fmla="*/ 0 60000 65536"/>
                  <a:gd name="T16" fmla="*/ 0 60000 65536"/>
                  <a:gd name="T17" fmla="*/ 0 60000 65536"/>
                  <a:gd name="T18" fmla="*/ 0 w 2804"/>
                  <a:gd name="T19" fmla="*/ 0 h 106"/>
                  <a:gd name="T20" fmla="*/ 2804 w 2804"/>
                  <a:gd name="T21" fmla="*/ 106 h 106"/>
                </a:gdLst>
                <a:ahLst/>
                <a:cxnLst>
                  <a:cxn ang="T12">
                    <a:pos x="T0" y="T1"/>
                  </a:cxn>
                  <a:cxn ang="T13">
                    <a:pos x="T2" y="T3"/>
                  </a:cxn>
                  <a:cxn ang="T14">
                    <a:pos x="T4" y="T5"/>
                  </a:cxn>
                  <a:cxn ang="T15">
                    <a:pos x="T6" y="T7"/>
                  </a:cxn>
                  <a:cxn ang="T16">
                    <a:pos x="T8" y="T9"/>
                  </a:cxn>
                  <a:cxn ang="T17">
                    <a:pos x="T10" y="T11"/>
                  </a:cxn>
                </a:cxnLst>
                <a:rect l="T18" t="T19" r="T20" b="T21"/>
                <a:pathLst>
                  <a:path w="2804" h="106">
                    <a:moveTo>
                      <a:pt x="2801" y="106"/>
                    </a:moveTo>
                    <a:lnTo>
                      <a:pt x="2804" y="0"/>
                    </a:lnTo>
                    <a:lnTo>
                      <a:pt x="0" y="0"/>
                    </a:lnTo>
                    <a:lnTo>
                      <a:pt x="0" y="106"/>
                    </a:lnTo>
                    <a:lnTo>
                      <a:pt x="2804" y="10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950" name="Line 152"/>
              <p:cNvSpPr>
                <a:spLocks noChangeShapeType="1"/>
              </p:cNvSpPr>
              <p:nvPr/>
            </p:nvSpPr>
            <p:spPr bwMode="auto">
              <a:xfrm>
                <a:off x="1593" y="2834"/>
                <a:ext cx="3"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51" name="Freeform 153"/>
              <p:cNvSpPr>
                <a:spLocks/>
              </p:cNvSpPr>
              <p:nvPr/>
            </p:nvSpPr>
            <p:spPr bwMode="auto">
              <a:xfrm>
                <a:off x="1435" y="2942"/>
                <a:ext cx="2804" cy="109"/>
              </a:xfrm>
              <a:custGeom>
                <a:avLst/>
                <a:gdLst>
                  <a:gd name="T0" fmla="*/ 2801 w 2804"/>
                  <a:gd name="T1" fmla="*/ 106 h 109"/>
                  <a:gd name="T2" fmla="*/ 2804 w 2804"/>
                  <a:gd name="T3" fmla="*/ 0 h 109"/>
                  <a:gd name="T4" fmla="*/ 0 w 2804"/>
                  <a:gd name="T5" fmla="*/ 0 h 109"/>
                  <a:gd name="T6" fmla="*/ 0 w 2804"/>
                  <a:gd name="T7" fmla="*/ 109 h 109"/>
                  <a:gd name="T8" fmla="*/ 2804 w 2804"/>
                  <a:gd name="T9" fmla="*/ 109 h 109"/>
                  <a:gd name="T10" fmla="*/ 2804 w 2804"/>
                  <a:gd name="T11" fmla="*/ 109 h 109"/>
                  <a:gd name="T12" fmla="*/ 0 60000 65536"/>
                  <a:gd name="T13" fmla="*/ 0 60000 65536"/>
                  <a:gd name="T14" fmla="*/ 0 60000 65536"/>
                  <a:gd name="T15" fmla="*/ 0 60000 65536"/>
                  <a:gd name="T16" fmla="*/ 0 60000 65536"/>
                  <a:gd name="T17" fmla="*/ 0 60000 65536"/>
                  <a:gd name="T18" fmla="*/ 0 w 2804"/>
                  <a:gd name="T19" fmla="*/ 0 h 109"/>
                  <a:gd name="T20" fmla="*/ 2804 w 2804"/>
                  <a:gd name="T21" fmla="*/ 109 h 109"/>
                </a:gdLst>
                <a:ahLst/>
                <a:cxnLst>
                  <a:cxn ang="T12">
                    <a:pos x="T0" y="T1"/>
                  </a:cxn>
                  <a:cxn ang="T13">
                    <a:pos x="T2" y="T3"/>
                  </a:cxn>
                  <a:cxn ang="T14">
                    <a:pos x="T4" y="T5"/>
                  </a:cxn>
                  <a:cxn ang="T15">
                    <a:pos x="T6" y="T7"/>
                  </a:cxn>
                  <a:cxn ang="T16">
                    <a:pos x="T8" y="T9"/>
                  </a:cxn>
                  <a:cxn ang="T17">
                    <a:pos x="T10" y="T11"/>
                  </a:cxn>
                </a:cxnLst>
                <a:rect l="T18" t="T19" r="T20" b="T21"/>
                <a:pathLst>
                  <a:path w="2804" h="109">
                    <a:moveTo>
                      <a:pt x="2801" y="106"/>
                    </a:moveTo>
                    <a:lnTo>
                      <a:pt x="2804" y="0"/>
                    </a:lnTo>
                    <a:lnTo>
                      <a:pt x="0" y="0"/>
                    </a:lnTo>
                    <a:lnTo>
                      <a:pt x="0" y="109"/>
                    </a:lnTo>
                    <a:lnTo>
                      <a:pt x="2804" y="10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952" name="Line 154"/>
              <p:cNvSpPr>
                <a:spLocks noChangeShapeType="1"/>
              </p:cNvSpPr>
              <p:nvPr/>
            </p:nvSpPr>
            <p:spPr bwMode="auto">
              <a:xfrm>
                <a:off x="1593" y="2942"/>
                <a:ext cx="3"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53" name="Line 155"/>
              <p:cNvSpPr>
                <a:spLocks noChangeShapeType="1"/>
              </p:cNvSpPr>
              <p:nvPr/>
            </p:nvSpPr>
            <p:spPr bwMode="auto">
              <a:xfrm>
                <a:off x="2785" y="2461"/>
                <a:ext cx="4" cy="105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54" name="Freeform 156"/>
              <p:cNvSpPr>
                <a:spLocks/>
              </p:cNvSpPr>
              <p:nvPr/>
            </p:nvSpPr>
            <p:spPr bwMode="auto">
              <a:xfrm>
                <a:off x="2761" y="2442"/>
                <a:ext cx="52" cy="37"/>
              </a:xfrm>
              <a:custGeom>
                <a:avLst/>
                <a:gdLst>
                  <a:gd name="T0" fmla="*/ 24 w 52"/>
                  <a:gd name="T1" fmla="*/ 35 h 37"/>
                  <a:gd name="T2" fmla="*/ 31 w 52"/>
                  <a:gd name="T3" fmla="*/ 37 h 37"/>
                  <a:gd name="T4" fmla="*/ 37 w 52"/>
                  <a:gd name="T5" fmla="*/ 35 h 37"/>
                  <a:gd name="T6" fmla="*/ 40 w 52"/>
                  <a:gd name="T7" fmla="*/ 35 h 37"/>
                  <a:gd name="T8" fmla="*/ 43 w 52"/>
                  <a:gd name="T9" fmla="*/ 33 h 37"/>
                  <a:gd name="T10" fmla="*/ 46 w 52"/>
                  <a:gd name="T11" fmla="*/ 31 h 37"/>
                  <a:gd name="T12" fmla="*/ 49 w 52"/>
                  <a:gd name="T13" fmla="*/ 29 h 37"/>
                  <a:gd name="T14" fmla="*/ 52 w 52"/>
                  <a:gd name="T15" fmla="*/ 27 h 37"/>
                  <a:gd name="T16" fmla="*/ 52 w 52"/>
                  <a:gd name="T17" fmla="*/ 25 h 37"/>
                  <a:gd name="T18" fmla="*/ 52 w 52"/>
                  <a:gd name="T19" fmla="*/ 23 h 37"/>
                  <a:gd name="T20" fmla="*/ 52 w 52"/>
                  <a:gd name="T21" fmla="*/ 19 h 37"/>
                  <a:gd name="T22" fmla="*/ 52 w 52"/>
                  <a:gd name="T23" fmla="*/ 17 h 37"/>
                  <a:gd name="T24" fmla="*/ 52 w 52"/>
                  <a:gd name="T25" fmla="*/ 13 h 37"/>
                  <a:gd name="T26" fmla="*/ 52 w 52"/>
                  <a:gd name="T27" fmla="*/ 11 h 37"/>
                  <a:gd name="T28" fmla="*/ 49 w 52"/>
                  <a:gd name="T29" fmla="*/ 9 h 37"/>
                  <a:gd name="T30" fmla="*/ 46 w 52"/>
                  <a:gd name="T31" fmla="*/ 6 h 37"/>
                  <a:gd name="T32" fmla="*/ 43 w 52"/>
                  <a:gd name="T33" fmla="*/ 4 h 37"/>
                  <a:gd name="T34" fmla="*/ 40 w 52"/>
                  <a:gd name="T35" fmla="*/ 2 h 37"/>
                  <a:gd name="T36" fmla="*/ 37 w 52"/>
                  <a:gd name="T37" fmla="*/ 2 h 37"/>
                  <a:gd name="T38" fmla="*/ 31 w 52"/>
                  <a:gd name="T39" fmla="*/ 0 h 37"/>
                  <a:gd name="T40" fmla="*/ 28 w 52"/>
                  <a:gd name="T41" fmla="*/ 0 h 37"/>
                  <a:gd name="T42" fmla="*/ 21 w 52"/>
                  <a:gd name="T43" fmla="*/ 0 h 37"/>
                  <a:gd name="T44" fmla="*/ 18 w 52"/>
                  <a:gd name="T45" fmla="*/ 2 h 37"/>
                  <a:gd name="T46" fmla="*/ 15 w 52"/>
                  <a:gd name="T47" fmla="*/ 2 h 37"/>
                  <a:gd name="T48" fmla="*/ 12 w 52"/>
                  <a:gd name="T49" fmla="*/ 4 h 37"/>
                  <a:gd name="T50" fmla="*/ 9 w 52"/>
                  <a:gd name="T51" fmla="*/ 6 h 37"/>
                  <a:gd name="T52" fmla="*/ 6 w 52"/>
                  <a:gd name="T53" fmla="*/ 9 h 37"/>
                  <a:gd name="T54" fmla="*/ 3 w 52"/>
                  <a:gd name="T55" fmla="*/ 11 h 37"/>
                  <a:gd name="T56" fmla="*/ 0 w 52"/>
                  <a:gd name="T57" fmla="*/ 13 h 37"/>
                  <a:gd name="T58" fmla="*/ 0 w 52"/>
                  <a:gd name="T59" fmla="*/ 17 h 37"/>
                  <a:gd name="T60" fmla="*/ 0 w 52"/>
                  <a:gd name="T61" fmla="*/ 19 h 37"/>
                  <a:gd name="T62" fmla="*/ 0 w 52"/>
                  <a:gd name="T63" fmla="*/ 23 h 37"/>
                  <a:gd name="T64" fmla="*/ 0 w 52"/>
                  <a:gd name="T65" fmla="*/ 25 h 37"/>
                  <a:gd name="T66" fmla="*/ 3 w 52"/>
                  <a:gd name="T67" fmla="*/ 27 h 37"/>
                  <a:gd name="T68" fmla="*/ 6 w 52"/>
                  <a:gd name="T69" fmla="*/ 29 h 37"/>
                  <a:gd name="T70" fmla="*/ 9 w 52"/>
                  <a:gd name="T71" fmla="*/ 31 h 37"/>
                  <a:gd name="T72" fmla="*/ 12 w 52"/>
                  <a:gd name="T73" fmla="*/ 33 h 37"/>
                  <a:gd name="T74" fmla="*/ 15 w 52"/>
                  <a:gd name="T75" fmla="*/ 35 h 37"/>
                  <a:gd name="T76" fmla="*/ 18 w 52"/>
                  <a:gd name="T77" fmla="*/ 35 h 37"/>
                  <a:gd name="T78" fmla="*/ 21 w 52"/>
                  <a:gd name="T79" fmla="*/ 37 h 37"/>
                  <a:gd name="T80" fmla="*/ 28 w 52"/>
                  <a:gd name="T81" fmla="*/ 37 h 37"/>
                  <a:gd name="T82" fmla="*/ 28 w 52"/>
                  <a:gd name="T83" fmla="*/ 37 h 37"/>
                  <a:gd name="T84" fmla="*/ 24 w 52"/>
                  <a:gd name="T85" fmla="*/ 35 h 3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
                  <a:gd name="T130" fmla="*/ 0 h 37"/>
                  <a:gd name="T131" fmla="*/ 52 w 52"/>
                  <a:gd name="T132" fmla="*/ 37 h 3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 h="37">
                    <a:moveTo>
                      <a:pt x="24" y="35"/>
                    </a:moveTo>
                    <a:lnTo>
                      <a:pt x="31" y="37"/>
                    </a:lnTo>
                    <a:lnTo>
                      <a:pt x="37" y="35"/>
                    </a:lnTo>
                    <a:lnTo>
                      <a:pt x="40" y="35"/>
                    </a:lnTo>
                    <a:lnTo>
                      <a:pt x="43" y="33"/>
                    </a:lnTo>
                    <a:lnTo>
                      <a:pt x="46" y="31"/>
                    </a:lnTo>
                    <a:lnTo>
                      <a:pt x="49" y="29"/>
                    </a:lnTo>
                    <a:lnTo>
                      <a:pt x="52" y="27"/>
                    </a:lnTo>
                    <a:lnTo>
                      <a:pt x="52" y="25"/>
                    </a:lnTo>
                    <a:lnTo>
                      <a:pt x="52" y="23"/>
                    </a:lnTo>
                    <a:lnTo>
                      <a:pt x="52" y="19"/>
                    </a:lnTo>
                    <a:lnTo>
                      <a:pt x="52" y="17"/>
                    </a:lnTo>
                    <a:lnTo>
                      <a:pt x="52" y="13"/>
                    </a:lnTo>
                    <a:lnTo>
                      <a:pt x="52" y="11"/>
                    </a:lnTo>
                    <a:lnTo>
                      <a:pt x="49" y="9"/>
                    </a:lnTo>
                    <a:lnTo>
                      <a:pt x="46" y="6"/>
                    </a:lnTo>
                    <a:lnTo>
                      <a:pt x="43" y="4"/>
                    </a:lnTo>
                    <a:lnTo>
                      <a:pt x="40" y="2"/>
                    </a:lnTo>
                    <a:lnTo>
                      <a:pt x="37" y="2"/>
                    </a:lnTo>
                    <a:lnTo>
                      <a:pt x="31" y="0"/>
                    </a:lnTo>
                    <a:lnTo>
                      <a:pt x="28" y="0"/>
                    </a:lnTo>
                    <a:lnTo>
                      <a:pt x="21" y="0"/>
                    </a:lnTo>
                    <a:lnTo>
                      <a:pt x="18" y="2"/>
                    </a:lnTo>
                    <a:lnTo>
                      <a:pt x="15" y="2"/>
                    </a:lnTo>
                    <a:lnTo>
                      <a:pt x="12" y="4"/>
                    </a:lnTo>
                    <a:lnTo>
                      <a:pt x="9" y="6"/>
                    </a:lnTo>
                    <a:lnTo>
                      <a:pt x="6" y="9"/>
                    </a:lnTo>
                    <a:lnTo>
                      <a:pt x="3" y="11"/>
                    </a:lnTo>
                    <a:lnTo>
                      <a:pt x="0" y="13"/>
                    </a:lnTo>
                    <a:lnTo>
                      <a:pt x="0" y="17"/>
                    </a:lnTo>
                    <a:lnTo>
                      <a:pt x="0" y="19"/>
                    </a:lnTo>
                    <a:lnTo>
                      <a:pt x="0" y="23"/>
                    </a:lnTo>
                    <a:lnTo>
                      <a:pt x="0" y="25"/>
                    </a:lnTo>
                    <a:lnTo>
                      <a:pt x="3" y="27"/>
                    </a:lnTo>
                    <a:lnTo>
                      <a:pt x="6" y="29"/>
                    </a:lnTo>
                    <a:lnTo>
                      <a:pt x="9" y="31"/>
                    </a:lnTo>
                    <a:lnTo>
                      <a:pt x="12" y="33"/>
                    </a:lnTo>
                    <a:lnTo>
                      <a:pt x="15" y="35"/>
                    </a:lnTo>
                    <a:lnTo>
                      <a:pt x="18" y="35"/>
                    </a:lnTo>
                    <a:lnTo>
                      <a:pt x="21" y="37"/>
                    </a:lnTo>
                    <a:lnTo>
                      <a:pt x="28" y="37"/>
                    </a:lnTo>
                    <a:lnTo>
                      <a:pt x="24"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955" name="Freeform 157"/>
              <p:cNvSpPr>
                <a:spLocks/>
              </p:cNvSpPr>
              <p:nvPr/>
            </p:nvSpPr>
            <p:spPr bwMode="auto">
              <a:xfrm>
                <a:off x="1484" y="3120"/>
                <a:ext cx="54" cy="37"/>
              </a:xfrm>
              <a:custGeom>
                <a:avLst/>
                <a:gdLst>
                  <a:gd name="T0" fmla="*/ 54 w 54"/>
                  <a:gd name="T1" fmla="*/ 0 h 37"/>
                  <a:gd name="T2" fmla="*/ 0 w 54"/>
                  <a:gd name="T3" fmla="*/ 2 h 37"/>
                  <a:gd name="T4" fmla="*/ 27 w 54"/>
                  <a:gd name="T5" fmla="*/ 37 h 37"/>
                  <a:gd name="T6" fmla="*/ 54 w 54"/>
                  <a:gd name="T7" fmla="*/ 2 h 37"/>
                  <a:gd name="T8" fmla="*/ 54 w 54"/>
                  <a:gd name="T9" fmla="*/ 2 h 37"/>
                  <a:gd name="T10" fmla="*/ 54 w 54"/>
                  <a:gd name="T11" fmla="*/ 0 h 37"/>
                  <a:gd name="T12" fmla="*/ 0 60000 65536"/>
                  <a:gd name="T13" fmla="*/ 0 60000 65536"/>
                  <a:gd name="T14" fmla="*/ 0 60000 65536"/>
                  <a:gd name="T15" fmla="*/ 0 60000 65536"/>
                  <a:gd name="T16" fmla="*/ 0 60000 65536"/>
                  <a:gd name="T17" fmla="*/ 0 60000 65536"/>
                  <a:gd name="T18" fmla="*/ 0 w 54"/>
                  <a:gd name="T19" fmla="*/ 0 h 37"/>
                  <a:gd name="T20" fmla="*/ 54 w 54"/>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54" h="37">
                    <a:moveTo>
                      <a:pt x="54" y="0"/>
                    </a:moveTo>
                    <a:lnTo>
                      <a:pt x="0" y="2"/>
                    </a:lnTo>
                    <a:lnTo>
                      <a:pt x="27" y="37"/>
                    </a:lnTo>
                    <a:lnTo>
                      <a:pt x="54" y="2"/>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956" name="Line 158"/>
              <p:cNvSpPr>
                <a:spLocks noChangeShapeType="1"/>
              </p:cNvSpPr>
              <p:nvPr/>
            </p:nvSpPr>
            <p:spPr bwMode="auto">
              <a:xfrm>
                <a:off x="1511" y="2461"/>
                <a:ext cx="0" cy="66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57" name="Freeform 159"/>
              <p:cNvSpPr>
                <a:spLocks/>
              </p:cNvSpPr>
              <p:nvPr/>
            </p:nvSpPr>
            <p:spPr bwMode="auto">
              <a:xfrm>
                <a:off x="1487" y="2442"/>
                <a:ext cx="51" cy="37"/>
              </a:xfrm>
              <a:custGeom>
                <a:avLst/>
                <a:gdLst>
                  <a:gd name="T0" fmla="*/ 24 w 51"/>
                  <a:gd name="T1" fmla="*/ 35 h 37"/>
                  <a:gd name="T2" fmla="*/ 30 w 51"/>
                  <a:gd name="T3" fmla="*/ 37 h 37"/>
                  <a:gd name="T4" fmla="*/ 33 w 51"/>
                  <a:gd name="T5" fmla="*/ 35 h 37"/>
                  <a:gd name="T6" fmla="*/ 36 w 51"/>
                  <a:gd name="T7" fmla="*/ 35 h 37"/>
                  <a:gd name="T8" fmla="*/ 42 w 51"/>
                  <a:gd name="T9" fmla="*/ 33 h 37"/>
                  <a:gd name="T10" fmla="*/ 45 w 51"/>
                  <a:gd name="T11" fmla="*/ 31 h 37"/>
                  <a:gd name="T12" fmla="*/ 48 w 51"/>
                  <a:gd name="T13" fmla="*/ 29 h 37"/>
                  <a:gd name="T14" fmla="*/ 48 w 51"/>
                  <a:gd name="T15" fmla="*/ 27 h 37"/>
                  <a:gd name="T16" fmla="*/ 51 w 51"/>
                  <a:gd name="T17" fmla="*/ 25 h 37"/>
                  <a:gd name="T18" fmla="*/ 51 w 51"/>
                  <a:gd name="T19" fmla="*/ 23 h 37"/>
                  <a:gd name="T20" fmla="*/ 51 w 51"/>
                  <a:gd name="T21" fmla="*/ 19 h 37"/>
                  <a:gd name="T22" fmla="*/ 51 w 51"/>
                  <a:gd name="T23" fmla="*/ 17 h 37"/>
                  <a:gd name="T24" fmla="*/ 51 w 51"/>
                  <a:gd name="T25" fmla="*/ 13 h 37"/>
                  <a:gd name="T26" fmla="*/ 48 w 51"/>
                  <a:gd name="T27" fmla="*/ 11 h 37"/>
                  <a:gd name="T28" fmla="*/ 48 w 51"/>
                  <a:gd name="T29" fmla="*/ 9 h 37"/>
                  <a:gd name="T30" fmla="*/ 45 w 51"/>
                  <a:gd name="T31" fmla="*/ 6 h 37"/>
                  <a:gd name="T32" fmla="*/ 42 w 51"/>
                  <a:gd name="T33" fmla="*/ 4 h 37"/>
                  <a:gd name="T34" fmla="*/ 36 w 51"/>
                  <a:gd name="T35" fmla="*/ 2 h 37"/>
                  <a:gd name="T36" fmla="*/ 33 w 51"/>
                  <a:gd name="T37" fmla="*/ 2 h 37"/>
                  <a:gd name="T38" fmla="*/ 30 w 51"/>
                  <a:gd name="T39" fmla="*/ 0 h 37"/>
                  <a:gd name="T40" fmla="*/ 24 w 51"/>
                  <a:gd name="T41" fmla="*/ 0 h 37"/>
                  <a:gd name="T42" fmla="*/ 21 w 51"/>
                  <a:gd name="T43" fmla="*/ 0 h 37"/>
                  <a:gd name="T44" fmla="*/ 18 w 51"/>
                  <a:gd name="T45" fmla="*/ 2 h 37"/>
                  <a:gd name="T46" fmla="*/ 12 w 51"/>
                  <a:gd name="T47" fmla="*/ 2 h 37"/>
                  <a:gd name="T48" fmla="*/ 9 w 51"/>
                  <a:gd name="T49" fmla="*/ 4 h 37"/>
                  <a:gd name="T50" fmla="*/ 6 w 51"/>
                  <a:gd name="T51" fmla="*/ 6 h 37"/>
                  <a:gd name="T52" fmla="*/ 3 w 51"/>
                  <a:gd name="T53" fmla="*/ 9 h 37"/>
                  <a:gd name="T54" fmla="*/ 3 w 51"/>
                  <a:gd name="T55" fmla="*/ 11 h 37"/>
                  <a:gd name="T56" fmla="*/ 0 w 51"/>
                  <a:gd name="T57" fmla="*/ 13 h 37"/>
                  <a:gd name="T58" fmla="*/ 0 w 51"/>
                  <a:gd name="T59" fmla="*/ 17 h 37"/>
                  <a:gd name="T60" fmla="*/ 0 w 51"/>
                  <a:gd name="T61" fmla="*/ 19 h 37"/>
                  <a:gd name="T62" fmla="*/ 0 w 51"/>
                  <a:gd name="T63" fmla="*/ 23 h 37"/>
                  <a:gd name="T64" fmla="*/ 0 w 51"/>
                  <a:gd name="T65" fmla="*/ 25 h 37"/>
                  <a:gd name="T66" fmla="*/ 3 w 51"/>
                  <a:gd name="T67" fmla="*/ 27 h 37"/>
                  <a:gd name="T68" fmla="*/ 3 w 51"/>
                  <a:gd name="T69" fmla="*/ 29 h 37"/>
                  <a:gd name="T70" fmla="*/ 6 w 51"/>
                  <a:gd name="T71" fmla="*/ 31 h 37"/>
                  <a:gd name="T72" fmla="*/ 9 w 51"/>
                  <a:gd name="T73" fmla="*/ 33 h 37"/>
                  <a:gd name="T74" fmla="*/ 12 w 51"/>
                  <a:gd name="T75" fmla="*/ 35 h 37"/>
                  <a:gd name="T76" fmla="*/ 18 w 51"/>
                  <a:gd name="T77" fmla="*/ 35 h 37"/>
                  <a:gd name="T78" fmla="*/ 21 w 51"/>
                  <a:gd name="T79" fmla="*/ 37 h 37"/>
                  <a:gd name="T80" fmla="*/ 24 w 51"/>
                  <a:gd name="T81" fmla="*/ 37 h 37"/>
                  <a:gd name="T82" fmla="*/ 24 w 51"/>
                  <a:gd name="T83" fmla="*/ 37 h 37"/>
                  <a:gd name="T84" fmla="*/ 24 w 51"/>
                  <a:gd name="T85" fmla="*/ 35 h 3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1"/>
                  <a:gd name="T130" fmla="*/ 0 h 37"/>
                  <a:gd name="T131" fmla="*/ 51 w 51"/>
                  <a:gd name="T132" fmla="*/ 37 h 3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1" h="37">
                    <a:moveTo>
                      <a:pt x="24" y="35"/>
                    </a:moveTo>
                    <a:lnTo>
                      <a:pt x="30" y="37"/>
                    </a:lnTo>
                    <a:lnTo>
                      <a:pt x="33" y="35"/>
                    </a:lnTo>
                    <a:lnTo>
                      <a:pt x="36" y="35"/>
                    </a:lnTo>
                    <a:lnTo>
                      <a:pt x="42" y="33"/>
                    </a:lnTo>
                    <a:lnTo>
                      <a:pt x="45" y="31"/>
                    </a:lnTo>
                    <a:lnTo>
                      <a:pt x="48" y="29"/>
                    </a:lnTo>
                    <a:lnTo>
                      <a:pt x="48" y="27"/>
                    </a:lnTo>
                    <a:lnTo>
                      <a:pt x="51" y="25"/>
                    </a:lnTo>
                    <a:lnTo>
                      <a:pt x="51" y="23"/>
                    </a:lnTo>
                    <a:lnTo>
                      <a:pt x="51" y="19"/>
                    </a:lnTo>
                    <a:lnTo>
                      <a:pt x="51" y="17"/>
                    </a:lnTo>
                    <a:lnTo>
                      <a:pt x="51" y="13"/>
                    </a:lnTo>
                    <a:lnTo>
                      <a:pt x="48" y="11"/>
                    </a:lnTo>
                    <a:lnTo>
                      <a:pt x="48" y="9"/>
                    </a:lnTo>
                    <a:lnTo>
                      <a:pt x="45" y="6"/>
                    </a:lnTo>
                    <a:lnTo>
                      <a:pt x="42" y="4"/>
                    </a:lnTo>
                    <a:lnTo>
                      <a:pt x="36" y="2"/>
                    </a:lnTo>
                    <a:lnTo>
                      <a:pt x="33" y="2"/>
                    </a:lnTo>
                    <a:lnTo>
                      <a:pt x="30" y="0"/>
                    </a:lnTo>
                    <a:lnTo>
                      <a:pt x="24" y="0"/>
                    </a:lnTo>
                    <a:lnTo>
                      <a:pt x="21" y="0"/>
                    </a:lnTo>
                    <a:lnTo>
                      <a:pt x="18" y="2"/>
                    </a:lnTo>
                    <a:lnTo>
                      <a:pt x="12" y="2"/>
                    </a:lnTo>
                    <a:lnTo>
                      <a:pt x="9" y="4"/>
                    </a:lnTo>
                    <a:lnTo>
                      <a:pt x="6" y="6"/>
                    </a:lnTo>
                    <a:lnTo>
                      <a:pt x="3" y="9"/>
                    </a:lnTo>
                    <a:lnTo>
                      <a:pt x="3" y="11"/>
                    </a:lnTo>
                    <a:lnTo>
                      <a:pt x="0" y="13"/>
                    </a:lnTo>
                    <a:lnTo>
                      <a:pt x="0" y="17"/>
                    </a:lnTo>
                    <a:lnTo>
                      <a:pt x="0" y="19"/>
                    </a:lnTo>
                    <a:lnTo>
                      <a:pt x="0" y="23"/>
                    </a:lnTo>
                    <a:lnTo>
                      <a:pt x="0" y="25"/>
                    </a:lnTo>
                    <a:lnTo>
                      <a:pt x="3" y="27"/>
                    </a:lnTo>
                    <a:lnTo>
                      <a:pt x="3" y="29"/>
                    </a:lnTo>
                    <a:lnTo>
                      <a:pt x="6" y="31"/>
                    </a:lnTo>
                    <a:lnTo>
                      <a:pt x="9" y="33"/>
                    </a:lnTo>
                    <a:lnTo>
                      <a:pt x="12" y="35"/>
                    </a:lnTo>
                    <a:lnTo>
                      <a:pt x="18" y="35"/>
                    </a:lnTo>
                    <a:lnTo>
                      <a:pt x="21" y="37"/>
                    </a:lnTo>
                    <a:lnTo>
                      <a:pt x="24" y="37"/>
                    </a:lnTo>
                    <a:lnTo>
                      <a:pt x="24"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958" name="Rectangle 160"/>
              <p:cNvSpPr>
                <a:spLocks noChangeArrowheads="1"/>
              </p:cNvSpPr>
              <p:nvPr/>
            </p:nvSpPr>
            <p:spPr bwMode="auto">
              <a:xfrm>
                <a:off x="1146" y="3183"/>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I</a:t>
                </a:r>
                <a:endParaRPr lang="en-US" altLang="zh-CN" b="0">
                  <a:latin typeface="Times New Roman" panose="02020603050405020304" pitchFamily="18" charset="0"/>
                </a:endParaRPr>
              </a:p>
            </p:txBody>
          </p:sp>
          <p:sp>
            <p:nvSpPr>
              <p:cNvPr id="68959" name="Rectangle 161"/>
              <p:cNvSpPr>
                <a:spLocks noChangeArrowheads="1"/>
              </p:cNvSpPr>
              <p:nvPr/>
            </p:nvSpPr>
            <p:spPr bwMode="auto">
              <a:xfrm>
                <a:off x="1176" y="3183"/>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f</a:t>
                </a:r>
                <a:endParaRPr lang="en-US" altLang="zh-CN" b="0">
                  <a:latin typeface="Times New Roman" panose="02020603050405020304" pitchFamily="18" charset="0"/>
                </a:endParaRPr>
              </a:p>
            </p:txBody>
          </p:sp>
          <p:sp>
            <p:nvSpPr>
              <p:cNvPr id="68960" name="Rectangle 162"/>
              <p:cNvSpPr>
                <a:spLocks noChangeArrowheads="1"/>
              </p:cNvSpPr>
              <p:nvPr/>
            </p:nvSpPr>
            <p:spPr bwMode="auto">
              <a:xfrm>
                <a:off x="1203" y="3183"/>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961" name="Rectangle 163"/>
              <p:cNvSpPr>
                <a:spLocks noChangeArrowheads="1"/>
              </p:cNvSpPr>
              <p:nvPr/>
            </p:nvSpPr>
            <p:spPr bwMode="auto">
              <a:xfrm>
                <a:off x="1234" y="3183"/>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0</a:t>
                </a:r>
                <a:endParaRPr lang="en-US" altLang="zh-CN" b="0">
                  <a:latin typeface="Times New Roman" panose="02020603050405020304" pitchFamily="18" charset="0"/>
                </a:endParaRPr>
              </a:p>
            </p:txBody>
          </p:sp>
          <p:sp>
            <p:nvSpPr>
              <p:cNvPr id="68962" name="Rectangle 164"/>
              <p:cNvSpPr>
                <a:spLocks noChangeArrowheads="1"/>
              </p:cNvSpPr>
              <p:nvPr/>
            </p:nvSpPr>
            <p:spPr bwMode="auto">
              <a:xfrm>
                <a:off x="1288" y="3183"/>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963" name="Rectangle 165"/>
              <p:cNvSpPr>
                <a:spLocks noChangeArrowheads="1"/>
              </p:cNvSpPr>
              <p:nvPr/>
            </p:nvSpPr>
            <p:spPr bwMode="auto">
              <a:xfrm>
                <a:off x="1315" y="3183"/>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t</a:t>
                </a:r>
                <a:endParaRPr lang="en-US" altLang="zh-CN" b="0">
                  <a:latin typeface="Times New Roman" panose="02020603050405020304" pitchFamily="18" charset="0"/>
                </a:endParaRPr>
              </a:p>
            </p:txBody>
          </p:sp>
          <p:sp>
            <p:nvSpPr>
              <p:cNvPr id="68964" name="Rectangle 166"/>
              <p:cNvSpPr>
                <a:spLocks noChangeArrowheads="1"/>
              </p:cNvSpPr>
              <p:nvPr/>
            </p:nvSpPr>
            <p:spPr bwMode="auto">
              <a:xfrm>
                <a:off x="1347" y="3183"/>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h</a:t>
                </a:r>
                <a:endParaRPr lang="en-US" altLang="zh-CN" b="0">
                  <a:latin typeface="Times New Roman" panose="02020603050405020304" pitchFamily="18" charset="0"/>
                </a:endParaRPr>
              </a:p>
            </p:txBody>
          </p:sp>
          <p:sp>
            <p:nvSpPr>
              <p:cNvPr id="68965" name="Rectangle 167"/>
              <p:cNvSpPr>
                <a:spLocks noChangeArrowheads="1"/>
              </p:cNvSpPr>
              <p:nvPr/>
            </p:nvSpPr>
            <p:spPr bwMode="auto">
              <a:xfrm>
                <a:off x="1403" y="3183"/>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e</a:t>
                </a:r>
                <a:endParaRPr lang="en-US" altLang="zh-CN" b="0">
                  <a:latin typeface="Times New Roman" panose="02020603050405020304" pitchFamily="18" charset="0"/>
                </a:endParaRPr>
              </a:p>
            </p:txBody>
          </p:sp>
          <p:sp>
            <p:nvSpPr>
              <p:cNvPr id="68966" name="Rectangle 168"/>
              <p:cNvSpPr>
                <a:spLocks noChangeArrowheads="1"/>
              </p:cNvSpPr>
              <p:nvPr/>
            </p:nvSpPr>
            <p:spPr bwMode="auto">
              <a:xfrm>
                <a:off x="1459" y="3183"/>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n</a:t>
                </a:r>
                <a:endParaRPr lang="en-US" altLang="zh-CN" b="0">
                  <a:latin typeface="Times New Roman" panose="02020603050405020304" pitchFamily="18" charset="0"/>
                </a:endParaRPr>
              </a:p>
            </p:txBody>
          </p:sp>
          <p:sp>
            <p:nvSpPr>
              <p:cNvPr id="68967" name="Rectangle 169"/>
              <p:cNvSpPr>
                <a:spLocks noChangeArrowheads="1"/>
              </p:cNvSpPr>
              <p:nvPr/>
            </p:nvSpPr>
            <p:spPr bwMode="auto">
              <a:xfrm>
                <a:off x="1513" y="3183"/>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968" name="Rectangle 170"/>
              <p:cNvSpPr>
                <a:spLocks noChangeArrowheads="1"/>
              </p:cNvSpPr>
              <p:nvPr/>
            </p:nvSpPr>
            <p:spPr bwMode="auto">
              <a:xfrm>
                <a:off x="1544" y="3183"/>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p</a:t>
                </a:r>
                <a:endParaRPr lang="en-US" altLang="zh-CN" b="0">
                  <a:latin typeface="Times New Roman" panose="02020603050405020304" pitchFamily="18" charset="0"/>
                </a:endParaRPr>
              </a:p>
            </p:txBody>
          </p:sp>
          <p:sp>
            <p:nvSpPr>
              <p:cNvPr id="68969" name="Rectangle 171"/>
              <p:cNvSpPr>
                <a:spLocks noChangeArrowheads="1"/>
              </p:cNvSpPr>
              <p:nvPr/>
            </p:nvSpPr>
            <p:spPr bwMode="auto">
              <a:xfrm>
                <a:off x="1601" y="3183"/>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a</a:t>
                </a:r>
                <a:endParaRPr lang="en-US" altLang="zh-CN" b="0">
                  <a:latin typeface="Times New Roman" panose="02020603050405020304" pitchFamily="18" charset="0"/>
                </a:endParaRPr>
              </a:p>
            </p:txBody>
          </p:sp>
          <p:sp>
            <p:nvSpPr>
              <p:cNvPr id="68970" name="Rectangle 172"/>
              <p:cNvSpPr>
                <a:spLocks noChangeArrowheads="1"/>
              </p:cNvSpPr>
              <p:nvPr/>
            </p:nvSpPr>
            <p:spPr bwMode="auto">
              <a:xfrm>
                <a:off x="1656" y="3183"/>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g</a:t>
                </a:r>
                <a:endParaRPr lang="en-US" altLang="zh-CN" b="0">
                  <a:latin typeface="Times New Roman" panose="02020603050405020304" pitchFamily="18" charset="0"/>
                </a:endParaRPr>
              </a:p>
            </p:txBody>
          </p:sp>
          <p:sp>
            <p:nvSpPr>
              <p:cNvPr id="68971" name="Rectangle 173"/>
              <p:cNvSpPr>
                <a:spLocks noChangeArrowheads="1"/>
              </p:cNvSpPr>
              <p:nvPr/>
            </p:nvSpPr>
            <p:spPr bwMode="auto">
              <a:xfrm>
                <a:off x="1713" y="3183"/>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e</a:t>
                </a:r>
                <a:endParaRPr lang="en-US" altLang="zh-CN" b="0">
                  <a:latin typeface="Times New Roman" panose="02020603050405020304" pitchFamily="18" charset="0"/>
                </a:endParaRPr>
              </a:p>
            </p:txBody>
          </p:sp>
          <p:sp>
            <p:nvSpPr>
              <p:cNvPr id="68972" name="Rectangle 174"/>
              <p:cNvSpPr>
                <a:spLocks noChangeArrowheads="1"/>
              </p:cNvSpPr>
              <p:nvPr/>
            </p:nvSpPr>
            <p:spPr bwMode="auto">
              <a:xfrm>
                <a:off x="1764" y="3183"/>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973" name="Rectangle 175"/>
              <p:cNvSpPr>
                <a:spLocks noChangeArrowheads="1"/>
              </p:cNvSpPr>
              <p:nvPr/>
            </p:nvSpPr>
            <p:spPr bwMode="auto">
              <a:xfrm>
                <a:off x="1792" y="3183"/>
                <a:ext cx="1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i</a:t>
                </a:r>
                <a:endParaRPr lang="en-US" altLang="zh-CN" b="0">
                  <a:latin typeface="Times New Roman" panose="02020603050405020304" pitchFamily="18" charset="0"/>
                </a:endParaRPr>
              </a:p>
            </p:txBody>
          </p:sp>
          <p:sp>
            <p:nvSpPr>
              <p:cNvPr id="68974" name="Rectangle 176"/>
              <p:cNvSpPr>
                <a:spLocks noChangeArrowheads="1"/>
              </p:cNvSpPr>
              <p:nvPr/>
            </p:nvSpPr>
            <p:spPr bwMode="auto">
              <a:xfrm>
                <a:off x="1821" y="3183"/>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s</a:t>
                </a:r>
                <a:endParaRPr lang="en-US" altLang="zh-CN" b="0">
                  <a:latin typeface="Times New Roman" panose="02020603050405020304" pitchFamily="18" charset="0"/>
                </a:endParaRPr>
              </a:p>
            </p:txBody>
          </p:sp>
          <p:sp>
            <p:nvSpPr>
              <p:cNvPr id="68975" name="Rectangle 177"/>
              <p:cNvSpPr>
                <a:spLocks noChangeArrowheads="1"/>
              </p:cNvSpPr>
              <p:nvPr/>
            </p:nvSpPr>
            <p:spPr bwMode="auto">
              <a:xfrm>
                <a:off x="1868" y="3183"/>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976" name="Rectangle 178"/>
              <p:cNvSpPr>
                <a:spLocks noChangeArrowheads="1"/>
              </p:cNvSpPr>
              <p:nvPr/>
            </p:nvSpPr>
            <p:spPr bwMode="auto">
              <a:xfrm>
                <a:off x="1899" y="3183"/>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n</a:t>
                </a:r>
                <a:endParaRPr lang="en-US" altLang="zh-CN" b="0">
                  <a:latin typeface="Times New Roman" panose="02020603050405020304" pitchFamily="18" charset="0"/>
                </a:endParaRPr>
              </a:p>
            </p:txBody>
          </p:sp>
          <p:sp>
            <p:nvSpPr>
              <p:cNvPr id="68977" name="Rectangle 179"/>
              <p:cNvSpPr>
                <a:spLocks noChangeArrowheads="1"/>
              </p:cNvSpPr>
              <p:nvPr/>
            </p:nvSpPr>
            <p:spPr bwMode="auto">
              <a:xfrm>
                <a:off x="1953" y="3183"/>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o</a:t>
                </a:r>
                <a:endParaRPr lang="en-US" altLang="zh-CN" b="0">
                  <a:latin typeface="Times New Roman" panose="02020603050405020304" pitchFamily="18" charset="0"/>
                </a:endParaRPr>
              </a:p>
            </p:txBody>
          </p:sp>
          <p:sp>
            <p:nvSpPr>
              <p:cNvPr id="68978" name="Rectangle 180"/>
              <p:cNvSpPr>
                <a:spLocks noChangeArrowheads="1"/>
              </p:cNvSpPr>
              <p:nvPr/>
            </p:nvSpPr>
            <p:spPr bwMode="auto">
              <a:xfrm>
                <a:off x="2007" y="3183"/>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t</a:t>
                </a:r>
                <a:endParaRPr lang="en-US" altLang="zh-CN" b="0">
                  <a:latin typeface="Times New Roman" panose="02020603050405020304" pitchFamily="18" charset="0"/>
                </a:endParaRPr>
              </a:p>
            </p:txBody>
          </p:sp>
          <p:sp>
            <p:nvSpPr>
              <p:cNvPr id="68979" name="Rectangle 181"/>
              <p:cNvSpPr>
                <a:spLocks noChangeArrowheads="1"/>
              </p:cNvSpPr>
              <p:nvPr/>
            </p:nvSpPr>
            <p:spPr bwMode="auto">
              <a:xfrm>
                <a:off x="2029" y="3183"/>
                <a:ext cx="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zh-CN" b="0">
                  <a:latin typeface="Times New Roman" panose="02020603050405020304" pitchFamily="18" charset="0"/>
                </a:endParaRPr>
              </a:p>
            </p:txBody>
          </p:sp>
          <p:sp>
            <p:nvSpPr>
              <p:cNvPr id="68980" name="Rectangle 182"/>
              <p:cNvSpPr>
                <a:spLocks noChangeArrowheads="1"/>
              </p:cNvSpPr>
              <p:nvPr/>
            </p:nvSpPr>
            <p:spPr bwMode="auto">
              <a:xfrm>
                <a:off x="1152" y="326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p</a:t>
                </a:r>
                <a:endParaRPr lang="en-US" altLang="zh-CN" b="0">
                  <a:latin typeface="Times New Roman" panose="02020603050405020304" pitchFamily="18" charset="0"/>
                </a:endParaRPr>
              </a:p>
            </p:txBody>
          </p:sp>
          <p:sp>
            <p:nvSpPr>
              <p:cNvPr id="68981" name="Rectangle 183"/>
              <p:cNvSpPr>
                <a:spLocks noChangeArrowheads="1"/>
              </p:cNvSpPr>
              <p:nvPr/>
            </p:nvSpPr>
            <p:spPr bwMode="auto">
              <a:xfrm>
                <a:off x="1204" y="3265"/>
                <a:ext cx="2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r</a:t>
                </a:r>
                <a:endParaRPr lang="en-US" altLang="zh-CN" b="0">
                  <a:latin typeface="Times New Roman" panose="02020603050405020304" pitchFamily="18" charset="0"/>
                </a:endParaRPr>
              </a:p>
            </p:txBody>
          </p:sp>
          <p:sp>
            <p:nvSpPr>
              <p:cNvPr id="68982" name="Rectangle 184"/>
              <p:cNvSpPr>
                <a:spLocks noChangeArrowheads="1"/>
              </p:cNvSpPr>
              <p:nvPr/>
            </p:nvSpPr>
            <p:spPr bwMode="auto">
              <a:xfrm>
                <a:off x="1239" y="326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e</a:t>
                </a:r>
                <a:endParaRPr lang="en-US" altLang="zh-CN" b="0">
                  <a:latin typeface="Times New Roman" panose="02020603050405020304" pitchFamily="18" charset="0"/>
                </a:endParaRPr>
              </a:p>
            </p:txBody>
          </p:sp>
          <p:sp>
            <p:nvSpPr>
              <p:cNvPr id="68983" name="Rectangle 185"/>
              <p:cNvSpPr>
                <a:spLocks noChangeArrowheads="1"/>
              </p:cNvSpPr>
              <p:nvPr/>
            </p:nvSpPr>
            <p:spPr bwMode="auto">
              <a:xfrm>
                <a:off x="1299" y="3265"/>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s</a:t>
                </a:r>
                <a:endParaRPr lang="en-US" altLang="zh-CN" b="0">
                  <a:latin typeface="Times New Roman" panose="02020603050405020304" pitchFamily="18" charset="0"/>
                </a:endParaRPr>
              </a:p>
            </p:txBody>
          </p:sp>
          <p:sp>
            <p:nvSpPr>
              <p:cNvPr id="68984" name="Rectangle 186"/>
              <p:cNvSpPr>
                <a:spLocks noChangeArrowheads="1"/>
              </p:cNvSpPr>
              <p:nvPr/>
            </p:nvSpPr>
            <p:spPr bwMode="auto">
              <a:xfrm>
                <a:off x="1349" y="326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e</a:t>
                </a:r>
                <a:endParaRPr lang="en-US" altLang="zh-CN" b="0">
                  <a:latin typeface="Times New Roman" panose="02020603050405020304" pitchFamily="18" charset="0"/>
                </a:endParaRPr>
              </a:p>
            </p:txBody>
          </p:sp>
          <p:sp>
            <p:nvSpPr>
              <p:cNvPr id="68985" name="Rectangle 187"/>
              <p:cNvSpPr>
                <a:spLocks noChangeArrowheads="1"/>
              </p:cNvSpPr>
              <p:nvPr/>
            </p:nvSpPr>
            <p:spPr bwMode="auto">
              <a:xfrm>
                <a:off x="1404" y="326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n</a:t>
                </a:r>
                <a:endParaRPr lang="en-US" altLang="zh-CN" b="0">
                  <a:latin typeface="Times New Roman" panose="02020603050405020304" pitchFamily="18" charset="0"/>
                </a:endParaRPr>
              </a:p>
            </p:txBody>
          </p:sp>
          <p:sp>
            <p:nvSpPr>
              <p:cNvPr id="68986" name="Rectangle 188"/>
              <p:cNvSpPr>
                <a:spLocks noChangeArrowheads="1"/>
              </p:cNvSpPr>
              <p:nvPr/>
            </p:nvSpPr>
            <p:spPr bwMode="auto">
              <a:xfrm>
                <a:off x="1458" y="326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t</a:t>
                </a:r>
                <a:endParaRPr lang="en-US" altLang="zh-CN" b="0">
                  <a:latin typeface="Times New Roman" panose="02020603050405020304" pitchFamily="18" charset="0"/>
                </a:endParaRPr>
              </a:p>
            </p:txBody>
          </p:sp>
          <p:sp>
            <p:nvSpPr>
              <p:cNvPr id="68987" name="Rectangle 189"/>
              <p:cNvSpPr>
                <a:spLocks noChangeArrowheads="1"/>
              </p:cNvSpPr>
              <p:nvPr/>
            </p:nvSpPr>
            <p:spPr bwMode="auto">
              <a:xfrm>
                <a:off x="1485" y="326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988" name="Rectangle 190"/>
              <p:cNvSpPr>
                <a:spLocks noChangeArrowheads="1"/>
              </p:cNvSpPr>
              <p:nvPr/>
            </p:nvSpPr>
            <p:spPr bwMode="auto">
              <a:xfrm>
                <a:off x="1510" y="3265"/>
                <a:ext cx="1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i</a:t>
                </a:r>
                <a:endParaRPr lang="en-US" altLang="zh-CN" b="0">
                  <a:latin typeface="Times New Roman" panose="02020603050405020304" pitchFamily="18" charset="0"/>
                </a:endParaRPr>
              </a:p>
            </p:txBody>
          </p:sp>
          <p:sp>
            <p:nvSpPr>
              <p:cNvPr id="68989" name="Rectangle 191"/>
              <p:cNvSpPr>
                <a:spLocks noChangeArrowheads="1"/>
              </p:cNvSpPr>
              <p:nvPr/>
            </p:nvSpPr>
            <p:spPr bwMode="auto">
              <a:xfrm>
                <a:off x="1538" y="326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n</a:t>
                </a:r>
                <a:endParaRPr lang="en-US" altLang="zh-CN" b="0">
                  <a:latin typeface="Times New Roman" panose="02020603050405020304" pitchFamily="18" charset="0"/>
                </a:endParaRPr>
              </a:p>
            </p:txBody>
          </p:sp>
          <p:sp>
            <p:nvSpPr>
              <p:cNvPr id="68990" name="Rectangle 192"/>
              <p:cNvSpPr>
                <a:spLocks noChangeArrowheads="1"/>
              </p:cNvSpPr>
              <p:nvPr/>
            </p:nvSpPr>
            <p:spPr bwMode="auto">
              <a:xfrm>
                <a:off x="1591" y="326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991" name="Rectangle 193"/>
              <p:cNvSpPr>
                <a:spLocks noChangeArrowheads="1"/>
              </p:cNvSpPr>
              <p:nvPr/>
            </p:nvSpPr>
            <p:spPr bwMode="auto">
              <a:xfrm>
                <a:off x="1630" y="3265"/>
                <a:ext cx="5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m</a:t>
                </a:r>
                <a:endParaRPr lang="en-US" altLang="zh-CN" b="0">
                  <a:latin typeface="Times New Roman" panose="02020603050405020304" pitchFamily="18" charset="0"/>
                </a:endParaRPr>
              </a:p>
            </p:txBody>
          </p:sp>
          <p:sp>
            <p:nvSpPr>
              <p:cNvPr id="68992" name="Rectangle 194"/>
              <p:cNvSpPr>
                <a:spLocks noChangeArrowheads="1"/>
              </p:cNvSpPr>
              <p:nvPr/>
            </p:nvSpPr>
            <p:spPr bwMode="auto">
              <a:xfrm>
                <a:off x="1707" y="326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e</a:t>
                </a:r>
                <a:endParaRPr lang="en-US" altLang="zh-CN" b="0">
                  <a:latin typeface="Times New Roman" panose="02020603050405020304" pitchFamily="18" charset="0"/>
                </a:endParaRPr>
              </a:p>
            </p:txBody>
          </p:sp>
          <p:sp>
            <p:nvSpPr>
              <p:cNvPr id="68993" name="Rectangle 195"/>
              <p:cNvSpPr>
                <a:spLocks noChangeArrowheads="1"/>
              </p:cNvSpPr>
              <p:nvPr/>
            </p:nvSpPr>
            <p:spPr bwMode="auto">
              <a:xfrm>
                <a:off x="1772" y="3265"/>
                <a:ext cx="5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m</a:t>
                </a:r>
                <a:endParaRPr lang="en-US" altLang="zh-CN" b="0">
                  <a:latin typeface="Times New Roman" panose="02020603050405020304" pitchFamily="18" charset="0"/>
                </a:endParaRPr>
              </a:p>
            </p:txBody>
          </p:sp>
          <p:sp>
            <p:nvSpPr>
              <p:cNvPr id="68994" name="Rectangle 196"/>
              <p:cNvSpPr>
                <a:spLocks noChangeArrowheads="1"/>
              </p:cNvSpPr>
              <p:nvPr/>
            </p:nvSpPr>
            <p:spPr bwMode="auto">
              <a:xfrm>
                <a:off x="1846" y="326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o</a:t>
                </a:r>
                <a:endParaRPr lang="en-US" altLang="zh-CN" b="0">
                  <a:latin typeface="Times New Roman" panose="02020603050405020304" pitchFamily="18" charset="0"/>
                </a:endParaRPr>
              </a:p>
            </p:txBody>
          </p:sp>
          <p:sp>
            <p:nvSpPr>
              <p:cNvPr id="68995" name="Rectangle 197"/>
              <p:cNvSpPr>
                <a:spLocks noChangeArrowheads="1"/>
              </p:cNvSpPr>
              <p:nvPr/>
            </p:nvSpPr>
            <p:spPr bwMode="auto">
              <a:xfrm>
                <a:off x="1902" y="3265"/>
                <a:ext cx="2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r</a:t>
                </a:r>
                <a:endParaRPr lang="en-US" altLang="zh-CN" b="0">
                  <a:latin typeface="Times New Roman" panose="02020603050405020304" pitchFamily="18" charset="0"/>
                </a:endParaRPr>
              </a:p>
            </p:txBody>
          </p:sp>
          <p:sp>
            <p:nvSpPr>
              <p:cNvPr id="68996" name="Rectangle 198"/>
              <p:cNvSpPr>
                <a:spLocks noChangeArrowheads="1"/>
              </p:cNvSpPr>
              <p:nvPr/>
            </p:nvSpPr>
            <p:spPr bwMode="auto">
              <a:xfrm>
                <a:off x="1937" y="3265"/>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y</a:t>
                </a:r>
                <a:endParaRPr lang="en-US" altLang="zh-CN" b="0">
                  <a:latin typeface="Times New Roman" panose="02020603050405020304" pitchFamily="18" charset="0"/>
                </a:endParaRPr>
              </a:p>
            </p:txBody>
          </p:sp>
          <p:sp>
            <p:nvSpPr>
              <p:cNvPr id="68997" name="Freeform 199"/>
              <p:cNvSpPr>
                <a:spLocks/>
              </p:cNvSpPr>
              <p:nvPr/>
            </p:nvSpPr>
            <p:spPr bwMode="auto">
              <a:xfrm>
                <a:off x="482" y="1034"/>
                <a:ext cx="4209" cy="135"/>
              </a:xfrm>
              <a:custGeom>
                <a:avLst/>
                <a:gdLst>
                  <a:gd name="T0" fmla="*/ 4209 w 4209"/>
                  <a:gd name="T1" fmla="*/ 133 h 135"/>
                  <a:gd name="T2" fmla="*/ 4209 w 4209"/>
                  <a:gd name="T3" fmla="*/ 0 h 135"/>
                  <a:gd name="T4" fmla="*/ 0 w 4209"/>
                  <a:gd name="T5" fmla="*/ 0 h 135"/>
                  <a:gd name="T6" fmla="*/ 0 w 4209"/>
                  <a:gd name="T7" fmla="*/ 135 h 135"/>
                  <a:gd name="T8" fmla="*/ 4209 w 4209"/>
                  <a:gd name="T9" fmla="*/ 135 h 135"/>
                  <a:gd name="T10" fmla="*/ 4209 w 4209"/>
                  <a:gd name="T11" fmla="*/ 135 h 135"/>
                  <a:gd name="T12" fmla="*/ 0 60000 65536"/>
                  <a:gd name="T13" fmla="*/ 0 60000 65536"/>
                  <a:gd name="T14" fmla="*/ 0 60000 65536"/>
                  <a:gd name="T15" fmla="*/ 0 60000 65536"/>
                  <a:gd name="T16" fmla="*/ 0 60000 65536"/>
                  <a:gd name="T17" fmla="*/ 0 60000 65536"/>
                  <a:gd name="T18" fmla="*/ 0 w 4209"/>
                  <a:gd name="T19" fmla="*/ 0 h 135"/>
                  <a:gd name="T20" fmla="*/ 4209 w 4209"/>
                  <a:gd name="T21" fmla="*/ 135 h 135"/>
                </a:gdLst>
                <a:ahLst/>
                <a:cxnLst>
                  <a:cxn ang="T12">
                    <a:pos x="T0" y="T1"/>
                  </a:cxn>
                  <a:cxn ang="T13">
                    <a:pos x="T2" y="T3"/>
                  </a:cxn>
                  <a:cxn ang="T14">
                    <a:pos x="T4" y="T5"/>
                  </a:cxn>
                  <a:cxn ang="T15">
                    <a:pos x="T6" y="T7"/>
                  </a:cxn>
                  <a:cxn ang="T16">
                    <a:pos x="T8" y="T9"/>
                  </a:cxn>
                  <a:cxn ang="T17">
                    <a:pos x="T10" y="T11"/>
                  </a:cxn>
                </a:cxnLst>
                <a:rect l="T18" t="T19" r="T20" b="T21"/>
                <a:pathLst>
                  <a:path w="4209" h="135">
                    <a:moveTo>
                      <a:pt x="4209" y="133"/>
                    </a:moveTo>
                    <a:lnTo>
                      <a:pt x="4209" y="0"/>
                    </a:lnTo>
                    <a:lnTo>
                      <a:pt x="0" y="0"/>
                    </a:lnTo>
                    <a:lnTo>
                      <a:pt x="0" y="135"/>
                    </a:lnTo>
                    <a:lnTo>
                      <a:pt x="4209" y="13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998" name="Rectangle 200"/>
              <p:cNvSpPr>
                <a:spLocks noChangeArrowheads="1"/>
              </p:cNvSpPr>
              <p:nvPr/>
            </p:nvSpPr>
            <p:spPr bwMode="auto">
              <a:xfrm>
                <a:off x="2218" y="1059"/>
                <a:ext cx="4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P</a:t>
                </a:r>
                <a:endParaRPr lang="en-US" altLang="zh-CN" b="0">
                  <a:latin typeface="Times New Roman" panose="02020603050405020304" pitchFamily="18" charset="0"/>
                </a:endParaRPr>
              </a:p>
            </p:txBody>
          </p:sp>
          <p:sp>
            <p:nvSpPr>
              <p:cNvPr id="68999" name="Rectangle 201"/>
              <p:cNvSpPr>
                <a:spLocks noChangeArrowheads="1"/>
              </p:cNvSpPr>
              <p:nvPr/>
            </p:nvSpPr>
            <p:spPr bwMode="auto">
              <a:xfrm>
                <a:off x="2280" y="1059"/>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a</a:t>
                </a:r>
                <a:endParaRPr lang="en-US" altLang="zh-CN" b="0">
                  <a:latin typeface="Times New Roman" panose="02020603050405020304" pitchFamily="18" charset="0"/>
                </a:endParaRPr>
              </a:p>
            </p:txBody>
          </p:sp>
          <p:sp>
            <p:nvSpPr>
              <p:cNvPr id="69000" name="Rectangle 202"/>
              <p:cNvSpPr>
                <a:spLocks noChangeArrowheads="1"/>
              </p:cNvSpPr>
              <p:nvPr/>
            </p:nvSpPr>
            <p:spPr bwMode="auto">
              <a:xfrm>
                <a:off x="2336" y="1059"/>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g</a:t>
                </a:r>
                <a:endParaRPr lang="en-US" altLang="zh-CN" b="0">
                  <a:latin typeface="Times New Roman" panose="02020603050405020304" pitchFamily="18" charset="0"/>
                </a:endParaRPr>
              </a:p>
            </p:txBody>
          </p:sp>
          <p:sp>
            <p:nvSpPr>
              <p:cNvPr id="69001" name="Rectangle 203"/>
              <p:cNvSpPr>
                <a:spLocks noChangeArrowheads="1"/>
              </p:cNvSpPr>
              <p:nvPr/>
            </p:nvSpPr>
            <p:spPr bwMode="auto">
              <a:xfrm>
                <a:off x="2393" y="1059"/>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e</a:t>
                </a:r>
                <a:endParaRPr lang="en-US" altLang="zh-CN" b="0">
                  <a:latin typeface="Times New Roman" panose="02020603050405020304" pitchFamily="18" charset="0"/>
                </a:endParaRPr>
              </a:p>
            </p:txBody>
          </p:sp>
          <p:sp>
            <p:nvSpPr>
              <p:cNvPr id="69002" name="Rectangle 204"/>
              <p:cNvSpPr>
                <a:spLocks noChangeArrowheads="1"/>
              </p:cNvSpPr>
              <p:nvPr/>
            </p:nvSpPr>
            <p:spPr bwMode="auto">
              <a:xfrm>
                <a:off x="2444" y="1059"/>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9003" name="Rectangle 205"/>
              <p:cNvSpPr>
                <a:spLocks noChangeArrowheads="1"/>
              </p:cNvSpPr>
              <p:nvPr/>
            </p:nvSpPr>
            <p:spPr bwMode="auto">
              <a:xfrm>
                <a:off x="2475" y="1059"/>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t</a:t>
                </a:r>
                <a:endParaRPr lang="en-US" altLang="zh-CN" b="0">
                  <a:latin typeface="Times New Roman" panose="02020603050405020304" pitchFamily="18" charset="0"/>
                </a:endParaRPr>
              </a:p>
            </p:txBody>
          </p:sp>
          <p:sp>
            <p:nvSpPr>
              <p:cNvPr id="69004" name="Rectangle 206"/>
              <p:cNvSpPr>
                <a:spLocks noChangeArrowheads="1"/>
              </p:cNvSpPr>
              <p:nvPr/>
            </p:nvSpPr>
            <p:spPr bwMode="auto">
              <a:xfrm>
                <a:off x="2505" y="1059"/>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a</a:t>
                </a:r>
                <a:endParaRPr lang="en-US" altLang="zh-CN" b="0">
                  <a:latin typeface="Times New Roman" panose="02020603050405020304" pitchFamily="18" charset="0"/>
                </a:endParaRPr>
              </a:p>
            </p:txBody>
          </p:sp>
          <p:sp>
            <p:nvSpPr>
              <p:cNvPr id="69005" name="Rectangle 207"/>
              <p:cNvSpPr>
                <a:spLocks noChangeArrowheads="1"/>
              </p:cNvSpPr>
              <p:nvPr/>
            </p:nvSpPr>
            <p:spPr bwMode="auto">
              <a:xfrm>
                <a:off x="2561" y="1059"/>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b</a:t>
                </a:r>
                <a:endParaRPr lang="en-US" altLang="zh-CN" b="0">
                  <a:latin typeface="Times New Roman" panose="02020603050405020304" pitchFamily="18" charset="0"/>
                </a:endParaRPr>
              </a:p>
            </p:txBody>
          </p:sp>
        </p:grpSp>
        <p:sp>
          <p:nvSpPr>
            <p:cNvPr id="68616" name="Rectangle 209"/>
            <p:cNvSpPr>
              <a:spLocks noChangeArrowheads="1"/>
            </p:cNvSpPr>
            <p:nvPr/>
          </p:nvSpPr>
          <p:spPr bwMode="auto">
            <a:xfrm>
              <a:off x="2611" y="1059"/>
              <a:ext cx="1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l</a:t>
              </a:r>
              <a:endParaRPr lang="en-US" altLang="zh-CN" b="0">
                <a:latin typeface="Times New Roman" panose="02020603050405020304" pitchFamily="18" charset="0"/>
              </a:endParaRPr>
            </a:p>
          </p:txBody>
        </p:sp>
        <p:sp>
          <p:nvSpPr>
            <p:cNvPr id="68617" name="Rectangle 210"/>
            <p:cNvSpPr>
              <a:spLocks noChangeArrowheads="1"/>
            </p:cNvSpPr>
            <p:nvPr/>
          </p:nvSpPr>
          <p:spPr bwMode="auto">
            <a:xfrm>
              <a:off x="2638" y="1059"/>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e</a:t>
              </a:r>
              <a:endParaRPr lang="en-US" altLang="zh-CN" b="0">
                <a:latin typeface="Times New Roman" panose="02020603050405020304" pitchFamily="18" charset="0"/>
              </a:endParaRPr>
            </a:p>
          </p:txBody>
        </p:sp>
        <p:sp>
          <p:nvSpPr>
            <p:cNvPr id="68618" name="Rectangle 211"/>
            <p:cNvSpPr>
              <a:spLocks noChangeArrowheads="1"/>
            </p:cNvSpPr>
            <p:nvPr/>
          </p:nvSpPr>
          <p:spPr bwMode="auto">
            <a:xfrm>
              <a:off x="2693" y="1059"/>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19" name="Rectangle 212"/>
            <p:cNvSpPr>
              <a:spLocks noChangeArrowheads="1"/>
            </p:cNvSpPr>
            <p:nvPr/>
          </p:nvSpPr>
          <p:spPr bwMode="auto">
            <a:xfrm>
              <a:off x="2721" y="1059"/>
              <a:ext cx="2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r</a:t>
              </a:r>
              <a:endParaRPr lang="en-US" altLang="zh-CN" b="0">
                <a:latin typeface="Times New Roman" panose="02020603050405020304" pitchFamily="18" charset="0"/>
              </a:endParaRPr>
            </a:p>
          </p:txBody>
        </p:sp>
        <p:sp>
          <p:nvSpPr>
            <p:cNvPr id="68620" name="Rectangle 213"/>
            <p:cNvSpPr>
              <a:spLocks noChangeArrowheads="1"/>
            </p:cNvSpPr>
            <p:nvPr/>
          </p:nvSpPr>
          <p:spPr bwMode="auto">
            <a:xfrm>
              <a:off x="2757" y="1059"/>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e</a:t>
              </a:r>
              <a:endParaRPr lang="en-US" altLang="zh-CN" b="0">
                <a:latin typeface="Times New Roman" panose="02020603050405020304" pitchFamily="18" charset="0"/>
              </a:endParaRPr>
            </a:p>
          </p:txBody>
        </p:sp>
        <p:sp>
          <p:nvSpPr>
            <p:cNvPr id="68621" name="Rectangle 214"/>
            <p:cNvSpPr>
              <a:spLocks noChangeArrowheads="1"/>
            </p:cNvSpPr>
            <p:nvPr/>
          </p:nvSpPr>
          <p:spPr bwMode="auto">
            <a:xfrm>
              <a:off x="2815" y="1059"/>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g</a:t>
              </a:r>
              <a:endParaRPr lang="en-US" altLang="zh-CN" b="0">
                <a:latin typeface="Times New Roman" panose="02020603050405020304" pitchFamily="18" charset="0"/>
              </a:endParaRPr>
            </a:p>
          </p:txBody>
        </p:sp>
        <p:sp>
          <p:nvSpPr>
            <p:cNvPr id="68622" name="Rectangle 215"/>
            <p:cNvSpPr>
              <a:spLocks noChangeArrowheads="1"/>
            </p:cNvSpPr>
            <p:nvPr/>
          </p:nvSpPr>
          <p:spPr bwMode="auto">
            <a:xfrm>
              <a:off x="2863" y="1059"/>
              <a:ext cx="1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i</a:t>
              </a:r>
              <a:endParaRPr lang="en-US" altLang="zh-CN" b="0">
                <a:latin typeface="Times New Roman" panose="02020603050405020304" pitchFamily="18" charset="0"/>
              </a:endParaRPr>
            </a:p>
          </p:txBody>
        </p:sp>
        <p:sp>
          <p:nvSpPr>
            <p:cNvPr id="68623" name="Rectangle 216"/>
            <p:cNvSpPr>
              <a:spLocks noChangeArrowheads="1"/>
            </p:cNvSpPr>
            <p:nvPr/>
          </p:nvSpPr>
          <p:spPr bwMode="auto">
            <a:xfrm>
              <a:off x="2895" y="1059"/>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s</a:t>
              </a:r>
              <a:endParaRPr lang="en-US" altLang="zh-CN" b="0">
                <a:latin typeface="Times New Roman" panose="02020603050405020304" pitchFamily="18" charset="0"/>
              </a:endParaRPr>
            </a:p>
          </p:txBody>
        </p:sp>
        <p:sp>
          <p:nvSpPr>
            <p:cNvPr id="68624" name="Rectangle 217"/>
            <p:cNvSpPr>
              <a:spLocks noChangeArrowheads="1"/>
            </p:cNvSpPr>
            <p:nvPr/>
          </p:nvSpPr>
          <p:spPr bwMode="auto">
            <a:xfrm>
              <a:off x="2939" y="1059"/>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t</a:t>
              </a:r>
              <a:endParaRPr lang="en-US" altLang="zh-CN" b="0">
                <a:latin typeface="Times New Roman" panose="02020603050405020304" pitchFamily="18" charset="0"/>
              </a:endParaRPr>
            </a:p>
          </p:txBody>
        </p:sp>
        <p:sp>
          <p:nvSpPr>
            <p:cNvPr id="68625" name="Rectangle 218"/>
            <p:cNvSpPr>
              <a:spLocks noChangeArrowheads="1"/>
            </p:cNvSpPr>
            <p:nvPr/>
          </p:nvSpPr>
          <p:spPr bwMode="auto">
            <a:xfrm>
              <a:off x="2969" y="1059"/>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e</a:t>
              </a:r>
              <a:endParaRPr lang="en-US" altLang="zh-CN" b="0">
                <a:latin typeface="Times New Roman" panose="02020603050405020304" pitchFamily="18" charset="0"/>
              </a:endParaRPr>
            </a:p>
          </p:txBody>
        </p:sp>
        <p:sp>
          <p:nvSpPr>
            <p:cNvPr id="68626" name="Rectangle 219"/>
            <p:cNvSpPr>
              <a:spLocks noChangeArrowheads="1"/>
            </p:cNvSpPr>
            <p:nvPr/>
          </p:nvSpPr>
          <p:spPr bwMode="auto">
            <a:xfrm>
              <a:off x="3025" y="1059"/>
              <a:ext cx="2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r</a:t>
              </a:r>
              <a:endParaRPr lang="en-US" altLang="zh-CN" b="0">
                <a:latin typeface="Times New Roman" panose="02020603050405020304" pitchFamily="18" charset="0"/>
              </a:endParaRPr>
            </a:p>
          </p:txBody>
        </p:sp>
        <p:sp>
          <p:nvSpPr>
            <p:cNvPr id="68627" name="Freeform 220"/>
            <p:cNvSpPr>
              <a:spLocks/>
            </p:cNvSpPr>
            <p:nvPr/>
          </p:nvSpPr>
          <p:spPr bwMode="auto">
            <a:xfrm>
              <a:off x="1371" y="1961"/>
              <a:ext cx="52" cy="36"/>
            </a:xfrm>
            <a:custGeom>
              <a:avLst/>
              <a:gdLst>
                <a:gd name="T0" fmla="*/ 0 w 52"/>
                <a:gd name="T1" fmla="*/ 0 h 36"/>
                <a:gd name="T2" fmla="*/ 0 w 52"/>
                <a:gd name="T3" fmla="*/ 36 h 36"/>
                <a:gd name="T4" fmla="*/ 52 w 52"/>
                <a:gd name="T5" fmla="*/ 18 h 36"/>
                <a:gd name="T6" fmla="*/ 0 w 52"/>
                <a:gd name="T7" fmla="*/ 0 h 36"/>
                <a:gd name="T8" fmla="*/ 0 w 52"/>
                <a:gd name="T9" fmla="*/ 0 h 36"/>
                <a:gd name="T10" fmla="*/ 0 60000 65536"/>
                <a:gd name="T11" fmla="*/ 0 60000 65536"/>
                <a:gd name="T12" fmla="*/ 0 60000 65536"/>
                <a:gd name="T13" fmla="*/ 0 60000 65536"/>
                <a:gd name="T14" fmla="*/ 0 60000 65536"/>
                <a:gd name="T15" fmla="*/ 0 w 52"/>
                <a:gd name="T16" fmla="*/ 0 h 36"/>
                <a:gd name="T17" fmla="*/ 52 w 52"/>
                <a:gd name="T18" fmla="*/ 36 h 36"/>
              </a:gdLst>
              <a:ahLst/>
              <a:cxnLst>
                <a:cxn ang="T10">
                  <a:pos x="T0" y="T1"/>
                </a:cxn>
                <a:cxn ang="T11">
                  <a:pos x="T2" y="T3"/>
                </a:cxn>
                <a:cxn ang="T12">
                  <a:pos x="T4" y="T5"/>
                </a:cxn>
                <a:cxn ang="T13">
                  <a:pos x="T6" y="T7"/>
                </a:cxn>
                <a:cxn ang="T14">
                  <a:pos x="T8" y="T9"/>
                </a:cxn>
              </a:cxnLst>
              <a:rect l="T15" t="T16" r="T17" b="T18"/>
              <a:pathLst>
                <a:path w="52" h="36">
                  <a:moveTo>
                    <a:pt x="0" y="0"/>
                  </a:moveTo>
                  <a:lnTo>
                    <a:pt x="0" y="36"/>
                  </a:lnTo>
                  <a:lnTo>
                    <a:pt x="52"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628" name="Freeform 221"/>
            <p:cNvSpPr>
              <a:spLocks/>
            </p:cNvSpPr>
            <p:nvPr/>
          </p:nvSpPr>
          <p:spPr bwMode="auto">
            <a:xfrm>
              <a:off x="610" y="1173"/>
              <a:ext cx="776" cy="806"/>
            </a:xfrm>
            <a:custGeom>
              <a:avLst/>
              <a:gdLst>
                <a:gd name="T0" fmla="*/ 776 w 776"/>
                <a:gd name="T1" fmla="*/ 804 h 806"/>
                <a:gd name="T2" fmla="*/ 0 w 776"/>
                <a:gd name="T3" fmla="*/ 806 h 806"/>
                <a:gd name="T4" fmla="*/ 0 w 776"/>
                <a:gd name="T5" fmla="*/ 0 h 806"/>
                <a:gd name="T6" fmla="*/ 0 60000 65536"/>
                <a:gd name="T7" fmla="*/ 0 60000 65536"/>
                <a:gd name="T8" fmla="*/ 0 60000 65536"/>
                <a:gd name="T9" fmla="*/ 0 w 776"/>
                <a:gd name="T10" fmla="*/ 0 h 806"/>
                <a:gd name="T11" fmla="*/ 776 w 776"/>
                <a:gd name="T12" fmla="*/ 806 h 806"/>
              </a:gdLst>
              <a:ahLst/>
              <a:cxnLst>
                <a:cxn ang="T6">
                  <a:pos x="T0" y="T1"/>
                </a:cxn>
                <a:cxn ang="T7">
                  <a:pos x="T2" y="T3"/>
                </a:cxn>
                <a:cxn ang="T8">
                  <a:pos x="T4" y="T5"/>
                </a:cxn>
              </a:cxnLst>
              <a:rect l="T9" t="T10" r="T11" b="T12"/>
              <a:pathLst>
                <a:path w="776" h="806">
                  <a:moveTo>
                    <a:pt x="776" y="804"/>
                  </a:moveTo>
                  <a:lnTo>
                    <a:pt x="0" y="806"/>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29" name="Rectangle 222"/>
            <p:cNvSpPr>
              <a:spLocks noChangeArrowheads="1"/>
            </p:cNvSpPr>
            <p:nvPr/>
          </p:nvSpPr>
          <p:spPr bwMode="auto">
            <a:xfrm>
              <a:off x="882" y="2557"/>
              <a:ext cx="4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P</a:t>
              </a:r>
              <a:endParaRPr lang="en-US" altLang="zh-CN" b="0">
                <a:latin typeface="Times New Roman" panose="02020603050405020304" pitchFamily="18" charset="0"/>
              </a:endParaRPr>
            </a:p>
          </p:txBody>
        </p:sp>
        <p:sp>
          <p:nvSpPr>
            <p:cNvPr id="68630" name="Rectangle 223"/>
            <p:cNvSpPr>
              <a:spLocks noChangeArrowheads="1"/>
            </p:cNvSpPr>
            <p:nvPr/>
          </p:nvSpPr>
          <p:spPr bwMode="auto">
            <a:xfrm>
              <a:off x="945" y="2557"/>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a</a:t>
              </a:r>
              <a:endParaRPr lang="en-US" altLang="zh-CN" b="0">
                <a:latin typeface="Times New Roman" panose="02020603050405020304" pitchFamily="18" charset="0"/>
              </a:endParaRPr>
            </a:p>
          </p:txBody>
        </p:sp>
        <p:sp>
          <p:nvSpPr>
            <p:cNvPr id="68631" name="Rectangle 224"/>
            <p:cNvSpPr>
              <a:spLocks noChangeArrowheads="1"/>
            </p:cNvSpPr>
            <p:nvPr/>
          </p:nvSpPr>
          <p:spPr bwMode="auto">
            <a:xfrm>
              <a:off x="1004" y="2557"/>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g</a:t>
              </a:r>
              <a:endParaRPr lang="en-US" altLang="zh-CN" b="0">
                <a:latin typeface="Times New Roman" panose="02020603050405020304" pitchFamily="18" charset="0"/>
              </a:endParaRPr>
            </a:p>
          </p:txBody>
        </p:sp>
        <p:sp>
          <p:nvSpPr>
            <p:cNvPr id="68632" name="Rectangle 225"/>
            <p:cNvSpPr>
              <a:spLocks noChangeArrowheads="1"/>
            </p:cNvSpPr>
            <p:nvPr/>
          </p:nvSpPr>
          <p:spPr bwMode="auto">
            <a:xfrm>
              <a:off x="1057" y="2557"/>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e</a:t>
              </a:r>
              <a:endParaRPr lang="en-US" altLang="zh-CN" b="0">
                <a:latin typeface="Times New Roman" panose="02020603050405020304" pitchFamily="18" charset="0"/>
              </a:endParaRPr>
            </a:p>
          </p:txBody>
        </p:sp>
        <p:sp>
          <p:nvSpPr>
            <p:cNvPr id="68633" name="Rectangle 226"/>
            <p:cNvSpPr>
              <a:spLocks noChangeArrowheads="1"/>
            </p:cNvSpPr>
            <p:nvPr/>
          </p:nvSpPr>
          <p:spPr bwMode="auto">
            <a:xfrm>
              <a:off x="1112" y="2557"/>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34" name="Rectangle 227"/>
            <p:cNvSpPr>
              <a:spLocks noChangeArrowheads="1"/>
            </p:cNvSpPr>
            <p:nvPr/>
          </p:nvSpPr>
          <p:spPr bwMode="auto">
            <a:xfrm>
              <a:off x="1139" y="2557"/>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t</a:t>
              </a:r>
              <a:endParaRPr lang="en-US" altLang="zh-CN" b="0">
                <a:latin typeface="Times New Roman" panose="02020603050405020304" pitchFamily="18" charset="0"/>
              </a:endParaRPr>
            </a:p>
          </p:txBody>
        </p:sp>
        <p:sp>
          <p:nvSpPr>
            <p:cNvPr id="68635" name="Rectangle 228"/>
            <p:cNvSpPr>
              <a:spLocks noChangeArrowheads="1"/>
            </p:cNvSpPr>
            <p:nvPr/>
          </p:nvSpPr>
          <p:spPr bwMode="auto">
            <a:xfrm>
              <a:off x="1170" y="2557"/>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a</a:t>
              </a:r>
              <a:endParaRPr lang="en-US" altLang="zh-CN" b="0">
                <a:latin typeface="Times New Roman" panose="02020603050405020304" pitchFamily="18" charset="0"/>
              </a:endParaRPr>
            </a:p>
          </p:txBody>
        </p:sp>
        <p:sp>
          <p:nvSpPr>
            <p:cNvPr id="68636" name="Rectangle 229"/>
            <p:cNvSpPr>
              <a:spLocks noChangeArrowheads="1"/>
            </p:cNvSpPr>
            <p:nvPr/>
          </p:nvSpPr>
          <p:spPr bwMode="auto">
            <a:xfrm>
              <a:off x="1228" y="2557"/>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b</a:t>
              </a:r>
              <a:endParaRPr lang="en-US" altLang="zh-CN" b="0">
                <a:latin typeface="Times New Roman" panose="02020603050405020304" pitchFamily="18" charset="0"/>
              </a:endParaRPr>
            </a:p>
          </p:txBody>
        </p:sp>
        <p:sp>
          <p:nvSpPr>
            <p:cNvPr id="68637" name="Rectangle 230"/>
            <p:cNvSpPr>
              <a:spLocks noChangeArrowheads="1"/>
            </p:cNvSpPr>
            <p:nvPr/>
          </p:nvSpPr>
          <p:spPr bwMode="auto">
            <a:xfrm>
              <a:off x="1276" y="2557"/>
              <a:ext cx="1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l</a:t>
              </a:r>
              <a:endParaRPr lang="en-US" altLang="zh-CN" b="0">
                <a:latin typeface="Times New Roman" panose="02020603050405020304" pitchFamily="18" charset="0"/>
              </a:endParaRPr>
            </a:p>
          </p:txBody>
        </p:sp>
        <p:sp>
          <p:nvSpPr>
            <p:cNvPr id="68638" name="Rectangle 231"/>
            <p:cNvSpPr>
              <a:spLocks noChangeArrowheads="1"/>
            </p:cNvSpPr>
            <p:nvPr/>
          </p:nvSpPr>
          <p:spPr bwMode="auto">
            <a:xfrm>
              <a:off x="1306" y="2557"/>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e</a:t>
              </a:r>
              <a:endParaRPr lang="en-US" altLang="zh-CN" b="0">
                <a:latin typeface="Times New Roman" panose="02020603050405020304" pitchFamily="18" charset="0"/>
              </a:endParaRPr>
            </a:p>
          </p:txBody>
        </p:sp>
        <p:sp>
          <p:nvSpPr>
            <p:cNvPr id="68639" name="Line 232"/>
            <p:cNvSpPr>
              <a:spLocks noChangeShapeType="1"/>
            </p:cNvSpPr>
            <p:nvPr/>
          </p:nvSpPr>
          <p:spPr bwMode="auto">
            <a:xfrm>
              <a:off x="1960" y="1787"/>
              <a:ext cx="140" cy="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0" name="Rectangle 233"/>
            <p:cNvSpPr>
              <a:spLocks noChangeArrowheads="1"/>
            </p:cNvSpPr>
            <p:nvPr/>
          </p:nvSpPr>
          <p:spPr bwMode="auto">
            <a:xfrm>
              <a:off x="2112" y="1734"/>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900" b="0">
                  <a:solidFill>
                    <a:srgbClr val="000000"/>
                  </a:solidFill>
                </a:rPr>
                <a:t>2</a:t>
              </a:r>
              <a:endParaRPr lang="en-US" altLang="zh-CN" b="0">
                <a:latin typeface="Times New Roman" panose="02020603050405020304" pitchFamily="18" charset="0"/>
              </a:endParaRPr>
            </a:p>
          </p:txBody>
        </p:sp>
        <p:sp>
          <p:nvSpPr>
            <p:cNvPr id="68641" name="Rectangle 234"/>
            <p:cNvSpPr>
              <a:spLocks noChangeArrowheads="1"/>
            </p:cNvSpPr>
            <p:nvPr/>
          </p:nvSpPr>
          <p:spPr bwMode="auto">
            <a:xfrm>
              <a:off x="2173" y="1734"/>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900" b="0">
                  <a:solidFill>
                    <a:srgbClr val="000000"/>
                  </a:solidFill>
                </a:rPr>
                <a:t>0</a:t>
              </a:r>
              <a:endParaRPr lang="en-US" altLang="zh-CN" b="0">
                <a:latin typeface="Times New Roman" panose="02020603050405020304" pitchFamily="18" charset="0"/>
              </a:endParaRPr>
            </a:p>
          </p:txBody>
        </p:sp>
        <p:sp>
          <p:nvSpPr>
            <p:cNvPr id="68642" name="Line 235"/>
            <p:cNvSpPr>
              <a:spLocks noChangeShapeType="1"/>
            </p:cNvSpPr>
            <p:nvPr/>
          </p:nvSpPr>
          <p:spPr bwMode="auto">
            <a:xfrm>
              <a:off x="4482" y="1787"/>
              <a:ext cx="137" cy="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3" name="Rectangle 236"/>
            <p:cNvSpPr>
              <a:spLocks noChangeArrowheads="1"/>
            </p:cNvSpPr>
            <p:nvPr/>
          </p:nvSpPr>
          <p:spPr bwMode="auto">
            <a:xfrm>
              <a:off x="4636" y="1736"/>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1</a:t>
              </a:r>
              <a:endParaRPr lang="en-US" altLang="zh-CN" b="0">
                <a:latin typeface="Times New Roman" panose="02020603050405020304" pitchFamily="18" charset="0"/>
              </a:endParaRPr>
            </a:p>
          </p:txBody>
        </p:sp>
        <p:sp>
          <p:nvSpPr>
            <p:cNvPr id="68644" name="Rectangle 237"/>
            <p:cNvSpPr>
              <a:spLocks noChangeArrowheads="1"/>
            </p:cNvSpPr>
            <p:nvPr/>
          </p:nvSpPr>
          <p:spPr bwMode="auto">
            <a:xfrm>
              <a:off x="4691" y="1736"/>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2</a:t>
              </a:r>
              <a:endParaRPr lang="en-US" altLang="zh-CN" b="0">
                <a:latin typeface="Times New Roman" panose="02020603050405020304" pitchFamily="18" charset="0"/>
              </a:endParaRPr>
            </a:p>
          </p:txBody>
        </p:sp>
        <p:sp>
          <p:nvSpPr>
            <p:cNvPr id="68645" name="Line 238"/>
            <p:cNvSpPr>
              <a:spLocks noChangeShapeType="1"/>
            </p:cNvSpPr>
            <p:nvPr/>
          </p:nvSpPr>
          <p:spPr bwMode="auto">
            <a:xfrm>
              <a:off x="2719" y="3126"/>
              <a:ext cx="136" cy="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6" name="Rectangle 239"/>
            <p:cNvSpPr>
              <a:spLocks noChangeArrowheads="1"/>
            </p:cNvSpPr>
            <p:nvPr/>
          </p:nvSpPr>
          <p:spPr bwMode="auto">
            <a:xfrm>
              <a:off x="2873" y="307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1</a:t>
              </a:r>
              <a:endParaRPr lang="en-US" altLang="zh-CN" b="0">
                <a:latin typeface="Times New Roman" panose="02020603050405020304" pitchFamily="18" charset="0"/>
              </a:endParaRPr>
            </a:p>
          </p:txBody>
        </p:sp>
        <p:sp>
          <p:nvSpPr>
            <p:cNvPr id="68647" name="Rectangle 240"/>
            <p:cNvSpPr>
              <a:spLocks noChangeArrowheads="1"/>
            </p:cNvSpPr>
            <p:nvPr/>
          </p:nvSpPr>
          <p:spPr bwMode="auto">
            <a:xfrm>
              <a:off x="2928" y="307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8</a:t>
              </a:r>
              <a:endParaRPr lang="en-US" altLang="zh-CN" b="0">
                <a:latin typeface="Times New Roman" panose="02020603050405020304" pitchFamily="18" charset="0"/>
              </a:endParaRPr>
            </a:p>
          </p:txBody>
        </p:sp>
        <p:sp>
          <p:nvSpPr>
            <p:cNvPr id="68648" name="Rectangle 241"/>
            <p:cNvSpPr>
              <a:spLocks noChangeArrowheads="1"/>
            </p:cNvSpPr>
            <p:nvPr/>
          </p:nvSpPr>
          <p:spPr bwMode="auto">
            <a:xfrm>
              <a:off x="1077"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3</a:t>
              </a:r>
              <a:endParaRPr lang="en-US" altLang="zh-CN" b="0">
                <a:latin typeface="Times New Roman" panose="02020603050405020304" pitchFamily="18" charset="0"/>
              </a:endParaRPr>
            </a:p>
          </p:txBody>
        </p:sp>
        <p:sp>
          <p:nvSpPr>
            <p:cNvPr id="68649" name="Rectangle 242"/>
            <p:cNvSpPr>
              <a:spLocks noChangeArrowheads="1"/>
            </p:cNvSpPr>
            <p:nvPr/>
          </p:nvSpPr>
          <p:spPr bwMode="auto">
            <a:xfrm>
              <a:off x="1134"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1</a:t>
              </a:r>
              <a:endParaRPr lang="en-US" altLang="zh-CN" b="0">
                <a:latin typeface="Times New Roman" panose="02020603050405020304" pitchFamily="18" charset="0"/>
              </a:endParaRPr>
            </a:p>
          </p:txBody>
        </p:sp>
        <p:sp>
          <p:nvSpPr>
            <p:cNvPr id="68650" name="Rectangle 243"/>
            <p:cNvSpPr>
              <a:spLocks noChangeArrowheads="1"/>
            </p:cNvSpPr>
            <p:nvPr/>
          </p:nvSpPr>
          <p:spPr bwMode="auto">
            <a:xfrm>
              <a:off x="1185"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51" name="Rectangle 244"/>
            <p:cNvSpPr>
              <a:spLocks noChangeArrowheads="1"/>
            </p:cNvSpPr>
            <p:nvPr/>
          </p:nvSpPr>
          <p:spPr bwMode="auto">
            <a:xfrm>
              <a:off x="1212"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52" name="Rectangle 245"/>
            <p:cNvSpPr>
              <a:spLocks noChangeArrowheads="1"/>
            </p:cNvSpPr>
            <p:nvPr/>
          </p:nvSpPr>
          <p:spPr bwMode="auto">
            <a:xfrm>
              <a:off x="1246"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3</a:t>
              </a:r>
              <a:endParaRPr lang="en-US" altLang="zh-CN" b="0">
                <a:latin typeface="Times New Roman" panose="02020603050405020304" pitchFamily="18" charset="0"/>
              </a:endParaRPr>
            </a:p>
          </p:txBody>
        </p:sp>
        <p:sp>
          <p:nvSpPr>
            <p:cNvPr id="68653" name="Rectangle 246"/>
            <p:cNvSpPr>
              <a:spLocks noChangeArrowheads="1"/>
            </p:cNvSpPr>
            <p:nvPr/>
          </p:nvSpPr>
          <p:spPr bwMode="auto">
            <a:xfrm>
              <a:off x="1301"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0</a:t>
              </a:r>
              <a:endParaRPr lang="en-US" altLang="zh-CN" b="0">
                <a:latin typeface="Times New Roman" panose="02020603050405020304" pitchFamily="18" charset="0"/>
              </a:endParaRPr>
            </a:p>
          </p:txBody>
        </p:sp>
        <p:sp>
          <p:nvSpPr>
            <p:cNvPr id="68654" name="Rectangle 247"/>
            <p:cNvSpPr>
              <a:spLocks noChangeArrowheads="1"/>
            </p:cNvSpPr>
            <p:nvPr/>
          </p:nvSpPr>
          <p:spPr bwMode="auto">
            <a:xfrm>
              <a:off x="1355"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55" name="Rectangle 248"/>
            <p:cNvSpPr>
              <a:spLocks noChangeArrowheads="1"/>
            </p:cNvSpPr>
            <p:nvPr/>
          </p:nvSpPr>
          <p:spPr bwMode="auto">
            <a:xfrm>
              <a:off x="1382"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56" name="Rectangle 249"/>
            <p:cNvSpPr>
              <a:spLocks noChangeArrowheads="1"/>
            </p:cNvSpPr>
            <p:nvPr/>
          </p:nvSpPr>
          <p:spPr bwMode="auto">
            <a:xfrm>
              <a:off x="1413"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2</a:t>
              </a:r>
              <a:endParaRPr lang="en-US" altLang="zh-CN" b="0">
                <a:latin typeface="Times New Roman" panose="02020603050405020304" pitchFamily="18" charset="0"/>
              </a:endParaRPr>
            </a:p>
          </p:txBody>
        </p:sp>
        <p:sp>
          <p:nvSpPr>
            <p:cNvPr id="68657" name="Rectangle 250"/>
            <p:cNvSpPr>
              <a:spLocks noChangeArrowheads="1"/>
            </p:cNvSpPr>
            <p:nvPr/>
          </p:nvSpPr>
          <p:spPr bwMode="auto">
            <a:xfrm>
              <a:off x="1471"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9</a:t>
              </a:r>
              <a:endParaRPr lang="en-US" altLang="zh-CN" b="0">
                <a:latin typeface="Times New Roman" panose="02020603050405020304" pitchFamily="18" charset="0"/>
              </a:endParaRPr>
            </a:p>
          </p:txBody>
        </p:sp>
        <p:sp>
          <p:nvSpPr>
            <p:cNvPr id="68658" name="Rectangle 251"/>
            <p:cNvSpPr>
              <a:spLocks noChangeArrowheads="1"/>
            </p:cNvSpPr>
            <p:nvPr/>
          </p:nvSpPr>
          <p:spPr bwMode="auto">
            <a:xfrm>
              <a:off x="1522"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59" name="Rectangle 252"/>
            <p:cNvSpPr>
              <a:spLocks noChangeArrowheads="1"/>
            </p:cNvSpPr>
            <p:nvPr/>
          </p:nvSpPr>
          <p:spPr bwMode="auto">
            <a:xfrm>
              <a:off x="1549"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60" name="Rectangle 253"/>
            <p:cNvSpPr>
              <a:spLocks noChangeArrowheads="1"/>
            </p:cNvSpPr>
            <p:nvPr/>
          </p:nvSpPr>
          <p:spPr bwMode="auto">
            <a:xfrm>
              <a:off x="1583"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2</a:t>
              </a:r>
              <a:endParaRPr lang="en-US" altLang="zh-CN" b="0">
                <a:latin typeface="Times New Roman" panose="02020603050405020304" pitchFamily="18" charset="0"/>
              </a:endParaRPr>
            </a:p>
          </p:txBody>
        </p:sp>
        <p:sp>
          <p:nvSpPr>
            <p:cNvPr id="68661" name="Rectangle 254"/>
            <p:cNvSpPr>
              <a:spLocks noChangeArrowheads="1"/>
            </p:cNvSpPr>
            <p:nvPr/>
          </p:nvSpPr>
          <p:spPr bwMode="auto">
            <a:xfrm>
              <a:off x="1638"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8</a:t>
              </a:r>
              <a:endParaRPr lang="en-US" altLang="zh-CN" b="0">
                <a:latin typeface="Times New Roman" panose="02020603050405020304" pitchFamily="18" charset="0"/>
              </a:endParaRPr>
            </a:p>
          </p:txBody>
        </p:sp>
        <p:sp>
          <p:nvSpPr>
            <p:cNvPr id="68662" name="Rectangle 255"/>
            <p:cNvSpPr>
              <a:spLocks noChangeArrowheads="1"/>
            </p:cNvSpPr>
            <p:nvPr/>
          </p:nvSpPr>
          <p:spPr bwMode="auto">
            <a:xfrm>
              <a:off x="1692"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63" name="Rectangle 256"/>
            <p:cNvSpPr>
              <a:spLocks noChangeArrowheads="1"/>
            </p:cNvSpPr>
            <p:nvPr/>
          </p:nvSpPr>
          <p:spPr bwMode="auto">
            <a:xfrm>
              <a:off x="1719"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64" name="Rectangle 257"/>
            <p:cNvSpPr>
              <a:spLocks noChangeArrowheads="1"/>
            </p:cNvSpPr>
            <p:nvPr/>
          </p:nvSpPr>
          <p:spPr bwMode="auto">
            <a:xfrm>
              <a:off x="1750"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2</a:t>
              </a:r>
              <a:endParaRPr lang="en-US" altLang="zh-CN" b="0">
                <a:latin typeface="Times New Roman" panose="02020603050405020304" pitchFamily="18" charset="0"/>
              </a:endParaRPr>
            </a:p>
          </p:txBody>
        </p:sp>
        <p:sp>
          <p:nvSpPr>
            <p:cNvPr id="68665" name="Rectangle 258"/>
            <p:cNvSpPr>
              <a:spLocks noChangeArrowheads="1"/>
            </p:cNvSpPr>
            <p:nvPr/>
          </p:nvSpPr>
          <p:spPr bwMode="auto">
            <a:xfrm>
              <a:off x="1808"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7</a:t>
              </a:r>
              <a:endParaRPr lang="en-US" altLang="zh-CN" b="0">
                <a:latin typeface="Times New Roman" panose="02020603050405020304" pitchFamily="18" charset="0"/>
              </a:endParaRPr>
            </a:p>
          </p:txBody>
        </p:sp>
        <p:sp>
          <p:nvSpPr>
            <p:cNvPr id="68666" name="Rectangle 259"/>
            <p:cNvSpPr>
              <a:spLocks noChangeArrowheads="1"/>
            </p:cNvSpPr>
            <p:nvPr/>
          </p:nvSpPr>
          <p:spPr bwMode="auto">
            <a:xfrm>
              <a:off x="1859"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67" name="Rectangle 260"/>
            <p:cNvSpPr>
              <a:spLocks noChangeArrowheads="1"/>
            </p:cNvSpPr>
            <p:nvPr/>
          </p:nvSpPr>
          <p:spPr bwMode="auto">
            <a:xfrm>
              <a:off x="3160"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68" name="Rectangle 261"/>
            <p:cNvSpPr>
              <a:spLocks noChangeArrowheads="1"/>
            </p:cNvSpPr>
            <p:nvPr/>
          </p:nvSpPr>
          <p:spPr bwMode="auto">
            <a:xfrm>
              <a:off x="3207"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1</a:t>
              </a:r>
              <a:endParaRPr lang="en-US" altLang="zh-CN" b="0">
                <a:latin typeface="Times New Roman" panose="02020603050405020304" pitchFamily="18" charset="0"/>
              </a:endParaRPr>
            </a:p>
          </p:txBody>
        </p:sp>
        <p:sp>
          <p:nvSpPr>
            <p:cNvPr id="68669" name="Rectangle 262"/>
            <p:cNvSpPr>
              <a:spLocks noChangeArrowheads="1"/>
            </p:cNvSpPr>
            <p:nvPr/>
          </p:nvSpPr>
          <p:spPr bwMode="auto">
            <a:xfrm>
              <a:off x="3265"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5</a:t>
              </a:r>
              <a:endParaRPr lang="en-US" altLang="zh-CN" b="0">
                <a:latin typeface="Times New Roman" panose="02020603050405020304" pitchFamily="18" charset="0"/>
              </a:endParaRPr>
            </a:p>
          </p:txBody>
        </p:sp>
        <p:sp>
          <p:nvSpPr>
            <p:cNvPr id="68670" name="Rectangle 263"/>
            <p:cNvSpPr>
              <a:spLocks noChangeArrowheads="1"/>
            </p:cNvSpPr>
            <p:nvPr/>
          </p:nvSpPr>
          <p:spPr bwMode="auto">
            <a:xfrm>
              <a:off x="3315"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71" name="Rectangle 264"/>
            <p:cNvSpPr>
              <a:spLocks noChangeArrowheads="1"/>
            </p:cNvSpPr>
            <p:nvPr/>
          </p:nvSpPr>
          <p:spPr bwMode="auto">
            <a:xfrm>
              <a:off x="3346"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72" name="Rectangle 265"/>
            <p:cNvSpPr>
              <a:spLocks noChangeArrowheads="1"/>
            </p:cNvSpPr>
            <p:nvPr/>
          </p:nvSpPr>
          <p:spPr bwMode="auto">
            <a:xfrm>
              <a:off x="3377"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1</a:t>
              </a:r>
              <a:endParaRPr lang="en-US" altLang="zh-CN" b="0">
                <a:latin typeface="Times New Roman" panose="02020603050405020304" pitchFamily="18" charset="0"/>
              </a:endParaRPr>
            </a:p>
          </p:txBody>
        </p:sp>
        <p:sp>
          <p:nvSpPr>
            <p:cNvPr id="68673" name="Rectangle 266"/>
            <p:cNvSpPr>
              <a:spLocks noChangeArrowheads="1"/>
            </p:cNvSpPr>
            <p:nvPr/>
          </p:nvSpPr>
          <p:spPr bwMode="auto">
            <a:xfrm>
              <a:off x="3435"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4</a:t>
              </a:r>
              <a:endParaRPr lang="en-US" altLang="zh-CN" b="0">
                <a:latin typeface="Times New Roman" panose="02020603050405020304" pitchFamily="18" charset="0"/>
              </a:endParaRPr>
            </a:p>
          </p:txBody>
        </p:sp>
        <p:sp>
          <p:nvSpPr>
            <p:cNvPr id="68674" name="Rectangle 267"/>
            <p:cNvSpPr>
              <a:spLocks noChangeArrowheads="1"/>
            </p:cNvSpPr>
            <p:nvPr/>
          </p:nvSpPr>
          <p:spPr bwMode="auto">
            <a:xfrm>
              <a:off x="3488"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75" name="Rectangle 268"/>
            <p:cNvSpPr>
              <a:spLocks noChangeArrowheads="1"/>
            </p:cNvSpPr>
            <p:nvPr/>
          </p:nvSpPr>
          <p:spPr bwMode="auto">
            <a:xfrm>
              <a:off x="3516"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76" name="Rectangle 269"/>
            <p:cNvSpPr>
              <a:spLocks noChangeArrowheads="1"/>
            </p:cNvSpPr>
            <p:nvPr/>
          </p:nvSpPr>
          <p:spPr bwMode="auto">
            <a:xfrm>
              <a:off x="3547"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1</a:t>
              </a:r>
              <a:endParaRPr lang="en-US" altLang="zh-CN" b="0">
                <a:latin typeface="Times New Roman" panose="02020603050405020304" pitchFamily="18" charset="0"/>
              </a:endParaRPr>
            </a:p>
          </p:txBody>
        </p:sp>
        <p:sp>
          <p:nvSpPr>
            <p:cNvPr id="68677" name="Rectangle 270"/>
            <p:cNvSpPr>
              <a:spLocks noChangeArrowheads="1"/>
            </p:cNvSpPr>
            <p:nvPr/>
          </p:nvSpPr>
          <p:spPr bwMode="auto">
            <a:xfrm>
              <a:off x="3605"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3</a:t>
              </a:r>
              <a:endParaRPr lang="en-US" altLang="zh-CN" b="0">
                <a:latin typeface="Times New Roman" panose="02020603050405020304" pitchFamily="18" charset="0"/>
              </a:endParaRPr>
            </a:p>
          </p:txBody>
        </p:sp>
        <p:sp>
          <p:nvSpPr>
            <p:cNvPr id="68678" name="Rectangle 271"/>
            <p:cNvSpPr>
              <a:spLocks noChangeArrowheads="1"/>
            </p:cNvSpPr>
            <p:nvPr/>
          </p:nvSpPr>
          <p:spPr bwMode="auto">
            <a:xfrm>
              <a:off x="3658"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79" name="Rectangle 272"/>
            <p:cNvSpPr>
              <a:spLocks noChangeArrowheads="1"/>
            </p:cNvSpPr>
            <p:nvPr/>
          </p:nvSpPr>
          <p:spPr bwMode="auto">
            <a:xfrm>
              <a:off x="3685"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80" name="Rectangle 273"/>
            <p:cNvSpPr>
              <a:spLocks noChangeArrowheads="1"/>
            </p:cNvSpPr>
            <p:nvPr/>
          </p:nvSpPr>
          <p:spPr bwMode="auto">
            <a:xfrm>
              <a:off x="3720"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1</a:t>
              </a:r>
              <a:endParaRPr lang="en-US" altLang="zh-CN" b="0">
                <a:latin typeface="Times New Roman" panose="02020603050405020304" pitchFamily="18" charset="0"/>
              </a:endParaRPr>
            </a:p>
          </p:txBody>
        </p:sp>
        <p:sp>
          <p:nvSpPr>
            <p:cNvPr id="68681" name="Rectangle 274"/>
            <p:cNvSpPr>
              <a:spLocks noChangeArrowheads="1"/>
            </p:cNvSpPr>
            <p:nvPr/>
          </p:nvSpPr>
          <p:spPr bwMode="auto">
            <a:xfrm>
              <a:off x="3774"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2</a:t>
              </a:r>
              <a:endParaRPr lang="en-US" altLang="zh-CN" b="0">
                <a:latin typeface="Times New Roman" panose="02020603050405020304" pitchFamily="18" charset="0"/>
              </a:endParaRPr>
            </a:p>
          </p:txBody>
        </p:sp>
        <p:sp>
          <p:nvSpPr>
            <p:cNvPr id="68682" name="Rectangle 275"/>
            <p:cNvSpPr>
              <a:spLocks noChangeArrowheads="1"/>
            </p:cNvSpPr>
            <p:nvPr/>
          </p:nvSpPr>
          <p:spPr bwMode="auto">
            <a:xfrm>
              <a:off x="3828"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83" name="Rectangle 276"/>
            <p:cNvSpPr>
              <a:spLocks noChangeArrowheads="1"/>
            </p:cNvSpPr>
            <p:nvPr/>
          </p:nvSpPr>
          <p:spPr bwMode="auto">
            <a:xfrm>
              <a:off x="3855"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84" name="Rectangle 277"/>
            <p:cNvSpPr>
              <a:spLocks noChangeArrowheads="1"/>
            </p:cNvSpPr>
            <p:nvPr/>
          </p:nvSpPr>
          <p:spPr bwMode="auto">
            <a:xfrm>
              <a:off x="3890"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1</a:t>
              </a:r>
              <a:endParaRPr lang="en-US" altLang="zh-CN" b="0">
                <a:latin typeface="Times New Roman" panose="02020603050405020304" pitchFamily="18" charset="0"/>
              </a:endParaRPr>
            </a:p>
          </p:txBody>
        </p:sp>
        <p:sp>
          <p:nvSpPr>
            <p:cNvPr id="68685" name="Rectangle 278"/>
            <p:cNvSpPr>
              <a:spLocks noChangeArrowheads="1"/>
            </p:cNvSpPr>
            <p:nvPr/>
          </p:nvSpPr>
          <p:spPr bwMode="auto">
            <a:xfrm>
              <a:off x="3947"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1</a:t>
              </a:r>
              <a:endParaRPr lang="en-US" altLang="zh-CN" b="0">
                <a:latin typeface="Times New Roman" panose="02020603050405020304" pitchFamily="18" charset="0"/>
              </a:endParaRPr>
            </a:p>
          </p:txBody>
        </p:sp>
        <p:sp>
          <p:nvSpPr>
            <p:cNvPr id="68686" name="Rectangle 279"/>
            <p:cNvSpPr>
              <a:spLocks noChangeArrowheads="1"/>
            </p:cNvSpPr>
            <p:nvPr/>
          </p:nvSpPr>
          <p:spPr bwMode="auto">
            <a:xfrm>
              <a:off x="3998"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87" name="Rectangle 280"/>
            <p:cNvSpPr>
              <a:spLocks noChangeArrowheads="1"/>
            </p:cNvSpPr>
            <p:nvPr/>
          </p:nvSpPr>
          <p:spPr bwMode="auto">
            <a:xfrm>
              <a:off x="4028"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88" name="Rectangle 281"/>
            <p:cNvSpPr>
              <a:spLocks noChangeArrowheads="1"/>
            </p:cNvSpPr>
            <p:nvPr/>
          </p:nvSpPr>
          <p:spPr bwMode="auto">
            <a:xfrm>
              <a:off x="4060"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1</a:t>
              </a:r>
              <a:endParaRPr lang="en-US" altLang="zh-CN" b="0">
                <a:latin typeface="Times New Roman" panose="02020603050405020304" pitchFamily="18" charset="0"/>
              </a:endParaRPr>
            </a:p>
          </p:txBody>
        </p:sp>
        <p:sp>
          <p:nvSpPr>
            <p:cNvPr id="68689" name="Rectangle 282"/>
            <p:cNvSpPr>
              <a:spLocks noChangeArrowheads="1"/>
            </p:cNvSpPr>
            <p:nvPr/>
          </p:nvSpPr>
          <p:spPr bwMode="auto">
            <a:xfrm>
              <a:off x="4117"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0</a:t>
              </a:r>
              <a:endParaRPr lang="en-US" altLang="zh-CN" b="0">
                <a:latin typeface="Times New Roman" panose="02020603050405020304" pitchFamily="18" charset="0"/>
              </a:endParaRPr>
            </a:p>
          </p:txBody>
        </p:sp>
        <p:sp>
          <p:nvSpPr>
            <p:cNvPr id="68690" name="Rectangle 283"/>
            <p:cNvSpPr>
              <a:spLocks noChangeArrowheads="1"/>
            </p:cNvSpPr>
            <p:nvPr/>
          </p:nvSpPr>
          <p:spPr bwMode="auto">
            <a:xfrm>
              <a:off x="4168"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91" name="Rectangle 284"/>
            <p:cNvSpPr>
              <a:spLocks noChangeArrowheads="1"/>
            </p:cNvSpPr>
            <p:nvPr/>
          </p:nvSpPr>
          <p:spPr bwMode="auto">
            <a:xfrm>
              <a:off x="4198"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92" name="Rectangle 285"/>
            <p:cNvSpPr>
              <a:spLocks noChangeArrowheads="1"/>
            </p:cNvSpPr>
            <p:nvPr/>
          </p:nvSpPr>
          <p:spPr bwMode="auto">
            <a:xfrm>
              <a:off x="4230"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9</a:t>
              </a:r>
              <a:endParaRPr lang="en-US" altLang="zh-CN" b="0">
                <a:latin typeface="Times New Roman" panose="02020603050405020304" pitchFamily="18" charset="0"/>
              </a:endParaRPr>
            </a:p>
          </p:txBody>
        </p:sp>
        <p:sp>
          <p:nvSpPr>
            <p:cNvPr id="68693" name="Rectangle 286"/>
            <p:cNvSpPr>
              <a:spLocks noChangeArrowheads="1"/>
            </p:cNvSpPr>
            <p:nvPr/>
          </p:nvSpPr>
          <p:spPr bwMode="auto">
            <a:xfrm>
              <a:off x="4283"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94" name="Rectangle 287"/>
            <p:cNvSpPr>
              <a:spLocks noChangeArrowheads="1"/>
            </p:cNvSpPr>
            <p:nvPr/>
          </p:nvSpPr>
          <p:spPr bwMode="auto">
            <a:xfrm>
              <a:off x="4311"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95" name="Rectangle 288"/>
            <p:cNvSpPr>
              <a:spLocks noChangeArrowheads="1"/>
            </p:cNvSpPr>
            <p:nvPr/>
          </p:nvSpPr>
          <p:spPr bwMode="auto">
            <a:xfrm>
              <a:off x="4345"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8</a:t>
              </a:r>
              <a:endParaRPr lang="en-US" altLang="zh-CN" b="0">
                <a:latin typeface="Times New Roman" panose="02020603050405020304" pitchFamily="18" charset="0"/>
              </a:endParaRPr>
            </a:p>
          </p:txBody>
        </p:sp>
        <p:sp>
          <p:nvSpPr>
            <p:cNvPr id="68696" name="Rectangle 289"/>
            <p:cNvSpPr>
              <a:spLocks noChangeArrowheads="1"/>
            </p:cNvSpPr>
            <p:nvPr/>
          </p:nvSpPr>
          <p:spPr bwMode="auto">
            <a:xfrm>
              <a:off x="4396"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97" name="Rectangle 290"/>
            <p:cNvSpPr>
              <a:spLocks noChangeArrowheads="1"/>
            </p:cNvSpPr>
            <p:nvPr/>
          </p:nvSpPr>
          <p:spPr bwMode="auto">
            <a:xfrm>
              <a:off x="4873"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3</a:t>
              </a:r>
              <a:endParaRPr lang="en-US" altLang="zh-CN" b="0">
                <a:latin typeface="Times New Roman" panose="02020603050405020304" pitchFamily="18" charset="0"/>
              </a:endParaRPr>
            </a:p>
          </p:txBody>
        </p:sp>
        <p:sp>
          <p:nvSpPr>
            <p:cNvPr id="68698" name="Rectangle 291"/>
            <p:cNvSpPr>
              <a:spLocks noChangeArrowheads="1"/>
            </p:cNvSpPr>
            <p:nvPr/>
          </p:nvSpPr>
          <p:spPr bwMode="auto">
            <a:xfrm>
              <a:off x="4924"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699" name="Rectangle 292"/>
            <p:cNvSpPr>
              <a:spLocks noChangeArrowheads="1"/>
            </p:cNvSpPr>
            <p:nvPr/>
          </p:nvSpPr>
          <p:spPr bwMode="auto">
            <a:xfrm>
              <a:off x="4954"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00" name="Rectangle 293"/>
            <p:cNvSpPr>
              <a:spLocks noChangeArrowheads="1"/>
            </p:cNvSpPr>
            <p:nvPr/>
          </p:nvSpPr>
          <p:spPr bwMode="auto">
            <a:xfrm>
              <a:off x="4985"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2</a:t>
              </a:r>
              <a:endParaRPr lang="en-US" altLang="zh-CN" b="0">
                <a:latin typeface="Times New Roman" panose="02020603050405020304" pitchFamily="18" charset="0"/>
              </a:endParaRPr>
            </a:p>
          </p:txBody>
        </p:sp>
        <p:sp>
          <p:nvSpPr>
            <p:cNvPr id="68701" name="Rectangle 294"/>
            <p:cNvSpPr>
              <a:spLocks noChangeArrowheads="1"/>
            </p:cNvSpPr>
            <p:nvPr/>
          </p:nvSpPr>
          <p:spPr bwMode="auto">
            <a:xfrm>
              <a:off x="5036"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02" name="Rectangle 295"/>
            <p:cNvSpPr>
              <a:spLocks noChangeArrowheads="1"/>
            </p:cNvSpPr>
            <p:nvPr/>
          </p:nvSpPr>
          <p:spPr bwMode="auto">
            <a:xfrm>
              <a:off x="5066"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03" name="Rectangle 296"/>
            <p:cNvSpPr>
              <a:spLocks noChangeArrowheads="1"/>
            </p:cNvSpPr>
            <p:nvPr/>
          </p:nvSpPr>
          <p:spPr bwMode="auto">
            <a:xfrm>
              <a:off x="5098"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1</a:t>
              </a:r>
              <a:endParaRPr lang="en-US" altLang="zh-CN" b="0">
                <a:latin typeface="Times New Roman" panose="02020603050405020304" pitchFamily="18" charset="0"/>
              </a:endParaRPr>
            </a:p>
          </p:txBody>
        </p:sp>
        <p:sp>
          <p:nvSpPr>
            <p:cNvPr id="68704" name="Rectangle 297"/>
            <p:cNvSpPr>
              <a:spLocks noChangeArrowheads="1"/>
            </p:cNvSpPr>
            <p:nvPr/>
          </p:nvSpPr>
          <p:spPr bwMode="auto">
            <a:xfrm>
              <a:off x="5148"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05" name="Rectangle 298"/>
            <p:cNvSpPr>
              <a:spLocks noChangeArrowheads="1"/>
            </p:cNvSpPr>
            <p:nvPr/>
          </p:nvSpPr>
          <p:spPr bwMode="auto">
            <a:xfrm>
              <a:off x="5179" y="1385"/>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06" name="Rectangle 299"/>
            <p:cNvSpPr>
              <a:spLocks noChangeArrowheads="1"/>
            </p:cNvSpPr>
            <p:nvPr/>
          </p:nvSpPr>
          <p:spPr bwMode="auto">
            <a:xfrm>
              <a:off x="5210" y="1385"/>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0</a:t>
              </a:r>
              <a:endParaRPr lang="en-US" altLang="zh-CN" b="0">
                <a:latin typeface="Times New Roman" panose="02020603050405020304" pitchFamily="18" charset="0"/>
              </a:endParaRPr>
            </a:p>
          </p:txBody>
        </p:sp>
        <p:sp>
          <p:nvSpPr>
            <p:cNvPr id="68707" name="Rectangle 300"/>
            <p:cNvSpPr>
              <a:spLocks noChangeArrowheads="1"/>
            </p:cNvSpPr>
            <p:nvPr/>
          </p:nvSpPr>
          <p:spPr bwMode="auto">
            <a:xfrm>
              <a:off x="1198"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2</a:t>
              </a:r>
              <a:endParaRPr lang="en-US" altLang="zh-CN" b="0">
                <a:latin typeface="Times New Roman" panose="02020603050405020304" pitchFamily="18" charset="0"/>
              </a:endParaRPr>
            </a:p>
          </p:txBody>
        </p:sp>
        <p:sp>
          <p:nvSpPr>
            <p:cNvPr id="68708" name="Rectangle 301"/>
            <p:cNvSpPr>
              <a:spLocks noChangeArrowheads="1"/>
            </p:cNvSpPr>
            <p:nvPr/>
          </p:nvSpPr>
          <p:spPr bwMode="auto">
            <a:xfrm>
              <a:off x="1256"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9</a:t>
              </a:r>
              <a:endParaRPr lang="en-US" altLang="zh-CN" b="0">
                <a:latin typeface="Times New Roman" panose="02020603050405020304" pitchFamily="18" charset="0"/>
              </a:endParaRPr>
            </a:p>
          </p:txBody>
        </p:sp>
        <p:sp>
          <p:nvSpPr>
            <p:cNvPr id="68709" name="Rectangle 302"/>
            <p:cNvSpPr>
              <a:spLocks noChangeArrowheads="1"/>
            </p:cNvSpPr>
            <p:nvPr/>
          </p:nvSpPr>
          <p:spPr bwMode="auto">
            <a:xfrm>
              <a:off x="1312"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10" name="Rectangle 303"/>
            <p:cNvSpPr>
              <a:spLocks noChangeArrowheads="1"/>
            </p:cNvSpPr>
            <p:nvPr/>
          </p:nvSpPr>
          <p:spPr bwMode="auto">
            <a:xfrm>
              <a:off x="1343"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11" name="Rectangle 304"/>
            <p:cNvSpPr>
              <a:spLocks noChangeArrowheads="1"/>
            </p:cNvSpPr>
            <p:nvPr/>
          </p:nvSpPr>
          <p:spPr bwMode="auto">
            <a:xfrm>
              <a:off x="1377"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2</a:t>
              </a:r>
              <a:endParaRPr lang="en-US" altLang="zh-CN" b="0">
                <a:latin typeface="Times New Roman" panose="02020603050405020304" pitchFamily="18" charset="0"/>
              </a:endParaRPr>
            </a:p>
          </p:txBody>
        </p:sp>
        <p:sp>
          <p:nvSpPr>
            <p:cNvPr id="68712" name="Rectangle 305"/>
            <p:cNvSpPr>
              <a:spLocks noChangeArrowheads="1"/>
            </p:cNvSpPr>
            <p:nvPr/>
          </p:nvSpPr>
          <p:spPr bwMode="auto">
            <a:xfrm>
              <a:off x="1438"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8</a:t>
              </a:r>
              <a:endParaRPr lang="en-US" altLang="zh-CN" b="0">
                <a:latin typeface="Times New Roman" panose="02020603050405020304" pitchFamily="18" charset="0"/>
              </a:endParaRPr>
            </a:p>
          </p:txBody>
        </p:sp>
        <p:sp>
          <p:nvSpPr>
            <p:cNvPr id="68713" name="Rectangle 306"/>
            <p:cNvSpPr>
              <a:spLocks noChangeArrowheads="1"/>
            </p:cNvSpPr>
            <p:nvPr/>
          </p:nvSpPr>
          <p:spPr bwMode="auto">
            <a:xfrm>
              <a:off x="1491"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14" name="Rectangle 307"/>
            <p:cNvSpPr>
              <a:spLocks noChangeArrowheads="1"/>
            </p:cNvSpPr>
            <p:nvPr/>
          </p:nvSpPr>
          <p:spPr bwMode="auto">
            <a:xfrm>
              <a:off x="1522"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15" name="Rectangle 308"/>
            <p:cNvSpPr>
              <a:spLocks noChangeArrowheads="1"/>
            </p:cNvSpPr>
            <p:nvPr/>
          </p:nvSpPr>
          <p:spPr bwMode="auto">
            <a:xfrm>
              <a:off x="1559"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2</a:t>
              </a:r>
              <a:endParaRPr lang="en-US" altLang="zh-CN" b="0">
                <a:latin typeface="Times New Roman" panose="02020603050405020304" pitchFamily="18" charset="0"/>
              </a:endParaRPr>
            </a:p>
          </p:txBody>
        </p:sp>
        <p:sp>
          <p:nvSpPr>
            <p:cNvPr id="68716" name="Rectangle 309"/>
            <p:cNvSpPr>
              <a:spLocks noChangeArrowheads="1"/>
            </p:cNvSpPr>
            <p:nvPr/>
          </p:nvSpPr>
          <p:spPr bwMode="auto">
            <a:xfrm>
              <a:off x="1617"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7</a:t>
              </a:r>
              <a:endParaRPr lang="en-US" altLang="zh-CN" b="0">
                <a:latin typeface="Times New Roman" panose="02020603050405020304" pitchFamily="18" charset="0"/>
              </a:endParaRPr>
            </a:p>
          </p:txBody>
        </p:sp>
        <p:sp>
          <p:nvSpPr>
            <p:cNvPr id="68717" name="Rectangle 310"/>
            <p:cNvSpPr>
              <a:spLocks noChangeArrowheads="1"/>
            </p:cNvSpPr>
            <p:nvPr/>
          </p:nvSpPr>
          <p:spPr bwMode="auto">
            <a:xfrm>
              <a:off x="3198"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1</a:t>
              </a:r>
              <a:endParaRPr lang="en-US" altLang="zh-CN" b="0">
                <a:latin typeface="Times New Roman" panose="02020603050405020304" pitchFamily="18" charset="0"/>
              </a:endParaRPr>
            </a:p>
          </p:txBody>
        </p:sp>
        <p:sp>
          <p:nvSpPr>
            <p:cNvPr id="68718" name="Rectangle 311"/>
            <p:cNvSpPr>
              <a:spLocks noChangeArrowheads="1"/>
            </p:cNvSpPr>
            <p:nvPr/>
          </p:nvSpPr>
          <p:spPr bwMode="auto">
            <a:xfrm>
              <a:off x="3256"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5</a:t>
              </a:r>
              <a:endParaRPr lang="en-US" altLang="zh-CN" b="0">
                <a:latin typeface="Times New Roman" panose="02020603050405020304" pitchFamily="18" charset="0"/>
              </a:endParaRPr>
            </a:p>
          </p:txBody>
        </p:sp>
        <p:sp>
          <p:nvSpPr>
            <p:cNvPr id="68719" name="Rectangle 312"/>
            <p:cNvSpPr>
              <a:spLocks noChangeArrowheads="1"/>
            </p:cNvSpPr>
            <p:nvPr/>
          </p:nvSpPr>
          <p:spPr bwMode="auto">
            <a:xfrm>
              <a:off x="3312"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20" name="Rectangle 313"/>
            <p:cNvSpPr>
              <a:spLocks noChangeArrowheads="1"/>
            </p:cNvSpPr>
            <p:nvPr/>
          </p:nvSpPr>
          <p:spPr bwMode="auto">
            <a:xfrm>
              <a:off x="3343"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21" name="Rectangle 314"/>
            <p:cNvSpPr>
              <a:spLocks noChangeArrowheads="1"/>
            </p:cNvSpPr>
            <p:nvPr/>
          </p:nvSpPr>
          <p:spPr bwMode="auto">
            <a:xfrm>
              <a:off x="3377"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1</a:t>
              </a:r>
              <a:endParaRPr lang="en-US" altLang="zh-CN" b="0">
                <a:latin typeface="Times New Roman" panose="02020603050405020304" pitchFamily="18" charset="0"/>
              </a:endParaRPr>
            </a:p>
          </p:txBody>
        </p:sp>
        <p:sp>
          <p:nvSpPr>
            <p:cNvPr id="68722" name="Rectangle 315"/>
            <p:cNvSpPr>
              <a:spLocks noChangeArrowheads="1"/>
            </p:cNvSpPr>
            <p:nvPr/>
          </p:nvSpPr>
          <p:spPr bwMode="auto">
            <a:xfrm>
              <a:off x="3438"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4</a:t>
              </a:r>
              <a:endParaRPr lang="en-US" altLang="zh-CN" b="0">
                <a:latin typeface="Times New Roman" panose="02020603050405020304" pitchFamily="18" charset="0"/>
              </a:endParaRPr>
            </a:p>
          </p:txBody>
        </p:sp>
        <p:sp>
          <p:nvSpPr>
            <p:cNvPr id="68723" name="Rectangle 316"/>
            <p:cNvSpPr>
              <a:spLocks noChangeArrowheads="1"/>
            </p:cNvSpPr>
            <p:nvPr/>
          </p:nvSpPr>
          <p:spPr bwMode="auto">
            <a:xfrm>
              <a:off x="3491"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24" name="Rectangle 317"/>
            <p:cNvSpPr>
              <a:spLocks noChangeArrowheads="1"/>
            </p:cNvSpPr>
            <p:nvPr/>
          </p:nvSpPr>
          <p:spPr bwMode="auto">
            <a:xfrm>
              <a:off x="3525"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25" name="Rectangle 318"/>
            <p:cNvSpPr>
              <a:spLocks noChangeArrowheads="1"/>
            </p:cNvSpPr>
            <p:nvPr/>
          </p:nvSpPr>
          <p:spPr bwMode="auto">
            <a:xfrm>
              <a:off x="3559"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1</a:t>
              </a:r>
              <a:endParaRPr lang="en-US" altLang="zh-CN" b="0">
                <a:latin typeface="Times New Roman" panose="02020603050405020304" pitchFamily="18" charset="0"/>
              </a:endParaRPr>
            </a:p>
          </p:txBody>
        </p:sp>
        <p:sp>
          <p:nvSpPr>
            <p:cNvPr id="68726" name="Rectangle 319"/>
            <p:cNvSpPr>
              <a:spLocks noChangeArrowheads="1"/>
            </p:cNvSpPr>
            <p:nvPr/>
          </p:nvSpPr>
          <p:spPr bwMode="auto">
            <a:xfrm>
              <a:off x="3617"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3</a:t>
              </a:r>
              <a:endParaRPr lang="en-US" altLang="zh-CN" b="0">
                <a:latin typeface="Times New Roman" panose="02020603050405020304" pitchFamily="18" charset="0"/>
              </a:endParaRPr>
            </a:p>
          </p:txBody>
        </p:sp>
        <p:sp>
          <p:nvSpPr>
            <p:cNvPr id="68727" name="Rectangle 320"/>
            <p:cNvSpPr>
              <a:spLocks noChangeArrowheads="1"/>
            </p:cNvSpPr>
            <p:nvPr/>
          </p:nvSpPr>
          <p:spPr bwMode="auto">
            <a:xfrm>
              <a:off x="3673"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28" name="Rectangle 321"/>
            <p:cNvSpPr>
              <a:spLocks noChangeArrowheads="1"/>
            </p:cNvSpPr>
            <p:nvPr/>
          </p:nvSpPr>
          <p:spPr bwMode="auto">
            <a:xfrm>
              <a:off x="3704"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29" name="Rectangle 322"/>
            <p:cNvSpPr>
              <a:spLocks noChangeArrowheads="1"/>
            </p:cNvSpPr>
            <p:nvPr/>
          </p:nvSpPr>
          <p:spPr bwMode="auto">
            <a:xfrm>
              <a:off x="3738"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1</a:t>
              </a:r>
              <a:endParaRPr lang="en-US" altLang="zh-CN" b="0">
                <a:latin typeface="Times New Roman" panose="02020603050405020304" pitchFamily="18" charset="0"/>
              </a:endParaRPr>
            </a:p>
          </p:txBody>
        </p:sp>
        <p:sp>
          <p:nvSpPr>
            <p:cNvPr id="68730" name="Rectangle 323"/>
            <p:cNvSpPr>
              <a:spLocks noChangeArrowheads="1"/>
            </p:cNvSpPr>
            <p:nvPr/>
          </p:nvSpPr>
          <p:spPr bwMode="auto">
            <a:xfrm>
              <a:off x="3799"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2</a:t>
              </a:r>
              <a:endParaRPr lang="en-US" altLang="zh-CN" b="0">
                <a:latin typeface="Times New Roman" panose="02020603050405020304" pitchFamily="18" charset="0"/>
              </a:endParaRPr>
            </a:p>
          </p:txBody>
        </p:sp>
        <p:sp>
          <p:nvSpPr>
            <p:cNvPr id="68731" name="Rectangle 324"/>
            <p:cNvSpPr>
              <a:spLocks noChangeArrowheads="1"/>
            </p:cNvSpPr>
            <p:nvPr/>
          </p:nvSpPr>
          <p:spPr bwMode="auto">
            <a:xfrm>
              <a:off x="3855"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32" name="Rectangle 325"/>
            <p:cNvSpPr>
              <a:spLocks noChangeArrowheads="1"/>
            </p:cNvSpPr>
            <p:nvPr/>
          </p:nvSpPr>
          <p:spPr bwMode="auto">
            <a:xfrm>
              <a:off x="3886"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33" name="Rectangle 326"/>
            <p:cNvSpPr>
              <a:spLocks noChangeArrowheads="1"/>
            </p:cNvSpPr>
            <p:nvPr/>
          </p:nvSpPr>
          <p:spPr bwMode="auto">
            <a:xfrm>
              <a:off x="3920"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1</a:t>
              </a:r>
              <a:endParaRPr lang="en-US" altLang="zh-CN" b="0">
                <a:latin typeface="Times New Roman" panose="02020603050405020304" pitchFamily="18" charset="0"/>
              </a:endParaRPr>
            </a:p>
          </p:txBody>
        </p:sp>
        <p:sp>
          <p:nvSpPr>
            <p:cNvPr id="68734" name="Rectangle 327"/>
            <p:cNvSpPr>
              <a:spLocks noChangeArrowheads="1"/>
            </p:cNvSpPr>
            <p:nvPr/>
          </p:nvSpPr>
          <p:spPr bwMode="auto">
            <a:xfrm>
              <a:off x="3978"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1</a:t>
              </a:r>
              <a:endParaRPr lang="en-US" altLang="zh-CN" b="0">
                <a:latin typeface="Times New Roman" panose="02020603050405020304" pitchFamily="18" charset="0"/>
              </a:endParaRPr>
            </a:p>
          </p:txBody>
        </p:sp>
        <p:sp>
          <p:nvSpPr>
            <p:cNvPr id="68735" name="Rectangle 328"/>
            <p:cNvSpPr>
              <a:spLocks noChangeArrowheads="1"/>
            </p:cNvSpPr>
            <p:nvPr/>
          </p:nvSpPr>
          <p:spPr bwMode="auto">
            <a:xfrm>
              <a:off x="4028"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36" name="Rectangle 329"/>
            <p:cNvSpPr>
              <a:spLocks noChangeArrowheads="1"/>
            </p:cNvSpPr>
            <p:nvPr/>
          </p:nvSpPr>
          <p:spPr bwMode="auto">
            <a:xfrm>
              <a:off x="4056"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37" name="Rectangle 330"/>
            <p:cNvSpPr>
              <a:spLocks noChangeArrowheads="1"/>
            </p:cNvSpPr>
            <p:nvPr/>
          </p:nvSpPr>
          <p:spPr bwMode="auto">
            <a:xfrm>
              <a:off x="4090"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1</a:t>
              </a:r>
              <a:endParaRPr lang="en-US" altLang="zh-CN" b="0">
                <a:latin typeface="Times New Roman" panose="02020603050405020304" pitchFamily="18" charset="0"/>
              </a:endParaRPr>
            </a:p>
          </p:txBody>
        </p:sp>
        <p:sp>
          <p:nvSpPr>
            <p:cNvPr id="68738" name="Rectangle 331"/>
            <p:cNvSpPr>
              <a:spLocks noChangeArrowheads="1"/>
            </p:cNvSpPr>
            <p:nvPr/>
          </p:nvSpPr>
          <p:spPr bwMode="auto">
            <a:xfrm>
              <a:off x="4145"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0</a:t>
              </a:r>
              <a:endParaRPr lang="en-US" altLang="zh-CN" b="0">
                <a:latin typeface="Times New Roman" panose="02020603050405020304" pitchFamily="18" charset="0"/>
              </a:endParaRPr>
            </a:p>
          </p:txBody>
        </p:sp>
        <p:sp>
          <p:nvSpPr>
            <p:cNvPr id="68739" name="Rectangle 332"/>
            <p:cNvSpPr>
              <a:spLocks noChangeArrowheads="1"/>
            </p:cNvSpPr>
            <p:nvPr/>
          </p:nvSpPr>
          <p:spPr bwMode="auto">
            <a:xfrm>
              <a:off x="4198"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40" name="Rectangle 333"/>
            <p:cNvSpPr>
              <a:spLocks noChangeArrowheads="1"/>
            </p:cNvSpPr>
            <p:nvPr/>
          </p:nvSpPr>
          <p:spPr bwMode="auto">
            <a:xfrm>
              <a:off x="4226"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41" name="Rectangle 334"/>
            <p:cNvSpPr>
              <a:spLocks noChangeArrowheads="1"/>
            </p:cNvSpPr>
            <p:nvPr/>
          </p:nvSpPr>
          <p:spPr bwMode="auto">
            <a:xfrm>
              <a:off x="4257"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9</a:t>
              </a:r>
              <a:endParaRPr lang="en-US" altLang="zh-CN" b="0">
                <a:latin typeface="Times New Roman" panose="02020603050405020304" pitchFamily="18" charset="0"/>
              </a:endParaRPr>
            </a:p>
          </p:txBody>
        </p:sp>
        <p:sp>
          <p:nvSpPr>
            <p:cNvPr id="68742" name="Rectangle 335"/>
            <p:cNvSpPr>
              <a:spLocks noChangeArrowheads="1"/>
            </p:cNvSpPr>
            <p:nvPr/>
          </p:nvSpPr>
          <p:spPr bwMode="auto">
            <a:xfrm>
              <a:off x="4311"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43" name="Rectangle 336"/>
            <p:cNvSpPr>
              <a:spLocks noChangeArrowheads="1"/>
            </p:cNvSpPr>
            <p:nvPr/>
          </p:nvSpPr>
          <p:spPr bwMode="auto">
            <a:xfrm>
              <a:off x="4338"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44" name="Rectangle 337"/>
            <p:cNvSpPr>
              <a:spLocks noChangeArrowheads="1"/>
            </p:cNvSpPr>
            <p:nvPr/>
          </p:nvSpPr>
          <p:spPr bwMode="auto">
            <a:xfrm>
              <a:off x="4369"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8</a:t>
              </a:r>
              <a:endParaRPr lang="en-US" altLang="zh-CN" b="0">
                <a:latin typeface="Times New Roman" panose="02020603050405020304" pitchFamily="18" charset="0"/>
              </a:endParaRPr>
            </a:p>
          </p:txBody>
        </p:sp>
        <p:sp>
          <p:nvSpPr>
            <p:cNvPr id="68745" name="Rectangle 338"/>
            <p:cNvSpPr>
              <a:spLocks noChangeArrowheads="1"/>
            </p:cNvSpPr>
            <p:nvPr/>
          </p:nvSpPr>
          <p:spPr bwMode="auto">
            <a:xfrm>
              <a:off x="4423"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46" name="Rectangle 339"/>
            <p:cNvSpPr>
              <a:spLocks noChangeArrowheads="1"/>
            </p:cNvSpPr>
            <p:nvPr/>
          </p:nvSpPr>
          <p:spPr bwMode="auto">
            <a:xfrm>
              <a:off x="4870"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3</a:t>
              </a:r>
              <a:endParaRPr lang="en-US" altLang="zh-CN" b="0">
                <a:latin typeface="Times New Roman" panose="02020603050405020304" pitchFamily="18" charset="0"/>
              </a:endParaRPr>
            </a:p>
          </p:txBody>
        </p:sp>
        <p:sp>
          <p:nvSpPr>
            <p:cNvPr id="68747" name="Rectangle 340"/>
            <p:cNvSpPr>
              <a:spLocks noChangeArrowheads="1"/>
            </p:cNvSpPr>
            <p:nvPr/>
          </p:nvSpPr>
          <p:spPr bwMode="auto">
            <a:xfrm>
              <a:off x="4921"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48" name="Rectangle 341"/>
            <p:cNvSpPr>
              <a:spLocks noChangeArrowheads="1"/>
            </p:cNvSpPr>
            <p:nvPr/>
          </p:nvSpPr>
          <p:spPr bwMode="auto">
            <a:xfrm>
              <a:off x="4951"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49" name="Rectangle 342"/>
            <p:cNvSpPr>
              <a:spLocks noChangeArrowheads="1"/>
            </p:cNvSpPr>
            <p:nvPr/>
          </p:nvSpPr>
          <p:spPr bwMode="auto">
            <a:xfrm>
              <a:off x="4982"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2</a:t>
              </a:r>
              <a:endParaRPr lang="en-US" altLang="zh-CN" b="0">
                <a:latin typeface="Times New Roman" panose="02020603050405020304" pitchFamily="18" charset="0"/>
              </a:endParaRPr>
            </a:p>
          </p:txBody>
        </p:sp>
        <p:sp>
          <p:nvSpPr>
            <p:cNvPr id="68750" name="Rectangle 343"/>
            <p:cNvSpPr>
              <a:spLocks noChangeArrowheads="1"/>
            </p:cNvSpPr>
            <p:nvPr/>
          </p:nvSpPr>
          <p:spPr bwMode="auto">
            <a:xfrm>
              <a:off x="5033"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51" name="Rectangle 344"/>
            <p:cNvSpPr>
              <a:spLocks noChangeArrowheads="1"/>
            </p:cNvSpPr>
            <p:nvPr/>
          </p:nvSpPr>
          <p:spPr bwMode="auto">
            <a:xfrm>
              <a:off x="5063"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52" name="Rectangle 345"/>
            <p:cNvSpPr>
              <a:spLocks noChangeArrowheads="1"/>
            </p:cNvSpPr>
            <p:nvPr/>
          </p:nvSpPr>
          <p:spPr bwMode="auto">
            <a:xfrm>
              <a:off x="5095"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1</a:t>
              </a:r>
              <a:endParaRPr lang="en-US" altLang="zh-CN" b="0">
                <a:latin typeface="Times New Roman" panose="02020603050405020304" pitchFamily="18" charset="0"/>
              </a:endParaRPr>
            </a:p>
          </p:txBody>
        </p:sp>
        <p:sp>
          <p:nvSpPr>
            <p:cNvPr id="68753" name="Rectangle 346"/>
            <p:cNvSpPr>
              <a:spLocks noChangeArrowheads="1"/>
            </p:cNvSpPr>
            <p:nvPr/>
          </p:nvSpPr>
          <p:spPr bwMode="auto">
            <a:xfrm>
              <a:off x="5145"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54" name="Rectangle 347"/>
            <p:cNvSpPr>
              <a:spLocks noChangeArrowheads="1"/>
            </p:cNvSpPr>
            <p:nvPr/>
          </p:nvSpPr>
          <p:spPr bwMode="auto">
            <a:xfrm>
              <a:off x="5176" y="343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 </a:t>
              </a:r>
              <a:endParaRPr lang="en-US" altLang="zh-CN" b="0">
                <a:latin typeface="Times New Roman" panose="02020603050405020304" pitchFamily="18" charset="0"/>
              </a:endParaRPr>
            </a:p>
          </p:txBody>
        </p:sp>
        <p:sp>
          <p:nvSpPr>
            <p:cNvPr id="68755" name="Rectangle 348"/>
            <p:cNvSpPr>
              <a:spLocks noChangeArrowheads="1"/>
            </p:cNvSpPr>
            <p:nvPr/>
          </p:nvSpPr>
          <p:spPr bwMode="auto">
            <a:xfrm>
              <a:off x="5207" y="3432"/>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800" b="0">
                  <a:solidFill>
                    <a:srgbClr val="000000"/>
                  </a:solidFill>
                </a:rPr>
                <a:t>0</a:t>
              </a:r>
              <a:endParaRPr lang="en-US" altLang="zh-CN" b="0">
                <a:latin typeface="Times New Roman" panose="02020603050405020304" pitchFamily="18" charset="0"/>
              </a:endParaRPr>
            </a:p>
          </p:txBody>
        </p:sp>
        <p:sp>
          <p:nvSpPr>
            <p:cNvPr id="68756" name="Freeform 349"/>
            <p:cNvSpPr>
              <a:spLocks/>
            </p:cNvSpPr>
            <p:nvPr/>
          </p:nvSpPr>
          <p:spPr bwMode="auto">
            <a:xfrm>
              <a:off x="2021" y="1420"/>
              <a:ext cx="18" cy="14"/>
            </a:xfrm>
            <a:custGeom>
              <a:avLst/>
              <a:gdLst>
                <a:gd name="T0" fmla="*/ 9 w 18"/>
                <a:gd name="T1" fmla="*/ 12 h 14"/>
                <a:gd name="T2" fmla="*/ 12 w 18"/>
                <a:gd name="T3" fmla="*/ 14 h 14"/>
                <a:gd name="T4" fmla="*/ 12 w 18"/>
                <a:gd name="T5" fmla="*/ 12 h 14"/>
                <a:gd name="T6" fmla="*/ 12 w 18"/>
                <a:gd name="T7" fmla="*/ 12 h 14"/>
                <a:gd name="T8" fmla="*/ 15 w 18"/>
                <a:gd name="T9" fmla="*/ 12 h 14"/>
                <a:gd name="T10" fmla="*/ 15 w 18"/>
                <a:gd name="T11" fmla="*/ 12 h 14"/>
                <a:gd name="T12" fmla="*/ 18 w 18"/>
                <a:gd name="T13" fmla="*/ 10 h 14"/>
                <a:gd name="T14" fmla="*/ 18 w 18"/>
                <a:gd name="T15" fmla="*/ 10 h 14"/>
                <a:gd name="T16" fmla="*/ 18 w 18"/>
                <a:gd name="T17" fmla="*/ 8 h 14"/>
                <a:gd name="T18" fmla="*/ 18 w 18"/>
                <a:gd name="T19" fmla="*/ 8 h 14"/>
                <a:gd name="T20" fmla="*/ 18 w 18"/>
                <a:gd name="T21" fmla="*/ 6 h 14"/>
                <a:gd name="T22" fmla="*/ 18 w 18"/>
                <a:gd name="T23" fmla="*/ 6 h 14"/>
                <a:gd name="T24" fmla="*/ 18 w 18"/>
                <a:gd name="T25" fmla="*/ 4 h 14"/>
                <a:gd name="T26" fmla="*/ 18 w 18"/>
                <a:gd name="T27" fmla="*/ 4 h 14"/>
                <a:gd name="T28" fmla="*/ 18 w 18"/>
                <a:gd name="T29" fmla="*/ 4 h 14"/>
                <a:gd name="T30" fmla="*/ 15 w 18"/>
                <a:gd name="T31" fmla="*/ 2 h 14"/>
                <a:gd name="T32" fmla="*/ 15 w 18"/>
                <a:gd name="T33" fmla="*/ 2 h 14"/>
                <a:gd name="T34" fmla="*/ 12 w 18"/>
                <a:gd name="T35" fmla="*/ 2 h 14"/>
                <a:gd name="T36" fmla="*/ 12 w 18"/>
                <a:gd name="T37" fmla="*/ 0 h 14"/>
                <a:gd name="T38" fmla="*/ 12 w 18"/>
                <a:gd name="T39" fmla="*/ 0 h 14"/>
                <a:gd name="T40" fmla="*/ 9 w 18"/>
                <a:gd name="T41" fmla="*/ 0 h 14"/>
                <a:gd name="T42" fmla="*/ 9 w 18"/>
                <a:gd name="T43" fmla="*/ 0 h 14"/>
                <a:gd name="T44" fmla="*/ 6 w 18"/>
                <a:gd name="T45" fmla="*/ 0 h 14"/>
                <a:gd name="T46" fmla="*/ 6 w 18"/>
                <a:gd name="T47" fmla="*/ 2 h 14"/>
                <a:gd name="T48" fmla="*/ 3 w 18"/>
                <a:gd name="T49" fmla="*/ 2 h 14"/>
                <a:gd name="T50" fmla="*/ 3 w 18"/>
                <a:gd name="T51" fmla="*/ 2 h 14"/>
                <a:gd name="T52" fmla="*/ 3 w 18"/>
                <a:gd name="T53" fmla="*/ 4 h 14"/>
                <a:gd name="T54" fmla="*/ 0 w 18"/>
                <a:gd name="T55" fmla="*/ 4 h 14"/>
                <a:gd name="T56" fmla="*/ 0 w 18"/>
                <a:gd name="T57" fmla="*/ 4 h 14"/>
                <a:gd name="T58" fmla="*/ 0 w 18"/>
                <a:gd name="T59" fmla="*/ 6 h 14"/>
                <a:gd name="T60" fmla="*/ 0 w 18"/>
                <a:gd name="T61" fmla="*/ 6 h 14"/>
                <a:gd name="T62" fmla="*/ 0 w 18"/>
                <a:gd name="T63" fmla="*/ 8 h 14"/>
                <a:gd name="T64" fmla="*/ 0 w 18"/>
                <a:gd name="T65" fmla="*/ 8 h 14"/>
                <a:gd name="T66" fmla="*/ 0 w 18"/>
                <a:gd name="T67" fmla="*/ 10 h 14"/>
                <a:gd name="T68" fmla="*/ 3 w 18"/>
                <a:gd name="T69" fmla="*/ 10 h 14"/>
                <a:gd name="T70" fmla="*/ 3 w 18"/>
                <a:gd name="T71" fmla="*/ 12 h 14"/>
                <a:gd name="T72" fmla="*/ 3 w 18"/>
                <a:gd name="T73" fmla="*/ 12 h 14"/>
                <a:gd name="T74" fmla="*/ 6 w 18"/>
                <a:gd name="T75" fmla="*/ 12 h 14"/>
                <a:gd name="T76" fmla="*/ 6 w 18"/>
                <a:gd name="T77" fmla="*/ 12 h 14"/>
                <a:gd name="T78" fmla="*/ 9 w 18"/>
                <a:gd name="T79" fmla="*/ 14 h 14"/>
                <a:gd name="T80" fmla="*/ 9 w 18"/>
                <a:gd name="T81" fmla="*/ 14 h 14"/>
                <a:gd name="T82" fmla="*/ 9 w 18"/>
                <a:gd name="T83" fmla="*/ 14 h 14"/>
                <a:gd name="T84" fmla="*/ 9 w 18"/>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
                <a:gd name="T130" fmla="*/ 0 h 14"/>
                <a:gd name="T131" fmla="*/ 18 w 18"/>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 h="14">
                  <a:moveTo>
                    <a:pt x="9" y="12"/>
                  </a:moveTo>
                  <a:lnTo>
                    <a:pt x="12" y="14"/>
                  </a:lnTo>
                  <a:lnTo>
                    <a:pt x="12" y="12"/>
                  </a:lnTo>
                  <a:lnTo>
                    <a:pt x="15" y="12"/>
                  </a:lnTo>
                  <a:lnTo>
                    <a:pt x="18" y="10"/>
                  </a:lnTo>
                  <a:lnTo>
                    <a:pt x="18" y="8"/>
                  </a:lnTo>
                  <a:lnTo>
                    <a:pt x="18" y="6"/>
                  </a:lnTo>
                  <a:lnTo>
                    <a:pt x="18" y="4"/>
                  </a:lnTo>
                  <a:lnTo>
                    <a:pt x="15" y="2"/>
                  </a:lnTo>
                  <a:lnTo>
                    <a:pt x="12" y="2"/>
                  </a:lnTo>
                  <a:lnTo>
                    <a:pt x="12" y="0"/>
                  </a:lnTo>
                  <a:lnTo>
                    <a:pt x="9" y="0"/>
                  </a:lnTo>
                  <a:lnTo>
                    <a:pt x="6" y="0"/>
                  </a:lnTo>
                  <a:lnTo>
                    <a:pt x="6" y="2"/>
                  </a:lnTo>
                  <a:lnTo>
                    <a:pt x="3" y="2"/>
                  </a:lnTo>
                  <a:lnTo>
                    <a:pt x="3" y="4"/>
                  </a:lnTo>
                  <a:lnTo>
                    <a:pt x="0" y="4"/>
                  </a:lnTo>
                  <a:lnTo>
                    <a:pt x="0" y="6"/>
                  </a:lnTo>
                  <a:lnTo>
                    <a:pt x="0" y="8"/>
                  </a:lnTo>
                  <a:lnTo>
                    <a:pt x="0" y="10"/>
                  </a:lnTo>
                  <a:lnTo>
                    <a:pt x="3" y="10"/>
                  </a:lnTo>
                  <a:lnTo>
                    <a:pt x="3" y="12"/>
                  </a:lnTo>
                  <a:lnTo>
                    <a:pt x="6" y="12"/>
                  </a:lnTo>
                  <a:lnTo>
                    <a:pt x="9" y="14"/>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57" name="Freeform 350"/>
            <p:cNvSpPr>
              <a:spLocks/>
            </p:cNvSpPr>
            <p:nvPr/>
          </p:nvSpPr>
          <p:spPr bwMode="auto">
            <a:xfrm>
              <a:off x="2084" y="1420"/>
              <a:ext cx="19" cy="14"/>
            </a:xfrm>
            <a:custGeom>
              <a:avLst/>
              <a:gdLst>
                <a:gd name="T0" fmla="*/ 7 w 19"/>
                <a:gd name="T1" fmla="*/ 12 h 14"/>
                <a:gd name="T2" fmla="*/ 10 w 19"/>
                <a:gd name="T3" fmla="*/ 14 h 14"/>
                <a:gd name="T4" fmla="*/ 13 w 19"/>
                <a:gd name="T5" fmla="*/ 12 h 14"/>
                <a:gd name="T6" fmla="*/ 13 w 19"/>
                <a:gd name="T7" fmla="*/ 12 h 14"/>
                <a:gd name="T8" fmla="*/ 16 w 19"/>
                <a:gd name="T9" fmla="*/ 12 h 14"/>
                <a:gd name="T10" fmla="*/ 16 w 19"/>
                <a:gd name="T11" fmla="*/ 12 h 14"/>
                <a:gd name="T12" fmla="*/ 16 w 19"/>
                <a:gd name="T13" fmla="*/ 10 h 14"/>
                <a:gd name="T14" fmla="*/ 19 w 19"/>
                <a:gd name="T15" fmla="*/ 10 h 14"/>
                <a:gd name="T16" fmla="*/ 19 w 19"/>
                <a:gd name="T17" fmla="*/ 8 h 14"/>
                <a:gd name="T18" fmla="*/ 19 w 19"/>
                <a:gd name="T19" fmla="*/ 8 h 14"/>
                <a:gd name="T20" fmla="*/ 19 w 19"/>
                <a:gd name="T21" fmla="*/ 6 h 14"/>
                <a:gd name="T22" fmla="*/ 19 w 19"/>
                <a:gd name="T23" fmla="*/ 6 h 14"/>
                <a:gd name="T24" fmla="*/ 19 w 19"/>
                <a:gd name="T25" fmla="*/ 4 h 14"/>
                <a:gd name="T26" fmla="*/ 19 w 19"/>
                <a:gd name="T27" fmla="*/ 4 h 14"/>
                <a:gd name="T28" fmla="*/ 16 w 19"/>
                <a:gd name="T29" fmla="*/ 4 h 14"/>
                <a:gd name="T30" fmla="*/ 16 w 19"/>
                <a:gd name="T31" fmla="*/ 2 h 14"/>
                <a:gd name="T32" fmla="*/ 16 w 19"/>
                <a:gd name="T33" fmla="*/ 2 h 14"/>
                <a:gd name="T34" fmla="*/ 13 w 19"/>
                <a:gd name="T35" fmla="*/ 2 h 14"/>
                <a:gd name="T36" fmla="*/ 13 w 19"/>
                <a:gd name="T37" fmla="*/ 0 h 14"/>
                <a:gd name="T38" fmla="*/ 10 w 19"/>
                <a:gd name="T39" fmla="*/ 0 h 14"/>
                <a:gd name="T40" fmla="*/ 10 w 19"/>
                <a:gd name="T41" fmla="*/ 0 h 14"/>
                <a:gd name="T42" fmla="*/ 7 w 19"/>
                <a:gd name="T43" fmla="*/ 0 h 14"/>
                <a:gd name="T44" fmla="*/ 7 w 19"/>
                <a:gd name="T45" fmla="*/ 0 h 14"/>
                <a:gd name="T46" fmla="*/ 3 w 19"/>
                <a:gd name="T47" fmla="*/ 2 h 14"/>
                <a:gd name="T48" fmla="*/ 3 w 19"/>
                <a:gd name="T49" fmla="*/ 2 h 14"/>
                <a:gd name="T50" fmla="*/ 3 w 19"/>
                <a:gd name="T51" fmla="*/ 2 h 14"/>
                <a:gd name="T52" fmla="*/ 0 w 19"/>
                <a:gd name="T53" fmla="*/ 4 h 14"/>
                <a:gd name="T54" fmla="*/ 0 w 19"/>
                <a:gd name="T55" fmla="*/ 4 h 14"/>
                <a:gd name="T56" fmla="*/ 0 w 19"/>
                <a:gd name="T57" fmla="*/ 4 h 14"/>
                <a:gd name="T58" fmla="*/ 0 w 19"/>
                <a:gd name="T59" fmla="*/ 6 h 14"/>
                <a:gd name="T60" fmla="*/ 0 w 19"/>
                <a:gd name="T61" fmla="*/ 6 h 14"/>
                <a:gd name="T62" fmla="*/ 0 w 19"/>
                <a:gd name="T63" fmla="*/ 8 h 14"/>
                <a:gd name="T64" fmla="*/ 0 w 19"/>
                <a:gd name="T65" fmla="*/ 8 h 14"/>
                <a:gd name="T66" fmla="*/ 0 w 19"/>
                <a:gd name="T67" fmla="*/ 10 h 14"/>
                <a:gd name="T68" fmla="*/ 0 w 19"/>
                <a:gd name="T69" fmla="*/ 10 h 14"/>
                <a:gd name="T70" fmla="*/ 3 w 19"/>
                <a:gd name="T71" fmla="*/ 12 h 14"/>
                <a:gd name="T72" fmla="*/ 3 w 19"/>
                <a:gd name="T73" fmla="*/ 12 h 14"/>
                <a:gd name="T74" fmla="*/ 3 w 19"/>
                <a:gd name="T75" fmla="*/ 12 h 14"/>
                <a:gd name="T76" fmla="*/ 7 w 19"/>
                <a:gd name="T77" fmla="*/ 12 h 14"/>
                <a:gd name="T78" fmla="*/ 7 w 19"/>
                <a:gd name="T79" fmla="*/ 14 h 14"/>
                <a:gd name="T80" fmla="*/ 10 w 19"/>
                <a:gd name="T81" fmla="*/ 14 h 14"/>
                <a:gd name="T82" fmla="*/ 10 w 19"/>
                <a:gd name="T83" fmla="*/ 14 h 14"/>
                <a:gd name="T84" fmla="*/ 7 w 19"/>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
                <a:gd name="T130" fmla="*/ 0 h 14"/>
                <a:gd name="T131" fmla="*/ 19 w 19"/>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 h="14">
                  <a:moveTo>
                    <a:pt x="7" y="12"/>
                  </a:moveTo>
                  <a:lnTo>
                    <a:pt x="10" y="14"/>
                  </a:lnTo>
                  <a:lnTo>
                    <a:pt x="13" y="12"/>
                  </a:lnTo>
                  <a:lnTo>
                    <a:pt x="16" y="12"/>
                  </a:lnTo>
                  <a:lnTo>
                    <a:pt x="16" y="10"/>
                  </a:lnTo>
                  <a:lnTo>
                    <a:pt x="19" y="10"/>
                  </a:lnTo>
                  <a:lnTo>
                    <a:pt x="19" y="8"/>
                  </a:lnTo>
                  <a:lnTo>
                    <a:pt x="19" y="6"/>
                  </a:lnTo>
                  <a:lnTo>
                    <a:pt x="19" y="4"/>
                  </a:lnTo>
                  <a:lnTo>
                    <a:pt x="16" y="4"/>
                  </a:lnTo>
                  <a:lnTo>
                    <a:pt x="16" y="2"/>
                  </a:lnTo>
                  <a:lnTo>
                    <a:pt x="13" y="2"/>
                  </a:lnTo>
                  <a:lnTo>
                    <a:pt x="13" y="0"/>
                  </a:lnTo>
                  <a:lnTo>
                    <a:pt x="10" y="0"/>
                  </a:lnTo>
                  <a:lnTo>
                    <a:pt x="7" y="0"/>
                  </a:lnTo>
                  <a:lnTo>
                    <a:pt x="3" y="2"/>
                  </a:lnTo>
                  <a:lnTo>
                    <a:pt x="0" y="4"/>
                  </a:lnTo>
                  <a:lnTo>
                    <a:pt x="0" y="6"/>
                  </a:lnTo>
                  <a:lnTo>
                    <a:pt x="0" y="8"/>
                  </a:lnTo>
                  <a:lnTo>
                    <a:pt x="0" y="10"/>
                  </a:lnTo>
                  <a:lnTo>
                    <a:pt x="3" y="12"/>
                  </a:lnTo>
                  <a:lnTo>
                    <a:pt x="7" y="12"/>
                  </a:lnTo>
                  <a:lnTo>
                    <a:pt x="7" y="14"/>
                  </a:lnTo>
                  <a:lnTo>
                    <a:pt x="10" y="14"/>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58" name="Freeform 351"/>
            <p:cNvSpPr>
              <a:spLocks/>
            </p:cNvSpPr>
            <p:nvPr/>
          </p:nvSpPr>
          <p:spPr bwMode="auto">
            <a:xfrm>
              <a:off x="1957" y="1420"/>
              <a:ext cx="18" cy="14"/>
            </a:xfrm>
            <a:custGeom>
              <a:avLst/>
              <a:gdLst>
                <a:gd name="T0" fmla="*/ 9 w 18"/>
                <a:gd name="T1" fmla="*/ 12 h 14"/>
                <a:gd name="T2" fmla="*/ 12 w 18"/>
                <a:gd name="T3" fmla="*/ 14 h 14"/>
                <a:gd name="T4" fmla="*/ 12 w 18"/>
                <a:gd name="T5" fmla="*/ 12 h 14"/>
                <a:gd name="T6" fmla="*/ 15 w 18"/>
                <a:gd name="T7" fmla="*/ 12 h 14"/>
                <a:gd name="T8" fmla="*/ 15 w 18"/>
                <a:gd name="T9" fmla="*/ 12 h 14"/>
                <a:gd name="T10" fmla="*/ 15 w 18"/>
                <a:gd name="T11" fmla="*/ 12 h 14"/>
                <a:gd name="T12" fmla="*/ 18 w 18"/>
                <a:gd name="T13" fmla="*/ 10 h 14"/>
                <a:gd name="T14" fmla="*/ 18 w 18"/>
                <a:gd name="T15" fmla="*/ 10 h 14"/>
                <a:gd name="T16" fmla="*/ 18 w 18"/>
                <a:gd name="T17" fmla="*/ 8 h 14"/>
                <a:gd name="T18" fmla="*/ 18 w 18"/>
                <a:gd name="T19" fmla="*/ 8 h 14"/>
                <a:gd name="T20" fmla="*/ 18 w 18"/>
                <a:gd name="T21" fmla="*/ 6 h 14"/>
                <a:gd name="T22" fmla="*/ 18 w 18"/>
                <a:gd name="T23" fmla="*/ 6 h 14"/>
                <a:gd name="T24" fmla="*/ 18 w 18"/>
                <a:gd name="T25" fmla="*/ 4 h 14"/>
                <a:gd name="T26" fmla="*/ 18 w 18"/>
                <a:gd name="T27" fmla="*/ 4 h 14"/>
                <a:gd name="T28" fmla="*/ 18 w 18"/>
                <a:gd name="T29" fmla="*/ 4 h 14"/>
                <a:gd name="T30" fmla="*/ 15 w 18"/>
                <a:gd name="T31" fmla="*/ 2 h 14"/>
                <a:gd name="T32" fmla="*/ 15 w 18"/>
                <a:gd name="T33" fmla="*/ 2 h 14"/>
                <a:gd name="T34" fmla="*/ 15 w 18"/>
                <a:gd name="T35" fmla="*/ 2 h 14"/>
                <a:gd name="T36" fmla="*/ 12 w 18"/>
                <a:gd name="T37" fmla="*/ 0 h 14"/>
                <a:gd name="T38" fmla="*/ 12 w 18"/>
                <a:gd name="T39" fmla="*/ 0 h 14"/>
                <a:gd name="T40" fmla="*/ 9 w 18"/>
                <a:gd name="T41" fmla="*/ 0 h 14"/>
                <a:gd name="T42" fmla="*/ 9 w 18"/>
                <a:gd name="T43" fmla="*/ 0 h 14"/>
                <a:gd name="T44" fmla="*/ 6 w 18"/>
                <a:gd name="T45" fmla="*/ 0 h 14"/>
                <a:gd name="T46" fmla="*/ 6 w 18"/>
                <a:gd name="T47" fmla="*/ 2 h 14"/>
                <a:gd name="T48" fmla="*/ 3 w 18"/>
                <a:gd name="T49" fmla="*/ 2 h 14"/>
                <a:gd name="T50" fmla="*/ 3 w 18"/>
                <a:gd name="T51" fmla="*/ 2 h 14"/>
                <a:gd name="T52" fmla="*/ 3 w 18"/>
                <a:gd name="T53" fmla="*/ 4 h 14"/>
                <a:gd name="T54" fmla="*/ 0 w 18"/>
                <a:gd name="T55" fmla="*/ 4 h 14"/>
                <a:gd name="T56" fmla="*/ 0 w 18"/>
                <a:gd name="T57" fmla="*/ 4 h 14"/>
                <a:gd name="T58" fmla="*/ 0 w 18"/>
                <a:gd name="T59" fmla="*/ 6 h 14"/>
                <a:gd name="T60" fmla="*/ 0 w 18"/>
                <a:gd name="T61" fmla="*/ 6 h 14"/>
                <a:gd name="T62" fmla="*/ 0 w 18"/>
                <a:gd name="T63" fmla="*/ 8 h 14"/>
                <a:gd name="T64" fmla="*/ 0 w 18"/>
                <a:gd name="T65" fmla="*/ 8 h 14"/>
                <a:gd name="T66" fmla="*/ 0 w 18"/>
                <a:gd name="T67" fmla="*/ 10 h 14"/>
                <a:gd name="T68" fmla="*/ 3 w 18"/>
                <a:gd name="T69" fmla="*/ 10 h 14"/>
                <a:gd name="T70" fmla="*/ 3 w 18"/>
                <a:gd name="T71" fmla="*/ 12 h 14"/>
                <a:gd name="T72" fmla="*/ 3 w 18"/>
                <a:gd name="T73" fmla="*/ 12 h 14"/>
                <a:gd name="T74" fmla="*/ 6 w 18"/>
                <a:gd name="T75" fmla="*/ 12 h 14"/>
                <a:gd name="T76" fmla="*/ 6 w 18"/>
                <a:gd name="T77" fmla="*/ 12 h 14"/>
                <a:gd name="T78" fmla="*/ 9 w 18"/>
                <a:gd name="T79" fmla="*/ 14 h 14"/>
                <a:gd name="T80" fmla="*/ 9 w 18"/>
                <a:gd name="T81" fmla="*/ 14 h 14"/>
                <a:gd name="T82" fmla="*/ 9 w 18"/>
                <a:gd name="T83" fmla="*/ 14 h 14"/>
                <a:gd name="T84" fmla="*/ 9 w 18"/>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
                <a:gd name="T130" fmla="*/ 0 h 14"/>
                <a:gd name="T131" fmla="*/ 18 w 18"/>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 h="14">
                  <a:moveTo>
                    <a:pt x="9" y="12"/>
                  </a:moveTo>
                  <a:lnTo>
                    <a:pt x="12" y="14"/>
                  </a:lnTo>
                  <a:lnTo>
                    <a:pt x="12" y="12"/>
                  </a:lnTo>
                  <a:lnTo>
                    <a:pt x="15" y="12"/>
                  </a:lnTo>
                  <a:lnTo>
                    <a:pt x="18" y="10"/>
                  </a:lnTo>
                  <a:lnTo>
                    <a:pt x="18" y="8"/>
                  </a:lnTo>
                  <a:lnTo>
                    <a:pt x="18" y="6"/>
                  </a:lnTo>
                  <a:lnTo>
                    <a:pt x="18" y="4"/>
                  </a:lnTo>
                  <a:lnTo>
                    <a:pt x="15" y="2"/>
                  </a:lnTo>
                  <a:lnTo>
                    <a:pt x="12" y="0"/>
                  </a:lnTo>
                  <a:lnTo>
                    <a:pt x="9" y="0"/>
                  </a:lnTo>
                  <a:lnTo>
                    <a:pt x="6" y="0"/>
                  </a:lnTo>
                  <a:lnTo>
                    <a:pt x="6" y="2"/>
                  </a:lnTo>
                  <a:lnTo>
                    <a:pt x="3" y="2"/>
                  </a:lnTo>
                  <a:lnTo>
                    <a:pt x="3" y="4"/>
                  </a:lnTo>
                  <a:lnTo>
                    <a:pt x="0" y="4"/>
                  </a:lnTo>
                  <a:lnTo>
                    <a:pt x="0" y="6"/>
                  </a:lnTo>
                  <a:lnTo>
                    <a:pt x="0" y="8"/>
                  </a:lnTo>
                  <a:lnTo>
                    <a:pt x="0" y="10"/>
                  </a:lnTo>
                  <a:lnTo>
                    <a:pt x="3" y="10"/>
                  </a:lnTo>
                  <a:lnTo>
                    <a:pt x="3" y="12"/>
                  </a:lnTo>
                  <a:lnTo>
                    <a:pt x="6" y="12"/>
                  </a:lnTo>
                  <a:lnTo>
                    <a:pt x="9" y="14"/>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59" name="Freeform 352"/>
            <p:cNvSpPr>
              <a:spLocks/>
            </p:cNvSpPr>
            <p:nvPr/>
          </p:nvSpPr>
          <p:spPr bwMode="auto">
            <a:xfrm>
              <a:off x="2206" y="1420"/>
              <a:ext cx="18" cy="14"/>
            </a:xfrm>
            <a:custGeom>
              <a:avLst/>
              <a:gdLst>
                <a:gd name="T0" fmla="*/ 9 w 18"/>
                <a:gd name="T1" fmla="*/ 12 h 14"/>
                <a:gd name="T2" fmla="*/ 12 w 18"/>
                <a:gd name="T3" fmla="*/ 14 h 14"/>
                <a:gd name="T4" fmla="*/ 12 w 18"/>
                <a:gd name="T5" fmla="*/ 12 h 14"/>
                <a:gd name="T6" fmla="*/ 15 w 18"/>
                <a:gd name="T7" fmla="*/ 12 h 14"/>
                <a:gd name="T8" fmla="*/ 15 w 18"/>
                <a:gd name="T9" fmla="*/ 12 h 14"/>
                <a:gd name="T10" fmla="*/ 15 w 18"/>
                <a:gd name="T11" fmla="*/ 12 h 14"/>
                <a:gd name="T12" fmla="*/ 18 w 18"/>
                <a:gd name="T13" fmla="*/ 10 h 14"/>
                <a:gd name="T14" fmla="*/ 18 w 18"/>
                <a:gd name="T15" fmla="*/ 10 h 14"/>
                <a:gd name="T16" fmla="*/ 18 w 18"/>
                <a:gd name="T17" fmla="*/ 8 h 14"/>
                <a:gd name="T18" fmla="*/ 18 w 18"/>
                <a:gd name="T19" fmla="*/ 8 h 14"/>
                <a:gd name="T20" fmla="*/ 18 w 18"/>
                <a:gd name="T21" fmla="*/ 6 h 14"/>
                <a:gd name="T22" fmla="*/ 18 w 18"/>
                <a:gd name="T23" fmla="*/ 6 h 14"/>
                <a:gd name="T24" fmla="*/ 18 w 18"/>
                <a:gd name="T25" fmla="*/ 4 h 14"/>
                <a:gd name="T26" fmla="*/ 18 w 18"/>
                <a:gd name="T27" fmla="*/ 4 h 14"/>
                <a:gd name="T28" fmla="*/ 18 w 18"/>
                <a:gd name="T29" fmla="*/ 4 h 14"/>
                <a:gd name="T30" fmla="*/ 15 w 18"/>
                <a:gd name="T31" fmla="*/ 2 h 14"/>
                <a:gd name="T32" fmla="*/ 15 w 18"/>
                <a:gd name="T33" fmla="*/ 2 h 14"/>
                <a:gd name="T34" fmla="*/ 15 w 18"/>
                <a:gd name="T35" fmla="*/ 2 h 14"/>
                <a:gd name="T36" fmla="*/ 12 w 18"/>
                <a:gd name="T37" fmla="*/ 0 h 14"/>
                <a:gd name="T38" fmla="*/ 12 w 18"/>
                <a:gd name="T39" fmla="*/ 0 h 14"/>
                <a:gd name="T40" fmla="*/ 9 w 18"/>
                <a:gd name="T41" fmla="*/ 0 h 14"/>
                <a:gd name="T42" fmla="*/ 9 w 18"/>
                <a:gd name="T43" fmla="*/ 0 h 14"/>
                <a:gd name="T44" fmla="*/ 6 w 18"/>
                <a:gd name="T45" fmla="*/ 0 h 14"/>
                <a:gd name="T46" fmla="*/ 6 w 18"/>
                <a:gd name="T47" fmla="*/ 2 h 14"/>
                <a:gd name="T48" fmla="*/ 3 w 18"/>
                <a:gd name="T49" fmla="*/ 2 h 14"/>
                <a:gd name="T50" fmla="*/ 3 w 18"/>
                <a:gd name="T51" fmla="*/ 2 h 14"/>
                <a:gd name="T52" fmla="*/ 3 w 18"/>
                <a:gd name="T53" fmla="*/ 4 h 14"/>
                <a:gd name="T54" fmla="*/ 0 w 18"/>
                <a:gd name="T55" fmla="*/ 4 h 14"/>
                <a:gd name="T56" fmla="*/ 0 w 18"/>
                <a:gd name="T57" fmla="*/ 4 h 14"/>
                <a:gd name="T58" fmla="*/ 0 w 18"/>
                <a:gd name="T59" fmla="*/ 6 h 14"/>
                <a:gd name="T60" fmla="*/ 0 w 18"/>
                <a:gd name="T61" fmla="*/ 6 h 14"/>
                <a:gd name="T62" fmla="*/ 0 w 18"/>
                <a:gd name="T63" fmla="*/ 8 h 14"/>
                <a:gd name="T64" fmla="*/ 0 w 18"/>
                <a:gd name="T65" fmla="*/ 8 h 14"/>
                <a:gd name="T66" fmla="*/ 0 w 18"/>
                <a:gd name="T67" fmla="*/ 10 h 14"/>
                <a:gd name="T68" fmla="*/ 3 w 18"/>
                <a:gd name="T69" fmla="*/ 10 h 14"/>
                <a:gd name="T70" fmla="*/ 3 w 18"/>
                <a:gd name="T71" fmla="*/ 12 h 14"/>
                <a:gd name="T72" fmla="*/ 3 w 18"/>
                <a:gd name="T73" fmla="*/ 12 h 14"/>
                <a:gd name="T74" fmla="*/ 6 w 18"/>
                <a:gd name="T75" fmla="*/ 12 h 14"/>
                <a:gd name="T76" fmla="*/ 6 w 18"/>
                <a:gd name="T77" fmla="*/ 12 h 14"/>
                <a:gd name="T78" fmla="*/ 9 w 18"/>
                <a:gd name="T79" fmla="*/ 14 h 14"/>
                <a:gd name="T80" fmla="*/ 9 w 18"/>
                <a:gd name="T81" fmla="*/ 14 h 14"/>
                <a:gd name="T82" fmla="*/ 9 w 18"/>
                <a:gd name="T83" fmla="*/ 14 h 14"/>
                <a:gd name="T84" fmla="*/ 9 w 18"/>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
                <a:gd name="T130" fmla="*/ 0 h 14"/>
                <a:gd name="T131" fmla="*/ 18 w 18"/>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 h="14">
                  <a:moveTo>
                    <a:pt x="9" y="12"/>
                  </a:moveTo>
                  <a:lnTo>
                    <a:pt x="12" y="14"/>
                  </a:lnTo>
                  <a:lnTo>
                    <a:pt x="12" y="12"/>
                  </a:lnTo>
                  <a:lnTo>
                    <a:pt x="15" y="12"/>
                  </a:lnTo>
                  <a:lnTo>
                    <a:pt x="18" y="10"/>
                  </a:lnTo>
                  <a:lnTo>
                    <a:pt x="18" y="8"/>
                  </a:lnTo>
                  <a:lnTo>
                    <a:pt x="18" y="6"/>
                  </a:lnTo>
                  <a:lnTo>
                    <a:pt x="18" y="4"/>
                  </a:lnTo>
                  <a:lnTo>
                    <a:pt x="15" y="2"/>
                  </a:lnTo>
                  <a:lnTo>
                    <a:pt x="12" y="0"/>
                  </a:lnTo>
                  <a:lnTo>
                    <a:pt x="9" y="0"/>
                  </a:lnTo>
                  <a:lnTo>
                    <a:pt x="6" y="0"/>
                  </a:lnTo>
                  <a:lnTo>
                    <a:pt x="6" y="2"/>
                  </a:lnTo>
                  <a:lnTo>
                    <a:pt x="3" y="2"/>
                  </a:lnTo>
                  <a:lnTo>
                    <a:pt x="3" y="4"/>
                  </a:lnTo>
                  <a:lnTo>
                    <a:pt x="0" y="4"/>
                  </a:lnTo>
                  <a:lnTo>
                    <a:pt x="0" y="6"/>
                  </a:lnTo>
                  <a:lnTo>
                    <a:pt x="0" y="8"/>
                  </a:lnTo>
                  <a:lnTo>
                    <a:pt x="0" y="10"/>
                  </a:lnTo>
                  <a:lnTo>
                    <a:pt x="3" y="10"/>
                  </a:lnTo>
                  <a:lnTo>
                    <a:pt x="3" y="12"/>
                  </a:lnTo>
                  <a:lnTo>
                    <a:pt x="6" y="12"/>
                  </a:lnTo>
                  <a:lnTo>
                    <a:pt x="9" y="14"/>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60" name="Freeform 353"/>
            <p:cNvSpPr>
              <a:spLocks/>
            </p:cNvSpPr>
            <p:nvPr/>
          </p:nvSpPr>
          <p:spPr bwMode="auto">
            <a:xfrm>
              <a:off x="2270" y="1420"/>
              <a:ext cx="18" cy="14"/>
            </a:xfrm>
            <a:custGeom>
              <a:avLst/>
              <a:gdLst>
                <a:gd name="T0" fmla="*/ 9 w 18"/>
                <a:gd name="T1" fmla="*/ 12 h 14"/>
                <a:gd name="T2" fmla="*/ 12 w 18"/>
                <a:gd name="T3" fmla="*/ 14 h 14"/>
                <a:gd name="T4" fmla="*/ 12 w 18"/>
                <a:gd name="T5" fmla="*/ 12 h 14"/>
                <a:gd name="T6" fmla="*/ 12 w 18"/>
                <a:gd name="T7" fmla="*/ 12 h 14"/>
                <a:gd name="T8" fmla="*/ 15 w 18"/>
                <a:gd name="T9" fmla="*/ 12 h 14"/>
                <a:gd name="T10" fmla="*/ 15 w 18"/>
                <a:gd name="T11" fmla="*/ 12 h 14"/>
                <a:gd name="T12" fmla="*/ 18 w 18"/>
                <a:gd name="T13" fmla="*/ 10 h 14"/>
                <a:gd name="T14" fmla="*/ 18 w 18"/>
                <a:gd name="T15" fmla="*/ 10 h 14"/>
                <a:gd name="T16" fmla="*/ 18 w 18"/>
                <a:gd name="T17" fmla="*/ 8 h 14"/>
                <a:gd name="T18" fmla="*/ 18 w 18"/>
                <a:gd name="T19" fmla="*/ 8 h 14"/>
                <a:gd name="T20" fmla="*/ 18 w 18"/>
                <a:gd name="T21" fmla="*/ 6 h 14"/>
                <a:gd name="T22" fmla="*/ 18 w 18"/>
                <a:gd name="T23" fmla="*/ 6 h 14"/>
                <a:gd name="T24" fmla="*/ 18 w 18"/>
                <a:gd name="T25" fmla="*/ 4 h 14"/>
                <a:gd name="T26" fmla="*/ 18 w 18"/>
                <a:gd name="T27" fmla="*/ 4 h 14"/>
                <a:gd name="T28" fmla="*/ 18 w 18"/>
                <a:gd name="T29" fmla="*/ 4 h 14"/>
                <a:gd name="T30" fmla="*/ 15 w 18"/>
                <a:gd name="T31" fmla="*/ 2 h 14"/>
                <a:gd name="T32" fmla="*/ 15 w 18"/>
                <a:gd name="T33" fmla="*/ 2 h 14"/>
                <a:gd name="T34" fmla="*/ 12 w 18"/>
                <a:gd name="T35" fmla="*/ 2 h 14"/>
                <a:gd name="T36" fmla="*/ 12 w 18"/>
                <a:gd name="T37" fmla="*/ 0 h 14"/>
                <a:gd name="T38" fmla="*/ 12 w 18"/>
                <a:gd name="T39" fmla="*/ 0 h 14"/>
                <a:gd name="T40" fmla="*/ 9 w 18"/>
                <a:gd name="T41" fmla="*/ 0 h 14"/>
                <a:gd name="T42" fmla="*/ 6 w 18"/>
                <a:gd name="T43" fmla="*/ 0 h 14"/>
                <a:gd name="T44" fmla="*/ 6 w 18"/>
                <a:gd name="T45" fmla="*/ 0 h 14"/>
                <a:gd name="T46" fmla="*/ 6 w 18"/>
                <a:gd name="T47" fmla="*/ 2 h 14"/>
                <a:gd name="T48" fmla="*/ 3 w 18"/>
                <a:gd name="T49" fmla="*/ 2 h 14"/>
                <a:gd name="T50" fmla="*/ 3 w 18"/>
                <a:gd name="T51" fmla="*/ 2 h 14"/>
                <a:gd name="T52" fmla="*/ 0 w 18"/>
                <a:gd name="T53" fmla="*/ 4 h 14"/>
                <a:gd name="T54" fmla="*/ 0 w 18"/>
                <a:gd name="T55" fmla="*/ 4 h 14"/>
                <a:gd name="T56" fmla="*/ 0 w 18"/>
                <a:gd name="T57" fmla="*/ 4 h 14"/>
                <a:gd name="T58" fmla="*/ 0 w 18"/>
                <a:gd name="T59" fmla="*/ 6 h 14"/>
                <a:gd name="T60" fmla="*/ 0 w 18"/>
                <a:gd name="T61" fmla="*/ 6 h 14"/>
                <a:gd name="T62" fmla="*/ 0 w 18"/>
                <a:gd name="T63" fmla="*/ 8 h 14"/>
                <a:gd name="T64" fmla="*/ 0 w 18"/>
                <a:gd name="T65" fmla="*/ 8 h 14"/>
                <a:gd name="T66" fmla="*/ 0 w 18"/>
                <a:gd name="T67" fmla="*/ 10 h 14"/>
                <a:gd name="T68" fmla="*/ 0 w 18"/>
                <a:gd name="T69" fmla="*/ 10 h 14"/>
                <a:gd name="T70" fmla="*/ 3 w 18"/>
                <a:gd name="T71" fmla="*/ 12 h 14"/>
                <a:gd name="T72" fmla="*/ 3 w 18"/>
                <a:gd name="T73" fmla="*/ 12 h 14"/>
                <a:gd name="T74" fmla="*/ 6 w 18"/>
                <a:gd name="T75" fmla="*/ 12 h 14"/>
                <a:gd name="T76" fmla="*/ 6 w 18"/>
                <a:gd name="T77" fmla="*/ 12 h 14"/>
                <a:gd name="T78" fmla="*/ 6 w 18"/>
                <a:gd name="T79" fmla="*/ 14 h 14"/>
                <a:gd name="T80" fmla="*/ 9 w 18"/>
                <a:gd name="T81" fmla="*/ 14 h 14"/>
                <a:gd name="T82" fmla="*/ 9 w 18"/>
                <a:gd name="T83" fmla="*/ 14 h 14"/>
                <a:gd name="T84" fmla="*/ 9 w 18"/>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
                <a:gd name="T130" fmla="*/ 0 h 14"/>
                <a:gd name="T131" fmla="*/ 18 w 18"/>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 h="14">
                  <a:moveTo>
                    <a:pt x="9" y="12"/>
                  </a:moveTo>
                  <a:lnTo>
                    <a:pt x="12" y="14"/>
                  </a:lnTo>
                  <a:lnTo>
                    <a:pt x="12" y="12"/>
                  </a:lnTo>
                  <a:lnTo>
                    <a:pt x="15" y="12"/>
                  </a:lnTo>
                  <a:lnTo>
                    <a:pt x="18" y="10"/>
                  </a:lnTo>
                  <a:lnTo>
                    <a:pt x="18" y="8"/>
                  </a:lnTo>
                  <a:lnTo>
                    <a:pt x="18" y="6"/>
                  </a:lnTo>
                  <a:lnTo>
                    <a:pt x="18" y="4"/>
                  </a:lnTo>
                  <a:lnTo>
                    <a:pt x="15" y="2"/>
                  </a:lnTo>
                  <a:lnTo>
                    <a:pt x="12" y="2"/>
                  </a:lnTo>
                  <a:lnTo>
                    <a:pt x="12" y="0"/>
                  </a:lnTo>
                  <a:lnTo>
                    <a:pt x="9" y="0"/>
                  </a:lnTo>
                  <a:lnTo>
                    <a:pt x="6" y="0"/>
                  </a:lnTo>
                  <a:lnTo>
                    <a:pt x="6" y="2"/>
                  </a:lnTo>
                  <a:lnTo>
                    <a:pt x="3" y="2"/>
                  </a:lnTo>
                  <a:lnTo>
                    <a:pt x="0" y="4"/>
                  </a:lnTo>
                  <a:lnTo>
                    <a:pt x="0" y="6"/>
                  </a:lnTo>
                  <a:lnTo>
                    <a:pt x="0" y="8"/>
                  </a:lnTo>
                  <a:lnTo>
                    <a:pt x="0" y="10"/>
                  </a:lnTo>
                  <a:lnTo>
                    <a:pt x="3" y="12"/>
                  </a:lnTo>
                  <a:lnTo>
                    <a:pt x="6" y="12"/>
                  </a:lnTo>
                  <a:lnTo>
                    <a:pt x="6" y="14"/>
                  </a:lnTo>
                  <a:lnTo>
                    <a:pt x="9" y="14"/>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61" name="Freeform 354"/>
            <p:cNvSpPr>
              <a:spLocks/>
            </p:cNvSpPr>
            <p:nvPr/>
          </p:nvSpPr>
          <p:spPr bwMode="auto">
            <a:xfrm>
              <a:off x="2142" y="1420"/>
              <a:ext cx="18" cy="14"/>
            </a:xfrm>
            <a:custGeom>
              <a:avLst/>
              <a:gdLst>
                <a:gd name="T0" fmla="*/ 9 w 18"/>
                <a:gd name="T1" fmla="*/ 12 h 14"/>
                <a:gd name="T2" fmla="*/ 12 w 18"/>
                <a:gd name="T3" fmla="*/ 14 h 14"/>
                <a:gd name="T4" fmla="*/ 12 w 18"/>
                <a:gd name="T5" fmla="*/ 12 h 14"/>
                <a:gd name="T6" fmla="*/ 15 w 18"/>
                <a:gd name="T7" fmla="*/ 12 h 14"/>
                <a:gd name="T8" fmla="*/ 15 w 18"/>
                <a:gd name="T9" fmla="*/ 12 h 14"/>
                <a:gd name="T10" fmla="*/ 18 w 18"/>
                <a:gd name="T11" fmla="*/ 12 h 14"/>
                <a:gd name="T12" fmla="*/ 18 w 18"/>
                <a:gd name="T13" fmla="*/ 10 h 14"/>
                <a:gd name="T14" fmla="*/ 18 w 18"/>
                <a:gd name="T15" fmla="*/ 10 h 14"/>
                <a:gd name="T16" fmla="*/ 18 w 18"/>
                <a:gd name="T17" fmla="*/ 8 h 14"/>
                <a:gd name="T18" fmla="*/ 18 w 18"/>
                <a:gd name="T19" fmla="*/ 8 h 14"/>
                <a:gd name="T20" fmla="*/ 18 w 18"/>
                <a:gd name="T21" fmla="*/ 6 h 14"/>
                <a:gd name="T22" fmla="*/ 18 w 18"/>
                <a:gd name="T23" fmla="*/ 6 h 14"/>
                <a:gd name="T24" fmla="*/ 18 w 18"/>
                <a:gd name="T25" fmla="*/ 4 h 14"/>
                <a:gd name="T26" fmla="*/ 18 w 18"/>
                <a:gd name="T27" fmla="*/ 4 h 14"/>
                <a:gd name="T28" fmla="*/ 18 w 18"/>
                <a:gd name="T29" fmla="*/ 4 h 14"/>
                <a:gd name="T30" fmla="*/ 18 w 18"/>
                <a:gd name="T31" fmla="*/ 2 h 14"/>
                <a:gd name="T32" fmla="*/ 15 w 18"/>
                <a:gd name="T33" fmla="*/ 2 h 14"/>
                <a:gd name="T34" fmla="*/ 15 w 18"/>
                <a:gd name="T35" fmla="*/ 2 h 14"/>
                <a:gd name="T36" fmla="*/ 12 w 18"/>
                <a:gd name="T37" fmla="*/ 0 h 14"/>
                <a:gd name="T38" fmla="*/ 12 w 18"/>
                <a:gd name="T39" fmla="*/ 0 h 14"/>
                <a:gd name="T40" fmla="*/ 9 w 18"/>
                <a:gd name="T41" fmla="*/ 0 h 14"/>
                <a:gd name="T42" fmla="*/ 9 w 18"/>
                <a:gd name="T43" fmla="*/ 0 h 14"/>
                <a:gd name="T44" fmla="*/ 6 w 18"/>
                <a:gd name="T45" fmla="*/ 0 h 14"/>
                <a:gd name="T46" fmla="*/ 6 w 18"/>
                <a:gd name="T47" fmla="*/ 2 h 14"/>
                <a:gd name="T48" fmla="*/ 3 w 18"/>
                <a:gd name="T49" fmla="*/ 2 h 14"/>
                <a:gd name="T50" fmla="*/ 3 w 18"/>
                <a:gd name="T51" fmla="*/ 2 h 14"/>
                <a:gd name="T52" fmla="*/ 3 w 18"/>
                <a:gd name="T53" fmla="*/ 4 h 14"/>
                <a:gd name="T54" fmla="*/ 3 w 18"/>
                <a:gd name="T55" fmla="*/ 4 h 14"/>
                <a:gd name="T56" fmla="*/ 0 w 18"/>
                <a:gd name="T57" fmla="*/ 4 h 14"/>
                <a:gd name="T58" fmla="*/ 0 w 18"/>
                <a:gd name="T59" fmla="*/ 6 h 14"/>
                <a:gd name="T60" fmla="*/ 0 w 18"/>
                <a:gd name="T61" fmla="*/ 6 h 14"/>
                <a:gd name="T62" fmla="*/ 0 w 18"/>
                <a:gd name="T63" fmla="*/ 8 h 14"/>
                <a:gd name="T64" fmla="*/ 0 w 18"/>
                <a:gd name="T65" fmla="*/ 8 h 14"/>
                <a:gd name="T66" fmla="*/ 3 w 18"/>
                <a:gd name="T67" fmla="*/ 10 h 14"/>
                <a:gd name="T68" fmla="*/ 3 w 18"/>
                <a:gd name="T69" fmla="*/ 10 h 14"/>
                <a:gd name="T70" fmla="*/ 3 w 18"/>
                <a:gd name="T71" fmla="*/ 12 h 14"/>
                <a:gd name="T72" fmla="*/ 3 w 18"/>
                <a:gd name="T73" fmla="*/ 12 h 14"/>
                <a:gd name="T74" fmla="*/ 6 w 18"/>
                <a:gd name="T75" fmla="*/ 12 h 14"/>
                <a:gd name="T76" fmla="*/ 6 w 18"/>
                <a:gd name="T77" fmla="*/ 12 h 14"/>
                <a:gd name="T78" fmla="*/ 9 w 18"/>
                <a:gd name="T79" fmla="*/ 14 h 14"/>
                <a:gd name="T80" fmla="*/ 9 w 18"/>
                <a:gd name="T81" fmla="*/ 14 h 14"/>
                <a:gd name="T82" fmla="*/ 9 w 18"/>
                <a:gd name="T83" fmla="*/ 14 h 14"/>
                <a:gd name="T84" fmla="*/ 9 w 18"/>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
                <a:gd name="T130" fmla="*/ 0 h 14"/>
                <a:gd name="T131" fmla="*/ 18 w 18"/>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 h="14">
                  <a:moveTo>
                    <a:pt x="9" y="12"/>
                  </a:moveTo>
                  <a:lnTo>
                    <a:pt x="12" y="14"/>
                  </a:lnTo>
                  <a:lnTo>
                    <a:pt x="12" y="12"/>
                  </a:lnTo>
                  <a:lnTo>
                    <a:pt x="15" y="12"/>
                  </a:lnTo>
                  <a:lnTo>
                    <a:pt x="18" y="12"/>
                  </a:lnTo>
                  <a:lnTo>
                    <a:pt x="18" y="10"/>
                  </a:lnTo>
                  <a:lnTo>
                    <a:pt x="18" y="8"/>
                  </a:lnTo>
                  <a:lnTo>
                    <a:pt x="18" y="6"/>
                  </a:lnTo>
                  <a:lnTo>
                    <a:pt x="18" y="4"/>
                  </a:lnTo>
                  <a:lnTo>
                    <a:pt x="18" y="2"/>
                  </a:lnTo>
                  <a:lnTo>
                    <a:pt x="15" y="2"/>
                  </a:lnTo>
                  <a:lnTo>
                    <a:pt x="12" y="0"/>
                  </a:lnTo>
                  <a:lnTo>
                    <a:pt x="9" y="0"/>
                  </a:lnTo>
                  <a:lnTo>
                    <a:pt x="6" y="0"/>
                  </a:lnTo>
                  <a:lnTo>
                    <a:pt x="6" y="2"/>
                  </a:lnTo>
                  <a:lnTo>
                    <a:pt x="3" y="2"/>
                  </a:lnTo>
                  <a:lnTo>
                    <a:pt x="3" y="4"/>
                  </a:lnTo>
                  <a:lnTo>
                    <a:pt x="0" y="4"/>
                  </a:lnTo>
                  <a:lnTo>
                    <a:pt x="0" y="6"/>
                  </a:lnTo>
                  <a:lnTo>
                    <a:pt x="0" y="8"/>
                  </a:lnTo>
                  <a:lnTo>
                    <a:pt x="3" y="10"/>
                  </a:lnTo>
                  <a:lnTo>
                    <a:pt x="3" y="12"/>
                  </a:lnTo>
                  <a:lnTo>
                    <a:pt x="6" y="12"/>
                  </a:lnTo>
                  <a:lnTo>
                    <a:pt x="9" y="14"/>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62" name="Freeform 355"/>
            <p:cNvSpPr>
              <a:spLocks/>
            </p:cNvSpPr>
            <p:nvPr/>
          </p:nvSpPr>
          <p:spPr bwMode="auto">
            <a:xfrm>
              <a:off x="2397" y="1420"/>
              <a:ext cx="18" cy="14"/>
            </a:xfrm>
            <a:custGeom>
              <a:avLst/>
              <a:gdLst>
                <a:gd name="T0" fmla="*/ 6 w 18"/>
                <a:gd name="T1" fmla="*/ 12 h 14"/>
                <a:gd name="T2" fmla="*/ 9 w 18"/>
                <a:gd name="T3" fmla="*/ 14 h 14"/>
                <a:gd name="T4" fmla="*/ 12 w 18"/>
                <a:gd name="T5" fmla="*/ 12 h 14"/>
                <a:gd name="T6" fmla="*/ 12 w 18"/>
                <a:gd name="T7" fmla="*/ 12 h 14"/>
                <a:gd name="T8" fmla="*/ 15 w 18"/>
                <a:gd name="T9" fmla="*/ 12 h 14"/>
                <a:gd name="T10" fmla="*/ 15 w 18"/>
                <a:gd name="T11" fmla="*/ 12 h 14"/>
                <a:gd name="T12" fmla="*/ 15 w 18"/>
                <a:gd name="T13" fmla="*/ 10 h 14"/>
                <a:gd name="T14" fmla="*/ 15 w 18"/>
                <a:gd name="T15" fmla="*/ 10 h 14"/>
                <a:gd name="T16" fmla="*/ 18 w 18"/>
                <a:gd name="T17" fmla="*/ 8 h 14"/>
                <a:gd name="T18" fmla="*/ 18 w 18"/>
                <a:gd name="T19" fmla="*/ 8 h 14"/>
                <a:gd name="T20" fmla="*/ 18 w 18"/>
                <a:gd name="T21" fmla="*/ 6 h 14"/>
                <a:gd name="T22" fmla="*/ 18 w 18"/>
                <a:gd name="T23" fmla="*/ 6 h 14"/>
                <a:gd name="T24" fmla="*/ 18 w 18"/>
                <a:gd name="T25" fmla="*/ 4 h 14"/>
                <a:gd name="T26" fmla="*/ 15 w 18"/>
                <a:gd name="T27" fmla="*/ 4 h 14"/>
                <a:gd name="T28" fmla="*/ 15 w 18"/>
                <a:gd name="T29" fmla="*/ 4 h 14"/>
                <a:gd name="T30" fmla="*/ 15 w 18"/>
                <a:gd name="T31" fmla="*/ 2 h 14"/>
                <a:gd name="T32" fmla="*/ 15 w 18"/>
                <a:gd name="T33" fmla="*/ 2 h 14"/>
                <a:gd name="T34" fmla="*/ 12 w 18"/>
                <a:gd name="T35" fmla="*/ 2 h 14"/>
                <a:gd name="T36" fmla="*/ 12 w 18"/>
                <a:gd name="T37" fmla="*/ 0 h 14"/>
                <a:gd name="T38" fmla="*/ 9 w 18"/>
                <a:gd name="T39" fmla="*/ 0 h 14"/>
                <a:gd name="T40" fmla="*/ 9 w 18"/>
                <a:gd name="T41" fmla="*/ 0 h 14"/>
                <a:gd name="T42" fmla="*/ 6 w 18"/>
                <a:gd name="T43" fmla="*/ 0 h 14"/>
                <a:gd name="T44" fmla="*/ 6 w 18"/>
                <a:gd name="T45" fmla="*/ 0 h 14"/>
                <a:gd name="T46" fmla="*/ 3 w 18"/>
                <a:gd name="T47" fmla="*/ 2 h 14"/>
                <a:gd name="T48" fmla="*/ 3 w 18"/>
                <a:gd name="T49" fmla="*/ 2 h 14"/>
                <a:gd name="T50" fmla="*/ 0 w 18"/>
                <a:gd name="T51" fmla="*/ 2 h 14"/>
                <a:gd name="T52" fmla="*/ 0 w 18"/>
                <a:gd name="T53" fmla="*/ 4 h 14"/>
                <a:gd name="T54" fmla="*/ 0 w 18"/>
                <a:gd name="T55" fmla="*/ 4 h 14"/>
                <a:gd name="T56" fmla="*/ 0 w 18"/>
                <a:gd name="T57" fmla="*/ 4 h 14"/>
                <a:gd name="T58" fmla="*/ 0 w 18"/>
                <a:gd name="T59" fmla="*/ 6 h 14"/>
                <a:gd name="T60" fmla="*/ 0 w 18"/>
                <a:gd name="T61" fmla="*/ 6 h 14"/>
                <a:gd name="T62" fmla="*/ 0 w 18"/>
                <a:gd name="T63" fmla="*/ 8 h 14"/>
                <a:gd name="T64" fmla="*/ 0 w 18"/>
                <a:gd name="T65" fmla="*/ 8 h 14"/>
                <a:gd name="T66" fmla="*/ 0 w 18"/>
                <a:gd name="T67" fmla="*/ 10 h 14"/>
                <a:gd name="T68" fmla="*/ 0 w 18"/>
                <a:gd name="T69" fmla="*/ 10 h 14"/>
                <a:gd name="T70" fmla="*/ 0 w 18"/>
                <a:gd name="T71" fmla="*/ 12 h 14"/>
                <a:gd name="T72" fmla="*/ 3 w 18"/>
                <a:gd name="T73" fmla="*/ 12 h 14"/>
                <a:gd name="T74" fmla="*/ 3 w 18"/>
                <a:gd name="T75" fmla="*/ 12 h 14"/>
                <a:gd name="T76" fmla="*/ 6 w 18"/>
                <a:gd name="T77" fmla="*/ 12 h 14"/>
                <a:gd name="T78" fmla="*/ 6 w 18"/>
                <a:gd name="T79" fmla="*/ 14 h 14"/>
                <a:gd name="T80" fmla="*/ 9 w 18"/>
                <a:gd name="T81" fmla="*/ 14 h 14"/>
                <a:gd name="T82" fmla="*/ 9 w 18"/>
                <a:gd name="T83" fmla="*/ 14 h 14"/>
                <a:gd name="T84" fmla="*/ 6 w 18"/>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
                <a:gd name="T130" fmla="*/ 0 h 14"/>
                <a:gd name="T131" fmla="*/ 18 w 18"/>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 h="14">
                  <a:moveTo>
                    <a:pt x="6" y="12"/>
                  </a:moveTo>
                  <a:lnTo>
                    <a:pt x="9" y="14"/>
                  </a:lnTo>
                  <a:lnTo>
                    <a:pt x="12" y="12"/>
                  </a:lnTo>
                  <a:lnTo>
                    <a:pt x="15" y="12"/>
                  </a:lnTo>
                  <a:lnTo>
                    <a:pt x="15" y="10"/>
                  </a:lnTo>
                  <a:lnTo>
                    <a:pt x="18" y="8"/>
                  </a:lnTo>
                  <a:lnTo>
                    <a:pt x="18" y="6"/>
                  </a:lnTo>
                  <a:lnTo>
                    <a:pt x="18" y="4"/>
                  </a:lnTo>
                  <a:lnTo>
                    <a:pt x="15" y="4"/>
                  </a:lnTo>
                  <a:lnTo>
                    <a:pt x="15" y="2"/>
                  </a:lnTo>
                  <a:lnTo>
                    <a:pt x="12" y="2"/>
                  </a:lnTo>
                  <a:lnTo>
                    <a:pt x="12" y="0"/>
                  </a:lnTo>
                  <a:lnTo>
                    <a:pt x="9" y="0"/>
                  </a:lnTo>
                  <a:lnTo>
                    <a:pt x="6" y="0"/>
                  </a:lnTo>
                  <a:lnTo>
                    <a:pt x="3" y="2"/>
                  </a:lnTo>
                  <a:lnTo>
                    <a:pt x="0" y="2"/>
                  </a:lnTo>
                  <a:lnTo>
                    <a:pt x="0" y="4"/>
                  </a:lnTo>
                  <a:lnTo>
                    <a:pt x="0" y="6"/>
                  </a:lnTo>
                  <a:lnTo>
                    <a:pt x="0" y="8"/>
                  </a:lnTo>
                  <a:lnTo>
                    <a:pt x="0" y="10"/>
                  </a:lnTo>
                  <a:lnTo>
                    <a:pt x="0" y="12"/>
                  </a:lnTo>
                  <a:lnTo>
                    <a:pt x="3" y="12"/>
                  </a:lnTo>
                  <a:lnTo>
                    <a:pt x="6" y="12"/>
                  </a:lnTo>
                  <a:lnTo>
                    <a:pt x="6" y="14"/>
                  </a:lnTo>
                  <a:lnTo>
                    <a:pt x="9" y="14"/>
                  </a:lnTo>
                  <a:lnTo>
                    <a:pt x="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63" name="Freeform 356"/>
            <p:cNvSpPr>
              <a:spLocks/>
            </p:cNvSpPr>
            <p:nvPr/>
          </p:nvSpPr>
          <p:spPr bwMode="auto">
            <a:xfrm>
              <a:off x="2458" y="1420"/>
              <a:ext cx="21" cy="14"/>
            </a:xfrm>
            <a:custGeom>
              <a:avLst/>
              <a:gdLst>
                <a:gd name="T0" fmla="*/ 9 w 21"/>
                <a:gd name="T1" fmla="*/ 12 h 14"/>
                <a:gd name="T2" fmla="*/ 12 w 21"/>
                <a:gd name="T3" fmla="*/ 14 h 14"/>
                <a:gd name="T4" fmla="*/ 12 w 21"/>
                <a:gd name="T5" fmla="*/ 12 h 14"/>
                <a:gd name="T6" fmla="*/ 15 w 21"/>
                <a:gd name="T7" fmla="*/ 12 h 14"/>
                <a:gd name="T8" fmla="*/ 15 w 21"/>
                <a:gd name="T9" fmla="*/ 12 h 14"/>
                <a:gd name="T10" fmla="*/ 18 w 21"/>
                <a:gd name="T11" fmla="*/ 12 h 14"/>
                <a:gd name="T12" fmla="*/ 18 w 21"/>
                <a:gd name="T13" fmla="*/ 10 h 14"/>
                <a:gd name="T14" fmla="*/ 18 w 21"/>
                <a:gd name="T15" fmla="*/ 10 h 14"/>
                <a:gd name="T16" fmla="*/ 18 w 21"/>
                <a:gd name="T17" fmla="*/ 8 h 14"/>
                <a:gd name="T18" fmla="*/ 21 w 21"/>
                <a:gd name="T19" fmla="*/ 8 h 14"/>
                <a:gd name="T20" fmla="*/ 21 w 21"/>
                <a:gd name="T21" fmla="*/ 6 h 14"/>
                <a:gd name="T22" fmla="*/ 21 w 21"/>
                <a:gd name="T23" fmla="*/ 6 h 14"/>
                <a:gd name="T24" fmla="*/ 18 w 21"/>
                <a:gd name="T25" fmla="*/ 4 h 14"/>
                <a:gd name="T26" fmla="*/ 18 w 21"/>
                <a:gd name="T27" fmla="*/ 4 h 14"/>
                <a:gd name="T28" fmla="*/ 18 w 21"/>
                <a:gd name="T29" fmla="*/ 4 h 14"/>
                <a:gd name="T30" fmla="*/ 18 w 21"/>
                <a:gd name="T31" fmla="*/ 2 h 14"/>
                <a:gd name="T32" fmla="*/ 15 w 21"/>
                <a:gd name="T33" fmla="*/ 2 h 14"/>
                <a:gd name="T34" fmla="*/ 15 w 21"/>
                <a:gd name="T35" fmla="*/ 2 h 14"/>
                <a:gd name="T36" fmla="*/ 12 w 21"/>
                <a:gd name="T37" fmla="*/ 0 h 14"/>
                <a:gd name="T38" fmla="*/ 12 w 21"/>
                <a:gd name="T39" fmla="*/ 0 h 14"/>
                <a:gd name="T40" fmla="*/ 9 w 21"/>
                <a:gd name="T41" fmla="*/ 0 h 14"/>
                <a:gd name="T42" fmla="*/ 9 w 21"/>
                <a:gd name="T43" fmla="*/ 0 h 14"/>
                <a:gd name="T44" fmla="*/ 9 w 21"/>
                <a:gd name="T45" fmla="*/ 0 h 14"/>
                <a:gd name="T46" fmla="*/ 6 w 21"/>
                <a:gd name="T47" fmla="*/ 2 h 14"/>
                <a:gd name="T48" fmla="*/ 6 w 21"/>
                <a:gd name="T49" fmla="*/ 2 h 14"/>
                <a:gd name="T50" fmla="*/ 3 w 21"/>
                <a:gd name="T51" fmla="*/ 2 h 14"/>
                <a:gd name="T52" fmla="*/ 3 w 21"/>
                <a:gd name="T53" fmla="*/ 4 h 14"/>
                <a:gd name="T54" fmla="*/ 3 w 21"/>
                <a:gd name="T55" fmla="*/ 4 h 14"/>
                <a:gd name="T56" fmla="*/ 3 w 21"/>
                <a:gd name="T57" fmla="*/ 4 h 14"/>
                <a:gd name="T58" fmla="*/ 0 w 21"/>
                <a:gd name="T59" fmla="*/ 6 h 14"/>
                <a:gd name="T60" fmla="*/ 0 w 21"/>
                <a:gd name="T61" fmla="*/ 6 h 14"/>
                <a:gd name="T62" fmla="*/ 0 w 21"/>
                <a:gd name="T63" fmla="*/ 8 h 14"/>
                <a:gd name="T64" fmla="*/ 3 w 21"/>
                <a:gd name="T65" fmla="*/ 8 h 14"/>
                <a:gd name="T66" fmla="*/ 3 w 21"/>
                <a:gd name="T67" fmla="*/ 10 h 14"/>
                <a:gd name="T68" fmla="*/ 3 w 21"/>
                <a:gd name="T69" fmla="*/ 10 h 14"/>
                <a:gd name="T70" fmla="*/ 3 w 21"/>
                <a:gd name="T71" fmla="*/ 12 h 14"/>
                <a:gd name="T72" fmla="*/ 6 w 21"/>
                <a:gd name="T73" fmla="*/ 12 h 14"/>
                <a:gd name="T74" fmla="*/ 6 w 21"/>
                <a:gd name="T75" fmla="*/ 12 h 14"/>
                <a:gd name="T76" fmla="*/ 9 w 21"/>
                <a:gd name="T77" fmla="*/ 12 h 14"/>
                <a:gd name="T78" fmla="*/ 9 w 21"/>
                <a:gd name="T79" fmla="*/ 14 h 14"/>
                <a:gd name="T80" fmla="*/ 9 w 21"/>
                <a:gd name="T81" fmla="*/ 14 h 14"/>
                <a:gd name="T82" fmla="*/ 9 w 21"/>
                <a:gd name="T83" fmla="*/ 14 h 14"/>
                <a:gd name="T84" fmla="*/ 9 w 21"/>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
                <a:gd name="T130" fmla="*/ 0 h 14"/>
                <a:gd name="T131" fmla="*/ 21 w 21"/>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 h="14">
                  <a:moveTo>
                    <a:pt x="9" y="12"/>
                  </a:moveTo>
                  <a:lnTo>
                    <a:pt x="12" y="14"/>
                  </a:lnTo>
                  <a:lnTo>
                    <a:pt x="12" y="12"/>
                  </a:lnTo>
                  <a:lnTo>
                    <a:pt x="15" y="12"/>
                  </a:lnTo>
                  <a:lnTo>
                    <a:pt x="18" y="12"/>
                  </a:lnTo>
                  <a:lnTo>
                    <a:pt x="18" y="10"/>
                  </a:lnTo>
                  <a:lnTo>
                    <a:pt x="18" y="8"/>
                  </a:lnTo>
                  <a:lnTo>
                    <a:pt x="21" y="8"/>
                  </a:lnTo>
                  <a:lnTo>
                    <a:pt x="21" y="6"/>
                  </a:lnTo>
                  <a:lnTo>
                    <a:pt x="18" y="4"/>
                  </a:lnTo>
                  <a:lnTo>
                    <a:pt x="18" y="2"/>
                  </a:lnTo>
                  <a:lnTo>
                    <a:pt x="15" y="2"/>
                  </a:lnTo>
                  <a:lnTo>
                    <a:pt x="12" y="0"/>
                  </a:lnTo>
                  <a:lnTo>
                    <a:pt x="9" y="0"/>
                  </a:lnTo>
                  <a:lnTo>
                    <a:pt x="6" y="2"/>
                  </a:lnTo>
                  <a:lnTo>
                    <a:pt x="3" y="2"/>
                  </a:lnTo>
                  <a:lnTo>
                    <a:pt x="3" y="4"/>
                  </a:lnTo>
                  <a:lnTo>
                    <a:pt x="0" y="6"/>
                  </a:lnTo>
                  <a:lnTo>
                    <a:pt x="0" y="8"/>
                  </a:lnTo>
                  <a:lnTo>
                    <a:pt x="3" y="8"/>
                  </a:lnTo>
                  <a:lnTo>
                    <a:pt x="3" y="10"/>
                  </a:lnTo>
                  <a:lnTo>
                    <a:pt x="3" y="12"/>
                  </a:lnTo>
                  <a:lnTo>
                    <a:pt x="6" y="12"/>
                  </a:lnTo>
                  <a:lnTo>
                    <a:pt x="9" y="12"/>
                  </a:lnTo>
                  <a:lnTo>
                    <a:pt x="9" y="14"/>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64" name="Freeform 357"/>
            <p:cNvSpPr>
              <a:spLocks/>
            </p:cNvSpPr>
            <p:nvPr/>
          </p:nvSpPr>
          <p:spPr bwMode="auto">
            <a:xfrm>
              <a:off x="2333" y="1420"/>
              <a:ext cx="19" cy="14"/>
            </a:xfrm>
            <a:custGeom>
              <a:avLst/>
              <a:gdLst>
                <a:gd name="T0" fmla="*/ 6 w 19"/>
                <a:gd name="T1" fmla="*/ 12 h 14"/>
                <a:gd name="T2" fmla="*/ 9 w 19"/>
                <a:gd name="T3" fmla="*/ 14 h 14"/>
                <a:gd name="T4" fmla="*/ 12 w 19"/>
                <a:gd name="T5" fmla="*/ 12 h 14"/>
                <a:gd name="T6" fmla="*/ 12 w 19"/>
                <a:gd name="T7" fmla="*/ 12 h 14"/>
                <a:gd name="T8" fmla="*/ 15 w 19"/>
                <a:gd name="T9" fmla="*/ 12 h 14"/>
                <a:gd name="T10" fmla="*/ 15 w 19"/>
                <a:gd name="T11" fmla="*/ 12 h 14"/>
                <a:gd name="T12" fmla="*/ 15 w 19"/>
                <a:gd name="T13" fmla="*/ 10 h 14"/>
                <a:gd name="T14" fmla="*/ 19 w 19"/>
                <a:gd name="T15" fmla="*/ 10 h 14"/>
                <a:gd name="T16" fmla="*/ 19 w 19"/>
                <a:gd name="T17" fmla="*/ 8 h 14"/>
                <a:gd name="T18" fmla="*/ 19 w 19"/>
                <a:gd name="T19" fmla="*/ 8 h 14"/>
                <a:gd name="T20" fmla="*/ 19 w 19"/>
                <a:gd name="T21" fmla="*/ 6 h 14"/>
                <a:gd name="T22" fmla="*/ 19 w 19"/>
                <a:gd name="T23" fmla="*/ 6 h 14"/>
                <a:gd name="T24" fmla="*/ 19 w 19"/>
                <a:gd name="T25" fmla="*/ 4 h 14"/>
                <a:gd name="T26" fmla="*/ 19 w 19"/>
                <a:gd name="T27" fmla="*/ 4 h 14"/>
                <a:gd name="T28" fmla="*/ 15 w 19"/>
                <a:gd name="T29" fmla="*/ 4 h 14"/>
                <a:gd name="T30" fmla="*/ 15 w 19"/>
                <a:gd name="T31" fmla="*/ 2 h 14"/>
                <a:gd name="T32" fmla="*/ 15 w 19"/>
                <a:gd name="T33" fmla="*/ 2 h 14"/>
                <a:gd name="T34" fmla="*/ 12 w 19"/>
                <a:gd name="T35" fmla="*/ 2 h 14"/>
                <a:gd name="T36" fmla="*/ 12 w 19"/>
                <a:gd name="T37" fmla="*/ 0 h 14"/>
                <a:gd name="T38" fmla="*/ 9 w 19"/>
                <a:gd name="T39" fmla="*/ 0 h 14"/>
                <a:gd name="T40" fmla="*/ 9 w 19"/>
                <a:gd name="T41" fmla="*/ 0 h 14"/>
                <a:gd name="T42" fmla="*/ 6 w 19"/>
                <a:gd name="T43" fmla="*/ 0 h 14"/>
                <a:gd name="T44" fmla="*/ 6 w 19"/>
                <a:gd name="T45" fmla="*/ 0 h 14"/>
                <a:gd name="T46" fmla="*/ 3 w 19"/>
                <a:gd name="T47" fmla="*/ 2 h 14"/>
                <a:gd name="T48" fmla="*/ 3 w 19"/>
                <a:gd name="T49" fmla="*/ 2 h 14"/>
                <a:gd name="T50" fmla="*/ 3 w 19"/>
                <a:gd name="T51" fmla="*/ 2 h 14"/>
                <a:gd name="T52" fmla="*/ 0 w 19"/>
                <a:gd name="T53" fmla="*/ 4 h 14"/>
                <a:gd name="T54" fmla="*/ 0 w 19"/>
                <a:gd name="T55" fmla="*/ 4 h 14"/>
                <a:gd name="T56" fmla="*/ 0 w 19"/>
                <a:gd name="T57" fmla="*/ 4 h 14"/>
                <a:gd name="T58" fmla="*/ 0 w 19"/>
                <a:gd name="T59" fmla="*/ 6 h 14"/>
                <a:gd name="T60" fmla="*/ 0 w 19"/>
                <a:gd name="T61" fmla="*/ 6 h 14"/>
                <a:gd name="T62" fmla="*/ 0 w 19"/>
                <a:gd name="T63" fmla="*/ 8 h 14"/>
                <a:gd name="T64" fmla="*/ 0 w 19"/>
                <a:gd name="T65" fmla="*/ 8 h 14"/>
                <a:gd name="T66" fmla="*/ 0 w 19"/>
                <a:gd name="T67" fmla="*/ 10 h 14"/>
                <a:gd name="T68" fmla="*/ 0 w 19"/>
                <a:gd name="T69" fmla="*/ 10 h 14"/>
                <a:gd name="T70" fmla="*/ 3 w 19"/>
                <a:gd name="T71" fmla="*/ 12 h 14"/>
                <a:gd name="T72" fmla="*/ 3 w 19"/>
                <a:gd name="T73" fmla="*/ 12 h 14"/>
                <a:gd name="T74" fmla="*/ 3 w 19"/>
                <a:gd name="T75" fmla="*/ 12 h 14"/>
                <a:gd name="T76" fmla="*/ 6 w 19"/>
                <a:gd name="T77" fmla="*/ 12 h 14"/>
                <a:gd name="T78" fmla="*/ 6 w 19"/>
                <a:gd name="T79" fmla="*/ 14 h 14"/>
                <a:gd name="T80" fmla="*/ 9 w 19"/>
                <a:gd name="T81" fmla="*/ 14 h 14"/>
                <a:gd name="T82" fmla="*/ 9 w 19"/>
                <a:gd name="T83" fmla="*/ 14 h 14"/>
                <a:gd name="T84" fmla="*/ 6 w 19"/>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
                <a:gd name="T130" fmla="*/ 0 h 14"/>
                <a:gd name="T131" fmla="*/ 19 w 19"/>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 h="14">
                  <a:moveTo>
                    <a:pt x="6" y="12"/>
                  </a:moveTo>
                  <a:lnTo>
                    <a:pt x="9" y="14"/>
                  </a:lnTo>
                  <a:lnTo>
                    <a:pt x="12" y="12"/>
                  </a:lnTo>
                  <a:lnTo>
                    <a:pt x="15" y="12"/>
                  </a:lnTo>
                  <a:lnTo>
                    <a:pt x="15" y="10"/>
                  </a:lnTo>
                  <a:lnTo>
                    <a:pt x="19" y="10"/>
                  </a:lnTo>
                  <a:lnTo>
                    <a:pt x="19" y="8"/>
                  </a:lnTo>
                  <a:lnTo>
                    <a:pt x="19" y="6"/>
                  </a:lnTo>
                  <a:lnTo>
                    <a:pt x="19" y="4"/>
                  </a:lnTo>
                  <a:lnTo>
                    <a:pt x="15" y="4"/>
                  </a:lnTo>
                  <a:lnTo>
                    <a:pt x="15" y="2"/>
                  </a:lnTo>
                  <a:lnTo>
                    <a:pt x="12" y="2"/>
                  </a:lnTo>
                  <a:lnTo>
                    <a:pt x="12" y="0"/>
                  </a:lnTo>
                  <a:lnTo>
                    <a:pt x="9" y="0"/>
                  </a:lnTo>
                  <a:lnTo>
                    <a:pt x="6" y="0"/>
                  </a:lnTo>
                  <a:lnTo>
                    <a:pt x="3" y="2"/>
                  </a:lnTo>
                  <a:lnTo>
                    <a:pt x="0" y="4"/>
                  </a:lnTo>
                  <a:lnTo>
                    <a:pt x="0" y="6"/>
                  </a:lnTo>
                  <a:lnTo>
                    <a:pt x="0" y="8"/>
                  </a:lnTo>
                  <a:lnTo>
                    <a:pt x="0" y="10"/>
                  </a:lnTo>
                  <a:lnTo>
                    <a:pt x="3" y="12"/>
                  </a:lnTo>
                  <a:lnTo>
                    <a:pt x="6" y="12"/>
                  </a:lnTo>
                  <a:lnTo>
                    <a:pt x="6" y="14"/>
                  </a:lnTo>
                  <a:lnTo>
                    <a:pt x="9" y="14"/>
                  </a:lnTo>
                  <a:lnTo>
                    <a:pt x="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65" name="Freeform 358"/>
            <p:cNvSpPr>
              <a:spLocks/>
            </p:cNvSpPr>
            <p:nvPr/>
          </p:nvSpPr>
          <p:spPr bwMode="auto">
            <a:xfrm>
              <a:off x="2582" y="1420"/>
              <a:ext cx="18" cy="14"/>
            </a:xfrm>
            <a:custGeom>
              <a:avLst/>
              <a:gdLst>
                <a:gd name="T0" fmla="*/ 6 w 18"/>
                <a:gd name="T1" fmla="*/ 12 h 14"/>
                <a:gd name="T2" fmla="*/ 9 w 18"/>
                <a:gd name="T3" fmla="*/ 14 h 14"/>
                <a:gd name="T4" fmla="*/ 12 w 18"/>
                <a:gd name="T5" fmla="*/ 12 h 14"/>
                <a:gd name="T6" fmla="*/ 12 w 18"/>
                <a:gd name="T7" fmla="*/ 12 h 14"/>
                <a:gd name="T8" fmla="*/ 15 w 18"/>
                <a:gd name="T9" fmla="*/ 12 h 14"/>
                <a:gd name="T10" fmla="*/ 15 w 18"/>
                <a:gd name="T11" fmla="*/ 12 h 14"/>
                <a:gd name="T12" fmla="*/ 15 w 18"/>
                <a:gd name="T13" fmla="*/ 10 h 14"/>
                <a:gd name="T14" fmla="*/ 18 w 18"/>
                <a:gd name="T15" fmla="*/ 10 h 14"/>
                <a:gd name="T16" fmla="*/ 18 w 18"/>
                <a:gd name="T17" fmla="*/ 8 h 14"/>
                <a:gd name="T18" fmla="*/ 18 w 18"/>
                <a:gd name="T19" fmla="*/ 8 h 14"/>
                <a:gd name="T20" fmla="*/ 18 w 18"/>
                <a:gd name="T21" fmla="*/ 6 h 14"/>
                <a:gd name="T22" fmla="*/ 18 w 18"/>
                <a:gd name="T23" fmla="*/ 6 h 14"/>
                <a:gd name="T24" fmla="*/ 18 w 18"/>
                <a:gd name="T25" fmla="*/ 4 h 14"/>
                <a:gd name="T26" fmla="*/ 18 w 18"/>
                <a:gd name="T27" fmla="*/ 4 h 14"/>
                <a:gd name="T28" fmla="*/ 15 w 18"/>
                <a:gd name="T29" fmla="*/ 4 h 14"/>
                <a:gd name="T30" fmla="*/ 15 w 18"/>
                <a:gd name="T31" fmla="*/ 2 h 14"/>
                <a:gd name="T32" fmla="*/ 15 w 18"/>
                <a:gd name="T33" fmla="*/ 2 h 14"/>
                <a:gd name="T34" fmla="*/ 12 w 18"/>
                <a:gd name="T35" fmla="*/ 2 h 14"/>
                <a:gd name="T36" fmla="*/ 12 w 18"/>
                <a:gd name="T37" fmla="*/ 0 h 14"/>
                <a:gd name="T38" fmla="*/ 9 w 18"/>
                <a:gd name="T39" fmla="*/ 0 h 14"/>
                <a:gd name="T40" fmla="*/ 9 w 18"/>
                <a:gd name="T41" fmla="*/ 0 h 14"/>
                <a:gd name="T42" fmla="*/ 6 w 18"/>
                <a:gd name="T43" fmla="*/ 0 h 14"/>
                <a:gd name="T44" fmla="*/ 6 w 18"/>
                <a:gd name="T45" fmla="*/ 0 h 14"/>
                <a:gd name="T46" fmla="*/ 3 w 18"/>
                <a:gd name="T47" fmla="*/ 2 h 14"/>
                <a:gd name="T48" fmla="*/ 3 w 18"/>
                <a:gd name="T49" fmla="*/ 2 h 14"/>
                <a:gd name="T50" fmla="*/ 3 w 18"/>
                <a:gd name="T51" fmla="*/ 2 h 14"/>
                <a:gd name="T52" fmla="*/ 0 w 18"/>
                <a:gd name="T53" fmla="*/ 4 h 14"/>
                <a:gd name="T54" fmla="*/ 0 w 18"/>
                <a:gd name="T55" fmla="*/ 4 h 14"/>
                <a:gd name="T56" fmla="*/ 0 w 18"/>
                <a:gd name="T57" fmla="*/ 4 h 14"/>
                <a:gd name="T58" fmla="*/ 0 w 18"/>
                <a:gd name="T59" fmla="*/ 6 h 14"/>
                <a:gd name="T60" fmla="*/ 0 w 18"/>
                <a:gd name="T61" fmla="*/ 6 h 14"/>
                <a:gd name="T62" fmla="*/ 0 w 18"/>
                <a:gd name="T63" fmla="*/ 8 h 14"/>
                <a:gd name="T64" fmla="*/ 0 w 18"/>
                <a:gd name="T65" fmla="*/ 8 h 14"/>
                <a:gd name="T66" fmla="*/ 0 w 18"/>
                <a:gd name="T67" fmla="*/ 10 h 14"/>
                <a:gd name="T68" fmla="*/ 0 w 18"/>
                <a:gd name="T69" fmla="*/ 10 h 14"/>
                <a:gd name="T70" fmla="*/ 3 w 18"/>
                <a:gd name="T71" fmla="*/ 12 h 14"/>
                <a:gd name="T72" fmla="*/ 3 w 18"/>
                <a:gd name="T73" fmla="*/ 12 h 14"/>
                <a:gd name="T74" fmla="*/ 3 w 18"/>
                <a:gd name="T75" fmla="*/ 12 h 14"/>
                <a:gd name="T76" fmla="*/ 6 w 18"/>
                <a:gd name="T77" fmla="*/ 12 h 14"/>
                <a:gd name="T78" fmla="*/ 6 w 18"/>
                <a:gd name="T79" fmla="*/ 14 h 14"/>
                <a:gd name="T80" fmla="*/ 9 w 18"/>
                <a:gd name="T81" fmla="*/ 14 h 14"/>
                <a:gd name="T82" fmla="*/ 9 w 18"/>
                <a:gd name="T83" fmla="*/ 14 h 14"/>
                <a:gd name="T84" fmla="*/ 6 w 18"/>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
                <a:gd name="T130" fmla="*/ 0 h 14"/>
                <a:gd name="T131" fmla="*/ 18 w 18"/>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 h="14">
                  <a:moveTo>
                    <a:pt x="6" y="12"/>
                  </a:moveTo>
                  <a:lnTo>
                    <a:pt x="9" y="14"/>
                  </a:lnTo>
                  <a:lnTo>
                    <a:pt x="12" y="12"/>
                  </a:lnTo>
                  <a:lnTo>
                    <a:pt x="15" y="12"/>
                  </a:lnTo>
                  <a:lnTo>
                    <a:pt x="15" y="10"/>
                  </a:lnTo>
                  <a:lnTo>
                    <a:pt x="18" y="10"/>
                  </a:lnTo>
                  <a:lnTo>
                    <a:pt x="18" y="8"/>
                  </a:lnTo>
                  <a:lnTo>
                    <a:pt x="18" y="6"/>
                  </a:lnTo>
                  <a:lnTo>
                    <a:pt x="18" y="4"/>
                  </a:lnTo>
                  <a:lnTo>
                    <a:pt x="15" y="4"/>
                  </a:lnTo>
                  <a:lnTo>
                    <a:pt x="15" y="2"/>
                  </a:lnTo>
                  <a:lnTo>
                    <a:pt x="12" y="2"/>
                  </a:lnTo>
                  <a:lnTo>
                    <a:pt x="12" y="0"/>
                  </a:lnTo>
                  <a:lnTo>
                    <a:pt x="9" y="0"/>
                  </a:lnTo>
                  <a:lnTo>
                    <a:pt x="6" y="0"/>
                  </a:lnTo>
                  <a:lnTo>
                    <a:pt x="3" y="2"/>
                  </a:lnTo>
                  <a:lnTo>
                    <a:pt x="0" y="4"/>
                  </a:lnTo>
                  <a:lnTo>
                    <a:pt x="0" y="6"/>
                  </a:lnTo>
                  <a:lnTo>
                    <a:pt x="0" y="8"/>
                  </a:lnTo>
                  <a:lnTo>
                    <a:pt x="0" y="10"/>
                  </a:lnTo>
                  <a:lnTo>
                    <a:pt x="3" y="12"/>
                  </a:lnTo>
                  <a:lnTo>
                    <a:pt x="6" y="12"/>
                  </a:lnTo>
                  <a:lnTo>
                    <a:pt x="6" y="14"/>
                  </a:lnTo>
                  <a:lnTo>
                    <a:pt x="9" y="14"/>
                  </a:lnTo>
                  <a:lnTo>
                    <a:pt x="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66" name="Freeform 359"/>
            <p:cNvSpPr>
              <a:spLocks/>
            </p:cNvSpPr>
            <p:nvPr/>
          </p:nvSpPr>
          <p:spPr bwMode="auto">
            <a:xfrm>
              <a:off x="2643" y="1420"/>
              <a:ext cx="21" cy="14"/>
            </a:xfrm>
            <a:custGeom>
              <a:avLst/>
              <a:gdLst>
                <a:gd name="T0" fmla="*/ 9 w 21"/>
                <a:gd name="T1" fmla="*/ 12 h 14"/>
                <a:gd name="T2" fmla="*/ 12 w 21"/>
                <a:gd name="T3" fmla="*/ 14 h 14"/>
                <a:gd name="T4" fmla="*/ 15 w 21"/>
                <a:gd name="T5" fmla="*/ 12 h 14"/>
                <a:gd name="T6" fmla="*/ 15 w 21"/>
                <a:gd name="T7" fmla="*/ 12 h 14"/>
                <a:gd name="T8" fmla="*/ 15 w 21"/>
                <a:gd name="T9" fmla="*/ 12 h 14"/>
                <a:gd name="T10" fmla="*/ 18 w 21"/>
                <a:gd name="T11" fmla="*/ 12 h 14"/>
                <a:gd name="T12" fmla="*/ 18 w 21"/>
                <a:gd name="T13" fmla="*/ 10 h 14"/>
                <a:gd name="T14" fmla="*/ 18 w 21"/>
                <a:gd name="T15" fmla="*/ 10 h 14"/>
                <a:gd name="T16" fmla="*/ 21 w 21"/>
                <a:gd name="T17" fmla="*/ 8 h 14"/>
                <a:gd name="T18" fmla="*/ 21 w 21"/>
                <a:gd name="T19" fmla="*/ 8 h 14"/>
                <a:gd name="T20" fmla="*/ 21 w 21"/>
                <a:gd name="T21" fmla="*/ 6 h 14"/>
                <a:gd name="T22" fmla="*/ 21 w 21"/>
                <a:gd name="T23" fmla="*/ 6 h 14"/>
                <a:gd name="T24" fmla="*/ 21 w 21"/>
                <a:gd name="T25" fmla="*/ 4 h 14"/>
                <a:gd name="T26" fmla="*/ 18 w 21"/>
                <a:gd name="T27" fmla="*/ 4 h 14"/>
                <a:gd name="T28" fmla="*/ 18 w 21"/>
                <a:gd name="T29" fmla="*/ 4 h 14"/>
                <a:gd name="T30" fmla="*/ 18 w 21"/>
                <a:gd name="T31" fmla="*/ 2 h 14"/>
                <a:gd name="T32" fmla="*/ 15 w 21"/>
                <a:gd name="T33" fmla="*/ 2 h 14"/>
                <a:gd name="T34" fmla="*/ 15 w 21"/>
                <a:gd name="T35" fmla="*/ 2 h 14"/>
                <a:gd name="T36" fmla="*/ 15 w 21"/>
                <a:gd name="T37" fmla="*/ 0 h 14"/>
                <a:gd name="T38" fmla="*/ 12 w 21"/>
                <a:gd name="T39" fmla="*/ 0 h 14"/>
                <a:gd name="T40" fmla="*/ 12 w 21"/>
                <a:gd name="T41" fmla="*/ 0 h 14"/>
                <a:gd name="T42" fmla="*/ 9 w 21"/>
                <a:gd name="T43" fmla="*/ 0 h 14"/>
                <a:gd name="T44" fmla="*/ 9 w 21"/>
                <a:gd name="T45" fmla="*/ 0 h 14"/>
                <a:gd name="T46" fmla="*/ 6 w 21"/>
                <a:gd name="T47" fmla="*/ 2 h 14"/>
                <a:gd name="T48" fmla="*/ 6 w 21"/>
                <a:gd name="T49" fmla="*/ 2 h 14"/>
                <a:gd name="T50" fmla="*/ 3 w 21"/>
                <a:gd name="T51" fmla="*/ 2 h 14"/>
                <a:gd name="T52" fmla="*/ 3 w 21"/>
                <a:gd name="T53" fmla="*/ 4 h 14"/>
                <a:gd name="T54" fmla="*/ 3 w 21"/>
                <a:gd name="T55" fmla="*/ 4 h 14"/>
                <a:gd name="T56" fmla="*/ 3 w 21"/>
                <a:gd name="T57" fmla="*/ 4 h 14"/>
                <a:gd name="T58" fmla="*/ 3 w 21"/>
                <a:gd name="T59" fmla="*/ 6 h 14"/>
                <a:gd name="T60" fmla="*/ 0 w 21"/>
                <a:gd name="T61" fmla="*/ 6 h 14"/>
                <a:gd name="T62" fmla="*/ 3 w 21"/>
                <a:gd name="T63" fmla="*/ 8 h 14"/>
                <a:gd name="T64" fmla="*/ 3 w 21"/>
                <a:gd name="T65" fmla="*/ 8 h 14"/>
                <a:gd name="T66" fmla="*/ 3 w 21"/>
                <a:gd name="T67" fmla="*/ 10 h 14"/>
                <a:gd name="T68" fmla="*/ 3 w 21"/>
                <a:gd name="T69" fmla="*/ 10 h 14"/>
                <a:gd name="T70" fmla="*/ 3 w 21"/>
                <a:gd name="T71" fmla="*/ 12 h 14"/>
                <a:gd name="T72" fmla="*/ 6 w 21"/>
                <a:gd name="T73" fmla="*/ 12 h 14"/>
                <a:gd name="T74" fmla="*/ 6 w 21"/>
                <a:gd name="T75" fmla="*/ 12 h 14"/>
                <a:gd name="T76" fmla="*/ 9 w 21"/>
                <a:gd name="T77" fmla="*/ 12 h 14"/>
                <a:gd name="T78" fmla="*/ 9 w 21"/>
                <a:gd name="T79" fmla="*/ 14 h 14"/>
                <a:gd name="T80" fmla="*/ 12 w 21"/>
                <a:gd name="T81" fmla="*/ 14 h 14"/>
                <a:gd name="T82" fmla="*/ 12 w 21"/>
                <a:gd name="T83" fmla="*/ 14 h 14"/>
                <a:gd name="T84" fmla="*/ 9 w 21"/>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
                <a:gd name="T130" fmla="*/ 0 h 14"/>
                <a:gd name="T131" fmla="*/ 21 w 21"/>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 h="14">
                  <a:moveTo>
                    <a:pt x="9" y="12"/>
                  </a:moveTo>
                  <a:lnTo>
                    <a:pt x="12" y="14"/>
                  </a:lnTo>
                  <a:lnTo>
                    <a:pt x="15" y="12"/>
                  </a:lnTo>
                  <a:lnTo>
                    <a:pt x="18" y="12"/>
                  </a:lnTo>
                  <a:lnTo>
                    <a:pt x="18" y="10"/>
                  </a:lnTo>
                  <a:lnTo>
                    <a:pt x="21" y="8"/>
                  </a:lnTo>
                  <a:lnTo>
                    <a:pt x="21" y="6"/>
                  </a:lnTo>
                  <a:lnTo>
                    <a:pt x="21" y="4"/>
                  </a:lnTo>
                  <a:lnTo>
                    <a:pt x="18" y="4"/>
                  </a:lnTo>
                  <a:lnTo>
                    <a:pt x="18" y="2"/>
                  </a:lnTo>
                  <a:lnTo>
                    <a:pt x="15" y="2"/>
                  </a:lnTo>
                  <a:lnTo>
                    <a:pt x="15" y="0"/>
                  </a:lnTo>
                  <a:lnTo>
                    <a:pt x="12" y="0"/>
                  </a:lnTo>
                  <a:lnTo>
                    <a:pt x="9" y="0"/>
                  </a:lnTo>
                  <a:lnTo>
                    <a:pt x="6" y="2"/>
                  </a:lnTo>
                  <a:lnTo>
                    <a:pt x="3" y="2"/>
                  </a:lnTo>
                  <a:lnTo>
                    <a:pt x="3" y="4"/>
                  </a:lnTo>
                  <a:lnTo>
                    <a:pt x="3" y="6"/>
                  </a:lnTo>
                  <a:lnTo>
                    <a:pt x="0" y="6"/>
                  </a:lnTo>
                  <a:lnTo>
                    <a:pt x="3" y="8"/>
                  </a:lnTo>
                  <a:lnTo>
                    <a:pt x="3" y="10"/>
                  </a:lnTo>
                  <a:lnTo>
                    <a:pt x="3" y="12"/>
                  </a:lnTo>
                  <a:lnTo>
                    <a:pt x="6" y="12"/>
                  </a:lnTo>
                  <a:lnTo>
                    <a:pt x="9" y="12"/>
                  </a:lnTo>
                  <a:lnTo>
                    <a:pt x="9" y="14"/>
                  </a:lnTo>
                  <a:lnTo>
                    <a:pt x="12" y="14"/>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67" name="Freeform 360"/>
            <p:cNvSpPr>
              <a:spLocks/>
            </p:cNvSpPr>
            <p:nvPr/>
          </p:nvSpPr>
          <p:spPr bwMode="auto">
            <a:xfrm>
              <a:off x="2518" y="1420"/>
              <a:ext cx="19" cy="14"/>
            </a:xfrm>
            <a:custGeom>
              <a:avLst/>
              <a:gdLst>
                <a:gd name="T0" fmla="*/ 10 w 19"/>
                <a:gd name="T1" fmla="*/ 12 h 14"/>
                <a:gd name="T2" fmla="*/ 10 w 19"/>
                <a:gd name="T3" fmla="*/ 14 h 14"/>
                <a:gd name="T4" fmla="*/ 13 w 19"/>
                <a:gd name="T5" fmla="*/ 12 h 14"/>
                <a:gd name="T6" fmla="*/ 13 w 19"/>
                <a:gd name="T7" fmla="*/ 12 h 14"/>
                <a:gd name="T8" fmla="*/ 16 w 19"/>
                <a:gd name="T9" fmla="*/ 12 h 14"/>
                <a:gd name="T10" fmla="*/ 16 w 19"/>
                <a:gd name="T11" fmla="*/ 12 h 14"/>
                <a:gd name="T12" fmla="*/ 16 w 19"/>
                <a:gd name="T13" fmla="*/ 10 h 14"/>
                <a:gd name="T14" fmla="*/ 19 w 19"/>
                <a:gd name="T15" fmla="*/ 10 h 14"/>
                <a:gd name="T16" fmla="*/ 19 w 19"/>
                <a:gd name="T17" fmla="*/ 8 h 14"/>
                <a:gd name="T18" fmla="*/ 19 w 19"/>
                <a:gd name="T19" fmla="*/ 8 h 14"/>
                <a:gd name="T20" fmla="*/ 19 w 19"/>
                <a:gd name="T21" fmla="*/ 6 h 14"/>
                <a:gd name="T22" fmla="*/ 19 w 19"/>
                <a:gd name="T23" fmla="*/ 6 h 14"/>
                <a:gd name="T24" fmla="*/ 19 w 19"/>
                <a:gd name="T25" fmla="*/ 4 h 14"/>
                <a:gd name="T26" fmla="*/ 19 w 19"/>
                <a:gd name="T27" fmla="*/ 4 h 14"/>
                <a:gd name="T28" fmla="*/ 16 w 19"/>
                <a:gd name="T29" fmla="*/ 4 h 14"/>
                <a:gd name="T30" fmla="*/ 16 w 19"/>
                <a:gd name="T31" fmla="*/ 2 h 14"/>
                <a:gd name="T32" fmla="*/ 16 w 19"/>
                <a:gd name="T33" fmla="*/ 2 h 14"/>
                <a:gd name="T34" fmla="*/ 13 w 19"/>
                <a:gd name="T35" fmla="*/ 2 h 14"/>
                <a:gd name="T36" fmla="*/ 13 w 19"/>
                <a:gd name="T37" fmla="*/ 0 h 14"/>
                <a:gd name="T38" fmla="*/ 10 w 19"/>
                <a:gd name="T39" fmla="*/ 0 h 14"/>
                <a:gd name="T40" fmla="*/ 10 w 19"/>
                <a:gd name="T41" fmla="*/ 0 h 14"/>
                <a:gd name="T42" fmla="*/ 6 w 19"/>
                <a:gd name="T43" fmla="*/ 0 h 14"/>
                <a:gd name="T44" fmla="*/ 6 w 19"/>
                <a:gd name="T45" fmla="*/ 0 h 14"/>
                <a:gd name="T46" fmla="*/ 6 w 19"/>
                <a:gd name="T47" fmla="*/ 2 h 14"/>
                <a:gd name="T48" fmla="*/ 3 w 19"/>
                <a:gd name="T49" fmla="*/ 2 h 14"/>
                <a:gd name="T50" fmla="*/ 3 w 19"/>
                <a:gd name="T51" fmla="*/ 2 h 14"/>
                <a:gd name="T52" fmla="*/ 0 w 19"/>
                <a:gd name="T53" fmla="*/ 4 h 14"/>
                <a:gd name="T54" fmla="*/ 0 w 19"/>
                <a:gd name="T55" fmla="*/ 4 h 14"/>
                <a:gd name="T56" fmla="*/ 0 w 19"/>
                <a:gd name="T57" fmla="*/ 4 h 14"/>
                <a:gd name="T58" fmla="*/ 0 w 19"/>
                <a:gd name="T59" fmla="*/ 6 h 14"/>
                <a:gd name="T60" fmla="*/ 0 w 19"/>
                <a:gd name="T61" fmla="*/ 6 h 14"/>
                <a:gd name="T62" fmla="*/ 0 w 19"/>
                <a:gd name="T63" fmla="*/ 8 h 14"/>
                <a:gd name="T64" fmla="*/ 0 w 19"/>
                <a:gd name="T65" fmla="*/ 8 h 14"/>
                <a:gd name="T66" fmla="*/ 0 w 19"/>
                <a:gd name="T67" fmla="*/ 10 h 14"/>
                <a:gd name="T68" fmla="*/ 0 w 19"/>
                <a:gd name="T69" fmla="*/ 10 h 14"/>
                <a:gd name="T70" fmla="*/ 3 w 19"/>
                <a:gd name="T71" fmla="*/ 12 h 14"/>
                <a:gd name="T72" fmla="*/ 3 w 19"/>
                <a:gd name="T73" fmla="*/ 12 h 14"/>
                <a:gd name="T74" fmla="*/ 6 w 19"/>
                <a:gd name="T75" fmla="*/ 12 h 14"/>
                <a:gd name="T76" fmla="*/ 6 w 19"/>
                <a:gd name="T77" fmla="*/ 12 h 14"/>
                <a:gd name="T78" fmla="*/ 6 w 19"/>
                <a:gd name="T79" fmla="*/ 14 h 14"/>
                <a:gd name="T80" fmla="*/ 10 w 19"/>
                <a:gd name="T81" fmla="*/ 14 h 14"/>
                <a:gd name="T82" fmla="*/ 10 w 19"/>
                <a:gd name="T83" fmla="*/ 14 h 14"/>
                <a:gd name="T84" fmla="*/ 10 w 19"/>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
                <a:gd name="T130" fmla="*/ 0 h 14"/>
                <a:gd name="T131" fmla="*/ 19 w 19"/>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 h="14">
                  <a:moveTo>
                    <a:pt x="10" y="12"/>
                  </a:moveTo>
                  <a:lnTo>
                    <a:pt x="10" y="14"/>
                  </a:lnTo>
                  <a:lnTo>
                    <a:pt x="13" y="12"/>
                  </a:lnTo>
                  <a:lnTo>
                    <a:pt x="16" y="12"/>
                  </a:lnTo>
                  <a:lnTo>
                    <a:pt x="16" y="10"/>
                  </a:lnTo>
                  <a:lnTo>
                    <a:pt x="19" y="10"/>
                  </a:lnTo>
                  <a:lnTo>
                    <a:pt x="19" y="8"/>
                  </a:lnTo>
                  <a:lnTo>
                    <a:pt x="19" y="6"/>
                  </a:lnTo>
                  <a:lnTo>
                    <a:pt x="19" y="4"/>
                  </a:lnTo>
                  <a:lnTo>
                    <a:pt x="16" y="4"/>
                  </a:lnTo>
                  <a:lnTo>
                    <a:pt x="16" y="2"/>
                  </a:lnTo>
                  <a:lnTo>
                    <a:pt x="13" y="2"/>
                  </a:lnTo>
                  <a:lnTo>
                    <a:pt x="13" y="0"/>
                  </a:lnTo>
                  <a:lnTo>
                    <a:pt x="10" y="0"/>
                  </a:lnTo>
                  <a:lnTo>
                    <a:pt x="6" y="0"/>
                  </a:lnTo>
                  <a:lnTo>
                    <a:pt x="6" y="2"/>
                  </a:lnTo>
                  <a:lnTo>
                    <a:pt x="3" y="2"/>
                  </a:lnTo>
                  <a:lnTo>
                    <a:pt x="0" y="4"/>
                  </a:lnTo>
                  <a:lnTo>
                    <a:pt x="0" y="6"/>
                  </a:lnTo>
                  <a:lnTo>
                    <a:pt x="0" y="8"/>
                  </a:lnTo>
                  <a:lnTo>
                    <a:pt x="0" y="10"/>
                  </a:lnTo>
                  <a:lnTo>
                    <a:pt x="3" y="12"/>
                  </a:lnTo>
                  <a:lnTo>
                    <a:pt x="6" y="12"/>
                  </a:lnTo>
                  <a:lnTo>
                    <a:pt x="6" y="14"/>
                  </a:lnTo>
                  <a:lnTo>
                    <a:pt x="10" y="14"/>
                  </a:lnTo>
                  <a:lnTo>
                    <a:pt x="1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68" name="Freeform 361"/>
            <p:cNvSpPr>
              <a:spLocks/>
            </p:cNvSpPr>
            <p:nvPr/>
          </p:nvSpPr>
          <p:spPr bwMode="auto">
            <a:xfrm>
              <a:off x="2767" y="1420"/>
              <a:ext cx="18" cy="14"/>
            </a:xfrm>
            <a:custGeom>
              <a:avLst/>
              <a:gdLst>
                <a:gd name="T0" fmla="*/ 9 w 18"/>
                <a:gd name="T1" fmla="*/ 12 h 14"/>
                <a:gd name="T2" fmla="*/ 12 w 18"/>
                <a:gd name="T3" fmla="*/ 14 h 14"/>
                <a:gd name="T4" fmla="*/ 12 w 18"/>
                <a:gd name="T5" fmla="*/ 12 h 14"/>
                <a:gd name="T6" fmla="*/ 15 w 18"/>
                <a:gd name="T7" fmla="*/ 12 h 14"/>
                <a:gd name="T8" fmla="*/ 15 w 18"/>
                <a:gd name="T9" fmla="*/ 12 h 14"/>
                <a:gd name="T10" fmla="*/ 15 w 18"/>
                <a:gd name="T11" fmla="*/ 12 h 14"/>
                <a:gd name="T12" fmla="*/ 18 w 18"/>
                <a:gd name="T13" fmla="*/ 10 h 14"/>
                <a:gd name="T14" fmla="*/ 18 w 18"/>
                <a:gd name="T15" fmla="*/ 10 h 14"/>
                <a:gd name="T16" fmla="*/ 18 w 18"/>
                <a:gd name="T17" fmla="*/ 8 h 14"/>
                <a:gd name="T18" fmla="*/ 18 w 18"/>
                <a:gd name="T19" fmla="*/ 8 h 14"/>
                <a:gd name="T20" fmla="*/ 18 w 18"/>
                <a:gd name="T21" fmla="*/ 6 h 14"/>
                <a:gd name="T22" fmla="*/ 18 w 18"/>
                <a:gd name="T23" fmla="*/ 6 h 14"/>
                <a:gd name="T24" fmla="*/ 18 w 18"/>
                <a:gd name="T25" fmla="*/ 4 h 14"/>
                <a:gd name="T26" fmla="*/ 18 w 18"/>
                <a:gd name="T27" fmla="*/ 4 h 14"/>
                <a:gd name="T28" fmla="*/ 18 w 18"/>
                <a:gd name="T29" fmla="*/ 4 h 14"/>
                <a:gd name="T30" fmla="*/ 15 w 18"/>
                <a:gd name="T31" fmla="*/ 2 h 14"/>
                <a:gd name="T32" fmla="*/ 15 w 18"/>
                <a:gd name="T33" fmla="*/ 2 h 14"/>
                <a:gd name="T34" fmla="*/ 15 w 18"/>
                <a:gd name="T35" fmla="*/ 2 h 14"/>
                <a:gd name="T36" fmla="*/ 12 w 18"/>
                <a:gd name="T37" fmla="*/ 0 h 14"/>
                <a:gd name="T38" fmla="*/ 12 w 18"/>
                <a:gd name="T39" fmla="*/ 0 h 14"/>
                <a:gd name="T40" fmla="*/ 9 w 18"/>
                <a:gd name="T41" fmla="*/ 0 h 14"/>
                <a:gd name="T42" fmla="*/ 9 w 18"/>
                <a:gd name="T43" fmla="*/ 0 h 14"/>
                <a:gd name="T44" fmla="*/ 6 w 18"/>
                <a:gd name="T45" fmla="*/ 0 h 14"/>
                <a:gd name="T46" fmla="*/ 6 w 18"/>
                <a:gd name="T47" fmla="*/ 2 h 14"/>
                <a:gd name="T48" fmla="*/ 3 w 18"/>
                <a:gd name="T49" fmla="*/ 2 h 14"/>
                <a:gd name="T50" fmla="*/ 3 w 18"/>
                <a:gd name="T51" fmla="*/ 2 h 14"/>
                <a:gd name="T52" fmla="*/ 3 w 18"/>
                <a:gd name="T53" fmla="*/ 4 h 14"/>
                <a:gd name="T54" fmla="*/ 0 w 18"/>
                <a:gd name="T55" fmla="*/ 4 h 14"/>
                <a:gd name="T56" fmla="*/ 0 w 18"/>
                <a:gd name="T57" fmla="*/ 4 h 14"/>
                <a:gd name="T58" fmla="*/ 0 w 18"/>
                <a:gd name="T59" fmla="*/ 6 h 14"/>
                <a:gd name="T60" fmla="*/ 0 w 18"/>
                <a:gd name="T61" fmla="*/ 6 h 14"/>
                <a:gd name="T62" fmla="*/ 0 w 18"/>
                <a:gd name="T63" fmla="*/ 8 h 14"/>
                <a:gd name="T64" fmla="*/ 0 w 18"/>
                <a:gd name="T65" fmla="*/ 8 h 14"/>
                <a:gd name="T66" fmla="*/ 0 w 18"/>
                <a:gd name="T67" fmla="*/ 10 h 14"/>
                <a:gd name="T68" fmla="*/ 3 w 18"/>
                <a:gd name="T69" fmla="*/ 10 h 14"/>
                <a:gd name="T70" fmla="*/ 3 w 18"/>
                <a:gd name="T71" fmla="*/ 12 h 14"/>
                <a:gd name="T72" fmla="*/ 3 w 18"/>
                <a:gd name="T73" fmla="*/ 12 h 14"/>
                <a:gd name="T74" fmla="*/ 6 w 18"/>
                <a:gd name="T75" fmla="*/ 12 h 14"/>
                <a:gd name="T76" fmla="*/ 6 w 18"/>
                <a:gd name="T77" fmla="*/ 12 h 14"/>
                <a:gd name="T78" fmla="*/ 9 w 18"/>
                <a:gd name="T79" fmla="*/ 14 h 14"/>
                <a:gd name="T80" fmla="*/ 9 w 18"/>
                <a:gd name="T81" fmla="*/ 14 h 14"/>
                <a:gd name="T82" fmla="*/ 9 w 18"/>
                <a:gd name="T83" fmla="*/ 14 h 14"/>
                <a:gd name="T84" fmla="*/ 9 w 18"/>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
                <a:gd name="T130" fmla="*/ 0 h 14"/>
                <a:gd name="T131" fmla="*/ 18 w 18"/>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 h="14">
                  <a:moveTo>
                    <a:pt x="9" y="12"/>
                  </a:moveTo>
                  <a:lnTo>
                    <a:pt x="12" y="14"/>
                  </a:lnTo>
                  <a:lnTo>
                    <a:pt x="12" y="12"/>
                  </a:lnTo>
                  <a:lnTo>
                    <a:pt x="15" y="12"/>
                  </a:lnTo>
                  <a:lnTo>
                    <a:pt x="18" y="10"/>
                  </a:lnTo>
                  <a:lnTo>
                    <a:pt x="18" y="8"/>
                  </a:lnTo>
                  <a:lnTo>
                    <a:pt x="18" y="6"/>
                  </a:lnTo>
                  <a:lnTo>
                    <a:pt x="18" y="4"/>
                  </a:lnTo>
                  <a:lnTo>
                    <a:pt x="15" y="2"/>
                  </a:lnTo>
                  <a:lnTo>
                    <a:pt x="12" y="0"/>
                  </a:lnTo>
                  <a:lnTo>
                    <a:pt x="9" y="0"/>
                  </a:lnTo>
                  <a:lnTo>
                    <a:pt x="6" y="0"/>
                  </a:lnTo>
                  <a:lnTo>
                    <a:pt x="6" y="2"/>
                  </a:lnTo>
                  <a:lnTo>
                    <a:pt x="3" y="2"/>
                  </a:lnTo>
                  <a:lnTo>
                    <a:pt x="3" y="4"/>
                  </a:lnTo>
                  <a:lnTo>
                    <a:pt x="0" y="4"/>
                  </a:lnTo>
                  <a:lnTo>
                    <a:pt x="0" y="6"/>
                  </a:lnTo>
                  <a:lnTo>
                    <a:pt x="0" y="8"/>
                  </a:lnTo>
                  <a:lnTo>
                    <a:pt x="0" y="10"/>
                  </a:lnTo>
                  <a:lnTo>
                    <a:pt x="3" y="10"/>
                  </a:lnTo>
                  <a:lnTo>
                    <a:pt x="3" y="12"/>
                  </a:lnTo>
                  <a:lnTo>
                    <a:pt x="6" y="12"/>
                  </a:lnTo>
                  <a:lnTo>
                    <a:pt x="9" y="14"/>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69" name="Freeform 362"/>
            <p:cNvSpPr>
              <a:spLocks/>
            </p:cNvSpPr>
            <p:nvPr/>
          </p:nvSpPr>
          <p:spPr bwMode="auto">
            <a:xfrm>
              <a:off x="2831" y="1420"/>
              <a:ext cx="18" cy="14"/>
            </a:xfrm>
            <a:custGeom>
              <a:avLst/>
              <a:gdLst>
                <a:gd name="T0" fmla="*/ 9 w 18"/>
                <a:gd name="T1" fmla="*/ 12 h 14"/>
                <a:gd name="T2" fmla="*/ 12 w 18"/>
                <a:gd name="T3" fmla="*/ 14 h 14"/>
                <a:gd name="T4" fmla="*/ 12 w 18"/>
                <a:gd name="T5" fmla="*/ 12 h 14"/>
                <a:gd name="T6" fmla="*/ 15 w 18"/>
                <a:gd name="T7" fmla="*/ 12 h 14"/>
                <a:gd name="T8" fmla="*/ 15 w 18"/>
                <a:gd name="T9" fmla="*/ 12 h 14"/>
                <a:gd name="T10" fmla="*/ 15 w 18"/>
                <a:gd name="T11" fmla="*/ 12 h 14"/>
                <a:gd name="T12" fmla="*/ 18 w 18"/>
                <a:gd name="T13" fmla="*/ 10 h 14"/>
                <a:gd name="T14" fmla="*/ 18 w 18"/>
                <a:gd name="T15" fmla="*/ 10 h 14"/>
                <a:gd name="T16" fmla="*/ 18 w 18"/>
                <a:gd name="T17" fmla="*/ 8 h 14"/>
                <a:gd name="T18" fmla="*/ 18 w 18"/>
                <a:gd name="T19" fmla="*/ 8 h 14"/>
                <a:gd name="T20" fmla="*/ 18 w 18"/>
                <a:gd name="T21" fmla="*/ 6 h 14"/>
                <a:gd name="T22" fmla="*/ 18 w 18"/>
                <a:gd name="T23" fmla="*/ 6 h 14"/>
                <a:gd name="T24" fmla="*/ 18 w 18"/>
                <a:gd name="T25" fmla="*/ 4 h 14"/>
                <a:gd name="T26" fmla="*/ 18 w 18"/>
                <a:gd name="T27" fmla="*/ 4 h 14"/>
                <a:gd name="T28" fmla="*/ 18 w 18"/>
                <a:gd name="T29" fmla="*/ 4 h 14"/>
                <a:gd name="T30" fmla="*/ 15 w 18"/>
                <a:gd name="T31" fmla="*/ 2 h 14"/>
                <a:gd name="T32" fmla="*/ 15 w 18"/>
                <a:gd name="T33" fmla="*/ 2 h 14"/>
                <a:gd name="T34" fmla="*/ 15 w 18"/>
                <a:gd name="T35" fmla="*/ 2 h 14"/>
                <a:gd name="T36" fmla="*/ 12 w 18"/>
                <a:gd name="T37" fmla="*/ 0 h 14"/>
                <a:gd name="T38" fmla="*/ 12 w 18"/>
                <a:gd name="T39" fmla="*/ 0 h 14"/>
                <a:gd name="T40" fmla="*/ 9 w 18"/>
                <a:gd name="T41" fmla="*/ 0 h 14"/>
                <a:gd name="T42" fmla="*/ 9 w 18"/>
                <a:gd name="T43" fmla="*/ 0 h 14"/>
                <a:gd name="T44" fmla="*/ 6 w 18"/>
                <a:gd name="T45" fmla="*/ 0 h 14"/>
                <a:gd name="T46" fmla="*/ 6 w 18"/>
                <a:gd name="T47" fmla="*/ 2 h 14"/>
                <a:gd name="T48" fmla="*/ 3 w 18"/>
                <a:gd name="T49" fmla="*/ 2 h 14"/>
                <a:gd name="T50" fmla="*/ 3 w 18"/>
                <a:gd name="T51" fmla="*/ 2 h 14"/>
                <a:gd name="T52" fmla="*/ 3 w 18"/>
                <a:gd name="T53" fmla="*/ 4 h 14"/>
                <a:gd name="T54" fmla="*/ 0 w 18"/>
                <a:gd name="T55" fmla="*/ 4 h 14"/>
                <a:gd name="T56" fmla="*/ 0 w 18"/>
                <a:gd name="T57" fmla="*/ 4 h 14"/>
                <a:gd name="T58" fmla="*/ 0 w 18"/>
                <a:gd name="T59" fmla="*/ 6 h 14"/>
                <a:gd name="T60" fmla="*/ 0 w 18"/>
                <a:gd name="T61" fmla="*/ 6 h 14"/>
                <a:gd name="T62" fmla="*/ 0 w 18"/>
                <a:gd name="T63" fmla="*/ 8 h 14"/>
                <a:gd name="T64" fmla="*/ 0 w 18"/>
                <a:gd name="T65" fmla="*/ 8 h 14"/>
                <a:gd name="T66" fmla="*/ 0 w 18"/>
                <a:gd name="T67" fmla="*/ 10 h 14"/>
                <a:gd name="T68" fmla="*/ 3 w 18"/>
                <a:gd name="T69" fmla="*/ 10 h 14"/>
                <a:gd name="T70" fmla="*/ 3 w 18"/>
                <a:gd name="T71" fmla="*/ 12 h 14"/>
                <a:gd name="T72" fmla="*/ 3 w 18"/>
                <a:gd name="T73" fmla="*/ 12 h 14"/>
                <a:gd name="T74" fmla="*/ 6 w 18"/>
                <a:gd name="T75" fmla="*/ 12 h 14"/>
                <a:gd name="T76" fmla="*/ 6 w 18"/>
                <a:gd name="T77" fmla="*/ 12 h 14"/>
                <a:gd name="T78" fmla="*/ 9 w 18"/>
                <a:gd name="T79" fmla="*/ 14 h 14"/>
                <a:gd name="T80" fmla="*/ 9 w 18"/>
                <a:gd name="T81" fmla="*/ 14 h 14"/>
                <a:gd name="T82" fmla="*/ 9 w 18"/>
                <a:gd name="T83" fmla="*/ 14 h 14"/>
                <a:gd name="T84" fmla="*/ 9 w 18"/>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
                <a:gd name="T130" fmla="*/ 0 h 14"/>
                <a:gd name="T131" fmla="*/ 18 w 18"/>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 h="14">
                  <a:moveTo>
                    <a:pt x="9" y="12"/>
                  </a:moveTo>
                  <a:lnTo>
                    <a:pt x="12" y="14"/>
                  </a:lnTo>
                  <a:lnTo>
                    <a:pt x="12" y="12"/>
                  </a:lnTo>
                  <a:lnTo>
                    <a:pt x="15" y="12"/>
                  </a:lnTo>
                  <a:lnTo>
                    <a:pt x="18" y="10"/>
                  </a:lnTo>
                  <a:lnTo>
                    <a:pt x="18" y="8"/>
                  </a:lnTo>
                  <a:lnTo>
                    <a:pt x="18" y="6"/>
                  </a:lnTo>
                  <a:lnTo>
                    <a:pt x="18" y="4"/>
                  </a:lnTo>
                  <a:lnTo>
                    <a:pt x="15" y="2"/>
                  </a:lnTo>
                  <a:lnTo>
                    <a:pt x="12" y="0"/>
                  </a:lnTo>
                  <a:lnTo>
                    <a:pt x="9" y="0"/>
                  </a:lnTo>
                  <a:lnTo>
                    <a:pt x="6" y="0"/>
                  </a:lnTo>
                  <a:lnTo>
                    <a:pt x="6" y="2"/>
                  </a:lnTo>
                  <a:lnTo>
                    <a:pt x="3" y="2"/>
                  </a:lnTo>
                  <a:lnTo>
                    <a:pt x="3" y="4"/>
                  </a:lnTo>
                  <a:lnTo>
                    <a:pt x="0" y="4"/>
                  </a:lnTo>
                  <a:lnTo>
                    <a:pt x="0" y="6"/>
                  </a:lnTo>
                  <a:lnTo>
                    <a:pt x="0" y="8"/>
                  </a:lnTo>
                  <a:lnTo>
                    <a:pt x="0" y="10"/>
                  </a:lnTo>
                  <a:lnTo>
                    <a:pt x="3" y="10"/>
                  </a:lnTo>
                  <a:lnTo>
                    <a:pt x="3" y="12"/>
                  </a:lnTo>
                  <a:lnTo>
                    <a:pt x="6" y="12"/>
                  </a:lnTo>
                  <a:lnTo>
                    <a:pt x="9" y="14"/>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70" name="Freeform 363"/>
            <p:cNvSpPr>
              <a:spLocks/>
            </p:cNvSpPr>
            <p:nvPr/>
          </p:nvSpPr>
          <p:spPr bwMode="auto">
            <a:xfrm>
              <a:off x="2704" y="1420"/>
              <a:ext cx="21" cy="14"/>
            </a:xfrm>
            <a:custGeom>
              <a:avLst/>
              <a:gdLst>
                <a:gd name="T0" fmla="*/ 9 w 21"/>
                <a:gd name="T1" fmla="*/ 12 h 14"/>
                <a:gd name="T2" fmla="*/ 12 w 21"/>
                <a:gd name="T3" fmla="*/ 14 h 14"/>
                <a:gd name="T4" fmla="*/ 12 w 21"/>
                <a:gd name="T5" fmla="*/ 12 h 14"/>
                <a:gd name="T6" fmla="*/ 15 w 21"/>
                <a:gd name="T7" fmla="*/ 12 h 14"/>
                <a:gd name="T8" fmla="*/ 15 w 21"/>
                <a:gd name="T9" fmla="*/ 12 h 14"/>
                <a:gd name="T10" fmla="*/ 18 w 21"/>
                <a:gd name="T11" fmla="*/ 12 h 14"/>
                <a:gd name="T12" fmla="*/ 18 w 21"/>
                <a:gd name="T13" fmla="*/ 10 h 14"/>
                <a:gd name="T14" fmla="*/ 18 w 21"/>
                <a:gd name="T15" fmla="*/ 10 h 14"/>
                <a:gd name="T16" fmla="*/ 18 w 21"/>
                <a:gd name="T17" fmla="*/ 8 h 14"/>
                <a:gd name="T18" fmla="*/ 18 w 21"/>
                <a:gd name="T19" fmla="*/ 8 h 14"/>
                <a:gd name="T20" fmla="*/ 21 w 21"/>
                <a:gd name="T21" fmla="*/ 6 h 14"/>
                <a:gd name="T22" fmla="*/ 18 w 21"/>
                <a:gd name="T23" fmla="*/ 6 h 14"/>
                <a:gd name="T24" fmla="*/ 18 w 21"/>
                <a:gd name="T25" fmla="*/ 4 h 14"/>
                <a:gd name="T26" fmla="*/ 18 w 21"/>
                <a:gd name="T27" fmla="*/ 4 h 14"/>
                <a:gd name="T28" fmla="*/ 18 w 21"/>
                <a:gd name="T29" fmla="*/ 4 h 14"/>
                <a:gd name="T30" fmla="*/ 18 w 21"/>
                <a:gd name="T31" fmla="*/ 2 h 14"/>
                <a:gd name="T32" fmla="*/ 15 w 21"/>
                <a:gd name="T33" fmla="*/ 2 h 14"/>
                <a:gd name="T34" fmla="*/ 15 w 21"/>
                <a:gd name="T35" fmla="*/ 2 h 14"/>
                <a:gd name="T36" fmla="*/ 12 w 21"/>
                <a:gd name="T37" fmla="*/ 0 h 14"/>
                <a:gd name="T38" fmla="*/ 12 w 21"/>
                <a:gd name="T39" fmla="*/ 0 h 14"/>
                <a:gd name="T40" fmla="*/ 9 w 21"/>
                <a:gd name="T41" fmla="*/ 0 h 14"/>
                <a:gd name="T42" fmla="*/ 9 w 21"/>
                <a:gd name="T43" fmla="*/ 0 h 14"/>
                <a:gd name="T44" fmla="*/ 6 w 21"/>
                <a:gd name="T45" fmla="*/ 0 h 14"/>
                <a:gd name="T46" fmla="*/ 6 w 21"/>
                <a:gd name="T47" fmla="*/ 2 h 14"/>
                <a:gd name="T48" fmla="*/ 6 w 21"/>
                <a:gd name="T49" fmla="*/ 2 h 14"/>
                <a:gd name="T50" fmla="*/ 3 w 21"/>
                <a:gd name="T51" fmla="*/ 2 h 14"/>
                <a:gd name="T52" fmla="*/ 3 w 21"/>
                <a:gd name="T53" fmla="*/ 4 h 14"/>
                <a:gd name="T54" fmla="*/ 3 w 21"/>
                <a:gd name="T55" fmla="*/ 4 h 14"/>
                <a:gd name="T56" fmla="*/ 0 w 21"/>
                <a:gd name="T57" fmla="*/ 4 h 14"/>
                <a:gd name="T58" fmla="*/ 0 w 21"/>
                <a:gd name="T59" fmla="*/ 6 h 14"/>
                <a:gd name="T60" fmla="*/ 0 w 21"/>
                <a:gd name="T61" fmla="*/ 6 h 14"/>
                <a:gd name="T62" fmla="*/ 0 w 21"/>
                <a:gd name="T63" fmla="*/ 8 h 14"/>
                <a:gd name="T64" fmla="*/ 0 w 21"/>
                <a:gd name="T65" fmla="*/ 8 h 14"/>
                <a:gd name="T66" fmla="*/ 3 w 21"/>
                <a:gd name="T67" fmla="*/ 10 h 14"/>
                <a:gd name="T68" fmla="*/ 3 w 21"/>
                <a:gd name="T69" fmla="*/ 10 h 14"/>
                <a:gd name="T70" fmla="*/ 3 w 21"/>
                <a:gd name="T71" fmla="*/ 12 h 14"/>
                <a:gd name="T72" fmla="*/ 6 w 21"/>
                <a:gd name="T73" fmla="*/ 12 h 14"/>
                <a:gd name="T74" fmla="*/ 6 w 21"/>
                <a:gd name="T75" fmla="*/ 12 h 14"/>
                <a:gd name="T76" fmla="*/ 6 w 21"/>
                <a:gd name="T77" fmla="*/ 12 h 14"/>
                <a:gd name="T78" fmla="*/ 9 w 21"/>
                <a:gd name="T79" fmla="*/ 14 h 14"/>
                <a:gd name="T80" fmla="*/ 9 w 21"/>
                <a:gd name="T81" fmla="*/ 14 h 14"/>
                <a:gd name="T82" fmla="*/ 9 w 21"/>
                <a:gd name="T83" fmla="*/ 14 h 14"/>
                <a:gd name="T84" fmla="*/ 9 w 21"/>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
                <a:gd name="T130" fmla="*/ 0 h 14"/>
                <a:gd name="T131" fmla="*/ 21 w 21"/>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 h="14">
                  <a:moveTo>
                    <a:pt x="9" y="12"/>
                  </a:moveTo>
                  <a:lnTo>
                    <a:pt x="12" y="14"/>
                  </a:lnTo>
                  <a:lnTo>
                    <a:pt x="12" y="12"/>
                  </a:lnTo>
                  <a:lnTo>
                    <a:pt x="15" y="12"/>
                  </a:lnTo>
                  <a:lnTo>
                    <a:pt x="18" y="12"/>
                  </a:lnTo>
                  <a:lnTo>
                    <a:pt x="18" y="10"/>
                  </a:lnTo>
                  <a:lnTo>
                    <a:pt x="18" y="8"/>
                  </a:lnTo>
                  <a:lnTo>
                    <a:pt x="21" y="6"/>
                  </a:lnTo>
                  <a:lnTo>
                    <a:pt x="18" y="6"/>
                  </a:lnTo>
                  <a:lnTo>
                    <a:pt x="18" y="4"/>
                  </a:lnTo>
                  <a:lnTo>
                    <a:pt x="18" y="2"/>
                  </a:lnTo>
                  <a:lnTo>
                    <a:pt x="15" y="2"/>
                  </a:lnTo>
                  <a:lnTo>
                    <a:pt x="12" y="0"/>
                  </a:lnTo>
                  <a:lnTo>
                    <a:pt x="9" y="0"/>
                  </a:lnTo>
                  <a:lnTo>
                    <a:pt x="6" y="0"/>
                  </a:lnTo>
                  <a:lnTo>
                    <a:pt x="6" y="2"/>
                  </a:lnTo>
                  <a:lnTo>
                    <a:pt x="3" y="2"/>
                  </a:lnTo>
                  <a:lnTo>
                    <a:pt x="3" y="4"/>
                  </a:lnTo>
                  <a:lnTo>
                    <a:pt x="0" y="4"/>
                  </a:lnTo>
                  <a:lnTo>
                    <a:pt x="0" y="6"/>
                  </a:lnTo>
                  <a:lnTo>
                    <a:pt x="0" y="8"/>
                  </a:lnTo>
                  <a:lnTo>
                    <a:pt x="3" y="10"/>
                  </a:lnTo>
                  <a:lnTo>
                    <a:pt x="3" y="12"/>
                  </a:lnTo>
                  <a:lnTo>
                    <a:pt x="6" y="12"/>
                  </a:lnTo>
                  <a:lnTo>
                    <a:pt x="9" y="14"/>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71" name="Freeform 364"/>
            <p:cNvSpPr>
              <a:spLocks/>
            </p:cNvSpPr>
            <p:nvPr/>
          </p:nvSpPr>
          <p:spPr bwMode="auto">
            <a:xfrm>
              <a:off x="2952" y="1420"/>
              <a:ext cx="19" cy="14"/>
            </a:xfrm>
            <a:custGeom>
              <a:avLst/>
              <a:gdLst>
                <a:gd name="T0" fmla="*/ 10 w 19"/>
                <a:gd name="T1" fmla="*/ 12 h 14"/>
                <a:gd name="T2" fmla="*/ 13 w 19"/>
                <a:gd name="T3" fmla="*/ 14 h 14"/>
                <a:gd name="T4" fmla="*/ 13 w 19"/>
                <a:gd name="T5" fmla="*/ 12 h 14"/>
                <a:gd name="T6" fmla="*/ 16 w 19"/>
                <a:gd name="T7" fmla="*/ 12 h 14"/>
                <a:gd name="T8" fmla="*/ 16 w 19"/>
                <a:gd name="T9" fmla="*/ 12 h 14"/>
                <a:gd name="T10" fmla="*/ 19 w 19"/>
                <a:gd name="T11" fmla="*/ 12 h 14"/>
                <a:gd name="T12" fmla="*/ 19 w 19"/>
                <a:gd name="T13" fmla="*/ 10 h 14"/>
                <a:gd name="T14" fmla="*/ 19 w 19"/>
                <a:gd name="T15" fmla="*/ 10 h 14"/>
                <a:gd name="T16" fmla="*/ 19 w 19"/>
                <a:gd name="T17" fmla="*/ 8 h 14"/>
                <a:gd name="T18" fmla="*/ 19 w 19"/>
                <a:gd name="T19" fmla="*/ 8 h 14"/>
                <a:gd name="T20" fmla="*/ 19 w 19"/>
                <a:gd name="T21" fmla="*/ 6 h 14"/>
                <a:gd name="T22" fmla="*/ 19 w 19"/>
                <a:gd name="T23" fmla="*/ 6 h 14"/>
                <a:gd name="T24" fmla="*/ 19 w 19"/>
                <a:gd name="T25" fmla="*/ 4 h 14"/>
                <a:gd name="T26" fmla="*/ 19 w 19"/>
                <a:gd name="T27" fmla="*/ 4 h 14"/>
                <a:gd name="T28" fmla="*/ 19 w 19"/>
                <a:gd name="T29" fmla="*/ 4 h 14"/>
                <a:gd name="T30" fmla="*/ 19 w 19"/>
                <a:gd name="T31" fmla="*/ 2 h 14"/>
                <a:gd name="T32" fmla="*/ 16 w 19"/>
                <a:gd name="T33" fmla="*/ 2 h 14"/>
                <a:gd name="T34" fmla="*/ 16 w 19"/>
                <a:gd name="T35" fmla="*/ 2 h 14"/>
                <a:gd name="T36" fmla="*/ 13 w 19"/>
                <a:gd name="T37" fmla="*/ 0 h 14"/>
                <a:gd name="T38" fmla="*/ 13 w 19"/>
                <a:gd name="T39" fmla="*/ 0 h 14"/>
                <a:gd name="T40" fmla="*/ 10 w 19"/>
                <a:gd name="T41" fmla="*/ 0 h 14"/>
                <a:gd name="T42" fmla="*/ 10 w 19"/>
                <a:gd name="T43" fmla="*/ 0 h 14"/>
                <a:gd name="T44" fmla="*/ 6 w 19"/>
                <a:gd name="T45" fmla="*/ 0 h 14"/>
                <a:gd name="T46" fmla="*/ 6 w 19"/>
                <a:gd name="T47" fmla="*/ 2 h 14"/>
                <a:gd name="T48" fmla="*/ 3 w 19"/>
                <a:gd name="T49" fmla="*/ 2 h 14"/>
                <a:gd name="T50" fmla="*/ 3 w 19"/>
                <a:gd name="T51" fmla="*/ 2 h 14"/>
                <a:gd name="T52" fmla="*/ 3 w 19"/>
                <a:gd name="T53" fmla="*/ 4 h 14"/>
                <a:gd name="T54" fmla="*/ 3 w 19"/>
                <a:gd name="T55" fmla="*/ 4 h 14"/>
                <a:gd name="T56" fmla="*/ 0 w 19"/>
                <a:gd name="T57" fmla="*/ 4 h 14"/>
                <a:gd name="T58" fmla="*/ 0 w 19"/>
                <a:gd name="T59" fmla="*/ 6 h 14"/>
                <a:gd name="T60" fmla="*/ 0 w 19"/>
                <a:gd name="T61" fmla="*/ 6 h 14"/>
                <a:gd name="T62" fmla="*/ 0 w 19"/>
                <a:gd name="T63" fmla="*/ 8 h 14"/>
                <a:gd name="T64" fmla="*/ 0 w 19"/>
                <a:gd name="T65" fmla="*/ 8 h 14"/>
                <a:gd name="T66" fmla="*/ 3 w 19"/>
                <a:gd name="T67" fmla="*/ 10 h 14"/>
                <a:gd name="T68" fmla="*/ 3 w 19"/>
                <a:gd name="T69" fmla="*/ 10 h 14"/>
                <a:gd name="T70" fmla="*/ 3 w 19"/>
                <a:gd name="T71" fmla="*/ 12 h 14"/>
                <a:gd name="T72" fmla="*/ 3 w 19"/>
                <a:gd name="T73" fmla="*/ 12 h 14"/>
                <a:gd name="T74" fmla="*/ 6 w 19"/>
                <a:gd name="T75" fmla="*/ 12 h 14"/>
                <a:gd name="T76" fmla="*/ 6 w 19"/>
                <a:gd name="T77" fmla="*/ 12 h 14"/>
                <a:gd name="T78" fmla="*/ 10 w 19"/>
                <a:gd name="T79" fmla="*/ 14 h 14"/>
                <a:gd name="T80" fmla="*/ 10 w 19"/>
                <a:gd name="T81" fmla="*/ 14 h 14"/>
                <a:gd name="T82" fmla="*/ 10 w 19"/>
                <a:gd name="T83" fmla="*/ 14 h 14"/>
                <a:gd name="T84" fmla="*/ 10 w 19"/>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
                <a:gd name="T130" fmla="*/ 0 h 14"/>
                <a:gd name="T131" fmla="*/ 19 w 19"/>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 h="14">
                  <a:moveTo>
                    <a:pt x="10" y="12"/>
                  </a:moveTo>
                  <a:lnTo>
                    <a:pt x="13" y="14"/>
                  </a:lnTo>
                  <a:lnTo>
                    <a:pt x="13" y="12"/>
                  </a:lnTo>
                  <a:lnTo>
                    <a:pt x="16" y="12"/>
                  </a:lnTo>
                  <a:lnTo>
                    <a:pt x="19" y="12"/>
                  </a:lnTo>
                  <a:lnTo>
                    <a:pt x="19" y="10"/>
                  </a:lnTo>
                  <a:lnTo>
                    <a:pt x="19" y="8"/>
                  </a:lnTo>
                  <a:lnTo>
                    <a:pt x="19" y="6"/>
                  </a:lnTo>
                  <a:lnTo>
                    <a:pt x="19" y="4"/>
                  </a:lnTo>
                  <a:lnTo>
                    <a:pt x="19" y="2"/>
                  </a:lnTo>
                  <a:lnTo>
                    <a:pt x="16" y="2"/>
                  </a:lnTo>
                  <a:lnTo>
                    <a:pt x="13" y="0"/>
                  </a:lnTo>
                  <a:lnTo>
                    <a:pt x="10" y="0"/>
                  </a:lnTo>
                  <a:lnTo>
                    <a:pt x="6" y="0"/>
                  </a:lnTo>
                  <a:lnTo>
                    <a:pt x="6" y="2"/>
                  </a:lnTo>
                  <a:lnTo>
                    <a:pt x="3" y="2"/>
                  </a:lnTo>
                  <a:lnTo>
                    <a:pt x="3" y="4"/>
                  </a:lnTo>
                  <a:lnTo>
                    <a:pt x="0" y="4"/>
                  </a:lnTo>
                  <a:lnTo>
                    <a:pt x="0" y="6"/>
                  </a:lnTo>
                  <a:lnTo>
                    <a:pt x="0" y="8"/>
                  </a:lnTo>
                  <a:lnTo>
                    <a:pt x="3" y="10"/>
                  </a:lnTo>
                  <a:lnTo>
                    <a:pt x="3" y="12"/>
                  </a:lnTo>
                  <a:lnTo>
                    <a:pt x="6" y="12"/>
                  </a:lnTo>
                  <a:lnTo>
                    <a:pt x="10" y="14"/>
                  </a:lnTo>
                  <a:lnTo>
                    <a:pt x="1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72" name="Freeform 365"/>
            <p:cNvSpPr>
              <a:spLocks/>
            </p:cNvSpPr>
            <p:nvPr/>
          </p:nvSpPr>
          <p:spPr bwMode="auto">
            <a:xfrm>
              <a:off x="3016" y="1420"/>
              <a:ext cx="18" cy="14"/>
            </a:xfrm>
            <a:custGeom>
              <a:avLst/>
              <a:gdLst>
                <a:gd name="T0" fmla="*/ 9 w 18"/>
                <a:gd name="T1" fmla="*/ 12 h 14"/>
                <a:gd name="T2" fmla="*/ 12 w 18"/>
                <a:gd name="T3" fmla="*/ 14 h 14"/>
                <a:gd name="T4" fmla="*/ 12 w 18"/>
                <a:gd name="T5" fmla="*/ 12 h 14"/>
                <a:gd name="T6" fmla="*/ 15 w 18"/>
                <a:gd name="T7" fmla="*/ 12 h 14"/>
                <a:gd name="T8" fmla="*/ 15 w 18"/>
                <a:gd name="T9" fmla="*/ 12 h 14"/>
                <a:gd name="T10" fmla="*/ 15 w 18"/>
                <a:gd name="T11" fmla="*/ 12 h 14"/>
                <a:gd name="T12" fmla="*/ 18 w 18"/>
                <a:gd name="T13" fmla="*/ 10 h 14"/>
                <a:gd name="T14" fmla="*/ 18 w 18"/>
                <a:gd name="T15" fmla="*/ 10 h 14"/>
                <a:gd name="T16" fmla="*/ 18 w 18"/>
                <a:gd name="T17" fmla="*/ 8 h 14"/>
                <a:gd name="T18" fmla="*/ 18 w 18"/>
                <a:gd name="T19" fmla="*/ 8 h 14"/>
                <a:gd name="T20" fmla="*/ 18 w 18"/>
                <a:gd name="T21" fmla="*/ 6 h 14"/>
                <a:gd name="T22" fmla="*/ 18 w 18"/>
                <a:gd name="T23" fmla="*/ 6 h 14"/>
                <a:gd name="T24" fmla="*/ 18 w 18"/>
                <a:gd name="T25" fmla="*/ 4 h 14"/>
                <a:gd name="T26" fmla="*/ 18 w 18"/>
                <a:gd name="T27" fmla="*/ 4 h 14"/>
                <a:gd name="T28" fmla="*/ 18 w 18"/>
                <a:gd name="T29" fmla="*/ 4 h 14"/>
                <a:gd name="T30" fmla="*/ 15 w 18"/>
                <a:gd name="T31" fmla="*/ 2 h 14"/>
                <a:gd name="T32" fmla="*/ 15 w 18"/>
                <a:gd name="T33" fmla="*/ 2 h 14"/>
                <a:gd name="T34" fmla="*/ 15 w 18"/>
                <a:gd name="T35" fmla="*/ 2 h 14"/>
                <a:gd name="T36" fmla="*/ 12 w 18"/>
                <a:gd name="T37" fmla="*/ 0 h 14"/>
                <a:gd name="T38" fmla="*/ 12 w 18"/>
                <a:gd name="T39" fmla="*/ 0 h 14"/>
                <a:gd name="T40" fmla="*/ 9 w 18"/>
                <a:gd name="T41" fmla="*/ 0 h 14"/>
                <a:gd name="T42" fmla="*/ 9 w 18"/>
                <a:gd name="T43" fmla="*/ 0 h 14"/>
                <a:gd name="T44" fmla="*/ 6 w 18"/>
                <a:gd name="T45" fmla="*/ 0 h 14"/>
                <a:gd name="T46" fmla="*/ 6 w 18"/>
                <a:gd name="T47" fmla="*/ 2 h 14"/>
                <a:gd name="T48" fmla="*/ 3 w 18"/>
                <a:gd name="T49" fmla="*/ 2 h 14"/>
                <a:gd name="T50" fmla="*/ 3 w 18"/>
                <a:gd name="T51" fmla="*/ 2 h 14"/>
                <a:gd name="T52" fmla="*/ 3 w 18"/>
                <a:gd name="T53" fmla="*/ 4 h 14"/>
                <a:gd name="T54" fmla="*/ 0 w 18"/>
                <a:gd name="T55" fmla="*/ 4 h 14"/>
                <a:gd name="T56" fmla="*/ 0 w 18"/>
                <a:gd name="T57" fmla="*/ 4 h 14"/>
                <a:gd name="T58" fmla="*/ 0 w 18"/>
                <a:gd name="T59" fmla="*/ 6 h 14"/>
                <a:gd name="T60" fmla="*/ 0 w 18"/>
                <a:gd name="T61" fmla="*/ 6 h 14"/>
                <a:gd name="T62" fmla="*/ 0 w 18"/>
                <a:gd name="T63" fmla="*/ 8 h 14"/>
                <a:gd name="T64" fmla="*/ 0 w 18"/>
                <a:gd name="T65" fmla="*/ 8 h 14"/>
                <a:gd name="T66" fmla="*/ 0 w 18"/>
                <a:gd name="T67" fmla="*/ 10 h 14"/>
                <a:gd name="T68" fmla="*/ 3 w 18"/>
                <a:gd name="T69" fmla="*/ 10 h 14"/>
                <a:gd name="T70" fmla="*/ 3 w 18"/>
                <a:gd name="T71" fmla="*/ 12 h 14"/>
                <a:gd name="T72" fmla="*/ 3 w 18"/>
                <a:gd name="T73" fmla="*/ 12 h 14"/>
                <a:gd name="T74" fmla="*/ 6 w 18"/>
                <a:gd name="T75" fmla="*/ 12 h 14"/>
                <a:gd name="T76" fmla="*/ 6 w 18"/>
                <a:gd name="T77" fmla="*/ 12 h 14"/>
                <a:gd name="T78" fmla="*/ 9 w 18"/>
                <a:gd name="T79" fmla="*/ 14 h 14"/>
                <a:gd name="T80" fmla="*/ 9 w 18"/>
                <a:gd name="T81" fmla="*/ 14 h 14"/>
                <a:gd name="T82" fmla="*/ 9 w 18"/>
                <a:gd name="T83" fmla="*/ 14 h 14"/>
                <a:gd name="T84" fmla="*/ 9 w 18"/>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
                <a:gd name="T130" fmla="*/ 0 h 14"/>
                <a:gd name="T131" fmla="*/ 18 w 18"/>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 h="14">
                  <a:moveTo>
                    <a:pt x="9" y="12"/>
                  </a:moveTo>
                  <a:lnTo>
                    <a:pt x="12" y="14"/>
                  </a:lnTo>
                  <a:lnTo>
                    <a:pt x="12" y="12"/>
                  </a:lnTo>
                  <a:lnTo>
                    <a:pt x="15" y="12"/>
                  </a:lnTo>
                  <a:lnTo>
                    <a:pt x="18" y="10"/>
                  </a:lnTo>
                  <a:lnTo>
                    <a:pt x="18" y="8"/>
                  </a:lnTo>
                  <a:lnTo>
                    <a:pt x="18" y="6"/>
                  </a:lnTo>
                  <a:lnTo>
                    <a:pt x="18" y="4"/>
                  </a:lnTo>
                  <a:lnTo>
                    <a:pt x="15" y="2"/>
                  </a:lnTo>
                  <a:lnTo>
                    <a:pt x="12" y="0"/>
                  </a:lnTo>
                  <a:lnTo>
                    <a:pt x="9" y="0"/>
                  </a:lnTo>
                  <a:lnTo>
                    <a:pt x="6" y="0"/>
                  </a:lnTo>
                  <a:lnTo>
                    <a:pt x="6" y="2"/>
                  </a:lnTo>
                  <a:lnTo>
                    <a:pt x="3" y="2"/>
                  </a:lnTo>
                  <a:lnTo>
                    <a:pt x="3" y="4"/>
                  </a:lnTo>
                  <a:lnTo>
                    <a:pt x="0" y="4"/>
                  </a:lnTo>
                  <a:lnTo>
                    <a:pt x="0" y="6"/>
                  </a:lnTo>
                  <a:lnTo>
                    <a:pt x="0" y="8"/>
                  </a:lnTo>
                  <a:lnTo>
                    <a:pt x="0" y="10"/>
                  </a:lnTo>
                  <a:lnTo>
                    <a:pt x="3" y="10"/>
                  </a:lnTo>
                  <a:lnTo>
                    <a:pt x="3" y="12"/>
                  </a:lnTo>
                  <a:lnTo>
                    <a:pt x="6" y="12"/>
                  </a:lnTo>
                  <a:lnTo>
                    <a:pt x="9" y="14"/>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73" name="Freeform 366"/>
            <p:cNvSpPr>
              <a:spLocks/>
            </p:cNvSpPr>
            <p:nvPr/>
          </p:nvSpPr>
          <p:spPr bwMode="auto">
            <a:xfrm>
              <a:off x="2889" y="1420"/>
              <a:ext cx="21" cy="14"/>
            </a:xfrm>
            <a:custGeom>
              <a:avLst/>
              <a:gdLst>
                <a:gd name="T0" fmla="*/ 9 w 21"/>
                <a:gd name="T1" fmla="*/ 12 h 14"/>
                <a:gd name="T2" fmla="*/ 12 w 21"/>
                <a:gd name="T3" fmla="*/ 14 h 14"/>
                <a:gd name="T4" fmla="*/ 12 w 21"/>
                <a:gd name="T5" fmla="*/ 12 h 14"/>
                <a:gd name="T6" fmla="*/ 15 w 21"/>
                <a:gd name="T7" fmla="*/ 12 h 14"/>
                <a:gd name="T8" fmla="*/ 15 w 21"/>
                <a:gd name="T9" fmla="*/ 12 h 14"/>
                <a:gd name="T10" fmla="*/ 18 w 21"/>
                <a:gd name="T11" fmla="*/ 12 h 14"/>
                <a:gd name="T12" fmla="*/ 18 w 21"/>
                <a:gd name="T13" fmla="*/ 10 h 14"/>
                <a:gd name="T14" fmla="*/ 18 w 21"/>
                <a:gd name="T15" fmla="*/ 10 h 14"/>
                <a:gd name="T16" fmla="*/ 18 w 21"/>
                <a:gd name="T17" fmla="*/ 8 h 14"/>
                <a:gd name="T18" fmla="*/ 21 w 21"/>
                <a:gd name="T19" fmla="*/ 8 h 14"/>
                <a:gd name="T20" fmla="*/ 21 w 21"/>
                <a:gd name="T21" fmla="*/ 6 h 14"/>
                <a:gd name="T22" fmla="*/ 21 w 21"/>
                <a:gd name="T23" fmla="*/ 6 h 14"/>
                <a:gd name="T24" fmla="*/ 18 w 21"/>
                <a:gd name="T25" fmla="*/ 4 h 14"/>
                <a:gd name="T26" fmla="*/ 18 w 21"/>
                <a:gd name="T27" fmla="*/ 4 h 14"/>
                <a:gd name="T28" fmla="*/ 18 w 21"/>
                <a:gd name="T29" fmla="*/ 4 h 14"/>
                <a:gd name="T30" fmla="*/ 18 w 21"/>
                <a:gd name="T31" fmla="*/ 2 h 14"/>
                <a:gd name="T32" fmla="*/ 15 w 21"/>
                <a:gd name="T33" fmla="*/ 2 h 14"/>
                <a:gd name="T34" fmla="*/ 15 w 21"/>
                <a:gd name="T35" fmla="*/ 2 h 14"/>
                <a:gd name="T36" fmla="*/ 12 w 21"/>
                <a:gd name="T37" fmla="*/ 0 h 14"/>
                <a:gd name="T38" fmla="*/ 12 w 21"/>
                <a:gd name="T39" fmla="*/ 0 h 14"/>
                <a:gd name="T40" fmla="*/ 12 w 21"/>
                <a:gd name="T41" fmla="*/ 0 h 14"/>
                <a:gd name="T42" fmla="*/ 9 w 21"/>
                <a:gd name="T43" fmla="*/ 0 h 14"/>
                <a:gd name="T44" fmla="*/ 9 w 21"/>
                <a:gd name="T45" fmla="*/ 0 h 14"/>
                <a:gd name="T46" fmla="*/ 6 w 21"/>
                <a:gd name="T47" fmla="*/ 2 h 14"/>
                <a:gd name="T48" fmla="*/ 6 w 21"/>
                <a:gd name="T49" fmla="*/ 2 h 14"/>
                <a:gd name="T50" fmla="*/ 3 w 21"/>
                <a:gd name="T51" fmla="*/ 2 h 14"/>
                <a:gd name="T52" fmla="*/ 3 w 21"/>
                <a:gd name="T53" fmla="*/ 4 h 14"/>
                <a:gd name="T54" fmla="*/ 3 w 21"/>
                <a:gd name="T55" fmla="*/ 4 h 14"/>
                <a:gd name="T56" fmla="*/ 3 w 21"/>
                <a:gd name="T57" fmla="*/ 4 h 14"/>
                <a:gd name="T58" fmla="*/ 0 w 21"/>
                <a:gd name="T59" fmla="*/ 6 h 14"/>
                <a:gd name="T60" fmla="*/ 0 w 21"/>
                <a:gd name="T61" fmla="*/ 6 h 14"/>
                <a:gd name="T62" fmla="*/ 0 w 21"/>
                <a:gd name="T63" fmla="*/ 8 h 14"/>
                <a:gd name="T64" fmla="*/ 3 w 21"/>
                <a:gd name="T65" fmla="*/ 8 h 14"/>
                <a:gd name="T66" fmla="*/ 3 w 21"/>
                <a:gd name="T67" fmla="*/ 10 h 14"/>
                <a:gd name="T68" fmla="*/ 3 w 21"/>
                <a:gd name="T69" fmla="*/ 10 h 14"/>
                <a:gd name="T70" fmla="*/ 3 w 21"/>
                <a:gd name="T71" fmla="*/ 12 h 14"/>
                <a:gd name="T72" fmla="*/ 6 w 21"/>
                <a:gd name="T73" fmla="*/ 12 h 14"/>
                <a:gd name="T74" fmla="*/ 6 w 21"/>
                <a:gd name="T75" fmla="*/ 12 h 14"/>
                <a:gd name="T76" fmla="*/ 9 w 21"/>
                <a:gd name="T77" fmla="*/ 12 h 14"/>
                <a:gd name="T78" fmla="*/ 9 w 21"/>
                <a:gd name="T79" fmla="*/ 14 h 14"/>
                <a:gd name="T80" fmla="*/ 12 w 21"/>
                <a:gd name="T81" fmla="*/ 14 h 14"/>
                <a:gd name="T82" fmla="*/ 12 w 21"/>
                <a:gd name="T83" fmla="*/ 14 h 14"/>
                <a:gd name="T84" fmla="*/ 9 w 21"/>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
                <a:gd name="T130" fmla="*/ 0 h 14"/>
                <a:gd name="T131" fmla="*/ 21 w 21"/>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 h="14">
                  <a:moveTo>
                    <a:pt x="9" y="12"/>
                  </a:moveTo>
                  <a:lnTo>
                    <a:pt x="12" y="14"/>
                  </a:lnTo>
                  <a:lnTo>
                    <a:pt x="12" y="12"/>
                  </a:lnTo>
                  <a:lnTo>
                    <a:pt x="15" y="12"/>
                  </a:lnTo>
                  <a:lnTo>
                    <a:pt x="18" y="12"/>
                  </a:lnTo>
                  <a:lnTo>
                    <a:pt x="18" y="10"/>
                  </a:lnTo>
                  <a:lnTo>
                    <a:pt x="18" y="8"/>
                  </a:lnTo>
                  <a:lnTo>
                    <a:pt x="21" y="8"/>
                  </a:lnTo>
                  <a:lnTo>
                    <a:pt x="21" y="6"/>
                  </a:lnTo>
                  <a:lnTo>
                    <a:pt x="18" y="4"/>
                  </a:lnTo>
                  <a:lnTo>
                    <a:pt x="18" y="2"/>
                  </a:lnTo>
                  <a:lnTo>
                    <a:pt x="15" y="2"/>
                  </a:lnTo>
                  <a:lnTo>
                    <a:pt x="12" y="0"/>
                  </a:lnTo>
                  <a:lnTo>
                    <a:pt x="9" y="0"/>
                  </a:lnTo>
                  <a:lnTo>
                    <a:pt x="6" y="2"/>
                  </a:lnTo>
                  <a:lnTo>
                    <a:pt x="3" y="2"/>
                  </a:lnTo>
                  <a:lnTo>
                    <a:pt x="3" y="4"/>
                  </a:lnTo>
                  <a:lnTo>
                    <a:pt x="0" y="6"/>
                  </a:lnTo>
                  <a:lnTo>
                    <a:pt x="0" y="8"/>
                  </a:lnTo>
                  <a:lnTo>
                    <a:pt x="3" y="8"/>
                  </a:lnTo>
                  <a:lnTo>
                    <a:pt x="3" y="10"/>
                  </a:lnTo>
                  <a:lnTo>
                    <a:pt x="3" y="12"/>
                  </a:lnTo>
                  <a:lnTo>
                    <a:pt x="6" y="12"/>
                  </a:lnTo>
                  <a:lnTo>
                    <a:pt x="9" y="12"/>
                  </a:lnTo>
                  <a:lnTo>
                    <a:pt x="9" y="14"/>
                  </a:lnTo>
                  <a:lnTo>
                    <a:pt x="12" y="14"/>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74" name="Freeform 367"/>
            <p:cNvSpPr>
              <a:spLocks/>
            </p:cNvSpPr>
            <p:nvPr/>
          </p:nvSpPr>
          <p:spPr bwMode="auto">
            <a:xfrm>
              <a:off x="4509" y="1420"/>
              <a:ext cx="18" cy="14"/>
            </a:xfrm>
            <a:custGeom>
              <a:avLst/>
              <a:gdLst>
                <a:gd name="T0" fmla="*/ 9 w 18"/>
                <a:gd name="T1" fmla="*/ 12 h 14"/>
                <a:gd name="T2" fmla="*/ 12 w 18"/>
                <a:gd name="T3" fmla="*/ 14 h 14"/>
                <a:gd name="T4" fmla="*/ 12 w 18"/>
                <a:gd name="T5" fmla="*/ 12 h 14"/>
                <a:gd name="T6" fmla="*/ 15 w 18"/>
                <a:gd name="T7" fmla="*/ 12 h 14"/>
                <a:gd name="T8" fmla="*/ 15 w 18"/>
                <a:gd name="T9" fmla="*/ 12 h 14"/>
                <a:gd name="T10" fmla="*/ 15 w 18"/>
                <a:gd name="T11" fmla="*/ 12 h 14"/>
                <a:gd name="T12" fmla="*/ 18 w 18"/>
                <a:gd name="T13" fmla="*/ 10 h 14"/>
                <a:gd name="T14" fmla="*/ 18 w 18"/>
                <a:gd name="T15" fmla="*/ 10 h 14"/>
                <a:gd name="T16" fmla="*/ 18 w 18"/>
                <a:gd name="T17" fmla="*/ 8 h 14"/>
                <a:gd name="T18" fmla="*/ 18 w 18"/>
                <a:gd name="T19" fmla="*/ 8 h 14"/>
                <a:gd name="T20" fmla="*/ 18 w 18"/>
                <a:gd name="T21" fmla="*/ 6 h 14"/>
                <a:gd name="T22" fmla="*/ 18 w 18"/>
                <a:gd name="T23" fmla="*/ 6 h 14"/>
                <a:gd name="T24" fmla="*/ 18 w 18"/>
                <a:gd name="T25" fmla="*/ 4 h 14"/>
                <a:gd name="T26" fmla="*/ 18 w 18"/>
                <a:gd name="T27" fmla="*/ 4 h 14"/>
                <a:gd name="T28" fmla="*/ 18 w 18"/>
                <a:gd name="T29" fmla="*/ 4 h 14"/>
                <a:gd name="T30" fmla="*/ 15 w 18"/>
                <a:gd name="T31" fmla="*/ 2 h 14"/>
                <a:gd name="T32" fmla="*/ 15 w 18"/>
                <a:gd name="T33" fmla="*/ 2 h 14"/>
                <a:gd name="T34" fmla="*/ 15 w 18"/>
                <a:gd name="T35" fmla="*/ 2 h 14"/>
                <a:gd name="T36" fmla="*/ 12 w 18"/>
                <a:gd name="T37" fmla="*/ 0 h 14"/>
                <a:gd name="T38" fmla="*/ 12 w 18"/>
                <a:gd name="T39" fmla="*/ 0 h 14"/>
                <a:gd name="T40" fmla="*/ 9 w 18"/>
                <a:gd name="T41" fmla="*/ 0 h 14"/>
                <a:gd name="T42" fmla="*/ 9 w 18"/>
                <a:gd name="T43" fmla="*/ 0 h 14"/>
                <a:gd name="T44" fmla="*/ 6 w 18"/>
                <a:gd name="T45" fmla="*/ 0 h 14"/>
                <a:gd name="T46" fmla="*/ 6 w 18"/>
                <a:gd name="T47" fmla="*/ 2 h 14"/>
                <a:gd name="T48" fmla="*/ 3 w 18"/>
                <a:gd name="T49" fmla="*/ 2 h 14"/>
                <a:gd name="T50" fmla="*/ 3 w 18"/>
                <a:gd name="T51" fmla="*/ 2 h 14"/>
                <a:gd name="T52" fmla="*/ 3 w 18"/>
                <a:gd name="T53" fmla="*/ 4 h 14"/>
                <a:gd name="T54" fmla="*/ 0 w 18"/>
                <a:gd name="T55" fmla="*/ 4 h 14"/>
                <a:gd name="T56" fmla="*/ 0 w 18"/>
                <a:gd name="T57" fmla="*/ 4 h 14"/>
                <a:gd name="T58" fmla="*/ 0 w 18"/>
                <a:gd name="T59" fmla="*/ 6 h 14"/>
                <a:gd name="T60" fmla="*/ 0 w 18"/>
                <a:gd name="T61" fmla="*/ 6 h 14"/>
                <a:gd name="T62" fmla="*/ 0 w 18"/>
                <a:gd name="T63" fmla="*/ 8 h 14"/>
                <a:gd name="T64" fmla="*/ 0 w 18"/>
                <a:gd name="T65" fmla="*/ 8 h 14"/>
                <a:gd name="T66" fmla="*/ 0 w 18"/>
                <a:gd name="T67" fmla="*/ 10 h 14"/>
                <a:gd name="T68" fmla="*/ 3 w 18"/>
                <a:gd name="T69" fmla="*/ 10 h 14"/>
                <a:gd name="T70" fmla="*/ 3 w 18"/>
                <a:gd name="T71" fmla="*/ 12 h 14"/>
                <a:gd name="T72" fmla="*/ 3 w 18"/>
                <a:gd name="T73" fmla="*/ 12 h 14"/>
                <a:gd name="T74" fmla="*/ 6 w 18"/>
                <a:gd name="T75" fmla="*/ 12 h 14"/>
                <a:gd name="T76" fmla="*/ 6 w 18"/>
                <a:gd name="T77" fmla="*/ 12 h 14"/>
                <a:gd name="T78" fmla="*/ 9 w 18"/>
                <a:gd name="T79" fmla="*/ 14 h 14"/>
                <a:gd name="T80" fmla="*/ 9 w 18"/>
                <a:gd name="T81" fmla="*/ 14 h 14"/>
                <a:gd name="T82" fmla="*/ 9 w 18"/>
                <a:gd name="T83" fmla="*/ 14 h 14"/>
                <a:gd name="T84" fmla="*/ 9 w 18"/>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
                <a:gd name="T130" fmla="*/ 0 h 14"/>
                <a:gd name="T131" fmla="*/ 18 w 18"/>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 h="14">
                  <a:moveTo>
                    <a:pt x="9" y="12"/>
                  </a:moveTo>
                  <a:lnTo>
                    <a:pt x="12" y="14"/>
                  </a:lnTo>
                  <a:lnTo>
                    <a:pt x="12" y="12"/>
                  </a:lnTo>
                  <a:lnTo>
                    <a:pt x="15" y="12"/>
                  </a:lnTo>
                  <a:lnTo>
                    <a:pt x="18" y="10"/>
                  </a:lnTo>
                  <a:lnTo>
                    <a:pt x="18" y="8"/>
                  </a:lnTo>
                  <a:lnTo>
                    <a:pt x="18" y="6"/>
                  </a:lnTo>
                  <a:lnTo>
                    <a:pt x="18" y="4"/>
                  </a:lnTo>
                  <a:lnTo>
                    <a:pt x="15" y="2"/>
                  </a:lnTo>
                  <a:lnTo>
                    <a:pt x="12" y="0"/>
                  </a:lnTo>
                  <a:lnTo>
                    <a:pt x="9" y="0"/>
                  </a:lnTo>
                  <a:lnTo>
                    <a:pt x="6" y="0"/>
                  </a:lnTo>
                  <a:lnTo>
                    <a:pt x="6" y="2"/>
                  </a:lnTo>
                  <a:lnTo>
                    <a:pt x="3" y="2"/>
                  </a:lnTo>
                  <a:lnTo>
                    <a:pt x="3" y="4"/>
                  </a:lnTo>
                  <a:lnTo>
                    <a:pt x="0" y="4"/>
                  </a:lnTo>
                  <a:lnTo>
                    <a:pt x="0" y="6"/>
                  </a:lnTo>
                  <a:lnTo>
                    <a:pt x="0" y="8"/>
                  </a:lnTo>
                  <a:lnTo>
                    <a:pt x="0" y="10"/>
                  </a:lnTo>
                  <a:lnTo>
                    <a:pt x="3" y="10"/>
                  </a:lnTo>
                  <a:lnTo>
                    <a:pt x="3" y="12"/>
                  </a:lnTo>
                  <a:lnTo>
                    <a:pt x="6" y="12"/>
                  </a:lnTo>
                  <a:lnTo>
                    <a:pt x="9" y="14"/>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75" name="Freeform 368"/>
            <p:cNvSpPr>
              <a:spLocks/>
            </p:cNvSpPr>
            <p:nvPr/>
          </p:nvSpPr>
          <p:spPr bwMode="auto">
            <a:xfrm>
              <a:off x="4573" y="1420"/>
              <a:ext cx="18" cy="14"/>
            </a:xfrm>
            <a:custGeom>
              <a:avLst/>
              <a:gdLst>
                <a:gd name="T0" fmla="*/ 9 w 18"/>
                <a:gd name="T1" fmla="*/ 12 h 14"/>
                <a:gd name="T2" fmla="*/ 12 w 18"/>
                <a:gd name="T3" fmla="*/ 14 h 14"/>
                <a:gd name="T4" fmla="*/ 12 w 18"/>
                <a:gd name="T5" fmla="*/ 12 h 14"/>
                <a:gd name="T6" fmla="*/ 12 w 18"/>
                <a:gd name="T7" fmla="*/ 12 h 14"/>
                <a:gd name="T8" fmla="*/ 15 w 18"/>
                <a:gd name="T9" fmla="*/ 12 h 14"/>
                <a:gd name="T10" fmla="*/ 15 w 18"/>
                <a:gd name="T11" fmla="*/ 12 h 14"/>
                <a:gd name="T12" fmla="*/ 18 w 18"/>
                <a:gd name="T13" fmla="*/ 10 h 14"/>
                <a:gd name="T14" fmla="*/ 18 w 18"/>
                <a:gd name="T15" fmla="*/ 10 h 14"/>
                <a:gd name="T16" fmla="*/ 18 w 18"/>
                <a:gd name="T17" fmla="*/ 8 h 14"/>
                <a:gd name="T18" fmla="*/ 18 w 18"/>
                <a:gd name="T19" fmla="*/ 8 h 14"/>
                <a:gd name="T20" fmla="*/ 18 w 18"/>
                <a:gd name="T21" fmla="*/ 6 h 14"/>
                <a:gd name="T22" fmla="*/ 18 w 18"/>
                <a:gd name="T23" fmla="*/ 6 h 14"/>
                <a:gd name="T24" fmla="*/ 18 w 18"/>
                <a:gd name="T25" fmla="*/ 4 h 14"/>
                <a:gd name="T26" fmla="*/ 18 w 18"/>
                <a:gd name="T27" fmla="*/ 4 h 14"/>
                <a:gd name="T28" fmla="*/ 18 w 18"/>
                <a:gd name="T29" fmla="*/ 4 h 14"/>
                <a:gd name="T30" fmla="*/ 15 w 18"/>
                <a:gd name="T31" fmla="*/ 2 h 14"/>
                <a:gd name="T32" fmla="*/ 15 w 18"/>
                <a:gd name="T33" fmla="*/ 2 h 14"/>
                <a:gd name="T34" fmla="*/ 12 w 18"/>
                <a:gd name="T35" fmla="*/ 2 h 14"/>
                <a:gd name="T36" fmla="*/ 12 w 18"/>
                <a:gd name="T37" fmla="*/ 0 h 14"/>
                <a:gd name="T38" fmla="*/ 12 w 18"/>
                <a:gd name="T39" fmla="*/ 0 h 14"/>
                <a:gd name="T40" fmla="*/ 9 w 18"/>
                <a:gd name="T41" fmla="*/ 0 h 14"/>
                <a:gd name="T42" fmla="*/ 9 w 18"/>
                <a:gd name="T43" fmla="*/ 0 h 14"/>
                <a:gd name="T44" fmla="*/ 6 w 18"/>
                <a:gd name="T45" fmla="*/ 0 h 14"/>
                <a:gd name="T46" fmla="*/ 6 w 18"/>
                <a:gd name="T47" fmla="*/ 2 h 14"/>
                <a:gd name="T48" fmla="*/ 3 w 18"/>
                <a:gd name="T49" fmla="*/ 2 h 14"/>
                <a:gd name="T50" fmla="*/ 3 w 18"/>
                <a:gd name="T51" fmla="*/ 2 h 14"/>
                <a:gd name="T52" fmla="*/ 3 w 18"/>
                <a:gd name="T53" fmla="*/ 4 h 14"/>
                <a:gd name="T54" fmla="*/ 0 w 18"/>
                <a:gd name="T55" fmla="*/ 4 h 14"/>
                <a:gd name="T56" fmla="*/ 0 w 18"/>
                <a:gd name="T57" fmla="*/ 4 h 14"/>
                <a:gd name="T58" fmla="*/ 0 w 18"/>
                <a:gd name="T59" fmla="*/ 6 h 14"/>
                <a:gd name="T60" fmla="*/ 0 w 18"/>
                <a:gd name="T61" fmla="*/ 6 h 14"/>
                <a:gd name="T62" fmla="*/ 0 w 18"/>
                <a:gd name="T63" fmla="*/ 8 h 14"/>
                <a:gd name="T64" fmla="*/ 0 w 18"/>
                <a:gd name="T65" fmla="*/ 8 h 14"/>
                <a:gd name="T66" fmla="*/ 0 w 18"/>
                <a:gd name="T67" fmla="*/ 10 h 14"/>
                <a:gd name="T68" fmla="*/ 3 w 18"/>
                <a:gd name="T69" fmla="*/ 10 h 14"/>
                <a:gd name="T70" fmla="*/ 3 w 18"/>
                <a:gd name="T71" fmla="*/ 12 h 14"/>
                <a:gd name="T72" fmla="*/ 3 w 18"/>
                <a:gd name="T73" fmla="*/ 12 h 14"/>
                <a:gd name="T74" fmla="*/ 6 w 18"/>
                <a:gd name="T75" fmla="*/ 12 h 14"/>
                <a:gd name="T76" fmla="*/ 6 w 18"/>
                <a:gd name="T77" fmla="*/ 12 h 14"/>
                <a:gd name="T78" fmla="*/ 9 w 18"/>
                <a:gd name="T79" fmla="*/ 14 h 14"/>
                <a:gd name="T80" fmla="*/ 9 w 18"/>
                <a:gd name="T81" fmla="*/ 14 h 14"/>
                <a:gd name="T82" fmla="*/ 9 w 18"/>
                <a:gd name="T83" fmla="*/ 14 h 14"/>
                <a:gd name="T84" fmla="*/ 9 w 18"/>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
                <a:gd name="T130" fmla="*/ 0 h 14"/>
                <a:gd name="T131" fmla="*/ 18 w 18"/>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 h="14">
                  <a:moveTo>
                    <a:pt x="9" y="12"/>
                  </a:moveTo>
                  <a:lnTo>
                    <a:pt x="12" y="14"/>
                  </a:lnTo>
                  <a:lnTo>
                    <a:pt x="12" y="12"/>
                  </a:lnTo>
                  <a:lnTo>
                    <a:pt x="15" y="12"/>
                  </a:lnTo>
                  <a:lnTo>
                    <a:pt x="18" y="10"/>
                  </a:lnTo>
                  <a:lnTo>
                    <a:pt x="18" y="8"/>
                  </a:lnTo>
                  <a:lnTo>
                    <a:pt x="18" y="6"/>
                  </a:lnTo>
                  <a:lnTo>
                    <a:pt x="18" y="4"/>
                  </a:lnTo>
                  <a:lnTo>
                    <a:pt x="15" y="2"/>
                  </a:lnTo>
                  <a:lnTo>
                    <a:pt x="12" y="2"/>
                  </a:lnTo>
                  <a:lnTo>
                    <a:pt x="12" y="0"/>
                  </a:lnTo>
                  <a:lnTo>
                    <a:pt x="9" y="0"/>
                  </a:lnTo>
                  <a:lnTo>
                    <a:pt x="6" y="0"/>
                  </a:lnTo>
                  <a:lnTo>
                    <a:pt x="6" y="2"/>
                  </a:lnTo>
                  <a:lnTo>
                    <a:pt x="3" y="2"/>
                  </a:lnTo>
                  <a:lnTo>
                    <a:pt x="3" y="4"/>
                  </a:lnTo>
                  <a:lnTo>
                    <a:pt x="0" y="4"/>
                  </a:lnTo>
                  <a:lnTo>
                    <a:pt x="0" y="6"/>
                  </a:lnTo>
                  <a:lnTo>
                    <a:pt x="0" y="8"/>
                  </a:lnTo>
                  <a:lnTo>
                    <a:pt x="0" y="10"/>
                  </a:lnTo>
                  <a:lnTo>
                    <a:pt x="3" y="10"/>
                  </a:lnTo>
                  <a:lnTo>
                    <a:pt x="3" y="12"/>
                  </a:lnTo>
                  <a:lnTo>
                    <a:pt x="6" y="12"/>
                  </a:lnTo>
                  <a:lnTo>
                    <a:pt x="9" y="14"/>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76" name="Freeform 369"/>
            <p:cNvSpPr>
              <a:spLocks/>
            </p:cNvSpPr>
            <p:nvPr/>
          </p:nvSpPr>
          <p:spPr bwMode="auto">
            <a:xfrm>
              <a:off x="4446" y="1420"/>
              <a:ext cx="18" cy="14"/>
            </a:xfrm>
            <a:custGeom>
              <a:avLst/>
              <a:gdLst>
                <a:gd name="T0" fmla="*/ 9 w 18"/>
                <a:gd name="T1" fmla="*/ 12 h 14"/>
                <a:gd name="T2" fmla="*/ 12 w 18"/>
                <a:gd name="T3" fmla="*/ 14 h 14"/>
                <a:gd name="T4" fmla="*/ 12 w 18"/>
                <a:gd name="T5" fmla="*/ 12 h 14"/>
                <a:gd name="T6" fmla="*/ 15 w 18"/>
                <a:gd name="T7" fmla="*/ 12 h 14"/>
                <a:gd name="T8" fmla="*/ 15 w 18"/>
                <a:gd name="T9" fmla="*/ 12 h 14"/>
                <a:gd name="T10" fmla="*/ 18 w 18"/>
                <a:gd name="T11" fmla="*/ 12 h 14"/>
                <a:gd name="T12" fmla="*/ 18 w 18"/>
                <a:gd name="T13" fmla="*/ 10 h 14"/>
                <a:gd name="T14" fmla="*/ 18 w 18"/>
                <a:gd name="T15" fmla="*/ 10 h 14"/>
                <a:gd name="T16" fmla="*/ 18 w 18"/>
                <a:gd name="T17" fmla="*/ 8 h 14"/>
                <a:gd name="T18" fmla="*/ 18 w 18"/>
                <a:gd name="T19" fmla="*/ 8 h 14"/>
                <a:gd name="T20" fmla="*/ 18 w 18"/>
                <a:gd name="T21" fmla="*/ 6 h 14"/>
                <a:gd name="T22" fmla="*/ 18 w 18"/>
                <a:gd name="T23" fmla="*/ 6 h 14"/>
                <a:gd name="T24" fmla="*/ 18 w 18"/>
                <a:gd name="T25" fmla="*/ 4 h 14"/>
                <a:gd name="T26" fmla="*/ 18 w 18"/>
                <a:gd name="T27" fmla="*/ 4 h 14"/>
                <a:gd name="T28" fmla="*/ 18 w 18"/>
                <a:gd name="T29" fmla="*/ 4 h 14"/>
                <a:gd name="T30" fmla="*/ 18 w 18"/>
                <a:gd name="T31" fmla="*/ 2 h 14"/>
                <a:gd name="T32" fmla="*/ 15 w 18"/>
                <a:gd name="T33" fmla="*/ 2 h 14"/>
                <a:gd name="T34" fmla="*/ 15 w 18"/>
                <a:gd name="T35" fmla="*/ 2 h 14"/>
                <a:gd name="T36" fmla="*/ 12 w 18"/>
                <a:gd name="T37" fmla="*/ 0 h 14"/>
                <a:gd name="T38" fmla="*/ 12 w 18"/>
                <a:gd name="T39" fmla="*/ 0 h 14"/>
                <a:gd name="T40" fmla="*/ 9 w 18"/>
                <a:gd name="T41" fmla="*/ 0 h 14"/>
                <a:gd name="T42" fmla="*/ 9 w 18"/>
                <a:gd name="T43" fmla="*/ 0 h 14"/>
                <a:gd name="T44" fmla="*/ 6 w 18"/>
                <a:gd name="T45" fmla="*/ 0 h 14"/>
                <a:gd name="T46" fmla="*/ 6 w 18"/>
                <a:gd name="T47" fmla="*/ 2 h 14"/>
                <a:gd name="T48" fmla="*/ 6 w 18"/>
                <a:gd name="T49" fmla="*/ 2 h 14"/>
                <a:gd name="T50" fmla="*/ 3 w 18"/>
                <a:gd name="T51" fmla="*/ 2 h 14"/>
                <a:gd name="T52" fmla="*/ 3 w 18"/>
                <a:gd name="T53" fmla="*/ 4 h 14"/>
                <a:gd name="T54" fmla="*/ 3 w 18"/>
                <a:gd name="T55" fmla="*/ 4 h 14"/>
                <a:gd name="T56" fmla="*/ 0 w 18"/>
                <a:gd name="T57" fmla="*/ 4 h 14"/>
                <a:gd name="T58" fmla="*/ 0 w 18"/>
                <a:gd name="T59" fmla="*/ 6 h 14"/>
                <a:gd name="T60" fmla="*/ 0 w 18"/>
                <a:gd name="T61" fmla="*/ 6 h 14"/>
                <a:gd name="T62" fmla="*/ 0 w 18"/>
                <a:gd name="T63" fmla="*/ 8 h 14"/>
                <a:gd name="T64" fmla="*/ 0 w 18"/>
                <a:gd name="T65" fmla="*/ 8 h 14"/>
                <a:gd name="T66" fmla="*/ 3 w 18"/>
                <a:gd name="T67" fmla="*/ 10 h 14"/>
                <a:gd name="T68" fmla="*/ 3 w 18"/>
                <a:gd name="T69" fmla="*/ 10 h 14"/>
                <a:gd name="T70" fmla="*/ 3 w 18"/>
                <a:gd name="T71" fmla="*/ 12 h 14"/>
                <a:gd name="T72" fmla="*/ 6 w 18"/>
                <a:gd name="T73" fmla="*/ 12 h 14"/>
                <a:gd name="T74" fmla="*/ 6 w 18"/>
                <a:gd name="T75" fmla="*/ 12 h 14"/>
                <a:gd name="T76" fmla="*/ 6 w 18"/>
                <a:gd name="T77" fmla="*/ 12 h 14"/>
                <a:gd name="T78" fmla="*/ 9 w 18"/>
                <a:gd name="T79" fmla="*/ 14 h 14"/>
                <a:gd name="T80" fmla="*/ 9 w 18"/>
                <a:gd name="T81" fmla="*/ 14 h 14"/>
                <a:gd name="T82" fmla="*/ 9 w 18"/>
                <a:gd name="T83" fmla="*/ 14 h 14"/>
                <a:gd name="T84" fmla="*/ 9 w 18"/>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
                <a:gd name="T130" fmla="*/ 0 h 14"/>
                <a:gd name="T131" fmla="*/ 18 w 18"/>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 h="14">
                  <a:moveTo>
                    <a:pt x="9" y="12"/>
                  </a:moveTo>
                  <a:lnTo>
                    <a:pt x="12" y="14"/>
                  </a:lnTo>
                  <a:lnTo>
                    <a:pt x="12" y="12"/>
                  </a:lnTo>
                  <a:lnTo>
                    <a:pt x="15" y="12"/>
                  </a:lnTo>
                  <a:lnTo>
                    <a:pt x="18" y="12"/>
                  </a:lnTo>
                  <a:lnTo>
                    <a:pt x="18" y="10"/>
                  </a:lnTo>
                  <a:lnTo>
                    <a:pt x="18" y="8"/>
                  </a:lnTo>
                  <a:lnTo>
                    <a:pt x="18" y="6"/>
                  </a:lnTo>
                  <a:lnTo>
                    <a:pt x="18" y="4"/>
                  </a:lnTo>
                  <a:lnTo>
                    <a:pt x="18" y="2"/>
                  </a:lnTo>
                  <a:lnTo>
                    <a:pt x="15" y="2"/>
                  </a:lnTo>
                  <a:lnTo>
                    <a:pt x="12" y="0"/>
                  </a:lnTo>
                  <a:lnTo>
                    <a:pt x="9" y="0"/>
                  </a:lnTo>
                  <a:lnTo>
                    <a:pt x="6" y="0"/>
                  </a:lnTo>
                  <a:lnTo>
                    <a:pt x="6" y="2"/>
                  </a:lnTo>
                  <a:lnTo>
                    <a:pt x="3" y="2"/>
                  </a:lnTo>
                  <a:lnTo>
                    <a:pt x="3" y="4"/>
                  </a:lnTo>
                  <a:lnTo>
                    <a:pt x="0" y="4"/>
                  </a:lnTo>
                  <a:lnTo>
                    <a:pt x="0" y="6"/>
                  </a:lnTo>
                  <a:lnTo>
                    <a:pt x="0" y="8"/>
                  </a:lnTo>
                  <a:lnTo>
                    <a:pt x="3" y="10"/>
                  </a:lnTo>
                  <a:lnTo>
                    <a:pt x="3" y="12"/>
                  </a:lnTo>
                  <a:lnTo>
                    <a:pt x="6" y="12"/>
                  </a:lnTo>
                  <a:lnTo>
                    <a:pt x="9" y="14"/>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77" name="Freeform 370"/>
            <p:cNvSpPr>
              <a:spLocks/>
            </p:cNvSpPr>
            <p:nvPr/>
          </p:nvSpPr>
          <p:spPr bwMode="auto">
            <a:xfrm>
              <a:off x="4694" y="1420"/>
              <a:ext cx="19" cy="14"/>
            </a:xfrm>
            <a:custGeom>
              <a:avLst/>
              <a:gdLst>
                <a:gd name="T0" fmla="*/ 9 w 19"/>
                <a:gd name="T1" fmla="*/ 12 h 14"/>
                <a:gd name="T2" fmla="*/ 13 w 19"/>
                <a:gd name="T3" fmla="*/ 14 h 14"/>
                <a:gd name="T4" fmla="*/ 13 w 19"/>
                <a:gd name="T5" fmla="*/ 12 h 14"/>
                <a:gd name="T6" fmla="*/ 16 w 19"/>
                <a:gd name="T7" fmla="*/ 12 h 14"/>
                <a:gd name="T8" fmla="*/ 16 w 19"/>
                <a:gd name="T9" fmla="*/ 12 h 14"/>
                <a:gd name="T10" fmla="*/ 19 w 19"/>
                <a:gd name="T11" fmla="*/ 12 h 14"/>
                <a:gd name="T12" fmla="*/ 19 w 19"/>
                <a:gd name="T13" fmla="*/ 10 h 14"/>
                <a:gd name="T14" fmla="*/ 19 w 19"/>
                <a:gd name="T15" fmla="*/ 10 h 14"/>
                <a:gd name="T16" fmla="*/ 19 w 19"/>
                <a:gd name="T17" fmla="*/ 8 h 14"/>
                <a:gd name="T18" fmla="*/ 19 w 19"/>
                <a:gd name="T19" fmla="*/ 8 h 14"/>
                <a:gd name="T20" fmla="*/ 19 w 19"/>
                <a:gd name="T21" fmla="*/ 6 h 14"/>
                <a:gd name="T22" fmla="*/ 19 w 19"/>
                <a:gd name="T23" fmla="*/ 6 h 14"/>
                <a:gd name="T24" fmla="*/ 19 w 19"/>
                <a:gd name="T25" fmla="*/ 4 h 14"/>
                <a:gd name="T26" fmla="*/ 19 w 19"/>
                <a:gd name="T27" fmla="*/ 4 h 14"/>
                <a:gd name="T28" fmla="*/ 19 w 19"/>
                <a:gd name="T29" fmla="*/ 4 h 14"/>
                <a:gd name="T30" fmla="*/ 19 w 19"/>
                <a:gd name="T31" fmla="*/ 2 h 14"/>
                <a:gd name="T32" fmla="*/ 16 w 19"/>
                <a:gd name="T33" fmla="*/ 2 h 14"/>
                <a:gd name="T34" fmla="*/ 16 w 19"/>
                <a:gd name="T35" fmla="*/ 2 h 14"/>
                <a:gd name="T36" fmla="*/ 13 w 19"/>
                <a:gd name="T37" fmla="*/ 0 h 14"/>
                <a:gd name="T38" fmla="*/ 13 w 19"/>
                <a:gd name="T39" fmla="*/ 0 h 14"/>
                <a:gd name="T40" fmla="*/ 9 w 19"/>
                <a:gd name="T41" fmla="*/ 0 h 14"/>
                <a:gd name="T42" fmla="*/ 9 w 19"/>
                <a:gd name="T43" fmla="*/ 0 h 14"/>
                <a:gd name="T44" fmla="*/ 6 w 19"/>
                <a:gd name="T45" fmla="*/ 0 h 14"/>
                <a:gd name="T46" fmla="*/ 6 w 19"/>
                <a:gd name="T47" fmla="*/ 2 h 14"/>
                <a:gd name="T48" fmla="*/ 3 w 19"/>
                <a:gd name="T49" fmla="*/ 2 h 14"/>
                <a:gd name="T50" fmla="*/ 3 w 19"/>
                <a:gd name="T51" fmla="*/ 2 h 14"/>
                <a:gd name="T52" fmla="*/ 3 w 19"/>
                <a:gd name="T53" fmla="*/ 4 h 14"/>
                <a:gd name="T54" fmla="*/ 3 w 19"/>
                <a:gd name="T55" fmla="*/ 4 h 14"/>
                <a:gd name="T56" fmla="*/ 0 w 19"/>
                <a:gd name="T57" fmla="*/ 4 h 14"/>
                <a:gd name="T58" fmla="*/ 0 w 19"/>
                <a:gd name="T59" fmla="*/ 6 h 14"/>
                <a:gd name="T60" fmla="*/ 0 w 19"/>
                <a:gd name="T61" fmla="*/ 6 h 14"/>
                <a:gd name="T62" fmla="*/ 0 w 19"/>
                <a:gd name="T63" fmla="*/ 8 h 14"/>
                <a:gd name="T64" fmla="*/ 0 w 19"/>
                <a:gd name="T65" fmla="*/ 8 h 14"/>
                <a:gd name="T66" fmla="*/ 3 w 19"/>
                <a:gd name="T67" fmla="*/ 10 h 14"/>
                <a:gd name="T68" fmla="*/ 3 w 19"/>
                <a:gd name="T69" fmla="*/ 10 h 14"/>
                <a:gd name="T70" fmla="*/ 3 w 19"/>
                <a:gd name="T71" fmla="*/ 12 h 14"/>
                <a:gd name="T72" fmla="*/ 3 w 19"/>
                <a:gd name="T73" fmla="*/ 12 h 14"/>
                <a:gd name="T74" fmla="*/ 6 w 19"/>
                <a:gd name="T75" fmla="*/ 12 h 14"/>
                <a:gd name="T76" fmla="*/ 6 w 19"/>
                <a:gd name="T77" fmla="*/ 12 h 14"/>
                <a:gd name="T78" fmla="*/ 9 w 19"/>
                <a:gd name="T79" fmla="*/ 14 h 14"/>
                <a:gd name="T80" fmla="*/ 9 w 19"/>
                <a:gd name="T81" fmla="*/ 14 h 14"/>
                <a:gd name="T82" fmla="*/ 9 w 19"/>
                <a:gd name="T83" fmla="*/ 14 h 14"/>
                <a:gd name="T84" fmla="*/ 9 w 19"/>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
                <a:gd name="T130" fmla="*/ 0 h 14"/>
                <a:gd name="T131" fmla="*/ 19 w 19"/>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 h="14">
                  <a:moveTo>
                    <a:pt x="9" y="12"/>
                  </a:moveTo>
                  <a:lnTo>
                    <a:pt x="13" y="14"/>
                  </a:lnTo>
                  <a:lnTo>
                    <a:pt x="13" y="12"/>
                  </a:lnTo>
                  <a:lnTo>
                    <a:pt x="16" y="12"/>
                  </a:lnTo>
                  <a:lnTo>
                    <a:pt x="19" y="12"/>
                  </a:lnTo>
                  <a:lnTo>
                    <a:pt x="19" y="10"/>
                  </a:lnTo>
                  <a:lnTo>
                    <a:pt x="19" y="8"/>
                  </a:lnTo>
                  <a:lnTo>
                    <a:pt x="19" y="6"/>
                  </a:lnTo>
                  <a:lnTo>
                    <a:pt x="19" y="4"/>
                  </a:lnTo>
                  <a:lnTo>
                    <a:pt x="19" y="2"/>
                  </a:lnTo>
                  <a:lnTo>
                    <a:pt x="16" y="2"/>
                  </a:lnTo>
                  <a:lnTo>
                    <a:pt x="13" y="0"/>
                  </a:lnTo>
                  <a:lnTo>
                    <a:pt x="9" y="0"/>
                  </a:lnTo>
                  <a:lnTo>
                    <a:pt x="6" y="0"/>
                  </a:lnTo>
                  <a:lnTo>
                    <a:pt x="6" y="2"/>
                  </a:lnTo>
                  <a:lnTo>
                    <a:pt x="3" y="2"/>
                  </a:lnTo>
                  <a:lnTo>
                    <a:pt x="3" y="4"/>
                  </a:lnTo>
                  <a:lnTo>
                    <a:pt x="0" y="4"/>
                  </a:lnTo>
                  <a:lnTo>
                    <a:pt x="0" y="6"/>
                  </a:lnTo>
                  <a:lnTo>
                    <a:pt x="0" y="8"/>
                  </a:lnTo>
                  <a:lnTo>
                    <a:pt x="3" y="10"/>
                  </a:lnTo>
                  <a:lnTo>
                    <a:pt x="3" y="12"/>
                  </a:lnTo>
                  <a:lnTo>
                    <a:pt x="6" y="12"/>
                  </a:lnTo>
                  <a:lnTo>
                    <a:pt x="9" y="14"/>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78" name="Freeform 371"/>
            <p:cNvSpPr>
              <a:spLocks/>
            </p:cNvSpPr>
            <p:nvPr/>
          </p:nvSpPr>
          <p:spPr bwMode="auto">
            <a:xfrm>
              <a:off x="4758" y="1420"/>
              <a:ext cx="18" cy="14"/>
            </a:xfrm>
            <a:custGeom>
              <a:avLst/>
              <a:gdLst>
                <a:gd name="T0" fmla="*/ 9 w 18"/>
                <a:gd name="T1" fmla="*/ 12 h 14"/>
                <a:gd name="T2" fmla="*/ 12 w 18"/>
                <a:gd name="T3" fmla="*/ 14 h 14"/>
                <a:gd name="T4" fmla="*/ 12 w 18"/>
                <a:gd name="T5" fmla="*/ 12 h 14"/>
                <a:gd name="T6" fmla="*/ 15 w 18"/>
                <a:gd name="T7" fmla="*/ 12 h 14"/>
                <a:gd name="T8" fmla="*/ 15 w 18"/>
                <a:gd name="T9" fmla="*/ 12 h 14"/>
                <a:gd name="T10" fmla="*/ 15 w 18"/>
                <a:gd name="T11" fmla="*/ 12 h 14"/>
                <a:gd name="T12" fmla="*/ 18 w 18"/>
                <a:gd name="T13" fmla="*/ 10 h 14"/>
                <a:gd name="T14" fmla="*/ 18 w 18"/>
                <a:gd name="T15" fmla="*/ 10 h 14"/>
                <a:gd name="T16" fmla="*/ 18 w 18"/>
                <a:gd name="T17" fmla="*/ 8 h 14"/>
                <a:gd name="T18" fmla="*/ 18 w 18"/>
                <a:gd name="T19" fmla="*/ 8 h 14"/>
                <a:gd name="T20" fmla="*/ 18 w 18"/>
                <a:gd name="T21" fmla="*/ 6 h 14"/>
                <a:gd name="T22" fmla="*/ 18 w 18"/>
                <a:gd name="T23" fmla="*/ 6 h 14"/>
                <a:gd name="T24" fmla="*/ 18 w 18"/>
                <a:gd name="T25" fmla="*/ 4 h 14"/>
                <a:gd name="T26" fmla="*/ 18 w 18"/>
                <a:gd name="T27" fmla="*/ 4 h 14"/>
                <a:gd name="T28" fmla="*/ 18 w 18"/>
                <a:gd name="T29" fmla="*/ 4 h 14"/>
                <a:gd name="T30" fmla="*/ 15 w 18"/>
                <a:gd name="T31" fmla="*/ 2 h 14"/>
                <a:gd name="T32" fmla="*/ 15 w 18"/>
                <a:gd name="T33" fmla="*/ 2 h 14"/>
                <a:gd name="T34" fmla="*/ 15 w 18"/>
                <a:gd name="T35" fmla="*/ 2 h 14"/>
                <a:gd name="T36" fmla="*/ 12 w 18"/>
                <a:gd name="T37" fmla="*/ 0 h 14"/>
                <a:gd name="T38" fmla="*/ 12 w 18"/>
                <a:gd name="T39" fmla="*/ 0 h 14"/>
                <a:gd name="T40" fmla="*/ 9 w 18"/>
                <a:gd name="T41" fmla="*/ 0 h 14"/>
                <a:gd name="T42" fmla="*/ 9 w 18"/>
                <a:gd name="T43" fmla="*/ 0 h 14"/>
                <a:gd name="T44" fmla="*/ 6 w 18"/>
                <a:gd name="T45" fmla="*/ 0 h 14"/>
                <a:gd name="T46" fmla="*/ 6 w 18"/>
                <a:gd name="T47" fmla="*/ 2 h 14"/>
                <a:gd name="T48" fmla="*/ 3 w 18"/>
                <a:gd name="T49" fmla="*/ 2 h 14"/>
                <a:gd name="T50" fmla="*/ 3 w 18"/>
                <a:gd name="T51" fmla="*/ 2 h 14"/>
                <a:gd name="T52" fmla="*/ 3 w 18"/>
                <a:gd name="T53" fmla="*/ 4 h 14"/>
                <a:gd name="T54" fmla="*/ 0 w 18"/>
                <a:gd name="T55" fmla="*/ 4 h 14"/>
                <a:gd name="T56" fmla="*/ 0 w 18"/>
                <a:gd name="T57" fmla="*/ 4 h 14"/>
                <a:gd name="T58" fmla="*/ 0 w 18"/>
                <a:gd name="T59" fmla="*/ 6 h 14"/>
                <a:gd name="T60" fmla="*/ 0 w 18"/>
                <a:gd name="T61" fmla="*/ 6 h 14"/>
                <a:gd name="T62" fmla="*/ 0 w 18"/>
                <a:gd name="T63" fmla="*/ 8 h 14"/>
                <a:gd name="T64" fmla="*/ 0 w 18"/>
                <a:gd name="T65" fmla="*/ 8 h 14"/>
                <a:gd name="T66" fmla="*/ 0 w 18"/>
                <a:gd name="T67" fmla="*/ 10 h 14"/>
                <a:gd name="T68" fmla="*/ 3 w 18"/>
                <a:gd name="T69" fmla="*/ 10 h 14"/>
                <a:gd name="T70" fmla="*/ 3 w 18"/>
                <a:gd name="T71" fmla="*/ 12 h 14"/>
                <a:gd name="T72" fmla="*/ 3 w 18"/>
                <a:gd name="T73" fmla="*/ 12 h 14"/>
                <a:gd name="T74" fmla="*/ 6 w 18"/>
                <a:gd name="T75" fmla="*/ 12 h 14"/>
                <a:gd name="T76" fmla="*/ 6 w 18"/>
                <a:gd name="T77" fmla="*/ 12 h 14"/>
                <a:gd name="T78" fmla="*/ 9 w 18"/>
                <a:gd name="T79" fmla="*/ 14 h 14"/>
                <a:gd name="T80" fmla="*/ 9 w 18"/>
                <a:gd name="T81" fmla="*/ 14 h 14"/>
                <a:gd name="T82" fmla="*/ 9 w 18"/>
                <a:gd name="T83" fmla="*/ 14 h 14"/>
                <a:gd name="T84" fmla="*/ 9 w 18"/>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
                <a:gd name="T130" fmla="*/ 0 h 14"/>
                <a:gd name="T131" fmla="*/ 18 w 18"/>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 h="14">
                  <a:moveTo>
                    <a:pt x="9" y="12"/>
                  </a:moveTo>
                  <a:lnTo>
                    <a:pt x="12" y="14"/>
                  </a:lnTo>
                  <a:lnTo>
                    <a:pt x="12" y="12"/>
                  </a:lnTo>
                  <a:lnTo>
                    <a:pt x="15" y="12"/>
                  </a:lnTo>
                  <a:lnTo>
                    <a:pt x="18" y="10"/>
                  </a:lnTo>
                  <a:lnTo>
                    <a:pt x="18" y="8"/>
                  </a:lnTo>
                  <a:lnTo>
                    <a:pt x="18" y="6"/>
                  </a:lnTo>
                  <a:lnTo>
                    <a:pt x="18" y="4"/>
                  </a:lnTo>
                  <a:lnTo>
                    <a:pt x="15" y="2"/>
                  </a:lnTo>
                  <a:lnTo>
                    <a:pt x="12" y="0"/>
                  </a:lnTo>
                  <a:lnTo>
                    <a:pt x="9" y="0"/>
                  </a:lnTo>
                  <a:lnTo>
                    <a:pt x="6" y="0"/>
                  </a:lnTo>
                  <a:lnTo>
                    <a:pt x="6" y="2"/>
                  </a:lnTo>
                  <a:lnTo>
                    <a:pt x="3" y="2"/>
                  </a:lnTo>
                  <a:lnTo>
                    <a:pt x="3" y="4"/>
                  </a:lnTo>
                  <a:lnTo>
                    <a:pt x="0" y="4"/>
                  </a:lnTo>
                  <a:lnTo>
                    <a:pt x="0" y="6"/>
                  </a:lnTo>
                  <a:lnTo>
                    <a:pt x="0" y="8"/>
                  </a:lnTo>
                  <a:lnTo>
                    <a:pt x="0" y="10"/>
                  </a:lnTo>
                  <a:lnTo>
                    <a:pt x="3" y="10"/>
                  </a:lnTo>
                  <a:lnTo>
                    <a:pt x="3" y="12"/>
                  </a:lnTo>
                  <a:lnTo>
                    <a:pt x="6" y="12"/>
                  </a:lnTo>
                  <a:lnTo>
                    <a:pt x="9" y="14"/>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79" name="Freeform 372"/>
            <p:cNvSpPr>
              <a:spLocks/>
            </p:cNvSpPr>
            <p:nvPr/>
          </p:nvSpPr>
          <p:spPr bwMode="auto">
            <a:xfrm>
              <a:off x="4631" y="1420"/>
              <a:ext cx="21" cy="14"/>
            </a:xfrm>
            <a:custGeom>
              <a:avLst/>
              <a:gdLst>
                <a:gd name="T0" fmla="*/ 9 w 21"/>
                <a:gd name="T1" fmla="*/ 12 h 14"/>
                <a:gd name="T2" fmla="*/ 12 w 21"/>
                <a:gd name="T3" fmla="*/ 14 h 14"/>
                <a:gd name="T4" fmla="*/ 12 w 21"/>
                <a:gd name="T5" fmla="*/ 12 h 14"/>
                <a:gd name="T6" fmla="*/ 15 w 21"/>
                <a:gd name="T7" fmla="*/ 12 h 14"/>
                <a:gd name="T8" fmla="*/ 15 w 21"/>
                <a:gd name="T9" fmla="*/ 12 h 14"/>
                <a:gd name="T10" fmla="*/ 18 w 21"/>
                <a:gd name="T11" fmla="*/ 12 h 14"/>
                <a:gd name="T12" fmla="*/ 18 w 21"/>
                <a:gd name="T13" fmla="*/ 10 h 14"/>
                <a:gd name="T14" fmla="*/ 18 w 21"/>
                <a:gd name="T15" fmla="*/ 10 h 14"/>
                <a:gd name="T16" fmla="*/ 18 w 21"/>
                <a:gd name="T17" fmla="*/ 8 h 14"/>
                <a:gd name="T18" fmla="*/ 21 w 21"/>
                <a:gd name="T19" fmla="*/ 8 h 14"/>
                <a:gd name="T20" fmla="*/ 21 w 21"/>
                <a:gd name="T21" fmla="*/ 6 h 14"/>
                <a:gd name="T22" fmla="*/ 21 w 21"/>
                <a:gd name="T23" fmla="*/ 6 h 14"/>
                <a:gd name="T24" fmla="*/ 18 w 21"/>
                <a:gd name="T25" fmla="*/ 4 h 14"/>
                <a:gd name="T26" fmla="*/ 18 w 21"/>
                <a:gd name="T27" fmla="*/ 4 h 14"/>
                <a:gd name="T28" fmla="*/ 18 w 21"/>
                <a:gd name="T29" fmla="*/ 4 h 14"/>
                <a:gd name="T30" fmla="*/ 18 w 21"/>
                <a:gd name="T31" fmla="*/ 2 h 14"/>
                <a:gd name="T32" fmla="*/ 15 w 21"/>
                <a:gd name="T33" fmla="*/ 2 h 14"/>
                <a:gd name="T34" fmla="*/ 15 w 21"/>
                <a:gd name="T35" fmla="*/ 2 h 14"/>
                <a:gd name="T36" fmla="*/ 12 w 21"/>
                <a:gd name="T37" fmla="*/ 0 h 14"/>
                <a:gd name="T38" fmla="*/ 12 w 21"/>
                <a:gd name="T39" fmla="*/ 0 h 14"/>
                <a:gd name="T40" fmla="*/ 9 w 21"/>
                <a:gd name="T41" fmla="*/ 0 h 14"/>
                <a:gd name="T42" fmla="*/ 9 w 21"/>
                <a:gd name="T43" fmla="*/ 0 h 14"/>
                <a:gd name="T44" fmla="*/ 6 w 21"/>
                <a:gd name="T45" fmla="*/ 0 h 14"/>
                <a:gd name="T46" fmla="*/ 6 w 21"/>
                <a:gd name="T47" fmla="*/ 2 h 14"/>
                <a:gd name="T48" fmla="*/ 6 w 21"/>
                <a:gd name="T49" fmla="*/ 2 h 14"/>
                <a:gd name="T50" fmla="*/ 3 w 21"/>
                <a:gd name="T51" fmla="*/ 2 h 14"/>
                <a:gd name="T52" fmla="*/ 3 w 21"/>
                <a:gd name="T53" fmla="*/ 4 h 14"/>
                <a:gd name="T54" fmla="*/ 3 w 21"/>
                <a:gd name="T55" fmla="*/ 4 h 14"/>
                <a:gd name="T56" fmla="*/ 3 w 21"/>
                <a:gd name="T57" fmla="*/ 4 h 14"/>
                <a:gd name="T58" fmla="*/ 0 w 21"/>
                <a:gd name="T59" fmla="*/ 6 h 14"/>
                <a:gd name="T60" fmla="*/ 0 w 21"/>
                <a:gd name="T61" fmla="*/ 6 h 14"/>
                <a:gd name="T62" fmla="*/ 0 w 21"/>
                <a:gd name="T63" fmla="*/ 8 h 14"/>
                <a:gd name="T64" fmla="*/ 3 w 21"/>
                <a:gd name="T65" fmla="*/ 8 h 14"/>
                <a:gd name="T66" fmla="*/ 3 w 21"/>
                <a:gd name="T67" fmla="*/ 10 h 14"/>
                <a:gd name="T68" fmla="*/ 3 w 21"/>
                <a:gd name="T69" fmla="*/ 10 h 14"/>
                <a:gd name="T70" fmla="*/ 3 w 21"/>
                <a:gd name="T71" fmla="*/ 12 h 14"/>
                <a:gd name="T72" fmla="*/ 6 w 21"/>
                <a:gd name="T73" fmla="*/ 12 h 14"/>
                <a:gd name="T74" fmla="*/ 6 w 21"/>
                <a:gd name="T75" fmla="*/ 12 h 14"/>
                <a:gd name="T76" fmla="*/ 6 w 21"/>
                <a:gd name="T77" fmla="*/ 12 h 14"/>
                <a:gd name="T78" fmla="*/ 9 w 21"/>
                <a:gd name="T79" fmla="*/ 14 h 14"/>
                <a:gd name="T80" fmla="*/ 9 w 21"/>
                <a:gd name="T81" fmla="*/ 14 h 14"/>
                <a:gd name="T82" fmla="*/ 9 w 21"/>
                <a:gd name="T83" fmla="*/ 14 h 14"/>
                <a:gd name="T84" fmla="*/ 9 w 21"/>
                <a:gd name="T85" fmla="*/ 12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
                <a:gd name="T130" fmla="*/ 0 h 14"/>
                <a:gd name="T131" fmla="*/ 21 w 21"/>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 h="14">
                  <a:moveTo>
                    <a:pt x="9" y="12"/>
                  </a:moveTo>
                  <a:lnTo>
                    <a:pt x="12" y="14"/>
                  </a:lnTo>
                  <a:lnTo>
                    <a:pt x="12" y="12"/>
                  </a:lnTo>
                  <a:lnTo>
                    <a:pt x="15" y="12"/>
                  </a:lnTo>
                  <a:lnTo>
                    <a:pt x="18" y="12"/>
                  </a:lnTo>
                  <a:lnTo>
                    <a:pt x="18" y="10"/>
                  </a:lnTo>
                  <a:lnTo>
                    <a:pt x="18" y="8"/>
                  </a:lnTo>
                  <a:lnTo>
                    <a:pt x="21" y="8"/>
                  </a:lnTo>
                  <a:lnTo>
                    <a:pt x="21" y="6"/>
                  </a:lnTo>
                  <a:lnTo>
                    <a:pt x="18" y="4"/>
                  </a:lnTo>
                  <a:lnTo>
                    <a:pt x="18" y="2"/>
                  </a:lnTo>
                  <a:lnTo>
                    <a:pt x="15" y="2"/>
                  </a:lnTo>
                  <a:lnTo>
                    <a:pt x="12" y="0"/>
                  </a:lnTo>
                  <a:lnTo>
                    <a:pt x="9" y="0"/>
                  </a:lnTo>
                  <a:lnTo>
                    <a:pt x="6" y="0"/>
                  </a:lnTo>
                  <a:lnTo>
                    <a:pt x="6" y="2"/>
                  </a:lnTo>
                  <a:lnTo>
                    <a:pt x="3" y="2"/>
                  </a:lnTo>
                  <a:lnTo>
                    <a:pt x="3" y="4"/>
                  </a:lnTo>
                  <a:lnTo>
                    <a:pt x="0" y="6"/>
                  </a:lnTo>
                  <a:lnTo>
                    <a:pt x="0" y="8"/>
                  </a:lnTo>
                  <a:lnTo>
                    <a:pt x="3" y="8"/>
                  </a:lnTo>
                  <a:lnTo>
                    <a:pt x="3" y="10"/>
                  </a:lnTo>
                  <a:lnTo>
                    <a:pt x="3" y="12"/>
                  </a:lnTo>
                  <a:lnTo>
                    <a:pt x="6" y="12"/>
                  </a:lnTo>
                  <a:lnTo>
                    <a:pt x="9" y="14"/>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80" name="Freeform 373"/>
            <p:cNvSpPr>
              <a:spLocks/>
            </p:cNvSpPr>
            <p:nvPr/>
          </p:nvSpPr>
          <p:spPr bwMode="auto">
            <a:xfrm>
              <a:off x="1784" y="3469"/>
              <a:ext cx="18" cy="12"/>
            </a:xfrm>
            <a:custGeom>
              <a:avLst/>
              <a:gdLst>
                <a:gd name="T0" fmla="*/ 9 w 18"/>
                <a:gd name="T1" fmla="*/ 12 h 12"/>
                <a:gd name="T2" fmla="*/ 12 w 18"/>
                <a:gd name="T3" fmla="*/ 12 h 12"/>
                <a:gd name="T4" fmla="*/ 12 w 18"/>
                <a:gd name="T5" fmla="*/ 12 h 12"/>
                <a:gd name="T6" fmla="*/ 15 w 18"/>
                <a:gd name="T7" fmla="*/ 12 h 12"/>
                <a:gd name="T8" fmla="*/ 15 w 18"/>
                <a:gd name="T9" fmla="*/ 10 h 12"/>
                <a:gd name="T10" fmla="*/ 15 w 18"/>
                <a:gd name="T11" fmla="*/ 10 h 12"/>
                <a:gd name="T12" fmla="*/ 18 w 18"/>
                <a:gd name="T13" fmla="*/ 10 h 12"/>
                <a:gd name="T14" fmla="*/ 18 w 18"/>
                <a:gd name="T15" fmla="*/ 8 h 12"/>
                <a:gd name="T16" fmla="*/ 18 w 18"/>
                <a:gd name="T17" fmla="*/ 8 h 12"/>
                <a:gd name="T18" fmla="*/ 18 w 18"/>
                <a:gd name="T19" fmla="*/ 6 h 12"/>
                <a:gd name="T20" fmla="*/ 18 w 18"/>
                <a:gd name="T21" fmla="*/ 6 h 12"/>
                <a:gd name="T22" fmla="*/ 18 w 18"/>
                <a:gd name="T23" fmla="*/ 4 h 12"/>
                <a:gd name="T24" fmla="*/ 18 w 18"/>
                <a:gd name="T25" fmla="*/ 4 h 12"/>
                <a:gd name="T26" fmla="*/ 18 w 18"/>
                <a:gd name="T27" fmla="*/ 2 h 12"/>
                <a:gd name="T28" fmla="*/ 18 w 18"/>
                <a:gd name="T29" fmla="*/ 2 h 12"/>
                <a:gd name="T30" fmla="*/ 15 w 18"/>
                <a:gd name="T31" fmla="*/ 2 h 12"/>
                <a:gd name="T32" fmla="*/ 15 w 18"/>
                <a:gd name="T33" fmla="*/ 0 h 12"/>
                <a:gd name="T34" fmla="*/ 15 w 18"/>
                <a:gd name="T35" fmla="*/ 0 h 12"/>
                <a:gd name="T36" fmla="*/ 12 w 18"/>
                <a:gd name="T37" fmla="*/ 0 h 12"/>
                <a:gd name="T38" fmla="*/ 12 w 18"/>
                <a:gd name="T39" fmla="*/ 0 h 12"/>
                <a:gd name="T40" fmla="*/ 9 w 18"/>
                <a:gd name="T41" fmla="*/ 0 h 12"/>
                <a:gd name="T42" fmla="*/ 9 w 18"/>
                <a:gd name="T43" fmla="*/ 0 h 12"/>
                <a:gd name="T44" fmla="*/ 6 w 18"/>
                <a:gd name="T45" fmla="*/ 0 h 12"/>
                <a:gd name="T46" fmla="*/ 6 w 18"/>
                <a:gd name="T47" fmla="*/ 0 h 12"/>
                <a:gd name="T48" fmla="*/ 3 w 18"/>
                <a:gd name="T49" fmla="*/ 0 h 12"/>
                <a:gd name="T50" fmla="*/ 3 w 18"/>
                <a:gd name="T51" fmla="*/ 2 h 12"/>
                <a:gd name="T52" fmla="*/ 3 w 18"/>
                <a:gd name="T53" fmla="*/ 2 h 12"/>
                <a:gd name="T54" fmla="*/ 0 w 18"/>
                <a:gd name="T55" fmla="*/ 2 h 12"/>
                <a:gd name="T56" fmla="*/ 0 w 18"/>
                <a:gd name="T57" fmla="*/ 4 h 12"/>
                <a:gd name="T58" fmla="*/ 0 w 18"/>
                <a:gd name="T59" fmla="*/ 4 h 12"/>
                <a:gd name="T60" fmla="*/ 0 w 18"/>
                <a:gd name="T61" fmla="*/ 6 h 12"/>
                <a:gd name="T62" fmla="*/ 0 w 18"/>
                <a:gd name="T63" fmla="*/ 6 h 12"/>
                <a:gd name="T64" fmla="*/ 0 w 18"/>
                <a:gd name="T65" fmla="*/ 8 h 12"/>
                <a:gd name="T66" fmla="*/ 0 w 18"/>
                <a:gd name="T67" fmla="*/ 8 h 12"/>
                <a:gd name="T68" fmla="*/ 3 w 18"/>
                <a:gd name="T69" fmla="*/ 10 h 12"/>
                <a:gd name="T70" fmla="*/ 3 w 18"/>
                <a:gd name="T71" fmla="*/ 10 h 12"/>
                <a:gd name="T72" fmla="*/ 3 w 18"/>
                <a:gd name="T73" fmla="*/ 10 h 12"/>
                <a:gd name="T74" fmla="*/ 6 w 18"/>
                <a:gd name="T75" fmla="*/ 12 h 12"/>
                <a:gd name="T76" fmla="*/ 6 w 18"/>
                <a:gd name="T77" fmla="*/ 12 h 12"/>
                <a:gd name="T78" fmla="*/ 9 w 18"/>
                <a:gd name="T79" fmla="*/ 12 h 12"/>
                <a:gd name="T80" fmla="*/ 9 w 18"/>
                <a:gd name="T81" fmla="*/ 12 h 12"/>
                <a:gd name="T82" fmla="*/ 9 w 18"/>
                <a:gd name="T83" fmla="*/ 12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
                <a:gd name="T127" fmla="*/ 0 h 12"/>
                <a:gd name="T128" fmla="*/ 18 w 18"/>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 h="12">
                  <a:moveTo>
                    <a:pt x="9" y="12"/>
                  </a:moveTo>
                  <a:lnTo>
                    <a:pt x="12" y="12"/>
                  </a:lnTo>
                  <a:lnTo>
                    <a:pt x="15" y="12"/>
                  </a:lnTo>
                  <a:lnTo>
                    <a:pt x="15" y="10"/>
                  </a:lnTo>
                  <a:lnTo>
                    <a:pt x="18" y="10"/>
                  </a:lnTo>
                  <a:lnTo>
                    <a:pt x="18" y="8"/>
                  </a:lnTo>
                  <a:lnTo>
                    <a:pt x="18" y="6"/>
                  </a:lnTo>
                  <a:lnTo>
                    <a:pt x="18" y="4"/>
                  </a:lnTo>
                  <a:lnTo>
                    <a:pt x="18" y="2"/>
                  </a:lnTo>
                  <a:lnTo>
                    <a:pt x="15" y="2"/>
                  </a:lnTo>
                  <a:lnTo>
                    <a:pt x="15" y="0"/>
                  </a:lnTo>
                  <a:lnTo>
                    <a:pt x="12" y="0"/>
                  </a:lnTo>
                  <a:lnTo>
                    <a:pt x="9" y="0"/>
                  </a:lnTo>
                  <a:lnTo>
                    <a:pt x="6" y="0"/>
                  </a:lnTo>
                  <a:lnTo>
                    <a:pt x="3" y="0"/>
                  </a:lnTo>
                  <a:lnTo>
                    <a:pt x="3" y="2"/>
                  </a:lnTo>
                  <a:lnTo>
                    <a:pt x="0" y="2"/>
                  </a:lnTo>
                  <a:lnTo>
                    <a:pt x="0" y="4"/>
                  </a:lnTo>
                  <a:lnTo>
                    <a:pt x="0" y="6"/>
                  </a:lnTo>
                  <a:lnTo>
                    <a:pt x="0" y="8"/>
                  </a:lnTo>
                  <a:lnTo>
                    <a:pt x="3" y="10"/>
                  </a:lnTo>
                  <a:lnTo>
                    <a:pt x="6" y="12"/>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81" name="Freeform 374"/>
            <p:cNvSpPr>
              <a:spLocks/>
            </p:cNvSpPr>
            <p:nvPr/>
          </p:nvSpPr>
          <p:spPr bwMode="auto">
            <a:xfrm>
              <a:off x="1848" y="3469"/>
              <a:ext cx="18" cy="12"/>
            </a:xfrm>
            <a:custGeom>
              <a:avLst/>
              <a:gdLst>
                <a:gd name="T0" fmla="*/ 9 w 18"/>
                <a:gd name="T1" fmla="*/ 12 h 12"/>
                <a:gd name="T2" fmla="*/ 12 w 18"/>
                <a:gd name="T3" fmla="*/ 12 h 12"/>
                <a:gd name="T4" fmla="*/ 12 w 18"/>
                <a:gd name="T5" fmla="*/ 12 h 12"/>
                <a:gd name="T6" fmla="*/ 15 w 18"/>
                <a:gd name="T7" fmla="*/ 12 h 12"/>
                <a:gd name="T8" fmla="*/ 15 w 18"/>
                <a:gd name="T9" fmla="*/ 10 h 12"/>
                <a:gd name="T10" fmla="*/ 15 w 18"/>
                <a:gd name="T11" fmla="*/ 10 h 12"/>
                <a:gd name="T12" fmla="*/ 18 w 18"/>
                <a:gd name="T13" fmla="*/ 10 h 12"/>
                <a:gd name="T14" fmla="*/ 18 w 18"/>
                <a:gd name="T15" fmla="*/ 8 h 12"/>
                <a:gd name="T16" fmla="*/ 18 w 18"/>
                <a:gd name="T17" fmla="*/ 8 h 12"/>
                <a:gd name="T18" fmla="*/ 18 w 18"/>
                <a:gd name="T19" fmla="*/ 6 h 12"/>
                <a:gd name="T20" fmla="*/ 18 w 18"/>
                <a:gd name="T21" fmla="*/ 6 h 12"/>
                <a:gd name="T22" fmla="*/ 18 w 18"/>
                <a:gd name="T23" fmla="*/ 4 h 12"/>
                <a:gd name="T24" fmla="*/ 18 w 18"/>
                <a:gd name="T25" fmla="*/ 4 h 12"/>
                <a:gd name="T26" fmla="*/ 18 w 18"/>
                <a:gd name="T27" fmla="*/ 2 h 12"/>
                <a:gd name="T28" fmla="*/ 18 w 18"/>
                <a:gd name="T29" fmla="*/ 2 h 12"/>
                <a:gd name="T30" fmla="*/ 15 w 18"/>
                <a:gd name="T31" fmla="*/ 2 h 12"/>
                <a:gd name="T32" fmla="*/ 15 w 18"/>
                <a:gd name="T33" fmla="*/ 0 h 12"/>
                <a:gd name="T34" fmla="*/ 15 w 18"/>
                <a:gd name="T35" fmla="*/ 0 h 12"/>
                <a:gd name="T36" fmla="*/ 12 w 18"/>
                <a:gd name="T37" fmla="*/ 0 h 12"/>
                <a:gd name="T38" fmla="*/ 12 w 18"/>
                <a:gd name="T39" fmla="*/ 0 h 12"/>
                <a:gd name="T40" fmla="*/ 9 w 18"/>
                <a:gd name="T41" fmla="*/ 0 h 12"/>
                <a:gd name="T42" fmla="*/ 9 w 18"/>
                <a:gd name="T43" fmla="*/ 0 h 12"/>
                <a:gd name="T44" fmla="*/ 6 w 18"/>
                <a:gd name="T45" fmla="*/ 0 h 12"/>
                <a:gd name="T46" fmla="*/ 6 w 18"/>
                <a:gd name="T47" fmla="*/ 0 h 12"/>
                <a:gd name="T48" fmla="*/ 3 w 18"/>
                <a:gd name="T49" fmla="*/ 0 h 12"/>
                <a:gd name="T50" fmla="*/ 3 w 18"/>
                <a:gd name="T51" fmla="*/ 2 h 12"/>
                <a:gd name="T52" fmla="*/ 3 w 18"/>
                <a:gd name="T53" fmla="*/ 2 h 12"/>
                <a:gd name="T54" fmla="*/ 0 w 18"/>
                <a:gd name="T55" fmla="*/ 2 h 12"/>
                <a:gd name="T56" fmla="*/ 0 w 18"/>
                <a:gd name="T57" fmla="*/ 4 h 12"/>
                <a:gd name="T58" fmla="*/ 0 w 18"/>
                <a:gd name="T59" fmla="*/ 4 h 12"/>
                <a:gd name="T60" fmla="*/ 0 w 18"/>
                <a:gd name="T61" fmla="*/ 6 h 12"/>
                <a:gd name="T62" fmla="*/ 0 w 18"/>
                <a:gd name="T63" fmla="*/ 6 h 12"/>
                <a:gd name="T64" fmla="*/ 0 w 18"/>
                <a:gd name="T65" fmla="*/ 8 h 12"/>
                <a:gd name="T66" fmla="*/ 0 w 18"/>
                <a:gd name="T67" fmla="*/ 8 h 12"/>
                <a:gd name="T68" fmla="*/ 3 w 18"/>
                <a:gd name="T69" fmla="*/ 10 h 12"/>
                <a:gd name="T70" fmla="*/ 3 w 18"/>
                <a:gd name="T71" fmla="*/ 10 h 12"/>
                <a:gd name="T72" fmla="*/ 3 w 18"/>
                <a:gd name="T73" fmla="*/ 10 h 12"/>
                <a:gd name="T74" fmla="*/ 6 w 18"/>
                <a:gd name="T75" fmla="*/ 12 h 12"/>
                <a:gd name="T76" fmla="*/ 6 w 18"/>
                <a:gd name="T77" fmla="*/ 12 h 12"/>
                <a:gd name="T78" fmla="*/ 9 w 18"/>
                <a:gd name="T79" fmla="*/ 12 h 12"/>
                <a:gd name="T80" fmla="*/ 9 w 18"/>
                <a:gd name="T81" fmla="*/ 12 h 12"/>
                <a:gd name="T82" fmla="*/ 9 w 18"/>
                <a:gd name="T83" fmla="*/ 12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
                <a:gd name="T127" fmla="*/ 0 h 12"/>
                <a:gd name="T128" fmla="*/ 18 w 18"/>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 h="12">
                  <a:moveTo>
                    <a:pt x="9" y="12"/>
                  </a:moveTo>
                  <a:lnTo>
                    <a:pt x="12" y="12"/>
                  </a:lnTo>
                  <a:lnTo>
                    <a:pt x="15" y="12"/>
                  </a:lnTo>
                  <a:lnTo>
                    <a:pt x="15" y="10"/>
                  </a:lnTo>
                  <a:lnTo>
                    <a:pt x="18" y="10"/>
                  </a:lnTo>
                  <a:lnTo>
                    <a:pt x="18" y="8"/>
                  </a:lnTo>
                  <a:lnTo>
                    <a:pt x="18" y="6"/>
                  </a:lnTo>
                  <a:lnTo>
                    <a:pt x="18" y="4"/>
                  </a:lnTo>
                  <a:lnTo>
                    <a:pt x="18" y="2"/>
                  </a:lnTo>
                  <a:lnTo>
                    <a:pt x="15" y="2"/>
                  </a:lnTo>
                  <a:lnTo>
                    <a:pt x="15" y="0"/>
                  </a:lnTo>
                  <a:lnTo>
                    <a:pt x="12" y="0"/>
                  </a:lnTo>
                  <a:lnTo>
                    <a:pt x="9" y="0"/>
                  </a:lnTo>
                  <a:lnTo>
                    <a:pt x="6" y="0"/>
                  </a:lnTo>
                  <a:lnTo>
                    <a:pt x="3" y="0"/>
                  </a:lnTo>
                  <a:lnTo>
                    <a:pt x="3" y="2"/>
                  </a:lnTo>
                  <a:lnTo>
                    <a:pt x="0" y="2"/>
                  </a:lnTo>
                  <a:lnTo>
                    <a:pt x="0" y="4"/>
                  </a:lnTo>
                  <a:lnTo>
                    <a:pt x="0" y="6"/>
                  </a:lnTo>
                  <a:lnTo>
                    <a:pt x="0" y="8"/>
                  </a:lnTo>
                  <a:lnTo>
                    <a:pt x="3" y="10"/>
                  </a:lnTo>
                  <a:lnTo>
                    <a:pt x="6" y="12"/>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82" name="Freeform 375"/>
            <p:cNvSpPr>
              <a:spLocks/>
            </p:cNvSpPr>
            <p:nvPr/>
          </p:nvSpPr>
          <p:spPr bwMode="auto">
            <a:xfrm>
              <a:off x="1720" y="3469"/>
              <a:ext cx="22" cy="12"/>
            </a:xfrm>
            <a:custGeom>
              <a:avLst/>
              <a:gdLst>
                <a:gd name="T0" fmla="*/ 9 w 22"/>
                <a:gd name="T1" fmla="*/ 12 h 12"/>
                <a:gd name="T2" fmla="*/ 12 w 22"/>
                <a:gd name="T3" fmla="*/ 12 h 12"/>
                <a:gd name="T4" fmla="*/ 12 w 22"/>
                <a:gd name="T5" fmla="*/ 12 h 12"/>
                <a:gd name="T6" fmla="*/ 15 w 22"/>
                <a:gd name="T7" fmla="*/ 12 h 12"/>
                <a:gd name="T8" fmla="*/ 15 w 22"/>
                <a:gd name="T9" fmla="*/ 10 h 12"/>
                <a:gd name="T10" fmla="*/ 18 w 22"/>
                <a:gd name="T11" fmla="*/ 10 h 12"/>
                <a:gd name="T12" fmla="*/ 18 w 22"/>
                <a:gd name="T13" fmla="*/ 10 h 12"/>
                <a:gd name="T14" fmla="*/ 18 w 22"/>
                <a:gd name="T15" fmla="*/ 8 h 12"/>
                <a:gd name="T16" fmla="*/ 18 w 22"/>
                <a:gd name="T17" fmla="*/ 8 h 12"/>
                <a:gd name="T18" fmla="*/ 22 w 22"/>
                <a:gd name="T19" fmla="*/ 6 h 12"/>
                <a:gd name="T20" fmla="*/ 22 w 22"/>
                <a:gd name="T21" fmla="*/ 6 h 12"/>
                <a:gd name="T22" fmla="*/ 22 w 22"/>
                <a:gd name="T23" fmla="*/ 4 h 12"/>
                <a:gd name="T24" fmla="*/ 18 w 22"/>
                <a:gd name="T25" fmla="*/ 4 h 12"/>
                <a:gd name="T26" fmla="*/ 18 w 22"/>
                <a:gd name="T27" fmla="*/ 2 h 12"/>
                <a:gd name="T28" fmla="*/ 18 w 22"/>
                <a:gd name="T29" fmla="*/ 2 h 12"/>
                <a:gd name="T30" fmla="*/ 18 w 22"/>
                <a:gd name="T31" fmla="*/ 2 h 12"/>
                <a:gd name="T32" fmla="*/ 15 w 22"/>
                <a:gd name="T33" fmla="*/ 0 h 12"/>
                <a:gd name="T34" fmla="*/ 15 w 22"/>
                <a:gd name="T35" fmla="*/ 0 h 12"/>
                <a:gd name="T36" fmla="*/ 12 w 22"/>
                <a:gd name="T37" fmla="*/ 0 h 12"/>
                <a:gd name="T38" fmla="*/ 12 w 22"/>
                <a:gd name="T39" fmla="*/ 0 h 12"/>
                <a:gd name="T40" fmla="*/ 9 w 22"/>
                <a:gd name="T41" fmla="*/ 0 h 12"/>
                <a:gd name="T42" fmla="*/ 9 w 22"/>
                <a:gd name="T43" fmla="*/ 0 h 12"/>
                <a:gd name="T44" fmla="*/ 6 w 22"/>
                <a:gd name="T45" fmla="*/ 0 h 12"/>
                <a:gd name="T46" fmla="*/ 6 w 22"/>
                <a:gd name="T47" fmla="*/ 0 h 12"/>
                <a:gd name="T48" fmla="*/ 6 w 22"/>
                <a:gd name="T49" fmla="*/ 0 h 12"/>
                <a:gd name="T50" fmla="*/ 3 w 22"/>
                <a:gd name="T51" fmla="*/ 2 h 12"/>
                <a:gd name="T52" fmla="*/ 3 w 22"/>
                <a:gd name="T53" fmla="*/ 2 h 12"/>
                <a:gd name="T54" fmla="*/ 3 w 22"/>
                <a:gd name="T55" fmla="*/ 2 h 12"/>
                <a:gd name="T56" fmla="*/ 0 w 22"/>
                <a:gd name="T57" fmla="*/ 4 h 12"/>
                <a:gd name="T58" fmla="*/ 0 w 22"/>
                <a:gd name="T59" fmla="*/ 4 h 12"/>
                <a:gd name="T60" fmla="*/ 0 w 22"/>
                <a:gd name="T61" fmla="*/ 6 h 12"/>
                <a:gd name="T62" fmla="*/ 0 w 22"/>
                <a:gd name="T63" fmla="*/ 6 h 12"/>
                <a:gd name="T64" fmla="*/ 0 w 22"/>
                <a:gd name="T65" fmla="*/ 8 h 12"/>
                <a:gd name="T66" fmla="*/ 3 w 22"/>
                <a:gd name="T67" fmla="*/ 8 h 12"/>
                <a:gd name="T68" fmla="*/ 3 w 22"/>
                <a:gd name="T69" fmla="*/ 10 h 12"/>
                <a:gd name="T70" fmla="*/ 3 w 22"/>
                <a:gd name="T71" fmla="*/ 10 h 12"/>
                <a:gd name="T72" fmla="*/ 6 w 22"/>
                <a:gd name="T73" fmla="*/ 10 h 12"/>
                <a:gd name="T74" fmla="*/ 6 w 22"/>
                <a:gd name="T75" fmla="*/ 12 h 12"/>
                <a:gd name="T76" fmla="*/ 6 w 22"/>
                <a:gd name="T77" fmla="*/ 12 h 12"/>
                <a:gd name="T78" fmla="*/ 9 w 22"/>
                <a:gd name="T79" fmla="*/ 12 h 12"/>
                <a:gd name="T80" fmla="*/ 9 w 22"/>
                <a:gd name="T81" fmla="*/ 12 h 12"/>
                <a:gd name="T82" fmla="*/ 9 w 22"/>
                <a:gd name="T83" fmla="*/ 12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
                <a:gd name="T127" fmla="*/ 0 h 12"/>
                <a:gd name="T128" fmla="*/ 22 w 22"/>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 h="12">
                  <a:moveTo>
                    <a:pt x="9" y="12"/>
                  </a:moveTo>
                  <a:lnTo>
                    <a:pt x="12" y="12"/>
                  </a:lnTo>
                  <a:lnTo>
                    <a:pt x="15" y="12"/>
                  </a:lnTo>
                  <a:lnTo>
                    <a:pt x="15" y="10"/>
                  </a:lnTo>
                  <a:lnTo>
                    <a:pt x="18" y="10"/>
                  </a:lnTo>
                  <a:lnTo>
                    <a:pt x="18" y="8"/>
                  </a:lnTo>
                  <a:lnTo>
                    <a:pt x="22" y="6"/>
                  </a:lnTo>
                  <a:lnTo>
                    <a:pt x="22" y="4"/>
                  </a:lnTo>
                  <a:lnTo>
                    <a:pt x="18" y="4"/>
                  </a:lnTo>
                  <a:lnTo>
                    <a:pt x="18" y="2"/>
                  </a:lnTo>
                  <a:lnTo>
                    <a:pt x="15" y="0"/>
                  </a:lnTo>
                  <a:lnTo>
                    <a:pt x="12" y="0"/>
                  </a:lnTo>
                  <a:lnTo>
                    <a:pt x="9" y="0"/>
                  </a:lnTo>
                  <a:lnTo>
                    <a:pt x="6" y="0"/>
                  </a:lnTo>
                  <a:lnTo>
                    <a:pt x="3" y="2"/>
                  </a:lnTo>
                  <a:lnTo>
                    <a:pt x="0" y="4"/>
                  </a:lnTo>
                  <a:lnTo>
                    <a:pt x="0" y="6"/>
                  </a:lnTo>
                  <a:lnTo>
                    <a:pt x="0" y="8"/>
                  </a:lnTo>
                  <a:lnTo>
                    <a:pt x="3" y="8"/>
                  </a:lnTo>
                  <a:lnTo>
                    <a:pt x="3" y="10"/>
                  </a:lnTo>
                  <a:lnTo>
                    <a:pt x="6" y="10"/>
                  </a:lnTo>
                  <a:lnTo>
                    <a:pt x="6" y="12"/>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83" name="Freeform 376"/>
            <p:cNvSpPr>
              <a:spLocks/>
            </p:cNvSpPr>
            <p:nvPr/>
          </p:nvSpPr>
          <p:spPr bwMode="auto">
            <a:xfrm>
              <a:off x="1969" y="3469"/>
              <a:ext cx="21" cy="12"/>
            </a:xfrm>
            <a:custGeom>
              <a:avLst/>
              <a:gdLst>
                <a:gd name="T0" fmla="*/ 9 w 21"/>
                <a:gd name="T1" fmla="*/ 12 h 12"/>
                <a:gd name="T2" fmla="*/ 12 w 21"/>
                <a:gd name="T3" fmla="*/ 12 h 12"/>
                <a:gd name="T4" fmla="*/ 12 w 21"/>
                <a:gd name="T5" fmla="*/ 12 h 12"/>
                <a:gd name="T6" fmla="*/ 15 w 21"/>
                <a:gd name="T7" fmla="*/ 12 h 12"/>
                <a:gd name="T8" fmla="*/ 15 w 21"/>
                <a:gd name="T9" fmla="*/ 10 h 12"/>
                <a:gd name="T10" fmla="*/ 18 w 21"/>
                <a:gd name="T11" fmla="*/ 10 h 12"/>
                <a:gd name="T12" fmla="*/ 18 w 21"/>
                <a:gd name="T13" fmla="*/ 10 h 12"/>
                <a:gd name="T14" fmla="*/ 18 w 21"/>
                <a:gd name="T15" fmla="*/ 8 h 12"/>
                <a:gd name="T16" fmla="*/ 18 w 21"/>
                <a:gd name="T17" fmla="*/ 8 h 12"/>
                <a:gd name="T18" fmla="*/ 18 w 21"/>
                <a:gd name="T19" fmla="*/ 6 h 12"/>
                <a:gd name="T20" fmla="*/ 21 w 21"/>
                <a:gd name="T21" fmla="*/ 6 h 12"/>
                <a:gd name="T22" fmla="*/ 18 w 21"/>
                <a:gd name="T23" fmla="*/ 4 h 12"/>
                <a:gd name="T24" fmla="*/ 18 w 21"/>
                <a:gd name="T25" fmla="*/ 4 h 12"/>
                <a:gd name="T26" fmla="*/ 18 w 21"/>
                <a:gd name="T27" fmla="*/ 2 h 12"/>
                <a:gd name="T28" fmla="*/ 18 w 21"/>
                <a:gd name="T29" fmla="*/ 2 h 12"/>
                <a:gd name="T30" fmla="*/ 18 w 21"/>
                <a:gd name="T31" fmla="*/ 2 h 12"/>
                <a:gd name="T32" fmla="*/ 15 w 21"/>
                <a:gd name="T33" fmla="*/ 0 h 12"/>
                <a:gd name="T34" fmla="*/ 15 w 21"/>
                <a:gd name="T35" fmla="*/ 0 h 12"/>
                <a:gd name="T36" fmla="*/ 12 w 21"/>
                <a:gd name="T37" fmla="*/ 0 h 12"/>
                <a:gd name="T38" fmla="*/ 12 w 21"/>
                <a:gd name="T39" fmla="*/ 0 h 12"/>
                <a:gd name="T40" fmla="*/ 9 w 21"/>
                <a:gd name="T41" fmla="*/ 0 h 12"/>
                <a:gd name="T42" fmla="*/ 9 w 21"/>
                <a:gd name="T43" fmla="*/ 0 h 12"/>
                <a:gd name="T44" fmla="*/ 6 w 21"/>
                <a:gd name="T45" fmla="*/ 0 h 12"/>
                <a:gd name="T46" fmla="*/ 6 w 21"/>
                <a:gd name="T47" fmla="*/ 0 h 12"/>
                <a:gd name="T48" fmla="*/ 6 w 21"/>
                <a:gd name="T49" fmla="*/ 0 h 12"/>
                <a:gd name="T50" fmla="*/ 3 w 21"/>
                <a:gd name="T51" fmla="*/ 2 h 12"/>
                <a:gd name="T52" fmla="*/ 3 w 21"/>
                <a:gd name="T53" fmla="*/ 2 h 12"/>
                <a:gd name="T54" fmla="*/ 3 w 21"/>
                <a:gd name="T55" fmla="*/ 2 h 12"/>
                <a:gd name="T56" fmla="*/ 0 w 21"/>
                <a:gd name="T57" fmla="*/ 4 h 12"/>
                <a:gd name="T58" fmla="*/ 0 w 21"/>
                <a:gd name="T59" fmla="*/ 4 h 12"/>
                <a:gd name="T60" fmla="*/ 0 w 21"/>
                <a:gd name="T61" fmla="*/ 6 h 12"/>
                <a:gd name="T62" fmla="*/ 0 w 21"/>
                <a:gd name="T63" fmla="*/ 6 h 12"/>
                <a:gd name="T64" fmla="*/ 0 w 21"/>
                <a:gd name="T65" fmla="*/ 8 h 12"/>
                <a:gd name="T66" fmla="*/ 3 w 21"/>
                <a:gd name="T67" fmla="*/ 8 h 12"/>
                <a:gd name="T68" fmla="*/ 3 w 21"/>
                <a:gd name="T69" fmla="*/ 10 h 12"/>
                <a:gd name="T70" fmla="*/ 3 w 21"/>
                <a:gd name="T71" fmla="*/ 10 h 12"/>
                <a:gd name="T72" fmla="*/ 6 w 21"/>
                <a:gd name="T73" fmla="*/ 10 h 12"/>
                <a:gd name="T74" fmla="*/ 6 w 21"/>
                <a:gd name="T75" fmla="*/ 12 h 12"/>
                <a:gd name="T76" fmla="*/ 6 w 21"/>
                <a:gd name="T77" fmla="*/ 12 h 12"/>
                <a:gd name="T78" fmla="*/ 9 w 21"/>
                <a:gd name="T79" fmla="*/ 12 h 12"/>
                <a:gd name="T80" fmla="*/ 9 w 21"/>
                <a:gd name="T81" fmla="*/ 12 h 12"/>
                <a:gd name="T82" fmla="*/ 9 w 21"/>
                <a:gd name="T83" fmla="*/ 12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
                <a:gd name="T127" fmla="*/ 0 h 12"/>
                <a:gd name="T128" fmla="*/ 21 w 21"/>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 h="12">
                  <a:moveTo>
                    <a:pt x="9" y="12"/>
                  </a:moveTo>
                  <a:lnTo>
                    <a:pt x="12" y="12"/>
                  </a:lnTo>
                  <a:lnTo>
                    <a:pt x="15" y="12"/>
                  </a:lnTo>
                  <a:lnTo>
                    <a:pt x="15" y="10"/>
                  </a:lnTo>
                  <a:lnTo>
                    <a:pt x="18" y="10"/>
                  </a:lnTo>
                  <a:lnTo>
                    <a:pt x="18" y="8"/>
                  </a:lnTo>
                  <a:lnTo>
                    <a:pt x="18" y="6"/>
                  </a:lnTo>
                  <a:lnTo>
                    <a:pt x="21" y="6"/>
                  </a:lnTo>
                  <a:lnTo>
                    <a:pt x="18" y="4"/>
                  </a:lnTo>
                  <a:lnTo>
                    <a:pt x="18" y="2"/>
                  </a:lnTo>
                  <a:lnTo>
                    <a:pt x="15" y="0"/>
                  </a:lnTo>
                  <a:lnTo>
                    <a:pt x="12" y="0"/>
                  </a:lnTo>
                  <a:lnTo>
                    <a:pt x="9" y="0"/>
                  </a:lnTo>
                  <a:lnTo>
                    <a:pt x="6" y="0"/>
                  </a:lnTo>
                  <a:lnTo>
                    <a:pt x="3" y="2"/>
                  </a:lnTo>
                  <a:lnTo>
                    <a:pt x="0" y="4"/>
                  </a:lnTo>
                  <a:lnTo>
                    <a:pt x="0" y="6"/>
                  </a:lnTo>
                  <a:lnTo>
                    <a:pt x="0" y="8"/>
                  </a:lnTo>
                  <a:lnTo>
                    <a:pt x="3" y="8"/>
                  </a:lnTo>
                  <a:lnTo>
                    <a:pt x="3" y="10"/>
                  </a:lnTo>
                  <a:lnTo>
                    <a:pt x="6" y="10"/>
                  </a:lnTo>
                  <a:lnTo>
                    <a:pt x="6" y="12"/>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84" name="Freeform 377"/>
            <p:cNvSpPr>
              <a:spLocks/>
            </p:cNvSpPr>
            <p:nvPr/>
          </p:nvSpPr>
          <p:spPr bwMode="auto">
            <a:xfrm>
              <a:off x="2033" y="3469"/>
              <a:ext cx="18" cy="12"/>
            </a:xfrm>
            <a:custGeom>
              <a:avLst/>
              <a:gdLst>
                <a:gd name="T0" fmla="*/ 9 w 18"/>
                <a:gd name="T1" fmla="*/ 12 h 12"/>
                <a:gd name="T2" fmla="*/ 12 w 18"/>
                <a:gd name="T3" fmla="*/ 12 h 12"/>
                <a:gd name="T4" fmla="*/ 12 w 18"/>
                <a:gd name="T5" fmla="*/ 12 h 12"/>
                <a:gd name="T6" fmla="*/ 15 w 18"/>
                <a:gd name="T7" fmla="*/ 12 h 12"/>
                <a:gd name="T8" fmla="*/ 15 w 18"/>
                <a:gd name="T9" fmla="*/ 10 h 12"/>
                <a:gd name="T10" fmla="*/ 15 w 18"/>
                <a:gd name="T11" fmla="*/ 10 h 12"/>
                <a:gd name="T12" fmla="*/ 18 w 18"/>
                <a:gd name="T13" fmla="*/ 10 h 12"/>
                <a:gd name="T14" fmla="*/ 18 w 18"/>
                <a:gd name="T15" fmla="*/ 8 h 12"/>
                <a:gd name="T16" fmla="*/ 18 w 18"/>
                <a:gd name="T17" fmla="*/ 8 h 12"/>
                <a:gd name="T18" fmla="*/ 18 w 18"/>
                <a:gd name="T19" fmla="*/ 6 h 12"/>
                <a:gd name="T20" fmla="*/ 18 w 18"/>
                <a:gd name="T21" fmla="*/ 6 h 12"/>
                <a:gd name="T22" fmla="*/ 18 w 18"/>
                <a:gd name="T23" fmla="*/ 4 h 12"/>
                <a:gd name="T24" fmla="*/ 18 w 18"/>
                <a:gd name="T25" fmla="*/ 4 h 12"/>
                <a:gd name="T26" fmla="*/ 18 w 18"/>
                <a:gd name="T27" fmla="*/ 2 h 12"/>
                <a:gd name="T28" fmla="*/ 18 w 18"/>
                <a:gd name="T29" fmla="*/ 2 h 12"/>
                <a:gd name="T30" fmla="*/ 15 w 18"/>
                <a:gd name="T31" fmla="*/ 2 h 12"/>
                <a:gd name="T32" fmla="*/ 15 w 18"/>
                <a:gd name="T33" fmla="*/ 0 h 12"/>
                <a:gd name="T34" fmla="*/ 15 w 18"/>
                <a:gd name="T35" fmla="*/ 0 h 12"/>
                <a:gd name="T36" fmla="*/ 12 w 18"/>
                <a:gd name="T37" fmla="*/ 0 h 12"/>
                <a:gd name="T38" fmla="*/ 12 w 18"/>
                <a:gd name="T39" fmla="*/ 0 h 12"/>
                <a:gd name="T40" fmla="*/ 9 w 18"/>
                <a:gd name="T41" fmla="*/ 0 h 12"/>
                <a:gd name="T42" fmla="*/ 9 w 18"/>
                <a:gd name="T43" fmla="*/ 0 h 12"/>
                <a:gd name="T44" fmla="*/ 6 w 18"/>
                <a:gd name="T45" fmla="*/ 0 h 12"/>
                <a:gd name="T46" fmla="*/ 6 w 18"/>
                <a:gd name="T47" fmla="*/ 0 h 12"/>
                <a:gd name="T48" fmla="*/ 3 w 18"/>
                <a:gd name="T49" fmla="*/ 0 h 12"/>
                <a:gd name="T50" fmla="*/ 3 w 18"/>
                <a:gd name="T51" fmla="*/ 2 h 12"/>
                <a:gd name="T52" fmla="*/ 3 w 18"/>
                <a:gd name="T53" fmla="*/ 2 h 12"/>
                <a:gd name="T54" fmla="*/ 0 w 18"/>
                <a:gd name="T55" fmla="*/ 2 h 12"/>
                <a:gd name="T56" fmla="*/ 0 w 18"/>
                <a:gd name="T57" fmla="*/ 4 h 12"/>
                <a:gd name="T58" fmla="*/ 0 w 18"/>
                <a:gd name="T59" fmla="*/ 4 h 12"/>
                <a:gd name="T60" fmla="*/ 0 w 18"/>
                <a:gd name="T61" fmla="*/ 6 h 12"/>
                <a:gd name="T62" fmla="*/ 0 w 18"/>
                <a:gd name="T63" fmla="*/ 6 h 12"/>
                <a:gd name="T64" fmla="*/ 0 w 18"/>
                <a:gd name="T65" fmla="*/ 8 h 12"/>
                <a:gd name="T66" fmla="*/ 0 w 18"/>
                <a:gd name="T67" fmla="*/ 8 h 12"/>
                <a:gd name="T68" fmla="*/ 3 w 18"/>
                <a:gd name="T69" fmla="*/ 10 h 12"/>
                <a:gd name="T70" fmla="*/ 3 w 18"/>
                <a:gd name="T71" fmla="*/ 10 h 12"/>
                <a:gd name="T72" fmla="*/ 3 w 18"/>
                <a:gd name="T73" fmla="*/ 10 h 12"/>
                <a:gd name="T74" fmla="*/ 6 w 18"/>
                <a:gd name="T75" fmla="*/ 12 h 12"/>
                <a:gd name="T76" fmla="*/ 6 w 18"/>
                <a:gd name="T77" fmla="*/ 12 h 12"/>
                <a:gd name="T78" fmla="*/ 9 w 18"/>
                <a:gd name="T79" fmla="*/ 12 h 12"/>
                <a:gd name="T80" fmla="*/ 9 w 18"/>
                <a:gd name="T81" fmla="*/ 12 h 12"/>
                <a:gd name="T82" fmla="*/ 9 w 18"/>
                <a:gd name="T83" fmla="*/ 12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
                <a:gd name="T127" fmla="*/ 0 h 12"/>
                <a:gd name="T128" fmla="*/ 18 w 18"/>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 h="12">
                  <a:moveTo>
                    <a:pt x="9" y="12"/>
                  </a:moveTo>
                  <a:lnTo>
                    <a:pt x="12" y="12"/>
                  </a:lnTo>
                  <a:lnTo>
                    <a:pt x="15" y="12"/>
                  </a:lnTo>
                  <a:lnTo>
                    <a:pt x="15" y="10"/>
                  </a:lnTo>
                  <a:lnTo>
                    <a:pt x="18" y="10"/>
                  </a:lnTo>
                  <a:lnTo>
                    <a:pt x="18" y="8"/>
                  </a:lnTo>
                  <a:lnTo>
                    <a:pt x="18" y="6"/>
                  </a:lnTo>
                  <a:lnTo>
                    <a:pt x="18" y="4"/>
                  </a:lnTo>
                  <a:lnTo>
                    <a:pt x="18" y="2"/>
                  </a:lnTo>
                  <a:lnTo>
                    <a:pt x="15" y="2"/>
                  </a:lnTo>
                  <a:lnTo>
                    <a:pt x="15" y="0"/>
                  </a:lnTo>
                  <a:lnTo>
                    <a:pt x="12" y="0"/>
                  </a:lnTo>
                  <a:lnTo>
                    <a:pt x="9" y="0"/>
                  </a:lnTo>
                  <a:lnTo>
                    <a:pt x="6" y="0"/>
                  </a:lnTo>
                  <a:lnTo>
                    <a:pt x="3" y="0"/>
                  </a:lnTo>
                  <a:lnTo>
                    <a:pt x="3" y="2"/>
                  </a:lnTo>
                  <a:lnTo>
                    <a:pt x="0" y="2"/>
                  </a:lnTo>
                  <a:lnTo>
                    <a:pt x="0" y="4"/>
                  </a:lnTo>
                  <a:lnTo>
                    <a:pt x="0" y="6"/>
                  </a:lnTo>
                  <a:lnTo>
                    <a:pt x="0" y="8"/>
                  </a:lnTo>
                  <a:lnTo>
                    <a:pt x="3" y="10"/>
                  </a:lnTo>
                  <a:lnTo>
                    <a:pt x="6" y="12"/>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85" name="Freeform 378"/>
            <p:cNvSpPr>
              <a:spLocks/>
            </p:cNvSpPr>
            <p:nvPr/>
          </p:nvSpPr>
          <p:spPr bwMode="auto">
            <a:xfrm>
              <a:off x="1905" y="3469"/>
              <a:ext cx="22" cy="12"/>
            </a:xfrm>
            <a:custGeom>
              <a:avLst/>
              <a:gdLst>
                <a:gd name="T0" fmla="*/ 10 w 22"/>
                <a:gd name="T1" fmla="*/ 12 h 12"/>
                <a:gd name="T2" fmla="*/ 13 w 22"/>
                <a:gd name="T3" fmla="*/ 12 h 12"/>
                <a:gd name="T4" fmla="*/ 16 w 22"/>
                <a:gd name="T5" fmla="*/ 12 h 12"/>
                <a:gd name="T6" fmla="*/ 16 w 22"/>
                <a:gd name="T7" fmla="*/ 12 h 12"/>
                <a:gd name="T8" fmla="*/ 16 w 22"/>
                <a:gd name="T9" fmla="*/ 10 h 12"/>
                <a:gd name="T10" fmla="*/ 19 w 22"/>
                <a:gd name="T11" fmla="*/ 10 h 12"/>
                <a:gd name="T12" fmla="*/ 19 w 22"/>
                <a:gd name="T13" fmla="*/ 10 h 12"/>
                <a:gd name="T14" fmla="*/ 19 w 22"/>
                <a:gd name="T15" fmla="*/ 8 h 12"/>
                <a:gd name="T16" fmla="*/ 22 w 22"/>
                <a:gd name="T17" fmla="*/ 8 h 12"/>
                <a:gd name="T18" fmla="*/ 22 w 22"/>
                <a:gd name="T19" fmla="*/ 6 h 12"/>
                <a:gd name="T20" fmla="*/ 22 w 22"/>
                <a:gd name="T21" fmla="*/ 6 h 12"/>
                <a:gd name="T22" fmla="*/ 22 w 22"/>
                <a:gd name="T23" fmla="*/ 4 h 12"/>
                <a:gd name="T24" fmla="*/ 22 w 22"/>
                <a:gd name="T25" fmla="*/ 4 h 12"/>
                <a:gd name="T26" fmla="*/ 19 w 22"/>
                <a:gd name="T27" fmla="*/ 2 h 12"/>
                <a:gd name="T28" fmla="*/ 19 w 22"/>
                <a:gd name="T29" fmla="*/ 2 h 12"/>
                <a:gd name="T30" fmla="*/ 19 w 22"/>
                <a:gd name="T31" fmla="*/ 2 h 12"/>
                <a:gd name="T32" fmla="*/ 16 w 22"/>
                <a:gd name="T33" fmla="*/ 0 h 12"/>
                <a:gd name="T34" fmla="*/ 16 w 22"/>
                <a:gd name="T35" fmla="*/ 0 h 12"/>
                <a:gd name="T36" fmla="*/ 16 w 22"/>
                <a:gd name="T37" fmla="*/ 0 h 12"/>
                <a:gd name="T38" fmla="*/ 13 w 22"/>
                <a:gd name="T39" fmla="*/ 0 h 12"/>
                <a:gd name="T40" fmla="*/ 13 w 22"/>
                <a:gd name="T41" fmla="*/ 0 h 12"/>
                <a:gd name="T42" fmla="*/ 10 w 22"/>
                <a:gd name="T43" fmla="*/ 0 h 12"/>
                <a:gd name="T44" fmla="*/ 10 w 22"/>
                <a:gd name="T45" fmla="*/ 0 h 12"/>
                <a:gd name="T46" fmla="*/ 6 w 22"/>
                <a:gd name="T47" fmla="*/ 0 h 12"/>
                <a:gd name="T48" fmla="*/ 6 w 22"/>
                <a:gd name="T49" fmla="*/ 0 h 12"/>
                <a:gd name="T50" fmla="*/ 3 w 22"/>
                <a:gd name="T51" fmla="*/ 2 h 12"/>
                <a:gd name="T52" fmla="*/ 3 w 22"/>
                <a:gd name="T53" fmla="*/ 2 h 12"/>
                <a:gd name="T54" fmla="*/ 3 w 22"/>
                <a:gd name="T55" fmla="*/ 2 h 12"/>
                <a:gd name="T56" fmla="*/ 3 w 22"/>
                <a:gd name="T57" fmla="*/ 4 h 12"/>
                <a:gd name="T58" fmla="*/ 0 w 22"/>
                <a:gd name="T59" fmla="*/ 4 h 12"/>
                <a:gd name="T60" fmla="*/ 0 w 22"/>
                <a:gd name="T61" fmla="*/ 6 h 12"/>
                <a:gd name="T62" fmla="*/ 0 w 22"/>
                <a:gd name="T63" fmla="*/ 6 h 12"/>
                <a:gd name="T64" fmla="*/ 3 w 22"/>
                <a:gd name="T65" fmla="*/ 8 h 12"/>
                <a:gd name="T66" fmla="*/ 3 w 22"/>
                <a:gd name="T67" fmla="*/ 8 h 12"/>
                <a:gd name="T68" fmla="*/ 3 w 22"/>
                <a:gd name="T69" fmla="*/ 10 h 12"/>
                <a:gd name="T70" fmla="*/ 3 w 22"/>
                <a:gd name="T71" fmla="*/ 10 h 12"/>
                <a:gd name="T72" fmla="*/ 6 w 22"/>
                <a:gd name="T73" fmla="*/ 10 h 12"/>
                <a:gd name="T74" fmla="*/ 6 w 22"/>
                <a:gd name="T75" fmla="*/ 12 h 12"/>
                <a:gd name="T76" fmla="*/ 10 w 22"/>
                <a:gd name="T77" fmla="*/ 12 h 12"/>
                <a:gd name="T78" fmla="*/ 10 w 22"/>
                <a:gd name="T79" fmla="*/ 12 h 12"/>
                <a:gd name="T80" fmla="*/ 13 w 22"/>
                <a:gd name="T81" fmla="*/ 12 h 12"/>
                <a:gd name="T82" fmla="*/ 13 w 22"/>
                <a:gd name="T83" fmla="*/ 12 h 12"/>
                <a:gd name="T84" fmla="*/ 10 w 22"/>
                <a:gd name="T85" fmla="*/ 12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
                <a:gd name="T130" fmla="*/ 0 h 12"/>
                <a:gd name="T131" fmla="*/ 22 w 22"/>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 h="12">
                  <a:moveTo>
                    <a:pt x="10" y="12"/>
                  </a:moveTo>
                  <a:lnTo>
                    <a:pt x="13" y="12"/>
                  </a:lnTo>
                  <a:lnTo>
                    <a:pt x="16" y="12"/>
                  </a:lnTo>
                  <a:lnTo>
                    <a:pt x="16" y="10"/>
                  </a:lnTo>
                  <a:lnTo>
                    <a:pt x="19" y="10"/>
                  </a:lnTo>
                  <a:lnTo>
                    <a:pt x="19" y="8"/>
                  </a:lnTo>
                  <a:lnTo>
                    <a:pt x="22" y="8"/>
                  </a:lnTo>
                  <a:lnTo>
                    <a:pt x="22" y="6"/>
                  </a:lnTo>
                  <a:lnTo>
                    <a:pt x="22" y="4"/>
                  </a:lnTo>
                  <a:lnTo>
                    <a:pt x="19" y="2"/>
                  </a:lnTo>
                  <a:lnTo>
                    <a:pt x="16" y="0"/>
                  </a:lnTo>
                  <a:lnTo>
                    <a:pt x="13" y="0"/>
                  </a:lnTo>
                  <a:lnTo>
                    <a:pt x="10" y="0"/>
                  </a:lnTo>
                  <a:lnTo>
                    <a:pt x="6" y="0"/>
                  </a:lnTo>
                  <a:lnTo>
                    <a:pt x="3" y="2"/>
                  </a:lnTo>
                  <a:lnTo>
                    <a:pt x="3" y="4"/>
                  </a:lnTo>
                  <a:lnTo>
                    <a:pt x="0" y="4"/>
                  </a:lnTo>
                  <a:lnTo>
                    <a:pt x="0" y="6"/>
                  </a:lnTo>
                  <a:lnTo>
                    <a:pt x="3" y="8"/>
                  </a:lnTo>
                  <a:lnTo>
                    <a:pt x="3" y="10"/>
                  </a:lnTo>
                  <a:lnTo>
                    <a:pt x="6" y="10"/>
                  </a:lnTo>
                  <a:lnTo>
                    <a:pt x="6" y="12"/>
                  </a:lnTo>
                  <a:lnTo>
                    <a:pt x="10" y="12"/>
                  </a:lnTo>
                  <a:lnTo>
                    <a:pt x="13" y="12"/>
                  </a:lnTo>
                  <a:lnTo>
                    <a:pt x="1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86" name="Freeform 379"/>
            <p:cNvSpPr>
              <a:spLocks/>
            </p:cNvSpPr>
            <p:nvPr/>
          </p:nvSpPr>
          <p:spPr bwMode="auto">
            <a:xfrm>
              <a:off x="2160" y="3469"/>
              <a:ext cx="19" cy="12"/>
            </a:xfrm>
            <a:custGeom>
              <a:avLst/>
              <a:gdLst>
                <a:gd name="T0" fmla="*/ 6 w 19"/>
                <a:gd name="T1" fmla="*/ 12 h 12"/>
                <a:gd name="T2" fmla="*/ 9 w 19"/>
                <a:gd name="T3" fmla="*/ 12 h 12"/>
                <a:gd name="T4" fmla="*/ 12 w 19"/>
                <a:gd name="T5" fmla="*/ 12 h 12"/>
                <a:gd name="T6" fmla="*/ 12 w 19"/>
                <a:gd name="T7" fmla="*/ 12 h 12"/>
                <a:gd name="T8" fmla="*/ 15 w 19"/>
                <a:gd name="T9" fmla="*/ 10 h 12"/>
                <a:gd name="T10" fmla="*/ 15 w 19"/>
                <a:gd name="T11" fmla="*/ 10 h 12"/>
                <a:gd name="T12" fmla="*/ 15 w 19"/>
                <a:gd name="T13" fmla="*/ 10 h 12"/>
                <a:gd name="T14" fmla="*/ 19 w 19"/>
                <a:gd name="T15" fmla="*/ 8 h 12"/>
                <a:gd name="T16" fmla="*/ 19 w 19"/>
                <a:gd name="T17" fmla="*/ 8 h 12"/>
                <a:gd name="T18" fmla="*/ 19 w 19"/>
                <a:gd name="T19" fmla="*/ 6 h 12"/>
                <a:gd name="T20" fmla="*/ 19 w 19"/>
                <a:gd name="T21" fmla="*/ 6 h 12"/>
                <a:gd name="T22" fmla="*/ 19 w 19"/>
                <a:gd name="T23" fmla="*/ 4 h 12"/>
                <a:gd name="T24" fmla="*/ 19 w 19"/>
                <a:gd name="T25" fmla="*/ 4 h 12"/>
                <a:gd name="T26" fmla="*/ 19 w 19"/>
                <a:gd name="T27" fmla="*/ 2 h 12"/>
                <a:gd name="T28" fmla="*/ 15 w 19"/>
                <a:gd name="T29" fmla="*/ 2 h 12"/>
                <a:gd name="T30" fmla="*/ 15 w 19"/>
                <a:gd name="T31" fmla="*/ 2 h 12"/>
                <a:gd name="T32" fmla="*/ 15 w 19"/>
                <a:gd name="T33" fmla="*/ 0 h 12"/>
                <a:gd name="T34" fmla="*/ 12 w 19"/>
                <a:gd name="T35" fmla="*/ 0 h 12"/>
                <a:gd name="T36" fmla="*/ 12 w 19"/>
                <a:gd name="T37" fmla="*/ 0 h 12"/>
                <a:gd name="T38" fmla="*/ 9 w 19"/>
                <a:gd name="T39" fmla="*/ 0 h 12"/>
                <a:gd name="T40" fmla="*/ 9 w 19"/>
                <a:gd name="T41" fmla="*/ 0 h 12"/>
                <a:gd name="T42" fmla="*/ 6 w 19"/>
                <a:gd name="T43" fmla="*/ 0 h 12"/>
                <a:gd name="T44" fmla="*/ 6 w 19"/>
                <a:gd name="T45" fmla="*/ 0 h 12"/>
                <a:gd name="T46" fmla="*/ 3 w 19"/>
                <a:gd name="T47" fmla="*/ 0 h 12"/>
                <a:gd name="T48" fmla="*/ 3 w 19"/>
                <a:gd name="T49" fmla="*/ 0 h 12"/>
                <a:gd name="T50" fmla="*/ 3 w 19"/>
                <a:gd name="T51" fmla="*/ 2 h 12"/>
                <a:gd name="T52" fmla="*/ 0 w 19"/>
                <a:gd name="T53" fmla="*/ 2 h 12"/>
                <a:gd name="T54" fmla="*/ 0 w 19"/>
                <a:gd name="T55" fmla="*/ 2 h 12"/>
                <a:gd name="T56" fmla="*/ 0 w 19"/>
                <a:gd name="T57" fmla="*/ 4 h 12"/>
                <a:gd name="T58" fmla="*/ 0 w 19"/>
                <a:gd name="T59" fmla="*/ 4 h 12"/>
                <a:gd name="T60" fmla="*/ 0 w 19"/>
                <a:gd name="T61" fmla="*/ 6 h 12"/>
                <a:gd name="T62" fmla="*/ 0 w 19"/>
                <a:gd name="T63" fmla="*/ 6 h 12"/>
                <a:gd name="T64" fmla="*/ 0 w 19"/>
                <a:gd name="T65" fmla="*/ 8 h 12"/>
                <a:gd name="T66" fmla="*/ 0 w 19"/>
                <a:gd name="T67" fmla="*/ 8 h 12"/>
                <a:gd name="T68" fmla="*/ 0 w 19"/>
                <a:gd name="T69" fmla="*/ 10 h 12"/>
                <a:gd name="T70" fmla="*/ 3 w 19"/>
                <a:gd name="T71" fmla="*/ 10 h 12"/>
                <a:gd name="T72" fmla="*/ 3 w 19"/>
                <a:gd name="T73" fmla="*/ 10 h 12"/>
                <a:gd name="T74" fmla="*/ 3 w 19"/>
                <a:gd name="T75" fmla="*/ 12 h 12"/>
                <a:gd name="T76" fmla="*/ 6 w 19"/>
                <a:gd name="T77" fmla="*/ 12 h 12"/>
                <a:gd name="T78" fmla="*/ 6 w 19"/>
                <a:gd name="T79" fmla="*/ 12 h 12"/>
                <a:gd name="T80" fmla="*/ 9 w 19"/>
                <a:gd name="T81" fmla="*/ 12 h 12"/>
                <a:gd name="T82" fmla="*/ 9 w 19"/>
                <a:gd name="T83" fmla="*/ 12 h 12"/>
                <a:gd name="T84" fmla="*/ 6 w 19"/>
                <a:gd name="T85" fmla="*/ 12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
                <a:gd name="T130" fmla="*/ 0 h 12"/>
                <a:gd name="T131" fmla="*/ 19 w 19"/>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 h="12">
                  <a:moveTo>
                    <a:pt x="6" y="12"/>
                  </a:moveTo>
                  <a:lnTo>
                    <a:pt x="9" y="12"/>
                  </a:lnTo>
                  <a:lnTo>
                    <a:pt x="12" y="12"/>
                  </a:lnTo>
                  <a:lnTo>
                    <a:pt x="15" y="10"/>
                  </a:lnTo>
                  <a:lnTo>
                    <a:pt x="19" y="8"/>
                  </a:lnTo>
                  <a:lnTo>
                    <a:pt x="19" y="6"/>
                  </a:lnTo>
                  <a:lnTo>
                    <a:pt x="19" y="4"/>
                  </a:lnTo>
                  <a:lnTo>
                    <a:pt x="19" y="2"/>
                  </a:lnTo>
                  <a:lnTo>
                    <a:pt x="15" y="2"/>
                  </a:lnTo>
                  <a:lnTo>
                    <a:pt x="15" y="0"/>
                  </a:lnTo>
                  <a:lnTo>
                    <a:pt x="12" y="0"/>
                  </a:lnTo>
                  <a:lnTo>
                    <a:pt x="9" y="0"/>
                  </a:lnTo>
                  <a:lnTo>
                    <a:pt x="6" y="0"/>
                  </a:lnTo>
                  <a:lnTo>
                    <a:pt x="3" y="0"/>
                  </a:lnTo>
                  <a:lnTo>
                    <a:pt x="3" y="2"/>
                  </a:lnTo>
                  <a:lnTo>
                    <a:pt x="0" y="2"/>
                  </a:lnTo>
                  <a:lnTo>
                    <a:pt x="0" y="4"/>
                  </a:lnTo>
                  <a:lnTo>
                    <a:pt x="0" y="6"/>
                  </a:lnTo>
                  <a:lnTo>
                    <a:pt x="0" y="8"/>
                  </a:lnTo>
                  <a:lnTo>
                    <a:pt x="0" y="10"/>
                  </a:lnTo>
                  <a:lnTo>
                    <a:pt x="3" y="10"/>
                  </a:lnTo>
                  <a:lnTo>
                    <a:pt x="3" y="12"/>
                  </a:lnTo>
                  <a:lnTo>
                    <a:pt x="6" y="12"/>
                  </a:lnTo>
                  <a:lnTo>
                    <a:pt x="9" y="12"/>
                  </a:lnTo>
                  <a:lnTo>
                    <a:pt x="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87" name="Freeform 380"/>
            <p:cNvSpPr>
              <a:spLocks/>
            </p:cNvSpPr>
            <p:nvPr/>
          </p:nvSpPr>
          <p:spPr bwMode="auto">
            <a:xfrm>
              <a:off x="2224" y="3469"/>
              <a:ext cx="18" cy="12"/>
            </a:xfrm>
            <a:custGeom>
              <a:avLst/>
              <a:gdLst>
                <a:gd name="T0" fmla="*/ 6 w 18"/>
                <a:gd name="T1" fmla="*/ 12 h 12"/>
                <a:gd name="T2" fmla="*/ 9 w 18"/>
                <a:gd name="T3" fmla="*/ 12 h 12"/>
                <a:gd name="T4" fmla="*/ 12 w 18"/>
                <a:gd name="T5" fmla="*/ 12 h 12"/>
                <a:gd name="T6" fmla="*/ 12 w 18"/>
                <a:gd name="T7" fmla="*/ 12 h 12"/>
                <a:gd name="T8" fmla="*/ 15 w 18"/>
                <a:gd name="T9" fmla="*/ 10 h 12"/>
                <a:gd name="T10" fmla="*/ 15 w 18"/>
                <a:gd name="T11" fmla="*/ 10 h 12"/>
                <a:gd name="T12" fmla="*/ 15 w 18"/>
                <a:gd name="T13" fmla="*/ 10 h 12"/>
                <a:gd name="T14" fmla="*/ 15 w 18"/>
                <a:gd name="T15" fmla="*/ 8 h 12"/>
                <a:gd name="T16" fmla="*/ 18 w 18"/>
                <a:gd name="T17" fmla="*/ 8 h 12"/>
                <a:gd name="T18" fmla="*/ 18 w 18"/>
                <a:gd name="T19" fmla="*/ 6 h 12"/>
                <a:gd name="T20" fmla="*/ 18 w 18"/>
                <a:gd name="T21" fmla="*/ 6 h 12"/>
                <a:gd name="T22" fmla="*/ 18 w 18"/>
                <a:gd name="T23" fmla="*/ 4 h 12"/>
                <a:gd name="T24" fmla="*/ 18 w 18"/>
                <a:gd name="T25" fmla="*/ 4 h 12"/>
                <a:gd name="T26" fmla="*/ 15 w 18"/>
                <a:gd name="T27" fmla="*/ 2 h 12"/>
                <a:gd name="T28" fmla="*/ 15 w 18"/>
                <a:gd name="T29" fmla="*/ 2 h 12"/>
                <a:gd name="T30" fmla="*/ 15 w 18"/>
                <a:gd name="T31" fmla="*/ 2 h 12"/>
                <a:gd name="T32" fmla="*/ 15 w 18"/>
                <a:gd name="T33" fmla="*/ 0 h 12"/>
                <a:gd name="T34" fmla="*/ 12 w 18"/>
                <a:gd name="T35" fmla="*/ 0 h 12"/>
                <a:gd name="T36" fmla="*/ 12 w 18"/>
                <a:gd name="T37" fmla="*/ 0 h 12"/>
                <a:gd name="T38" fmla="*/ 9 w 18"/>
                <a:gd name="T39" fmla="*/ 0 h 12"/>
                <a:gd name="T40" fmla="*/ 9 w 18"/>
                <a:gd name="T41" fmla="*/ 0 h 12"/>
                <a:gd name="T42" fmla="*/ 6 w 18"/>
                <a:gd name="T43" fmla="*/ 0 h 12"/>
                <a:gd name="T44" fmla="*/ 6 w 18"/>
                <a:gd name="T45" fmla="*/ 0 h 12"/>
                <a:gd name="T46" fmla="*/ 3 w 18"/>
                <a:gd name="T47" fmla="*/ 0 h 12"/>
                <a:gd name="T48" fmla="*/ 3 w 18"/>
                <a:gd name="T49" fmla="*/ 0 h 12"/>
                <a:gd name="T50" fmla="*/ 3 w 18"/>
                <a:gd name="T51" fmla="*/ 2 h 12"/>
                <a:gd name="T52" fmla="*/ 0 w 18"/>
                <a:gd name="T53" fmla="*/ 2 h 12"/>
                <a:gd name="T54" fmla="*/ 0 w 18"/>
                <a:gd name="T55" fmla="*/ 2 h 12"/>
                <a:gd name="T56" fmla="*/ 0 w 18"/>
                <a:gd name="T57" fmla="*/ 4 h 12"/>
                <a:gd name="T58" fmla="*/ 0 w 18"/>
                <a:gd name="T59" fmla="*/ 4 h 12"/>
                <a:gd name="T60" fmla="*/ 0 w 18"/>
                <a:gd name="T61" fmla="*/ 6 h 12"/>
                <a:gd name="T62" fmla="*/ 0 w 18"/>
                <a:gd name="T63" fmla="*/ 6 h 12"/>
                <a:gd name="T64" fmla="*/ 0 w 18"/>
                <a:gd name="T65" fmla="*/ 8 h 12"/>
                <a:gd name="T66" fmla="*/ 0 w 18"/>
                <a:gd name="T67" fmla="*/ 8 h 12"/>
                <a:gd name="T68" fmla="*/ 0 w 18"/>
                <a:gd name="T69" fmla="*/ 10 h 12"/>
                <a:gd name="T70" fmla="*/ 3 w 18"/>
                <a:gd name="T71" fmla="*/ 10 h 12"/>
                <a:gd name="T72" fmla="*/ 3 w 18"/>
                <a:gd name="T73" fmla="*/ 10 h 12"/>
                <a:gd name="T74" fmla="*/ 3 w 18"/>
                <a:gd name="T75" fmla="*/ 12 h 12"/>
                <a:gd name="T76" fmla="*/ 6 w 18"/>
                <a:gd name="T77" fmla="*/ 12 h 12"/>
                <a:gd name="T78" fmla="*/ 6 w 18"/>
                <a:gd name="T79" fmla="*/ 12 h 12"/>
                <a:gd name="T80" fmla="*/ 9 w 18"/>
                <a:gd name="T81" fmla="*/ 12 h 12"/>
                <a:gd name="T82" fmla="*/ 9 w 18"/>
                <a:gd name="T83" fmla="*/ 12 h 12"/>
                <a:gd name="T84" fmla="*/ 6 w 18"/>
                <a:gd name="T85" fmla="*/ 12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
                <a:gd name="T130" fmla="*/ 0 h 12"/>
                <a:gd name="T131" fmla="*/ 18 w 18"/>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 h="12">
                  <a:moveTo>
                    <a:pt x="6" y="12"/>
                  </a:moveTo>
                  <a:lnTo>
                    <a:pt x="9" y="12"/>
                  </a:lnTo>
                  <a:lnTo>
                    <a:pt x="12" y="12"/>
                  </a:lnTo>
                  <a:lnTo>
                    <a:pt x="15" y="10"/>
                  </a:lnTo>
                  <a:lnTo>
                    <a:pt x="15" y="8"/>
                  </a:lnTo>
                  <a:lnTo>
                    <a:pt x="18" y="8"/>
                  </a:lnTo>
                  <a:lnTo>
                    <a:pt x="18" y="6"/>
                  </a:lnTo>
                  <a:lnTo>
                    <a:pt x="18" y="4"/>
                  </a:lnTo>
                  <a:lnTo>
                    <a:pt x="15" y="2"/>
                  </a:lnTo>
                  <a:lnTo>
                    <a:pt x="15" y="0"/>
                  </a:lnTo>
                  <a:lnTo>
                    <a:pt x="12" y="0"/>
                  </a:lnTo>
                  <a:lnTo>
                    <a:pt x="9" y="0"/>
                  </a:lnTo>
                  <a:lnTo>
                    <a:pt x="6" y="0"/>
                  </a:lnTo>
                  <a:lnTo>
                    <a:pt x="3" y="0"/>
                  </a:lnTo>
                  <a:lnTo>
                    <a:pt x="3" y="2"/>
                  </a:lnTo>
                  <a:lnTo>
                    <a:pt x="0" y="2"/>
                  </a:lnTo>
                  <a:lnTo>
                    <a:pt x="0" y="4"/>
                  </a:lnTo>
                  <a:lnTo>
                    <a:pt x="0" y="6"/>
                  </a:lnTo>
                  <a:lnTo>
                    <a:pt x="0" y="8"/>
                  </a:lnTo>
                  <a:lnTo>
                    <a:pt x="0" y="10"/>
                  </a:lnTo>
                  <a:lnTo>
                    <a:pt x="3" y="10"/>
                  </a:lnTo>
                  <a:lnTo>
                    <a:pt x="3" y="12"/>
                  </a:lnTo>
                  <a:lnTo>
                    <a:pt x="6" y="12"/>
                  </a:lnTo>
                  <a:lnTo>
                    <a:pt x="9" y="12"/>
                  </a:lnTo>
                  <a:lnTo>
                    <a:pt x="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88" name="Freeform 381"/>
            <p:cNvSpPr>
              <a:spLocks/>
            </p:cNvSpPr>
            <p:nvPr/>
          </p:nvSpPr>
          <p:spPr bwMode="auto">
            <a:xfrm>
              <a:off x="2097" y="3469"/>
              <a:ext cx="18" cy="12"/>
            </a:xfrm>
            <a:custGeom>
              <a:avLst/>
              <a:gdLst>
                <a:gd name="T0" fmla="*/ 9 w 18"/>
                <a:gd name="T1" fmla="*/ 12 h 12"/>
                <a:gd name="T2" fmla="*/ 12 w 18"/>
                <a:gd name="T3" fmla="*/ 12 h 12"/>
                <a:gd name="T4" fmla="*/ 12 w 18"/>
                <a:gd name="T5" fmla="*/ 12 h 12"/>
                <a:gd name="T6" fmla="*/ 12 w 18"/>
                <a:gd name="T7" fmla="*/ 12 h 12"/>
                <a:gd name="T8" fmla="*/ 15 w 18"/>
                <a:gd name="T9" fmla="*/ 10 h 12"/>
                <a:gd name="T10" fmla="*/ 15 w 18"/>
                <a:gd name="T11" fmla="*/ 10 h 12"/>
                <a:gd name="T12" fmla="*/ 18 w 18"/>
                <a:gd name="T13" fmla="*/ 10 h 12"/>
                <a:gd name="T14" fmla="*/ 18 w 18"/>
                <a:gd name="T15" fmla="*/ 8 h 12"/>
                <a:gd name="T16" fmla="*/ 18 w 18"/>
                <a:gd name="T17" fmla="*/ 8 h 12"/>
                <a:gd name="T18" fmla="*/ 18 w 18"/>
                <a:gd name="T19" fmla="*/ 6 h 12"/>
                <a:gd name="T20" fmla="*/ 18 w 18"/>
                <a:gd name="T21" fmla="*/ 6 h 12"/>
                <a:gd name="T22" fmla="*/ 18 w 18"/>
                <a:gd name="T23" fmla="*/ 4 h 12"/>
                <a:gd name="T24" fmla="*/ 18 w 18"/>
                <a:gd name="T25" fmla="*/ 4 h 12"/>
                <a:gd name="T26" fmla="*/ 18 w 18"/>
                <a:gd name="T27" fmla="*/ 2 h 12"/>
                <a:gd name="T28" fmla="*/ 18 w 18"/>
                <a:gd name="T29" fmla="*/ 2 h 12"/>
                <a:gd name="T30" fmla="*/ 15 w 18"/>
                <a:gd name="T31" fmla="*/ 2 h 12"/>
                <a:gd name="T32" fmla="*/ 15 w 18"/>
                <a:gd name="T33" fmla="*/ 0 h 12"/>
                <a:gd name="T34" fmla="*/ 12 w 18"/>
                <a:gd name="T35" fmla="*/ 0 h 12"/>
                <a:gd name="T36" fmla="*/ 12 w 18"/>
                <a:gd name="T37" fmla="*/ 0 h 12"/>
                <a:gd name="T38" fmla="*/ 12 w 18"/>
                <a:gd name="T39" fmla="*/ 0 h 12"/>
                <a:gd name="T40" fmla="*/ 9 w 18"/>
                <a:gd name="T41" fmla="*/ 0 h 12"/>
                <a:gd name="T42" fmla="*/ 9 w 18"/>
                <a:gd name="T43" fmla="*/ 0 h 12"/>
                <a:gd name="T44" fmla="*/ 6 w 18"/>
                <a:gd name="T45" fmla="*/ 0 h 12"/>
                <a:gd name="T46" fmla="*/ 6 w 18"/>
                <a:gd name="T47" fmla="*/ 0 h 12"/>
                <a:gd name="T48" fmla="*/ 3 w 18"/>
                <a:gd name="T49" fmla="*/ 0 h 12"/>
                <a:gd name="T50" fmla="*/ 3 w 18"/>
                <a:gd name="T51" fmla="*/ 2 h 12"/>
                <a:gd name="T52" fmla="*/ 3 w 18"/>
                <a:gd name="T53" fmla="*/ 2 h 12"/>
                <a:gd name="T54" fmla="*/ 0 w 18"/>
                <a:gd name="T55" fmla="*/ 2 h 12"/>
                <a:gd name="T56" fmla="*/ 0 w 18"/>
                <a:gd name="T57" fmla="*/ 4 h 12"/>
                <a:gd name="T58" fmla="*/ 0 w 18"/>
                <a:gd name="T59" fmla="*/ 4 h 12"/>
                <a:gd name="T60" fmla="*/ 0 w 18"/>
                <a:gd name="T61" fmla="*/ 6 h 12"/>
                <a:gd name="T62" fmla="*/ 0 w 18"/>
                <a:gd name="T63" fmla="*/ 6 h 12"/>
                <a:gd name="T64" fmla="*/ 0 w 18"/>
                <a:gd name="T65" fmla="*/ 8 h 12"/>
                <a:gd name="T66" fmla="*/ 0 w 18"/>
                <a:gd name="T67" fmla="*/ 8 h 12"/>
                <a:gd name="T68" fmla="*/ 3 w 18"/>
                <a:gd name="T69" fmla="*/ 10 h 12"/>
                <a:gd name="T70" fmla="*/ 3 w 18"/>
                <a:gd name="T71" fmla="*/ 10 h 12"/>
                <a:gd name="T72" fmla="*/ 3 w 18"/>
                <a:gd name="T73" fmla="*/ 10 h 12"/>
                <a:gd name="T74" fmla="*/ 6 w 18"/>
                <a:gd name="T75" fmla="*/ 12 h 12"/>
                <a:gd name="T76" fmla="*/ 6 w 18"/>
                <a:gd name="T77" fmla="*/ 12 h 12"/>
                <a:gd name="T78" fmla="*/ 9 w 18"/>
                <a:gd name="T79" fmla="*/ 12 h 12"/>
                <a:gd name="T80" fmla="*/ 9 w 18"/>
                <a:gd name="T81" fmla="*/ 12 h 12"/>
                <a:gd name="T82" fmla="*/ 9 w 18"/>
                <a:gd name="T83" fmla="*/ 12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
                <a:gd name="T127" fmla="*/ 0 h 12"/>
                <a:gd name="T128" fmla="*/ 18 w 18"/>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 h="12">
                  <a:moveTo>
                    <a:pt x="9" y="12"/>
                  </a:moveTo>
                  <a:lnTo>
                    <a:pt x="12" y="12"/>
                  </a:lnTo>
                  <a:lnTo>
                    <a:pt x="15" y="10"/>
                  </a:lnTo>
                  <a:lnTo>
                    <a:pt x="18" y="10"/>
                  </a:lnTo>
                  <a:lnTo>
                    <a:pt x="18" y="8"/>
                  </a:lnTo>
                  <a:lnTo>
                    <a:pt x="18" y="6"/>
                  </a:lnTo>
                  <a:lnTo>
                    <a:pt x="18" y="4"/>
                  </a:lnTo>
                  <a:lnTo>
                    <a:pt x="18" y="2"/>
                  </a:lnTo>
                  <a:lnTo>
                    <a:pt x="15" y="2"/>
                  </a:lnTo>
                  <a:lnTo>
                    <a:pt x="15" y="0"/>
                  </a:lnTo>
                  <a:lnTo>
                    <a:pt x="12" y="0"/>
                  </a:lnTo>
                  <a:lnTo>
                    <a:pt x="9" y="0"/>
                  </a:lnTo>
                  <a:lnTo>
                    <a:pt x="6" y="0"/>
                  </a:lnTo>
                  <a:lnTo>
                    <a:pt x="3" y="0"/>
                  </a:lnTo>
                  <a:lnTo>
                    <a:pt x="3" y="2"/>
                  </a:lnTo>
                  <a:lnTo>
                    <a:pt x="0" y="2"/>
                  </a:lnTo>
                  <a:lnTo>
                    <a:pt x="0" y="4"/>
                  </a:lnTo>
                  <a:lnTo>
                    <a:pt x="0" y="6"/>
                  </a:lnTo>
                  <a:lnTo>
                    <a:pt x="0" y="8"/>
                  </a:lnTo>
                  <a:lnTo>
                    <a:pt x="3" y="10"/>
                  </a:lnTo>
                  <a:lnTo>
                    <a:pt x="6" y="12"/>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89" name="Freeform 382"/>
            <p:cNvSpPr>
              <a:spLocks/>
            </p:cNvSpPr>
            <p:nvPr/>
          </p:nvSpPr>
          <p:spPr bwMode="auto">
            <a:xfrm>
              <a:off x="2345" y="3469"/>
              <a:ext cx="19" cy="12"/>
            </a:xfrm>
            <a:custGeom>
              <a:avLst/>
              <a:gdLst>
                <a:gd name="T0" fmla="*/ 10 w 19"/>
                <a:gd name="T1" fmla="*/ 12 h 12"/>
                <a:gd name="T2" fmla="*/ 13 w 19"/>
                <a:gd name="T3" fmla="*/ 12 h 12"/>
                <a:gd name="T4" fmla="*/ 13 w 19"/>
                <a:gd name="T5" fmla="*/ 12 h 12"/>
                <a:gd name="T6" fmla="*/ 13 w 19"/>
                <a:gd name="T7" fmla="*/ 12 h 12"/>
                <a:gd name="T8" fmla="*/ 16 w 19"/>
                <a:gd name="T9" fmla="*/ 10 h 12"/>
                <a:gd name="T10" fmla="*/ 16 w 19"/>
                <a:gd name="T11" fmla="*/ 10 h 12"/>
                <a:gd name="T12" fmla="*/ 19 w 19"/>
                <a:gd name="T13" fmla="*/ 10 h 12"/>
                <a:gd name="T14" fmla="*/ 19 w 19"/>
                <a:gd name="T15" fmla="*/ 8 h 12"/>
                <a:gd name="T16" fmla="*/ 19 w 19"/>
                <a:gd name="T17" fmla="*/ 8 h 12"/>
                <a:gd name="T18" fmla="*/ 19 w 19"/>
                <a:gd name="T19" fmla="*/ 6 h 12"/>
                <a:gd name="T20" fmla="*/ 19 w 19"/>
                <a:gd name="T21" fmla="*/ 6 h 12"/>
                <a:gd name="T22" fmla="*/ 19 w 19"/>
                <a:gd name="T23" fmla="*/ 4 h 12"/>
                <a:gd name="T24" fmla="*/ 19 w 19"/>
                <a:gd name="T25" fmla="*/ 4 h 12"/>
                <a:gd name="T26" fmla="*/ 19 w 19"/>
                <a:gd name="T27" fmla="*/ 2 h 12"/>
                <a:gd name="T28" fmla="*/ 19 w 19"/>
                <a:gd name="T29" fmla="*/ 2 h 12"/>
                <a:gd name="T30" fmla="*/ 16 w 19"/>
                <a:gd name="T31" fmla="*/ 2 h 12"/>
                <a:gd name="T32" fmla="*/ 16 w 19"/>
                <a:gd name="T33" fmla="*/ 0 h 12"/>
                <a:gd name="T34" fmla="*/ 13 w 19"/>
                <a:gd name="T35" fmla="*/ 0 h 12"/>
                <a:gd name="T36" fmla="*/ 13 w 19"/>
                <a:gd name="T37" fmla="*/ 0 h 12"/>
                <a:gd name="T38" fmla="*/ 13 w 19"/>
                <a:gd name="T39" fmla="*/ 0 h 12"/>
                <a:gd name="T40" fmla="*/ 10 w 19"/>
                <a:gd name="T41" fmla="*/ 0 h 12"/>
                <a:gd name="T42" fmla="*/ 7 w 19"/>
                <a:gd name="T43" fmla="*/ 0 h 12"/>
                <a:gd name="T44" fmla="*/ 7 w 19"/>
                <a:gd name="T45" fmla="*/ 0 h 12"/>
                <a:gd name="T46" fmla="*/ 7 w 19"/>
                <a:gd name="T47" fmla="*/ 0 h 12"/>
                <a:gd name="T48" fmla="*/ 3 w 19"/>
                <a:gd name="T49" fmla="*/ 0 h 12"/>
                <a:gd name="T50" fmla="*/ 3 w 19"/>
                <a:gd name="T51" fmla="*/ 2 h 12"/>
                <a:gd name="T52" fmla="*/ 0 w 19"/>
                <a:gd name="T53" fmla="*/ 2 h 12"/>
                <a:gd name="T54" fmla="*/ 0 w 19"/>
                <a:gd name="T55" fmla="*/ 2 h 12"/>
                <a:gd name="T56" fmla="*/ 0 w 19"/>
                <a:gd name="T57" fmla="*/ 4 h 12"/>
                <a:gd name="T58" fmla="*/ 0 w 19"/>
                <a:gd name="T59" fmla="*/ 4 h 12"/>
                <a:gd name="T60" fmla="*/ 0 w 19"/>
                <a:gd name="T61" fmla="*/ 6 h 12"/>
                <a:gd name="T62" fmla="*/ 0 w 19"/>
                <a:gd name="T63" fmla="*/ 6 h 12"/>
                <a:gd name="T64" fmla="*/ 0 w 19"/>
                <a:gd name="T65" fmla="*/ 8 h 12"/>
                <a:gd name="T66" fmla="*/ 0 w 19"/>
                <a:gd name="T67" fmla="*/ 8 h 12"/>
                <a:gd name="T68" fmla="*/ 0 w 19"/>
                <a:gd name="T69" fmla="*/ 10 h 12"/>
                <a:gd name="T70" fmla="*/ 3 w 19"/>
                <a:gd name="T71" fmla="*/ 10 h 12"/>
                <a:gd name="T72" fmla="*/ 3 w 19"/>
                <a:gd name="T73" fmla="*/ 10 h 12"/>
                <a:gd name="T74" fmla="*/ 7 w 19"/>
                <a:gd name="T75" fmla="*/ 12 h 12"/>
                <a:gd name="T76" fmla="*/ 7 w 19"/>
                <a:gd name="T77" fmla="*/ 12 h 12"/>
                <a:gd name="T78" fmla="*/ 7 w 19"/>
                <a:gd name="T79" fmla="*/ 12 h 12"/>
                <a:gd name="T80" fmla="*/ 10 w 19"/>
                <a:gd name="T81" fmla="*/ 12 h 12"/>
                <a:gd name="T82" fmla="*/ 10 w 19"/>
                <a:gd name="T83" fmla="*/ 12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
                <a:gd name="T127" fmla="*/ 0 h 12"/>
                <a:gd name="T128" fmla="*/ 19 w 19"/>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 h="12">
                  <a:moveTo>
                    <a:pt x="10" y="12"/>
                  </a:moveTo>
                  <a:lnTo>
                    <a:pt x="13" y="12"/>
                  </a:lnTo>
                  <a:lnTo>
                    <a:pt x="16" y="10"/>
                  </a:lnTo>
                  <a:lnTo>
                    <a:pt x="19" y="10"/>
                  </a:lnTo>
                  <a:lnTo>
                    <a:pt x="19" y="8"/>
                  </a:lnTo>
                  <a:lnTo>
                    <a:pt x="19" y="6"/>
                  </a:lnTo>
                  <a:lnTo>
                    <a:pt x="19" y="4"/>
                  </a:lnTo>
                  <a:lnTo>
                    <a:pt x="19" y="2"/>
                  </a:lnTo>
                  <a:lnTo>
                    <a:pt x="16" y="2"/>
                  </a:lnTo>
                  <a:lnTo>
                    <a:pt x="16" y="0"/>
                  </a:lnTo>
                  <a:lnTo>
                    <a:pt x="13" y="0"/>
                  </a:lnTo>
                  <a:lnTo>
                    <a:pt x="10" y="0"/>
                  </a:lnTo>
                  <a:lnTo>
                    <a:pt x="7" y="0"/>
                  </a:lnTo>
                  <a:lnTo>
                    <a:pt x="3" y="0"/>
                  </a:lnTo>
                  <a:lnTo>
                    <a:pt x="3" y="2"/>
                  </a:lnTo>
                  <a:lnTo>
                    <a:pt x="0" y="2"/>
                  </a:lnTo>
                  <a:lnTo>
                    <a:pt x="0" y="4"/>
                  </a:lnTo>
                  <a:lnTo>
                    <a:pt x="0" y="6"/>
                  </a:lnTo>
                  <a:lnTo>
                    <a:pt x="0" y="8"/>
                  </a:lnTo>
                  <a:lnTo>
                    <a:pt x="0" y="10"/>
                  </a:lnTo>
                  <a:lnTo>
                    <a:pt x="3" y="10"/>
                  </a:lnTo>
                  <a:lnTo>
                    <a:pt x="7" y="12"/>
                  </a:lnTo>
                  <a:lnTo>
                    <a:pt x="1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90" name="Freeform 383"/>
            <p:cNvSpPr>
              <a:spLocks/>
            </p:cNvSpPr>
            <p:nvPr/>
          </p:nvSpPr>
          <p:spPr bwMode="auto">
            <a:xfrm>
              <a:off x="2409" y="3469"/>
              <a:ext cx="18" cy="12"/>
            </a:xfrm>
            <a:custGeom>
              <a:avLst/>
              <a:gdLst>
                <a:gd name="T0" fmla="*/ 6 w 18"/>
                <a:gd name="T1" fmla="*/ 12 h 12"/>
                <a:gd name="T2" fmla="*/ 9 w 18"/>
                <a:gd name="T3" fmla="*/ 12 h 12"/>
                <a:gd name="T4" fmla="*/ 12 w 18"/>
                <a:gd name="T5" fmla="*/ 12 h 12"/>
                <a:gd name="T6" fmla="*/ 12 w 18"/>
                <a:gd name="T7" fmla="*/ 12 h 12"/>
                <a:gd name="T8" fmla="*/ 15 w 18"/>
                <a:gd name="T9" fmla="*/ 10 h 12"/>
                <a:gd name="T10" fmla="*/ 15 w 18"/>
                <a:gd name="T11" fmla="*/ 10 h 12"/>
                <a:gd name="T12" fmla="*/ 15 w 18"/>
                <a:gd name="T13" fmla="*/ 10 h 12"/>
                <a:gd name="T14" fmla="*/ 18 w 18"/>
                <a:gd name="T15" fmla="*/ 8 h 12"/>
                <a:gd name="T16" fmla="*/ 18 w 18"/>
                <a:gd name="T17" fmla="*/ 8 h 12"/>
                <a:gd name="T18" fmla="*/ 18 w 18"/>
                <a:gd name="T19" fmla="*/ 6 h 12"/>
                <a:gd name="T20" fmla="*/ 18 w 18"/>
                <a:gd name="T21" fmla="*/ 6 h 12"/>
                <a:gd name="T22" fmla="*/ 18 w 18"/>
                <a:gd name="T23" fmla="*/ 4 h 12"/>
                <a:gd name="T24" fmla="*/ 18 w 18"/>
                <a:gd name="T25" fmla="*/ 4 h 12"/>
                <a:gd name="T26" fmla="*/ 18 w 18"/>
                <a:gd name="T27" fmla="*/ 2 h 12"/>
                <a:gd name="T28" fmla="*/ 15 w 18"/>
                <a:gd name="T29" fmla="*/ 2 h 12"/>
                <a:gd name="T30" fmla="*/ 15 w 18"/>
                <a:gd name="T31" fmla="*/ 2 h 12"/>
                <a:gd name="T32" fmla="*/ 15 w 18"/>
                <a:gd name="T33" fmla="*/ 0 h 12"/>
                <a:gd name="T34" fmla="*/ 12 w 18"/>
                <a:gd name="T35" fmla="*/ 0 h 12"/>
                <a:gd name="T36" fmla="*/ 12 w 18"/>
                <a:gd name="T37" fmla="*/ 0 h 12"/>
                <a:gd name="T38" fmla="*/ 9 w 18"/>
                <a:gd name="T39" fmla="*/ 0 h 12"/>
                <a:gd name="T40" fmla="*/ 9 w 18"/>
                <a:gd name="T41" fmla="*/ 0 h 12"/>
                <a:gd name="T42" fmla="*/ 6 w 18"/>
                <a:gd name="T43" fmla="*/ 0 h 12"/>
                <a:gd name="T44" fmla="*/ 6 w 18"/>
                <a:gd name="T45" fmla="*/ 0 h 12"/>
                <a:gd name="T46" fmla="*/ 3 w 18"/>
                <a:gd name="T47" fmla="*/ 0 h 12"/>
                <a:gd name="T48" fmla="*/ 3 w 18"/>
                <a:gd name="T49" fmla="*/ 0 h 12"/>
                <a:gd name="T50" fmla="*/ 3 w 18"/>
                <a:gd name="T51" fmla="*/ 2 h 12"/>
                <a:gd name="T52" fmla="*/ 0 w 18"/>
                <a:gd name="T53" fmla="*/ 2 h 12"/>
                <a:gd name="T54" fmla="*/ 0 w 18"/>
                <a:gd name="T55" fmla="*/ 2 h 12"/>
                <a:gd name="T56" fmla="*/ 0 w 18"/>
                <a:gd name="T57" fmla="*/ 4 h 12"/>
                <a:gd name="T58" fmla="*/ 0 w 18"/>
                <a:gd name="T59" fmla="*/ 4 h 12"/>
                <a:gd name="T60" fmla="*/ 0 w 18"/>
                <a:gd name="T61" fmla="*/ 6 h 12"/>
                <a:gd name="T62" fmla="*/ 0 w 18"/>
                <a:gd name="T63" fmla="*/ 6 h 12"/>
                <a:gd name="T64" fmla="*/ 0 w 18"/>
                <a:gd name="T65" fmla="*/ 8 h 12"/>
                <a:gd name="T66" fmla="*/ 0 w 18"/>
                <a:gd name="T67" fmla="*/ 8 h 12"/>
                <a:gd name="T68" fmla="*/ 0 w 18"/>
                <a:gd name="T69" fmla="*/ 10 h 12"/>
                <a:gd name="T70" fmla="*/ 3 w 18"/>
                <a:gd name="T71" fmla="*/ 10 h 12"/>
                <a:gd name="T72" fmla="*/ 3 w 18"/>
                <a:gd name="T73" fmla="*/ 10 h 12"/>
                <a:gd name="T74" fmla="*/ 3 w 18"/>
                <a:gd name="T75" fmla="*/ 12 h 12"/>
                <a:gd name="T76" fmla="*/ 6 w 18"/>
                <a:gd name="T77" fmla="*/ 12 h 12"/>
                <a:gd name="T78" fmla="*/ 6 w 18"/>
                <a:gd name="T79" fmla="*/ 12 h 12"/>
                <a:gd name="T80" fmla="*/ 9 w 18"/>
                <a:gd name="T81" fmla="*/ 12 h 12"/>
                <a:gd name="T82" fmla="*/ 9 w 18"/>
                <a:gd name="T83" fmla="*/ 12 h 12"/>
                <a:gd name="T84" fmla="*/ 6 w 18"/>
                <a:gd name="T85" fmla="*/ 12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
                <a:gd name="T130" fmla="*/ 0 h 12"/>
                <a:gd name="T131" fmla="*/ 18 w 18"/>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 h="12">
                  <a:moveTo>
                    <a:pt x="6" y="12"/>
                  </a:moveTo>
                  <a:lnTo>
                    <a:pt x="9" y="12"/>
                  </a:lnTo>
                  <a:lnTo>
                    <a:pt x="12" y="12"/>
                  </a:lnTo>
                  <a:lnTo>
                    <a:pt x="15" y="10"/>
                  </a:lnTo>
                  <a:lnTo>
                    <a:pt x="18" y="8"/>
                  </a:lnTo>
                  <a:lnTo>
                    <a:pt x="18" y="6"/>
                  </a:lnTo>
                  <a:lnTo>
                    <a:pt x="18" y="4"/>
                  </a:lnTo>
                  <a:lnTo>
                    <a:pt x="18" y="2"/>
                  </a:lnTo>
                  <a:lnTo>
                    <a:pt x="15" y="2"/>
                  </a:lnTo>
                  <a:lnTo>
                    <a:pt x="15" y="0"/>
                  </a:lnTo>
                  <a:lnTo>
                    <a:pt x="12" y="0"/>
                  </a:lnTo>
                  <a:lnTo>
                    <a:pt x="9" y="0"/>
                  </a:lnTo>
                  <a:lnTo>
                    <a:pt x="6" y="0"/>
                  </a:lnTo>
                  <a:lnTo>
                    <a:pt x="3" y="0"/>
                  </a:lnTo>
                  <a:lnTo>
                    <a:pt x="3" y="2"/>
                  </a:lnTo>
                  <a:lnTo>
                    <a:pt x="0" y="2"/>
                  </a:lnTo>
                  <a:lnTo>
                    <a:pt x="0" y="4"/>
                  </a:lnTo>
                  <a:lnTo>
                    <a:pt x="0" y="6"/>
                  </a:lnTo>
                  <a:lnTo>
                    <a:pt x="0" y="8"/>
                  </a:lnTo>
                  <a:lnTo>
                    <a:pt x="0" y="10"/>
                  </a:lnTo>
                  <a:lnTo>
                    <a:pt x="3" y="10"/>
                  </a:lnTo>
                  <a:lnTo>
                    <a:pt x="3" y="12"/>
                  </a:lnTo>
                  <a:lnTo>
                    <a:pt x="6" y="12"/>
                  </a:lnTo>
                  <a:lnTo>
                    <a:pt x="9" y="12"/>
                  </a:lnTo>
                  <a:lnTo>
                    <a:pt x="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91" name="Freeform 384"/>
            <p:cNvSpPr>
              <a:spLocks/>
            </p:cNvSpPr>
            <p:nvPr/>
          </p:nvSpPr>
          <p:spPr bwMode="auto">
            <a:xfrm>
              <a:off x="2282" y="3469"/>
              <a:ext cx="18" cy="12"/>
            </a:xfrm>
            <a:custGeom>
              <a:avLst/>
              <a:gdLst>
                <a:gd name="T0" fmla="*/ 9 w 18"/>
                <a:gd name="T1" fmla="*/ 12 h 12"/>
                <a:gd name="T2" fmla="*/ 12 w 18"/>
                <a:gd name="T3" fmla="*/ 12 h 12"/>
                <a:gd name="T4" fmla="*/ 12 w 18"/>
                <a:gd name="T5" fmla="*/ 12 h 12"/>
                <a:gd name="T6" fmla="*/ 15 w 18"/>
                <a:gd name="T7" fmla="*/ 12 h 12"/>
                <a:gd name="T8" fmla="*/ 15 w 18"/>
                <a:gd name="T9" fmla="*/ 10 h 12"/>
                <a:gd name="T10" fmla="*/ 15 w 18"/>
                <a:gd name="T11" fmla="*/ 10 h 12"/>
                <a:gd name="T12" fmla="*/ 18 w 18"/>
                <a:gd name="T13" fmla="*/ 10 h 12"/>
                <a:gd name="T14" fmla="*/ 18 w 18"/>
                <a:gd name="T15" fmla="*/ 8 h 12"/>
                <a:gd name="T16" fmla="*/ 18 w 18"/>
                <a:gd name="T17" fmla="*/ 8 h 12"/>
                <a:gd name="T18" fmla="*/ 18 w 18"/>
                <a:gd name="T19" fmla="*/ 6 h 12"/>
                <a:gd name="T20" fmla="*/ 18 w 18"/>
                <a:gd name="T21" fmla="*/ 6 h 12"/>
                <a:gd name="T22" fmla="*/ 18 w 18"/>
                <a:gd name="T23" fmla="*/ 4 h 12"/>
                <a:gd name="T24" fmla="*/ 18 w 18"/>
                <a:gd name="T25" fmla="*/ 4 h 12"/>
                <a:gd name="T26" fmla="*/ 18 w 18"/>
                <a:gd name="T27" fmla="*/ 2 h 12"/>
                <a:gd name="T28" fmla="*/ 18 w 18"/>
                <a:gd name="T29" fmla="*/ 2 h 12"/>
                <a:gd name="T30" fmla="*/ 15 w 18"/>
                <a:gd name="T31" fmla="*/ 2 h 12"/>
                <a:gd name="T32" fmla="*/ 15 w 18"/>
                <a:gd name="T33" fmla="*/ 0 h 12"/>
                <a:gd name="T34" fmla="*/ 15 w 18"/>
                <a:gd name="T35" fmla="*/ 0 h 12"/>
                <a:gd name="T36" fmla="*/ 12 w 18"/>
                <a:gd name="T37" fmla="*/ 0 h 12"/>
                <a:gd name="T38" fmla="*/ 12 w 18"/>
                <a:gd name="T39" fmla="*/ 0 h 12"/>
                <a:gd name="T40" fmla="*/ 9 w 18"/>
                <a:gd name="T41" fmla="*/ 0 h 12"/>
                <a:gd name="T42" fmla="*/ 9 w 18"/>
                <a:gd name="T43" fmla="*/ 0 h 12"/>
                <a:gd name="T44" fmla="*/ 6 w 18"/>
                <a:gd name="T45" fmla="*/ 0 h 12"/>
                <a:gd name="T46" fmla="*/ 6 w 18"/>
                <a:gd name="T47" fmla="*/ 0 h 12"/>
                <a:gd name="T48" fmla="*/ 3 w 18"/>
                <a:gd name="T49" fmla="*/ 0 h 12"/>
                <a:gd name="T50" fmla="*/ 3 w 18"/>
                <a:gd name="T51" fmla="*/ 2 h 12"/>
                <a:gd name="T52" fmla="*/ 3 w 18"/>
                <a:gd name="T53" fmla="*/ 2 h 12"/>
                <a:gd name="T54" fmla="*/ 0 w 18"/>
                <a:gd name="T55" fmla="*/ 2 h 12"/>
                <a:gd name="T56" fmla="*/ 0 w 18"/>
                <a:gd name="T57" fmla="*/ 4 h 12"/>
                <a:gd name="T58" fmla="*/ 0 w 18"/>
                <a:gd name="T59" fmla="*/ 4 h 12"/>
                <a:gd name="T60" fmla="*/ 0 w 18"/>
                <a:gd name="T61" fmla="*/ 6 h 12"/>
                <a:gd name="T62" fmla="*/ 0 w 18"/>
                <a:gd name="T63" fmla="*/ 6 h 12"/>
                <a:gd name="T64" fmla="*/ 0 w 18"/>
                <a:gd name="T65" fmla="*/ 8 h 12"/>
                <a:gd name="T66" fmla="*/ 0 w 18"/>
                <a:gd name="T67" fmla="*/ 8 h 12"/>
                <a:gd name="T68" fmla="*/ 3 w 18"/>
                <a:gd name="T69" fmla="*/ 10 h 12"/>
                <a:gd name="T70" fmla="*/ 3 w 18"/>
                <a:gd name="T71" fmla="*/ 10 h 12"/>
                <a:gd name="T72" fmla="*/ 3 w 18"/>
                <a:gd name="T73" fmla="*/ 10 h 12"/>
                <a:gd name="T74" fmla="*/ 6 w 18"/>
                <a:gd name="T75" fmla="*/ 12 h 12"/>
                <a:gd name="T76" fmla="*/ 6 w 18"/>
                <a:gd name="T77" fmla="*/ 12 h 12"/>
                <a:gd name="T78" fmla="*/ 9 w 18"/>
                <a:gd name="T79" fmla="*/ 12 h 12"/>
                <a:gd name="T80" fmla="*/ 9 w 18"/>
                <a:gd name="T81" fmla="*/ 12 h 12"/>
                <a:gd name="T82" fmla="*/ 9 w 18"/>
                <a:gd name="T83" fmla="*/ 12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
                <a:gd name="T127" fmla="*/ 0 h 12"/>
                <a:gd name="T128" fmla="*/ 18 w 18"/>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 h="12">
                  <a:moveTo>
                    <a:pt x="9" y="12"/>
                  </a:moveTo>
                  <a:lnTo>
                    <a:pt x="12" y="12"/>
                  </a:lnTo>
                  <a:lnTo>
                    <a:pt x="15" y="12"/>
                  </a:lnTo>
                  <a:lnTo>
                    <a:pt x="15" y="10"/>
                  </a:lnTo>
                  <a:lnTo>
                    <a:pt x="18" y="10"/>
                  </a:lnTo>
                  <a:lnTo>
                    <a:pt x="18" y="8"/>
                  </a:lnTo>
                  <a:lnTo>
                    <a:pt x="18" y="6"/>
                  </a:lnTo>
                  <a:lnTo>
                    <a:pt x="18" y="4"/>
                  </a:lnTo>
                  <a:lnTo>
                    <a:pt x="18" y="2"/>
                  </a:lnTo>
                  <a:lnTo>
                    <a:pt x="15" y="2"/>
                  </a:lnTo>
                  <a:lnTo>
                    <a:pt x="15" y="0"/>
                  </a:lnTo>
                  <a:lnTo>
                    <a:pt x="12" y="0"/>
                  </a:lnTo>
                  <a:lnTo>
                    <a:pt x="9" y="0"/>
                  </a:lnTo>
                  <a:lnTo>
                    <a:pt x="6" y="0"/>
                  </a:lnTo>
                  <a:lnTo>
                    <a:pt x="3" y="0"/>
                  </a:lnTo>
                  <a:lnTo>
                    <a:pt x="3" y="2"/>
                  </a:lnTo>
                  <a:lnTo>
                    <a:pt x="0" y="2"/>
                  </a:lnTo>
                  <a:lnTo>
                    <a:pt x="0" y="4"/>
                  </a:lnTo>
                  <a:lnTo>
                    <a:pt x="0" y="6"/>
                  </a:lnTo>
                  <a:lnTo>
                    <a:pt x="0" y="8"/>
                  </a:lnTo>
                  <a:lnTo>
                    <a:pt x="3" y="10"/>
                  </a:lnTo>
                  <a:lnTo>
                    <a:pt x="6" y="12"/>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92" name="Freeform 385"/>
            <p:cNvSpPr>
              <a:spLocks/>
            </p:cNvSpPr>
            <p:nvPr/>
          </p:nvSpPr>
          <p:spPr bwMode="auto">
            <a:xfrm>
              <a:off x="2531" y="3469"/>
              <a:ext cx="21" cy="12"/>
            </a:xfrm>
            <a:custGeom>
              <a:avLst/>
              <a:gdLst>
                <a:gd name="T0" fmla="*/ 9 w 21"/>
                <a:gd name="T1" fmla="*/ 12 h 12"/>
                <a:gd name="T2" fmla="*/ 12 w 21"/>
                <a:gd name="T3" fmla="*/ 12 h 12"/>
                <a:gd name="T4" fmla="*/ 12 w 21"/>
                <a:gd name="T5" fmla="*/ 12 h 12"/>
                <a:gd name="T6" fmla="*/ 15 w 21"/>
                <a:gd name="T7" fmla="*/ 12 h 12"/>
                <a:gd name="T8" fmla="*/ 15 w 21"/>
                <a:gd name="T9" fmla="*/ 10 h 12"/>
                <a:gd name="T10" fmla="*/ 18 w 21"/>
                <a:gd name="T11" fmla="*/ 10 h 12"/>
                <a:gd name="T12" fmla="*/ 18 w 21"/>
                <a:gd name="T13" fmla="*/ 10 h 12"/>
                <a:gd name="T14" fmla="*/ 18 w 21"/>
                <a:gd name="T15" fmla="*/ 8 h 12"/>
                <a:gd name="T16" fmla="*/ 18 w 21"/>
                <a:gd name="T17" fmla="*/ 8 h 12"/>
                <a:gd name="T18" fmla="*/ 21 w 21"/>
                <a:gd name="T19" fmla="*/ 6 h 12"/>
                <a:gd name="T20" fmla="*/ 21 w 21"/>
                <a:gd name="T21" fmla="*/ 6 h 12"/>
                <a:gd name="T22" fmla="*/ 21 w 21"/>
                <a:gd name="T23" fmla="*/ 4 h 12"/>
                <a:gd name="T24" fmla="*/ 18 w 21"/>
                <a:gd name="T25" fmla="*/ 4 h 12"/>
                <a:gd name="T26" fmla="*/ 18 w 21"/>
                <a:gd name="T27" fmla="*/ 2 h 12"/>
                <a:gd name="T28" fmla="*/ 18 w 21"/>
                <a:gd name="T29" fmla="*/ 2 h 12"/>
                <a:gd name="T30" fmla="*/ 18 w 21"/>
                <a:gd name="T31" fmla="*/ 2 h 12"/>
                <a:gd name="T32" fmla="*/ 15 w 21"/>
                <a:gd name="T33" fmla="*/ 0 h 12"/>
                <a:gd name="T34" fmla="*/ 15 w 21"/>
                <a:gd name="T35" fmla="*/ 0 h 12"/>
                <a:gd name="T36" fmla="*/ 12 w 21"/>
                <a:gd name="T37" fmla="*/ 0 h 12"/>
                <a:gd name="T38" fmla="*/ 12 w 21"/>
                <a:gd name="T39" fmla="*/ 0 h 12"/>
                <a:gd name="T40" fmla="*/ 9 w 21"/>
                <a:gd name="T41" fmla="*/ 0 h 12"/>
                <a:gd name="T42" fmla="*/ 9 w 21"/>
                <a:gd name="T43" fmla="*/ 0 h 12"/>
                <a:gd name="T44" fmla="*/ 6 w 21"/>
                <a:gd name="T45" fmla="*/ 0 h 12"/>
                <a:gd name="T46" fmla="*/ 6 w 21"/>
                <a:gd name="T47" fmla="*/ 0 h 12"/>
                <a:gd name="T48" fmla="*/ 6 w 21"/>
                <a:gd name="T49" fmla="*/ 0 h 12"/>
                <a:gd name="T50" fmla="*/ 3 w 21"/>
                <a:gd name="T51" fmla="*/ 2 h 12"/>
                <a:gd name="T52" fmla="*/ 3 w 21"/>
                <a:gd name="T53" fmla="*/ 2 h 12"/>
                <a:gd name="T54" fmla="*/ 3 w 21"/>
                <a:gd name="T55" fmla="*/ 2 h 12"/>
                <a:gd name="T56" fmla="*/ 0 w 21"/>
                <a:gd name="T57" fmla="*/ 4 h 12"/>
                <a:gd name="T58" fmla="*/ 0 w 21"/>
                <a:gd name="T59" fmla="*/ 4 h 12"/>
                <a:gd name="T60" fmla="*/ 0 w 21"/>
                <a:gd name="T61" fmla="*/ 6 h 12"/>
                <a:gd name="T62" fmla="*/ 0 w 21"/>
                <a:gd name="T63" fmla="*/ 6 h 12"/>
                <a:gd name="T64" fmla="*/ 0 w 21"/>
                <a:gd name="T65" fmla="*/ 8 h 12"/>
                <a:gd name="T66" fmla="*/ 3 w 21"/>
                <a:gd name="T67" fmla="*/ 8 h 12"/>
                <a:gd name="T68" fmla="*/ 3 w 21"/>
                <a:gd name="T69" fmla="*/ 10 h 12"/>
                <a:gd name="T70" fmla="*/ 3 w 21"/>
                <a:gd name="T71" fmla="*/ 10 h 12"/>
                <a:gd name="T72" fmla="*/ 6 w 21"/>
                <a:gd name="T73" fmla="*/ 10 h 12"/>
                <a:gd name="T74" fmla="*/ 6 w 21"/>
                <a:gd name="T75" fmla="*/ 12 h 12"/>
                <a:gd name="T76" fmla="*/ 6 w 21"/>
                <a:gd name="T77" fmla="*/ 12 h 12"/>
                <a:gd name="T78" fmla="*/ 9 w 21"/>
                <a:gd name="T79" fmla="*/ 12 h 12"/>
                <a:gd name="T80" fmla="*/ 9 w 21"/>
                <a:gd name="T81" fmla="*/ 12 h 12"/>
                <a:gd name="T82" fmla="*/ 9 w 21"/>
                <a:gd name="T83" fmla="*/ 12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
                <a:gd name="T127" fmla="*/ 0 h 12"/>
                <a:gd name="T128" fmla="*/ 21 w 21"/>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 h="12">
                  <a:moveTo>
                    <a:pt x="9" y="12"/>
                  </a:moveTo>
                  <a:lnTo>
                    <a:pt x="12" y="12"/>
                  </a:lnTo>
                  <a:lnTo>
                    <a:pt x="15" y="12"/>
                  </a:lnTo>
                  <a:lnTo>
                    <a:pt x="15" y="10"/>
                  </a:lnTo>
                  <a:lnTo>
                    <a:pt x="18" y="10"/>
                  </a:lnTo>
                  <a:lnTo>
                    <a:pt x="18" y="8"/>
                  </a:lnTo>
                  <a:lnTo>
                    <a:pt x="21" y="6"/>
                  </a:lnTo>
                  <a:lnTo>
                    <a:pt x="21" y="4"/>
                  </a:lnTo>
                  <a:lnTo>
                    <a:pt x="18" y="4"/>
                  </a:lnTo>
                  <a:lnTo>
                    <a:pt x="18" y="2"/>
                  </a:lnTo>
                  <a:lnTo>
                    <a:pt x="15" y="0"/>
                  </a:lnTo>
                  <a:lnTo>
                    <a:pt x="12" y="0"/>
                  </a:lnTo>
                  <a:lnTo>
                    <a:pt x="9" y="0"/>
                  </a:lnTo>
                  <a:lnTo>
                    <a:pt x="6" y="0"/>
                  </a:lnTo>
                  <a:lnTo>
                    <a:pt x="3" y="2"/>
                  </a:lnTo>
                  <a:lnTo>
                    <a:pt x="0" y="4"/>
                  </a:lnTo>
                  <a:lnTo>
                    <a:pt x="0" y="6"/>
                  </a:lnTo>
                  <a:lnTo>
                    <a:pt x="0" y="8"/>
                  </a:lnTo>
                  <a:lnTo>
                    <a:pt x="3" y="8"/>
                  </a:lnTo>
                  <a:lnTo>
                    <a:pt x="3" y="10"/>
                  </a:lnTo>
                  <a:lnTo>
                    <a:pt x="6" y="10"/>
                  </a:lnTo>
                  <a:lnTo>
                    <a:pt x="6" y="12"/>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93" name="Freeform 386"/>
            <p:cNvSpPr>
              <a:spLocks/>
            </p:cNvSpPr>
            <p:nvPr/>
          </p:nvSpPr>
          <p:spPr bwMode="auto">
            <a:xfrm>
              <a:off x="2594" y="3469"/>
              <a:ext cx="19" cy="12"/>
            </a:xfrm>
            <a:custGeom>
              <a:avLst/>
              <a:gdLst>
                <a:gd name="T0" fmla="*/ 9 w 19"/>
                <a:gd name="T1" fmla="*/ 12 h 12"/>
                <a:gd name="T2" fmla="*/ 12 w 19"/>
                <a:gd name="T3" fmla="*/ 12 h 12"/>
                <a:gd name="T4" fmla="*/ 12 w 19"/>
                <a:gd name="T5" fmla="*/ 12 h 12"/>
                <a:gd name="T6" fmla="*/ 15 w 19"/>
                <a:gd name="T7" fmla="*/ 12 h 12"/>
                <a:gd name="T8" fmla="*/ 15 w 19"/>
                <a:gd name="T9" fmla="*/ 10 h 12"/>
                <a:gd name="T10" fmla="*/ 15 w 19"/>
                <a:gd name="T11" fmla="*/ 10 h 12"/>
                <a:gd name="T12" fmla="*/ 19 w 19"/>
                <a:gd name="T13" fmla="*/ 10 h 12"/>
                <a:gd name="T14" fmla="*/ 19 w 19"/>
                <a:gd name="T15" fmla="*/ 8 h 12"/>
                <a:gd name="T16" fmla="*/ 19 w 19"/>
                <a:gd name="T17" fmla="*/ 8 h 12"/>
                <a:gd name="T18" fmla="*/ 19 w 19"/>
                <a:gd name="T19" fmla="*/ 6 h 12"/>
                <a:gd name="T20" fmla="*/ 19 w 19"/>
                <a:gd name="T21" fmla="*/ 6 h 12"/>
                <a:gd name="T22" fmla="*/ 19 w 19"/>
                <a:gd name="T23" fmla="*/ 4 h 12"/>
                <a:gd name="T24" fmla="*/ 19 w 19"/>
                <a:gd name="T25" fmla="*/ 4 h 12"/>
                <a:gd name="T26" fmla="*/ 19 w 19"/>
                <a:gd name="T27" fmla="*/ 2 h 12"/>
                <a:gd name="T28" fmla="*/ 19 w 19"/>
                <a:gd name="T29" fmla="*/ 2 h 12"/>
                <a:gd name="T30" fmla="*/ 15 w 19"/>
                <a:gd name="T31" fmla="*/ 2 h 12"/>
                <a:gd name="T32" fmla="*/ 15 w 19"/>
                <a:gd name="T33" fmla="*/ 0 h 12"/>
                <a:gd name="T34" fmla="*/ 15 w 19"/>
                <a:gd name="T35" fmla="*/ 0 h 12"/>
                <a:gd name="T36" fmla="*/ 12 w 19"/>
                <a:gd name="T37" fmla="*/ 0 h 12"/>
                <a:gd name="T38" fmla="*/ 12 w 19"/>
                <a:gd name="T39" fmla="*/ 0 h 12"/>
                <a:gd name="T40" fmla="*/ 9 w 19"/>
                <a:gd name="T41" fmla="*/ 0 h 12"/>
                <a:gd name="T42" fmla="*/ 9 w 19"/>
                <a:gd name="T43" fmla="*/ 0 h 12"/>
                <a:gd name="T44" fmla="*/ 6 w 19"/>
                <a:gd name="T45" fmla="*/ 0 h 12"/>
                <a:gd name="T46" fmla="*/ 6 w 19"/>
                <a:gd name="T47" fmla="*/ 0 h 12"/>
                <a:gd name="T48" fmla="*/ 3 w 19"/>
                <a:gd name="T49" fmla="*/ 0 h 12"/>
                <a:gd name="T50" fmla="*/ 3 w 19"/>
                <a:gd name="T51" fmla="*/ 2 h 12"/>
                <a:gd name="T52" fmla="*/ 3 w 19"/>
                <a:gd name="T53" fmla="*/ 2 h 12"/>
                <a:gd name="T54" fmla="*/ 3 w 19"/>
                <a:gd name="T55" fmla="*/ 2 h 12"/>
                <a:gd name="T56" fmla="*/ 0 w 19"/>
                <a:gd name="T57" fmla="*/ 4 h 12"/>
                <a:gd name="T58" fmla="*/ 0 w 19"/>
                <a:gd name="T59" fmla="*/ 4 h 12"/>
                <a:gd name="T60" fmla="*/ 0 w 19"/>
                <a:gd name="T61" fmla="*/ 6 h 12"/>
                <a:gd name="T62" fmla="*/ 0 w 19"/>
                <a:gd name="T63" fmla="*/ 6 h 12"/>
                <a:gd name="T64" fmla="*/ 0 w 19"/>
                <a:gd name="T65" fmla="*/ 8 h 12"/>
                <a:gd name="T66" fmla="*/ 3 w 19"/>
                <a:gd name="T67" fmla="*/ 8 h 12"/>
                <a:gd name="T68" fmla="*/ 3 w 19"/>
                <a:gd name="T69" fmla="*/ 10 h 12"/>
                <a:gd name="T70" fmla="*/ 3 w 19"/>
                <a:gd name="T71" fmla="*/ 10 h 12"/>
                <a:gd name="T72" fmla="*/ 3 w 19"/>
                <a:gd name="T73" fmla="*/ 10 h 12"/>
                <a:gd name="T74" fmla="*/ 6 w 19"/>
                <a:gd name="T75" fmla="*/ 12 h 12"/>
                <a:gd name="T76" fmla="*/ 6 w 19"/>
                <a:gd name="T77" fmla="*/ 12 h 12"/>
                <a:gd name="T78" fmla="*/ 9 w 19"/>
                <a:gd name="T79" fmla="*/ 12 h 12"/>
                <a:gd name="T80" fmla="*/ 9 w 19"/>
                <a:gd name="T81" fmla="*/ 12 h 12"/>
                <a:gd name="T82" fmla="*/ 9 w 19"/>
                <a:gd name="T83" fmla="*/ 12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
                <a:gd name="T127" fmla="*/ 0 h 12"/>
                <a:gd name="T128" fmla="*/ 19 w 19"/>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 h="12">
                  <a:moveTo>
                    <a:pt x="9" y="12"/>
                  </a:moveTo>
                  <a:lnTo>
                    <a:pt x="12" y="12"/>
                  </a:lnTo>
                  <a:lnTo>
                    <a:pt x="15" y="12"/>
                  </a:lnTo>
                  <a:lnTo>
                    <a:pt x="15" y="10"/>
                  </a:lnTo>
                  <a:lnTo>
                    <a:pt x="19" y="10"/>
                  </a:lnTo>
                  <a:lnTo>
                    <a:pt x="19" y="8"/>
                  </a:lnTo>
                  <a:lnTo>
                    <a:pt x="19" y="6"/>
                  </a:lnTo>
                  <a:lnTo>
                    <a:pt x="19" y="4"/>
                  </a:lnTo>
                  <a:lnTo>
                    <a:pt x="19" y="2"/>
                  </a:lnTo>
                  <a:lnTo>
                    <a:pt x="15" y="2"/>
                  </a:lnTo>
                  <a:lnTo>
                    <a:pt x="15" y="0"/>
                  </a:lnTo>
                  <a:lnTo>
                    <a:pt x="12" y="0"/>
                  </a:lnTo>
                  <a:lnTo>
                    <a:pt x="9" y="0"/>
                  </a:lnTo>
                  <a:lnTo>
                    <a:pt x="6" y="0"/>
                  </a:lnTo>
                  <a:lnTo>
                    <a:pt x="3" y="0"/>
                  </a:lnTo>
                  <a:lnTo>
                    <a:pt x="3" y="2"/>
                  </a:lnTo>
                  <a:lnTo>
                    <a:pt x="0" y="4"/>
                  </a:lnTo>
                  <a:lnTo>
                    <a:pt x="0" y="6"/>
                  </a:lnTo>
                  <a:lnTo>
                    <a:pt x="0" y="8"/>
                  </a:lnTo>
                  <a:lnTo>
                    <a:pt x="3" y="8"/>
                  </a:lnTo>
                  <a:lnTo>
                    <a:pt x="3" y="10"/>
                  </a:lnTo>
                  <a:lnTo>
                    <a:pt x="6" y="12"/>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94" name="Freeform 387"/>
            <p:cNvSpPr>
              <a:spLocks/>
            </p:cNvSpPr>
            <p:nvPr/>
          </p:nvSpPr>
          <p:spPr bwMode="auto">
            <a:xfrm>
              <a:off x="2467" y="3469"/>
              <a:ext cx="21" cy="12"/>
            </a:xfrm>
            <a:custGeom>
              <a:avLst/>
              <a:gdLst>
                <a:gd name="T0" fmla="*/ 9 w 21"/>
                <a:gd name="T1" fmla="*/ 12 h 12"/>
                <a:gd name="T2" fmla="*/ 12 w 21"/>
                <a:gd name="T3" fmla="*/ 12 h 12"/>
                <a:gd name="T4" fmla="*/ 15 w 21"/>
                <a:gd name="T5" fmla="*/ 12 h 12"/>
                <a:gd name="T6" fmla="*/ 15 w 21"/>
                <a:gd name="T7" fmla="*/ 12 h 12"/>
                <a:gd name="T8" fmla="*/ 15 w 21"/>
                <a:gd name="T9" fmla="*/ 10 h 12"/>
                <a:gd name="T10" fmla="*/ 18 w 21"/>
                <a:gd name="T11" fmla="*/ 10 h 12"/>
                <a:gd name="T12" fmla="*/ 18 w 21"/>
                <a:gd name="T13" fmla="*/ 10 h 12"/>
                <a:gd name="T14" fmla="*/ 18 w 21"/>
                <a:gd name="T15" fmla="*/ 8 h 12"/>
                <a:gd name="T16" fmla="*/ 21 w 21"/>
                <a:gd name="T17" fmla="*/ 8 h 12"/>
                <a:gd name="T18" fmla="*/ 21 w 21"/>
                <a:gd name="T19" fmla="*/ 6 h 12"/>
                <a:gd name="T20" fmla="*/ 21 w 21"/>
                <a:gd name="T21" fmla="*/ 6 h 12"/>
                <a:gd name="T22" fmla="*/ 21 w 21"/>
                <a:gd name="T23" fmla="*/ 4 h 12"/>
                <a:gd name="T24" fmla="*/ 21 w 21"/>
                <a:gd name="T25" fmla="*/ 4 h 12"/>
                <a:gd name="T26" fmla="*/ 18 w 21"/>
                <a:gd name="T27" fmla="*/ 2 h 12"/>
                <a:gd name="T28" fmla="*/ 18 w 21"/>
                <a:gd name="T29" fmla="*/ 2 h 12"/>
                <a:gd name="T30" fmla="*/ 18 w 21"/>
                <a:gd name="T31" fmla="*/ 2 h 12"/>
                <a:gd name="T32" fmla="*/ 15 w 21"/>
                <a:gd name="T33" fmla="*/ 0 h 12"/>
                <a:gd name="T34" fmla="*/ 15 w 21"/>
                <a:gd name="T35" fmla="*/ 0 h 12"/>
                <a:gd name="T36" fmla="*/ 15 w 21"/>
                <a:gd name="T37" fmla="*/ 0 h 12"/>
                <a:gd name="T38" fmla="*/ 12 w 21"/>
                <a:gd name="T39" fmla="*/ 0 h 12"/>
                <a:gd name="T40" fmla="*/ 12 w 21"/>
                <a:gd name="T41" fmla="*/ 0 h 12"/>
                <a:gd name="T42" fmla="*/ 9 w 21"/>
                <a:gd name="T43" fmla="*/ 0 h 12"/>
                <a:gd name="T44" fmla="*/ 9 w 21"/>
                <a:gd name="T45" fmla="*/ 0 h 12"/>
                <a:gd name="T46" fmla="*/ 6 w 21"/>
                <a:gd name="T47" fmla="*/ 0 h 12"/>
                <a:gd name="T48" fmla="*/ 6 w 21"/>
                <a:gd name="T49" fmla="*/ 0 h 12"/>
                <a:gd name="T50" fmla="*/ 3 w 21"/>
                <a:gd name="T51" fmla="*/ 2 h 12"/>
                <a:gd name="T52" fmla="*/ 3 w 21"/>
                <a:gd name="T53" fmla="*/ 2 h 12"/>
                <a:gd name="T54" fmla="*/ 3 w 21"/>
                <a:gd name="T55" fmla="*/ 2 h 12"/>
                <a:gd name="T56" fmla="*/ 3 w 21"/>
                <a:gd name="T57" fmla="*/ 4 h 12"/>
                <a:gd name="T58" fmla="*/ 3 w 21"/>
                <a:gd name="T59" fmla="*/ 4 h 12"/>
                <a:gd name="T60" fmla="*/ 0 w 21"/>
                <a:gd name="T61" fmla="*/ 6 h 12"/>
                <a:gd name="T62" fmla="*/ 3 w 21"/>
                <a:gd name="T63" fmla="*/ 6 h 12"/>
                <a:gd name="T64" fmla="*/ 3 w 21"/>
                <a:gd name="T65" fmla="*/ 8 h 12"/>
                <a:gd name="T66" fmla="*/ 3 w 21"/>
                <a:gd name="T67" fmla="*/ 8 h 12"/>
                <a:gd name="T68" fmla="*/ 3 w 21"/>
                <a:gd name="T69" fmla="*/ 10 h 12"/>
                <a:gd name="T70" fmla="*/ 3 w 21"/>
                <a:gd name="T71" fmla="*/ 10 h 12"/>
                <a:gd name="T72" fmla="*/ 6 w 21"/>
                <a:gd name="T73" fmla="*/ 10 h 12"/>
                <a:gd name="T74" fmla="*/ 6 w 21"/>
                <a:gd name="T75" fmla="*/ 12 h 12"/>
                <a:gd name="T76" fmla="*/ 9 w 21"/>
                <a:gd name="T77" fmla="*/ 12 h 12"/>
                <a:gd name="T78" fmla="*/ 9 w 21"/>
                <a:gd name="T79" fmla="*/ 12 h 12"/>
                <a:gd name="T80" fmla="*/ 12 w 21"/>
                <a:gd name="T81" fmla="*/ 12 h 12"/>
                <a:gd name="T82" fmla="*/ 12 w 21"/>
                <a:gd name="T83" fmla="*/ 12 h 12"/>
                <a:gd name="T84" fmla="*/ 9 w 21"/>
                <a:gd name="T85" fmla="*/ 12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
                <a:gd name="T130" fmla="*/ 0 h 12"/>
                <a:gd name="T131" fmla="*/ 21 w 21"/>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 h="12">
                  <a:moveTo>
                    <a:pt x="9" y="12"/>
                  </a:moveTo>
                  <a:lnTo>
                    <a:pt x="12" y="12"/>
                  </a:lnTo>
                  <a:lnTo>
                    <a:pt x="15" y="12"/>
                  </a:lnTo>
                  <a:lnTo>
                    <a:pt x="15" y="10"/>
                  </a:lnTo>
                  <a:lnTo>
                    <a:pt x="18" y="10"/>
                  </a:lnTo>
                  <a:lnTo>
                    <a:pt x="18" y="8"/>
                  </a:lnTo>
                  <a:lnTo>
                    <a:pt x="21" y="8"/>
                  </a:lnTo>
                  <a:lnTo>
                    <a:pt x="21" y="6"/>
                  </a:lnTo>
                  <a:lnTo>
                    <a:pt x="21" y="4"/>
                  </a:lnTo>
                  <a:lnTo>
                    <a:pt x="18" y="2"/>
                  </a:lnTo>
                  <a:lnTo>
                    <a:pt x="15" y="0"/>
                  </a:lnTo>
                  <a:lnTo>
                    <a:pt x="12" y="0"/>
                  </a:lnTo>
                  <a:lnTo>
                    <a:pt x="9" y="0"/>
                  </a:lnTo>
                  <a:lnTo>
                    <a:pt x="6" y="0"/>
                  </a:lnTo>
                  <a:lnTo>
                    <a:pt x="3" y="2"/>
                  </a:lnTo>
                  <a:lnTo>
                    <a:pt x="3" y="4"/>
                  </a:lnTo>
                  <a:lnTo>
                    <a:pt x="0" y="6"/>
                  </a:lnTo>
                  <a:lnTo>
                    <a:pt x="3" y="6"/>
                  </a:lnTo>
                  <a:lnTo>
                    <a:pt x="3" y="8"/>
                  </a:lnTo>
                  <a:lnTo>
                    <a:pt x="3" y="10"/>
                  </a:lnTo>
                  <a:lnTo>
                    <a:pt x="6" y="10"/>
                  </a:lnTo>
                  <a:lnTo>
                    <a:pt x="6" y="12"/>
                  </a:lnTo>
                  <a:lnTo>
                    <a:pt x="9" y="12"/>
                  </a:lnTo>
                  <a:lnTo>
                    <a:pt x="12" y="12"/>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95" name="Freeform 388"/>
            <p:cNvSpPr>
              <a:spLocks/>
            </p:cNvSpPr>
            <p:nvPr/>
          </p:nvSpPr>
          <p:spPr bwMode="auto">
            <a:xfrm>
              <a:off x="4494" y="3469"/>
              <a:ext cx="18" cy="12"/>
            </a:xfrm>
            <a:custGeom>
              <a:avLst/>
              <a:gdLst>
                <a:gd name="T0" fmla="*/ 9 w 18"/>
                <a:gd name="T1" fmla="*/ 12 h 12"/>
                <a:gd name="T2" fmla="*/ 12 w 18"/>
                <a:gd name="T3" fmla="*/ 12 h 12"/>
                <a:gd name="T4" fmla="*/ 12 w 18"/>
                <a:gd name="T5" fmla="*/ 12 h 12"/>
                <a:gd name="T6" fmla="*/ 15 w 18"/>
                <a:gd name="T7" fmla="*/ 12 h 12"/>
                <a:gd name="T8" fmla="*/ 15 w 18"/>
                <a:gd name="T9" fmla="*/ 10 h 12"/>
                <a:gd name="T10" fmla="*/ 18 w 18"/>
                <a:gd name="T11" fmla="*/ 10 h 12"/>
                <a:gd name="T12" fmla="*/ 18 w 18"/>
                <a:gd name="T13" fmla="*/ 10 h 12"/>
                <a:gd name="T14" fmla="*/ 18 w 18"/>
                <a:gd name="T15" fmla="*/ 8 h 12"/>
                <a:gd name="T16" fmla="*/ 18 w 18"/>
                <a:gd name="T17" fmla="*/ 8 h 12"/>
                <a:gd name="T18" fmla="*/ 18 w 18"/>
                <a:gd name="T19" fmla="*/ 6 h 12"/>
                <a:gd name="T20" fmla="*/ 18 w 18"/>
                <a:gd name="T21" fmla="*/ 6 h 12"/>
                <a:gd name="T22" fmla="*/ 18 w 18"/>
                <a:gd name="T23" fmla="*/ 4 h 12"/>
                <a:gd name="T24" fmla="*/ 18 w 18"/>
                <a:gd name="T25" fmla="*/ 4 h 12"/>
                <a:gd name="T26" fmla="*/ 18 w 18"/>
                <a:gd name="T27" fmla="*/ 2 h 12"/>
                <a:gd name="T28" fmla="*/ 18 w 18"/>
                <a:gd name="T29" fmla="*/ 2 h 12"/>
                <a:gd name="T30" fmla="*/ 18 w 18"/>
                <a:gd name="T31" fmla="*/ 2 h 12"/>
                <a:gd name="T32" fmla="*/ 15 w 18"/>
                <a:gd name="T33" fmla="*/ 0 h 12"/>
                <a:gd name="T34" fmla="*/ 15 w 18"/>
                <a:gd name="T35" fmla="*/ 0 h 12"/>
                <a:gd name="T36" fmla="*/ 12 w 18"/>
                <a:gd name="T37" fmla="*/ 0 h 12"/>
                <a:gd name="T38" fmla="*/ 12 w 18"/>
                <a:gd name="T39" fmla="*/ 0 h 12"/>
                <a:gd name="T40" fmla="*/ 9 w 18"/>
                <a:gd name="T41" fmla="*/ 0 h 12"/>
                <a:gd name="T42" fmla="*/ 9 w 18"/>
                <a:gd name="T43" fmla="*/ 0 h 12"/>
                <a:gd name="T44" fmla="*/ 6 w 18"/>
                <a:gd name="T45" fmla="*/ 0 h 12"/>
                <a:gd name="T46" fmla="*/ 6 w 18"/>
                <a:gd name="T47" fmla="*/ 0 h 12"/>
                <a:gd name="T48" fmla="*/ 3 w 18"/>
                <a:gd name="T49" fmla="*/ 0 h 12"/>
                <a:gd name="T50" fmla="*/ 3 w 18"/>
                <a:gd name="T51" fmla="*/ 2 h 12"/>
                <a:gd name="T52" fmla="*/ 3 w 18"/>
                <a:gd name="T53" fmla="*/ 2 h 12"/>
                <a:gd name="T54" fmla="*/ 3 w 18"/>
                <a:gd name="T55" fmla="*/ 2 h 12"/>
                <a:gd name="T56" fmla="*/ 0 w 18"/>
                <a:gd name="T57" fmla="*/ 4 h 12"/>
                <a:gd name="T58" fmla="*/ 0 w 18"/>
                <a:gd name="T59" fmla="*/ 4 h 12"/>
                <a:gd name="T60" fmla="*/ 0 w 18"/>
                <a:gd name="T61" fmla="*/ 6 h 12"/>
                <a:gd name="T62" fmla="*/ 0 w 18"/>
                <a:gd name="T63" fmla="*/ 6 h 12"/>
                <a:gd name="T64" fmla="*/ 0 w 18"/>
                <a:gd name="T65" fmla="*/ 8 h 12"/>
                <a:gd name="T66" fmla="*/ 3 w 18"/>
                <a:gd name="T67" fmla="*/ 8 h 12"/>
                <a:gd name="T68" fmla="*/ 3 w 18"/>
                <a:gd name="T69" fmla="*/ 10 h 12"/>
                <a:gd name="T70" fmla="*/ 3 w 18"/>
                <a:gd name="T71" fmla="*/ 10 h 12"/>
                <a:gd name="T72" fmla="*/ 3 w 18"/>
                <a:gd name="T73" fmla="*/ 10 h 12"/>
                <a:gd name="T74" fmla="*/ 6 w 18"/>
                <a:gd name="T75" fmla="*/ 12 h 12"/>
                <a:gd name="T76" fmla="*/ 6 w 18"/>
                <a:gd name="T77" fmla="*/ 12 h 12"/>
                <a:gd name="T78" fmla="*/ 9 w 18"/>
                <a:gd name="T79" fmla="*/ 12 h 12"/>
                <a:gd name="T80" fmla="*/ 9 w 18"/>
                <a:gd name="T81" fmla="*/ 12 h 12"/>
                <a:gd name="T82" fmla="*/ 9 w 18"/>
                <a:gd name="T83" fmla="*/ 12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
                <a:gd name="T127" fmla="*/ 0 h 12"/>
                <a:gd name="T128" fmla="*/ 18 w 18"/>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 h="12">
                  <a:moveTo>
                    <a:pt x="9" y="12"/>
                  </a:moveTo>
                  <a:lnTo>
                    <a:pt x="12" y="12"/>
                  </a:lnTo>
                  <a:lnTo>
                    <a:pt x="15" y="12"/>
                  </a:lnTo>
                  <a:lnTo>
                    <a:pt x="15" y="10"/>
                  </a:lnTo>
                  <a:lnTo>
                    <a:pt x="18" y="10"/>
                  </a:lnTo>
                  <a:lnTo>
                    <a:pt x="18" y="8"/>
                  </a:lnTo>
                  <a:lnTo>
                    <a:pt x="18" y="6"/>
                  </a:lnTo>
                  <a:lnTo>
                    <a:pt x="18" y="4"/>
                  </a:lnTo>
                  <a:lnTo>
                    <a:pt x="18" y="2"/>
                  </a:lnTo>
                  <a:lnTo>
                    <a:pt x="15" y="0"/>
                  </a:lnTo>
                  <a:lnTo>
                    <a:pt x="12" y="0"/>
                  </a:lnTo>
                  <a:lnTo>
                    <a:pt x="9" y="0"/>
                  </a:lnTo>
                  <a:lnTo>
                    <a:pt x="6" y="0"/>
                  </a:lnTo>
                  <a:lnTo>
                    <a:pt x="3" y="0"/>
                  </a:lnTo>
                  <a:lnTo>
                    <a:pt x="3" y="2"/>
                  </a:lnTo>
                  <a:lnTo>
                    <a:pt x="0" y="4"/>
                  </a:lnTo>
                  <a:lnTo>
                    <a:pt x="0" y="6"/>
                  </a:lnTo>
                  <a:lnTo>
                    <a:pt x="0" y="8"/>
                  </a:lnTo>
                  <a:lnTo>
                    <a:pt x="3" y="8"/>
                  </a:lnTo>
                  <a:lnTo>
                    <a:pt x="3" y="10"/>
                  </a:lnTo>
                  <a:lnTo>
                    <a:pt x="6" y="12"/>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96" name="Freeform 389"/>
            <p:cNvSpPr>
              <a:spLocks/>
            </p:cNvSpPr>
            <p:nvPr/>
          </p:nvSpPr>
          <p:spPr bwMode="auto">
            <a:xfrm>
              <a:off x="4430" y="3469"/>
              <a:ext cx="22" cy="12"/>
            </a:xfrm>
            <a:custGeom>
              <a:avLst/>
              <a:gdLst>
                <a:gd name="T0" fmla="*/ 9 w 22"/>
                <a:gd name="T1" fmla="*/ 12 h 12"/>
                <a:gd name="T2" fmla="*/ 12 w 22"/>
                <a:gd name="T3" fmla="*/ 12 h 12"/>
                <a:gd name="T4" fmla="*/ 12 w 22"/>
                <a:gd name="T5" fmla="*/ 12 h 12"/>
                <a:gd name="T6" fmla="*/ 16 w 22"/>
                <a:gd name="T7" fmla="*/ 12 h 12"/>
                <a:gd name="T8" fmla="*/ 16 w 22"/>
                <a:gd name="T9" fmla="*/ 10 h 12"/>
                <a:gd name="T10" fmla="*/ 19 w 22"/>
                <a:gd name="T11" fmla="*/ 10 h 12"/>
                <a:gd name="T12" fmla="*/ 19 w 22"/>
                <a:gd name="T13" fmla="*/ 10 h 12"/>
                <a:gd name="T14" fmla="*/ 19 w 22"/>
                <a:gd name="T15" fmla="*/ 8 h 12"/>
                <a:gd name="T16" fmla="*/ 19 w 22"/>
                <a:gd name="T17" fmla="*/ 8 h 12"/>
                <a:gd name="T18" fmla="*/ 22 w 22"/>
                <a:gd name="T19" fmla="*/ 6 h 12"/>
                <a:gd name="T20" fmla="*/ 22 w 22"/>
                <a:gd name="T21" fmla="*/ 6 h 12"/>
                <a:gd name="T22" fmla="*/ 22 w 22"/>
                <a:gd name="T23" fmla="*/ 4 h 12"/>
                <a:gd name="T24" fmla="*/ 19 w 22"/>
                <a:gd name="T25" fmla="*/ 4 h 12"/>
                <a:gd name="T26" fmla="*/ 19 w 22"/>
                <a:gd name="T27" fmla="*/ 2 h 12"/>
                <a:gd name="T28" fmla="*/ 19 w 22"/>
                <a:gd name="T29" fmla="*/ 2 h 12"/>
                <a:gd name="T30" fmla="*/ 19 w 22"/>
                <a:gd name="T31" fmla="*/ 2 h 12"/>
                <a:gd name="T32" fmla="*/ 16 w 22"/>
                <a:gd name="T33" fmla="*/ 0 h 12"/>
                <a:gd name="T34" fmla="*/ 16 w 22"/>
                <a:gd name="T35" fmla="*/ 0 h 12"/>
                <a:gd name="T36" fmla="*/ 12 w 22"/>
                <a:gd name="T37" fmla="*/ 0 h 12"/>
                <a:gd name="T38" fmla="*/ 12 w 22"/>
                <a:gd name="T39" fmla="*/ 0 h 12"/>
                <a:gd name="T40" fmla="*/ 9 w 22"/>
                <a:gd name="T41" fmla="*/ 0 h 12"/>
                <a:gd name="T42" fmla="*/ 9 w 22"/>
                <a:gd name="T43" fmla="*/ 0 h 12"/>
                <a:gd name="T44" fmla="*/ 9 w 22"/>
                <a:gd name="T45" fmla="*/ 0 h 12"/>
                <a:gd name="T46" fmla="*/ 6 w 22"/>
                <a:gd name="T47" fmla="*/ 0 h 12"/>
                <a:gd name="T48" fmla="*/ 6 w 22"/>
                <a:gd name="T49" fmla="*/ 0 h 12"/>
                <a:gd name="T50" fmla="*/ 3 w 22"/>
                <a:gd name="T51" fmla="*/ 2 h 12"/>
                <a:gd name="T52" fmla="*/ 3 w 22"/>
                <a:gd name="T53" fmla="*/ 2 h 12"/>
                <a:gd name="T54" fmla="*/ 3 w 22"/>
                <a:gd name="T55" fmla="*/ 2 h 12"/>
                <a:gd name="T56" fmla="*/ 3 w 22"/>
                <a:gd name="T57" fmla="*/ 4 h 12"/>
                <a:gd name="T58" fmla="*/ 0 w 22"/>
                <a:gd name="T59" fmla="*/ 4 h 12"/>
                <a:gd name="T60" fmla="*/ 0 w 22"/>
                <a:gd name="T61" fmla="*/ 6 h 12"/>
                <a:gd name="T62" fmla="*/ 0 w 22"/>
                <a:gd name="T63" fmla="*/ 6 h 12"/>
                <a:gd name="T64" fmla="*/ 3 w 22"/>
                <a:gd name="T65" fmla="*/ 8 h 12"/>
                <a:gd name="T66" fmla="*/ 3 w 22"/>
                <a:gd name="T67" fmla="*/ 8 h 12"/>
                <a:gd name="T68" fmla="*/ 3 w 22"/>
                <a:gd name="T69" fmla="*/ 10 h 12"/>
                <a:gd name="T70" fmla="*/ 3 w 22"/>
                <a:gd name="T71" fmla="*/ 10 h 12"/>
                <a:gd name="T72" fmla="*/ 6 w 22"/>
                <a:gd name="T73" fmla="*/ 10 h 12"/>
                <a:gd name="T74" fmla="*/ 6 w 22"/>
                <a:gd name="T75" fmla="*/ 12 h 12"/>
                <a:gd name="T76" fmla="*/ 9 w 22"/>
                <a:gd name="T77" fmla="*/ 12 h 12"/>
                <a:gd name="T78" fmla="*/ 9 w 22"/>
                <a:gd name="T79" fmla="*/ 12 h 12"/>
                <a:gd name="T80" fmla="*/ 9 w 22"/>
                <a:gd name="T81" fmla="*/ 12 h 12"/>
                <a:gd name="T82" fmla="*/ 9 w 22"/>
                <a:gd name="T83" fmla="*/ 12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
                <a:gd name="T127" fmla="*/ 0 h 12"/>
                <a:gd name="T128" fmla="*/ 22 w 22"/>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 h="12">
                  <a:moveTo>
                    <a:pt x="9" y="12"/>
                  </a:moveTo>
                  <a:lnTo>
                    <a:pt x="12" y="12"/>
                  </a:lnTo>
                  <a:lnTo>
                    <a:pt x="16" y="12"/>
                  </a:lnTo>
                  <a:lnTo>
                    <a:pt x="16" y="10"/>
                  </a:lnTo>
                  <a:lnTo>
                    <a:pt x="19" y="10"/>
                  </a:lnTo>
                  <a:lnTo>
                    <a:pt x="19" y="8"/>
                  </a:lnTo>
                  <a:lnTo>
                    <a:pt x="22" y="6"/>
                  </a:lnTo>
                  <a:lnTo>
                    <a:pt x="22" y="4"/>
                  </a:lnTo>
                  <a:lnTo>
                    <a:pt x="19" y="4"/>
                  </a:lnTo>
                  <a:lnTo>
                    <a:pt x="19" y="2"/>
                  </a:lnTo>
                  <a:lnTo>
                    <a:pt x="16" y="0"/>
                  </a:lnTo>
                  <a:lnTo>
                    <a:pt x="12" y="0"/>
                  </a:lnTo>
                  <a:lnTo>
                    <a:pt x="9" y="0"/>
                  </a:lnTo>
                  <a:lnTo>
                    <a:pt x="6" y="0"/>
                  </a:lnTo>
                  <a:lnTo>
                    <a:pt x="3" y="2"/>
                  </a:lnTo>
                  <a:lnTo>
                    <a:pt x="3" y="4"/>
                  </a:lnTo>
                  <a:lnTo>
                    <a:pt x="0" y="4"/>
                  </a:lnTo>
                  <a:lnTo>
                    <a:pt x="0" y="6"/>
                  </a:lnTo>
                  <a:lnTo>
                    <a:pt x="3" y="8"/>
                  </a:lnTo>
                  <a:lnTo>
                    <a:pt x="3" y="10"/>
                  </a:lnTo>
                  <a:lnTo>
                    <a:pt x="6" y="10"/>
                  </a:lnTo>
                  <a:lnTo>
                    <a:pt x="6" y="12"/>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97" name="Freeform 390"/>
            <p:cNvSpPr>
              <a:spLocks/>
            </p:cNvSpPr>
            <p:nvPr/>
          </p:nvSpPr>
          <p:spPr bwMode="auto">
            <a:xfrm>
              <a:off x="4737" y="3469"/>
              <a:ext cx="18" cy="12"/>
            </a:xfrm>
            <a:custGeom>
              <a:avLst/>
              <a:gdLst>
                <a:gd name="T0" fmla="*/ 6 w 18"/>
                <a:gd name="T1" fmla="*/ 12 h 12"/>
                <a:gd name="T2" fmla="*/ 9 w 18"/>
                <a:gd name="T3" fmla="*/ 12 h 12"/>
                <a:gd name="T4" fmla="*/ 12 w 18"/>
                <a:gd name="T5" fmla="*/ 12 h 12"/>
                <a:gd name="T6" fmla="*/ 12 w 18"/>
                <a:gd name="T7" fmla="*/ 12 h 12"/>
                <a:gd name="T8" fmla="*/ 15 w 18"/>
                <a:gd name="T9" fmla="*/ 10 h 12"/>
                <a:gd name="T10" fmla="*/ 15 w 18"/>
                <a:gd name="T11" fmla="*/ 10 h 12"/>
                <a:gd name="T12" fmla="*/ 15 w 18"/>
                <a:gd name="T13" fmla="*/ 10 h 12"/>
                <a:gd name="T14" fmla="*/ 18 w 18"/>
                <a:gd name="T15" fmla="*/ 8 h 12"/>
                <a:gd name="T16" fmla="*/ 18 w 18"/>
                <a:gd name="T17" fmla="*/ 8 h 12"/>
                <a:gd name="T18" fmla="*/ 18 w 18"/>
                <a:gd name="T19" fmla="*/ 6 h 12"/>
                <a:gd name="T20" fmla="*/ 18 w 18"/>
                <a:gd name="T21" fmla="*/ 6 h 12"/>
                <a:gd name="T22" fmla="*/ 18 w 18"/>
                <a:gd name="T23" fmla="*/ 4 h 12"/>
                <a:gd name="T24" fmla="*/ 18 w 18"/>
                <a:gd name="T25" fmla="*/ 4 h 12"/>
                <a:gd name="T26" fmla="*/ 18 w 18"/>
                <a:gd name="T27" fmla="*/ 2 h 12"/>
                <a:gd name="T28" fmla="*/ 15 w 18"/>
                <a:gd name="T29" fmla="*/ 2 h 12"/>
                <a:gd name="T30" fmla="*/ 15 w 18"/>
                <a:gd name="T31" fmla="*/ 2 h 12"/>
                <a:gd name="T32" fmla="*/ 15 w 18"/>
                <a:gd name="T33" fmla="*/ 0 h 12"/>
                <a:gd name="T34" fmla="*/ 12 w 18"/>
                <a:gd name="T35" fmla="*/ 0 h 12"/>
                <a:gd name="T36" fmla="*/ 12 w 18"/>
                <a:gd name="T37" fmla="*/ 0 h 12"/>
                <a:gd name="T38" fmla="*/ 9 w 18"/>
                <a:gd name="T39" fmla="*/ 0 h 12"/>
                <a:gd name="T40" fmla="*/ 9 w 18"/>
                <a:gd name="T41" fmla="*/ 0 h 12"/>
                <a:gd name="T42" fmla="*/ 6 w 18"/>
                <a:gd name="T43" fmla="*/ 0 h 12"/>
                <a:gd name="T44" fmla="*/ 6 w 18"/>
                <a:gd name="T45" fmla="*/ 0 h 12"/>
                <a:gd name="T46" fmla="*/ 3 w 18"/>
                <a:gd name="T47" fmla="*/ 0 h 12"/>
                <a:gd name="T48" fmla="*/ 3 w 18"/>
                <a:gd name="T49" fmla="*/ 0 h 12"/>
                <a:gd name="T50" fmla="*/ 3 w 18"/>
                <a:gd name="T51" fmla="*/ 2 h 12"/>
                <a:gd name="T52" fmla="*/ 0 w 18"/>
                <a:gd name="T53" fmla="*/ 2 h 12"/>
                <a:gd name="T54" fmla="*/ 0 w 18"/>
                <a:gd name="T55" fmla="*/ 2 h 12"/>
                <a:gd name="T56" fmla="*/ 0 w 18"/>
                <a:gd name="T57" fmla="*/ 4 h 12"/>
                <a:gd name="T58" fmla="*/ 0 w 18"/>
                <a:gd name="T59" fmla="*/ 4 h 12"/>
                <a:gd name="T60" fmla="*/ 0 w 18"/>
                <a:gd name="T61" fmla="*/ 6 h 12"/>
                <a:gd name="T62" fmla="*/ 0 w 18"/>
                <a:gd name="T63" fmla="*/ 6 h 12"/>
                <a:gd name="T64" fmla="*/ 0 w 18"/>
                <a:gd name="T65" fmla="*/ 8 h 12"/>
                <a:gd name="T66" fmla="*/ 0 w 18"/>
                <a:gd name="T67" fmla="*/ 8 h 12"/>
                <a:gd name="T68" fmla="*/ 0 w 18"/>
                <a:gd name="T69" fmla="*/ 10 h 12"/>
                <a:gd name="T70" fmla="*/ 3 w 18"/>
                <a:gd name="T71" fmla="*/ 10 h 12"/>
                <a:gd name="T72" fmla="*/ 3 w 18"/>
                <a:gd name="T73" fmla="*/ 10 h 12"/>
                <a:gd name="T74" fmla="*/ 3 w 18"/>
                <a:gd name="T75" fmla="*/ 12 h 12"/>
                <a:gd name="T76" fmla="*/ 6 w 18"/>
                <a:gd name="T77" fmla="*/ 12 h 12"/>
                <a:gd name="T78" fmla="*/ 6 w 18"/>
                <a:gd name="T79" fmla="*/ 12 h 12"/>
                <a:gd name="T80" fmla="*/ 9 w 18"/>
                <a:gd name="T81" fmla="*/ 12 h 12"/>
                <a:gd name="T82" fmla="*/ 9 w 18"/>
                <a:gd name="T83" fmla="*/ 12 h 12"/>
                <a:gd name="T84" fmla="*/ 6 w 18"/>
                <a:gd name="T85" fmla="*/ 12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
                <a:gd name="T130" fmla="*/ 0 h 12"/>
                <a:gd name="T131" fmla="*/ 18 w 18"/>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 h="12">
                  <a:moveTo>
                    <a:pt x="6" y="12"/>
                  </a:moveTo>
                  <a:lnTo>
                    <a:pt x="9" y="12"/>
                  </a:lnTo>
                  <a:lnTo>
                    <a:pt x="12" y="12"/>
                  </a:lnTo>
                  <a:lnTo>
                    <a:pt x="15" y="10"/>
                  </a:lnTo>
                  <a:lnTo>
                    <a:pt x="18" y="8"/>
                  </a:lnTo>
                  <a:lnTo>
                    <a:pt x="18" y="6"/>
                  </a:lnTo>
                  <a:lnTo>
                    <a:pt x="18" y="4"/>
                  </a:lnTo>
                  <a:lnTo>
                    <a:pt x="18" y="2"/>
                  </a:lnTo>
                  <a:lnTo>
                    <a:pt x="15" y="2"/>
                  </a:lnTo>
                  <a:lnTo>
                    <a:pt x="15" y="0"/>
                  </a:lnTo>
                  <a:lnTo>
                    <a:pt x="12" y="0"/>
                  </a:lnTo>
                  <a:lnTo>
                    <a:pt x="9" y="0"/>
                  </a:lnTo>
                  <a:lnTo>
                    <a:pt x="6" y="0"/>
                  </a:lnTo>
                  <a:lnTo>
                    <a:pt x="3" y="0"/>
                  </a:lnTo>
                  <a:lnTo>
                    <a:pt x="3" y="2"/>
                  </a:lnTo>
                  <a:lnTo>
                    <a:pt x="0" y="2"/>
                  </a:lnTo>
                  <a:lnTo>
                    <a:pt x="0" y="4"/>
                  </a:lnTo>
                  <a:lnTo>
                    <a:pt x="0" y="6"/>
                  </a:lnTo>
                  <a:lnTo>
                    <a:pt x="0" y="8"/>
                  </a:lnTo>
                  <a:lnTo>
                    <a:pt x="0" y="10"/>
                  </a:lnTo>
                  <a:lnTo>
                    <a:pt x="3" y="10"/>
                  </a:lnTo>
                  <a:lnTo>
                    <a:pt x="3" y="12"/>
                  </a:lnTo>
                  <a:lnTo>
                    <a:pt x="6" y="12"/>
                  </a:lnTo>
                  <a:lnTo>
                    <a:pt x="9" y="12"/>
                  </a:lnTo>
                  <a:lnTo>
                    <a:pt x="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98" name="Freeform 391"/>
            <p:cNvSpPr>
              <a:spLocks/>
            </p:cNvSpPr>
            <p:nvPr/>
          </p:nvSpPr>
          <p:spPr bwMode="auto">
            <a:xfrm>
              <a:off x="4673" y="3469"/>
              <a:ext cx="18" cy="12"/>
            </a:xfrm>
            <a:custGeom>
              <a:avLst/>
              <a:gdLst>
                <a:gd name="T0" fmla="*/ 9 w 18"/>
                <a:gd name="T1" fmla="*/ 12 h 12"/>
                <a:gd name="T2" fmla="*/ 12 w 18"/>
                <a:gd name="T3" fmla="*/ 12 h 12"/>
                <a:gd name="T4" fmla="*/ 12 w 18"/>
                <a:gd name="T5" fmla="*/ 12 h 12"/>
                <a:gd name="T6" fmla="*/ 12 w 18"/>
                <a:gd name="T7" fmla="*/ 12 h 12"/>
                <a:gd name="T8" fmla="*/ 15 w 18"/>
                <a:gd name="T9" fmla="*/ 10 h 12"/>
                <a:gd name="T10" fmla="*/ 15 w 18"/>
                <a:gd name="T11" fmla="*/ 10 h 12"/>
                <a:gd name="T12" fmla="*/ 18 w 18"/>
                <a:gd name="T13" fmla="*/ 10 h 12"/>
                <a:gd name="T14" fmla="*/ 18 w 18"/>
                <a:gd name="T15" fmla="*/ 8 h 12"/>
                <a:gd name="T16" fmla="*/ 18 w 18"/>
                <a:gd name="T17" fmla="*/ 8 h 12"/>
                <a:gd name="T18" fmla="*/ 18 w 18"/>
                <a:gd name="T19" fmla="*/ 6 h 12"/>
                <a:gd name="T20" fmla="*/ 18 w 18"/>
                <a:gd name="T21" fmla="*/ 6 h 12"/>
                <a:gd name="T22" fmla="*/ 18 w 18"/>
                <a:gd name="T23" fmla="*/ 4 h 12"/>
                <a:gd name="T24" fmla="*/ 18 w 18"/>
                <a:gd name="T25" fmla="*/ 4 h 12"/>
                <a:gd name="T26" fmla="*/ 18 w 18"/>
                <a:gd name="T27" fmla="*/ 2 h 12"/>
                <a:gd name="T28" fmla="*/ 18 w 18"/>
                <a:gd name="T29" fmla="*/ 2 h 12"/>
                <a:gd name="T30" fmla="*/ 15 w 18"/>
                <a:gd name="T31" fmla="*/ 2 h 12"/>
                <a:gd name="T32" fmla="*/ 15 w 18"/>
                <a:gd name="T33" fmla="*/ 0 h 12"/>
                <a:gd name="T34" fmla="*/ 12 w 18"/>
                <a:gd name="T35" fmla="*/ 0 h 12"/>
                <a:gd name="T36" fmla="*/ 12 w 18"/>
                <a:gd name="T37" fmla="*/ 0 h 12"/>
                <a:gd name="T38" fmla="*/ 12 w 18"/>
                <a:gd name="T39" fmla="*/ 0 h 12"/>
                <a:gd name="T40" fmla="*/ 9 w 18"/>
                <a:gd name="T41" fmla="*/ 0 h 12"/>
                <a:gd name="T42" fmla="*/ 9 w 18"/>
                <a:gd name="T43" fmla="*/ 0 h 12"/>
                <a:gd name="T44" fmla="*/ 6 w 18"/>
                <a:gd name="T45" fmla="*/ 0 h 12"/>
                <a:gd name="T46" fmla="*/ 6 w 18"/>
                <a:gd name="T47" fmla="*/ 0 h 12"/>
                <a:gd name="T48" fmla="*/ 3 w 18"/>
                <a:gd name="T49" fmla="*/ 0 h 12"/>
                <a:gd name="T50" fmla="*/ 3 w 18"/>
                <a:gd name="T51" fmla="*/ 2 h 12"/>
                <a:gd name="T52" fmla="*/ 0 w 18"/>
                <a:gd name="T53" fmla="*/ 2 h 12"/>
                <a:gd name="T54" fmla="*/ 0 w 18"/>
                <a:gd name="T55" fmla="*/ 2 h 12"/>
                <a:gd name="T56" fmla="*/ 0 w 18"/>
                <a:gd name="T57" fmla="*/ 4 h 12"/>
                <a:gd name="T58" fmla="*/ 0 w 18"/>
                <a:gd name="T59" fmla="*/ 4 h 12"/>
                <a:gd name="T60" fmla="*/ 0 w 18"/>
                <a:gd name="T61" fmla="*/ 6 h 12"/>
                <a:gd name="T62" fmla="*/ 0 w 18"/>
                <a:gd name="T63" fmla="*/ 6 h 12"/>
                <a:gd name="T64" fmla="*/ 0 w 18"/>
                <a:gd name="T65" fmla="*/ 8 h 12"/>
                <a:gd name="T66" fmla="*/ 0 w 18"/>
                <a:gd name="T67" fmla="*/ 8 h 12"/>
                <a:gd name="T68" fmla="*/ 0 w 18"/>
                <a:gd name="T69" fmla="*/ 10 h 12"/>
                <a:gd name="T70" fmla="*/ 3 w 18"/>
                <a:gd name="T71" fmla="*/ 10 h 12"/>
                <a:gd name="T72" fmla="*/ 3 w 18"/>
                <a:gd name="T73" fmla="*/ 10 h 12"/>
                <a:gd name="T74" fmla="*/ 6 w 18"/>
                <a:gd name="T75" fmla="*/ 12 h 12"/>
                <a:gd name="T76" fmla="*/ 6 w 18"/>
                <a:gd name="T77" fmla="*/ 12 h 12"/>
                <a:gd name="T78" fmla="*/ 9 w 18"/>
                <a:gd name="T79" fmla="*/ 12 h 12"/>
                <a:gd name="T80" fmla="*/ 9 w 18"/>
                <a:gd name="T81" fmla="*/ 12 h 12"/>
                <a:gd name="T82" fmla="*/ 9 w 18"/>
                <a:gd name="T83" fmla="*/ 12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
                <a:gd name="T127" fmla="*/ 0 h 12"/>
                <a:gd name="T128" fmla="*/ 18 w 18"/>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 h="12">
                  <a:moveTo>
                    <a:pt x="9" y="12"/>
                  </a:moveTo>
                  <a:lnTo>
                    <a:pt x="12" y="12"/>
                  </a:lnTo>
                  <a:lnTo>
                    <a:pt x="15" y="10"/>
                  </a:lnTo>
                  <a:lnTo>
                    <a:pt x="18" y="10"/>
                  </a:lnTo>
                  <a:lnTo>
                    <a:pt x="18" y="8"/>
                  </a:lnTo>
                  <a:lnTo>
                    <a:pt x="18" y="6"/>
                  </a:lnTo>
                  <a:lnTo>
                    <a:pt x="18" y="4"/>
                  </a:lnTo>
                  <a:lnTo>
                    <a:pt x="18" y="2"/>
                  </a:lnTo>
                  <a:lnTo>
                    <a:pt x="15" y="2"/>
                  </a:lnTo>
                  <a:lnTo>
                    <a:pt x="15" y="0"/>
                  </a:lnTo>
                  <a:lnTo>
                    <a:pt x="12" y="0"/>
                  </a:lnTo>
                  <a:lnTo>
                    <a:pt x="9" y="0"/>
                  </a:lnTo>
                  <a:lnTo>
                    <a:pt x="6" y="0"/>
                  </a:lnTo>
                  <a:lnTo>
                    <a:pt x="3" y="0"/>
                  </a:lnTo>
                  <a:lnTo>
                    <a:pt x="3" y="2"/>
                  </a:lnTo>
                  <a:lnTo>
                    <a:pt x="0" y="2"/>
                  </a:lnTo>
                  <a:lnTo>
                    <a:pt x="0" y="4"/>
                  </a:lnTo>
                  <a:lnTo>
                    <a:pt x="0" y="6"/>
                  </a:lnTo>
                  <a:lnTo>
                    <a:pt x="0" y="8"/>
                  </a:lnTo>
                  <a:lnTo>
                    <a:pt x="0" y="10"/>
                  </a:lnTo>
                  <a:lnTo>
                    <a:pt x="3" y="10"/>
                  </a:lnTo>
                  <a:lnTo>
                    <a:pt x="6" y="12"/>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99" name="Freeform 392"/>
            <p:cNvSpPr>
              <a:spLocks/>
            </p:cNvSpPr>
            <p:nvPr/>
          </p:nvSpPr>
          <p:spPr bwMode="auto">
            <a:xfrm>
              <a:off x="4609" y="3469"/>
              <a:ext cx="19" cy="12"/>
            </a:xfrm>
            <a:custGeom>
              <a:avLst/>
              <a:gdLst>
                <a:gd name="T0" fmla="*/ 10 w 19"/>
                <a:gd name="T1" fmla="*/ 12 h 12"/>
                <a:gd name="T2" fmla="*/ 13 w 19"/>
                <a:gd name="T3" fmla="*/ 12 h 12"/>
                <a:gd name="T4" fmla="*/ 13 w 19"/>
                <a:gd name="T5" fmla="*/ 12 h 12"/>
                <a:gd name="T6" fmla="*/ 16 w 19"/>
                <a:gd name="T7" fmla="*/ 12 h 12"/>
                <a:gd name="T8" fmla="*/ 16 w 19"/>
                <a:gd name="T9" fmla="*/ 10 h 12"/>
                <a:gd name="T10" fmla="*/ 16 w 19"/>
                <a:gd name="T11" fmla="*/ 10 h 12"/>
                <a:gd name="T12" fmla="*/ 19 w 19"/>
                <a:gd name="T13" fmla="*/ 10 h 12"/>
                <a:gd name="T14" fmla="*/ 19 w 19"/>
                <a:gd name="T15" fmla="*/ 8 h 12"/>
                <a:gd name="T16" fmla="*/ 19 w 19"/>
                <a:gd name="T17" fmla="*/ 8 h 12"/>
                <a:gd name="T18" fmla="*/ 19 w 19"/>
                <a:gd name="T19" fmla="*/ 6 h 12"/>
                <a:gd name="T20" fmla="*/ 19 w 19"/>
                <a:gd name="T21" fmla="*/ 6 h 12"/>
                <a:gd name="T22" fmla="*/ 19 w 19"/>
                <a:gd name="T23" fmla="*/ 4 h 12"/>
                <a:gd name="T24" fmla="*/ 19 w 19"/>
                <a:gd name="T25" fmla="*/ 4 h 12"/>
                <a:gd name="T26" fmla="*/ 19 w 19"/>
                <a:gd name="T27" fmla="*/ 2 h 12"/>
                <a:gd name="T28" fmla="*/ 19 w 19"/>
                <a:gd name="T29" fmla="*/ 2 h 12"/>
                <a:gd name="T30" fmla="*/ 16 w 19"/>
                <a:gd name="T31" fmla="*/ 2 h 12"/>
                <a:gd name="T32" fmla="*/ 16 w 19"/>
                <a:gd name="T33" fmla="*/ 0 h 12"/>
                <a:gd name="T34" fmla="*/ 16 w 19"/>
                <a:gd name="T35" fmla="*/ 0 h 12"/>
                <a:gd name="T36" fmla="*/ 13 w 19"/>
                <a:gd name="T37" fmla="*/ 0 h 12"/>
                <a:gd name="T38" fmla="*/ 13 w 19"/>
                <a:gd name="T39" fmla="*/ 0 h 12"/>
                <a:gd name="T40" fmla="*/ 10 w 19"/>
                <a:gd name="T41" fmla="*/ 0 h 12"/>
                <a:gd name="T42" fmla="*/ 10 w 19"/>
                <a:gd name="T43" fmla="*/ 0 h 12"/>
                <a:gd name="T44" fmla="*/ 6 w 19"/>
                <a:gd name="T45" fmla="*/ 0 h 12"/>
                <a:gd name="T46" fmla="*/ 6 w 19"/>
                <a:gd name="T47" fmla="*/ 0 h 12"/>
                <a:gd name="T48" fmla="*/ 3 w 19"/>
                <a:gd name="T49" fmla="*/ 0 h 12"/>
                <a:gd name="T50" fmla="*/ 3 w 19"/>
                <a:gd name="T51" fmla="*/ 2 h 12"/>
                <a:gd name="T52" fmla="*/ 3 w 19"/>
                <a:gd name="T53" fmla="*/ 2 h 12"/>
                <a:gd name="T54" fmla="*/ 0 w 19"/>
                <a:gd name="T55" fmla="*/ 2 h 12"/>
                <a:gd name="T56" fmla="*/ 0 w 19"/>
                <a:gd name="T57" fmla="*/ 4 h 12"/>
                <a:gd name="T58" fmla="*/ 0 w 19"/>
                <a:gd name="T59" fmla="*/ 4 h 12"/>
                <a:gd name="T60" fmla="*/ 0 w 19"/>
                <a:gd name="T61" fmla="*/ 6 h 12"/>
                <a:gd name="T62" fmla="*/ 0 w 19"/>
                <a:gd name="T63" fmla="*/ 6 h 12"/>
                <a:gd name="T64" fmla="*/ 0 w 19"/>
                <a:gd name="T65" fmla="*/ 8 h 12"/>
                <a:gd name="T66" fmla="*/ 0 w 19"/>
                <a:gd name="T67" fmla="*/ 8 h 12"/>
                <a:gd name="T68" fmla="*/ 3 w 19"/>
                <a:gd name="T69" fmla="*/ 10 h 12"/>
                <a:gd name="T70" fmla="*/ 3 w 19"/>
                <a:gd name="T71" fmla="*/ 10 h 12"/>
                <a:gd name="T72" fmla="*/ 3 w 19"/>
                <a:gd name="T73" fmla="*/ 10 h 12"/>
                <a:gd name="T74" fmla="*/ 6 w 19"/>
                <a:gd name="T75" fmla="*/ 12 h 12"/>
                <a:gd name="T76" fmla="*/ 6 w 19"/>
                <a:gd name="T77" fmla="*/ 12 h 12"/>
                <a:gd name="T78" fmla="*/ 10 w 19"/>
                <a:gd name="T79" fmla="*/ 12 h 12"/>
                <a:gd name="T80" fmla="*/ 10 w 19"/>
                <a:gd name="T81" fmla="*/ 12 h 12"/>
                <a:gd name="T82" fmla="*/ 10 w 19"/>
                <a:gd name="T83" fmla="*/ 12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
                <a:gd name="T127" fmla="*/ 0 h 12"/>
                <a:gd name="T128" fmla="*/ 19 w 19"/>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 h="12">
                  <a:moveTo>
                    <a:pt x="10" y="12"/>
                  </a:moveTo>
                  <a:lnTo>
                    <a:pt x="13" y="12"/>
                  </a:lnTo>
                  <a:lnTo>
                    <a:pt x="16" y="12"/>
                  </a:lnTo>
                  <a:lnTo>
                    <a:pt x="16" y="10"/>
                  </a:lnTo>
                  <a:lnTo>
                    <a:pt x="19" y="10"/>
                  </a:lnTo>
                  <a:lnTo>
                    <a:pt x="19" y="8"/>
                  </a:lnTo>
                  <a:lnTo>
                    <a:pt x="19" y="6"/>
                  </a:lnTo>
                  <a:lnTo>
                    <a:pt x="19" y="4"/>
                  </a:lnTo>
                  <a:lnTo>
                    <a:pt x="19" y="2"/>
                  </a:lnTo>
                  <a:lnTo>
                    <a:pt x="16" y="2"/>
                  </a:lnTo>
                  <a:lnTo>
                    <a:pt x="16" y="0"/>
                  </a:lnTo>
                  <a:lnTo>
                    <a:pt x="13" y="0"/>
                  </a:lnTo>
                  <a:lnTo>
                    <a:pt x="10" y="0"/>
                  </a:lnTo>
                  <a:lnTo>
                    <a:pt x="6" y="0"/>
                  </a:lnTo>
                  <a:lnTo>
                    <a:pt x="3" y="0"/>
                  </a:lnTo>
                  <a:lnTo>
                    <a:pt x="3" y="2"/>
                  </a:lnTo>
                  <a:lnTo>
                    <a:pt x="0" y="2"/>
                  </a:lnTo>
                  <a:lnTo>
                    <a:pt x="0" y="4"/>
                  </a:lnTo>
                  <a:lnTo>
                    <a:pt x="0" y="6"/>
                  </a:lnTo>
                  <a:lnTo>
                    <a:pt x="0" y="8"/>
                  </a:lnTo>
                  <a:lnTo>
                    <a:pt x="3" y="10"/>
                  </a:lnTo>
                  <a:lnTo>
                    <a:pt x="6" y="12"/>
                  </a:lnTo>
                  <a:lnTo>
                    <a:pt x="1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800" name="Freeform 393"/>
            <p:cNvSpPr>
              <a:spLocks/>
            </p:cNvSpPr>
            <p:nvPr/>
          </p:nvSpPr>
          <p:spPr bwMode="auto">
            <a:xfrm>
              <a:off x="2716" y="3469"/>
              <a:ext cx="21" cy="12"/>
            </a:xfrm>
            <a:custGeom>
              <a:avLst/>
              <a:gdLst>
                <a:gd name="T0" fmla="*/ 9 w 21"/>
                <a:gd name="T1" fmla="*/ 12 h 12"/>
                <a:gd name="T2" fmla="*/ 12 w 21"/>
                <a:gd name="T3" fmla="*/ 12 h 12"/>
                <a:gd name="T4" fmla="*/ 15 w 21"/>
                <a:gd name="T5" fmla="*/ 12 h 12"/>
                <a:gd name="T6" fmla="*/ 15 w 21"/>
                <a:gd name="T7" fmla="*/ 12 h 12"/>
                <a:gd name="T8" fmla="*/ 15 w 21"/>
                <a:gd name="T9" fmla="*/ 10 h 12"/>
                <a:gd name="T10" fmla="*/ 18 w 21"/>
                <a:gd name="T11" fmla="*/ 10 h 12"/>
                <a:gd name="T12" fmla="*/ 18 w 21"/>
                <a:gd name="T13" fmla="*/ 10 h 12"/>
                <a:gd name="T14" fmla="*/ 18 w 21"/>
                <a:gd name="T15" fmla="*/ 8 h 12"/>
                <a:gd name="T16" fmla="*/ 21 w 21"/>
                <a:gd name="T17" fmla="*/ 8 h 12"/>
                <a:gd name="T18" fmla="*/ 21 w 21"/>
                <a:gd name="T19" fmla="*/ 6 h 12"/>
                <a:gd name="T20" fmla="*/ 21 w 21"/>
                <a:gd name="T21" fmla="*/ 6 h 12"/>
                <a:gd name="T22" fmla="*/ 21 w 21"/>
                <a:gd name="T23" fmla="*/ 4 h 12"/>
                <a:gd name="T24" fmla="*/ 21 w 21"/>
                <a:gd name="T25" fmla="*/ 4 h 12"/>
                <a:gd name="T26" fmla="*/ 18 w 21"/>
                <a:gd name="T27" fmla="*/ 2 h 12"/>
                <a:gd name="T28" fmla="*/ 18 w 21"/>
                <a:gd name="T29" fmla="*/ 2 h 12"/>
                <a:gd name="T30" fmla="*/ 18 w 21"/>
                <a:gd name="T31" fmla="*/ 2 h 12"/>
                <a:gd name="T32" fmla="*/ 15 w 21"/>
                <a:gd name="T33" fmla="*/ 0 h 12"/>
                <a:gd name="T34" fmla="*/ 15 w 21"/>
                <a:gd name="T35" fmla="*/ 0 h 12"/>
                <a:gd name="T36" fmla="*/ 15 w 21"/>
                <a:gd name="T37" fmla="*/ 0 h 12"/>
                <a:gd name="T38" fmla="*/ 12 w 21"/>
                <a:gd name="T39" fmla="*/ 0 h 12"/>
                <a:gd name="T40" fmla="*/ 12 w 21"/>
                <a:gd name="T41" fmla="*/ 0 h 12"/>
                <a:gd name="T42" fmla="*/ 9 w 21"/>
                <a:gd name="T43" fmla="*/ 0 h 12"/>
                <a:gd name="T44" fmla="*/ 9 w 21"/>
                <a:gd name="T45" fmla="*/ 0 h 12"/>
                <a:gd name="T46" fmla="*/ 6 w 21"/>
                <a:gd name="T47" fmla="*/ 0 h 12"/>
                <a:gd name="T48" fmla="*/ 6 w 21"/>
                <a:gd name="T49" fmla="*/ 0 h 12"/>
                <a:gd name="T50" fmla="*/ 3 w 21"/>
                <a:gd name="T51" fmla="*/ 2 h 12"/>
                <a:gd name="T52" fmla="*/ 3 w 21"/>
                <a:gd name="T53" fmla="*/ 2 h 12"/>
                <a:gd name="T54" fmla="*/ 3 w 21"/>
                <a:gd name="T55" fmla="*/ 2 h 12"/>
                <a:gd name="T56" fmla="*/ 3 w 21"/>
                <a:gd name="T57" fmla="*/ 4 h 12"/>
                <a:gd name="T58" fmla="*/ 0 w 21"/>
                <a:gd name="T59" fmla="*/ 4 h 12"/>
                <a:gd name="T60" fmla="*/ 0 w 21"/>
                <a:gd name="T61" fmla="*/ 6 h 12"/>
                <a:gd name="T62" fmla="*/ 0 w 21"/>
                <a:gd name="T63" fmla="*/ 6 h 12"/>
                <a:gd name="T64" fmla="*/ 3 w 21"/>
                <a:gd name="T65" fmla="*/ 8 h 12"/>
                <a:gd name="T66" fmla="*/ 3 w 21"/>
                <a:gd name="T67" fmla="*/ 8 h 12"/>
                <a:gd name="T68" fmla="*/ 3 w 21"/>
                <a:gd name="T69" fmla="*/ 10 h 12"/>
                <a:gd name="T70" fmla="*/ 3 w 21"/>
                <a:gd name="T71" fmla="*/ 10 h 12"/>
                <a:gd name="T72" fmla="*/ 6 w 21"/>
                <a:gd name="T73" fmla="*/ 10 h 12"/>
                <a:gd name="T74" fmla="*/ 6 w 21"/>
                <a:gd name="T75" fmla="*/ 12 h 12"/>
                <a:gd name="T76" fmla="*/ 9 w 21"/>
                <a:gd name="T77" fmla="*/ 12 h 12"/>
                <a:gd name="T78" fmla="*/ 9 w 21"/>
                <a:gd name="T79" fmla="*/ 12 h 12"/>
                <a:gd name="T80" fmla="*/ 12 w 21"/>
                <a:gd name="T81" fmla="*/ 12 h 12"/>
                <a:gd name="T82" fmla="*/ 12 w 21"/>
                <a:gd name="T83" fmla="*/ 12 h 12"/>
                <a:gd name="T84" fmla="*/ 9 w 21"/>
                <a:gd name="T85" fmla="*/ 12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
                <a:gd name="T130" fmla="*/ 0 h 12"/>
                <a:gd name="T131" fmla="*/ 21 w 21"/>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 h="12">
                  <a:moveTo>
                    <a:pt x="9" y="12"/>
                  </a:moveTo>
                  <a:lnTo>
                    <a:pt x="12" y="12"/>
                  </a:lnTo>
                  <a:lnTo>
                    <a:pt x="15" y="12"/>
                  </a:lnTo>
                  <a:lnTo>
                    <a:pt x="15" y="10"/>
                  </a:lnTo>
                  <a:lnTo>
                    <a:pt x="18" y="10"/>
                  </a:lnTo>
                  <a:lnTo>
                    <a:pt x="18" y="8"/>
                  </a:lnTo>
                  <a:lnTo>
                    <a:pt x="21" y="8"/>
                  </a:lnTo>
                  <a:lnTo>
                    <a:pt x="21" y="6"/>
                  </a:lnTo>
                  <a:lnTo>
                    <a:pt x="21" y="4"/>
                  </a:lnTo>
                  <a:lnTo>
                    <a:pt x="18" y="2"/>
                  </a:lnTo>
                  <a:lnTo>
                    <a:pt x="15" y="0"/>
                  </a:lnTo>
                  <a:lnTo>
                    <a:pt x="12" y="0"/>
                  </a:lnTo>
                  <a:lnTo>
                    <a:pt x="9" y="0"/>
                  </a:lnTo>
                  <a:lnTo>
                    <a:pt x="6" y="0"/>
                  </a:lnTo>
                  <a:lnTo>
                    <a:pt x="3" y="2"/>
                  </a:lnTo>
                  <a:lnTo>
                    <a:pt x="3" y="4"/>
                  </a:lnTo>
                  <a:lnTo>
                    <a:pt x="0" y="4"/>
                  </a:lnTo>
                  <a:lnTo>
                    <a:pt x="0" y="6"/>
                  </a:lnTo>
                  <a:lnTo>
                    <a:pt x="3" y="8"/>
                  </a:lnTo>
                  <a:lnTo>
                    <a:pt x="3" y="10"/>
                  </a:lnTo>
                  <a:lnTo>
                    <a:pt x="6" y="10"/>
                  </a:lnTo>
                  <a:lnTo>
                    <a:pt x="6" y="12"/>
                  </a:lnTo>
                  <a:lnTo>
                    <a:pt x="9" y="12"/>
                  </a:lnTo>
                  <a:lnTo>
                    <a:pt x="12" y="12"/>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801" name="Freeform 394"/>
            <p:cNvSpPr>
              <a:spLocks/>
            </p:cNvSpPr>
            <p:nvPr/>
          </p:nvSpPr>
          <p:spPr bwMode="auto">
            <a:xfrm>
              <a:off x="2655" y="3469"/>
              <a:ext cx="18" cy="12"/>
            </a:xfrm>
            <a:custGeom>
              <a:avLst/>
              <a:gdLst>
                <a:gd name="T0" fmla="*/ 6 w 18"/>
                <a:gd name="T1" fmla="*/ 12 h 12"/>
                <a:gd name="T2" fmla="*/ 9 w 18"/>
                <a:gd name="T3" fmla="*/ 12 h 12"/>
                <a:gd name="T4" fmla="*/ 12 w 18"/>
                <a:gd name="T5" fmla="*/ 12 h 12"/>
                <a:gd name="T6" fmla="*/ 12 w 18"/>
                <a:gd name="T7" fmla="*/ 12 h 12"/>
                <a:gd name="T8" fmla="*/ 15 w 18"/>
                <a:gd name="T9" fmla="*/ 10 h 12"/>
                <a:gd name="T10" fmla="*/ 15 w 18"/>
                <a:gd name="T11" fmla="*/ 10 h 12"/>
                <a:gd name="T12" fmla="*/ 15 w 18"/>
                <a:gd name="T13" fmla="*/ 10 h 12"/>
                <a:gd name="T14" fmla="*/ 18 w 18"/>
                <a:gd name="T15" fmla="*/ 8 h 12"/>
                <a:gd name="T16" fmla="*/ 18 w 18"/>
                <a:gd name="T17" fmla="*/ 8 h 12"/>
                <a:gd name="T18" fmla="*/ 18 w 18"/>
                <a:gd name="T19" fmla="*/ 6 h 12"/>
                <a:gd name="T20" fmla="*/ 18 w 18"/>
                <a:gd name="T21" fmla="*/ 6 h 12"/>
                <a:gd name="T22" fmla="*/ 18 w 18"/>
                <a:gd name="T23" fmla="*/ 4 h 12"/>
                <a:gd name="T24" fmla="*/ 18 w 18"/>
                <a:gd name="T25" fmla="*/ 4 h 12"/>
                <a:gd name="T26" fmla="*/ 18 w 18"/>
                <a:gd name="T27" fmla="*/ 2 h 12"/>
                <a:gd name="T28" fmla="*/ 15 w 18"/>
                <a:gd name="T29" fmla="*/ 2 h 12"/>
                <a:gd name="T30" fmla="*/ 15 w 18"/>
                <a:gd name="T31" fmla="*/ 2 h 12"/>
                <a:gd name="T32" fmla="*/ 15 w 18"/>
                <a:gd name="T33" fmla="*/ 0 h 12"/>
                <a:gd name="T34" fmla="*/ 12 w 18"/>
                <a:gd name="T35" fmla="*/ 0 h 12"/>
                <a:gd name="T36" fmla="*/ 12 w 18"/>
                <a:gd name="T37" fmla="*/ 0 h 12"/>
                <a:gd name="T38" fmla="*/ 9 w 18"/>
                <a:gd name="T39" fmla="*/ 0 h 12"/>
                <a:gd name="T40" fmla="*/ 9 w 18"/>
                <a:gd name="T41" fmla="*/ 0 h 12"/>
                <a:gd name="T42" fmla="*/ 6 w 18"/>
                <a:gd name="T43" fmla="*/ 0 h 12"/>
                <a:gd name="T44" fmla="*/ 6 w 18"/>
                <a:gd name="T45" fmla="*/ 0 h 12"/>
                <a:gd name="T46" fmla="*/ 3 w 18"/>
                <a:gd name="T47" fmla="*/ 0 h 12"/>
                <a:gd name="T48" fmla="*/ 3 w 18"/>
                <a:gd name="T49" fmla="*/ 0 h 12"/>
                <a:gd name="T50" fmla="*/ 3 w 18"/>
                <a:gd name="T51" fmla="*/ 2 h 12"/>
                <a:gd name="T52" fmla="*/ 0 w 18"/>
                <a:gd name="T53" fmla="*/ 2 h 12"/>
                <a:gd name="T54" fmla="*/ 0 w 18"/>
                <a:gd name="T55" fmla="*/ 2 h 12"/>
                <a:gd name="T56" fmla="*/ 0 w 18"/>
                <a:gd name="T57" fmla="*/ 4 h 12"/>
                <a:gd name="T58" fmla="*/ 0 w 18"/>
                <a:gd name="T59" fmla="*/ 4 h 12"/>
                <a:gd name="T60" fmla="*/ 0 w 18"/>
                <a:gd name="T61" fmla="*/ 6 h 12"/>
                <a:gd name="T62" fmla="*/ 0 w 18"/>
                <a:gd name="T63" fmla="*/ 6 h 12"/>
                <a:gd name="T64" fmla="*/ 0 w 18"/>
                <a:gd name="T65" fmla="*/ 8 h 12"/>
                <a:gd name="T66" fmla="*/ 0 w 18"/>
                <a:gd name="T67" fmla="*/ 8 h 12"/>
                <a:gd name="T68" fmla="*/ 0 w 18"/>
                <a:gd name="T69" fmla="*/ 10 h 12"/>
                <a:gd name="T70" fmla="*/ 3 w 18"/>
                <a:gd name="T71" fmla="*/ 10 h 12"/>
                <a:gd name="T72" fmla="*/ 3 w 18"/>
                <a:gd name="T73" fmla="*/ 10 h 12"/>
                <a:gd name="T74" fmla="*/ 3 w 18"/>
                <a:gd name="T75" fmla="*/ 12 h 12"/>
                <a:gd name="T76" fmla="*/ 6 w 18"/>
                <a:gd name="T77" fmla="*/ 12 h 12"/>
                <a:gd name="T78" fmla="*/ 6 w 18"/>
                <a:gd name="T79" fmla="*/ 12 h 12"/>
                <a:gd name="T80" fmla="*/ 9 w 18"/>
                <a:gd name="T81" fmla="*/ 12 h 12"/>
                <a:gd name="T82" fmla="*/ 9 w 18"/>
                <a:gd name="T83" fmla="*/ 12 h 12"/>
                <a:gd name="T84" fmla="*/ 6 w 18"/>
                <a:gd name="T85" fmla="*/ 12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
                <a:gd name="T130" fmla="*/ 0 h 12"/>
                <a:gd name="T131" fmla="*/ 18 w 18"/>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 h="12">
                  <a:moveTo>
                    <a:pt x="6" y="12"/>
                  </a:moveTo>
                  <a:lnTo>
                    <a:pt x="9" y="12"/>
                  </a:lnTo>
                  <a:lnTo>
                    <a:pt x="12" y="12"/>
                  </a:lnTo>
                  <a:lnTo>
                    <a:pt x="15" y="10"/>
                  </a:lnTo>
                  <a:lnTo>
                    <a:pt x="18" y="8"/>
                  </a:lnTo>
                  <a:lnTo>
                    <a:pt x="18" y="6"/>
                  </a:lnTo>
                  <a:lnTo>
                    <a:pt x="18" y="4"/>
                  </a:lnTo>
                  <a:lnTo>
                    <a:pt x="18" y="2"/>
                  </a:lnTo>
                  <a:lnTo>
                    <a:pt x="15" y="2"/>
                  </a:lnTo>
                  <a:lnTo>
                    <a:pt x="15" y="0"/>
                  </a:lnTo>
                  <a:lnTo>
                    <a:pt x="12" y="0"/>
                  </a:lnTo>
                  <a:lnTo>
                    <a:pt x="9" y="0"/>
                  </a:lnTo>
                  <a:lnTo>
                    <a:pt x="6" y="0"/>
                  </a:lnTo>
                  <a:lnTo>
                    <a:pt x="3" y="0"/>
                  </a:lnTo>
                  <a:lnTo>
                    <a:pt x="3" y="2"/>
                  </a:lnTo>
                  <a:lnTo>
                    <a:pt x="0" y="2"/>
                  </a:lnTo>
                  <a:lnTo>
                    <a:pt x="0" y="4"/>
                  </a:lnTo>
                  <a:lnTo>
                    <a:pt x="0" y="6"/>
                  </a:lnTo>
                  <a:lnTo>
                    <a:pt x="0" y="8"/>
                  </a:lnTo>
                  <a:lnTo>
                    <a:pt x="0" y="10"/>
                  </a:lnTo>
                  <a:lnTo>
                    <a:pt x="3" y="10"/>
                  </a:lnTo>
                  <a:lnTo>
                    <a:pt x="3" y="12"/>
                  </a:lnTo>
                  <a:lnTo>
                    <a:pt x="6" y="12"/>
                  </a:lnTo>
                  <a:lnTo>
                    <a:pt x="9" y="12"/>
                  </a:lnTo>
                  <a:lnTo>
                    <a:pt x="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802" name="Freeform 395"/>
            <p:cNvSpPr>
              <a:spLocks/>
            </p:cNvSpPr>
            <p:nvPr/>
          </p:nvSpPr>
          <p:spPr bwMode="auto">
            <a:xfrm>
              <a:off x="2940" y="3469"/>
              <a:ext cx="18" cy="12"/>
            </a:xfrm>
            <a:custGeom>
              <a:avLst/>
              <a:gdLst>
                <a:gd name="T0" fmla="*/ 9 w 18"/>
                <a:gd name="T1" fmla="*/ 12 h 12"/>
                <a:gd name="T2" fmla="*/ 12 w 18"/>
                <a:gd name="T3" fmla="*/ 12 h 12"/>
                <a:gd name="T4" fmla="*/ 12 w 18"/>
                <a:gd name="T5" fmla="*/ 12 h 12"/>
                <a:gd name="T6" fmla="*/ 15 w 18"/>
                <a:gd name="T7" fmla="*/ 12 h 12"/>
                <a:gd name="T8" fmla="*/ 15 w 18"/>
                <a:gd name="T9" fmla="*/ 10 h 12"/>
                <a:gd name="T10" fmla="*/ 15 w 18"/>
                <a:gd name="T11" fmla="*/ 10 h 12"/>
                <a:gd name="T12" fmla="*/ 18 w 18"/>
                <a:gd name="T13" fmla="*/ 10 h 12"/>
                <a:gd name="T14" fmla="*/ 18 w 18"/>
                <a:gd name="T15" fmla="*/ 8 h 12"/>
                <a:gd name="T16" fmla="*/ 18 w 18"/>
                <a:gd name="T17" fmla="*/ 8 h 12"/>
                <a:gd name="T18" fmla="*/ 18 w 18"/>
                <a:gd name="T19" fmla="*/ 6 h 12"/>
                <a:gd name="T20" fmla="*/ 18 w 18"/>
                <a:gd name="T21" fmla="*/ 6 h 12"/>
                <a:gd name="T22" fmla="*/ 18 w 18"/>
                <a:gd name="T23" fmla="*/ 4 h 12"/>
                <a:gd name="T24" fmla="*/ 18 w 18"/>
                <a:gd name="T25" fmla="*/ 4 h 12"/>
                <a:gd name="T26" fmla="*/ 18 w 18"/>
                <a:gd name="T27" fmla="*/ 2 h 12"/>
                <a:gd name="T28" fmla="*/ 18 w 18"/>
                <a:gd name="T29" fmla="*/ 2 h 12"/>
                <a:gd name="T30" fmla="*/ 15 w 18"/>
                <a:gd name="T31" fmla="*/ 2 h 12"/>
                <a:gd name="T32" fmla="*/ 15 w 18"/>
                <a:gd name="T33" fmla="*/ 0 h 12"/>
                <a:gd name="T34" fmla="*/ 15 w 18"/>
                <a:gd name="T35" fmla="*/ 0 h 12"/>
                <a:gd name="T36" fmla="*/ 12 w 18"/>
                <a:gd name="T37" fmla="*/ 0 h 12"/>
                <a:gd name="T38" fmla="*/ 12 w 18"/>
                <a:gd name="T39" fmla="*/ 0 h 12"/>
                <a:gd name="T40" fmla="*/ 9 w 18"/>
                <a:gd name="T41" fmla="*/ 0 h 12"/>
                <a:gd name="T42" fmla="*/ 9 w 18"/>
                <a:gd name="T43" fmla="*/ 0 h 12"/>
                <a:gd name="T44" fmla="*/ 6 w 18"/>
                <a:gd name="T45" fmla="*/ 0 h 12"/>
                <a:gd name="T46" fmla="*/ 6 w 18"/>
                <a:gd name="T47" fmla="*/ 0 h 12"/>
                <a:gd name="T48" fmla="*/ 3 w 18"/>
                <a:gd name="T49" fmla="*/ 0 h 12"/>
                <a:gd name="T50" fmla="*/ 3 w 18"/>
                <a:gd name="T51" fmla="*/ 2 h 12"/>
                <a:gd name="T52" fmla="*/ 3 w 18"/>
                <a:gd name="T53" fmla="*/ 2 h 12"/>
                <a:gd name="T54" fmla="*/ 0 w 18"/>
                <a:gd name="T55" fmla="*/ 2 h 12"/>
                <a:gd name="T56" fmla="*/ 0 w 18"/>
                <a:gd name="T57" fmla="*/ 4 h 12"/>
                <a:gd name="T58" fmla="*/ 0 w 18"/>
                <a:gd name="T59" fmla="*/ 4 h 12"/>
                <a:gd name="T60" fmla="*/ 0 w 18"/>
                <a:gd name="T61" fmla="*/ 6 h 12"/>
                <a:gd name="T62" fmla="*/ 0 w 18"/>
                <a:gd name="T63" fmla="*/ 6 h 12"/>
                <a:gd name="T64" fmla="*/ 0 w 18"/>
                <a:gd name="T65" fmla="*/ 8 h 12"/>
                <a:gd name="T66" fmla="*/ 0 w 18"/>
                <a:gd name="T67" fmla="*/ 8 h 12"/>
                <a:gd name="T68" fmla="*/ 3 w 18"/>
                <a:gd name="T69" fmla="*/ 10 h 12"/>
                <a:gd name="T70" fmla="*/ 3 w 18"/>
                <a:gd name="T71" fmla="*/ 10 h 12"/>
                <a:gd name="T72" fmla="*/ 3 w 18"/>
                <a:gd name="T73" fmla="*/ 10 h 12"/>
                <a:gd name="T74" fmla="*/ 6 w 18"/>
                <a:gd name="T75" fmla="*/ 12 h 12"/>
                <a:gd name="T76" fmla="*/ 6 w 18"/>
                <a:gd name="T77" fmla="*/ 12 h 12"/>
                <a:gd name="T78" fmla="*/ 9 w 18"/>
                <a:gd name="T79" fmla="*/ 12 h 12"/>
                <a:gd name="T80" fmla="*/ 9 w 18"/>
                <a:gd name="T81" fmla="*/ 12 h 12"/>
                <a:gd name="T82" fmla="*/ 9 w 18"/>
                <a:gd name="T83" fmla="*/ 12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
                <a:gd name="T127" fmla="*/ 0 h 12"/>
                <a:gd name="T128" fmla="*/ 18 w 18"/>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 h="12">
                  <a:moveTo>
                    <a:pt x="9" y="12"/>
                  </a:moveTo>
                  <a:lnTo>
                    <a:pt x="12" y="12"/>
                  </a:lnTo>
                  <a:lnTo>
                    <a:pt x="15" y="12"/>
                  </a:lnTo>
                  <a:lnTo>
                    <a:pt x="15" y="10"/>
                  </a:lnTo>
                  <a:lnTo>
                    <a:pt x="18" y="10"/>
                  </a:lnTo>
                  <a:lnTo>
                    <a:pt x="18" y="8"/>
                  </a:lnTo>
                  <a:lnTo>
                    <a:pt x="18" y="6"/>
                  </a:lnTo>
                  <a:lnTo>
                    <a:pt x="18" y="4"/>
                  </a:lnTo>
                  <a:lnTo>
                    <a:pt x="18" y="2"/>
                  </a:lnTo>
                  <a:lnTo>
                    <a:pt x="15" y="2"/>
                  </a:lnTo>
                  <a:lnTo>
                    <a:pt x="15" y="0"/>
                  </a:lnTo>
                  <a:lnTo>
                    <a:pt x="12" y="0"/>
                  </a:lnTo>
                  <a:lnTo>
                    <a:pt x="9" y="0"/>
                  </a:lnTo>
                  <a:lnTo>
                    <a:pt x="6" y="0"/>
                  </a:lnTo>
                  <a:lnTo>
                    <a:pt x="3" y="0"/>
                  </a:lnTo>
                  <a:lnTo>
                    <a:pt x="3" y="2"/>
                  </a:lnTo>
                  <a:lnTo>
                    <a:pt x="0" y="2"/>
                  </a:lnTo>
                  <a:lnTo>
                    <a:pt x="0" y="4"/>
                  </a:lnTo>
                  <a:lnTo>
                    <a:pt x="0" y="6"/>
                  </a:lnTo>
                  <a:lnTo>
                    <a:pt x="0" y="8"/>
                  </a:lnTo>
                  <a:lnTo>
                    <a:pt x="3" y="10"/>
                  </a:lnTo>
                  <a:lnTo>
                    <a:pt x="6" y="12"/>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803" name="Freeform 396"/>
            <p:cNvSpPr>
              <a:spLocks/>
            </p:cNvSpPr>
            <p:nvPr/>
          </p:nvSpPr>
          <p:spPr bwMode="auto">
            <a:xfrm>
              <a:off x="3004" y="3469"/>
              <a:ext cx="18" cy="12"/>
            </a:xfrm>
            <a:custGeom>
              <a:avLst/>
              <a:gdLst>
                <a:gd name="T0" fmla="*/ 9 w 18"/>
                <a:gd name="T1" fmla="*/ 12 h 12"/>
                <a:gd name="T2" fmla="*/ 12 w 18"/>
                <a:gd name="T3" fmla="*/ 12 h 12"/>
                <a:gd name="T4" fmla="*/ 12 w 18"/>
                <a:gd name="T5" fmla="*/ 12 h 12"/>
                <a:gd name="T6" fmla="*/ 12 w 18"/>
                <a:gd name="T7" fmla="*/ 12 h 12"/>
                <a:gd name="T8" fmla="*/ 15 w 18"/>
                <a:gd name="T9" fmla="*/ 10 h 12"/>
                <a:gd name="T10" fmla="*/ 15 w 18"/>
                <a:gd name="T11" fmla="*/ 10 h 12"/>
                <a:gd name="T12" fmla="*/ 18 w 18"/>
                <a:gd name="T13" fmla="*/ 10 h 12"/>
                <a:gd name="T14" fmla="*/ 18 w 18"/>
                <a:gd name="T15" fmla="*/ 8 h 12"/>
                <a:gd name="T16" fmla="*/ 18 w 18"/>
                <a:gd name="T17" fmla="*/ 8 h 12"/>
                <a:gd name="T18" fmla="*/ 18 w 18"/>
                <a:gd name="T19" fmla="*/ 6 h 12"/>
                <a:gd name="T20" fmla="*/ 18 w 18"/>
                <a:gd name="T21" fmla="*/ 6 h 12"/>
                <a:gd name="T22" fmla="*/ 18 w 18"/>
                <a:gd name="T23" fmla="*/ 4 h 12"/>
                <a:gd name="T24" fmla="*/ 18 w 18"/>
                <a:gd name="T25" fmla="*/ 4 h 12"/>
                <a:gd name="T26" fmla="*/ 18 w 18"/>
                <a:gd name="T27" fmla="*/ 2 h 12"/>
                <a:gd name="T28" fmla="*/ 18 w 18"/>
                <a:gd name="T29" fmla="*/ 2 h 12"/>
                <a:gd name="T30" fmla="*/ 15 w 18"/>
                <a:gd name="T31" fmla="*/ 2 h 12"/>
                <a:gd name="T32" fmla="*/ 15 w 18"/>
                <a:gd name="T33" fmla="*/ 0 h 12"/>
                <a:gd name="T34" fmla="*/ 12 w 18"/>
                <a:gd name="T35" fmla="*/ 0 h 12"/>
                <a:gd name="T36" fmla="*/ 12 w 18"/>
                <a:gd name="T37" fmla="*/ 0 h 12"/>
                <a:gd name="T38" fmla="*/ 12 w 18"/>
                <a:gd name="T39" fmla="*/ 0 h 12"/>
                <a:gd name="T40" fmla="*/ 9 w 18"/>
                <a:gd name="T41" fmla="*/ 0 h 12"/>
                <a:gd name="T42" fmla="*/ 9 w 18"/>
                <a:gd name="T43" fmla="*/ 0 h 12"/>
                <a:gd name="T44" fmla="*/ 6 w 18"/>
                <a:gd name="T45" fmla="*/ 0 h 12"/>
                <a:gd name="T46" fmla="*/ 6 w 18"/>
                <a:gd name="T47" fmla="*/ 0 h 12"/>
                <a:gd name="T48" fmla="*/ 3 w 18"/>
                <a:gd name="T49" fmla="*/ 0 h 12"/>
                <a:gd name="T50" fmla="*/ 3 w 18"/>
                <a:gd name="T51" fmla="*/ 2 h 12"/>
                <a:gd name="T52" fmla="*/ 0 w 18"/>
                <a:gd name="T53" fmla="*/ 2 h 12"/>
                <a:gd name="T54" fmla="*/ 0 w 18"/>
                <a:gd name="T55" fmla="*/ 2 h 12"/>
                <a:gd name="T56" fmla="*/ 0 w 18"/>
                <a:gd name="T57" fmla="*/ 4 h 12"/>
                <a:gd name="T58" fmla="*/ 0 w 18"/>
                <a:gd name="T59" fmla="*/ 4 h 12"/>
                <a:gd name="T60" fmla="*/ 0 w 18"/>
                <a:gd name="T61" fmla="*/ 6 h 12"/>
                <a:gd name="T62" fmla="*/ 0 w 18"/>
                <a:gd name="T63" fmla="*/ 6 h 12"/>
                <a:gd name="T64" fmla="*/ 0 w 18"/>
                <a:gd name="T65" fmla="*/ 8 h 12"/>
                <a:gd name="T66" fmla="*/ 0 w 18"/>
                <a:gd name="T67" fmla="*/ 8 h 12"/>
                <a:gd name="T68" fmla="*/ 0 w 18"/>
                <a:gd name="T69" fmla="*/ 10 h 12"/>
                <a:gd name="T70" fmla="*/ 3 w 18"/>
                <a:gd name="T71" fmla="*/ 10 h 12"/>
                <a:gd name="T72" fmla="*/ 3 w 18"/>
                <a:gd name="T73" fmla="*/ 10 h 12"/>
                <a:gd name="T74" fmla="*/ 6 w 18"/>
                <a:gd name="T75" fmla="*/ 12 h 12"/>
                <a:gd name="T76" fmla="*/ 6 w 18"/>
                <a:gd name="T77" fmla="*/ 12 h 12"/>
                <a:gd name="T78" fmla="*/ 9 w 18"/>
                <a:gd name="T79" fmla="*/ 12 h 12"/>
                <a:gd name="T80" fmla="*/ 9 w 18"/>
                <a:gd name="T81" fmla="*/ 12 h 12"/>
                <a:gd name="T82" fmla="*/ 9 w 18"/>
                <a:gd name="T83" fmla="*/ 12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
                <a:gd name="T127" fmla="*/ 0 h 12"/>
                <a:gd name="T128" fmla="*/ 18 w 18"/>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 h="12">
                  <a:moveTo>
                    <a:pt x="9" y="12"/>
                  </a:moveTo>
                  <a:lnTo>
                    <a:pt x="12" y="12"/>
                  </a:lnTo>
                  <a:lnTo>
                    <a:pt x="15" y="10"/>
                  </a:lnTo>
                  <a:lnTo>
                    <a:pt x="18" y="10"/>
                  </a:lnTo>
                  <a:lnTo>
                    <a:pt x="18" y="8"/>
                  </a:lnTo>
                  <a:lnTo>
                    <a:pt x="18" y="6"/>
                  </a:lnTo>
                  <a:lnTo>
                    <a:pt x="18" y="4"/>
                  </a:lnTo>
                  <a:lnTo>
                    <a:pt x="18" y="2"/>
                  </a:lnTo>
                  <a:lnTo>
                    <a:pt x="15" y="2"/>
                  </a:lnTo>
                  <a:lnTo>
                    <a:pt x="15" y="0"/>
                  </a:lnTo>
                  <a:lnTo>
                    <a:pt x="12" y="0"/>
                  </a:lnTo>
                  <a:lnTo>
                    <a:pt x="9" y="0"/>
                  </a:lnTo>
                  <a:lnTo>
                    <a:pt x="6" y="0"/>
                  </a:lnTo>
                  <a:lnTo>
                    <a:pt x="3" y="0"/>
                  </a:lnTo>
                  <a:lnTo>
                    <a:pt x="3" y="2"/>
                  </a:lnTo>
                  <a:lnTo>
                    <a:pt x="0" y="2"/>
                  </a:lnTo>
                  <a:lnTo>
                    <a:pt x="0" y="4"/>
                  </a:lnTo>
                  <a:lnTo>
                    <a:pt x="0" y="6"/>
                  </a:lnTo>
                  <a:lnTo>
                    <a:pt x="0" y="8"/>
                  </a:lnTo>
                  <a:lnTo>
                    <a:pt x="0" y="10"/>
                  </a:lnTo>
                  <a:lnTo>
                    <a:pt x="3" y="10"/>
                  </a:lnTo>
                  <a:lnTo>
                    <a:pt x="6" y="12"/>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804" name="Freeform 397"/>
            <p:cNvSpPr>
              <a:spLocks/>
            </p:cNvSpPr>
            <p:nvPr/>
          </p:nvSpPr>
          <p:spPr bwMode="auto">
            <a:xfrm>
              <a:off x="2877" y="3469"/>
              <a:ext cx="18" cy="12"/>
            </a:xfrm>
            <a:custGeom>
              <a:avLst/>
              <a:gdLst>
                <a:gd name="T0" fmla="*/ 9 w 18"/>
                <a:gd name="T1" fmla="*/ 12 h 12"/>
                <a:gd name="T2" fmla="*/ 12 w 18"/>
                <a:gd name="T3" fmla="*/ 12 h 12"/>
                <a:gd name="T4" fmla="*/ 12 w 18"/>
                <a:gd name="T5" fmla="*/ 12 h 12"/>
                <a:gd name="T6" fmla="*/ 15 w 18"/>
                <a:gd name="T7" fmla="*/ 12 h 12"/>
                <a:gd name="T8" fmla="*/ 15 w 18"/>
                <a:gd name="T9" fmla="*/ 10 h 12"/>
                <a:gd name="T10" fmla="*/ 18 w 18"/>
                <a:gd name="T11" fmla="*/ 10 h 12"/>
                <a:gd name="T12" fmla="*/ 18 w 18"/>
                <a:gd name="T13" fmla="*/ 10 h 12"/>
                <a:gd name="T14" fmla="*/ 18 w 18"/>
                <a:gd name="T15" fmla="*/ 8 h 12"/>
                <a:gd name="T16" fmla="*/ 18 w 18"/>
                <a:gd name="T17" fmla="*/ 8 h 12"/>
                <a:gd name="T18" fmla="*/ 18 w 18"/>
                <a:gd name="T19" fmla="*/ 6 h 12"/>
                <a:gd name="T20" fmla="*/ 18 w 18"/>
                <a:gd name="T21" fmla="*/ 6 h 12"/>
                <a:gd name="T22" fmla="*/ 18 w 18"/>
                <a:gd name="T23" fmla="*/ 4 h 12"/>
                <a:gd name="T24" fmla="*/ 18 w 18"/>
                <a:gd name="T25" fmla="*/ 4 h 12"/>
                <a:gd name="T26" fmla="*/ 18 w 18"/>
                <a:gd name="T27" fmla="*/ 2 h 12"/>
                <a:gd name="T28" fmla="*/ 18 w 18"/>
                <a:gd name="T29" fmla="*/ 2 h 12"/>
                <a:gd name="T30" fmla="*/ 18 w 18"/>
                <a:gd name="T31" fmla="*/ 2 h 12"/>
                <a:gd name="T32" fmla="*/ 15 w 18"/>
                <a:gd name="T33" fmla="*/ 0 h 12"/>
                <a:gd name="T34" fmla="*/ 15 w 18"/>
                <a:gd name="T35" fmla="*/ 0 h 12"/>
                <a:gd name="T36" fmla="*/ 12 w 18"/>
                <a:gd name="T37" fmla="*/ 0 h 12"/>
                <a:gd name="T38" fmla="*/ 12 w 18"/>
                <a:gd name="T39" fmla="*/ 0 h 12"/>
                <a:gd name="T40" fmla="*/ 9 w 18"/>
                <a:gd name="T41" fmla="*/ 0 h 12"/>
                <a:gd name="T42" fmla="*/ 9 w 18"/>
                <a:gd name="T43" fmla="*/ 0 h 12"/>
                <a:gd name="T44" fmla="*/ 6 w 18"/>
                <a:gd name="T45" fmla="*/ 0 h 12"/>
                <a:gd name="T46" fmla="*/ 6 w 18"/>
                <a:gd name="T47" fmla="*/ 0 h 12"/>
                <a:gd name="T48" fmla="*/ 3 w 18"/>
                <a:gd name="T49" fmla="*/ 0 h 12"/>
                <a:gd name="T50" fmla="*/ 3 w 18"/>
                <a:gd name="T51" fmla="*/ 2 h 12"/>
                <a:gd name="T52" fmla="*/ 3 w 18"/>
                <a:gd name="T53" fmla="*/ 2 h 12"/>
                <a:gd name="T54" fmla="*/ 3 w 18"/>
                <a:gd name="T55" fmla="*/ 2 h 12"/>
                <a:gd name="T56" fmla="*/ 0 w 18"/>
                <a:gd name="T57" fmla="*/ 4 h 12"/>
                <a:gd name="T58" fmla="*/ 0 w 18"/>
                <a:gd name="T59" fmla="*/ 4 h 12"/>
                <a:gd name="T60" fmla="*/ 0 w 18"/>
                <a:gd name="T61" fmla="*/ 6 h 12"/>
                <a:gd name="T62" fmla="*/ 0 w 18"/>
                <a:gd name="T63" fmla="*/ 6 h 12"/>
                <a:gd name="T64" fmla="*/ 0 w 18"/>
                <a:gd name="T65" fmla="*/ 8 h 12"/>
                <a:gd name="T66" fmla="*/ 3 w 18"/>
                <a:gd name="T67" fmla="*/ 8 h 12"/>
                <a:gd name="T68" fmla="*/ 3 w 18"/>
                <a:gd name="T69" fmla="*/ 10 h 12"/>
                <a:gd name="T70" fmla="*/ 3 w 18"/>
                <a:gd name="T71" fmla="*/ 10 h 12"/>
                <a:gd name="T72" fmla="*/ 3 w 18"/>
                <a:gd name="T73" fmla="*/ 10 h 12"/>
                <a:gd name="T74" fmla="*/ 6 w 18"/>
                <a:gd name="T75" fmla="*/ 12 h 12"/>
                <a:gd name="T76" fmla="*/ 6 w 18"/>
                <a:gd name="T77" fmla="*/ 12 h 12"/>
                <a:gd name="T78" fmla="*/ 9 w 18"/>
                <a:gd name="T79" fmla="*/ 12 h 12"/>
                <a:gd name="T80" fmla="*/ 9 w 18"/>
                <a:gd name="T81" fmla="*/ 12 h 12"/>
                <a:gd name="T82" fmla="*/ 9 w 18"/>
                <a:gd name="T83" fmla="*/ 12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
                <a:gd name="T127" fmla="*/ 0 h 12"/>
                <a:gd name="T128" fmla="*/ 18 w 18"/>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 h="12">
                  <a:moveTo>
                    <a:pt x="9" y="12"/>
                  </a:moveTo>
                  <a:lnTo>
                    <a:pt x="12" y="12"/>
                  </a:lnTo>
                  <a:lnTo>
                    <a:pt x="15" y="12"/>
                  </a:lnTo>
                  <a:lnTo>
                    <a:pt x="15" y="10"/>
                  </a:lnTo>
                  <a:lnTo>
                    <a:pt x="18" y="10"/>
                  </a:lnTo>
                  <a:lnTo>
                    <a:pt x="18" y="8"/>
                  </a:lnTo>
                  <a:lnTo>
                    <a:pt x="18" y="6"/>
                  </a:lnTo>
                  <a:lnTo>
                    <a:pt x="18" y="4"/>
                  </a:lnTo>
                  <a:lnTo>
                    <a:pt x="18" y="2"/>
                  </a:lnTo>
                  <a:lnTo>
                    <a:pt x="15" y="0"/>
                  </a:lnTo>
                  <a:lnTo>
                    <a:pt x="12" y="0"/>
                  </a:lnTo>
                  <a:lnTo>
                    <a:pt x="9" y="0"/>
                  </a:lnTo>
                  <a:lnTo>
                    <a:pt x="6" y="0"/>
                  </a:lnTo>
                  <a:lnTo>
                    <a:pt x="3" y="0"/>
                  </a:lnTo>
                  <a:lnTo>
                    <a:pt x="3" y="2"/>
                  </a:lnTo>
                  <a:lnTo>
                    <a:pt x="0" y="4"/>
                  </a:lnTo>
                  <a:lnTo>
                    <a:pt x="0" y="6"/>
                  </a:lnTo>
                  <a:lnTo>
                    <a:pt x="0" y="8"/>
                  </a:lnTo>
                  <a:lnTo>
                    <a:pt x="3" y="8"/>
                  </a:lnTo>
                  <a:lnTo>
                    <a:pt x="3" y="10"/>
                  </a:lnTo>
                  <a:lnTo>
                    <a:pt x="6" y="12"/>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805" name="Freeform 398"/>
            <p:cNvSpPr>
              <a:spLocks/>
            </p:cNvSpPr>
            <p:nvPr/>
          </p:nvSpPr>
          <p:spPr bwMode="auto">
            <a:xfrm>
              <a:off x="2810" y="3469"/>
              <a:ext cx="18" cy="12"/>
            </a:xfrm>
            <a:custGeom>
              <a:avLst/>
              <a:gdLst>
                <a:gd name="T0" fmla="*/ 9 w 18"/>
                <a:gd name="T1" fmla="*/ 12 h 12"/>
                <a:gd name="T2" fmla="*/ 12 w 18"/>
                <a:gd name="T3" fmla="*/ 12 h 12"/>
                <a:gd name="T4" fmla="*/ 12 w 18"/>
                <a:gd name="T5" fmla="*/ 12 h 12"/>
                <a:gd name="T6" fmla="*/ 15 w 18"/>
                <a:gd name="T7" fmla="*/ 12 h 12"/>
                <a:gd name="T8" fmla="*/ 15 w 18"/>
                <a:gd name="T9" fmla="*/ 10 h 12"/>
                <a:gd name="T10" fmla="*/ 15 w 18"/>
                <a:gd name="T11" fmla="*/ 10 h 12"/>
                <a:gd name="T12" fmla="*/ 18 w 18"/>
                <a:gd name="T13" fmla="*/ 10 h 12"/>
                <a:gd name="T14" fmla="*/ 18 w 18"/>
                <a:gd name="T15" fmla="*/ 8 h 12"/>
                <a:gd name="T16" fmla="*/ 18 w 18"/>
                <a:gd name="T17" fmla="*/ 8 h 12"/>
                <a:gd name="T18" fmla="*/ 18 w 18"/>
                <a:gd name="T19" fmla="*/ 6 h 12"/>
                <a:gd name="T20" fmla="*/ 18 w 18"/>
                <a:gd name="T21" fmla="*/ 6 h 12"/>
                <a:gd name="T22" fmla="*/ 18 w 18"/>
                <a:gd name="T23" fmla="*/ 4 h 12"/>
                <a:gd name="T24" fmla="*/ 18 w 18"/>
                <a:gd name="T25" fmla="*/ 4 h 12"/>
                <a:gd name="T26" fmla="*/ 18 w 18"/>
                <a:gd name="T27" fmla="*/ 2 h 12"/>
                <a:gd name="T28" fmla="*/ 18 w 18"/>
                <a:gd name="T29" fmla="*/ 2 h 12"/>
                <a:gd name="T30" fmla="*/ 15 w 18"/>
                <a:gd name="T31" fmla="*/ 2 h 12"/>
                <a:gd name="T32" fmla="*/ 15 w 18"/>
                <a:gd name="T33" fmla="*/ 0 h 12"/>
                <a:gd name="T34" fmla="*/ 15 w 18"/>
                <a:gd name="T35" fmla="*/ 0 h 12"/>
                <a:gd name="T36" fmla="*/ 12 w 18"/>
                <a:gd name="T37" fmla="*/ 0 h 12"/>
                <a:gd name="T38" fmla="*/ 12 w 18"/>
                <a:gd name="T39" fmla="*/ 0 h 12"/>
                <a:gd name="T40" fmla="*/ 9 w 18"/>
                <a:gd name="T41" fmla="*/ 0 h 12"/>
                <a:gd name="T42" fmla="*/ 9 w 18"/>
                <a:gd name="T43" fmla="*/ 0 h 12"/>
                <a:gd name="T44" fmla="*/ 6 w 18"/>
                <a:gd name="T45" fmla="*/ 0 h 12"/>
                <a:gd name="T46" fmla="*/ 6 w 18"/>
                <a:gd name="T47" fmla="*/ 0 h 12"/>
                <a:gd name="T48" fmla="*/ 3 w 18"/>
                <a:gd name="T49" fmla="*/ 0 h 12"/>
                <a:gd name="T50" fmla="*/ 3 w 18"/>
                <a:gd name="T51" fmla="*/ 2 h 12"/>
                <a:gd name="T52" fmla="*/ 3 w 18"/>
                <a:gd name="T53" fmla="*/ 2 h 12"/>
                <a:gd name="T54" fmla="*/ 0 w 18"/>
                <a:gd name="T55" fmla="*/ 2 h 12"/>
                <a:gd name="T56" fmla="*/ 0 w 18"/>
                <a:gd name="T57" fmla="*/ 4 h 12"/>
                <a:gd name="T58" fmla="*/ 0 w 18"/>
                <a:gd name="T59" fmla="*/ 4 h 12"/>
                <a:gd name="T60" fmla="*/ 0 w 18"/>
                <a:gd name="T61" fmla="*/ 6 h 12"/>
                <a:gd name="T62" fmla="*/ 0 w 18"/>
                <a:gd name="T63" fmla="*/ 6 h 12"/>
                <a:gd name="T64" fmla="*/ 0 w 18"/>
                <a:gd name="T65" fmla="*/ 8 h 12"/>
                <a:gd name="T66" fmla="*/ 0 w 18"/>
                <a:gd name="T67" fmla="*/ 8 h 12"/>
                <a:gd name="T68" fmla="*/ 3 w 18"/>
                <a:gd name="T69" fmla="*/ 10 h 12"/>
                <a:gd name="T70" fmla="*/ 3 w 18"/>
                <a:gd name="T71" fmla="*/ 10 h 12"/>
                <a:gd name="T72" fmla="*/ 3 w 18"/>
                <a:gd name="T73" fmla="*/ 10 h 12"/>
                <a:gd name="T74" fmla="*/ 6 w 18"/>
                <a:gd name="T75" fmla="*/ 12 h 12"/>
                <a:gd name="T76" fmla="*/ 6 w 18"/>
                <a:gd name="T77" fmla="*/ 12 h 12"/>
                <a:gd name="T78" fmla="*/ 9 w 18"/>
                <a:gd name="T79" fmla="*/ 12 h 12"/>
                <a:gd name="T80" fmla="*/ 9 w 18"/>
                <a:gd name="T81" fmla="*/ 12 h 12"/>
                <a:gd name="T82" fmla="*/ 9 w 18"/>
                <a:gd name="T83" fmla="*/ 12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
                <a:gd name="T127" fmla="*/ 0 h 12"/>
                <a:gd name="T128" fmla="*/ 18 w 18"/>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 h="12">
                  <a:moveTo>
                    <a:pt x="9" y="12"/>
                  </a:moveTo>
                  <a:lnTo>
                    <a:pt x="12" y="12"/>
                  </a:lnTo>
                  <a:lnTo>
                    <a:pt x="15" y="12"/>
                  </a:lnTo>
                  <a:lnTo>
                    <a:pt x="15" y="10"/>
                  </a:lnTo>
                  <a:lnTo>
                    <a:pt x="18" y="10"/>
                  </a:lnTo>
                  <a:lnTo>
                    <a:pt x="18" y="8"/>
                  </a:lnTo>
                  <a:lnTo>
                    <a:pt x="18" y="6"/>
                  </a:lnTo>
                  <a:lnTo>
                    <a:pt x="18" y="4"/>
                  </a:lnTo>
                  <a:lnTo>
                    <a:pt x="18" y="2"/>
                  </a:lnTo>
                  <a:lnTo>
                    <a:pt x="15" y="2"/>
                  </a:lnTo>
                  <a:lnTo>
                    <a:pt x="15" y="0"/>
                  </a:lnTo>
                  <a:lnTo>
                    <a:pt x="12" y="0"/>
                  </a:lnTo>
                  <a:lnTo>
                    <a:pt x="9" y="0"/>
                  </a:lnTo>
                  <a:lnTo>
                    <a:pt x="6" y="0"/>
                  </a:lnTo>
                  <a:lnTo>
                    <a:pt x="3" y="0"/>
                  </a:lnTo>
                  <a:lnTo>
                    <a:pt x="3" y="2"/>
                  </a:lnTo>
                  <a:lnTo>
                    <a:pt x="0" y="2"/>
                  </a:lnTo>
                  <a:lnTo>
                    <a:pt x="0" y="4"/>
                  </a:lnTo>
                  <a:lnTo>
                    <a:pt x="0" y="6"/>
                  </a:lnTo>
                  <a:lnTo>
                    <a:pt x="0" y="8"/>
                  </a:lnTo>
                  <a:lnTo>
                    <a:pt x="3" y="10"/>
                  </a:lnTo>
                  <a:lnTo>
                    <a:pt x="6" y="12"/>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70</a:t>
            </a:fld>
            <a:endParaRPr lang="zh-CN" altLang="en-US"/>
          </a:p>
        </p:txBody>
      </p:sp>
    </p:spTree>
    <p:extLst>
      <p:ext uri="{BB962C8B-B14F-4D97-AF65-F5344CB8AC3E}">
        <p14:creationId xmlns:p14="http://schemas.microsoft.com/office/powerpoint/2010/main" val="1608643748"/>
      </p:ext>
    </p:extLst>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lang="en-US" altLang="zh-CN" sz="3000" dirty="0" smtClean="0"/>
              <a:t>Page faults</a:t>
            </a:r>
          </a:p>
        </p:txBody>
      </p:sp>
      <p:sp>
        <p:nvSpPr>
          <p:cNvPr id="69635" name="AutoShape 3"/>
          <p:cNvSpPr>
            <a:spLocks noGrp="1" noChangeArrowheads="1"/>
          </p:cNvSpPr>
          <p:nvPr>
            <p:ph type="body" idx="1"/>
          </p:nvPr>
        </p:nvSpPr>
        <p:spPr>
          <a:xfrm>
            <a:off x="228600" y="981075"/>
            <a:ext cx="8382000" cy="990600"/>
          </a:xfrm>
        </p:spPr>
        <p:txBody>
          <a:bodyPr/>
          <a:lstStyle/>
          <a:p>
            <a:pPr>
              <a:spcBef>
                <a:spcPts val="0"/>
              </a:spcBef>
            </a:pPr>
            <a:r>
              <a:rPr lang="en-US" altLang="zh-CN" sz="2400" dirty="0" smtClean="0">
                <a:solidFill>
                  <a:schemeClr val="tx1"/>
                </a:solidFill>
              </a:rPr>
              <a:t>When the OS  creates a process, it usually creates the space on disk for all the pages of a process.</a:t>
            </a:r>
          </a:p>
          <a:p>
            <a:pPr>
              <a:spcBef>
                <a:spcPts val="0"/>
              </a:spcBef>
            </a:pPr>
            <a:endParaRPr lang="en-US" altLang="zh-CN" sz="2400" dirty="0" smtClean="0">
              <a:solidFill>
                <a:schemeClr val="tx1"/>
              </a:solidFill>
            </a:endParaRPr>
          </a:p>
        </p:txBody>
      </p:sp>
      <p:pic>
        <p:nvPicPr>
          <p:cNvPr id="69636" name="Picture 4" descr="F07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159" y="2061865"/>
            <a:ext cx="5040313"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AutoShape 5"/>
          <p:cNvSpPr>
            <a:spLocks noChangeArrowheads="1"/>
          </p:cNvSpPr>
          <p:nvPr/>
        </p:nvSpPr>
        <p:spPr bwMode="auto">
          <a:xfrm>
            <a:off x="77788" y="1789956"/>
            <a:ext cx="3917950" cy="4375348"/>
          </a:xfrm>
          <a:prstGeom prst="roundRect">
            <a:avLst>
              <a:gd name="adj" fmla="val 1248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lIns="90488" tIns="44450" rIns="90488" bIns="44450"/>
          <a:lstStyle>
            <a:lvl1pPr marL="342900" indent="-342900"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ts val="0"/>
              </a:spcBef>
            </a:pPr>
            <a:r>
              <a:rPr lang="en-US" altLang="zh-CN" sz="1800" dirty="0"/>
              <a:t>When a page fault occurs, the OS will be given control through exception mechanism.</a:t>
            </a:r>
          </a:p>
          <a:p>
            <a:endParaRPr lang="en-US" altLang="zh-CN" sz="1800" dirty="0"/>
          </a:p>
          <a:p>
            <a:r>
              <a:rPr lang="en-US" altLang="zh-CN" sz="1800" dirty="0"/>
              <a:t>The OS will find the page in the disk by the page table.</a:t>
            </a:r>
          </a:p>
          <a:p>
            <a:endParaRPr lang="en-US" altLang="zh-CN" sz="1800" dirty="0"/>
          </a:p>
          <a:p>
            <a:r>
              <a:rPr lang="en-US" altLang="zh-CN" sz="1800" dirty="0"/>
              <a:t>Next, the OS will bring the requested page into main memory. If all the pages in main memory are in use, the OS will use LRU strategy to choose a page to replace</a:t>
            </a:r>
          </a:p>
        </p:txBody>
      </p:sp>
      <p:sp>
        <p:nvSpPr>
          <p:cNvPr id="69638" name="Rectangle 6"/>
          <p:cNvSpPr>
            <a:spLocks noChangeArrowheads="1"/>
          </p:cNvSpPr>
          <p:nvPr/>
        </p:nvSpPr>
        <p:spPr bwMode="auto">
          <a:xfrm>
            <a:off x="3563938" y="1858218"/>
            <a:ext cx="1001712" cy="274638"/>
          </a:xfrm>
          <a:prstGeom prst="rect">
            <a:avLst/>
          </a:prstGeom>
          <a:solidFill>
            <a:schemeClr val="bg1"/>
          </a:solidFill>
          <a:ln>
            <a:noFill/>
          </a:ln>
          <a:extLst/>
        </p:spPr>
        <p:txBody>
          <a:bodyPr wrap="none">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200" dirty="0">
                <a:latin typeface="Times New Roman" panose="02020603050405020304" pitchFamily="18" charset="0"/>
              </a:rPr>
              <a:t>Virtual page</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71</a:t>
            </a:fld>
            <a:endParaRPr lang="zh-CN" altLang="en-US"/>
          </a:p>
        </p:txBody>
      </p:sp>
    </p:spTree>
    <p:extLst>
      <p:ext uri="{BB962C8B-B14F-4D97-AF65-F5344CB8AC3E}">
        <p14:creationId xmlns:p14="http://schemas.microsoft.com/office/powerpoint/2010/main" val="203845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dirty="0" smtClean="0"/>
              <a:t>How larger page table?</a:t>
            </a:r>
          </a:p>
        </p:txBody>
      </p:sp>
      <p:sp>
        <p:nvSpPr>
          <p:cNvPr id="70659" name="AutoShape 3"/>
          <p:cNvSpPr>
            <a:spLocks noGrp="1" noChangeArrowheads="1"/>
          </p:cNvSpPr>
          <p:nvPr>
            <p:ph type="body" idx="1"/>
          </p:nvPr>
        </p:nvSpPr>
        <p:spPr>
          <a:xfrm>
            <a:off x="230832" y="973138"/>
            <a:ext cx="8736013" cy="5238750"/>
          </a:xfrm>
        </p:spPr>
        <p:txBody>
          <a:bodyPr/>
          <a:lstStyle/>
          <a:p>
            <a:pPr>
              <a:buFontTx/>
              <a:buNone/>
            </a:pPr>
            <a:r>
              <a:rPr lang="en-US" altLang="zh-CN" sz="2400" dirty="0" smtClean="0">
                <a:solidFill>
                  <a:srgbClr val="FF3300"/>
                </a:solidFill>
              </a:rPr>
              <a:t>	Assume: </a:t>
            </a:r>
          </a:p>
          <a:p>
            <a:pPr lvl="3"/>
            <a:r>
              <a:rPr lang="en-US" altLang="zh-CN" sz="2400" dirty="0" smtClean="0">
                <a:solidFill>
                  <a:srgbClr val="FF3300"/>
                </a:solidFill>
              </a:rPr>
              <a:t>Virtual address is 32 bits</a:t>
            </a:r>
            <a:endParaRPr lang="en-US" altLang="zh-CN" sz="2400" dirty="0" smtClean="0"/>
          </a:p>
          <a:p>
            <a:pPr lvl="3"/>
            <a:r>
              <a:rPr lang="en-US" altLang="zh-CN" sz="2400" dirty="0" smtClean="0"/>
              <a:t> page size is 4KB</a:t>
            </a:r>
          </a:p>
          <a:p>
            <a:pPr lvl="3"/>
            <a:r>
              <a:rPr lang="en-US" altLang="zh-CN" sz="2400" dirty="0" smtClean="0"/>
              <a:t>Entry size is 4 Bytes</a:t>
            </a:r>
            <a:endParaRPr lang="en-US" altLang="zh-CN" dirty="0" smtClean="0">
              <a:solidFill>
                <a:schemeClr val="tx1"/>
              </a:solidFill>
            </a:endParaRPr>
          </a:p>
          <a:p>
            <a:pPr>
              <a:buFontTx/>
              <a:buNone/>
            </a:pPr>
            <a:r>
              <a:rPr lang="en-US" altLang="zh-CN" dirty="0" smtClean="0">
                <a:solidFill>
                  <a:schemeClr val="tx1"/>
                </a:solidFill>
              </a:rPr>
              <a:t>		</a:t>
            </a:r>
            <a:r>
              <a:rPr lang="en-US" altLang="zh-CN" sz="2000" dirty="0" smtClean="0">
                <a:solidFill>
                  <a:schemeClr val="tx1"/>
                </a:solidFill>
              </a:rPr>
              <a:t>Number of page table entries</a:t>
            </a:r>
            <a:r>
              <a:rPr lang="zh-CN" altLang="en-US" sz="2000" dirty="0" smtClean="0">
                <a:solidFill>
                  <a:schemeClr val="tx1"/>
                </a:solidFill>
              </a:rPr>
              <a:t>＝ 	         ＝</a:t>
            </a:r>
            <a:r>
              <a:rPr lang="en-US" altLang="zh-CN" sz="2000" dirty="0" smtClean="0">
                <a:solidFill>
                  <a:schemeClr val="tx1"/>
                </a:solidFill>
              </a:rPr>
              <a:t>2</a:t>
            </a:r>
            <a:r>
              <a:rPr lang="en-US" altLang="zh-CN" sz="2000" baseline="30000" dirty="0" smtClean="0">
                <a:solidFill>
                  <a:schemeClr val="tx1"/>
                </a:solidFill>
              </a:rPr>
              <a:t>20</a:t>
            </a:r>
          </a:p>
          <a:p>
            <a:endParaRPr lang="en-US" altLang="zh-CN" sz="2000" dirty="0" smtClean="0">
              <a:solidFill>
                <a:schemeClr val="tx1"/>
              </a:solidFill>
            </a:endParaRPr>
          </a:p>
          <a:p>
            <a:pPr>
              <a:buFontTx/>
              <a:buNone/>
            </a:pPr>
            <a:r>
              <a:rPr lang="en-US" altLang="zh-CN" sz="2000" b="0" dirty="0" smtClean="0">
                <a:solidFill>
                  <a:schemeClr val="tx1"/>
                </a:solidFill>
              </a:rPr>
              <a:t>Size of </a:t>
            </a:r>
            <a:r>
              <a:rPr lang="en-US" altLang="zh-CN" sz="2000" b="0" dirty="0" err="1" smtClean="0">
                <a:solidFill>
                  <a:schemeClr val="tx1"/>
                </a:solidFill>
              </a:rPr>
              <a:t>pag</a:t>
            </a:r>
            <a:r>
              <a:rPr lang="en-US" altLang="zh-CN" sz="2000" b="0" dirty="0" smtClean="0">
                <a:solidFill>
                  <a:schemeClr val="tx1"/>
                </a:solidFill>
              </a:rPr>
              <a:t> table =2</a:t>
            </a:r>
            <a:r>
              <a:rPr lang="en-US" altLang="zh-CN" sz="2000" b="0" baseline="30000" dirty="0" smtClean="0">
                <a:solidFill>
                  <a:schemeClr val="tx1"/>
                </a:solidFill>
              </a:rPr>
              <a:t>20</a:t>
            </a:r>
            <a:r>
              <a:rPr lang="en-US" altLang="zh-CN" sz="2000" b="0" dirty="0" smtClean="0">
                <a:solidFill>
                  <a:schemeClr val="tx1"/>
                </a:solidFill>
              </a:rPr>
              <a:t> page table entries ×2</a:t>
            </a:r>
            <a:r>
              <a:rPr lang="en-US" altLang="zh-CN" sz="2000" b="0" baseline="30000" dirty="0" smtClean="0">
                <a:solidFill>
                  <a:schemeClr val="tx1"/>
                </a:solidFill>
              </a:rPr>
              <a:t>2</a:t>
            </a:r>
            <a:r>
              <a:rPr lang="en-US" altLang="zh-CN" sz="2000" b="0" dirty="0" smtClean="0">
                <a:solidFill>
                  <a:schemeClr val="tx1"/>
                </a:solidFill>
              </a:rPr>
              <a:t>			       =4MB</a:t>
            </a:r>
          </a:p>
          <a:p>
            <a:endParaRPr lang="en-US" altLang="zh-CN" sz="2000" dirty="0" smtClean="0">
              <a:solidFill>
                <a:schemeClr val="tx1"/>
              </a:solidFill>
            </a:endParaRPr>
          </a:p>
          <a:p>
            <a:endParaRPr lang="en-US" altLang="zh-CN" sz="2000" dirty="0" smtClean="0">
              <a:solidFill>
                <a:schemeClr val="tx1"/>
              </a:solidFill>
            </a:endParaRPr>
          </a:p>
          <a:p>
            <a:r>
              <a:rPr lang="en-US" altLang="zh-CN" sz="2400" dirty="0" smtClean="0">
                <a:solidFill>
                  <a:schemeClr val="tx1"/>
                </a:solidFill>
              </a:rPr>
              <a:t>Five  techniques is used to reduce page table size</a:t>
            </a:r>
          </a:p>
          <a:p>
            <a:pPr lvl="1"/>
            <a:r>
              <a:rPr lang="en-US" altLang="zh-CN" sz="2400" b="1" i="1" dirty="0" smtClean="0">
                <a:solidFill>
                  <a:srgbClr val="FF3300"/>
                </a:solidFill>
              </a:rPr>
              <a:t>P520</a:t>
            </a:r>
          </a:p>
        </p:txBody>
      </p:sp>
      <p:grpSp>
        <p:nvGrpSpPr>
          <p:cNvPr id="70660" name="Group 8"/>
          <p:cNvGrpSpPr>
            <a:grpSpLocks/>
          </p:cNvGrpSpPr>
          <p:nvPr/>
        </p:nvGrpSpPr>
        <p:grpSpPr bwMode="auto">
          <a:xfrm>
            <a:off x="4644008" y="2692115"/>
            <a:ext cx="719137" cy="771525"/>
            <a:chOff x="3198" y="2053"/>
            <a:chExt cx="453" cy="486"/>
          </a:xfrm>
        </p:grpSpPr>
        <p:sp>
          <p:nvSpPr>
            <p:cNvPr id="70665" name="Text Box 5"/>
            <p:cNvSpPr txBox="1">
              <a:spLocks noChangeArrowheads="1"/>
            </p:cNvSpPr>
            <p:nvPr/>
          </p:nvSpPr>
          <p:spPr bwMode="auto">
            <a:xfrm>
              <a:off x="3243" y="2053"/>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a:latin typeface="Times New Roman" panose="02020603050405020304" pitchFamily="18" charset="0"/>
                </a:rPr>
                <a:t>2</a:t>
              </a:r>
              <a:r>
                <a:rPr lang="en-US" altLang="zh-CN" b="0" baseline="30000">
                  <a:latin typeface="Times New Roman" panose="02020603050405020304" pitchFamily="18" charset="0"/>
                </a:rPr>
                <a:t>32</a:t>
              </a:r>
            </a:p>
          </p:txBody>
        </p:sp>
        <p:sp>
          <p:nvSpPr>
            <p:cNvPr id="70666" name="Text Box 6"/>
            <p:cNvSpPr txBox="1">
              <a:spLocks noChangeArrowheads="1"/>
            </p:cNvSpPr>
            <p:nvPr/>
          </p:nvSpPr>
          <p:spPr bwMode="auto">
            <a:xfrm>
              <a:off x="3243" y="225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dirty="0">
                  <a:latin typeface="Times New Roman" panose="02020603050405020304" pitchFamily="18" charset="0"/>
                </a:rPr>
                <a:t>2</a:t>
              </a:r>
              <a:r>
                <a:rPr lang="en-US" altLang="zh-CN" b="0" baseline="30000" dirty="0">
                  <a:latin typeface="Times New Roman" panose="02020603050405020304" pitchFamily="18" charset="0"/>
                </a:rPr>
                <a:t>12</a:t>
              </a:r>
            </a:p>
          </p:txBody>
        </p:sp>
        <p:sp>
          <p:nvSpPr>
            <p:cNvPr id="70667" name="Line 7"/>
            <p:cNvSpPr>
              <a:spLocks noChangeShapeType="1"/>
            </p:cNvSpPr>
            <p:nvPr/>
          </p:nvSpPr>
          <p:spPr bwMode="auto">
            <a:xfrm>
              <a:off x="3198" y="2296"/>
              <a:ext cx="45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0661" name="Group 13"/>
          <p:cNvGrpSpPr>
            <a:grpSpLocks/>
          </p:cNvGrpSpPr>
          <p:nvPr/>
        </p:nvGrpSpPr>
        <p:grpSpPr bwMode="auto">
          <a:xfrm>
            <a:off x="4283968" y="3453322"/>
            <a:ext cx="3355975" cy="792162"/>
            <a:chOff x="3107" y="2614"/>
            <a:chExt cx="2114" cy="499"/>
          </a:xfrm>
        </p:grpSpPr>
        <p:sp>
          <p:nvSpPr>
            <p:cNvPr id="70662" name="Text Box 10"/>
            <p:cNvSpPr txBox="1">
              <a:spLocks noChangeArrowheads="1"/>
            </p:cNvSpPr>
            <p:nvPr/>
          </p:nvSpPr>
          <p:spPr bwMode="auto">
            <a:xfrm>
              <a:off x="3782" y="2614"/>
              <a:ext cx="7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a:latin typeface="Times New Roman" panose="02020603050405020304" pitchFamily="18" charset="0"/>
                </a:rPr>
                <a:t>bytes</a:t>
              </a:r>
              <a:endParaRPr lang="en-US" altLang="zh-CN" b="0" baseline="30000">
                <a:latin typeface="Times New Roman" panose="02020603050405020304" pitchFamily="18" charset="0"/>
              </a:endParaRPr>
            </a:p>
          </p:txBody>
        </p:sp>
        <p:sp>
          <p:nvSpPr>
            <p:cNvPr id="70663" name="Text Box 11"/>
            <p:cNvSpPr txBox="1">
              <a:spLocks noChangeArrowheads="1"/>
            </p:cNvSpPr>
            <p:nvPr/>
          </p:nvSpPr>
          <p:spPr bwMode="auto">
            <a:xfrm>
              <a:off x="3107" y="2825"/>
              <a:ext cx="21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b="0" dirty="0">
                  <a:latin typeface="Times New Roman" panose="02020603050405020304" pitchFamily="18" charset="0"/>
                </a:rPr>
                <a:t>page table entry</a:t>
              </a:r>
              <a:endParaRPr lang="en-US" altLang="zh-CN" b="0" baseline="30000" dirty="0">
                <a:latin typeface="Times New Roman" panose="02020603050405020304" pitchFamily="18" charset="0"/>
              </a:endParaRPr>
            </a:p>
          </p:txBody>
        </p:sp>
        <p:sp>
          <p:nvSpPr>
            <p:cNvPr id="70664" name="Line 12"/>
            <p:cNvSpPr>
              <a:spLocks noChangeShapeType="1"/>
            </p:cNvSpPr>
            <p:nvPr/>
          </p:nvSpPr>
          <p:spPr bwMode="auto">
            <a:xfrm>
              <a:off x="3560" y="2886"/>
              <a:ext cx="127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72</a:t>
            </a:fld>
            <a:endParaRPr lang="zh-CN" altLang="en-US"/>
          </a:p>
        </p:txBody>
      </p:sp>
    </p:spTree>
    <p:extLst>
      <p:ext uri="{BB962C8B-B14F-4D97-AF65-F5344CB8AC3E}">
        <p14:creationId xmlns:p14="http://schemas.microsoft.com/office/powerpoint/2010/main" val="2832053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a:bodyPr>
          <a:lstStyle/>
          <a:p>
            <a:r>
              <a:rPr lang="en-US" altLang="zh-CN" sz="3200" dirty="0" smtClean="0"/>
              <a:t>What about writes?</a:t>
            </a:r>
          </a:p>
        </p:txBody>
      </p:sp>
      <p:sp>
        <p:nvSpPr>
          <p:cNvPr id="71683" name="AutoShape 3"/>
          <p:cNvSpPr>
            <a:spLocks noGrp="1" noChangeArrowheads="1"/>
          </p:cNvSpPr>
          <p:nvPr>
            <p:ph type="body" idx="1"/>
          </p:nvPr>
        </p:nvSpPr>
        <p:spPr>
          <a:xfrm>
            <a:off x="228600" y="1143000"/>
            <a:ext cx="8382000" cy="4446588"/>
          </a:xfrm>
        </p:spPr>
        <p:txBody>
          <a:bodyPr/>
          <a:lstStyle/>
          <a:p>
            <a:r>
              <a:rPr lang="en-US" altLang="zh-CN" sz="2000" dirty="0" smtClean="0">
                <a:solidFill>
                  <a:schemeClr val="tx1"/>
                </a:solidFill>
              </a:rPr>
              <a:t>Because disk accesses are too slow, virtual memory systems can </a:t>
            </a:r>
            <a:r>
              <a:rPr lang="en-US" altLang="zh-CN" sz="2000" dirty="0" smtClean="0">
                <a:solidFill>
                  <a:srgbClr val="FF3300"/>
                </a:solidFill>
              </a:rPr>
              <a:t>not use</a:t>
            </a:r>
            <a:r>
              <a:rPr lang="en-US" altLang="zh-CN" sz="2000" dirty="0" smtClean="0"/>
              <a:t> </a:t>
            </a:r>
            <a:r>
              <a:rPr lang="en-US" altLang="zh-CN" sz="2000" dirty="0" smtClean="0">
                <a:solidFill>
                  <a:schemeClr val="tx1"/>
                </a:solidFill>
              </a:rPr>
              <a:t>write-through strategy.</a:t>
            </a:r>
          </a:p>
          <a:p>
            <a:r>
              <a:rPr lang="en-US" altLang="zh-CN" sz="2000" dirty="0" smtClean="0">
                <a:solidFill>
                  <a:schemeClr val="tx1"/>
                </a:solidFill>
              </a:rPr>
              <a:t>Instead, they must use </a:t>
            </a:r>
            <a:r>
              <a:rPr lang="en-US" altLang="zh-CN" sz="2000" dirty="0" smtClean="0">
                <a:solidFill>
                  <a:srgbClr val="FF3300"/>
                </a:solidFill>
              </a:rPr>
              <a:t>write-back</a:t>
            </a:r>
            <a:r>
              <a:rPr lang="en-US" altLang="zh-CN" sz="2000" dirty="0" smtClean="0"/>
              <a:t> </a:t>
            </a:r>
            <a:r>
              <a:rPr lang="en-US" altLang="zh-CN" sz="2000" dirty="0" smtClean="0">
                <a:solidFill>
                  <a:schemeClr val="tx1"/>
                </a:solidFill>
              </a:rPr>
              <a:t>strategy. To do so, the machines need add a dirty bit to the entry of page table. </a:t>
            </a:r>
          </a:p>
          <a:p>
            <a:r>
              <a:rPr lang="en-US" altLang="zh-CN" sz="2000" dirty="0" smtClean="0">
                <a:solidFill>
                  <a:schemeClr val="tx1"/>
                </a:solidFill>
              </a:rPr>
              <a:t>The dirty bit is set when a page is first written. If the dirty bit of a page is set, the page must be written back to disk before being replaced</a:t>
            </a:r>
            <a:r>
              <a:rPr lang="en-US" altLang="zh-CN" dirty="0" smtClean="0">
                <a:solidFill>
                  <a:schemeClr val="tx1"/>
                </a:solidFill>
              </a:rPr>
              <a:t>.</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73</a:t>
            </a:fld>
            <a:endParaRPr lang="zh-CN" altLang="en-US"/>
          </a:p>
        </p:txBody>
      </p:sp>
    </p:spTree>
    <p:extLst>
      <p:ext uri="{BB962C8B-B14F-4D97-AF65-F5344CB8AC3E}">
        <p14:creationId xmlns:p14="http://schemas.microsoft.com/office/powerpoint/2010/main" val="1434500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r>
              <a:rPr lang="en-US" altLang="zh-CN" sz="3200" dirty="0" smtClean="0"/>
              <a:t>Making Address Translation Fast--TLB</a:t>
            </a:r>
          </a:p>
        </p:txBody>
      </p:sp>
      <p:pic>
        <p:nvPicPr>
          <p:cNvPr id="72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778" y="1484784"/>
            <a:ext cx="6697662"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AutoShape 3"/>
          <p:cNvSpPr>
            <a:spLocks noGrp="1" noChangeArrowheads="1"/>
          </p:cNvSpPr>
          <p:nvPr>
            <p:ph type="body" idx="1"/>
          </p:nvPr>
        </p:nvSpPr>
        <p:spPr>
          <a:xfrm>
            <a:off x="230832" y="980728"/>
            <a:ext cx="8382000" cy="4114800"/>
          </a:xfrm>
        </p:spPr>
        <p:txBody>
          <a:bodyPr/>
          <a:lstStyle/>
          <a:p>
            <a:pPr>
              <a:spcBef>
                <a:spcPts val="0"/>
              </a:spcBef>
            </a:pPr>
            <a:r>
              <a:rPr lang="en-US" altLang="zh-CN" sz="2000" dirty="0" smtClean="0">
                <a:solidFill>
                  <a:schemeClr val="tx1"/>
                </a:solidFill>
              </a:rPr>
              <a:t>The TLB acts as Cache on the page table </a:t>
            </a:r>
          </a:p>
          <a:p>
            <a:pPr>
              <a:spcBef>
                <a:spcPts val="0"/>
              </a:spcBef>
            </a:pPr>
            <a:r>
              <a:rPr lang="en-US" altLang="zh-CN" sz="2000" dirty="0" smtClean="0">
                <a:solidFill>
                  <a:schemeClr val="tx1"/>
                </a:solidFill>
              </a:rPr>
              <a:t>A cache for address translations:  translation look aside buffer</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74</a:t>
            </a:fld>
            <a:endParaRPr lang="zh-CN" altLang="en-US"/>
          </a:p>
        </p:txBody>
      </p:sp>
    </p:spTree>
    <p:extLst>
      <p:ext uri="{BB962C8B-B14F-4D97-AF65-F5344CB8AC3E}">
        <p14:creationId xmlns:p14="http://schemas.microsoft.com/office/powerpoint/2010/main" val="2046803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title"/>
          </p:nvPr>
        </p:nvSpPr>
        <p:spPr/>
        <p:txBody>
          <a:bodyPr/>
          <a:lstStyle/>
          <a:p>
            <a:r>
              <a:rPr lang="en-US" altLang="zh-CN" smtClean="0"/>
              <a:t>FastMATH Memory Hierarchy</a:t>
            </a:r>
          </a:p>
        </p:txBody>
      </p:sp>
      <p:pic>
        <p:nvPicPr>
          <p:cNvPr id="737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070992"/>
            <a:ext cx="7488510" cy="5591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75</a:t>
            </a:fld>
            <a:endParaRPr lang="zh-CN" altLang="en-US"/>
          </a:p>
        </p:txBody>
      </p:sp>
    </p:spTree>
    <p:extLst>
      <p:ext uri="{BB962C8B-B14F-4D97-AF65-F5344CB8AC3E}">
        <p14:creationId xmlns:p14="http://schemas.microsoft.com/office/powerpoint/2010/main" val="4066153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p:spPr>
        <p:txBody>
          <a:bodyPr/>
          <a:lstStyle/>
          <a:p>
            <a:r>
              <a:rPr lang="en-US" altLang="zh-CN" smtClean="0"/>
              <a:t>TLBs and caches</a:t>
            </a:r>
          </a:p>
        </p:txBody>
      </p:sp>
      <p:pic>
        <p:nvPicPr>
          <p:cNvPr id="74755"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1196752"/>
            <a:ext cx="7416179" cy="5111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76</a:t>
            </a:fld>
            <a:endParaRPr lang="zh-CN" altLang="en-US"/>
          </a:p>
        </p:txBody>
      </p:sp>
    </p:spTree>
    <p:extLst>
      <p:ext uri="{BB962C8B-B14F-4D97-AF65-F5344CB8AC3E}">
        <p14:creationId xmlns:p14="http://schemas.microsoft.com/office/powerpoint/2010/main" val="2995036700"/>
      </p:ext>
    </p:extLst>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30832" y="116632"/>
            <a:ext cx="7869560" cy="720080"/>
          </a:xfrm>
          <a:noFill/>
        </p:spPr>
        <p:txBody>
          <a:bodyPr/>
          <a:lstStyle/>
          <a:p>
            <a:r>
              <a:rPr lang="en-US" altLang="zh-CN" dirty="0" smtClean="0"/>
              <a:t>Modern Systems</a:t>
            </a:r>
          </a:p>
        </p:txBody>
      </p:sp>
      <p:sp>
        <p:nvSpPr>
          <p:cNvPr id="75779" name="AutoShape 3"/>
          <p:cNvSpPr>
            <a:spLocks noGrp="1" noChangeArrowheads="1"/>
          </p:cNvSpPr>
          <p:nvPr>
            <p:ph type="body" idx="1"/>
          </p:nvPr>
        </p:nvSpPr>
        <p:spPr>
          <a:xfrm>
            <a:off x="611560" y="908720"/>
            <a:ext cx="8001272" cy="436652"/>
          </a:xfrm>
          <a:solidFill>
            <a:schemeClr val="bg1"/>
          </a:solidFill>
        </p:spPr>
        <p:txBody>
          <a:bodyPr/>
          <a:lstStyle/>
          <a:p>
            <a:r>
              <a:rPr lang="en-US" altLang="zh-CN" dirty="0" smtClean="0">
                <a:solidFill>
                  <a:schemeClr val="tx1"/>
                </a:solidFill>
              </a:rPr>
              <a:t>Very complicated memory systems:</a:t>
            </a:r>
            <a:br>
              <a:rPr lang="en-US" altLang="zh-CN" dirty="0" smtClean="0">
                <a:solidFill>
                  <a:schemeClr val="tx1"/>
                </a:solidFill>
              </a:rPr>
            </a:br>
            <a:endParaRPr lang="en-US" altLang="zh-CN" dirty="0" smtClean="0">
              <a:solidFill>
                <a:schemeClr val="tx1"/>
              </a:solidFill>
            </a:endParaRPr>
          </a:p>
        </p:txBody>
      </p:sp>
      <p:pic>
        <p:nvPicPr>
          <p:cNvPr id="75780"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112" y="3407179"/>
            <a:ext cx="2383904" cy="17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5781" name="Object 5">
            <a:hlinkClick r:id="" action="ppaction://ole?verb=0"/>
          </p:cNvPr>
          <p:cNvGraphicFramePr>
            <a:graphicFrameLocks/>
          </p:cNvGraphicFramePr>
          <p:nvPr>
            <p:extLst>
              <p:ext uri="{D42A27DB-BD31-4B8C-83A1-F6EECF244321}">
                <p14:modId xmlns:p14="http://schemas.microsoft.com/office/powerpoint/2010/main" val="1823931307"/>
              </p:ext>
            </p:extLst>
          </p:nvPr>
        </p:nvGraphicFramePr>
        <p:xfrm>
          <a:off x="1025525" y="1382142"/>
          <a:ext cx="7105650" cy="1974850"/>
        </p:xfrm>
        <a:graphic>
          <a:graphicData uri="http://schemas.openxmlformats.org/presentationml/2006/ole">
            <mc:AlternateContent xmlns:mc="http://schemas.openxmlformats.org/markup-compatibility/2006">
              <mc:Choice xmlns:v="urn:schemas-microsoft-com:vml" Requires="v">
                <p:oleObj spid="_x0000_s82153" name="Worksheet" r:id="rId5" imgW="7105650" imgH="1974850" progId="Excel.Sheet.8">
                  <p:embed/>
                </p:oleObj>
              </mc:Choice>
              <mc:Fallback>
                <p:oleObj name="Worksheet" r:id="rId5" imgW="7105650" imgH="1974850" progId="Excel.Shee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5525" y="1382142"/>
                        <a:ext cx="7105650" cy="197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782" name="Object 6">
            <a:hlinkClick r:id="" action="ppaction://ole?verb=0"/>
          </p:cNvPr>
          <p:cNvGraphicFramePr>
            <a:graphicFrameLocks/>
          </p:cNvGraphicFramePr>
          <p:nvPr>
            <p:extLst>
              <p:ext uri="{D42A27DB-BD31-4B8C-83A1-F6EECF244321}">
                <p14:modId xmlns:p14="http://schemas.microsoft.com/office/powerpoint/2010/main" val="1760146011"/>
              </p:ext>
            </p:extLst>
          </p:nvPr>
        </p:nvGraphicFramePr>
        <p:xfrm>
          <a:off x="1331441" y="5130063"/>
          <a:ext cx="6632575" cy="1389063"/>
        </p:xfrm>
        <a:graphic>
          <a:graphicData uri="http://schemas.openxmlformats.org/presentationml/2006/ole">
            <mc:AlternateContent xmlns:mc="http://schemas.openxmlformats.org/markup-compatibility/2006">
              <mc:Choice xmlns:v="urn:schemas-microsoft-com:vml" Requires="v">
                <p:oleObj spid="_x0000_s82154" name="Worksheet" r:id="rId7" imgW="6632575" imgH="1389063" progId="Excel.Sheet.8">
                  <p:embed/>
                </p:oleObj>
              </mc:Choice>
              <mc:Fallback>
                <p:oleObj name="Worksheet" r:id="rId7" imgW="6632575" imgH="1389063" progId="Excel.Sheet.8">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441" y="5130063"/>
                        <a:ext cx="6632575" cy="1389063"/>
                      </a:xfrm>
                      <a:prstGeom prst="rect">
                        <a:avLst/>
                      </a:prstGeom>
                      <a:solidFill>
                        <a:schemeClr val="bg1"/>
                      </a:solidFill>
                      <a:ln>
                        <a:noFill/>
                      </a:ln>
                      <a:effectLs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77</a:t>
            </a:fld>
            <a:endParaRPr lang="zh-CN" altLang="en-US"/>
          </a:p>
        </p:txBody>
      </p:sp>
    </p:spTree>
    <p:extLst>
      <p:ext uri="{BB962C8B-B14F-4D97-AF65-F5344CB8AC3E}">
        <p14:creationId xmlns:p14="http://schemas.microsoft.com/office/powerpoint/2010/main" val="2641513503"/>
      </p:ext>
    </p:extLst>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225425" y="312738"/>
            <a:ext cx="195421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76803" name="AutoShape 3"/>
          <p:cNvSpPr>
            <a:spLocks noGrp="1" noChangeArrowheads="1"/>
          </p:cNvSpPr>
          <p:nvPr>
            <p:ph type="body" idx="1"/>
          </p:nvPr>
        </p:nvSpPr>
        <p:spPr>
          <a:noFill/>
        </p:spPr>
        <p:txBody>
          <a:bodyPr/>
          <a:lstStyle/>
          <a:p>
            <a:r>
              <a:rPr lang="en-US" altLang="zh-CN" sz="2400" dirty="0" smtClean="0">
                <a:solidFill>
                  <a:schemeClr val="tx1"/>
                </a:solidFill>
              </a:rPr>
              <a:t>Processor speeds continue to increase very fast</a:t>
            </a:r>
            <a:br>
              <a:rPr lang="en-US" altLang="zh-CN" sz="2400" dirty="0" smtClean="0">
                <a:solidFill>
                  <a:schemeClr val="tx1"/>
                </a:solidFill>
              </a:rPr>
            </a:br>
            <a:r>
              <a:rPr lang="en-US" altLang="zh-CN" sz="2400" dirty="0" smtClean="0">
                <a:solidFill>
                  <a:schemeClr val="tx1"/>
                </a:solidFill>
              </a:rPr>
              <a:t>	— much faster than either DRAM or disk access times</a:t>
            </a:r>
            <a:br>
              <a:rPr lang="en-US" altLang="zh-CN" sz="2400" dirty="0" smtClean="0">
                <a:solidFill>
                  <a:schemeClr val="tx1"/>
                </a:solidFill>
              </a:rPr>
            </a:br>
            <a:endParaRPr lang="en-US" altLang="zh-CN" sz="2400" dirty="0" smtClean="0">
              <a:solidFill>
                <a:schemeClr val="tx1"/>
              </a:solidFill>
            </a:endParaRPr>
          </a:p>
          <a:p>
            <a:r>
              <a:rPr lang="en-US" altLang="zh-CN" sz="2400" dirty="0" smtClean="0">
                <a:solidFill>
                  <a:schemeClr val="tx1"/>
                </a:solidFill>
              </a:rPr>
              <a:t>Design challenge:  dealing with this growing disparity</a:t>
            </a:r>
            <a:br>
              <a:rPr lang="en-US" altLang="zh-CN" sz="2400" dirty="0" smtClean="0">
                <a:solidFill>
                  <a:schemeClr val="tx1"/>
                </a:solidFill>
              </a:rPr>
            </a:br>
            <a:endParaRPr lang="en-US" altLang="zh-CN" sz="2400" dirty="0" smtClean="0">
              <a:solidFill>
                <a:schemeClr val="tx1"/>
              </a:solidFill>
            </a:endParaRPr>
          </a:p>
          <a:p>
            <a:r>
              <a:rPr lang="en-US" altLang="zh-CN" sz="2400" dirty="0" smtClean="0">
                <a:solidFill>
                  <a:schemeClr val="tx1"/>
                </a:solidFill>
              </a:rPr>
              <a:t>Trends:</a:t>
            </a:r>
          </a:p>
          <a:p>
            <a:pPr lvl="1"/>
            <a:r>
              <a:rPr lang="en-US" altLang="zh-CN" sz="2400" dirty="0" smtClean="0"/>
              <a:t>synchronous SDRAMs (provide a burst of data)</a:t>
            </a:r>
          </a:p>
          <a:p>
            <a:pPr lvl="1"/>
            <a:r>
              <a:rPr lang="en-US" altLang="zh-CN" sz="2400" dirty="0" smtClean="0"/>
              <a:t>redesign DRAM chips to provide higher bandwidth or processing </a:t>
            </a:r>
          </a:p>
          <a:p>
            <a:pPr lvl="1"/>
            <a:r>
              <a:rPr lang="en-US" altLang="zh-CN" sz="2400" dirty="0" smtClean="0"/>
              <a:t>restructure code to increase locality</a:t>
            </a:r>
          </a:p>
          <a:p>
            <a:pPr lvl="1"/>
            <a:r>
              <a:rPr lang="en-US" altLang="zh-CN" sz="2400" dirty="0" smtClean="0"/>
              <a:t>use prefetching (make cache visible to ISA)</a:t>
            </a:r>
            <a:br>
              <a:rPr lang="en-US" altLang="zh-CN" sz="2400" dirty="0" smtClean="0"/>
            </a:br>
            <a:endParaRPr lang="en-US" altLang="zh-CN" sz="2400" dirty="0" smtClean="0"/>
          </a:p>
        </p:txBody>
      </p:sp>
      <p:sp>
        <p:nvSpPr>
          <p:cNvPr id="76804" name="Rectangle 4"/>
          <p:cNvSpPr>
            <a:spLocks noGrp="1" noChangeArrowheads="1"/>
          </p:cNvSpPr>
          <p:nvPr>
            <p:ph type="title"/>
          </p:nvPr>
        </p:nvSpPr>
        <p:spPr>
          <a:noFill/>
        </p:spPr>
        <p:txBody>
          <a:bodyPr/>
          <a:lstStyle/>
          <a:p>
            <a:r>
              <a:rPr lang="en-US" altLang="zh-CN" dirty="0" smtClean="0"/>
              <a:t>Some Issues</a:t>
            </a: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78</a:t>
            </a:fld>
            <a:endParaRPr lang="zh-CN" altLang="en-US"/>
          </a:p>
        </p:txBody>
      </p:sp>
    </p:spTree>
    <p:extLst>
      <p:ext uri="{BB962C8B-B14F-4D97-AF65-F5344CB8AC3E}">
        <p14:creationId xmlns:p14="http://schemas.microsoft.com/office/powerpoint/2010/main" val="2825347282"/>
      </p:ext>
    </p:extLst>
  </p:cSld>
  <p:clrMapOvr>
    <a:masterClrMapping/>
  </p:clrMapOvr>
  <p:transition spd="slow" advTm="2000"/>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fld id="{33A396D4-ACF6-4279-BEF1-8344284918DB}" type="slidenum">
              <a:rPr lang="en-US" altLang="zh-CN" sz="1400" b="0">
                <a:ea typeface="宋体" panose="02010600030101010101" pitchFamily="2" charset="-122"/>
              </a:rPr>
              <a:pPr/>
              <a:t>79</a:t>
            </a:fld>
            <a:endParaRPr lang="en-US" altLang="zh-CN" sz="1400" b="0">
              <a:ea typeface="宋体" panose="02010600030101010101" pitchFamily="2" charset="-122"/>
            </a:endParaRPr>
          </a:p>
        </p:txBody>
      </p:sp>
      <p:sp>
        <p:nvSpPr>
          <p:cNvPr id="7173" name="Rectangle 2"/>
          <p:cNvSpPr>
            <a:spLocks noGrp="1" noChangeArrowheads="1"/>
          </p:cNvSpPr>
          <p:nvPr>
            <p:ph type="title"/>
          </p:nvPr>
        </p:nvSpPr>
        <p:spPr/>
        <p:txBody>
          <a:bodyPr>
            <a:normAutofit/>
          </a:bodyPr>
          <a:lstStyle/>
          <a:p>
            <a:pPr eaLnBrk="1" hangingPunct="1"/>
            <a:r>
              <a:rPr lang="en-US" altLang="en-US" dirty="0"/>
              <a:t>Real Mode (</a:t>
            </a:r>
            <a:r>
              <a:rPr lang="en-US" altLang="zh-CN" dirty="0"/>
              <a:t>8086)  </a:t>
            </a:r>
          </a:p>
        </p:txBody>
      </p:sp>
      <p:graphicFrame>
        <p:nvGraphicFramePr>
          <p:cNvPr id="7170" name="Object 0"/>
          <p:cNvGraphicFramePr>
            <a:graphicFrameLocks noGrp="1" noChangeAspect="1"/>
          </p:cNvGraphicFramePr>
          <p:nvPr>
            <p:ph idx="1"/>
          </p:nvPr>
        </p:nvGraphicFramePr>
        <p:xfrm>
          <a:off x="2286000" y="1295400"/>
          <a:ext cx="3621088" cy="4953000"/>
        </p:xfrm>
        <a:graphic>
          <a:graphicData uri="http://schemas.openxmlformats.org/presentationml/2006/ole">
            <mc:AlternateContent xmlns:mc="http://schemas.openxmlformats.org/markup-compatibility/2006">
              <mc:Choice xmlns:v="urn:schemas-microsoft-com:vml" Requires="v">
                <p:oleObj spid="_x0000_s82996" name="图片" r:id="rId3" imgW="1495440" imgH="2171880" progId="Word.Picture.8">
                  <p:embed/>
                </p:oleObj>
              </mc:Choice>
              <mc:Fallback>
                <p:oleObj name="图片" r:id="rId3" imgW="1495440" imgH="21718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295400"/>
                        <a:ext cx="3621088" cy="4953000"/>
                      </a:xfrm>
                      <a:prstGeom prst="rect">
                        <a:avLst/>
                      </a:prstGeom>
                    </p:spPr>
                  </p:pic>
                </p:oleObj>
              </mc:Fallback>
            </mc:AlternateContent>
          </a:graphicData>
        </a:graphic>
      </p:graphicFrame>
    </p:spTree>
    <p:extLst>
      <p:ext uri="{BB962C8B-B14F-4D97-AF65-F5344CB8AC3E}">
        <p14:creationId xmlns:p14="http://schemas.microsoft.com/office/powerpoint/2010/main" val="9781772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5425" y="312738"/>
            <a:ext cx="428466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9219" name="AutoShape 3"/>
          <p:cNvSpPr>
            <a:spLocks noGrp="1" noChangeArrowheads="1"/>
          </p:cNvSpPr>
          <p:nvPr>
            <p:ph type="body" idx="1"/>
          </p:nvPr>
        </p:nvSpPr>
        <p:spPr>
          <a:noFill/>
        </p:spPr>
        <p:txBody>
          <a:bodyPr/>
          <a:lstStyle/>
          <a:p>
            <a:r>
              <a:rPr lang="en-US" altLang="zh-CN" sz="2000" smtClean="0"/>
              <a:t>Build a memory hierarchy</a:t>
            </a:r>
          </a:p>
        </p:txBody>
      </p:sp>
      <p:sp>
        <p:nvSpPr>
          <p:cNvPr id="9220" name="Rectangle 4"/>
          <p:cNvSpPr>
            <a:spLocks noGrp="1" noChangeArrowheads="1"/>
          </p:cNvSpPr>
          <p:nvPr>
            <p:ph type="title"/>
          </p:nvPr>
        </p:nvSpPr>
        <p:spPr>
          <a:noFill/>
        </p:spPr>
        <p:txBody>
          <a:bodyPr/>
          <a:lstStyle/>
          <a:p>
            <a:r>
              <a:rPr lang="en-US" altLang="zh-CN" smtClean="0"/>
              <a:t>Solutions </a:t>
            </a:r>
          </a:p>
        </p:txBody>
      </p:sp>
      <p:sp>
        <p:nvSpPr>
          <p:cNvPr id="9223" name="Rectangle 185"/>
          <p:cNvSpPr>
            <a:spLocks noChangeArrowheads="1"/>
          </p:cNvSpPr>
          <p:nvPr/>
        </p:nvSpPr>
        <p:spPr bwMode="auto">
          <a:xfrm>
            <a:off x="9117012" y="3254375"/>
            <a:ext cx="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zh-CN" sz="1400" b="0">
              <a:latin typeface="Times New Roman" panose="02020603050405020304" pitchFamily="18" charset="0"/>
            </a:endParaRPr>
          </a:p>
        </p:txBody>
      </p:sp>
      <p:grpSp>
        <p:nvGrpSpPr>
          <p:cNvPr id="9225" name="Group 327"/>
          <p:cNvGrpSpPr>
            <a:grpSpLocks/>
          </p:cNvGrpSpPr>
          <p:nvPr/>
        </p:nvGrpSpPr>
        <p:grpSpPr bwMode="auto">
          <a:xfrm>
            <a:off x="5580063" y="2276475"/>
            <a:ext cx="3230563" cy="2938463"/>
            <a:chOff x="3878" y="1525"/>
            <a:chExt cx="2035" cy="1851"/>
          </a:xfrm>
        </p:grpSpPr>
        <p:sp>
          <p:nvSpPr>
            <p:cNvPr id="9229" name="Freeform 264"/>
            <p:cNvSpPr>
              <a:spLocks/>
            </p:cNvSpPr>
            <p:nvPr/>
          </p:nvSpPr>
          <p:spPr bwMode="auto">
            <a:xfrm>
              <a:off x="4266" y="1986"/>
              <a:ext cx="74" cy="72"/>
            </a:xfrm>
            <a:custGeom>
              <a:avLst/>
              <a:gdLst>
                <a:gd name="T0" fmla="*/ 71 w 74"/>
                <a:gd name="T1" fmla="*/ 72 h 72"/>
                <a:gd name="T2" fmla="*/ 74 w 74"/>
                <a:gd name="T3" fmla="*/ 0 h 72"/>
                <a:gd name="T4" fmla="*/ 0 w 74"/>
                <a:gd name="T5" fmla="*/ 0 h 72"/>
                <a:gd name="T6" fmla="*/ 0 w 74"/>
                <a:gd name="T7" fmla="*/ 72 h 72"/>
                <a:gd name="T8" fmla="*/ 74 w 74"/>
                <a:gd name="T9" fmla="*/ 72 h 72"/>
                <a:gd name="T10" fmla="*/ 74 w 74"/>
                <a:gd name="T11" fmla="*/ 72 h 72"/>
                <a:gd name="T12" fmla="*/ 71 w 74"/>
                <a:gd name="T13" fmla="*/ 72 h 72"/>
                <a:gd name="T14" fmla="*/ 0 60000 65536"/>
                <a:gd name="T15" fmla="*/ 0 60000 65536"/>
                <a:gd name="T16" fmla="*/ 0 60000 65536"/>
                <a:gd name="T17" fmla="*/ 0 60000 65536"/>
                <a:gd name="T18" fmla="*/ 0 60000 65536"/>
                <a:gd name="T19" fmla="*/ 0 60000 65536"/>
                <a:gd name="T20" fmla="*/ 0 60000 65536"/>
                <a:gd name="T21" fmla="*/ 0 w 74"/>
                <a:gd name="T22" fmla="*/ 0 h 72"/>
                <a:gd name="T23" fmla="*/ 74 w 74"/>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 h="72">
                  <a:moveTo>
                    <a:pt x="71" y="72"/>
                  </a:moveTo>
                  <a:lnTo>
                    <a:pt x="74" y="0"/>
                  </a:lnTo>
                  <a:lnTo>
                    <a:pt x="0" y="0"/>
                  </a:lnTo>
                  <a:lnTo>
                    <a:pt x="0" y="72"/>
                  </a:lnTo>
                  <a:lnTo>
                    <a:pt x="74" y="72"/>
                  </a:lnTo>
                  <a:lnTo>
                    <a:pt x="71" y="72"/>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0" name="Freeform 265"/>
            <p:cNvSpPr>
              <a:spLocks/>
            </p:cNvSpPr>
            <p:nvPr/>
          </p:nvSpPr>
          <p:spPr bwMode="auto">
            <a:xfrm>
              <a:off x="4642" y="3090"/>
              <a:ext cx="74" cy="72"/>
            </a:xfrm>
            <a:custGeom>
              <a:avLst/>
              <a:gdLst>
                <a:gd name="T0" fmla="*/ 71 w 74"/>
                <a:gd name="T1" fmla="*/ 72 h 72"/>
                <a:gd name="T2" fmla="*/ 74 w 74"/>
                <a:gd name="T3" fmla="*/ 0 h 72"/>
                <a:gd name="T4" fmla="*/ 0 w 74"/>
                <a:gd name="T5" fmla="*/ 0 h 72"/>
                <a:gd name="T6" fmla="*/ 0 w 74"/>
                <a:gd name="T7" fmla="*/ 72 h 72"/>
                <a:gd name="T8" fmla="*/ 74 w 74"/>
                <a:gd name="T9" fmla="*/ 72 h 72"/>
                <a:gd name="T10" fmla="*/ 74 w 74"/>
                <a:gd name="T11" fmla="*/ 72 h 72"/>
                <a:gd name="T12" fmla="*/ 71 w 74"/>
                <a:gd name="T13" fmla="*/ 72 h 72"/>
                <a:gd name="T14" fmla="*/ 0 60000 65536"/>
                <a:gd name="T15" fmla="*/ 0 60000 65536"/>
                <a:gd name="T16" fmla="*/ 0 60000 65536"/>
                <a:gd name="T17" fmla="*/ 0 60000 65536"/>
                <a:gd name="T18" fmla="*/ 0 60000 65536"/>
                <a:gd name="T19" fmla="*/ 0 60000 65536"/>
                <a:gd name="T20" fmla="*/ 0 60000 65536"/>
                <a:gd name="T21" fmla="*/ 0 w 74"/>
                <a:gd name="T22" fmla="*/ 0 h 72"/>
                <a:gd name="T23" fmla="*/ 74 w 74"/>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 h="72">
                  <a:moveTo>
                    <a:pt x="71" y="72"/>
                  </a:moveTo>
                  <a:lnTo>
                    <a:pt x="74" y="0"/>
                  </a:lnTo>
                  <a:lnTo>
                    <a:pt x="0" y="0"/>
                  </a:lnTo>
                  <a:lnTo>
                    <a:pt x="0" y="72"/>
                  </a:lnTo>
                  <a:lnTo>
                    <a:pt x="74" y="72"/>
                  </a:lnTo>
                  <a:lnTo>
                    <a:pt x="71" y="72"/>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1" name="Line 279"/>
            <p:cNvSpPr>
              <a:spLocks noChangeShapeType="1"/>
            </p:cNvSpPr>
            <p:nvPr/>
          </p:nvSpPr>
          <p:spPr bwMode="auto">
            <a:xfrm flipV="1">
              <a:off x="4564" y="2298"/>
              <a:ext cx="8" cy="390"/>
            </a:xfrm>
            <a:prstGeom prst="line">
              <a:avLst/>
            </a:prstGeom>
            <a:noFill/>
            <a:ln w="33338">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2" name="Line 301"/>
            <p:cNvSpPr>
              <a:spLocks noChangeShapeType="1"/>
            </p:cNvSpPr>
            <p:nvPr/>
          </p:nvSpPr>
          <p:spPr bwMode="auto">
            <a:xfrm>
              <a:off x="4337" y="1986"/>
              <a:ext cx="3" cy="2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3" name="Line 302"/>
            <p:cNvSpPr>
              <a:spLocks noChangeShapeType="1"/>
            </p:cNvSpPr>
            <p:nvPr/>
          </p:nvSpPr>
          <p:spPr bwMode="auto">
            <a:xfrm>
              <a:off x="4412" y="1986"/>
              <a:ext cx="3" cy="2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 name="Line 303"/>
            <p:cNvSpPr>
              <a:spLocks noChangeShapeType="1"/>
            </p:cNvSpPr>
            <p:nvPr/>
          </p:nvSpPr>
          <p:spPr bwMode="auto">
            <a:xfrm flipV="1">
              <a:off x="4487" y="1986"/>
              <a:ext cx="3" cy="2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 name="Line 304"/>
            <p:cNvSpPr>
              <a:spLocks noChangeShapeType="1"/>
            </p:cNvSpPr>
            <p:nvPr/>
          </p:nvSpPr>
          <p:spPr bwMode="auto">
            <a:xfrm flipH="1">
              <a:off x="4266" y="2058"/>
              <a:ext cx="22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 name="Line 305"/>
            <p:cNvSpPr>
              <a:spLocks noChangeShapeType="1"/>
            </p:cNvSpPr>
            <p:nvPr/>
          </p:nvSpPr>
          <p:spPr bwMode="auto">
            <a:xfrm>
              <a:off x="4263" y="1986"/>
              <a:ext cx="3" cy="2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 name="Line 306"/>
            <p:cNvSpPr>
              <a:spLocks noChangeShapeType="1"/>
            </p:cNvSpPr>
            <p:nvPr/>
          </p:nvSpPr>
          <p:spPr bwMode="auto">
            <a:xfrm flipH="1">
              <a:off x="4266" y="2129"/>
              <a:ext cx="22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8" name="Line 307"/>
            <p:cNvSpPr>
              <a:spLocks noChangeShapeType="1"/>
            </p:cNvSpPr>
            <p:nvPr/>
          </p:nvSpPr>
          <p:spPr bwMode="auto">
            <a:xfrm flipH="1">
              <a:off x="4266" y="2200"/>
              <a:ext cx="22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9" name="Freeform 308"/>
            <p:cNvSpPr>
              <a:spLocks/>
            </p:cNvSpPr>
            <p:nvPr/>
          </p:nvSpPr>
          <p:spPr bwMode="auto">
            <a:xfrm>
              <a:off x="4117" y="1986"/>
              <a:ext cx="895" cy="286"/>
            </a:xfrm>
            <a:custGeom>
              <a:avLst/>
              <a:gdLst>
                <a:gd name="T0" fmla="*/ 892 w 895"/>
                <a:gd name="T1" fmla="*/ 286 h 286"/>
                <a:gd name="T2" fmla="*/ 895 w 895"/>
                <a:gd name="T3" fmla="*/ 0 h 286"/>
                <a:gd name="T4" fmla="*/ 0 w 895"/>
                <a:gd name="T5" fmla="*/ 0 h 286"/>
                <a:gd name="T6" fmla="*/ 0 w 895"/>
                <a:gd name="T7" fmla="*/ 286 h 286"/>
                <a:gd name="T8" fmla="*/ 895 w 895"/>
                <a:gd name="T9" fmla="*/ 286 h 286"/>
                <a:gd name="T10" fmla="*/ 895 w 895"/>
                <a:gd name="T11" fmla="*/ 286 h 286"/>
                <a:gd name="T12" fmla="*/ 0 60000 65536"/>
                <a:gd name="T13" fmla="*/ 0 60000 65536"/>
                <a:gd name="T14" fmla="*/ 0 60000 65536"/>
                <a:gd name="T15" fmla="*/ 0 60000 65536"/>
                <a:gd name="T16" fmla="*/ 0 60000 65536"/>
                <a:gd name="T17" fmla="*/ 0 60000 65536"/>
                <a:gd name="T18" fmla="*/ 0 w 895"/>
                <a:gd name="T19" fmla="*/ 0 h 286"/>
                <a:gd name="T20" fmla="*/ 895 w 895"/>
                <a:gd name="T21" fmla="*/ 286 h 286"/>
              </a:gdLst>
              <a:ahLst/>
              <a:cxnLst>
                <a:cxn ang="T12">
                  <a:pos x="T0" y="T1"/>
                </a:cxn>
                <a:cxn ang="T13">
                  <a:pos x="T2" y="T3"/>
                </a:cxn>
                <a:cxn ang="T14">
                  <a:pos x="T4" y="T5"/>
                </a:cxn>
                <a:cxn ang="T15">
                  <a:pos x="T6" y="T7"/>
                </a:cxn>
                <a:cxn ang="T16">
                  <a:pos x="T8" y="T9"/>
                </a:cxn>
                <a:cxn ang="T17">
                  <a:pos x="T10" y="T11"/>
                </a:cxn>
              </a:cxnLst>
              <a:rect l="T18" t="T19" r="T20" b="T21"/>
              <a:pathLst>
                <a:path w="895" h="286">
                  <a:moveTo>
                    <a:pt x="892" y="286"/>
                  </a:moveTo>
                  <a:lnTo>
                    <a:pt x="895" y="0"/>
                  </a:lnTo>
                  <a:lnTo>
                    <a:pt x="0" y="0"/>
                  </a:lnTo>
                  <a:lnTo>
                    <a:pt x="0" y="286"/>
                  </a:lnTo>
                  <a:lnTo>
                    <a:pt x="895" y="28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0" name="Line 309"/>
            <p:cNvSpPr>
              <a:spLocks noChangeShapeType="1"/>
            </p:cNvSpPr>
            <p:nvPr/>
          </p:nvSpPr>
          <p:spPr bwMode="auto">
            <a:xfrm>
              <a:off x="4490" y="2733"/>
              <a:ext cx="3" cy="6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1" name="Line 310"/>
            <p:cNvSpPr>
              <a:spLocks noChangeShapeType="1"/>
            </p:cNvSpPr>
            <p:nvPr/>
          </p:nvSpPr>
          <p:spPr bwMode="auto">
            <a:xfrm>
              <a:off x="4564" y="2733"/>
              <a:ext cx="3" cy="6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2" name="Line 311"/>
            <p:cNvSpPr>
              <a:spLocks noChangeShapeType="1"/>
            </p:cNvSpPr>
            <p:nvPr/>
          </p:nvSpPr>
          <p:spPr bwMode="auto">
            <a:xfrm>
              <a:off x="4639" y="2733"/>
              <a:ext cx="3" cy="6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3" name="Line 312"/>
            <p:cNvSpPr>
              <a:spLocks noChangeShapeType="1"/>
            </p:cNvSpPr>
            <p:nvPr/>
          </p:nvSpPr>
          <p:spPr bwMode="auto">
            <a:xfrm>
              <a:off x="4713" y="2733"/>
              <a:ext cx="3" cy="6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4" name="Line 313"/>
            <p:cNvSpPr>
              <a:spLocks noChangeShapeType="1"/>
            </p:cNvSpPr>
            <p:nvPr/>
          </p:nvSpPr>
          <p:spPr bwMode="auto">
            <a:xfrm flipV="1">
              <a:off x="4788" y="2733"/>
              <a:ext cx="3" cy="6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5" name="Line 314"/>
            <p:cNvSpPr>
              <a:spLocks noChangeShapeType="1"/>
            </p:cNvSpPr>
            <p:nvPr/>
          </p:nvSpPr>
          <p:spPr bwMode="auto">
            <a:xfrm flipH="1">
              <a:off x="4418" y="2805"/>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6" name="Line 315"/>
            <p:cNvSpPr>
              <a:spLocks noChangeShapeType="1"/>
            </p:cNvSpPr>
            <p:nvPr/>
          </p:nvSpPr>
          <p:spPr bwMode="auto">
            <a:xfrm>
              <a:off x="4415" y="2733"/>
              <a:ext cx="3" cy="6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7" name="Line 316"/>
            <p:cNvSpPr>
              <a:spLocks noChangeShapeType="1"/>
            </p:cNvSpPr>
            <p:nvPr/>
          </p:nvSpPr>
          <p:spPr bwMode="auto">
            <a:xfrm flipH="1">
              <a:off x="4418" y="2876"/>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8" name="Line 317"/>
            <p:cNvSpPr>
              <a:spLocks noChangeShapeType="1"/>
            </p:cNvSpPr>
            <p:nvPr/>
          </p:nvSpPr>
          <p:spPr bwMode="auto">
            <a:xfrm flipH="1">
              <a:off x="4418" y="2947"/>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9" name="Line 318"/>
            <p:cNvSpPr>
              <a:spLocks noChangeShapeType="1"/>
            </p:cNvSpPr>
            <p:nvPr/>
          </p:nvSpPr>
          <p:spPr bwMode="auto">
            <a:xfrm flipH="1">
              <a:off x="4418" y="3019"/>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0" name="Line 319"/>
            <p:cNvSpPr>
              <a:spLocks noChangeShapeType="1"/>
            </p:cNvSpPr>
            <p:nvPr/>
          </p:nvSpPr>
          <p:spPr bwMode="auto">
            <a:xfrm flipH="1">
              <a:off x="4418" y="3090"/>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1" name="Line 320"/>
            <p:cNvSpPr>
              <a:spLocks noChangeShapeType="1"/>
            </p:cNvSpPr>
            <p:nvPr/>
          </p:nvSpPr>
          <p:spPr bwMode="auto">
            <a:xfrm flipH="1">
              <a:off x="4418" y="3162"/>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2" name="Line 321"/>
            <p:cNvSpPr>
              <a:spLocks noChangeShapeType="1"/>
            </p:cNvSpPr>
            <p:nvPr/>
          </p:nvSpPr>
          <p:spPr bwMode="auto">
            <a:xfrm flipH="1">
              <a:off x="4418" y="3233"/>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3" name="Line 322"/>
            <p:cNvSpPr>
              <a:spLocks noChangeShapeType="1"/>
            </p:cNvSpPr>
            <p:nvPr/>
          </p:nvSpPr>
          <p:spPr bwMode="auto">
            <a:xfrm flipH="1">
              <a:off x="4418" y="3304"/>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4" name="Freeform 323"/>
            <p:cNvSpPr>
              <a:spLocks/>
            </p:cNvSpPr>
            <p:nvPr/>
          </p:nvSpPr>
          <p:spPr bwMode="auto">
            <a:xfrm>
              <a:off x="3896" y="2733"/>
              <a:ext cx="1343" cy="643"/>
            </a:xfrm>
            <a:custGeom>
              <a:avLst/>
              <a:gdLst>
                <a:gd name="T0" fmla="*/ 1340 w 1343"/>
                <a:gd name="T1" fmla="*/ 643 h 643"/>
                <a:gd name="T2" fmla="*/ 1343 w 1343"/>
                <a:gd name="T3" fmla="*/ 0 h 643"/>
                <a:gd name="T4" fmla="*/ 0 w 1343"/>
                <a:gd name="T5" fmla="*/ 0 h 643"/>
                <a:gd name="T6" fmla="*/ 0 w 1343"/>
                <a:gd name="T7" fmla="*/ 643 h 643"/>
                <a:gd name="T8" fmla="*/ 1343 w 1343"/>
                <a:gd name="T9" fmla="*/ 643 h 643"/>
                <a:gd name="T10" fmla="*/ 1343 w 1343"/>
                <a:gd name="T11" fmla="*/ 643 h 643"/>
                <a:gd name="T12" fmla="*/ 0 60000 65536"/>
                <a:gd name="T13" fmla="*/ 0 60000 65536"/>
                <a:gd name="T14" fmla="*/ 0 60000 65536"/>
                <a:gd name="T15" fmla="*/ 0 60000 65536"/>
                <a:gd name="T16" fmla="*/ 0 60000 65536"/>
                <a:gd name="T17" fmla="*/ 0 60000 65536"/>
                <a:gd name="T18" fmla="*/ 0 w 1343"/>
                <a:gd name="T19" fmla="*/ 0 h 643"/>
                <a:gd name="T20" fmla="*/ 1343 w 1343"/>
                <a:gd name="T21" fmla="*/ 643 h 643"/>
              </a:gdLst>
              <a:ahLst/>
              <a:cxnLst>
                <a:cxn ang="T12">
                  <a:pos x="T0" y="T1"/>
                </a:cxn>
                <a:cxn ang="T13">
                  <a:pos x="T2" y="T3"/>
                </a:cxn>
                <a:cxn ang="T14">
                  <a:pos x="T4" y="T5"/>
                </a:cxn>
                <a:cxn ang="T15">
                  <a:pos x="T6" y="T7"/>
                </a:cxn>
                <a:cxn ang="T16">
                  <a:pos x="T8" y="T9"/>
                </a:cxn>
                <a:cxn ang="T17">
                  <a:pos x="T10" y="T11"/>
                </a:cxn>
              </a:cxnLst>
              <a:rect l="T18" t="T19" r="T20" b="T21"/>
              <a:pathLst>
                <a:path w="1343" h="643">
                  <a:moveTo>
                    <a:pt x="1340" y="643"/>
                  </a:moveTo>
                  <a:lnTo>
                    <a:pt x="1343" y="0"/>
                  </a:lnTo>
                  <a:lnTo>
                    <a:pt x="0" y="0"/>
                  </a:lnTo>
                  <a:lnTo>
                    <a:pt x="0" y="643"/>
                  </a:lnTo>
                  <a:lnTo>
                    <a:pt x="1343" y="64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5" name="Rectangle 324"/>
            <p:cNvSpPr>
              <a:spLocks noChangeArrowheads="1"/>
            </p:cNvSpPr>
            <p:nvPr/>
          </p:nvSpPr>
          <p:spPr bwMode="auto">
            <a:xfrm>
              <a:off x="3878" y="1525"/>
              <a:ext cx="1451" cy="18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b="0" dirty="0">
                  <a:latin typeface="Times New Roman" panose="02020603050405020304" pitchFamily="18" charset="0"/>
                </a:rPr>
                <a:t>processor</a:t>
              </a:r>
            </a:p>
          </p:txBody>
        </p:sp>
        <p:sp>
          <p:nvSpPr>
            <p:cNvPr id="9256" name="Text Box 325"/>
            <p:cNvSpPr txBox="1">
              <a:spLocks noChangeArrowheads="1"/>
            </p:cNvSpPr>
            <p:nvPr/>
          </p:nvSpPr>
          <p:spPr bwMode="auto">
            <a:xfrm>
              <a:off x="4552" y="2380"/>
              <a:ext cx="13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b="0" dirty="0">
                  <a:latin typeface="Times New Roman" panose="02020603050405020304" pitchFamily="18" charset="0"/>
                </a:rPr>
                <a:t>Data are transferred</a:t>
              </a:r>
            </a:p>
          </p:txBody>
        </p:sp>
        <p:sp>
          <p:nvSpPr>
            <p:cNvPr id="9257" name="Line 326"/>
            <p:cNvSpPr>
              <a:spLocks noChangeShapeType="1"/>
            </p:cNvSpPr>
            <p:nvPr/>
          </p:nvSpPr>
          <p:spPr bwMode="auto">
            <a:xfrm flipV="1">
              <a:off x="4558" y="1706"/>
              <a:ext cx="0" cy="273"/>
            </a:xfrm>
            <a:prstGeom prst="line">
              <a:avLst/>
            </a:prstGeom>
            <a:noFill/>
            <a:ln w="190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 name="组合 1"/>
          <p:cNvGrpSpPr/>
          <p:nvPr/>
        </p:nvGrpSpPr>
        <p:grpSpPr>
          <a:xfrm>
            <a:off x="323849" y="1916113"/>
            <a:ext cx="5054600" cy="3946525"/>
            <a:chOff x="323849" y="1916113"/>
            <a:chExt cx="5054600" cy="3946525"/>
          </a:xfrm>
        </p:grpSpPr>
        <p:grpSp>
          <p:nvGrpSpPr>
            <p:cNvPr id="9221" name="Group 103"/>
            <p:cNvGrpSpPr>
              <a:grpSpLocks/>
            </p:cNvGrpSpPr>
            <p:nvPr/>
          </p:nvGrpSpPr>
          <p:grpSpPr bwMode="auto">
            <a:xfrm>
              <a:off x="323849" y="2024063"/>
              <a:ext cx="5054600" cy="3838575"/>
              <a:chOff x="465" y="1275"/>
              <a:chExt cx="3184" cy="2418"/>
            </a:xfrm>
          </p:grpSpPr>
          <p:sp>
            <p:nvSpPr>
              <p:cNvPr id="9258" name="Freeform 11"/>
              <p:cNvSpPr>
                <a:spLocks/>
              </p:cNvSpPr>
              <p:nvPr/>
            </p:nvSpPr>
            <p:spPr bwMode="auto">
              <a:xfrm>
                <a:off x="1347" y="1858"/>
                <a:ext cx="631" cy="249"/>
              </a:xfrm>
              <a:custGeom>
                <a:avLst/>
                <a:gdLst>
                  <a:gd name="T0" fmla="*/ 631 w 631"/>
                  <a:gd name="T1" fmla="*/ 249 h 249"/>
                  <a:gd name="T2" fmla="*/ 631 w 631"/>
                  <a:gd name="T3" fmla="*/ 0 h 249"/>
                  <a:gd name="T4" fmla="*/ 0 w 631"/>
                  <a:gd name="T5" fmla="*/ 0 h 249"/>
                  <a:gd name="T6" fmla="*/ 0 w 631"/>
                  <a:gd name="T7" fmla="*/ 249 h 249"/>
                  <a:gd name="T8" fmla="*/ 631 w 631"/>
                  <a:gd name="T9" fmla="*/ 249 h 249"/>
                  <a:gd name="T10" fmla="*/ 631 w 631"/>
                  <a:gd name="T11" fmla="*/ 249 h 249"/>
                  <a:gd name="T12" fmla="*/ 0 60000 65536"/>
                  <a:gd name="T13" fmla="*/ 0 60000 65536"/>
                  <a:gd name="T14" fmla="*/ 0 60000 65536"/>
                  <a:gd name="T15" fmla="*/ 0 60000 65536"/>
                  <a:gd name="T16" fmla="*/ 0 60000 65536"/>
                  <a:gd name="T17" fmla="*/ 0 60000 65536"/>
                  <a:gd name="T18" fmla="*/ 0 w 631"/>
                  <a:gd name="T19" fmla="*/ 0 h 249"/>
                  <a:gd name="T20" fmla="*/ 631 w 631"/>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631" h="249">
                    <a:moveTo>
                      <a:pt x="631" y="249"/>
                    </a:moveTo>
                    <a:lnTo>
                      <a:pt x="631" y="0"/>
                    </a:lnTo>
                    <a:lnTo>
                      <a:pt x="0" y="0"/>
                    </a:lnTo>
                    <a:lnTo>
                      <a:pt x="0" y="249"/>
                    </a:lnTo>
                    <a:lnTo>
                      <a:pt x="631" y="249"/>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9" name="Freeform 12"/>
              <p:cNvSpPr>
                <a:spLocks/>
              </p:cNvSpPr>
              <p:nvPr/>
            </p:nvSpPr>
            <p:spPr bwMode="auto">
              <a:xfrm>
                <a:off x="1347" y="1858"/>
                <a:ext cx="631" cy="249"/>
              </a:xfrm>
              <a:custGeom>
                <a:avLst/>
                <a:gdLst>
                  <a:gd name="T0" fmla="*/ 631 w 631"/>
                  <a:gd name="T1" fmla="*/ 249 h 249"/>
                  <a:gd name="T2" fmla="*/ 631 w 631"/>
                  <a:gd name="T3" fmla="*/ 0 h 249"/>
                  <a:gd name="T4" fmla="*/ 0 w 631"/>
                  <a:gd name="T5" fmla="*/ 0 h 249"/>
                  <a:gd name="T6" fmla="*/ 0 w 631"/>
                  <a:gd name="T7" fmla="*/ 249 h 249"/>
                  <a:gd name="T8" fmla="*/ 631 w 631"/>
                  <a:gd name="T9" fmla="*/ 249 h 249"/>
                  <a:gd name="T10" fmla="*/ 631 w 631"/>
                  <a:gd name="T11" fmla="*/ 249 h 249"/>
                  <a:gd name="T12" fmla="*/ 0 60000 65536"/>
                  <a:gd name="T13" fmla="*/ 0 60000 65536"/>
                  <a:gd name="T14" fmla="*/ 0 60000 65536"/>
                  <a:gd name="T15" fmla="*/ 0 60000 65536"/>
                  <a:gd name="T16" fmla="*/ 0 60000 65536"/>
                  <a:gd name="T17" fmla="*/ 0 60000 65536"/>
                  <a:gd name="T18" fmla="*/ 0 w 631"/>
                  <a:gd name="T19" fmla="*/ 0 h 249"/>
                  <a:gd name="T20" fmla="*/ 631 w 631"/>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631" h="249">
                    <a:moveTo>
                      <a:pt x="631" y="249"/>
                    </a:moveTo>
                    <a:lnTo>
                      <a:pt x="631" y="0"/>
                    </a:lnTo>
                    <a:lnTo>
                      <a:pt x="0" y="0"/>
                    </a:lnTo>
                    <a:lnTo>
                      <a:pt x="0" y="249"/>
                    </a:lnTo>
                    <a:lnTo>
                      <a:pt x="631" y="24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0" name="Rectangle 13"/>
              <p:cNvSpPr>
                <a:spLocks noChangeArrowheads="1"/>
              </p:cNvSpPr>
              <p:nvPr/>
            </p:nvSpPr>
            <p:spPr bwMode="auto">
              <a:xfrm>
                <a:off x="1480" y="1912"/>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M</a:t>
                </a:r>
                <a:endParaRPr lang="en-US" altLang="zh-CN" b="0">
                  <a:latin typeface="Times New Roman" panose="02020603050405020304" pitchFamily="18" charset="0"/>
                </a:endParaRPr>
              </a:p>
            </p:txBody>
          </p:sp>
          <p:sp>
            <p:nvSpPr>
              <p:cNvPr id="9261" name="Rectangle 14"/>
              <p:cNvSpPr>
                <a:spLocks noChangeArrowheads="1"/>
              </p:cNvSpPr>
              <p:nvPr/>
            </p:nvSpPr>
            <p:spPr bwMode="auto">
              <a:xfrm>
                <a:off x="1580"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b="0">
                  <a:latin typeface="Times New Roman" panose="02020603050405020304" pitchFamily="18" charset="0"/>
                </a:endParaRPr>
              </a:p>
            </p:txBody>
          </p:sp>
          <p:sp>
            <p:nvSpPr>
              <p:cNvPr id="9262" name="Rectangle 15"/>
              <p:cNvSpPr>
                <a:spLocks noChangeArrowheads="1"/>
              </p:cNvSpPr>
              <p:nvPr/>
            </p:nvSpPr>
            <p:spPr bwMode="auto">
              <a:xfrm>
                <a:off x="1646" y="1912"/>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m</a:t>
                </a:r>
                <a:endParaRPr lang="en-US" altLang="zh-CN" b="0">
                  <a:latin typeface="Times New Roman" panose="02020603050405020304" pitchFamily="18" charset="0"/>
                </a:endParaRPr>
              </a:p>
            </p:txBody>
          </p:sp>
          <p:sp>
            <p:nvSpPr>
              <p:cNvPr id="9263" name="Rectangle 16"/>
              <p:cNvSpPr>
                <a:spLocks noChangeArrowheads="1"/>
              </p:cNvSpPr>
              <p:nvPr/>
            </p:nvSpPr>
            <p:spPr bwMode="auto">
              <a:xfrm>
                <a:off x="1746"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o</a:t>
                </a:r>
                <a:endParaRPr lang="en-US" altLang="zh-CN" b="0">
                  <a:latin typeface="Times New Roman" panose="02020603050405020304" pitchFamily="18" charset="0"/>
                </a:endParaRPr>
              </a:p>
            </p:txBody>
          </p:sp>
          <p:sp>
            <p:nvSpPr>
              <p:cNvPr id="9264" name="Rectangle 17"/>
              <p:cNvSpPr>
                <a:spLocks noChangeArrowheads="1"/>
              </p:cNvSpPr>
              <p:nvPr/>
            </p:nvSpPr>
            <p:spPr bwMode="auto">
              <a:xfrm>
                <a:off x="1814" y="1912"/>
                <a:ext cx="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r</a:t>
                </a:r>
                <a:endParaRPr lang="en-US" altLang="zh-CN" b="0">
                  <a:latin typeface="Times New Roman" panose="02020603050405020304" pitchFamily="18" charset="0"/>
                </a:endParaRPr>
              </a:p>
            </p:txBody>
          </p:sp>
          <p:sp>
            <p:nvSpPr>
              <p:cNvPr id="9265" name="Rectangle 18"/>
              <p:cNvSpPr>
                <a:spLocks noChangeArrowheads="1"/>
              </p:cNvSpPr>
              <p:nvPr/>
            </p:nvSpPr>
            <p:spPr bwMode="auto">
              <a:xfrm>
                <a:off x="1854" y="1912"/>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y</a:t>
                </a:r>
                <a:endParaRPr lang="en-US" altLang="zh-CN" b="0">
                  <a:latin typeface="Times New Roman" panose="02020603050405020304" pitchFamily="18" charset="0"/>
                </a:endParaRPr>
              </a:p>
            </p:txBody>
          </p:sp>
          <p:sp>
            <p:nvSpPr>
              <p:cNvPr id="9266" name="Freeform 19"/>
              <p:cNvSpPr>
                <a:spLocks/>
              </p:cNvSpPr>
              <p:nvPr/>
            </p:nvSpPr>
            <p:spPr bwMode="auto">
              <a:xfrm>
                <a:off x="1193" y="1275"/>
                <a:ext cx="943" cy="403"/>
              </a:xfrm>
              <a:custGeom>
                <a:avLst/>
                <a:gdLst>
                  <a:gd name="T0" fmla="*/ 943 w 943"/>
                  <a:gd name="T1" fmla="*/ 403 h 403"/>
                  <a:gd name="T2" fmla="*/ 943 w 943"/>
                  <a:gd name="T3" fmla="*/ 0 h 403"/>
                  <a:gd name="T4" fmla="*/ 0 w 943"/>
                  <a:gd name="T5" fmla="*/ 0 h 403"/>
                  <a:gd name="T6" fmla="*/ 0 w 943"/>
                  <a:gd name="T7" fmla="*/ 403 h 403"/>
                  <a:gd name="T8" fmla="*/ 943 w 943"/>
                  <a:gd name="T9" fmla="*/ 403 h 403"/>
                  <a:gd name="T10" fmla="*/ 943 w 943"/>
                  <a:gd name="T11" fmla="*/ 403 h 403"/>
                  <a:gd name="T12" fmla="*/ 0 60000 65536"/>
                  <a:gd name="T13" fmla="*/ 0 60000 65536"/>
                  <a:gd name="T14" fmla="*/ 0 60000 65536"/>
                  <a:gd name="T15" fmla="*/ 0 60000 65536"/>
                  <a:gd name="T16" fmla="*/ 0 60000 65536"/>
                  <a:gd name="T17" fmla="*/ 0 60000 65536"/>
                  <a:gd name="T18" fmla="*/ 0 w 943"/>
                  <a:gd name="T19" fmla="*/ 0 h 403"/>
                  <a:gd name="T20" fmla="*/ 943 w 943"/>
                  <a:gd name="T21" fmla="*/ 403 h 403"/>
                </a:gdLst>
                <a:ahLst/>
                <a:cxnLst>
                  <a:cxn ang="T12">
                    <a:pos x="T0" y="T1"/>
                  </a:cxn>
                  <a:cxn ang="T13">
                    <a:pos x="T2" y="T3"/>
                  </a:cxn>
                  <a:cxn ang="T14">
                    <a:pos x="T4" y="T5"/>
                  </a:cxn>
                  <a:cxn ang="T15">
                    <a:pos x="T6" y="T7"/>
                  </a:cxn>
                  <a:cxn ang="T16">
                    <a:pos x="T8" y="T9"/>
                  </a:cxn>
                  <a:cxn ang="T17">
                    <a:pos x="T10" y="T11"/>
                  </a:cxn>
                </a:cxnLst>
                <a:rect l="T18" t="T19" r="T20" b="T21"/>
                <a:pathLst>
                  <a:path w="943" h="403">
                    <a:moveTo>
                      <a:pt x="943" y="403"/>
                    </a:moveTo>
                    <a:lnTo>
                      <a:pt x="943" y="0"/>
                    </a:lnTo>
                    <a:lnTo>
                      <a:pt x="0" y="0"/>
                    </a:lnTo>
                    <a:lnTo>
                      <a:pt x="0" y="403"/>
                    </a:lnTo>
                    <a:lnTo>
                      <a:pt x="943" y="403"/>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7" name="Freeform 20"/>
              <p:cNvSpPr>
                <a:spLocks/>
              </p:cNvSpPr>
              <p:nvPr/>
            </p:nvSpPr>
            <p:spPr bwMode="auto">
              <a:xfrm>
                <a:off x="1193" y="1275"/>
                <a:ext cx="943" cy="403"/>
              </a:xfrm>
              <a:custGeom>
                <a:avLst/>
                <a:gdLst>
                  <a:gd name="T0" fmla="*/ 943 w 943"/>
                  <a:gd name="T1" fmla="*/ 403 h 403"/>
                  <a:gd name="T2" fmla="*/ 943 w 943"/>
                  <a:gd name="T3" fmla="*/ 0 h 403"/>
                  <a:gd name="T4" fmla="*/ 0 w 943"/>
                  <a:gd name="T5" fmla="*/ 0 h 403"/>
                  <a:gd name="T6" fmla="*/ 0 w 943"/>
                  <a:gd name="T7" fmla="*/ 403 h 403"/>
                  <a:gd name="T8" fmla="*/ 943 w 943"/>
                  <a:gd name="T9" fmla="*/ 403 h 403"/>
                  <a:gd name="T10" fmla="*/ 943 w 943"/>
                  <a:gd name="T11" fmla="*/ 403 h 403"/>
                  <a:gd name="T12" fmla="*/ 0 60000 65536"/>
                  <a:gd name="T13" fmla="*/ 0 60000 65536"/>
                  <a:gd name="T14" fmla="*/ 0 60000 65536"/>
                  <a:gd name="T15" fmla="*/ 0 60000 65536"/>
                  <a:gd name="T16" fmla="*/ 0 60000 65536"/>
                  <a:gd name="T17" fmla="*/ 0 60000 65536"/>
                  <a:gd name="T18" fmla="*/ 0 w 943"/>
                  <a:gd name="T19" fmla="*/ 0 h 403"/>
                  <a:gd name="T20" fmla="*/ 943 w 943"/>
                  <a:gd name="T21" fmla="*/ 403 h 403"/>
                </a:gdLst>
                <a:ahLst/>
                <a:cxnLst>
                  <a:cxn ang="T12">
                    <a:pos x="T0" y="T1"/>
                  </a:cxn>
                  <a:cxn ang="T13">
                    <a:pos x="T2" y="T3"/>
                  </a:cxn>
                  <a:cxn ang="T14">
                    <a:pos x="T4" y="T5"/>
                  </a:cxn>
                  <a:cxn ang="T15">
                    <a:pos x="T6" y="T7"/>
                  </a:cxn>
                  <a:cxn ang="T16">
                    <a:pos x="T8" y="T9"/>
                  </a:cxn>
                  <a:cxn ang="T17">
                    <a:pos x="T10" y="T11"/>
                  </a:cxn>
                </a:cxnLst>
                <a:rect l="T18" t="T19" r="T20" b="T21"/>
                <a:pathLst>
                  <a:path w="943" h="403">
                    <a:moveTo>
                      <a:pt x="943" y="403"/>
                    </a:moveTo>
                    <a:lnTo>
                      <a:pt x="943" y="0"/>
                    </a:lnTo>
                    <a:lnTo>
                      <a:pt x="0" y="0"/>
                    </a:lnTo>
                    <a:lnTo>
                      <a:pt x="0" y="403"/>
                    </a:lnTo>
                    <a:lnTo>
                      <a:pt x="943" y="403"/>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8" name="Freeform 21"/>
              <p:cNvSpPr>
                <a:spLocks/>
              </p:cNvSpPr>
              <p:nvPr/>
            </p:nvSpPr>
            <p:spPr bwMode="auto">
              <a:xfrm>
                <a:off x="1283" y="2287"/>
                <a:ext cx="763" cy="498"/>
              </a:xfrm>
              <a:custGeom>
                <a:avLst/>
                <a:gdLst>
                  <a:gd name="T0" fmla="*/ 763 w 763"/>
                  <a:gd name="T1" fmla="*/ 494 h 498"/>
                  <a:gd name="T2" fmla="*/ 763 w 763"/>
                  <a:gd name="T3" fmla="*/ 0 h 498"/>
                  <a:gd name="T4" fmla="*/ 0 w 763"/>
                  <a:gd name="T5" fmla="*/ 0 h 498"/>
                  <a:gd name="T6" fmla="*/ 0 w 763"/>
                  <a:gd name="T7" fmla="*/ 498 h 498"/>
                  <a:gd name="T8" fmla="*/ 763 w 763"/>
                  <a:gd name="T9" fmla="*/ 498 h 498"/>
                  <a:gd name="T10" fmla="*/ 763 w 763"/>
                  <a:gd name="T11" fmla="*/ 498 h 498"/>
                  <a:gd name="T12" fmla="*/ 763 w 763"/>
                  <a:gd name="T13" fmla="*/ 494 h 498"/>
                  <a:gd name="T14" fmla="*/ 0 60000 65536"/>
                  <a:gd name="T15" fmla="*/ 0 60000 65536"/>
                  <a:gd name="T16" fmla="*/ 0 60000 65536"/>
                  <a:gd name="T17" fmla="*/ 0 60000 65536"/>
                  <a:gd name="T18" fmla="*/ 0 60000 65536"/>
                  <a:gd name="T19" fmla="*/ 0 60000 65536"/>
                  <a:gd name="T20" fmla="*/ 0 60000 65536"/>
                  <a:gd name="T21" fmla="*/ 0 w 763"/>
                  <a:gd name="T22" fmla="*/ 0 h 498"/>
                  <a:gd name="T23" fmla="*/ 763 w 763"/>
                  <a:gd name="T24" fmla="*/ 498 h 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3" h="498">
                    <a:moveTo>
                      <a:pt x="763" y="494"/>
                    </a:moveTo>
                    <a:lnTo>
                      <a:pt x="763" y="0"/>
                    </a:lnTo>
                    <a:lnTo>
                      <a:pt x="0" y="0"/>
                    </a:lnTo>
                    <a:lnTo>
                      <a:pt x="0" y="498"/>
                    </a:lnTo>
                    <a:lnTo>
                      <a:pt x="763" y="498"/>
                    </a:lnTo>
                    <a:lnTo>
                      <a:pt x="763" y="494"/>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9" name="Freeform 22"/>
              <p:cNvSpPr>
                <a:spLocks/>
              </p:cNvSpPr>
              <p:nvPr/>
            </p:nvSpPr>
            <p:spPr bwMode="auto">
              <a:xfrm>
                <a:off x="1283" y="2287"/>
                <a:ext cx="763" cy="498"/>
              </a:xfrm>
              <a:custGeom>
                <a:avLst/>
                <a:gdLst>
                  <a:gd name="T0" fmla="*/ 763 w 763"/>
                  <a:gd name="T1" fmla="*/ 494 h 498"/>
                  <a:gd name="T2" fmla="*/ 763 w 763"/>
                  <a:gd name="T3" fmla="*/ 0 h 498"/>
                  <a:gd name="T4" fmla="*/ 0 w 763"/>
                  <a:gd name="T5" fmla="*/ 0 h 498"/>
                  <a:gd name="T6" fmla="*/ 0 w 763"/>
                  <a:gd name="T7" fmla="*/ 498 h 498"/>
                  <a:gd name="T8" fmla="*/ 763 w 763"/>
                  <a:gd name="T9" fmla="*/ 498 h 498"/>
                  <a:gd name="T10" fmla="*/ 763 w 763"/>
                  <a:gd name="T11" fmla="*/ 498 h 498"/>
                  <a:gd name="T12" fmla="*/ 0 60000 65536"/>
                  <a:gd name="T13" fmla="*/ 0 60000 65536"/>
                  <a:gd name="T14" fmla="*/ 0 60000 65536"/>
                  <a:gd name="T15" fmla="*/ 0 60000 65536"/>
                  <a:gd name="T16" fmla="*/ 0 60000 65536"/>
                  <a:gd name="T17" fmla="*/ 0 60000 65536"/>
                  <a:gd name="T18" fmla="*/ 0 w 763"/>
                  <a:gd name="T19" fmla="*/ 0 h 498"/>
                  <a:gd name="T20" fmla="*/ 763 w 763"/>
                  <a:gd name="T21" fmla="*/ 498 h 498"/>
                </a:gdLst>
                <a:ahLst/>
                <a:cxnLst>
                  <a:cxn ang="T12">
                    <a:pos x="T0" y="T1"/>
                  </a:cxn>
                  <a:cxn ang="T13">
                    <a:pos x="T2" y="T3"/>
                  </a:cxn>
                  <a:cxn ang="T14">
                    <a:pos x="T4" y="T5"/>
                  </a:cxn>
                  <a:cxn ang="T15">
                    <a:pos x="T6" y="T7"/>
                  </a:cxn>
                  <a:cxn ang="T16">
                    <a:pos x="T8" y="T9"/>
                  </a:cxn>
                  <a:cxn ang="T17">
                    <a:pos x="T10" y="T11"/>
                  </a:cxn>
                </a:cxnLst>
                <a:rect l="T18" t="T19" r="T20" b="T21"/>
                <a:pathLst>
                  <a:path w="763" h="498">
                    <a:moveTo>
                      <a:pt x="763" y="494"/>
                    </a:moveTo>
                    <a:lnTo>
                      <a:pt x="763" y="0"/>
                    </a:lnTo>
                    <a:lnTo>
                      <a:pt x="0" y="0"/>
                    </a:lnTo>
                    <a:lnTo>
                      <a:pt x="0" y="498"/>
                    </a:lnTo>
                    <a:lnTo>
                      <a:pt x="763" y="49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0" name="Rectangle 23"/>
              <p:cNvSpPr>
                <a:spLocks noChangeArrowheads="1"/>
              </p:cNvSpPr>
              <p:nvPr/>
            </p:nvSpPr>
            <p:spPr bwMode="auto">
              <a:xfrm>
                <a:off x="1579" y="1404"/>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C</a:t>
                </a:r>
                <a:endParaRPr lang="en-US" altLang="zh-CN" b="0">
                  <a:latin typeface="Times New Roman" panose="02020603050405020304" pitchFamily="18" charset="0"/>
                </a:endParaRPr>
              </a:p>
            </p:txBody>
          </p:sp>
          <p:sp>
            <p:nvSpPr>
              <p:cNvPr id="9271" name="Rectangle 24"/>
              <p:cNvSpPr>
                <a:spLocks noChangeArrowheads="1"/>
              </p:cNvSpPr>
              <p:nvPr/>
            </p:nvSpPr>
            <p:spPr bwMode="auto">
              <a:xfrm>
                <a:off x="1665" y="1404"/>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P</a:t>
                </a:r>
                <a:endParaRPr lang="en-US" altLang="zh-CN" b="0">
                  <a:latin typeface="Times New Roman" panose="02020603050405020304" pitchFamily="18" charset="0"/>
                </a:endParaRPr>
              </a:p>
            </p:txBody>
          </p:sp>
          <p:sp>
            <p:nvSpPr>
              <p:cNvPr id="9272" name="Rectangle 25"/>
              <p:cNvSpPr>
                <a:spLocks noChangeArrowheads="1"/>
              </p:cNvSpPr>
              <p:nvPr/>
            </p:nvSpPr>
            <p:spPr bwMode="auto">
              <a:xfrm>
                <a:off x="1744" y="1404"/>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U</a:t>
                </a:r>
                <a:endParaRPr lang="en-US" altLang="zh-CN" b="0">
                  <a:latin typeface="Times New Roman" panose="02020603050405020304" pitchFamily="18" charset="0"/>
                </a:endParaRPr>
              </a:p>
            </p:txBody>
          </p:sp>
          <p:sp>
            <p:nvSpPr>
              <p:cNvPr id="9273" name="Rectangle 26"/>
              <p:cNvSpPr>
                <a:spLocks noChangeArrowheads="1"/>
              </p:cNvSpPr>
              <p:nvPr/>
            </p:nvSpPr>
            <p:spPr bwMode="auto">
              <a:xfrm>
                <a:off x="1480" y="2464"/>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M</a:t>
                </a:r>
                <a:endParaRPr lang="en-US" altLang="zh-CN" b="0">
                  <a:latin typeface="Times New Roman" panose="02020603050405020304" pitchFamily="18" charset="0"/>
                </a:endParaRPr>
              </a:p>
            </p:txBody>
          </p:sp>
          <p:sp>
            <p:nvSpPr>
              <p:cNvPr id="9274" name="Rectangle 27"/>
              <p:cNvSpPr>
                <a:spLocks noChangeArrowheads="1"/>
              </p:cNvSpPr>
              <p:nvPr/>
            </p:nvSpPr>
            <p:spPr bwMode="auto">
              <a:xfrm>
                <a:off x="1580" y="246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b="0">
                  <a:latin typeface="Times New Roman" panose="02020603050405020304" pitchFamily="18" charset="0"/>
                </a:endParaRPr>
              </a:p>
            </p:txBody>
          </p:sp>
          <p:sp>
            <p:nvSpPr>
              <p:cNvPr id="9275" name="Rectangle 28"/>
              <p:cNvSpPr>
                <a:spLocks noChangeArrowheads="1"/>
              </p:cNvSpPr>
              <p:nvPr/>
            </p:nvSpPr>
            <p:spPr bwMode="auto">
              <a:xfrm>
                <a:off x="1646" y="2464"/>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m</a:t>
                </a:r>
                <a:endParaRPr lang="en-US" altLang="zh-CN" b="0">
                  <a:latin typeface="Times New Roman" panose="02020603050405020304" pitchFamily="18" charset="0"/>
                </a:endParaRPr>
              </a:p>
            </p:txBody>
          </p:sp>
          <p:sp>
            <p:nvSpPr>
              <p:cNvPr id="9276" name="Rectangle 29"/>
              <p:cNvSpPr>
                <a:spLocks noChangeArrowheads="1"/>
              </p:cNvSpPr>
              <p:nvPr/>
            </p:nvSpPr>
            <p:spPr bwMode="auto">
              <a:xfrm>
                <a:off x="1746" y="246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o</a:t>
                </a:r>
                <a:endParaRPr lang="en-US" altLang="zh-CN" b="0">
                  <a:latin typeface="Times New Roman" panose="02020603050405020304" pitchFamily="18" charset="0"/>
                </a:endParaRPr>
              </a:p>
            </p:txBody>
          </p:sp>
          <p:sp>
            <p:nvSpPr>
              <p:cNvPr id="9277" name="Rectangle 30"/>
              <p:cNvSpPr>
                <a:spLocks noChangeArrowheads="1"/>
              </p:cNvSpPr>
              <p:nvPr/>
            </p:nvSpPr>
            <p:spPr bwMode="auto">
              <a:xfrm>
                <a:off x="1814" y="2464"/>
                <a:ext cx="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r</a:t>
                </a:r>
                <a:endParaRPr lang="en-US" altLang="zh-CN" b="0">
                  <a:latin typeface="Times New Roman" panose="02020603050405020304" pitchFamily="18" charset="0"/>
                </a:endParaRPr>
              </a:p>
            </p:txBody>
          </p:sp>
          <p:sp>
            <p:nvSpPr>
              <p:cNvPr id="9278" name="Rectangle 31"/>
              <p:cNvSpPr>
                <a:spLocks noChangeArrowheads="1"/>
              </p:cNvSpPr>
              <p:nvPr/>
            </p:nvSpPr>
            <p:spPr bwMode="auto">
              <a:xfrm>
                <a:off x="1854" y="2464"/>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y</a:t>
                </a:r>
                <a:endParaRPr lang="en-US" altLang="zh-CN" b="0">
                  <a:latin typeface="Times New Roman" panose="02020603050405020304" pitchFamily="18" charset="0"/>
                </a:endParaRPr>
              </a:p>
            </p:txBody>
          </p:sp>
          <p:sp>
            <p:nvSpPr>
              <p:cNvPr id="9279" name="Rectangle 32"/>
              <p:cNvSpPr>
                <a:spLocks noChangeArrowheads="1"/>
              </p:cNvSpPr>
              <p:nvPr/>
            </p:nvSpPr>
            <p:spPr bwMode="auto">
              <a:xfrm>
                <a:off x="2412" y="1404"/>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b="0">
                  <a:latin typeface="Times New Roman" panose="02020603050405020304" pitchFamily="18" charset="0"/>
                </a:endParaRPr>
              </a:p>
            </p:txBody>
          </p:sp>
          <p:sp>
            <p:nvSpPr>
              <p:cNvPr id="9280" name="Rectangle 33"/>
              <p:cNvSpPr>
                <a:spLocks noChangeArrowheads="1"/>
              </p:cNvSpPr>
              <p:nvPr/>
            </p:nvSpPr>
            <p:spPr bwMode="auto">
              <a:xfrm>
                <a:off x="2492" y="1404"/>
                <a:ext cx="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i</a:t>
                </a:r>
                <a:endParaRPr lang="en-US" altLang="zh-CN" b="0">
                  <a:latin typeface="Times New Roman" panose="02020603050405020304" pitchFamily="18" charset="0"/>
                </a:endParaRPr>
              </a:p>
            </p:txBody>
          </p:sp>
          <p:sp>
            <p:nvSpPr>
              <p:cNvPr id="9281" name="Rectangle 34"/>
              <p:cNvSpPr>
                <a:spLocks noChangeArrowheads="1"/>
              </p:cNvSpPr>
              <p:nvPr/>
            </p:nvSpPr>
            <p:spPr bwMode="auto">
              <a:xfrm>
                <a:off x="2517" y="1404"/>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z</a:t>
                </a:r>
                <a:endParaRPr lang="en-US" altLang="zh-CN" b="0">
                  <a:latin typeface="Times New Roman" panose="02020603050405020304" pitchFamily="18" charset="0"/>
                </a:endParaRPr>
              </a:p>
            </p:txBody>
          </p:sp>
          <p:sp>
            <p:nvSpPr>
              <p:cNvPr id="9282" name="Rectangle 35"/>
              <p:cNvSpPr>
                <a:spLocks noChangeArrowheads="1"/>
              </p:cNvSpPr>
              <p:nvPr/>
            </p:nvSpPr>
            <p:spPr bwMode="auto">
              <a:xfrm>
                <a:off x="2576"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b="0">
                  <a:latin typeface="Times New Roman" panose="02020603050405020304" pitchFamily="18" charset="0"/>
                </a:endParaRPr>
              </a:p>
            </p:txBody>
          </p:sp>
          <p:sp>
            <p:nvSpPr>
              <p:cNvPr id="9283" name="Rectangle 36"/>
              <p:cNvSpPr>
                <a:spLocks noChangeArrowheads="1"/>
              </p:cNvSpPr>
              <p:nvPr/>
            </p:nvSpPr>
            <p:spPr bwMode="auto">
              <a:xfrm>
                <a:off x="3061" y="1404"/>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dirty="0">
                    <a:solidFill>
                      <a:srgbClr val="000000"/>
                    </a:solidFill>
                  </a:rPr>
                  <a:t>C</a:t>
                </a:r>
                <a:endParaRPr lang="en-US" altLang="zh-CN" b="0" dirty="0">
                  <a:latin typeface="Times New Roman" panose="02020603050405020304" pitchFamily="18" charset="0"/>
                </a:endParaRPr>
              </a:p>
            </p:txBody>
          </p:sp>
          <p:sp>
            <p:nvSpPr>
              <p:cNvPr id="9284" name="Rectangle 37"/>
              <p:cNvSpPr>
                <a:spLocks noChangeArrowheads="1"/>
              </p:cNvSpPr>
              <p:nvPr/>
            </p:nvSpPr>
            <p:spPr bwMode="auto">
              <a:xfrm>
                <a:off x="3145"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o</a:t>
                </a:r>
                <a:endParaRPr lang="en-US" altLang="zh-CN" b="0">
                  <a:latin typeface="Times New Roman" panose="02020603050405020304" pitchFamily="18" charset="0"/>
                </a:endParaRPr>
              </a:p>
            </p:txBody>
          </p:sp>
          <p:sp>
            <p:nvSpPr>
              <p:cNvPr id="9285" name="Rectangle 38"/>
              <p:cNvSpPr>
                <a:spLocks noChangeArrowheads="1"/>
              </p:cNvSpPr>
              <p:nvPr/>
            </p:nvSpPr>
            <p:spPr bwMode="auto">
              <a:xfrm>
                <a:off x="3213" y="1404"/>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b="0">
                  <a:latin typeface="Times New Roman" panose="02020603050405020304" pitchFamily="18" charset="0"/>
                </a:endParaRPr>
              </a:p>
            </p:txBody>
          </p:sp>
          <p:sp>
            <p:nvSpPr>
              <p:cNvPr id="9286" name="Rectangle 39"/>
              <p:cNvSpPr>
                <a:spLocks noChangeArrowheads="1"/>
              </p:cNvSpPr>
              <p:nvPr/>
            </p:nvSpPr>
            <p:spPr bwMode="auto">
              <a:xfrm>
                <a:off x="3273" y="1404"/>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dirty="0">
                    <a:solidFill>
                      <a:srgbClr val="000000"/>
                    </a:solidFill>
                  </a:rPr>
                  <a:t>t</a:t>
                </a:r>
                <a:endParaRPr lang="en-US" altLang="zh-CN" b="0" dirty="0">
                  <a:latin typeface="Times New Roman" panose="02020603050405020304" pitchFamily="18" charset="0"/>
                </a:endParaRPr>
              </a:p>
            </p:txBody>
          </p:sp>
          <p:sp>
            <p:nvSpPr>
              <p:cNvPr id="9287" name="Rectangle 40"/>
              <p:cNvSpPr>
                <a:spLocks noChangeArrowheads="1"/>
              </p:cNvSpPr>
              <p:nvPr/>
            </p:nvSpPr>
            <p:spPr bwMode="auto">
              <a:xfrm>
                <a:off x="3305" y="1404"/>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 </a:t>
                </a:r>
                <a:endParaRPr lang="en-US" altLang="zh-CN" b="0">
                  <a:latin typeface="Times New Roman" panose="02020603050405020304" pitchFamily="18" charset="0"/>
                </a:endParaRPr>
              </a:p>
            </p:txBody>
          </p:sp>
          <p:sp>
            <p:nvSpPr>
              <p:cNvPr id="9288" name="Rectangle 41"/>
              <p:cNvSpPr>
                <a:spLocks noChangeArrowheads="1"/>
              </p:cNvSpPr>
              <p:nvPr/>
            </p:nvSpPr>
            <p:spPr bwMode="auto">
              <a:xfrm>
                <a:off x="3342" y="1404"/>
                <a:ext cx="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a:t>
                </a:r>
                <a:endParaRPr lang="en-US" altLang="zh-CN" b="0">
                  <a:latin typeface="Times New Roman" panose="02020603050405020304" pitchFamily="18" charset="0"/>
                </a:endParaRPr>
              </a:p>
            </p:txBody>
          </p:sp>
          <p:sp>
            <p:nvSpPr>
              <p:cNvPr id="9289" name="Rectangle 42"/>
              <p:cNvSpPr>
                <a:spLocks noChangeArrowheads="1"/>
              </p:cNvSpPr>
              <p:nvPr/>
            </p:nvSpPr>
            <p:spPr bwMode="auto">
              <a:xfrm>
                <a:off x="3381"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a:t>
                </a:r>
                <a:endParaRPr lang="en-US" altLang="zh-CN" b="0">
                  <a:latin typeface="Times New Roman" panose="02020603050405020304" pitchFamily="18" charset="0"/>
                </a:endParaRPr>
              </a:p>
            </p:txBody>
          </p:sp>
          <p:sp>
            <p:nvSpPr>
              <p:cNvPr id="9290" name="Rectangle 43"/>
              <p:cNvSpPr>
                <a:spLocks noChangeArrowheads="1"/>
              </p:cNvSpPr>
              <p:nvPr/>
            </p:nvSpPr>
            <p:spPr bwMode="auto">
              <a:xfrm>
                <a:off x="3446" y="1404"/>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a:t>
                </a:r>
                <a:endParaRPr lang="en-US" altLang="zh-CN" b="0">
                  <a:latin typeface="Times New Roman" panose="02020603050405020304" pitchFamily="18" charset="0"/>
                </a:endParaRPr>
              </a:p>
            </p:txBody>
          </p:sp>
          <p:sp>
            <p:nvSpPr>
              <p:cNvPr id="9291" name="Rectangle 44"/>
              <p:cNvSpPr>
                <a:spLocks noChangeArrowheads="1"/>
              </p:cNvSpPr>
              <p:nvPr/>
            </p:nvSpPr>
            <p:spPr bwMode="auto">
              <a:xfrm>
                <a:off x="3478"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b</a:t>
                </a:r>
                <a:endParaRPr lang="en-US" altLang="zh-CN" b="0">
                  <a:latin typeface="Times New Roman" panose="02020603050405020304" pitchFamily="18" charset="0"/>
                </a:endParaRPr>
              </a:p>
            </p:txBody>
          </p:sp>
          <p:sp>
            <p:nvSpPr>
              <p:cNvPr id="9292" name="Rectangle 45"/>
              <p:cNvSpPr>
                <a:spLocks noChangeArrowheads="1"/>
              </p:cNvSpPr>
              <p:nvPr/>
            </p:nvSpPr>
            <p:spPr bwMode="auto">
              <a:xfrm>
                <a:off x="3547" y="1404"/>
                <a:ext cx="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i</a:t>
                </a:r>
                <a:endParaRPr lang="en-US" altLang="zh-CN" b="0">
                  <a:latin typeface="Times New Roman" panose="02020603050405020304" pitchFamily="18" charset="0"/>
                </a:endParaRPr>
              </a:p>
            </p:txBody>
          </p:sp>
          <p:sp>
            <p:nvSpPr>
              <p:cNvPr id="9293" name="Rectangle 46"/>
              <p:cNvSpPr>
                <a:spLocks noChangeArrowheads="1"/>
              </p:cNvSpPr>
              <p:nvPr/>
            </p:nvSpPr>
            <p:spPr bwMode="auto">
              <a:xfrm>
                <a:off x="3572" y="1404"/>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b="0">
                  <a:latin typeface="Times New Roman" panose="02020603050405020304" pitchFamily="18" charset="0"/>
                </a:endParaRPr>
              </a:p>
            </p:txBody>
          </p:sp>
          <p:sp>
            <p:nvSpPr>
              <p:cNvPr id="9294" name="Rectangle 47"/>
              <p:cNvSpPr>
                <a:spLocks noChangeArrowheads="1"/>
              </p:cNvSpPr>
              <p:nvPr/>
            </p:nvSpPr>
            <p:spPr bwMode="auto">
              <a:xfrm>
                <a:off x="3609" y="1404"/>
                <a:ext cx="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a:t>
                </a:r>
                <a:endParaRPr lang="en-US" altLang="zh-CN" b="0">
                  <a:latin typeface="Times New Roman" panose="02020603050405020304" pitchFamily="18" charset="0"/>
                </a:endParaRPr>
              </a:p>
            </p:txBody>
          </p:sp>
          <p:sp>
            <p:nvSpPr>
              <p:cNvPr id="9295" name="Rectangle 48"/>
              <p:cNvSpPr>
                <a:spLocks noChangeArrowheads="1"/>
              </p:cNvSpPr>
              <p:nvPr/>
            </p:nvSpPr>
            <p:spPr bwMode="auto">
              <a:xfrm>
                <a:off x="505" y="1404"/>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b="0">
                  <a:latin typeface="Times New Roman" panose="02020603050405020304" pitchFamily="18" charset="0"/>
                </a:endParaRPr>
              </a:p>
            </p:txBody>
          </p:sp>
          <p:sp>
            <p:nvSpPr>
              <p:cNvPr id="9296" name="Rectangle 49"/>
              <p:cNvSpPr>
                <a:spLocks noChangeArrowheads="1"/>
              </p:cNvSpPr>
              <p:nvPr/>
            </p:nvSpPr>
            <p:spPr bwMode="auto">
              <a:xfrm>
                <a:off x="584"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p</a:t>
                </a:r>
                <a:endParaRPr lang="en-US" altLang="zh-CN" b="0">
                  <a:latin typeface="Times New Roman" panose="02020603050405020304" pitchFamily="18" charset="0"/>
                </a:endParaRPr>
              </a:p>
            </p:txBody>
          </p:sp>
          <p:sp>
            <p:nvSpPr>
              <p:cNvPr id="9297" name="Rectangle 50"/>
              <p:cNvSpPr>
                <a:spLocks noChangeArrowheads="1"/>
              </p:cNvSpPr>
              <p:nvPr/>
            </p:nvSpPr>
            <p:spPr bwMode="auto">
              <a:xfrm>
                <a:off x="650"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dirty="0">
                    <a:solidFill>
                      <a:srgbClr val="000000"/>
                    </a:solidFill>
                  </a:rPr>
                  <a:t>e</a:t>
                </a:r>
                <a:endParaRPr lang="en-US" altLang="zh-CN" b="0" dirty="0">
                  <a:latin typeface="Times New Roman" panose="02020603050405020304" pitchFamily="18" charset="0"/>
                </a:endParaRPr>
              </a:p>
            </p:txBody>
          </p:sp>
          <p:sp>
            <p:nvSpPr>
              <p:cNvPr id="9298" name="Rectangle 51"/>
              <p:cNvSpPr>
                <a:spLocks noChangeArrowheads="1"/>
              </p:cNvSpPr>
              <p:nvPr/>
            </p:nvSpPr>
            <p:spPr bwMode="auto">
              <a:xfrm>
                <a:off x="715"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b="0">
                  <a:latin typeface="Times New Roman" panose="02020603050405020304" pitchFamily="18" charset="0"/>
                </a:endParaRPr>
              </a:p>
            </p:txBody>
          </p:sp>
          <p:sp>
            <p:nvSpPr>
              <p:cNvPr id="9299" name="Rectangle 52"/>
              <p:cNvSpPr>
                <a:spLocks noChangeArrowheads="1"/>
              </p:cNvSpPr>
              <p:nvPr/>
            </p:nvSpPr>
            <p:spPr bwMode="auto">
              <a:xfrm>
                <a:off x="786"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d</a:t>
                </a:r>
                <a:endParaRPr lang="en-US" altLang="zh-CN" b="0">
                  <a:latin typeface="Times New Roman" panose="02020603050405020304" pitchFamily="18" charset="0"/>
                </a:endParaRPr>
              </a:p>
            </p:txBody>
          </p:sp>
          <p:sp>
            <p:nvSpPr>
              <p:cNvPr id="9300" name="Rectangle 53"/>
              <p:cNvSpPr>
                <a:spLocks noChangeArrowheads="1"/>
              </p:cNvSpPr>
              <p:nvPr/>
            </p:nvSpPr>
            <p:spPr bwMode="auto">
              <a:xfrm>
                <a:off x="2290" y="1912"/>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b="0">
                  <a:latin typeface="Times New Roman" panose="02020603050405020304" pitchFamily="18" charset="0"/>
                </a:endParaRPr>
              </a:p>
            </p:txBody>
          </p:sp>
          <p:sp>
            <p:nvSpPr>
              <p:cNvPr id="9301" name="Rectangle 54"/>
              <p:cNvSpPr>
                <a:spLocks noChangeArrowheads="1"/>
              </p:cNvSpPr>
              <p:nvPr/>
            </p:nvSpPr>
            <p:spPr bwMode="auto">
              <a:xfrm>
                <a:off x="2368" y="1912"/>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m</a:t>
                </a:r>
                <a:endParaRPr lang="en-US" altLang="zh-CN" b="0">
                  <a:latin typeface="Times New Roman" panose="02020603050405020304" pitchFamily="18" charset="0"/>
                </a:endParaRPr>
              </a:p>
            </p:txBody>
          </p:sp>
          <p:sp>
            <p:nvSpPr>
              <p:cNvPr id="9302" name="Rectangle 55"/>
              <p:cNvSpPr>
                <a:spLocks noChangeArrowheads="1"/>
              </p:cNvSpPr>
              <p:nvPr/>
            </p:nvSpPr>
            <p:spPr bwMode="auto">
              <a:xfrm>
                <a:off x="2468"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a</a:t>
                </a:r>
                <a:endParaRPr lang="en-US" altLang="zh-CN" b="0">
                  <a:latin typeface="Times New Roman" panose="02020603050405020304" pitchFamily="18" charset="0"/>
                </a:endParaRPr>
              </a:p>
            </p:txBody>
          </p:sp>
          <p:sp>
            <p:nvSpPr>
              <p:cNvPr id="9303" name="Rectangle 56"/>
              <p:cNvSpPr>
                <a:spLocks noChangeArrowheads="1"/>
              </p:cNvSpPr>
              <p:nvPr/>
            </p:nvSpPr>
            <p:spPr bwMode="auto">
              <a:xfrm>
                <a:off x="2535" y="1912"/>
                <a:ext cx="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l</a:t>
                </a:r>
                <a:endParaRPr lang="en-US" altLang="zh-CN" b="0">
                  <a:latin typeface="Times New Roman" panose="02020603050405020304" pitchFamily="18" charset="0"/>
                </a:endParaRPr>
              </a:p>
            </p:txBody>
          </p:sp>
          <p:sp>
            <p:nvSpPr>
              <p:cNvPr id="9304" name="Rectangle 57"/>
              <p:cNvSpPr>
                <a:spLocks noChangeArrowheads="1"/>
              </p:cNvSpPr>
              <p:nvPr/>
            </p:nvSpPr>
            <p:spPr bwMode="auto">
              <a:xfrm>
                <a:off x="2564" y="1912"/>
                <a:ext cx="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l</a:t>
                </a:r>
                <a:endParaRPr lang="en-US" altLang="zh-CN" b="0">
                  <a:latin typeface="Times New Roman" panose="02020603050405020304" pitchFamily="18" charset="0"/>
                </a:endParaRPr>
              </a:p>
            </p:txBody>
          </p:sp>
          <p:sp>
            <p:nvSpPr>
              <p:cNvPr id="9305" name="Rectangle 58"/>
              <p:cNvSpPr>
                <a:spLocks noChangeArrowheads="1"/>
              </p:cNvSpPr>
              <p:nvPr/>
            </p:nvSpPr>
            <p:spPr bwMode="auto">
              <a:xfrm>
                <a:off x="2587"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b="0">
                  <a:latin typeface="Times New Roman" panose="02020603050405020304" pitchFamily="18" charset="0"/>
                </a:endParaRPr>
              </a:p>
            </p:txBody>
          </p:sp>
          <p:sp>
            <p:nvSpPr>
              <p:cNvPr id="9306" name="Rectangle 59"/>
              <p:cNvSpPr>
                <a:spLocks noChangeArrowheads="1"/>
              </p:cNvSpPr>
              <p:nvPr/>
            </p:nvSpPr>
            <p:spPr bwMode="auto">
              <a:xfrm>
                <a:off x="2658" y="1912"/>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b="0">
                  <a:latin typeface="Times New Roman" panose="02020603050405020304" pitchFamily="18" charset="0"/>
                </a:endParaRPr>
              </a:p>
            </p:txBody>
          </p:sp>
          <p:sp>
            <p:nvSpPr>
              <p:cNvPr id="9307" name="Rectangle 60"/>
              <p:cNvSpPr>
                <a:spLocks noChangeArrowheads="1"/>
              </p:cNvSpPr>
              <p:nvPr/>
            </p:nvSpPr>
            <p:spPr bwMode="auto">
              <a:xfrm>
                <a:off x="2715" y="1912"/>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b="0">
                  <a:latin typeface="Times New Roman" panose="02020603050405020304" pitchFamily="18" charset="0"/>
                </a:endParaRPr>
              </a:p>
            </p:txBody>
          </p:sp>
          <p:sp>
            <p:nvSpPr>
              <p:cNvPr id="9308" name="Rectangle 61"/>
              <p:cNvSpPr>
                <a:spLocks noChangeArrowheads="1"/>
              </p:cNvSpPr>
              <p:nvPr/>
            </p:nvSpPr>
            <p:spPr bwMode="auto">
              <a:xfrm>
                <a:off x="2326" y="3256"/>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B</a:t>
                </a:r>
                <a:endParaRPr lang="en-US" altLang="zh-CN" b="0">
                  <a:latin typeface="Times New Roman" panose="02020603050405020304" pitchFamily="18" charset="0"/>
                </a:endParaRPr>
              </a:p>
            </p:txBody>
          </p:sp>
          <p:sp>
            <p:nvSpPr>
              <p:cNvPr id="9309" name="Rectangle 62"/>
              <p:cNvSpPr>
                <a:spLocks noChangeArrowheads="1"/>
              </p:cNvSpPr>
              <p:nvPr/>
            </p:nvSpPr>
            <p:spPr bwMode="auto">
              <a:xfrm>
                <a:off x="2405" y="3256"/>
                <a:ext cx="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i</a:t>
                </a:r>
                <a:endParaRPr lang="en-US" altLang="zh-CN" b="0">
                  <a:latin typeface="Times New Roman" panose="02020603050405020304" pitchFamily="18" charset="0"/>
                </a:endParaRPr>
              </a:p>
            </p:txBody>
          </p:sp>
          <p:sp>
            <p:nvSpPr>
              <p:cNvPr id="9310" name="Rectangle 63"/>
              <p:cNvSpPr>
                <a:spLocks noChangeArrowheads="1"/>
              </p:cNvSpPr>
              <p:nvPr/>
            </p:nvSpPr>
            <p:spPr bwMode="auto">
              <a:xfrm>
                <a:off x="2430"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g</a:t>
                </a:r>
                <a:endParaRPr lang="en-US" altLang="zh-CN" b="0">
                  <a:latin typeface="Times New Roman" panose="02020603050405020304" pitchFamily="18" charset="0"/>
                </a:endParaRPr>
              </a:p>
            </p:txBody>
          </p:sp>
          <p:sp>
            <p:nvSpPr>
              <p:cNvPr id="9311" name="Rectangle 64"/>
              <p:cNvSpPr>
                <a:spLocks noChangeArrowheads="1"/>
              </p:cNvSpPr>
              <p:nvPr/>
            </p:nvSpPr>
            <p:spPr bwMode="auto">
              <a:xfrm>
                <a:off x="2499"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g</a:t>
                </a:r>
                <a:endParaRPr lang="en-US" altLang="zh-CN" b="0">
                  <a:latin typeface="Times New Roman" panose="02020603050405020304" pitchFamily="18" charset="0"/>
                </a:endParaRPr>
              </a:p>
            </p:txBody>
          </p:sp>
          <p:sp>
            <p:nvSpPr>
              <p:cNvPr id="9312" name="Rectangle 65"/>
              <p:cNvSpPr>
                <a:spLocks noChangeArrowheads="1"/>
              </p:cNvSpPr>
              <p:nvPr/>
            </p:nvSpPr>
            <p:spPr bwMode="auto">
              <a:xfrm>
                <a:off x="2565"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b="0">
                  <a:latin typeface="Times New Roman" panose="02020603050405020304" pitchFamily="18" charset="0"/>
                </a:endParaRPr>
              </a:p>
            </p:txBody>
          </p:sp>
          <p:sp>
            <p:nvSpPr>
              <p:cNvPr id="9313" name="Rectangle 66"/>
              <p:cNvSpPr>
                <a:spLocks noChangeArrowheads="1"/>
              </p:cNvSpPr>
              <p:nvPr/>
            </p:nvSpPr>
            <p:spPr bwMode="auto">
              <a:xfrm>
                <a:off x="2633" y="3256"/>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b="0">
                  <a:latin typeface="Times New Roman" panose="02020603050405020304" pitchFamily="18" charset="0"/>
                </a:endParaRPr>
              </a:p>
            </p:txBody>
          </p:sp>
          <p:sp>
            <p:nvSpPr>
              <p:cNvPr id="9314" name="Rectangle 67"/>
              <p:cNvSpPr>
                <a:spLocks noChangeArrowheads="1"/>
              </p:cNvSpPr>
              <p:nvPr/>
            </p:nvSpPr>
            <p:spPr bwMode="auto">
              <a:xfrm>
                <a:off x="2693" y="3256"/>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b="0">
                  <a:latin typeface="Times New Roman" panose="02020603050405020304" pitchFamily="18" charset="0"/>
                </a:endParaRPr>
              </a:p>
            </p:txBody>
          </p:sp>
          <p:sp>
            <p:nvSpPr>
              <p:cNvPr id="9315" name="Rectangle 68"/>
              <p:cNvSpPr>
                <a:spLocks noChangeArrowheads="1"/>
              </p:cNvSpPr>
              <p:nvPr/>
            </p:nvSpPr>
            <p:spPr bwMode="auto">
              <a:xfrm>
                <a:off x="3169" y="1912"/>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H</a:t>
                </a:r>
                <a:endParaRPr lang="en-US" altLang="zh-CN" b="0">
                  <a:latin typeface="Times New Roman" panose="02020603050405020304" pitchFamily="18" charset="0"/>
                </a:endParaRPr>
              </a:p>
            </p:txBody>
          </p:sp>
          <p:sp>
            <p:nvSpPr>
              <p:cNvPr id="9316" name="Rectangle 69"/>
              <p:cNvSpPr>
                <a:spLocks noChangeArrowheads="1"/>
              </p:cNvSpPr>
              <p:nvPr/>
            </p:nvSpPr>
            <p:spPr bwMode="auto">
              <a:xfrm>
                <a:off x="3255" y="1912"/>
                <a:ext cx="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i</a:t>
                </a:r>
                <a:endParaRPr lang="en-US" altLang="zh-CN" b="0">
                  <a:latin typeface="Times New Roman" panose="02020603050405020304" pitchFamily="18" charset="0"/>
                </a:endParaRPr>
              </a:p>
            </p:txBody>
          </p:sp>
          <p:sp>
            <p:nvSpPr>
              <p:cNvPr id="9317" name="Rectangle 70"/>
              <p:cNvSpPr>
                <a:spLocks noChangeArrowheads="1"/>
              </p:cNvSpPr>
              <p:nvPr/>
            </p:nvSpPr>
            <p:spPr bwMode="auto">
              <a:xfrm>
                <a:off x="3280"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dirty="0">
                    <a:solidFill>
                      <a:srgbClr val="000000"/>
                    </a:solidFill>
                  </a:rPr>
                  <a:t>g</a:t>
                </a:r>
                <a:endParaRPr lang="en-US" altLang="zh-CN" b="0" dirty="0">
                  <a:latin typeface="Times New Roman" panose="02020603050405020304" pitchFamily="18" charset="0"/>
                </a:endParaRPr>
              </a:p>
            </p:txBody>
          </p:sp>
          <p:sp>
            <p:nvSpPr>
              <p:cNvPr id="9318" name="Rectangle 71"/>
              <p:cNvSpPr>
                <a:spLocks noChangeArrowheads="1"/>
              </p:cNvSpPr>
              <p:nvPr/>
            </p:nvSpPr>
            <p:spPr bwMode="auto">
              <a:xfrm>
                <a:off x="3349"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h</a:t>
                </a:r>
                <a:endParaRPr lang="en-US" altLang="zh-CN" b="0">
                  <a:latin typeface="Times New Roman" panose="02020603050405020304" pitchFamily="18" charset="0"/>
                </a:endParaRPr>
              </a:p>
            </p:txBody>
          </p:sp>
          <p:sp>
            <p:nvSpPr>
              <p:cNvPr id="9319" name="Rectangle 72"/>
              <p:cNvSpPr>
                <a:spLocks noChangeArrowheads="1"/>
              </p:cNvSpPr>
              <p:nvPr/>
            </p:nvSpPr>
            <p:spPr bwMode="auto">
              <a:xfrm>
                <a:off x="3412"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dirty="0">
                    <a:solidFill>
                      <a:srgbClr val="000000"/>
                    </a:solidFill>
                  </a:rPr>
                  <a:t>e</a:t>
                </a:r>
                <a:endParaRPr lang="en-US" altLang="zh-CN" b="0" dirty="0">
                  <a:latin typeface="Times New Roman" panose="02020603050405020304" pitchFamily="18" charset="0"/>
                </a:endParaRPr>
              </a:p>
            </p:txBody>
          </p:sp>
          <p:sp>
            <p:nvSpPr>
              <p:cNvPr id="9320" name="Rectangle 73"/>
              <p:cNvSpPr>
                <a:spLocks noChangeArrowheads="1"/>
              </p:cNvSpPr>
              <p:nvPr/>
            </p:nvSpPr>
            <p:spPr bwMode="auto">
              <a:xfrm>
                <a:off x="3483" y="1912"/>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b="0">
                  <a:latin typeface="Times New Roman" panose="02020603050405020304" pitchFamily="18" charset="0"/>
                </a:endParaRPr>
              </a:p>
            </p:txBody>
          </p:sp>
          <p:sp>
            <p:nvSpPr>
              <p:cNvPr id="9321" name="Rectangle 74"/>
              <p:cNvSpPr>
                <a:spLocks noChangeArrowheads="1"/>
              </p:cNvSpPr>
              <p:nvPr/>
            </p:nvSpPr>
            <p:spPr bwMode="auto">
              <a:xfrm>
                <a:off x="3543" y="1912"/>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b="0">
                  <a:latin typeface="Times New Roman" panose="02020603050405020304" pitchFamily="18" charset="0"/>
                </a:endParaRPr>
              </a:p>
            </p:txBody>
          </p:sp>
          <p:sp>
            <p:nvSpPr>
              <p:cNvPr id="9322" name="Rectangle 75"/>
              <p:cNvSpPr>
                <a:spLocks noChangeArrowheads="1"/>
              </p:cNvSpPr>
              <p:nvPr/>
            </p:nvSpPr>
            <p:spPr bwMode="auto">
              <a:xfrm>
                <a:off x="3183"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L</a:t>
                </a:r>
                <a:endParaRPr lang="en-US" altLang="zh-CN" b="0">
                  <a:latin typeface="Times New Roman" panose="02020603050405020304" pitchFamily="18" charset="0"/>
                </a:endParaRPr>
              </a:p>
            </p:txBody>
          </p:sp>
          <p:sp>
            <p:nvSpPr>
              <p:cNvPr id="9323" name="Rectangle 76"/>
              <p:cNvSpPr>
                <a:spLocks noChangeArrowheads="1"/>
              </p:cNvSpPr>
              <p:nvPr/>
            </p:nvSpPr>
            <p:spPr bwMode="auto">
              <a:xfrm>
                <a:off x="3246"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o</a:t>
                </a:r>
                <a:endParaRPr lang="en-US" altLang="zh-CN" b="0">
                  <a:latin typeface="Times New Roman" panose="02020603050405020304" pitchFamily="18" charset="0"/>
                </a:endParaRPr>
              </a:p>
            </p:txBody>
          </p:sp>
          <p:sp>
            <p:nvSpPr>
              <p:cNvPr id="9324" name="Rectangle 77"/>
              <p:cNvSpPr>
                <a:spLocks noChangeArrowheads="1"/>
              </p:cNvSpPr>
              <p:nvPr/>
            </p:nvSpPr>
            <p:spPr bwMode="auto">
              <a:xfrm>
                <a:off x="3315" y="3256"/>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w</a:t>
                </a:r>
                <a:endParaRPr lang="en-US" altLang="zh-CN" b="0">
                  <a:latin typeface="Times New Roman" panose="02020603050405020304" pitchFamily="18" charset="0"/>
                </a:endParaRPr>
              </a:p>
            </p:txBody>
          </p:sp>
          <p:sp>
            <p:nvSpPr>
              <p:cNvPr id="9325" name="Rectangle 78"/>
              <p:cNvSpPr>
                <a:spLocks noChangeArrowheads="1"/>
              </p:cNvSpPr>
              <p:nvPr/>
            </p:nvSpPr>
            <p:spPr bwMode="auto">
              <a:xfrm>
                <a:off x="3401"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b="0">
                  <a:latin typeface="Times New Roman" panose="02020603050405020304" pitchFamily="18" charset="0"/>
                </a:endParaRPr>
              </a:p>
            </p:txBody>
          </p:sp>
          <p:sp>
            <p:nvSpPr>
              <p:cNvPr id="9326" name="Rectangle 79"/>
              <p:cNvSpPr>
                <a:spLocks noChangeArrowheads="1"/>
              </p:cNvSpPr>
              <p:nvPr/>
            </p:nvSpPr>
            <p:spPr bwMode="auto">
              <a:xfrm>
                <a:off x="3472" y="3256"/>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b="0">
                  <a:latin typeface="Times New Roman" panose="02020603050405020304" pitchFamily="18" charset="0"/>
                </a:endParaRPr>
              </a:p>
            </p:txBody>
          </p:sp>
          <p:sp>
            <p:nvSpPr>
              <p:cNvPr id="9327" name="Rectangle 80"/>
              <p:cNvSpPr>
                <a:spLocks noChangeArrowheads="1"/>
              </p:cNvSpPr>
              <p:nvPr/>
            </p:nvSpPr>
            <p:spPr bwMode="auto">
              <a:xfrm>
                <a:off x="3529" y="3256"/>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b="0">
                  <a:latin typeface="Times New Roman" panose="02020603050405020304" pitchFamily="18" charset="0"/>
                </a:endParaRPr>
              </a:p>
            </p:txBody>
          </p:sp>
          <p:sp>
            <p:nvSpPr>
              <p:cNvPr id="9328" name="Rectangle 81"/>
              <p:cNvSpPr>
                <a:spLocks noChangeArrowheads="1"/>
              </p:cNvSpPr>
              <p:nvPr/>
            </p:nvSpPr>
            <p:spPr bwMode="auto">
              <a:xfrm>
                <a:off x="476" y="1912"/>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F</a:t>
                </a:r>
                <a:endParaRPr lang="en-US" altLang="zh-CN" b="0">
                  <a:latin typeface="Times New Roman" panose="02020603050405020304" pitchFamily="18" charset="0"/>
                </a:endParaRPr>
              </a:p>
            </p:txBody>
          </p:sp>
          <p:sp>
            <p:nvSpPr>
              <p:cNvPr id="9329" name="Rectangle 82"/>
              <p:cNvSpPr>
                <a:spLocks noChangeArrowheads="1"/>
              </p:cNvSpPr>
              <p:nvPr/>
            </p:nvSpPr>
            <p:spPr bwMode="auto">
              <a:xfrm>
                <a:off x="550"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dirty="0">
                    <a:solidFill>
                      <a:srgbClr val="000000"/>
                    </a:solidFill>
                  </a:rPr>
                  <a:t>a</a:t>
                </a:r>
                <a:endParaRPr lang="en-US" altLang="zh-CN" b="0" dirty="0">
                  <a:latin typeface="Times New Roman" panose="02020603050405020304" pitchFamily="18" charset="0"/>
                </a:endParaRPr>
              </a:p>
            </p:txBody>
          </p:sp>
          <p:sp>
            <p:nvSpPr>
              <p:cNvPr id="9330" name="Rectangle 83"/>
              <p:cNvSpPr>
                <a:spLocks noChangeArrowheads="1"/>
              </p:cNvSpPr>
              <p:nvPr/>
            </p:nvSpPr>
            <p:spPr bwMode="auto">
              <a:xfrm>
                <a:off x="617" y="1912"/>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dirty="0">
                    <a:solidFill>
                      <a:srgbClr val="000000"/>
                    </a:solidFill>
                  </a:rPr>
                  <a:t>s</a:t>
                </a:r>
                <a:endParaRPr lang="en-US" altLang="zh-CN" b="0" dirty="0">
                  <a:latin typeface="Times New Roman" panose="02020603050405020304" pitchFamily="18" charset="0"/>
                </a:endParaRPr>
              </a:p>
            </p:txBody>
          </p:sp>
          <p:sp>
            <p:nvSpPr>
              <p:cNvPr id="9331" name="Rectangle 84"/>
              <p:cNvSpPr>
                <a:spLocks noChangeArrowheads="1"/>
              </p:cNvSpPr>
              <p:nvPr/>
            </p:nvSpPr>
            <p:spPr bwMode="auto">
              <a:xfrm>
                <a:off x="678" y="1912"/>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b="0">
                  <a:latin typeface="Times New Roman" panose="02020603050405020304" pitchFamily="18" charset="0"/>
                </a:endParaRPr>
              </a:p>
            </p:txBody>
          </p:sp>
          <p:sp>
            <p:nvSpPr>
              <p:cNvPr id="9332" name="Rectangle 85"/>
              <p:cNvSpPr>
                <a:spLocks noChangeArrowheads="1"/>
              </p:cNvSpPr>
              <p:nvPr/>
            </p:nvSpPr>
            <p:spPr bwMode="auto">
              <a:xfrm>
                <a:off x="708"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dirty="0">
                    <a:solidFill>
                      <a:srgbClr val="000000"/>
                    </a:solidFill>
                  </a:rPr>
                  <a:t>e</a:t>
                </a:r>
                <a:endParaRPr lang="en-US" altLang="zh-CN" b="0" dirty="0">
                  <a:latin typeface="Times New Roman" panose="02020603050405020304" pitchFamily="18" charset="0"/>
                </a:endParaRPr>
              </a:p>
            </p:txBody>
          </p:sp>
          <p:sp>
            <p:nvSpPr>
              <p:cNvPr id="9333" name="Rectangle 86"/>
              <p:cNvSpPr>
                <a:spLocks noChangeArrowheads="1"/>
              </p:cNvSpPr>
              <p:nvPr/>
            </p:nvSpPr>
            <p:spPr bwMode="auto">
              <a:xfrm>
                <a:off x="776" y="1912"/>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b="0">
                  <a:latin typeface="Times New Roman" panose="02020603050405020304" pitchFamily="18" charset="0"/>
                </a:endParaRPr>
              </a:p>
            </p:txBody>
          </p:sp>
          <p:sp>
            <p:nvSpPr>
              <p:cNvPr id="9334" name="Rectangle 87"/>
              <p:cNvSpPr>
                <a:spLocks noChangeArrowheads="1"/>
              </p:cNvSpPr>
              <p:nvPr/>
            </p:nvSpPr>
            <p:spPr bwMode="auto">
              <a:xfrm>
                <a:off x="836" y="1912"/>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b="0">
                  <a:latin typeface="Times New Roman" panose="02020603050405020304" pitchFamily="18" charset="0"/>
                </a:endParaRPr>
              </a:p>
            </p:txBody>
          </p:sp>
          <p:sp>
            <p:nvSpPr>
              <p:cNvPr id="9335" name="Rectangle 88"/>
              <p:cNvSpPr>
                <a:spLocks noChangeArrowheads="1"/>
              </p:cNvSpPr>
              <p:nvPr/>
            </p:nvSpPr>
            <p:spPr bwMode="auto">
              <a:xfrm>
                <a:off x="465" y="3256"/>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b="0">
                  <a:latin typeface="Times New Roman" panose="02020603050405020304" pitchFamily="18" charset="0"/>
                </a:endParaRPr>
              </a:p>
            </p:txBody>
          </p:sp>
          <p:sp>
            <p:nvSpPr>
              <p:cNvPr id="9336" name="Rectangle 89"/>
              <p:cNvSpPr>
                <a:spLocks noChangeArrowheads="1"/>
              </p:cNvSpPr>
              <p:nvPr/>
            </p:nvSpPr>
            <p:spPr bwMode="auto">
              <a:xfrm>
                <a:off x="544" y="3256"/>
                <a:ext cx="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l</a:t>
                </a:r>
                <a:endParaRPr lang="en-US" altLang="zh-CN" b="0">
                  <a:latin typeface="Times New Roman" panose="02020603050405020304" pitchFamily="18" charset="0"/>
                </a:endParaRPr>
              </a:p>
            </p:txBody>
          </p:sp>
          <p:sp>
            <p:nvSpPr>
              <p:cNvPr id="9337" name="Rectangle 90"/>
              <p:cNvSpPr>
                <a:spLocks noChangeArrowheads="1"/>
              </p:cNvSpPr>
              <p:nvPr/>
            </p:nvSpPr>
            <p:spPr bwMode="auto">
              <a:xfrm>
                <a:off x="568"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o</a:t>
                </a:r>
                <a:endParaRPr lang="en-US" altLang="zh-CN" b="0">
                  <a:latin typeface="Times New Roman" panose="02020603050405020304" pitchFamily="18" charset="0"/>
                </a:endParaRPr>
              </a:p>
            </p:txBody>
          </p:sp>
          <p:sp>
            <p:nvSpPr>
              <p:cNvPr id="9338" name="Rectangle 91"/>
              <p:cNvSpPr>
                <a:spLocks noChangeArrowheads="1"/>
              </p:cNvSpPr>
              <p:nvPr/>
            </p:nvSpPr>
            <p:spPr bwMode="auto">
              <a:xfrm>
                <a:off x="637" y="3256"/>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w</a:t>
                </a:r>
                <a:endParaRPr lang="en-US" altLang="zh-CN" b="0">
                  <a:latin typeface="Times New Roman" panose="02020603050405020304" pitchFamily="18" charset="0"/>
                </a:endParaRPr>
              </a:p>
            </p:txBody>
          </p:sp>
          <p:sp>
            <p:nvSpPr>
              <p:cNvPr id="9339" name="Rectangle 92"/>
              <p:cNvSpPr>
                <a:spLocks noChangeArrowheads="1"/>
              </p:cNvSpPr>
              <p:nvPr/>
            </p:nvSpPr>
            <p:spPr bwMode="auto">
              <a:xfrm>
                <a:off x="722"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b="0">
                  <a:latin typeface="Times New Roman" panose="02020603050405020304" pitchFamily="18" charset="0"/>
                </a:endParaRPr>
              </a:p>
            </p:txBody>
          </p:sp>
          <p:sp>
            <p:nvSpPr>
              <p:cNvPr id="9340" name="Rectangle 93"/>
              <p:cNvSpPr>
                <a:spLocks noChangeArrowheads="1"/>
              </p:cNvSpPr>
              <p:nvPr/>
            </p:nvSpPr>
            <p:spPr bwMode="auto">
              <a:xfrm>
                <a:off x="794" y="3256"/>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b="0">
                  <a:latin typeface="Times New Roman" panose="02020603050405020304" pitchFamily="18" charset="0"/>
                </a:endParaRPr>
              </a:p>
            </p:txBody>
          </p:sp>
          <p:sp>
            <p:nvSpPr>
              <p:cNvPr id="9341" name="Rectangle 94"/>
              <p:cNvSpPr>
                <a:spLocks noChangeArrowheads="1"/>
              </p:cNvSpPr>
              <p:nvPr/>
            </p:nvSpPr>
            <p:spPr bwMode="auto">
              <a:xfrm>
                <a:off x="851" y="3256"/>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b="0">
                  <a:latin typeface="Times New Roman" panose="02020603050405020304" pitchFamily="18" charset="0"/>
                </a:endParaRPr>
              </a:p>
            </p:txBody>
          </p:sp>
          <p:sp>
            <p:nvSpPr>
              <p:cNvPr id="9342" name="Freeform 95"/>
              <p:cNvSpPr>
                <a:spLocks/>
              </p:cNvSpPr>
              <p:nvPr/>
            </p:nvSpPr>
            <p:spPr bwMode="auto">
              <a:xfrm>
                <a:off x="1189" y="2965"/>
                <a:ext cx="951" cy="728"/>
              </a:xfrm>
              <a:custGeom>
                <a:avLst/>
                <a:gdLst>
                  <a:gd name="T0" fmla="*/ 947 w 951"/>
                  <a:gd name="T1" fmla="*/ 728 h 728"/>
                  <a:gd name="T2" fmla="*/ 951 w 951"/>
                  <a:gd name="T3" fmla="*/ 0 h 728"/>
                  <a:gd name="T4" fmla="*/ 0 w 951"/>
                  <a:gd name="T5" fmla="*/ 0 h 728"/>
                  <a:gd name="T6" fmla="*/ 0 w 951"/>
                  <a:gd name="T7" fmla="*/ 728 h 728"/>
                  <a:gd name="T8" fmla="*/ 951 w 951"/>
                  <a:gd name="T9" fmla="*/ 728 h 728"/>
                  <a:gd name="T10" fmla="*/ 951 w 951"/>
                  <a:gd name="T11" fmla="*/ 728 h 728"/>
                  <a:gd name="T12" fmla="*/ 947 w 951"/>
                  <a:gd name="T13" fmla="*/ 728 h 728"/>
                  <a:gd name="T14" fmla="*/ 0 60000 65536"/>
                  <a:gd name="T15" fmla="*/ 0 60000 65536"/>
                  <a:gd name="T16" fmla="*/ 0 60000 65536"/>
                  <a:gd name="T17" fmla="*/ 0 60000 65536"/>
                  <a:gd name="T18" fmla="*/ 0 60000 65536"/>
                  <a:gd name="T19" fmla="*/ 0 60000 65536"/>
                  <a:gd name="T20" fmla="*/ 0 60000 65536"/>
                  <a:gd name="T21" fmla="*/ 0 w 951"/>
                  <a:gd name="T22" fmla="*/ 0 h 728"/>
                  <a:gd name="T23" fmla="*/ 951 w 951"/>
                  <a:gd name="T24" fmla="*/ 728 h 7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1" h="728">
                    <a:moveTo>
                      <a:pt x="947" y="728"/>
                    </a:moveTo>
                    <a:lnTo>
                      <a:pt x="951" y="0"/>
                    </a:lnTo>
                    <a:lnTo>
                      <a:pt x="0" y="0"/>
                    </a:lnTo>
                    <a:lnTo>
                      <a:pt x="0" y="728"/>
                    </a:lnTo>
                    <a:lnTo>
                      <a:pt x="951" y="728"/>
                    </a:lnTo>
                    <a:lnTo>
                      <a:pt x="947" y="72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3" name="Freeform 96"/>
              <p:cNvSpPr>
                <a:spLocks/>
              </p:cNvSpPr>
              <p:nvPr/>
            </p:nvSpPr>
            <p:spPr bwMode="auto">
              <a:xfrm>
                <a:off x="1189" y="2965"/>
                <a:ext cx="951" cy="728"/>
              </a:xfrm>
              <a:custGeom>
                <a:avLst/>
                <a:gdLst>
                  <a:gd name="T0" fmla="*/ 947 w 951"/>
                  <a:gd name="T1" fmla="*/ 728 h 728"/>
                  <a:gd name="T2" fmla="*/ 951 w 951"/>
                  <a:gd name="T3" fmla="*/ 0 h 728"/>
                  <a:gd name="T4" fmla="*/ 0 w 951"/>
                  <a:gd name="T5" fmla="*/ 0 h 728"/>
                  <a:gd name="T6" fmla="*/ 0 w 951"/>
                  <a:gd name="T7" fmla="*/ 728 h 728"/>
                  <a:gd name="T8" fmla="*/ 951 w 951"/>
                  <a:gd name="T9" fmla="*/ 728 h 728"/>
                  <a:gd name="T10" fmla="*/ 951 w 951"/>
                  <a:gd name="T11" fmla="*/ 728 h 728"/>
                  <a:gd name="T12" fmla="*/ 0 60000 65536"/>
                  <a:gd name="T13" fmla="*/ 0 60000 65536"/>
                  <a:gd name="T14" fmla="*/ 0 60000 65536"/>
                  <a:gd name="T15" fmla="*/ 0 60000 65536"/>
                  <a:gd name="T16" fmla="*/ 0 60000 65536"/>
                  <a:gd name="T17" fmla="*/ 0 60000 65536"/>
                  <a:gd name="T18" fmla="*/ 0 w 951"/>
                  <a:gd name="T19" fmla="*/ 0 h 728"/>
                  <a:gd name="T20" fmla="*/ 951 w 951"/>
                  <a:gd name="T21" fmla="*/ 728 h 728"/>
                </a:gdLst>
                <a:ahLst/>
                <a:cxnLst>
                  <a:cxn ang="T12">
                    <a:pos x="T0" y="T1"/>
                  </a:cxn>
                  <a:cxn ang="T13">
                    <a:pos x="T2" y="T3"/>
                  </a:cxn>
                  <a:cxn ang="T14">
                    <a:pos x="T4" y="T5"/>
                  </a:cxn>
                  <a:cxn ang="T15">
                    <a:pos x="T6" y="T7"/>
                  </a:cxn>
                  <a:cxn ang="T16">
                    <a:pos x="T8" y="T9"/>
                  </a:cxn>
                  <a:cxn ang="T17">
                    <a:pos x="T10" y="T11"/>
                  </a:cxn>
                </a:cxnLst>
                <a:rect l="T18" t="T19" r="T20" b="T21"/>
                <a:pathLst>
                  <a:path w="951" h="728">
                    <a:moveTo>
                      <a:pt x="947" y="728"/>
                    </a:moveTo>
                    <a:lnTo>
                      <a:pt x="951" y="0"/>
                    </a:lnTo>
                    <a:lnTo>
                      <a:pt x="0" y="0"/>
                    </a:lnTo>
                    <a:lnTo>
                      <a:pt x="0" y="728"/>
                    </a:lnTo>
                    <a:lnTo>
                      <a:pt x="951" y="72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44" name="Rectangle 97"/>
              <p:cNvSpPr>
                <a:spLocks noChangeArrowheads="1"/>
              </p:cNvSpPr>
              <p:nvPr/>
            </p:nvSpPr>
            <p:spPr bwMode="auto">
              <a:xfrm>
                <a:off x="1480" y="3256"/>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M</a:t>
                </a:r>
                <a:endParaRPr lang="en-US" altLang="zh-CN" b="0">
                  <a:latin typeface="Times New Roman" panose="02020603050405020304" pitchFamily="18" charset="0"/>
                </a:endParaRPr>
              </a:p>
            </p:txBody>
          </p:sp>
          <p:sp>
            <p:nvSpPr>
              <p:cNvPr id="9345" name="Rectangle 98"/>
              <p:cNvSpPr>
                <a:spLocks noChangeArrowheads="1"/>
              </p:cNvSpPr>
              <p:nvPr/>
            </p:nvSpPr>
            <p:spPr bwMode="auto">
              <a:xfrm>
                <a:off x="1580"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b="0">
                  <a:latin typeface="Times New Roman" panose="02020603050405020304" pitchFamily="18" charset="0"/>
                </a:endParaRPr>
              </a:p>
            </p:txBody>
          </p:sp>
          <p:sp>
            <p:nvSpPr>
              <p:cNvPr id="9346" name="Rectangle 99"/>
              <p:cNvSpPr>
                <a:spLocks noChangeArrowheads="1"/>
              </p:cNvSpPr>
              <p:nvPr/>
            </p:nvSpPr>
            <p:spPr bwMode="auto">
              <a:xfrm>
                <a:off x="1646" y="3256"/>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m</a:t>
                </a:r>
                <a:endParaRPr lang="en-US" altLang="zh-CN" b="0">
                  <a:latin typeface="Times New Roman" panose="02020603050405020304" pitchFamily="18" charset="0"/>
                </a:endParaRPr>
              </a:p>
            </p:txBody>
          </p:sp>
          <p:sp>
            <p:nvSpPr>
              <p:cNvPr id="9347" name="Rectangle 100"/>
              <p:cNvSpPr>
                <a:spLocks noChangeArrowheads="1"/>
              </p:cNvSpPr>
              <p:nvPr/>
            </p:nvSpPr>
            <p:spPr bwMode="auto">
              <a:xfrm>
                <a:off x="1746"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o</a:t>
                </a:r>
                <a:endParaRPr lang="en-US" altLang="zh-CN" b="0">
                  <a:latin typeface="Times New Roman" panose="02020603050405020304" pitchFamily="18" charset="0"/>
                </a:endParaRPr>
              </a:p>
            </p:txBody>
          </p:sp>
          <p:sp>
            <p:nvSpPr>
              <p:cNvPr id="9348" name="Rectangle 101"/>
              <p:cNvSpPr>
                <a:spLocks noChangeArrowheads="1"/>
              </p:cNvSpPr>
              <p:nvPr/>
            </p:nvSpPr>
            <p:spPr bwMode="auto">
              <a:xfrm>
                <a:off x="1814" y="3256"/>
                <a:ext cx="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r</a:t>
                </a:r>
                <a:endParaRPr lang="en-US" altLang="zh-CN" b="0">
                  <a:latin typeface="Times New Roman" panose="02020603050405020304" pitchFamily="18" charset="0"/>
                </a:endParaRPr>
              </a:p>
            </p:txBody>
          </p:sp>
          <p:sp>
            <p:nvSpPr>
              <p:cNvPr id="9349" name="Rectangle 102"/>
              <p:cNvSpPr>
                <a:spLocks noChangeArrowheads="1"/>
              </p:cNvSpPr>
              <p:nvPr/>
            </p:nvSpPr>
            <p:spPr bwMode="auto">
              <a:xfrm>
                <a:off x="1854" y="3256"/>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y</a:t>
                </a:r>
                <a:endParaRPr lang="en-US" altLang="zh-CN" b="0">
                  <a:latin typeface="Times New Roman" panose="02020603050405020304" pitchFamily="18" charset="0"/>
                </a:endParaRPr>
              </a:p>
            </p:txBody>
          </p:sp>
        </p:grpSp>
        <p:sp>
          <p:nvSpPr>
            <p:cNvPr id="9226" name="Oval 328"/>
            <p:cNvSpPr>
              <a:spLocks noChangeArrowheads="1"/>
            </p:cNvSpPr>
            <p:nvPr/>
          </p:nvSpPr>
          <p:spPr bwMode="auto">
            <a:xfrm>
              <a:off x="972071" y="1916113"/>
              <a:ext cx="2663825" cy="2592387"/>
            </a:xfrm>
            <a:prstGeom prst="ellipse">
              <a:avLst/>
            </a:prstGeom>
            <a:noFill/>
            <a:ln w="28575" cap="rnd">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b="0">
                <a:latin typeface="Times New Roman" panose="02020603050405020304" pitchFamily="18" charset="0"/>
              </a:endParaRPr>
            </a:p>
          </p:txBody>
        </p:sp>
        <p:sp>
          <p:nvSpPr>
            <p:cNvPr id="9227" name="Line 329"/>
            <p:cNvSpPr>
              <a:spLocks noChangeShapeType="1"/>
            </p:cNvSpPr>
            <p:nvPr/>
          </p:nvSpPr>
          <p:spPr bwMode="auto">
            <a:xfrm flipV="1">
              <a:off x="4211637" y="3213100"/>
              <a:ext cx="0" cy="2305050"/>
            </a:xfrm>
            <a:prstGeom prst="line">
              <a:avLst/>
            </a:prstGeom>
            <a:noFill/>
            <a:ln w="9525">
              <a:solidFill>
                <a:srgbClr val="FF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28" name="Rectangle 330"/>
            <p:cNvSpPr>
              <a:spLocks noChangeArrowheads="1"/>
            </p:cNvSpPr>
            <p:nvPr/>
          </p:nvSpPr>
          <p:spPr bwMode="auto">
            <a:xfrm flipH="1" flipV="1">
              <a:off x="3998912" y="2392363"/>
              <a:ext cx="4286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gn="l">
                <a:spcBef>
                  <a:spcPct val="20000"/>
                </a:spcBef>
                <a:buSzPct val="100000"/>
                <a:buChar char="•"/>
                <a:defRPr kumimoji="1" b="1">
                  <a:solidFill>
                    <a:schemeClr val="tx1"/>
                  </a:solidFill>
                  <a:latin typeface="Arial" panose="020B0604020202020204" pitchFamily="34" charset="0"/>
                  <a:ea typeface="宋体" panose="02010600030101010101" pitchFamily="2" charset="-122"/>
                </a:defRPr>
              </a:lvl1pPr>
              <a:lvl2pPr marL="742950" indent="-285750" algn="l">
                <a:spcBef>
                  <a:spcPct val="20000"/>
                </a:spcBef>
                <a:buSzPct val="100000"/>
                <a:buChar char="–"/>
                <a:defRPr kumimoji="1">
                  <a:solidFill>
                    <a:schemeClr val="tx1"/>
                  </a:solidFill>
                  <a:latin typeface="幼圆" panose="02010509060101010101" pitchFamily="49" charset="-122"/>
                  <a:ea typeface="幼圆" panose="02010509060101010101" pitchFamily="49" charset="-122"/>
                </a:defRPr>
              </a:lvl2pPr>
              <a:lvl3pPr marL="1143000" indent="-228600" algn="l">
                <a:spcBef>
                  <a:spcPct val="20000"/>
                </a:spcBef>
                <a:buSzPct val="100000"/>
                <a:buChar char="•"/>
                <a:defRPr kumimoji="1">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a:solidFill>
                    <a:srgbClr val="FF3300"/>
                  </a:solidFill>
                  <a:latin typeface="Times New Roman" panose="02020603050405020304" pitchFamily="18" charset="0"/>
                </a:rPr>
                <a:t>upper</a:t>
              </a:r>
            </a:p>
          </p:txBody>
        </p:sp>
      </p:grpSp>
      <p:sp>
        <p:nvSpPr>
          <p:cNvPr id="3" name="灯片编号占位符 2"/>
          <p:cNvSpPr>
            <a:spLocks noGrp="1"/>
          </p:cNvSpPr>
          <p:nvPr>
            <p:ph type="sldNum" sz="quarter" idx="12"/>
          </p:nvPr>
        </p:nvSpPr>
        <p:spPr/>
        <p:txBody>
          <a:bodyPr/>
          <a:lstStyle/>
          <a:p>
            <a:pPr>
              <a:defRPr/>
            </a:pPr>
            <a:fld id="{D70A7DCE-50A9-44DB-83A6-F34B2A3EA1B3}" type="slidenum">
              <a:rPr lang="zh-CN" altLang="en-US" smtClean="0"/>
              <a:pPr>
                <a:defRPr/>
              </a:pPr>
              <a:t>8</a:t>
            </a:fld>
            <a:endParaRPr lang="zh-CN" altLang="en-US"/>
          </a:p>
        </p:txBody>
      </p:sp>
    </p:spTree>
    <p:extLst>
      <p:ext uri="{BB962C8B-B14F-4D97-AF65-F5344CB8AC3E}">
        <p14:creationId xmlns:p14="http://schemas.microsoft.com/office/powerpoint/2010/main" val="1972858875"/>
      </p:ext>
    </p:extLst>
  </p:cSld>
  <p:clrMapOvr>
    <a:masterClrMapping/>
  </p:clrMapOvr>
  <p:transition spd="slow" advTm="2000"/>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fld id="{0A6708BD-B0B7-4DCD-B936-5D30036A5CFB}" type="slidenum">
              <a:rPr lang="en-US" altLang="zh-CN" sz="1400" b="0">
                <a:ea typeface="宋体" panose="02010600030101010101" pitchFamily="2" charset="-122"/>
              </a:rPr>
              <a:pPr/>
              <a:t>80</a:t>
            </a:fld>
            <a:endParaRPr lang="en-US" altLang="zh-CN" sz="1400" b="0">
              <a:ea typeface="宋体" panose="02010600030101010101" pitchFamily="2" charset="-122"/>
            </a:endParaRPr>
          </a:p>
        </p:txBody>
      </p:sp>
      <p:sp>
        <p:nvSpPr>
          <p:cNvPr id="8197" name="Rectangle 2"/>
          <p:cNvSpPr>
            <a:spLocks noGrp="1" noChangeArrowheads="1"/>
          </p:cNvSpPr>
          <p:nvPr>
            <p:ph type="title"/>
          </p:nvPr>
        </p:nvSpPr>
        <p:spPr/>
        <p:txBody>
          <a:bodyPr/>
          <a:lstStyle/>
          <a:p>
            <a:pPr eaLnBrk="1" hangingPunct="1"/>
            <a:r>
              <a:rPr lang="en-US" altLang="zh-CN" sz="4400" dirty="0" smtClean="0">
                <a:latin typeface="方正舒体" panose="02010601030101010101" pitchFamily="2" charset="-122"/>
                <a:ea typeface="方正舒体" panose="02010601030101010101" pitchFamily="2" charset="-122"/>
              </a:rPr>
              <a:t> </a:t>
            </a:r>
            <a:r>
              <a:rPr lang="zh-CN" altLang="en-US" dirty="0"/>
              <a:t>保护模式</a:t>
            </a:r>
            <a:r>
              <a:rPr lang="en-US" altLang="zh-CN" dirty="0"/>
              <a:t>(80286)</a:t>
            </a:r>
          </a:p>
        </p:txBody>
      </p:sp>
      <p:graphicFrame>
        <p:nvGraphicFramePr>
          <p:cNvPr id="8194" name="Object 4"/>
          <p:cNvGraphicFramePr>
            <a:graphicFrameLocks noGrp="1" noChangeAspect="1"/>
          </p:cNvGraphicFramePr>
          <p:nvPr>
            <p:ph idx="1"/>
          </p:nvPr>
        </p:nvGraphicFramePr>
        <p:xfrm>
          <a:off x="1371600" y="1295400"/>
          <a:ext cx="4724400" cy="5181600"/>
        </p:xfrm>
        <a:graphic>
          <a:graphicData uri="http://schemas.openxmlformats.org/presentationml/2006/ole">
            <mc:AlternateContent xmlns:mc="http://schemas.openxmlformats.org/markup-compatibility/2006">
              <mc:Choice xmlns:v="urn:schemas-microsoft-com:vml" Requires="v">
                <p:oleObj spid="_x0000_s84020" name="图片" r:id="rId3" imgW="2066760" imgH="2781360" progId="Word.Picture.8">
                  <p:embed/>
                </p:oleObj>
              </mc:Choice>
              <mc:Fallback>
                <p:oleObj name="图片" r:id="rId3" imgW="2066760" imgH="27813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295400"/>
                        <a:ext cx="4724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3012866"/>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fld id="{3994DE81-EC7C-45F0-9D9D-D9E47C2DD692}" type="slidenum">
              <a:rPr lang="en-US" altLang="zh-CN" sz="1400" b="0">
                <a:ea typeface="宋体" panose="02010600030101010101" pitchFamily="2" charset="-122"/>
              </a:rPr>
              <a:pPr/>
              <a:t>81</a:t>
            </a:fld>
            <a:endParaRPr lang="en-US" altLang="zh-CN" sz="1400" b="0">
              <a:ea typeface="宋体" panose="02010600030101010101" pitchFamily="2" charset="-122"/>
            </a:endParaRPr>
          </a:p>
        </p:txBody>
      </p:sp>
      <p:sp>
        <p:nvSpPr>
          <p:cNvPr id="9222" name="Rectangle 2"/>
          <p:cNvSpPr>
            <a:spLocks noGrp="1" noChangeArrowheads="1"/>
          </p:cNvSpPr>
          <p:nvPr>
            <p:ph type="title"/>
          </p:nvPr>
        </p:nvSpPr>
        <p:spPr/>
        <p:txBody>
          <a:bodyPr>
            <a:normAutofit/>
          </a:bodyPr>
          <a:lstStyle/>
          <a:p>
            <a:pPr eaLnBrk="1" hangingPunct="1"/>
            <a:r>
              <a:rPr lang="zh-CN" altLang="en-US" dirty="0"/>
              <a:t>保护模式</a:t>
            </a:r>
            <a:r>
              <a:rPr lang="en-US" altLang="zh-CN" dirty="0"/>
              <a:t>(80386, 80486, Pentium)</a:t>
            </a:r>
          </a:p>
        </p:txBody>
      </p:sp>
      <p:graphicFrame>
        <p:nvGraphicFramePr>
          <p:cNvPr id="9218" name="Object 4"/>
          <p:cNvGraphicFramePr>
            <a:graphicFrameLocks noGrp="1" noChangeAspect="1"/>
          </p:cNvGraphicFramePr>
          <p:nvPr>
            <p:ph idx="1"/>
          </p:nvPr>
        </p:nvGraphicFramePr>
        <p:xfrm>
          <a:off x="533400" y="1524000"/>
          <a:ext cx="3581400" cy="4953000"/>
        </p:xfrm>
        <a:graphic>
          <a:graphicData uri="http://schemas.openxmlformats.org/presentationml/2006/ole">
            <mc:AlternateContent xmlns:mc="http://schemas.openxmlformats.org/markup-compatibility/2006">
              <mc:Choice xmlns:v="urn:schemas-microsoft-com:vml" Requires="v">
                <p:oleObj spid="_x0000_s85093" name="图片" r:id="rId3" imgW="2066760" imgH="2771640" progId="Word.Picture.8">
                  <p:embed/>
                </p:oleObj>
              </mc:Choice>
              <mc:Fallback>
                <p:oleObj name="图片" r:id="rId3" imgW="2066760" imgH="277164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524000"/>
                        <a:ext cx="3581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5"/>
          <p:cNvGraphicFramePr>
            <a:graphicFrameLocks noChangeAspect="1"/>
          </p:cNvGraphicFramePr>
          <p:nvPr/>
        </p:nvGraphicFramePr>
        <p:xfrm>
          <a:off x="4191000" y="1371600"/>
          <a:ext cx="4648200" cy="5029200"/>
        </p:xfrm>
        <a:graphic>
          <a:graphicData uri="http://schemas.openxmlformats.org/presentationml/2006/ole">
            <mc:AlternateContent xmlns:mc="http://schemas.openxmlformats.org/markup-compatibility/2006">
              <mc:Choice xmlns:v="urn:schemas-microsoft-com:vml" Requires="v">
                <p:oleObj spid="_x0000_s85094" name="图片" r:id="rId5" imgW="2181240" imgH="2476440" progId="Word.Picture.8">
                  <p:embed/>
                </p:oleObj>
              </mc:Choice>
              <mc:Fallback>
                <p:oleObj name="图片" r:id="rId5" imgW="2181240" imgH="247644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1371600"/>
                        <a:ext cx="4648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87836844"/>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fld id="{86DB648F-E33A-4800-9DB3-817195EAAF6C}" type="slidenum">
              <a:rPr lang="en-US" altLang="zh-CN" sz="1400" b="0">
                <a:ea typeface="宋体" panose="02010600030101010101" pitchFamily="2" charset="-122"/>
              </a:rPr>
              <a:pPr/>
              <a:t>82</a:t>
            </a:fld>
            <a:endParaRPr lang="en-US" altLang="zh-CN" sz="1400" b="0">
              <a:ea typeface="宋体" panose="02010600030101010101" pitchFamily="2" charset="-122"/>
            </a:endParaRPr>
          </a:p>
        </p:txBody>
      </p:sp>
      <p:sp>
        <p:nvSpPr>
          <p:cNvPr id="10245" name="Rectangle 2"/>
          <p:cNvSpPr>
            <a:spLocks noGrp="1" noChangeArrowheads="1"/>
          </p:cNvSpPr>
          <p:nvPr>
            <p:ph type="title"/>
          </p:nvPr>
        </p:nvSpPr>
        <p:spPr>
          <a:xfrm>
            <a:off x="179512" y="166558"/>
            <a:ext cx="7696200" cy="762000"/>
          </a:xfrm>
        </p:spPr>
        <p:txBody>
          <a:bodyPr>
            <a:normAutofit/>
          </a:bodyPr>
          <a:lstStyle/>
          <a:p>
            <a:pPr eaLnBrk="1" hangingPunct="1"/>
            <a:r>
              <a:rPr lang="en-US" altLang="zh-CN" dirty="0"/>
              <a:t>Itanium_IA64</a:t>
            </a:r>
            <a:r>
              <a:rPr lang="zh-CN" altLang="en-US" dirty="0"/>
              <a:t>寻址模式</a:t>
            </a:r>
          </a:p>
        </p:txBody>
      </p:sp>
      <p:graphicFrame>
        <p:nvGraphicFramePr>
          <p:cNvPr id="10242" name="Object 8"/>
          <p:cNvGraphicFramePr>
            <a:graphicFrameLocks noChangeAspect="1"/>
          </p:cNvGraphicFramePr>
          <p:nvPr/>
        </p:nvGraphicFramePr>
        <p:xfrm>
          <a:off x="609600" y="914400"/>
          <a:ext cx="8305800" cy="5638800"/>
        </p:xfrm>
        <a:graphic>
          <a:graphicData uri="http://schemas.openxmlformats.org/presentationml/2006/ole">
            <mc:AlternateContent xmlns:mc="http://schemas.openxmlformats.org/markup-compatibility/2006">
              <mc:Choice xmlns:v="urn:schemas-microsoft-com:vml" Requires="v">
                <p:oleObj spid="_x0000_s86068" name="位图图像" r:id="rId3" imgW="6268325" imgH="5038095" progId="Paint.Picture">
                  <p:embed/>
                </p:oleObj>
              </mc:Choice>
              <mc:Fallback>
                <p:oleObj name="位图图像" r:id="rId3" imgW="6268325" imgH="503809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914400"/>
                        <a:ext cx="8305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03912846"/>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fld id="{E7C76FFC-5EBA-4EF9-B491-1B7821AA5817}" type="slidenum">
              <a:rPr lang="en-US" altLang="zh-CN" sz="1400" b="0">
                <a:ea typeface="宋体" panose="02010600030101010101" pitchFamily="2" charset="-122"/>
              </a:rPr>
              <a:pPr/>
              <a:t>83</a:t>
            </a:fld>
            <a:endParaRPr lang="en-US" altLang="zh-CN" sz="1400" b="0">
              <a:ea typeface="宋体" panose="02010600030101010101" pitchFamily="2" charset="-122"/>
            </a:endParaRPr>
          </a:p>
        </p:txBody>
      </p:sp>
      <p:sp>
        <p:nvSpPr>
          <p:cNvPr id="118788" name="Rectangle 2"/>
          <p:cNvSpPr>
            <a:spLocks noGrp="1" noChangeArrowheads="1"/>
          </p:cNvSpPr>
          <p:nvPr>
            <p:ph type="title"/>
          </p:nvPr>
        </p:nvSpPr>
        <p:spPr/>
        <p:txBody>
          <a:bodyPr/>
          <a:lstStyle/>
          <a:p>
            <a:pPr eaLnBrk="1" hangingPunct="1"/>
            <a:r>
              <a:rPr lang="en-US" altLang="zh-CN" smtClean="0"/>
              <a:t>Intel Core</a:t>
            </a:r>
            <a:r>
              <a:rPr lang="zh-CN" altLang="en-US" smtClean="0"/>
              <a:t>微架构</a:t>
            </a:r>
          </a:p>
        </p:txBody>
      </p:sp>
      <p:sp>
        <p:nvSpPr>
          <p:cNvPr id="118789" name="Rectangle 3"/>
          <p:cNvSpPr>
            <a:spLocks noGrp="1" noChangeArrowheads="1"/>
          </p:cNvSpPr>
          <p:nvPr>
            <p:ph type="body" idx="1"/>
          </p:nvPr>
        </p:nvSpPr>
        <p:spPr/>
        <p:txBody>
          <a:bodyPr/>
          <a:lstStyle/>
          <a:p>
            <a:pPr eaLnBrk="1" hangingPunct="1"/>
            <a:endParaRPr lang="zh-CN" altLang="zh-CN" smtClean="0"/>
          </a:p>
        </p:txBody>
      </p:sp>
      <p:pic>
        <p:nvPicPr>
          <p:cNvPr id="118790" name="Picture 4" descr="20060427-Core-0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7450" y="1196975"/>
            <a:ext cx="7272338" cy="548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48883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MIPS MMU</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438538487"/>
              </p:ext>
            </p:extLst>
          </p:nvPr>
        </p:nvGraphicFramePr>
        <p:xfrm>
          <a:off x="2843808" y="1070992"/>
          <a:ext cx="5256584" cy="5281327"/>
        </p:xfrm>
        <a:graphic>
          <a:graphicData uri="http://schemas.openxmlformats.org/drawingml/2006/table">
            <a:tbl>
              <a:tblPr firstRow="1" bandRow="1">
                <a:tableStyleId>{5C22544A-7EE6-4342-B048-85BDC9FD1C3A}</a:tableStyleId>
              </a:tblPr>
              <a:tblGrid>
                <a:gridCol w="1512168"/>
                <a:gridCol w="3744416"/>
              </a:tblGrid>
              <a:tr h="1283711">
                <a:tc>
                  <a:txBody>
                    <a:bodyPr/>
                    <a:lstStyle/>
                    <a:p>
                      <a:pPr algn="r"/>
                      <a:r>
                        <a:rPr lang="en-US" altLang="zh-CN" b="0" dirty="0" smtClean="0">
                          <a:solidFill>
                            <a:schemeClr val="tx1"/>
                          </a:solidFill>
                        </a:rPr>
                        <a:t>0xFFFFFFFF</a:t>
                      </a:r>
                    </a:p>
                    <a:p>
                      <a:endParaRPr lang="en-US" altLang="zh-CN" b="0" dirty="0" smtClean="0">
                        <a:solidFill>
                          <a:schemeClr val="tx1"/>
                        </a:solidFill>
                      </a:endParaRPr>
                    </a:p>
                    <a:p>
                      <a:endParaRPr lang="en-US" altLang="zh-CN" b="0" dirty="0" smtClean="0">
                        <a:solidFill>
                          <a:schemeClr val="tx1"/>
                        </a:solidFill>
                      </a:endParaRPr>
                    </a:p>
                    <a:p>
                      <a:pPr algn="r"/>
                      <a:r>
                        <a:rPr lang="en-US" altLang="zh-CN" b="0" dirty="0" smtClean="0">
                          <a:solidFill>
                            <a:schemeClr val="tx1"/>
                          </a:solidFill>
                        </a:rPr>
                        <a:t>0xC0000000</a:t>
                      </a:r>
                      <a:endParaRPr lang="zh-CN" altLang="en-US" b="0" dirty="0">
                        <a:solidFill>
                          <a:schemeClr val="tx1"/>
                        </a:solidFill>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prstClr val="black"/>
                          </a:solidFill>
                          <a:effectLst/>
                          <a:uLnTx/>
                          <a:uFillTx/>
                          <a:latin typeface="+mn-lt"/>
                          <a:ea typeface="+mn-ea"/>
                          <a:cs typeface="+mn-cs"/>
                        </a:rPr>
                        <a:t>Kernel Space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0" i="0" u="none" strike="noStrike" kern="1200" cap="none" spc="0" normalizeH="0" baseline="0" noProof="0" dirty="0" smtClean="0">
                          <a:ln>
                            <a:noFill/>
                          </a:ln>
                          <a:solidFill>
                            <a:prstClr val="black"/>
                          </a:solidFill>
                          <a:effectLst/>
                          <a:uLnTx/>
                          <a:uFillTx/>
                          <a:latin typeface="+mn-lt"/>
                          <a:ea typeface="+mn-ea"/>
                          <a:cs typeface="+mn-cs"/>
                        </a:rPr>
                        <a:t> Mapped </a:t>
                      </a:r>
                      <a:r>
                        <a:rPr kumimoji="0" lang="en-US" altLang="zh-CN" sz="2200" b="0" i="0" u="none" strike="noStrike" kern="1200" cap="none" spc="0" normalizeH="0" baseline="0" noProof="0" dirty="0" err="1" smtClean="0">
                          <a:ln>
                            <a:noFill/>
                          </a:ln>
                          <a:solidFill>
                            <a:prstClr val="black"/>
                          </a:solidFill>
                          <a:effectLst/>
                          <a:uLnTx/>
                          <a:uFillTx/>
                          <a:latin typeface="+mn-lt"/>
                          <a:ea typeface="+mn-ea"/>
                          <a:cs typeface="+mn-cs"/>
                        </a:rPr>
                        <a:t>Uncached</a:t>
                      </a:r>
                      <a:r>
                        <a:rPr kumimoji="0" lang="en-US" altLang="zh-CN" sz="2200" b="0" i="0" u="none" strike="noStrike" kern="1200" cap="none" spc="0" normalizeH="0" baseline="0" noProof="0" dirty="0" smtClean="0">
                          <a:ln>
                            <a:noFill/>
                          </a:ln>
                          <a:solidFill>
                            <a:prstClr val="black"/>
                          </a:solidFill>
                          <a:effectLst/>
                          <a:uLnTx/>
                          <a:uFillTx/>
                          <a:latin typeface="+mn-lt"/>
                          <a:ea typeface="+mn-ea"/>
                          <a:cs typeface="+mn-cs"/>
                        </a:rPr>
                        <a:t>(</a:t>
                      </a:r>
                      <a:r>
                        <a:rPr kumimoji="0" lang="en-US" altLang="zh-CN" sz="2200" b="1" i="0" u="none" strike="noStrike" kern="1200" cap="none" spc="0" normalizeH="0" baseline="0" noProof="0" dirty="0" smtClean="0">
                          <a:ln>
                            <a:noFill/>
                          </a:ln>
                          <a:solidFill>
                            <a:prstClr val="black"/>
                          </a:solidFill>
                          <a:effectLst/>
                          <a:uLnTx/>
                          <a:uFillTx/>
                          <a:latin typeface="+mn-lt"/>
                          <a:ea typeface="+mn-ea"/>
                          <a:cs typeface="+mn-cs"/>
                        </a:rPr>
                        <a:t>MMU</a:t>
                      </a:r>
                      <a:r>
                        <a:rPr kumimoji="0" lang="en-US" altLang="zh-CN" sz="2200" b="0" i="0" u="none" strike="noStrike" kern="1200" cap="none" spc="0" normalizeH="0" baseline="0" noProof="0" dirty="0" smtClean="0">
                          <a:ln>
                            <a:noFill/>
                          </a:ln>
                          <a:solidFill>
                            <a:prstClr val="black"/>
                          </a:solidFill>
                          <a:effectLst/>
                          <a:uLnTx/>
                          <a:uFillTx/>
                          <a:latin typeface="+mn-lt"/>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0" i="0" u="none" strike="noStrike" kern="1200" cap="none" spc="0" normalizeH="0" baseline="0" noProof="0" dirty="0" smtClean="0">
                          <a:ln>
                            <a:noFill/>
                          </a:ln>
                          <a:solidFill>
                            <a:prstClr val="black"/>
                          </a:solidFill>
                          <a:effectLst/>
                          <a:uLnTx/>
                          <a:uFillTx/>
                          <a:latin typeface="+mn-lt"/>
                          <a:ea typeface="+mn-ea"/>
                          <a:cs typeface="+mn-cs"/>
                        </a:rPr>
                        <a:t>(1GB)</a:t>
                      </a:r>
                      <a:endParaRPr kumimoji="0" lang="zh-CN" altLang="en-US" sz="2200" b="0" i="0" u="none" strike="noStrike" kern="1200" cap="none" spc="0" normalizeH="0" baseline="0" noProof="0" dirty="0">
                        <a:ln>
                          <a:noFill/>
                        </a:ln>
                        <a:solidFill>
                          <a:prstClr val="black"/>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855808">
                <a:tc>
                  <a:txBody>
                    <a:bodyPr/>
                    <a:lstStyle/>
                    <a:p>
                      <a:pPr algn="r"/>
                      <a:r>
                        <a:rPr lang="en-US" altLang="zh-CN" dirty="0" smtClean="0">
                          <a:effectLst/>
                        </a:rPr>
                        <a:t>0xBFFFFFFF</a:t>
                      </a:r>
                    </a:p>
                    <a:p>
                      <a:pPr algn="r"/>
                      <a:endParaRPr lang="en-US" altLang="zh-CN" sz="1000" dirty="0" smtClean="0">
                        <a:effectLst/>
                      </a:endParaRPr>
                    </a:p>
                    <a:p>
                      <a:pPr algn="r"/>
                      <a:r>
                        <a:rPr lang="en-US" altLang="zh-CN" dirty="0" smtClean="0">
                          <a:effectLst/>
                        </a:rPr>
                        <a:t>0xA0000000</a:t>
                      </a:r>
                      <a:endParaRPr lang="zh-CN" altLang="en-US"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mn-lt"/>
                          <a:ea typeface="+mn-ea"/>
                          <a:cs typeface="+mn-cs"/>
                        </a:rPr>
                        <a:t>Kernel Space(512KB)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0" i="0" u="none" strike="noStrike" kern="1200" cap="none" spc="0" normalizeH="0" baseline="0" noProof="0" dirty="0" smtClean="0">
                          <a:ln>
                            <a:noFill/>
                          </a:ln>
                          <a:solidFill>
                            <a:prstClr val="black"/>
                          </a:solidFill>
                          <a:effectLst/>
                          <a:uLnTx/>
                          <a:uFillTx/>
                          <a:latin typeface="+mn-lt"/>
                          <a:ea typeface="+mn-ea"/>
                          <a:cs typeface="+mn-cs"/>
                        </a:rPr>
                        <a:t> Unmapped </a:t>
                      </a:r>
                      <a:r>
                        <a:rPr kumimoji="0" lang="en-US" altLang="zh-CN" sz="2200" b="0" i="0" u="none" strike="noStrike" kern="1200" cap="none" spc="0" normalizeH="0" baseline="0" noProof="0" dirty="0" err="1" smtClean="0">
                          <a:ln>
                            <a:noFill/>
                          </a:ln>
                          <a:solidFill>
                            <a:prstClr val="black"/>
                          </a:solidFill>
                          <a:effectLst/>
                          <a:uLnTx/>
                          <a:uFillTx/>
                          <a:latin typeface="+mn-lt"/>
                          <a:ea typeface="+mn-ea"/>
                          <a:cs typeface="+mn-cs"/>
                        </a:rPr>
                        <a:t>Uncached</a:t>
                      </a:r>
                      <a:endParaRPr kumimoji="0" lang="zh-CN" altLang="en-US" sz="2200" b="0" i="0" u="none" strike="noStrike" kern="1200" cap="none" spc="0" normalizeH="0" baseline="0" noProof="0" dirty="0">
                        <a:ln>
                          <a:noFill/>
                        </a:ln>
                        <a:solidFill>
                          <a:prstClr val="black"/>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855808">
                <a:tc>
                  <a:txBody>
                    <a:bodyPr/>
                    <a:lstStyle/>
                    <a:p>
                      <a:pPr algn="r"/>
                      <a:r>
                        <a:rPr lang="en-US" altLang="zh-CN" dirty="0" smtClean="0">
                          <a:effectLst/>
                        </a:rPr>
                        <a:t>0x9FFFFFFF</a:t>
                      </a:r>
                    </a:p>
                    <a:p>
                      <a:pPr algn="r"/>
                      <a:endParaRPr lang="en-US" altLang="zh-CN" sz="1000" dirty="0" smtClean="0">
                        <a:effectLst/>
                      </a:endParaRPr>
                    </a:p>
                    <a:p>
                      <a:pPr algn="r"/>
                      <a:r>
                        <a:rPr lang="en-US" altLang="zh-CN" dirty="0" smtClean="0">
                          <a:effectLst/>
                        </a:rPr>
                        <a:t>0x80000000</a:t>
                      </a:r>
                      <a:endParaRPr lang="zh-CN" altLang="en-US"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b="0" dirty="0" smtClean="0">
                          <a:effectLst/>
                        </a:rPr>
                        <a:t>Kernel Space(512KB)</a:t>
                      </a:r>
                    </a:p>
                    <a:p>
                      <a:pPr algn="ctr"/>
                      <a:r>
                        <a:rPr lang="en-US" altLang="zh-CN" sz="2200" dirty="0" smtClean="0">
                          <a:effectLst/>
                        </a:rPr>
                        <a:t> </a:t>
                      </a:r>
                      <a:r>
                        <a:rPr kumimoji="0" lang="en-US" altLang="zh-CN" sz="2200" b="0" i="0" u="none" strike="noStrike" kern="1200" cap="none" spc="0" normalizeH="0" baseline="0" noProof="0" dirty="0" smtClean="0">
                          <a:ln>
                            <a:noFill/>
                          </a:ln>
                          <a:solidFill>
                            <a:prstClr val="black"/>
                          </a:solidFill>
                          <a:effectLst/>
                          <a:uLnTx/>
                          <a:uFillTx/>
                          <a:latin typeface="+mn-lt"/>
                          <a:ea typeface="+mn-ea"/>
                          <a:cs typeface="+mn-cs"/>
                        </a:rPr>
                        <a:t>Unmapped cached</a:t>
                      </a:r>
                      <a:endParaRPr lang="zh-CN" altLang="en-US" sz="2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170993">
                <a:tc>
                  <a:txBody>
                    <a:bodyPr/>
                    <a:lstStyle/>
                    <a:p>
                      <a:pPr algn="r"/>
                      <a:r>
                        <a:rPr lang="en-US" altLang="zh-CN" dirty="0" smtClean="0">
                          <a:effectLst/>
                        </a:rPr>
                        <a:t>0x7FFFFFFF</a:t>
                      </a:r>
                    </a:p>
                    <a:p>
                      <a:pPr algn="r"/>
                      <a:endParaRPr lang="en-US" altLang="zh-CN" sz="1800" kern="1200" dirty="0" smtClean="0">
                        <a:solidFill>
                          <a:schemeClr val="dk1"/>
                        </a:solidFill>
                        <a:effectLst/>
                        <a:latin typeface="+mn-lt"/>
                        <a:ea typeface="+mn-ea"/>
                        <a:cs typeface="+mn-cs"/>
                      </a:endParaRPr>
                    </a:p>
                    <a:p>
                      <a:pPr algn="r"/>
                      <a:endParaRPr lang="en-US" altLang="zh-CN" sz="1800" kern="1200" dirty="0" smtClean="0">
                        <a:solidFill>
                          <a:schemeClr val="dk1"/>
                        </a:solidFill>
                        <a:effectLst/>
                        <a:latin typeface="+mn-lt"/>
                        <a:ea typeface="+mn-ea"/>
                        <a:cs typeface="+mn-cs"/>
                      </a:endParaRPr>
                    </a:p>
                    <a:p>
                      <a:pPr algn="r"/>
                      <a:endParaRPr lang="en-US" altLang="zh-CN" sz="1800" kern="1200" dirty="0" smtClean="0">
                        <a:solidFill>
                          <a:schemeClr val="dk1"/>
                        </a:solidFill>
                        <a:effectLst/>
                        <a:latin typeface="+mn-lt"/>
                        <a:ea typeface="+mn-ea"/>
                        <a:cs typeface="+mn-cs"/>
                      </a:endParaRPr>
                    </a:p>
                    <a:p>
                      <a:pPr algn="r"/>
                      <a:endParaRPr lang="en-US" altLang="zh-CN" sz="1800" kern="1200" dirty="0" smtClean="0">
                        <a:solidFill>
                          <a:schemeClr val="dk1"/>
                        </a:solidFill>
                        <a:effectLst/>
                        <a:latin typeface="+mn-lt"/>
                        <a:ea typeface="+mn-ea"/>
                        <a:cs typeface="+mn-cs"/>
                      </a:endParaRPr>
                    </a:p>
                    <a:p>
                      <a:pPr algn="r"/>
                      <a:endParaRPr lang="en-US" altLang="zh-CN" sz="1800" kern="1200" dirty="0" smtClean="0">
                        <a:solidFill>
                          <a:schemeClr val="dk1"/>
                        </a:solidFill>
                        <a:effectLst/>
                        <a:latin typeface="+mn-lt"/>
                        <a:ea typeface="+mn-ea"/>
                        <a:cs typeface="+mn-cs"/>
                      </a:endParaRPr>
                    </a:p>
                    <a:p>
                      <a:pPr algn="r"/>
                      <a:endParaRPr lang="en-US" altLang="zh-CN" sz="1800" kern="1200" dirty="0" smtClean="0">
                        <a:solidFill>
                          <a:schemeClr val="dk1"/>
                        </a:solidFill>
                        <a:effectLst/>
                        <a:latin typeface="+mn-lt"/>
                        <a:ea typeface="+mn-ea"/>
                        <a:cs typeface="+mn-cs"/>
                      </a:endParaRPr>
                    </a:p>
                    <a:p>
                      <a:pPr algn="r"/>
                      <a:r>
                        <a:rPr lang="en-US" altLang="zh-CN" sz="1800" kern="1200" dirty="0" smtClean="0">
                          <a:solidFill>
                            <a:schemeClr val="dk1"/>
                          </a:solidFill>
                          <a:effectLst/>
                          <a:latin typeface="+mn-lt"/>
                          <a:ea typeface="+mn-ea"/>
                          <a:cs typeface="+mn-cs"/>
                        </a:rPr>
                        <a:t>0x00000000</a:t>
                      </a:r>
                      <a:endParaRPr lang="zh-CN" altLang="en-US"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dirty="0" smtClean="0"/>
                        <a:t>User Space(MMU)</a:t>
                      </a:r>
                    </a:p>
                    <a:p>
                      <a:pPr algn="ctr"/>
                      <a:r>
                        <a:rPr lang="en-US" altLang="zh-CN" sz="2400" dirty="0" smtClean="0"/>
                        <a:t>(</a:t>
                      </a:r>
                      <a:r>
                        <a:rPr lang="en-US" altLang="zh-CN" sz="2400" dirty="0" smtClean="0">
                          <a:effectLst/>
                        </a:rPr>
                        <a:t>2GB</a:t>
                      </a:r>
                      <a:r>
                        <a:rPr lang="en-US" altLang="zh-CN" sz="2400" dirty="0" smtClean="0"/>
                        <a:t>)</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左大括号 4"/>
          <p:cNvSpPr/>
          <p:nvPr/>
        </p:nvSpPr>
        <p:spPr>
          <a:xfrm>
            <a:off x="2483768" y="2564904"/>
            <a:ext cx="432048" cy="17281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圆角矩形 6"/>
          <p:cNvSpPr/>
          <p:nvPr/>
        </p:nvSpPr>
        <p:spPr>
          <a:xfrm>
            <a:off x="611560" y="3032956"/>
            <a:ext cx="1692188" cy="792088"/>
          </a:xfrm>
          <a:prstGeom prst="roundRect">
            <a:avLst/>
          </a:prstGeom>
          <a:solidFill>
            <a:schemeClr val="accent6">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dirty="0" smtClean="0">
                <a:solidFill>
                  <a:schemeClr val="tx1"/>
                </a:solidFill>
              </a:rPr>
              <a:t>0x1FFFFFFF</a:t>
            </a:r>
            <a:endParaRPr lang="en-US" altLang="zh-CN" sz="2200" dirty="0">
              <a:solidFill>
                <a:schemeClr val="tx1"/>
              </a:solidFill>
            </a:endParaRPr>
          </a:p>
          <a:p>
            <a:endParaRPr lang="en-US" altLang="zh-CN" sz="1000" dirty="0">
              <a:solidFill>
                <a:schemeClr val="tx1"/>
              </a:solidFill>
            </a:endParaRPr>
          </a:p>
          <a:p>
            <a:r>
              <a:rPr lang="en-US" altLang="zh-CN" sz="2200" dirty="0" smtClean="0">
                <a:solidFill>
                  <a:schemeClr val="tx1"/>
                </a:solidFill>
              </a:rPr>
              <a:t>0x00000000</a:t>
            </a:r>
            <a:endParaRPr lang="en-US" altLang="zh-CN" sz="2200" dirty="0">
              <a:solidFill>
                <a:schemeClr val="tx1"/>
              </a:solidFill>
            </a:endParaRPr>
          </a:p>
        </p:txBody>
      </p:sp>
      <p:sp>
        <p:nvSpPr>
          <p:cNvPr id="3" name="灯片编号占位符 2"/>
          <p:cNvSpPr>
            <a:spLocks noGrp="1"/>
          </p:cNvSpPr>
          <p:nvPr>
            <p:ph type="sldNum" sz="quarter" idx="12"/>
          </p:nvPr>
        </p:nvSpPr>
        <p:spPr/>
        <p:txBody>
          <a:bodyPr/>
          <a:lstStyle/>
          <a:p>
            <a:pPr>
              <a:defRPr/>
            </a:pPr>
            <a:fld id="{D70A7DCE-50A9-44DB-83A6-F34B2A3EA1B3}" type="slidenum">
              <a:rPr lang="zh-CN" altLang="en-US" smtClean="0"/>
              <a:pPr>
                <a:defRPr/>
              </a:pPr>
              <a:t>84</a:t>
            </a:fld>
            <a:endParaRPr lang="zh-CN" altLang="en-US"/>
          </a:p>
        </p:txBody>
      </p:sp>
    </p:spTree>
    <p:extLst>
      <p:ext uri="{BB962C8B-B14F-4D97-AF65-F5344CB8AC3E}">
        <p14:creationId xmlns:p14="http://schemas.microsoft.com/office/powerpoint/2010/main" val="7989154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a:xfrm>
            <a:off x="230188" y="115888"/>
            <a:ext cx="7870825" cy="955675"/>
          </a:xfrm>
        </p:spPr>
        <p:txBody>
          <a:bodyPr/>
          <a:lstStyle/>
          <a:p>
            <a:endParaRPr smtClean="0">
              <a:ea typeface="黑体" panose="02010609060101010101" pitchFamily="49" charset="-122"/>
            </a:endParaRPr>
          </a:p>
        </p:txBody>
      </p:sp>
      <p:sp>
        <p:nvSpPr>
          <p:cNvPr id="84995" name="内容占位符 2"/>
          <p:cNvSpPr>
            <a:spLocks noGrp="1"/>
          </p:cNvSpPr>
          <p:nvPr>
            <p:ph idx="1"/>
          </p:nvPr>
        </p:nvSpPr>
        <p:spPr>
          <a:xfrm>
            <a:off x="1547813" y="2852738"/>
            <a:ext cx="6021387" cy="2525712"/>
          </a:xfrm>
        </p:spPr>
        <p:txBody>
          <a:bodyPr/>
          <a:lstStyle/>
          <a:p>
            <a:pPr algn="ctr">
              <a:buClr>
                <a:srgbClr val="FF3300"/>
              </a:buClr>
              <a:buSzPct val="95000"/>
              <a:buFont typeface="Wingdings" pitchFamily="2" charset="2"/>
              <a:buChar char="¤"/>
              <a:defRPr/>
            </a:pPr>
            <a:r>
              <a:rPr lang="en-US" altLang="zh-CN" sz="8800">
                <a:solidFill>
                  <a:srgbClr val="000000"/>
                </a:solidFill>
                <a:latin typeface="Algerian" panose="04020705040A02060702" pitchFamily="82" charset="0"/>
              </a:rPr>
              <a:t>END</a:t>
            </a:r>
            <a:endParaRPr sz="8800">
              <a:solidFill>
                <a:srgbClr val="000000"/>
              </a:solidFill>
              <a:latin typeface="Algerian" panose="04020705040A02060702" pitchFamily="82"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85</a:t>
            </a:fld>
            <a:endParaRPr lang="zh-CN" altLang="en-US"/>
          </a:p>
        </p:txBody>
      </p:sp>
    </p:spTree>
    <p:extLst>
      <p:ext uri="{BB962C8B-B14F-4D97-AF65-F5344CB8AC3E}">
        <p14:creationId xmlns:p14="http://schemas.microsoft.com/office/powerpoint/2010/main" val="2929814529"/>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smtClean="0"/>
              <a:t>Some important items</a:t>
            </a:r>
          </a:p>
        </p:txBody>
      </p:sp>
      <p:sp>
        <p:nvSpPr>
          <p:cNvPr id="10243" name="AutoShape 3"/>
          <p:cNvSpPr>
            <a:spLocks noGrp="1" noChangeArrowheads="1"/>
          </p:cNvSpPr>
          <p:nvPr>
            <p:ph type="body" idx="1"/>
          </p:nvPr>
        </p:nvSpPr>
        <p:spPr/>
        <p:txBody>
          <a:bodyPr/>
          <a:lstStyle/>
          <a:p>
            <a:pPr marL="252000">
              <a:spcBef>
                <a:spcPts val="600"/>
              </a:spcBef>
              <a:buFontTx/>
              <a:buNone/>
            </a:pPr>
            <a:r>
              <a:rPr lang="en-US" altLang="zh-CN" sz="2400" dirty="0" smtClean="0">
                <a:solidFill>
                  <a:srgbClr val="FF0000"/>
                </a:solidFill>
              </a:rPr>
              <a:t>hit:     </a:t>
            </a:r>
            <a:r>
              <a:rPr lang="en-US" altLang="zh-CN" sz="2400" b="0" dirty="0" smtClean="0">
                <a:solidFill>
                  <a:schemeClr val="tx1"/>
                </a:solidFill>
              </a:rPr>
              <a:t>The CPU accesses the upper level and succeeds.</a:t>
            </a:r>
          </a:p>
          <a:p>
            <a:pPr marL="252000">
              <a:spcBef>
                <a:spcPts val="600"/>
              </a:spcBef>
              <a:buNone/>
            </a:pPr>
            <a:r>
              <a:rPr lang="en-US" altLang="zh-CN" sz="2400" dirty="0" smtClean="0">
                <a:solidFill>
                  <a:srgbClr val="FF0000"/>
                </a:solidFill>
              </a:rPr>
              <a:t>Miss:  </a:t>
            </a:r>
            <a:r>
              <a:rPr lang="en-US" altLang="zh-CN" sz="2400" b="0" dirty="0">
                <a:solidFill>
                  <a:schemeClr val="tx1"/>
                </a:solidFill>
              </a:rPr>
              <a:t>The CPU accesses the upper level and fails.</a:t>
            </a:r>
          </a:p>
          <a:p>
            <a:pPr marL="252000">
              <a:spcBef>
                <a:spcPts val="600"/>
              </a:spcBef>
              <a:buFontTx/>
              <a:buNone/>
            </a:pPr>
            <a:r>
              <a:rPr lang="en-US" altLang="zh-CN" sz="2400" dirty="0">
                <a:solidFill>
                  <a:srgbClr val="FF0000"/>
                </a:solidFill>
              </a:rPr>
              <a:t>Hit time: </a:t>
            </a:r>
          </a:p>
          <a:p>
            <a:pPr marL="252000">
              <a:spcBef>
                <a:spcPts val="600"/>
              </a:spcBef>
              <a:buFontTx/>
              <a:buNone/>
            </a:pPr>
            <a:r>
              <a:rPr lang="en-US" altLang="zh-CN" sz="2400" dirty="0" smtClean="0"/>
              <a:t>	       </a:t>
            </a:r>
            <a:r>
              <a:rPr lang="en-US" altLang="zh-CN" sz="2400" b="0" dirty="0" smtClean="0">
                <a:solidFill>
                  <a:schemeClr val="tx1"/>
                </a:solidFill>
              </a:rPr>
              <a:t>The time to access the upper level of the memory hierarchy, which includes the time needed to determine whether the access is a hit or a miss.</a:t>
            </a:r>
          </a:p>
          <a:p>
            <a:pPr marL="252000">
              <a:spcBef>
                <a:spcPts val="600"/>
              </a:spcBef>
              <a:buFontTx/>
              <a:buNone/>
            </a:pPr>
            <a:r>
              <a:rPr lang="en-US" altLang="zh-CN" sz="2400" dirty="0" smtClean="0">
                <a:solidFill>
                  <a:srgbClr val="FF0000"/>
                </a:solidFill>
              </a:rPr>
              <a:t>miss penalty:</a:t>
            </a:r>
          </a:p>
          <a:p>
            <a:pPr marL="252000">
              <a:spcBef>
                <a:spcPts val="600"/>
              </a:spcBef>
              <a:buFontTx/>
              <a:buNone/>
            </a:pPr>
            <a:r>
              <a:rPr lang="en-US" altLang="zh-CN" sz="2400" dirty="0" smtClean="0"/>
              <a:t>	        </a:t>
            </a:r>
            <a:r>
              <a:rPr lang="en-US" altLang="zh-CN" sz="2400" b="0" dirty="0" smtClean="0">
                <a:solidFill>
                  <a:schemeClr val="tx1"/>
                </a:solidFill>
              </a:rPr>
              <a:t>The time to replace a block in the upper level with the corresponding block from the lower level, plus the time to deliver this block to the processor.</a:t>
            </a:r>
          </a:p>
          <a:p>
            <a:pPr marL="252000">
              <a:spcBef>
                <a:spcPts val="600"/>
              </a:spcBef>
            </a:pPr>
            <a:endParaRPr lang="en-US" altLang="zh-CN" sz="2400" dirty="0" smtClean="0"/>
          </a:p>
        </p:txBody>
      </p:sp>
      <p:sp>
        <p:nvSpPr>
          <p:cNvPr id="2" name="灯片编号占位符 1"/>
          <p:cNvSpPr>
            <a:spLocks noGrp="1"/>
          </p:cNvSpPr>
          <p:nvPr>
            <p:ph type="sldNum" sz="quarter" idx="12"/>
          </p:nvPr>
        </p:nvSpPr>
        <p:spPr/>
        <p:txBody>
          <a:bodyPr/>
          <a:lstStyle/>
          <a:p>
            <a:pPr>
              <a:defRPr/>
            </a:pPr>
            <a:fld id="{D70A7DCE-50A9-44DB-83A6-F34B2A3EA1B3}" type="slidenum">
              <a:rPr lang="zh-CN" altLang="en-US" smtClean="0"/>
              <a:pPr>
                <a:defRPr/>
              </a:pPr>
              <a:t>9</a:t>
            </a:fld>
            <a:endParaRPr lang="zh-CN" altLang="en-US"/>
          </a:p>
        </p:txBody>
      </p:sp>
    </p:spTree>
    <p:extLst>
      <p:ext uri="{BB962C8B-B14F-4D97-AF65-F5344CB8AC3E}">
        <p14:creationId xmlns:p14="http://schemas.microsoft.com/office/powerpoint/2010/main" val="797066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10612</TotalTime>
  <Pages>48</Pages>
  <Words>4741</Words>
  <Application>Microsoft Office PowerPoint</Application>
  <PresentationFormat>全屏显示(4:3)</PresentationFormat>
  <Paragraphs>1724</Paragraphs>
  <Slides>85</Slides>
  <Notes>75</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85</vt:i4>
      </vt:variant>
    </vt:vector>
  </HeadingPairs>
  <TitlesOfParts>
    <vt:vector size="91" baseType="lpstr">
      <vt:lpstr>Office 主题</vt:lpstr>
      <vt:lpstr>Clip</vt:lpstr>
      <vt:lpstr>位图图像</vt:lpstr>
      <vt:lpstr>公式</vt:lpstr>
      <vt:lpstr>Worksheet</vt:lpstr>
      <vt:lpstr>图片</vt:lpstr>
      <vt:lpstr>Computer Organization &amp; Design             The Hardware/Software Interface</vt:lpstr>
      <vt:lpstr>Contents of Chapter 7</vt:lpstr>
      <vt:lpstr>7.1 Introduction</vt:lpstr>
      <vt:lpstr>Memories:  Review</vt:lpstr>
      <vt:lpstr>PowerPoint 演示文稿</vt:lpstr>
      <vt:lpstr>Problems in memory designing</vt:lpstr>
      <vt:lpstr>Locality -- two important concepts</vt:lpstr>
      <vt:lpstr>Solutions </vt:lpstr>
      <vt:lpstr>Some important items</vt:lpstr>
      <vt:lpstr>Exploiting Memory Hierarchy</vt:lpstr>
      <vt:lpstr>There has been exploited Memory Hierarchy</vt:lpstr>
      <vt:lpstr>7.2 The basics of Cache</vt:lpstr>
      <vt:lpstr>Direct Mapped Cache</vt:lpstr>
      <vt:lpstr>Accessing a cache---how do we find it? </vt:lpstr>
      <vt:lpstr>Access sequence</vt:lpstr>
      <vt:lpstr>Access sequence-2</vt:lpstr>
      <vt:lpstr>Direct Mapped Cache construction</vt:lpstr>
      <vt:lpstr>Bits in Cache</vt:lpstr>
      <vt:lpstr>Mapping an Address to Multiword Cache Block</vt:lpstr>
      <vt:lpstr>Miss rate versus block size. </vt:lpstr>
      <vt:lpstr>Handling Cache reads hit and Misses</vt:lpstr>
      <vt:lpstr>Handling Cache Writes hit and Misses</vt:lpstr>
      <vt:lpstr>Example </vt:lpstr>
      <vt:lpstr>An example cache: the intrinsity FastMATH Processor</vt:lpstr>
      <vt:lpstr>read request </vt:lpstr>
      <vt:lpstr>writes</vt:lpstr>
      <vt:lpstr>PowerPoint 演示文稿</vt:lpstr>
      <vt:lpstr>Designing the Memory system to Support Cache </vt:lpstr>
      <vt:lpstr>Performance basic memory organization</vt:lpstr>
      <vt:lpstr>Performance in Wider Main Memory </vt:lpstr>
      <vt:lpstr>Performance in Four-way interleaved memory</vt:lpstr>
      <vt:lpstr>DRAM developed</vt:lpstr>
      <vt:lpstr>Deep concept in Cache</vt:lpstr>
      <vt:lpstr>Q1: Block Placement</vt:lpstr>
      <vt:lpstr>Figure  8-32 Block Placement</vt:lpstr>
      <vt:lpstr>Q2: Block Identification</vt:lpstr>
      <vt:lpstr>The Format of the Physical Address</vt:lpstr>
      <vt:lpstr>Direct-mapped Cache Example (1-word Blocks)</vt:lpstr>
      <vt:lpstr>Fully-Associative Cache example (1-word Blocks)</vt:lpstr>
      <vt:lpstr>2-Way Set-Associative Cache</vt:lpstr>
      <vt:lpstr>Q3: Block Replacement</vt:lpstr>
      <vt:lpstr>Strategy of block Replacement</vt:lpstr>
      <vt:lpstr>Q4: Write Strategy</vt:lpstr>
      <vt:lpstr>Write stall</vt:lpstr>
      <vt:lpstr>Write buffers</vt:lpstr>
      <vt:lpstr>Write misses </vt:lpstr>
      <vt:lpstr>7.3 Measuring and improving cache performance</vt:lpstr>
      <vt:lpstr>Measuring cache performance</vt:lpstr>
      <vt:lpstr>Combine the reads and writes  </vt:lpstr>
      <vt:lpstr>Calculating cache performance</vt:lpstr>
      <vt:lpstr>How faster a processor for ideal</vt:lpstr>
      <vt:lpstr>Calculating cache performance      with Increased Clock Rate</vt:lpstr>
      <vt:lpstr>Solution 1   Reducing cache misses by more flexible placement of blocks</vt:lpstr>
      <vt:lpstr>The disadvantage of a direct-mapped cache</vt:lpstr>
      <vt:lpstr>The basics of a set-associative cache          Decreasing miss ratio with associativity</vt:lpstr>
      <vt:lpstr>Memory block whose address is 12 in a cache                                    with 8 blocks for different mapped</vt:lpstr>
      <vt:lpstr>An eight-block cache configured as variety-way</vt:lpstr>
      <vt:lpstr>Miss rate versus set-associativity—8Blocks</vt:lpstr>
      <vt:lpstr>PowerPoint 演示文稿</vt:lpstr>
      <vt:lpstr>How much of a reduction in the miss rate is achieved by associativity?</vt:lpstr>
      <vt:lpstr>Locating a block in the set-associative cache</vt:lpstr>
      <vt:lpstr>Size of tags versus set associativity</vt:lpstr>
      <vt:lpstr>PowerPoint 演示文稿</vt:lpstr>
      <vt:lpstr>Choosing which block to replace</vt:lpstr>
      <vt:lpstr>Decreasing miss penalty with multilevel caches</vt:lpstr>
      <vt:lpstr>PowerPoint 演示文稿</vt:lpstr>
      <vt:lpstr>7.4 Virtual Memory</vt:lpstr>
      <vt:lpstr>Pages:  virtual memory blocks</vt:lpstr>
      <vt:lpstr>Page Tables</vt:lpstr>
      <vt:lpstr>Placing a page and finding it again --Page Tables</vt:lpstr>
      <vt:lpstr>Page faults</vt:lpstr>
      <vt:lpstr>How larger page table?</vt:lpstr>
      <vt:lpstr>What about writes?</vt:lpstr>
      <vt:lpstr>Making Address Translation Fast--TLB</vt:lpstr>
      <vt:lpstr>FastMATH Memory Hierarchy</vt:lpstr>
      <vt:lpstr>TLBs and caches</vt:lpstr>
      <vt:lpstr>Modern Systems</vt:lpstr>
      <vt:lpstr>Some Issues</vt:lpstr>
      <vt:lpstr>Real Mode (8086)  </vt:lpstr>
      <vt:lpstr> 保护模式(80286)</vt:lpstr>
      <vt:lpstr>保护模式(80386, 80486, Pentium)</vt:lpstr>
      <vt:lpstr>Itanium_IA64寻址模式</vt:lpstr>
      <vt:lpstr>Intel Core微架构</vt:lpstr>
      <vt:lpstr>MIPS MMU</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Seven</dc:title>
  <dc:creator>sqs</dc:creator>
  <cp:lastModifiedBy>Xiaofei</cp:lastModifiedBy>
  <cp:revision>274</cp:revision>
  <cp:lastPrinted>2018-05-23T09:10:01Z</cp:lastPrinted>
  <dcterms:created xsi:type="dcterms:W3CDTF">1997-08-29T18:22:54Z</dcterms:created>
  <dcterms:modified xsi:type="dcterms:W3CDTF">2018-05-23T09:30:26Z</dcterms:modified>
</cp:coreProperties>
</file>