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3"/>
  </p:handoutMasterIdLst>
  <p:sldIdLst>
    <p:sldId id="339" r:id="rId3"/>
    <p:sldId id="435" r:id="rId4"/>
    <p:sldId id="441" r:id="rId5"/>
    <p:sldId id="439" r:id="rId6"/>
    <p:sldId id="440" r:id="rId7"/>
    <p:sldId id="442" r:id="rId8"/>
    <p:sldId id="421" r:id="rId9"/>
    <p:sldId id="422" r:id="rId11"/>
    <p:sldId id="423" r:id="rId12"/>
    <p:sldId id="424" r:id="rId13"/>
    <p:sldId id="443" r:id="rId14"/>
    <p:sldId id="425" r:id="rId15"/>
    <p:sldId id="431" r:id="rId16"/>
    <p:sldId id="430" r:id="rId17"/>
    <p:sldId id="418" r:id="rId18"/>
    <p:sldId id="419" r:id="rId19"/>
    <p:sldId id="420" r:id="rId20"/>
    <p:sldId id="445" r:id="rId21"/>
    <p:sldId id="415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99"/>
    <a:srgbClr val="666699"/>
    <a:srgbClr val="9999FF"/>
    <a:srgbClr val="CCCCFF"/>
    <a:srgbClr val="0000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71754" autoAdjust="0"/>
  </p:normalViewPr>
  <p:slideViewPr>
    <p:cSldViewPr>
      <p:cViewPr varScale="1">
        <p:scale>
          <a:sx n="63" d="100"/>
          <a:sy n="63" d="100"/>
        </p:scale>
        <p:origin x="99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2E7E644-3D1C-4174-AC48-643C7C2E2A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A85876-5778-412D-A66E-7C93DA5B060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5876-5778-412D-A66E-7C93DA5B060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" y="0"/>
            <a:ext cx="12136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88913"/>
            <a:ext cx="163406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8" y="581025"/>
            <a:ext cx="182456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08725"/>
            <a:ext cx="1051771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D5E0A859-6C46-4EC0-9ABE-1A8A1DE54026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90BA032-5110-4942-BB0F-F1A8E1E3D2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E4EF3DE-745B-4A33-A1EB-441C4EBADF0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E4922E-B540-4557-BE15-B2E622BE92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06FFD37-6AAF-41CA-867C-544BBA01EF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6A6C44-0D3A-41F2-A27B-9C6F64641F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76D168C8-DFA1-4F58-983E-27A252296D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2037CAD-7A36-40EB-87B9-503E1A22F9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968501" y="6207126"/>
            <a:ext cx="643255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Liti" panose="02010800040101010101" charset="-122"/>
                <a:ea typeface="STLiti" panose="02010800040101010101" charset="-122"/>
                <a:cs typeface="STLiti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Liti" panose="02010800040101010101" charset="-122"/>
              <a:ea typeface="STLiti" panose="02010800040101010101" charset="-122"/>
              <a:cs typeface="STLiti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9340619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SimHei" panose="02010609060101010101" pitchFamily="49" charset="-122"/>
              <a:buChar char="◎"/>
              <a:defRPr b="1">
                <a:solidFill>
                  <a:srgbClr val="24279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SimHei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SimHei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EF427A2-AAA0-4074-9D9D-9A72811FB8BF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707980-717A-43CF-8DC1-A8B2EF9BDC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2159000" y="6237288"/>
            <a:ext cx="88328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10492747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AE60EF8-23B6-47C4-9A71-94409060776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01A48F-61CC-4177-A0C5-255881D2AF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4D9AD16C-00F1-4C11-85CA-F11A0227B3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F7ACC9-1F7F-4C2D-AE7E-003556F54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EE8B514-029E-4562-A010-50CC543435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796291-9A1B-4747-987B-AF5CDC8204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3E1DD03-7589-4040-9226-3BF68989034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356D9E-CF70-4229-8944-F641D80E4F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057F175-C482-498F-99D0-07B56F906CA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3FED18-3E03-4415-9896-8C8B549F59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4C8CA43-2149-40AD-8549-A2F0EFA040F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485C4D-A2A6-4F72-A20C-4FDA672B40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4BA06293-5331-4864-BCA6-82508058CDE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F7113A-0750-4211-BDEA-581A15F60C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612D0ED5-425A-4D25-8E34-14FFB54FBE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28CCB1-73A2-4812-A7EA-902044B16B0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mailto:redflag@zju.edu.cn" TargetMode="External"/><Relationship Id="rId1" Type="http://schemas.openxmlformats.org/officeDocument/2006/relationships/hyperlink" Target="http://course.zju.edu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1666876" y="2744573"/>
            <a:ext cx="9001125" cy="1371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Design </a:t>
            </a:r>
            <a:b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4000" b="1" dirty="0">
                <a:solidFill>
                  <a:srgbClr val="00339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The Hardware/Software Interface</a:t>
            </a:r>
            <a:br>
              <a:rPr lang="en-US" altLang="zh-CN" sz="4000" b="1" dirty="0">
                <a:solidFill>
                  <a:srgbClr val="0066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br>
            <a:endParaRPr lang="en-US" altLang="zh-CN" sz="46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5038" y="4221088"/>
            <a:ext cx="7924800" cy="776064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刘海风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haifengliu@zju.edu.cn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4656139" y="581025"/>
            <a:ext cx="597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</a:rPr>
              <a:t>计算机组成与设计</a:t>
            </a:r>
            <a:endParaRPr lang="zh-CN" altLang="en-US" sz="2000" b="1">
              <a:solidFill>
                <a:srgbClr val="0070C0"/>
              </a:solidFill>
            </a:endParaRPr>
          </a:p>
        </p:txBody>
      </p:sp>
      <p:graphicFrame>
        <p:nvGraphicFramePr>
          <p:cNvPr id="17414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4392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15680" y="5301208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周</a:t>
            </a:r>
            <a:r>
              <a:rPr lang="zh-CN" altLang="en-US" b="1" dirty="0"/>
              <a:t>五</a:t>
            </a:r>
            <a:r>
              <a:rPr lang="zh-CN" altLang="en-US" b="1" dirty="0" smtClean="0"/>
              <a:t>上午</a:t>
            </a:r>
            <a:r>
              <a:rPr lang="en-US" altLang="zh-CN" b="1" dirty="0"/>
              <a:t>1</a:t>
            </a:r>
            <a:r>
              <a:rPr lang="zh-CN" altLang="en-US" b="1" dirty="0"/>
              <a:t>-</a:t>
            </a:r>
            <a:r>
              <a:rPr lang="en-US" altLang="zh-CN" b="1" dirty="0"/>
              <a:t>2</a:t>
            </a:r>
            <a:r>
              <a:rPr lang="zh-CN" altLang="en-US" b="1" dirty="0" smtClean="0"/>
              <a:t>节（双周）</a:t>
            </a:r>
            <a:endParaRPr lang="en-US" altLang="zh-CN" b="1" dirty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zh-CN" altLang="en-US" b="1" dirty="0"/>
              <a:t>周三上午</a:t>
            </a:r>
            <a:r>
              <a:rPr lang="en-US" altLang="zh-CN" b="1" dirty="0"/>
              <a:t>3</a:t>
            </a:r>
            <a:r>
              <a:rPr lang="zh-CN" altLang="en-US" b="1" dirty="0"/>
              <a:t>-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节（单周）</a:t>
            </a:r>
            <a:endParaRPr lang="zh-CN" altLang="en-US" b="1" dirty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zh-CN" altLang="en-US" b="1" dirty="0"/>
              <a:t>紫金港校区西</a:t>
            </a:r>
            <a:r>
              <a:rPr lang="en-US" altLang="zh-CN" b="1" dirty="0"/>
              <a:t>1</a:t>
            </a:r>
            <a:r>
              <a:rPr lang="zh-CN" altLang="en-US" b="1" dirty="0"/>
              <a:t>-</a:t>
            </a:r>
            <a:r>
              <a:rPr lang="en-US" altLang="zh-CN" b="1" dirty="0" smtClean="0"/>
              <a:t>502</a:t>
            </a:r>
            <a:endParaRPr lang="en-US" altLang="zh-CN" b="1" dirty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zh-CN" altLang="en-US" b="1" dirty="0"/>
              <a:t>实验：</a:t>
            </a:r>
            <a:r>
              <a:rPr lang="zh-CN" altLang="en-US" b="1" dirty="0" smtClean="0"/>
              <a:t>周三下午</a:t>
            </a:r>
            <a:r>
              <a:rPr lang="en-US" altLang="zh-CN" b="1" dirty="0" smtClean="0"/>
              <a:t>6-7</a:t>
            </a:r>
            <a:r>
              <a:rPr lang="zh-CN" altLang="en-US" b="1" dirty="0" smtClean="0"/>
              <a:t>节  东</a:t>
            </a:r>
            <a:r>
              <a:rPr lang="en-US" altLang="zh-CN" b="1" dirty="0"/>
              <a:t>4-509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Contents</a:t>
            </a:r>
            <a:endParaRPr lang="zh-CN" altLang="en-US" b="1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66910" y="1285861"/>
          <a:ext cx="8143933" cy="4941288"/>
        </p:xfrm>
        <a:graphic>
          <a:graphicData uri="http://schemas.openxmlformats.org/drawingml/2006/table">
            <a:tbl>
              <a:tblPr/>
              <a:tblGrid>
                <a:gridCol w="1285885"/>
                <a:gridCol w="571504"/>
                <a:gridCol w="3357586"/>
                <a:gridCol w="2928958"/>
              </a:tblGrid>
              <a:tr h="1143007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Chapter</a:t>
                      </a:r>
                      <a:r>
                        <a:rPr lang="en-US" altLang="zh-CN" sz="18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4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Processor</a:t>
                      </a:r>
                      <a:r>
                        <a:rPr lang="zh-CN" sz="1800" b="1" kern="10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—</a:t>
                      </a:r>
                      <a:r>
                        <a:rPr lang="en-US" altLang="zh-CN" sz="1800" b="1" kern="100" dirty="0" err="1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datapath</a:t>
                      </a:r>
                      <a:r>
                        <a:rPr lang="en-US" altLang="zh-CN" sz="1800" b="1" kern="100" baseline="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and control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5.1~5.5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Single Function</a:t>
                      </a:r>
                      <a:r>
                        <a:rPr lang="en-US" altLang="zh-CN" sz="18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Unit design</a:t>
                      </a:r>
                      <a:r>
                        <a:rPr lang="en-US" alt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,</a:t>
                      </a:r>
                      <a:endParaRPr lang="en-US" altLang="zh-CN" sz="1800" kern="100" dirty="0" smtClean="0">
                        <a:latin typeface="Times New Roman" panose="02020603050405020304"/>
                        <a:ea typeface="楷体_GB231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latin typeface="楷体_GB2312"/>
                          <a:ea typeface="SimSun" panose="02010600030101010101" pitchFamily="2" charset="-122"/>
                          <a:cs typeface="Times New Roman" panose="02020603050405020304"/>
                        </a:rPr>
                        <a:t>ALU</a:t>
                      </a:r>
                      <a:r>
                        <a:rPr lang="en-US" sz="1800" kern="100" baseline="0" dirty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</a:t>
                      </a:r>
                      <a:r>
                        <a:rPr lang="en-US" sz="18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&amp; </a:t>
                      </a:r>
                      <a:r>
                        <a:rPr lang="en-US" sz="1800" kern="100" dirty="0" err="1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ALU</a:t>
                      </a:r>
                      <a:r>
                        <a:rPr lang="en-US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controller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Single cycle CPU implementation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solidFill>
                          <a:srgbClr val="0000FF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For GET: </a:t>
                      </a:r>
                      <a:endParaRPr lang="en-US" altLang="zh-CN" sz="1800" b="1" kern="100" dirty="0" smtClean="0">
                        <a:solidFill>
                          <a:srgbClr val="0000FF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B0F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Bus connected CPU</a:t>
                      </a:r>
                      <a:r>
                        <a:rPr lang="en-US" altLang="zh-CN" sz="1800" b="1" kern="100" baseline="0" dirty="0" smtClean="0">
                          <a:solidFill>
                            <a:srgbClr val="00B0F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design</a:t>
                      </a:r>
                      <a:endParaRPr lang="en-US" altLang="zh-CN" sz="1800" b="1" kern="100" dirty="0" smtClean="0">
                        <a:solidFill>
                          <a:srgbClr val="00B0F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rgbClr val="00B0F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Microprogram</a:t>
                      </a:r>
                      <a:r>
                        <a:rPr lang="en-US" altLang="zh-CN" sz="1800" b="1" kern="100" baseline="0" dirty="0" smtClean="0">
                          <a:solidFill>
                            <a:srgbClr val="00B0F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control unit</a:t>
                      </a:r>
                      <a:endParaRPr lang="zh-CN" sz="2400" b="1" kern="100" dirty="0">
                        <a:solidFill>
                          <a:srgbClr val="00B0F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14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Midterm Test </a:t>
                      </a:r>
                      <a:endParaRPr lang="en-US" altLang="zh-CN" sz="1800" b="1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( in 1</a:t>
                      </a:r>
                      <a:r>
                        <a:rPr lang="en-US" sz="1400" kern="100" baseline="300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</a:t>
                      </a:r>
                      <a:r>
                        <a:rPr lang="en-US" sz="14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or 2</a:t>
                      </a:r>
                      <a:r>
                        <a:rPr lang="en-US" sz="1400" kern="100" baseline="300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nd</a:t>
                      </a:r>
                      <a:r>
                        <a:rPr lang="en-US" sz="14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class of  9</a:t>
                      </a:r>
                      <a:r>
                        <a:rPr lang="en-US" sz="1400" kern="100" baseline="300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th</a:t>
                      </a:r>
                      <a:r>
                        <a:rPr lang="en-US" sz="14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week)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61557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Multicycle</a:t>
                      </a:r>
                      <a:r>
                        <a:rPr lang="en-US" altLang="zh-CN" sz="18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CPU implementation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Control</a:t>
                      </a:r>
                      <a:r>
                        <a:rPr lang="en-US" altLang="zh-CN" sz="18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ler design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1199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Chapter</a:t>
                      </a:r>
                      <a:r>
                        <a:rPr lang="en-US" altLang="zh-CN" sz="1800" b="0" kern="100" baseline="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5</a:t>
                      </a:r>
                      <a:endParaRPr lang="en-US" altLang="zh-CN" sz="1800" b="0" kern="100" baseline="0" dirty="0" smtClean="0">
                        <a:solidFill>
                          <a:srgbClr val="FF000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Memory Hierarchy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7.1~7.5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Memory hierarchy,</a:t>
                      </a:r>
                      <a:r>
                        <a:rPr lang="en-US" altLang="zh-CN" sz="18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bit extension &amp; word extension</a:t>
                      </a:r>
                      <a:r>
                        <a:rPr lang="en-US" alt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; Cache, Virtual memory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For</a:t>
                      </a:r>
                      <a:r>
                        <a:rPr lang="en-US" altLang="zh-CN" sz="1800" b="1" kern="100" baseline="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GET: </a:t>
                      </a:r>
                      <a:endParaRPr lang="en-US" altLang="zh-CN" sz="1800" b="1" kern="100" dirty="0" smtClean="0">
                        <a:solidFill>
                          <a:srgbClr val="0000FF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B0F0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Memory hierarchy,</a:t>
                      </a:r>
                      <a:r>
                        <a:rPr lang="en-US" altLang="zh-CN" sz="1800" b="1" kern="100" baseline="0" dirty="0" smtClean="0">
                          <a:solidFill>
                            <a:srgbClr val="00B0F0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bit extension &amp; word extension</a:t>
                      </a:r>
                      <a:r>
                        <a:rPr lang="en-US" altLang="zh-CN" sz="1800" b="1" kern="100" dirty="0" smtClean="0">
                          <a:solidFill>
                            <a:srgbClr val="00B0F0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; </a:t>
                      </a:r>
                      <a:endParaRPr lang="zh-CN" sz="2400" b="1" kern="100" dirty="0">
                        <a:solidFill>
                          <a:srgbClr val="00B0F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Chapter 6</a:t>
                      </a:r>
                      <a:endParaRPr lang="zh-CN" sz="1800" b="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Storage,</a:t>
                      </a:r>
                      <a:r>
                        <a:rPr lang="en-US" altLang="zh-CN" sz="1800" b="1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Network, and other peripherals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8.1~8.6</a:t>
                      </a:r>
                      <a:endParaRPr lang="zh-CN" sz="18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Disk storage, Bus, Arbitration</a:t>
                      </a:r>
                      <a:endParaRPr lang="zh-CN" sz="1800" b="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Data communication</a:t>
                      </a:r>
                      <a:r>
                        <a:rPr lang="zh-CN" sz="18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pooling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、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interruption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、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DMA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Only</a:t>
                      </a:r>
                      <a:r>
                        <a:rPr lang="en-US" altLang="zh-CN" sz="18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focus on concepts</a:t>
                      </a:r>
                      <a:endParaRPr lang="zh-CN" sz="24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16632"/>
            <a:ext cx="7643813" cy="9556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Hei" panose="02010609060101010101" pitchFamily="49" charset="-122"/>
              </a:rPr>
              <a:t>Kernel </a:t>
            </a:r>
            <a:endParaRPr lang="en-US" altLang="zh-CN" dirty="0" smtClean="0">
              <a:ea typeface="SimHei" panose="02010609060101010101" pitchFamily="49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484313"/>
            <a:ext cx="8172450" cy="336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3300"/>
                </a:solidFill>
              </a:rPr>
              <a:t>How does Hardware support HLL?</a:t>
            </a:r>
            <a:endParaRPr lang="en-US" altLang="zh-CN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Arithmetic for Computers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dirty="0" err="1">
                <a:solidFill>
                  <a:srgbClr val="FF3300"/>
                </a:solidFill>
              </a:rPr>
              <a:t>Datapath</a:t>
            </a:r>
            <a:r>
              <a:rPr lang="en-US" altLang="zh-CN" dirty="0">
                <a:solidFill>
                  <a:srgbClr val="FF3300"/>
                </a:solidFill>
              </a:rPr>
              <a:t> and Control</a:t>
            </a:r>
            <a:endParaRPr lang="en-US" altLang="zh-CN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FF3300"/>
                </a:solidFill>
              </a:rPr>
              <a:t>Exploiting Memory Hierarchy</a:t>
            </a:r>
            <a:endParaRPr lang="en-US" altLang="zh-CN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Storage, Networks, and Other Peripherals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Experimental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assignments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70"/>
          <p:cNvGraphicFramePr/>
          <p:nvPr/>
        </p:nvGraphicFramePr>
        <p:xfrm>
          <a:off x="1615727" y="1088827"/>
          <a:ext cx="8861297" cy="5726334"/>
        </p:xfrm>
        <a:graphic>
          <a:graphicData uri="http://schemas.openxmlformats.org/drawingml/2006/table">
            <a:tbl>
              <a:tblPr/>
              <a:tblGrid>
                <a:gridCol w="510282"/>
                <a:gridCol w="3969992"/>
                <a:gridCol w="4381023"/>
              </a:tblGrid>
              <a:tr h="3180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Assembler Design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汇编器设计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(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实验课外作业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2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2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Lab01</a:t>
                      </a:r>
                      <a:r>
                        <a:rPr lang="zh-CN" altLang="en-US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逻辑实验模块实现一</a:t>
                      </a:r>
                      <a:endParaRPr lang="en-US" altLang="zh-CN" sz="1800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多路选择器与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辅助模块设计</a:t>
                      </a:r>
                      <a:endParaRPr lang="en-US" altLang="zh-CN" sz="1800" b="0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51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3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baseline="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逻辑实验模块实现二</a:t>
                      </a:r>
                      <a:endParaRPr lang="en-US" altLang="zh-CN" sz="1800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七段显示部件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</a:t>
                      </a:r>
                      <a:endParaRPr lang="zh-CN" altLang="en-US" sz="1800" b="0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8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4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Lab02</a:t>
                      </a:r>
                      <a:r>
                        <a:rPr lang="zh-CN" altLang="en-US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核集成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SOC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设计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周）</a:t>
                      </a:r>
                      <a:endParaRPr lang="zh-CN" altLang="en-US" sz="1800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建立调试、测试和应用环境</a:t>
                      </a:r>
                      <a:endParaRPr lang="en-US" altLang="zh-CN" sz="1800" b="0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5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逻辑实验模块实现三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Files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设计辅助：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核设计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6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bit Multiplier / Divider</a:t>
                      </a:r>
                      <a:endParaRPr kumimoji="0" lang="zh-CN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位乘法器、除法器实现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11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7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Lab03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Integrated Experiment1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单周期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设计实现</a:t>
                      </a:r>
                      <a:endParaRPr kumimoji="0" lang="zh-CN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数据通路设计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控制器设计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指令扩展设计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33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10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Lab04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Integrated Experiment2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多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周期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设计实现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Exp09-12</a:t>
                      </a:r>
                      <a:endParaRPr kumimoji="0" lang="zh-CN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多周期测试框架建立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多周期数据通路设计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多周期控制器设计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多周期指令扩展设计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6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13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Lab05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Project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</a:rPr>
                        <a:t>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simple application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+mn-ea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微控制器或简单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SOC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应用设计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</a:rPr>
                        <a:t>基本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</a:rPr>
                        <a:t>I/O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</a:rPr>
                        <a:t>设备扩展设计与实现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zh-CN" altLang="en-US" sz="1800" dirty="0" smtClean="0"/>
                        <a:t>简单</a:t>
                      </a:r>
                      <a:r>
                        <a:rPr lang="en-US" altLang="zh-CN" sz="1800" dirty="0" smtClean="0"/>
                        <a:t>IO</a:t>
                      </a:r>
                      <a:r>
                        <a:rPr lang="zh-CN" altLang="en-US" sz="1800" dirty="0" smtClean="0"/>
                        <a:t>接口</a:t>
                      </a:r>
                      <a:r>
                        <a:rPr lang="en-US" altLang="zh-CN" sz="1800" dirty="0" smtClean="0"/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</a:rPr>
                        <a:t>含完整的应用程序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SimSun" panose="02010600030101010101" pitchFamily="2" charset="-122"/>
                          <a:cs typeface="+mn-cs"/>
                        </a:rPr>
                        <a:t>15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800" dirty="0"/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中断功能及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应用实现</a:t>
                      </a:r>
                      <a:endParaRPr lang="zh-CN" altLang="en-US" sz="1800" dirty="0" smtClean="0"/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/>
              <a:t>SOC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 Computer System for this course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9900" y="1268761"/>
            <a:ext cx="7200900" cy="452688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330" y="1143000"/>
            <a:ext cx="7755151" cy="51663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863752" y="2927807"/>
            <a:ext cx="1512168" cy="144335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44272" y="4616411"/>
            <a:ext cx="1386154" cy="153327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69986" y="2742055"/>
            <a:ext cx="1638182" cy="196821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207606" y="2635154"/>
            <a:ext cx="360099" cy="348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ot="0" vert="vert270" wrap="square" lIns="0" tIns="0" rIns="0" bIns="0" anchor="ctr" anchorCtr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kern="100">
                <a:solidFill>
                  <a:srgbClr val="FF0000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Bottom-Up</a:t>
            </a:r>
            <a:r>
              <a:rPr lang="zh-CN" altLang="en-US" b="1" kern="10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SimSun" panose="02010600030101010101" pitchFamily="2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Sun" panose="02010600030101010101" pitchFamily="2" charset="-122"/>
              </a:rPr>
              <a:t>逐个设计集成替换</a:t>
            </a:r>
            <a:endParaRPr lang="zh-CN" altLang="en-US" sz="1100" kern="100">
              <a:latin typeface="Times New Roman" panose="02020603050405020304" pitchFamily="18" charset="0"/>
              <a:cs typeface="SimSun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157140" y="2284000"/>
            <a:ext cx="45085" cy="3612515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730113" y="1154613"/>
            <a:ext cx="360099" cy="3916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rot="0" vert="eaVert" wrap="square" lIns="0" tIns="0" rIns="0" bIns="0" anchor="ctr" anchorCtr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kern="100">
                <a:solidFill>
                  <a:srgbClr val="FF0000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Top-Down</a:t>
            </a:r>
            <a:r>
              <a:rPr lang="en-US" sz="1500" b="1" kern="100">
                <a:solidFill>
                  <a:srgbClr val="FF0000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    </a:t>
            </a:r>
            <a:r>
              <a:rPr lang="zh-CN" altLang="en-US" b="1" kern="10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Sun" panose="02010600030101010101" pitchFamily="2" charset="-122"/>
              </a:rPr>
              <a:t>核建立实验环境</a:t>
            </a:r>
            <a:endParaRPr lang="zh-CN" altLang="en-US" sz="1100" kern="100">
              <a:latin typeface="Times New Roman" panose="02020603050405020304" pitchFamily="18" charset="0"/>
              <a:cs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系统分解为十个子模块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966884"/>
            <a:ext cx="7488832" cy="49685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用此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个模块，互联设计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原理图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集成实现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endParaRPr lang="en-US" altLang="zh-CN" sz="2800" dirty="0"/>
          </a:p>
          <a:p>
            <a:pPr lvl="1">
              <a:spcBef>
                <a:spcPts val="200"/>
              </a:spcBef>
            </a:pPr>
            <a:r>
              <a:rPr lang="en-US" altLang="zh-CN" sz="2000" dirty="0"/>
              <a:t>U1</a:t>
            </a:r>
            <a:r>
              <a:rPr lang="zh-CN" altLang="en-US" sz="2000" dirty="0"/>
              <a:t>：  </a:t>
            </a:r>
            <a:r>
              <a:rPr lang="en-US" altLang="zh-CN" sz="2000" dirty="0"/>
              <a:t>CPU			       -</a:t>
            </a:r>
            <a:r>
              <a:rPr lang="en-US" altLang="zh-CN" sz="2000" dirty="0">
                <a:solidFill>
                  <a:srgbClr val="FF0000"/>
                </a:solidFill>
              </a:rPr>
              <a:t>SCPU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U2</a:t>
            </a:r>
            <a:r>
              <a:rPr lang="zh-CN" altLang="en-US" sz="2000" dirty="0"/>
              <a:t>：  </a:t>
            </a:r>
            <a:r>
              <a:rPr lang="en-US" altLang="zh-CN" sz="2000" dirty="0"/>
              <a:t>ROM			    -</a:t>
            </a:r>
            <a:r>
              <a:rPr lang="en-US" altLang="zh-CN" sz="2000" dirty="0">
                <a:solidFill>
                  <a:srgbClr val="FF0000"/>
                </a:solidFill>
              </a:rPr>
              <a:t>ROM_D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U3</a:t>
            </a:r>
            <a:r>
              <a:rPr lang="zh-CN" altLang="en-US" sz="2000" dirty="0"/>
              <a:t>：  </a:t>
            </a:r>
            <a:r>
              <a:rPr lang="en-US" altLang="zh-CN" sz="2000" dirty="0"/>
              <a:t>RAM			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U4</a:t>
            </a:r>
            <a:r>
              <a:rPr lang="zh-CN" altLang="en-US" sz="2000" dirty="0"/>
              <a:t>：  总线</a:t>
            </a:r>
            <a:r>
              <a:rPr lang="en-US" altLang="zh-CN" sz="2000" dirty="0"/>
              <a:t>(</a:t>
            </a:r>
            <a:r>
              <a:rPr lang="zh-CN" altLang="en-US" sz="2000" dirty="0"/>
              <a:t>含外设</a:t>
            </a:r>
            <a:r>
              <a:rPr lang="en-US" altLang="zh-CN" sz="2000" dirty="0"/>
              <a:t>3~4)		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U5</a:t>
            </a:r>
            <a:r>
              <a:rPr lang="zh-CN" altLang="en-US" sz="2000" dirty="0"/>
              <a:t>：  七段显示接口</a:t>
            </a:r>
            <a:r>
              <a:rPr lang="en-US" altLang="zh-CN" sz="2000" dirty="0"/>
              <a:t>	          -</a:t>
            </a:r>
            <a:r>
              <a:rPr lang="en-US" altLang="zh-CN" sz="2000" dirty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U6</a:t>
            </a:r>
            <a:r>
              <a:rPr lang="zh-CN" altLang="en-US" sz="2000" dirty="0"/>
              <a:t>：  外设</a:t>
            </a:r>
            <a:r>
              <a:rPr lang="en-US" altLang="zh-CN" sz="2000" dirty="0"/>
              <a:t>1- </a:t>
            </a:r>
            <a:r>
              <a:rPr lang="zh-CN" altLang="en-US" sz="2000" dirty="0"/>
              <a:t>七段显示设备              </a:t>
            </a:r>
            <a:r>
              <a:rPr lang="en-US" altLang="zh-CN" sz="2000" dirty="0"/>
              <a:t>-</a:t>
            </a:r>
            <a:r>
              <a:rPr lang="en-US" altLang="zh-CN" sz="2000" dirty="0">
                <a:solidFill>
                  <a:srgbClr val="FF0000"/>
                </a:solidFill>
              </a:rPr>
              <a:t>Seg7_Dev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U7</a:t>
            </a:r>
            <a:r>
              <a:rPr lang="zh-CN" altLang="en-US" sz="2000" dirty="0"/>
              <a:t>：</a:t>
            </a:r>
            <a:r>
              <a:rPr lang="en-US" altLang="zh-CN" sz="2000" dirty="0"/>
              <a:t>  </a:t>
            </a:r>
            <a:r>
              <a:rPr lang="zh-CN" altLang="en-US" sz="2000" dirty="0"/>
              <a:t>外设</a:t>
            </a:r>
            <a:r>
              <a:rPr lang="en-US" altLang="zh-CN" sz="2000" dirty="0"/>
              <a:t>2-GPIO</a:t>
            </a:r>
            <a:r>
              <a:rPr lang="zh-CN" altLang="en-US" sz="2000" dirty="0"/>
              <a:t>接口及</a:t>
            </a:r>
            <a:r>
              <a:rPr lang="en-US" altLang="zh-CN" sz="2000" dirty="0"/>
              <a:t>LED                    -</a:t>
            </a:r>
            <a:r>
              <a:rPr lang="en-US" altLang="zh-CN" sz="2000" dirty="0">
                <a:solidFill>
                  <a:srgbClr val="FF0000"/>
                </a:solidFill>
              </a:rPr>
              <a:t>PIO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U8</a:t>
            </a:r>
            <a:r>
              <a:rPr lang="zh-CN" altLang="en-US" sz="2000" dirty="0"/>
              <a:t>：  辅助模块一，通用分频模块</a:t>
            </a:r>
            <a:r>
              <a:rPr lang="en-US" altLang="zh-CN" sz="2000" dirty="0"/>
              <a:t>	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U9</a:t>
            </a:r>
            <a:r>
              <a:rPr lang="zh-CN" altLang="en-US" sz="2000" dirty="0"/>
              <a:t>：  辅助模块二，机械去抖模块</a:t>
            </a:r>
            <a:r>
              <a:rPr lang="en-US" altLang="zh-CN" sz="2000" dirty="0"/>
              <a:t>	-</a:t>
            </a:r>
            <a:r>
              <a:rPr lang="en-US" altLang="zh-CN" sz="2000" dirty="0" err="1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U10</a:t>
            </a:r>
            <a:r>
              <a:rPr lang="zh-CN" altLang="en-US" sz="2000" dirty="0"/>
              <a:t>：通用计数器</a:t>
            </a:r>
            <a:r>
              <a:rPr lang="en-US" altLang="zh-CN" sz="2000" dirty="0"/>
              <a:t>		           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Counter_x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104" y="2276872"/>
            <a:ext cx="2393897" cy="3816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16632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</a:rPr>
              <a:t>Course</a:t>
            </a:r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nformation</a:t>
            </a:r>
            <a:endParaRPr altLang="zh-CN" dirty="0" smtClean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1"/>
            <a:ext cx="8534400" cy="4276725"/>
          </a:xfrm>
        </p:spPr>
        <p:txBody>
          <a:bodyPr>
            <a:normAutofit/>
          </a:bodyPr>
          <a:lstStyle/>
          <a:p>
            <a:pPr eaLnBrk="1" hangingPunct="1">
              <a:buClr>
                <a:srgbClr val="31859C"/>
              </a:buClr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Course Website</a:t>
            </a:r>
            <a:endParaRPr lang="en-US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31859C"/>
              </a:buClr>
              <a:defRPr/>
            </a:pPr>
            <a:r>
              <a:rPr lang="zh-CN" altLang="en-US" sz="2400" dirty="0" smtClean="0">
                <a:cs typeface="Times New Roman" panose="02020603050405020304" pitchFamily="18" charset="0"/>
              </a:rPr>
              <a:t>学在浙大：</a:t>
            </a:r>
            <a:r>
              <a:rPr lang="en-US" altLang="zh-CN" sz="2400" dirty="0" smtClean="0">
                <a:cs typeface="Times New Roman" panose="02020603050405020304" pitchFamily="18" charset="0"/>
                <a:hlinkClick r:id="rId1"/>
              </a:rPr>
              <a:t>http://course.zju.edu.cn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31859C"/>
              </a:buClr>
              <a:defRPr/>
            </a:pPr>
            <a:r>
              <a:rPr lang="zh-CN" altLang="en-US" sz="2400" dirty="0" smtClean="0">
                <a:cs typeface="Times New Roman" panose="02020603050405020304" pitchFamily="18" charset="0"/>
              </a:rPr>
              <a:t>钉钉群：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30121570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31859C"/>
              </a:buClr>
              <a:defRPr/>
            </a:pPr>
            <a:r>
              <a:rPr lang="en-US" altLang="zh-CN" sz="2400" dirty="0" smtClean="0">
                <a:cs typeface="Times New Roman" panose="02020603050405020304" pitchFamily="18" charset="0"/>
              </a:rPr>
              <a:t>QQ</a:t>
            </a:r>
            <a:r>
              <a:rPr lang="zh-CN" altLang="en-US" sz="2400" dirty="0">
                <a:cs typeface="Times New Roman" panose="02020603050405020304" pitchFamily="18" charset="0"/>
              </a:rPr>
              <a:t>群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834485840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hangingPunct="1">
              <a:buClr>
                <a:srgbClr val="31859C"/>
              </a:buClr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Lab:</a:t>
            </a:r>
            <a:endParaRPr lang="en-US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31859C"/>
              </a:buClr>
              <a:defRPr/>
            </a:pPr>
            <a:r>
              <a:rPr lang="zh-CN" altLang="en-US" sz="2600" dirty="0">
                <a:cs typeface="Times New Roman" panose="02020603050405020304" pitchFamily="18" charset="0"/>
              </a:rPr>
              <a:t>洪奇军老师</a:t>
            </a:r>
            <a:r>
              <a:rPr lang="en-US" altLang="zh-CN" sz="2600" dirty="0"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  <a:hlinkClick r:id="rId2"/>
              </a:rPr>
              <a:t>redflag@zju.edu.cn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31859C"/>
              </a:buClr>
              <a:defRPr/>
            </a:pPr>
            <a:r>
              <a:rPr lang="en-US" altLang="zh-CN" sz="2600" dirty="0">
                <a:cs typeface="Times New Roman" panose="02020603050405020304" pitchFamily="18" charset="0"/>
              </a:rPr>
              <a:t>Website: http://10.78.18.200:8080/Platform/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hangingPunct="1">
              <a:buClr>
                <a:srgbClr val="31859C"/>
              </a:buClr>
              <a:buFontTx/>
              <a:buNone/>
              <a:defRPr/>
            </a:pP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buClr>
                <a:srgbClr val="31859C"/>
              </a:buClr>
              <a:defRPr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</a:rPr>
              <a:t>Computer  Organization</a:t>
            </a: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62362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Hei" panose="02010609060101010101" pitchFamily="49" charset="-122"/>
              </a:rPr>
              <a:t>Curriculum Text Book</a:t>
            </a:r>
            <a:endParaRPr dirty="0" smtClean="0">
              <a:solidFill>
                <a:schemeClr val="bg1"/>
              </a:solidFill>
              <a:ea typeface="SimHei" panose="02010609060101010101" pitchFamily="49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132" y="1084348"/>
            <a:ext cx="8855869" cy="389238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Computer Organization &amp; </a:t>
            </a:r>
            <a:r>
              <a:rPr lang="en-US" altLang="zh-CN" dirty="0" smtClean="0"/>
              <a:t>Design</a:t>
            </a:r>
            <a:endParaRPr lang="en-US" altLang="zh-CN" dirty="0" smtClean="0"/>
          </a:p>
          <a:p>
            <a:pPr algn="r" eaLnBrk="1" hangingPunct="1">
              <a:buFont typeface="Monotype Sorts" pitchFamily="2" charset="2"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The Hardware/Software </a:t>
            </a:r>
            <a:r>
              <a:rPr lang="en-US" altLang="zh-CN" dirty="0" smtClean="0"/>
              <a:t>Interface</a:t>
            </a:r>
            <a:endParaRPr lang="en-US" altLang="zh-CN" dirty="0" smtClean="0"/>
          </a:p>
          <a:p>
            <a:pPr algn="ctr" eaLnBrk="1" hangingPunct="1">
              <a:buFont typeface="Monotype Sorts" pitchFamily="2" charset="2"/>
              <a:buNone/>
              <a:defRPr/>
            </a:pPr>
            <a:r>
              <a:rPr lang="en-US" altLang="zh-CN" dirty="0" smtClean="0"/>
              <a:t>                      </a:t>
            </a:r>
            <a:r>
              <a:rPr lang="en-US" altLang="zh-CN" sz="2400" dirty="0"/>
              <a:t>John L. Hennessy, Stanford University</a:t>
            </a:r>
            <a:endParaRPr lang="en-US" altLang="zh-CN" sz="2400" dirty="0"/>
          </a:p>
          <a:p>
            <a:pPr algn="ctr" eaLnBrk="1" hangingPunct="1">
              <a:buFont typeface="Monotype Sorts" pitchFamily="2" charset="2"/>
              <a:buNone/>
              <a:defRPr/>
            </a:pPr>
            <a:r>
              <a:rPr lang="en-US" altLang="zh-CN" sz="2400" dirty="0"/>
              <a:t>                  David A. Patterson,  UC </a:t>
            </a:r>
            <a:r>
              <a:rPr lang="en-US" altLang="zh-CN" sz="2400" dirty="0" err="1"/>
              <a:t>Berley</a:t>
            </a:r>
            <a:endParaRPr lang="en-US" altLang="zh-CN" sz="2400" dirty="0"/>
          </a:p>
          <a:p>
            <a:pPr algn="ctr" eaLnBrk="1" hangingPunct="1">
              <a:buFont typeface="Monotype Sort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Reference: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The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 and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 of this book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计算机组成与设计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作者：潘学增等，浙江大学出版社</a:t>
            </a:r>
            <a:endParaRPr lang="en-US" altLang="zh-CN" dirty="0"/>
          </a:p>
        </p:txBody>
      </p:sp>
      <p:pic>
        <p:nvPicPr>
          <p:cNvPr id="22534" name="Picture 5" descr="9780123706065smal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844825"/>
            <a:ext cx="1244099" cy="175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0"/>
            <a:ext cx="8794946" cy="1142984"/>
          </a:xfrm>
        </p:spPr>
        <p:txBody>
          <a:bodyPr/>
          <a:lstStyle/>
          <a:p>
            <a:r>
              <a:rPr lang="en-US" altLang="zh-CN" dirty="0" smtClean="0"/>
              <a:t>Grading Policy(</a:t>
            </a:r>
            <a:r>
              <a:rPr lang="en-US" altLang="zh-CN" sz="2400" dirty="0">
                <a:solidFill>
                  <a:srgbClr val="0000FF"/>
                </a:solidFill>
              </a:rPr>
              <a:t>Theory</a:t>
            </a:r>
            <a:r>
              <a:rPr lang="en-US" altLang="zh-CN" sz="2400" dirty="0"/>
              <a:t>70%+</a:t>
            </a:r>
            <a:r>
              <a:rPr lang="en-US" altLang="zh-CN" sz="2400" dirty="0">
                <a:solidFill>
                  <a:srgbClr val="0000FF"/>
                </a:solidFill>
              </a:rPr>
              <a:t>lab </a:t>
            </a:r>
            <a:r>
              <a:rPr lang="en-US" altLang="zh-CN" sz="2400" dirty="0"/>
              <a:t>30%</a:t>
            </a:r>
            <a:r>
              <a:rPr lang="en-US" altLang="zh-CN" dirty="0" smtClean="0"/>
              <a:t>) </a:t>
            </a:r>
            <a:endParaRPr lang="zh-CN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873054" y="1142984"/>
            <a:ext cx="8280920" cy="4896544"/>
          </a:xfrm>
          <a:ln>
            <a:noFill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Theory (70%)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</a:rPr>
              <a:t>Participation+Homework</a:t>
            </a:r>
            <a:r>
              <a:rPr lang="en-US" altLang="zh-CN" sz="2000" dirty="0" smtClean="0">
                <a:solidFill>
                  <a:srgbClr val="0000FF"/>
                </a:solidFill>
              </a:rPr>
              <a:t>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20%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Late  submission  get 10%  off  for each  3 days </a:t>
            </a:r>
            <a:endParaRPr lang="en-US" altLang="zh-CN" sz="1600" dirty="0"/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No late than 6 days 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Midterm test                             10%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5.4 A Simple Implementation Scheme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Final Examination         </a:t>
            </a:r>
            <a:r>
              <a:rPr lang="zh-CN" altLang="en-US" sz="2000" dirty="0">
                <a:solidFill>
                  <a:srgbClr val="0000FF"/>
                </a:solidFill>
              </a:rPr>
              <a:t>              </a:t>
            </a:r>
            <a:r>
              <a:rPr lang="en-US" altLang="zh-CN" sz="2000" dirty="0">
                <a:solidFill>
                  <a:srgbClr val="0000FF"/>
                </a:solidFill>
              </a:rPr>
              <a:t>4</a:t>
            </a:r>
            <a:r>
              <a:rPr lang="en-US" altLang="zh-CN" sz="2000" dirty="0" smtClean="0">
                <a:solidFill>
                  <a:srgbClr val="0000FF"/>
                </a:solidFill>
              </a:rPr>
              <a:t>0</a:t>
            </a:r>
            <a:r>
              <a:rPr lang="en-US" altLang="zh-CN" sz="2000" dirty="0">
                <a:solidFill>
                  <a:srgbClr val="0000FF"/>
                </a:solidFill>
              </a:rPr>
              <a:t>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u="sng" dirty="0">
                <a:solidFill>
                  <a:srgbClr val="0000FF"/>
                </a:solidFill>
              </a:rPr>
              <a:t>English, Close-book test with one A4 memo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Lab assignments (30</a:t>
            </a:r>
            <a:r>
              <a:rPr lang="en-US" altLang="zh-CN" sz="2400" dirty="0" smtClean="0">
                <a:solidFill>
                  <a:srgbClr val="0000FF"/>
                </a:solidFill>
              </a:rPr>
              <a:t>%)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Honesty Policy!!!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作业，实验可以讨论，严禁抄袭，一旦发现，全部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勿以善小而不为，勿以恶小而为之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endParaRPr smtClean="0">
              <a:ea typeface="SimHei" panose="02010609060101010101" pitchFamily="49" charset="-122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3071814" y="2852738"/>
            <a:ext cx="6021387" cy="2525712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  <a:defRPr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</a:rPr>
              <a:t>Thinks!</a:t>
            </a:r>
            <a:endParaRPr sz="8800" dirty="0">
              <a:solidFill>
                <a:srgbClr val="000000"/>
              </a:solidFill>
              <a:latin typeface="Algerian" panose="04020705040A02060702" pitchFamily="8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课程的重要性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1124744"/>
            <a:ext cx="8352928" cy="4968552"/>
          </a:xfrm>
        </p:spPr>
        <p:txBody>
          <a:bodyPr/>
          <a:lstStyle/>
          <a:p>
            <a:r>
              <a:rPr lang="zh-CN" altLang="en-US" dirty="0" smtClean="0"/>
              <a:t>计算机考研最重要的课程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统考，4门课程，计组45，数据结构45，操作系统35，网络25</a:t>
            </a:r>
            <a:endParaRPr lang="zh-CN" altLang="en-US" dirty="0" smtClean="0"/>
          </a:p>
          <a:p>
            <a:r>
              <a:rPr lang="zh-CN" altLang="en-US" dirty="0" smtClean="0"/>
              <a:t>计算机硬件主要课程，学分比值很高</a:t>
            </a:r>
            <a:endParaRPr lang="en-US" altLang="zh-CN" dirty="0" smtClean="0"/>
          </a:p>
          <a:p>
            <a:r>
              <a:rPr lang="zh-CN" altLang="en-US" dirty="0" smtClean="0"/>
              <a:t>真正体现计算机科班出身的编程人员的内功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充分利用不同平台机器的特性：并发，跨平台，高效利用内存，减少能耗（突破主频瓶颈）</a:t>
            </a:r>
            <a:endParaRPr lang="en-US" altLang="zh-CN" dirty="0" smtClean="0"/>
          </a:p>
          <a:p>
            <a:pPr>
              <a:buFontTx/>
              <a:buNone/>
            </a:pPr>
            <a:endParaRPr lang="zh-CN" altLang="en-US" dirty="0" smtClean="0"/>
          </a:p>
          <a:p>
            <a:pPr lvl="1"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考试形式和试卷结构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 试卷满分及考试时间</a:t>
            </a:r>
            <a:endParaRPr lang="zh-CN" alt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满分150分，考试时间180分钟(3小时)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答题方式</a:t>
            </a:r>
            <a:endParaRPr lang="zh-CN" alt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答题方式为闭卷、笔试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试卷内容分布</a:t>
            </a:r>
            <a:endParaRPr lang="zh-CN" altLang="en-US" sz="20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数据结构 45分</a:t>
            </a:r>
            <a:endParaRPr lang="en-US" altLang="zh-CN" sz="18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CC3300"/>
                </a:solidFill>
              </a:rPr>
              <a:t>计算机组成原理 45分</a:t>
            </a:r>
            <a:endParaRPr lang="en-US" altLang="zh-CN" sz="1800" b="1" dirty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操作系统 35分</a:t>
            </a:r>
            <a:endParaRPr lang="en-US" altLang="zh-CN" sz="18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计算机网络 25分</a:t>
            </a: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试卷题型结构</a:t>
            </a:r>
            <a:endParaRPr lang="zh-CN" altLang="en-US" sz="20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单项选择题 80分(40小题，每小题2分)</a:t>
            </a:r>
            <a:endParaRPr lang="en-US" altLang="zh-CN" sz="18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综合应用题 70分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组成考查目标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1124745"/>
            <a:ext cx="8784976" cy="5001419"/>
          </a:xfrm>
        </p:spPr>
        <p:txBody>
          <a:bodyPr/>
          <a:lstStyle/>
          <a:p>
            <a:pPr marL="514350" indent="-457200"/>
            <a:r>
              <a:rPr lang="zh-CN" altLang="en-US" sz="2600" dirty="0"/>
              <a:t>理解单处理器系统中各部件的内部工作原理、组成结构及相互连接方式，具有完整的计算机系统整机概念。</a:t>
            </a:r>
            <a:endParaRPr lang="en-US" altLang="zh-CN" sz="26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</a:rPr>
              <a:t>以</a:t>
            </a:r>
            <a:r>
              <a:rPr lang="en-US" altLang="zh-CN" sz="2000" b="1" dirty="0">
                <a:solidFill>
                  <a:srgbClr val="FF3300"/>
                </a:solidFill>
              </a:rPr>
              <a:t>MIPS</a:t>
            </a:r>
            <a:r>
              <a:rPr lang="zh-CN" altLang="en-US" sz="2000" b="1" dirty="0">
                <a:solidFill>
                  <a:srgbClr val="FF3300"/>
                </a:solidFill>
              </a:rPr>
              <a:t>为主</a:t>
            </a:r>
            <a:r>
              <a:rPr lang="en-US" altLang="zh-CN" sz="2000" b="1" dirty="0">
                <a:solidFill>
                  <a:srgbClr val="FF3300"/>
                </a:solidFill>
              </a:rPr>
              <a:t>,</a:t>
            </a:r>
            <a:r>
              <a:rPr lang="zh-CN" altLang="en-US" sz="2000" b="1" dirty="0">
                <a:solidFill>
                  <a:srgbClr val="FF3300"/>
                </a:solidFill>
              </a:rPr>
              <a:t>本课程主要介绍的是</a:t>
            </a:r>
            <a:r>
              <a:rPr lang="en-US" altLang="zh-CN" sz="2000" b="1" dirty="0">
                <a:solidFill>
                  <a:srgbClr val="FF3300"/>
                </a:solidFill>
              </a:rPr>
              <a:t>RISC</a:t>
            </a:r>
            <a:r>
              <a:rPr lang="zh-CN" altLang="en-US" sz="2000" b="1" dirty="0">
                <a:solidFill>
                  <a:srgbClr val="FF3300"/>
                </a:solidFill>
              </a:rPr>
              <a:t>，补充</a:t>
            </a:r>
            <a:r>
              <a:rPr lang="en-US" altLang="zh-CN" sz="2000" b="1" dirty="0" err="1">
                <a:solidFill>
                  <a:srgbClr val="FF3300"/>
                </a:solidFill>
              </a:rPr>
              <a:t>CISC</a:t>
            </a:r>
            <a:r>
              <a:rPr lang="zh-CN" altLang="en-US" sz="2000" b="1" dirty="0">
                <a:solidFill>
                  <a:srgbClr val="FF3300"/>
                </a:solidFill>
              </a:rPr>
              <a:t>处理器</a:t>
            </a:r>
            <a:r>
              <a:rPr lang="en-US" altLang="zh-CN" sz="2000" b="1" dirty="0">
                <a:solidFill>
                  <a:srgbClr val="FF3300"/>
                </a:solidFill>
              </a:rPr>
              <a:t>(</a:t>
            </a:r>
            <a:r>
              <a:rPr lang="en-US" altLang="zh-CN" sz="2000" b="1" dirty="0" err="1">
                <a:solidFill>
                  <a:srgbClr val="FF3300"/>
                </a:solidFill>
              </a:rPr>
              <a:t>X86</a:t>
            </a:r>
            <a:r>
              <a:rPr lang="en-US" altLang="zh-CN" sz="2000" b="1" dirty="0">
                <a:solidFill>
                  <a:srgbClr val="FF3300"/>
                </a:solidFill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</a:rPr>
              <a:t>，嵌入式系统</a:t>
            </a:r>
            <a:r>
              <a:rPr lang="en-US" altLang="zh-CN" sz="2000" b="1" dirty="0">
                <a:solidFill>
                  <a:srgbClr val="FF3300"/>
                </a:solidFill>
              </a:rPr>
              <a:t>AR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514350" indent="-457200"/>
            <a:r>
              <a:rPr lang="zh-CN" altLang="en-US" sz="2400" dirty="0"/>
              <a:t>理解计算机系统层次化结构概念，熟悉硬件与软件之间的界面，掌握指令集体系结构的基本知识和基本实现方法。</a:t>
            </a:r>
            <a:endParaRPr lang="en-US" altLang="zh-CN" sz="24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</a:rPr>
              <a:t>包括了汇编，本课程介绍</a:t>
            </a:r>
            <a:r>
              <a:rPr lang="en-US" altLang="zh-CN" sz="2000" b="1" dirty="0">
                <a:solidFill>
                  <a:srgbClr val="FF3300"/>
                </a:solidFill>
              </a:rPr>
              <a:t>RISC</a:t>
            </a:r>
            <a:r>
              <a:rPr lang="zh-CN" altLang="en-US" sz="2000" b="1" dirty="0">
                <a:solidFill>
                  <a:srgbClr val="FF3300"/>
                </a:solidFill>
              </a:rPr>
              <a:t>汇编；内容还涉及到部分计算机体系结构课程，</a:t>
            </a:r>
            <a:endParaRPr lang="en-US" altLang="zh-CN" sz="2000" b="1" dirty="0">
              <a:solidFill>
                <a:srgbClr val="FF3300"/>
              </a:solidFill>
            </a:endParaRPr>
          </a:p>
          <a:p>
            <a:pPr marL="514350" indent="-457200"/>
            <a:r>
              <a:rPr lang="zh-CN" altLang="en-US" sz="2400" dirty="0"/>
              <a:t>能运用组成的基本原理和基本方法，对有关计算机硬件系统中的理论和实际问题进行计算、分析，并能对基本部件进行简单设计。</a:t>
            </a:r>
            <a:endParaRPr lang="en-US" altLang="zh-CN" sz="24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</a:rPr>
              <a:t>这部分涉及了数字电路知识，由逻辑与计算机设计基础课程介绍</a:t>
            </a:r>
            <a:endParaRPr lang="zh-CN" altLang="en-US" sz="2000" b="1" dirty="0">
              <a:solidFill>
                <a:srgbClr val="FF3300"/>
              </a:solidFill>
            </a:endParaRPr>
          </a:p>
          <a:p>
            <a:pPr marL="914400" lvl="1" indent="-457200"/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topic analysis </a:t>
            </a:r>
            <a:endParaRPr lang="zh-CN" altLang="en-US" dirty="0">
              <a:latin typeface="+mn-lt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738282" y="1285860"/>
            <a:ext cx="4257676" cy="4768850"/>
          </a:xfrm>
        </p:spPr>
        <p:txBody>
          <a:bodyPr/>
          <a:lstStyle/>
          <a:p>
            <a:r>
              <a:rPr lang="zh-CN" altLang="en-US" dirty="0" smtClean="0"/>
              <a:t>考纲涉及七大知识点</a:t>
            </a:r>
            <a:endParaRPr lang="zh-CN" altLang="en-US" dirty="0" smtClean="0"/>
          </a:p>
          <a:p>
            <a:pPr lvl="1">
              <a:buFont typeface="Monotype Sorts" pitchFamily="2" charset="2"/>
              <a:buNone/>
            </a:pPr>
            <a:r>
              <a:rPr lang="zh-CN" altLang="en-US" sz="2400" dirty="0"/>
              <a:t>一、 计算机系统概述</a:t>
            </a:r>
            <a:endParaRPr lang="zh-CN" altLang="en-US" sz="2400" dirty="0"/>
          </a:p>
          <a:p>
            <a:pPr lvl="1">
              <a:buFont typeface="Monotype Sorts" pitchFamily="2" charset="2"/>
              <a:buNone/>
            </a:pPr>
            <a:r>
              <a:rPr lang="zh-CN" altLang="en-US" sz="2400" dirty="0"/>
              <a:t>二、 数据的表示和运算</a:t>
            </a:r>
            <a:endParaRPr lang="zh-CN" altLang="en-US" sz="2400" dirty="0"/>
          </a:p>
          <a:p>
            <a:pPr lvl="1">
              <a:buFont typeface="Monotype Sorts" pitchFamily="2" charset="2"/>
              <a:buNone/>
            </a:pPr>
            <a:r>
              <a:rPr lang="zh-CN" altLang="en-US" sz="2400" dirty="0"/>
              <a:t>三、 存储器层次机构</a:t>
            </a:r>
            <a:endParaRPr lang="zh-CN" altLang="en-US" sz="2400" dirty="0"/>
          </a:p>
          <a:p>
            <a:pPr lvl="1">
              <a:buFont typeface="Monotype Sorts" pitchFamily="2" charset="2"/>
              <a:buNone/>
            </a:pPr>
            <a:r>
              <a:rPr lang="zh-CN" altLang="en-US" sz="2400" dirty="0"/>
              <a:t>四、 指令系统</a:t>
            </a:r>
            <a:endParaRPr lang="zh-CN" altLang="en-US" sz="2400" dirty="0"/>
          </a:p>
          <a:p>
            <a:pPr lvl="1">
              <a:buFont typeface="Monotype Sorts" pitchFamily="2" charset="2"/>
              <a:buNone/>
            </a:pPr>
            <a:r>
              <a:rPr lang="zh-CN" altLang="en-US" sz="2400" dirty="0"/>
              <a:t>五、 中央处理器</a:t>
            </a:r>
            <a:r>
              <a:rPr lang="en-US" altLang="zh-CN" sz="2400" dirty="0"/>
              <a:t>(CPU)</a:t>
            </a:r>
            <a:endParaRPr lang="en-US" altLang="zh-CN" sz="2400" dirty="0"/>
          </a:p>
          <a:p>
            <a:pPr lvl="1">
              <a:buFont typeface="Monotype Sorts" pitchFamily="2" charset="2"/>
              <a:buNone/>
            </a:pPr>
            <a:r>
              <a:rPr lang="zh-CN" altLang="en-US" sz="2400" dirty="0"/>
              <a:t>六、 总线</a:t>
            </a:r>
            <a:endParaRPr lang="zh-CN" altLang="en-US" sz="2400" dirty="0"/>
          </a:p>
          <a:p>
            <a:pPr lvl="1">
              <a:buFont typeface="Monotype Sorts" pitchFamily="2" charset="2"/>
              <a:buNone/>
            </a:pPr>
            <a:r>
              <a:rPr lang="zh-CN" altLang="en-US" sz="2400" dirty="0"/>
              <a:t>七、 输入输出</a:t>
            </a:r>
            <a:r>
              <a:rPr lang="en-US" altLang="zh-CN" sz="2400" dirty="0"/>
              <a:t>(I/O)</a:t>
            </a:r>
            <a:r>
              <a:rPr lang="zh-CN" altLang="en-US" sz="2400" dirty="0"/>
              <a:t>系统</a:t>
            </a:r>
            <a:endParaRPr lang="zh-CN" altLang="en-US" sz="2400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238876" y="1407786"/>
            <a:ext cx="4214842" cy="42534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430" tIns="45715" rIns="91430" bIns="45715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contents of this course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一、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introduction 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二、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instruction system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MIPS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三、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computer  algebra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including  data representatives and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ALU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design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四、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processor  including data path and controller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五、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Memory hierarchy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六、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I/O including  bus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4295799" y="2535261"/>
            <a:ext cx="2092295" cy="8390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5448300" y="2464858"/>
            <a:ext cx="862015" cy="62053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4945061" y="2909900"/>
            <a:ext cx="865188" cy="16557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 flipV="1">
            <a:off x="5238743" y="2096728"/>
            <a:ext cx="1070587" cy="8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4595803" y="2914658"/>
            <a:ext cx="1800225" cy="3603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5238744" y="3857627"/>
            <a:ext cx="1106472" cy="2825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4151784" y="4370382"/>
            <a:ext cx="2087092" cy="98282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5018087" y="4854588"/>
            <a:ext cx="646113" cy="288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2135188" y="5084764"/>
            <a:ext cx="3313112" cy="8309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430" tIns="45715" rIns="91430" bIns="45715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</a:rPr>
              <a:t>结论：在大知识点上，本课程覆盖大纲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5159896" y="2908466"/>
            <a:ext cx="1283778" cy="196143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23812"/>
            <a:ext cx="9036496" cy="1142984"/>
          </a:xfrm>
        </p:spPr>
        <p:txBody>
          <a:bodyPr/>
          <a:lstStyle/>
          <a:p>
            <a:r>
              <a:rPr lang="en-US" altLang="zh-CN" dirty="0"/>
              <a:t>Graduate Entrance </a:t>
            </a:r>
            <a:r>
              <a:rPr lang="en-US" altLang="zh-CN" dirty="0" smtClean="0"/>
              <a:t>Test (</a:t>
            </a:r>
            <a:r>
              <a:rPr lang="en-US" altLang="zh-CN" sz="2400" dirty="0"/>
              <a:t>2015/2016/2017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027166" y="1297141"/>
          <a:ext cx="8424935" cy="1367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074"/>
                <a:gridCol w="842108"/>
                <a:gridCol w="820861"/>
                <a:gridCol w="957993"/>
                <a:gridCol w="958960"/>
                <a:gridCol w="957993"/>
                <a:gridCol w="957993"/>
                <a:gridCol w="957993"/>
                <a:gridCol w="958960"/>
              </a:tblGrid>
              <a:tr h="402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内容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数据结构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网络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计算机组成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操作系统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合计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题号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满分值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2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平均分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5.82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5.53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4.3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2.93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1.24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2.57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28.02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27164" y="2924944"/>
          <a:ext cx="8424936" cy="1584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108"/>
                <a:gridCol w="842108"/>
                <a:gridCol w="820861"/>
                <a:gridCol w="957993"/>
                <a:gridCol w="958960"/>
                <a:gridCol w="958960"/>
                <a:gridCol w="957993"/>
                <a:gridCol w="957993"/>
                <a:gridCol w="958960"/>
              </a:tblGrid>
              <a:tr h="472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数据结构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计算机组成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操作系统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8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3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满分值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9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6.11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</a:rPr>
                        <a:t>3.77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6.71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2.68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2.49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29.72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2432" y="4769811"/>
          <a:ext cx="8409669" cy="146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276"/>
                <a:gridCol w="840582"/>
                <a:gridCol w="819374"/>
                <a:gridCol w="956257"/>
                <a:gridCol w="957222"/>
                <a:gridCol w="957222"/>
                <a:gridCol w="956257"/>
                <a:gridCol w="956257"/>
                <a:gridCol w="957222"/>
              </a:tblGrid>
              <a:tr h="433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数据结构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计算机组成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操作系统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4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41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42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</a:t>
                      </a:r>
                      <a:r>
                        <a:rPr lang="en-US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44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45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46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47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1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满分值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15</a:t>
                      </a:r>
                      <a:endParaRPr lang="zh-CN" sz="1800" b="0" kern="1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10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7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8</a:t>
                      </a:r>
                      <a:endParaRPr lang="zh-CN" sz="1800" b="0" kern="1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9</a:t>
                      </a:r>
                      <a:endParaRPr lang="zh-CN" sz="1800" b="0" kern="1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70</a:t>
                      </a:r>
                      <a:endParaRPr lang="zh-CN" sz="1800" b="0" kern="1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7.06</a:t>
                      </a:r>
                      <a:endParaRPr lang="zh-CN" sz="1800" b="0" kern="1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5.46</a:t>
                      </a:r>
                      <a:endParaRPr lang="zh-CN" sz="1800" b="0" kern="1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7.03</a:t>
                      </a:r>
                      <a:endParaRPr lang="zh-CN" sz="18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5.15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3.15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2.34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3.15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33.34</a:t>
                      </a:r>
                      <a:endParaRPr lang="zh-CN" sz="1800" b="0" kern="1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Why we learn Computer Organization?</a:t>
            </a:r>
            <a:r>
              <a:rPr lang="zh-CN" altLang="en-US" dirty="0" smtClean="0">
                <a:solidFill>
                  <a:schemeClr val="bg1"/>
                </a:solidFill>
              </a:rPr>
              <a:t>程地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1952597" y="1214422"/>
            <a:ext cx="8424863" cy="406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zh-CN" sz="2800" dirty="0">
                <a:solidFill>
                  <a:srgbClr val="003366"/>
                </a:solidFill>
                <a:latin typeface="Helvetica" pitchFamily="34" charset="0"/>
              </a:rPr>
              <a:t>Hardware Course Series </a:t>
            </a:r>
            <a:endParaRPr lang="zh-CN" altLang="en-US" sz="2800" dirty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09984" y="5429264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/>
                </a:solidFill>
              </a:rPr>
              <a:t>电子线路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Electronic Circuits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096000" y="5429264"/>
            <a:ext cx="228601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模拟</a:t>
            </a:r>
            <a:r>
              <a:rPr lang="zh-CN" altLang="en-US" dirty="0" smtClean="0">
                <a:solidFill>
                  <a:schemeClr val="accent6"/>
                </a:solidFill>
              </a:rPr>
              <a:t>线路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Simulation Circuits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809984" y="4643446"/>
            <a:ext cx="4643470" cy="714380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逻辑与计算机设计基础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Logic and Computer Design Fundamentals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024298" y="3857628"/>
            <a:ext cx="4071966" cy="714380"/>
          </a:xfrm>
          <a:prstGeom prst="roundRect">
            <a:avLst/>
          </a:prstGeom>
          <a:gradFill>
            <a:gsLst>
              <a:gs pos="0">
                <a:srgbClr val="FF3399"/>
              </a:gs>
              <a:gs pos="100000">
                <a:srgbClr val="00B0F0"/>
              </a:gs>
              <a:gs pos="50000">
                <a:srgbClr val="FFFF00"/>
              </a:gs>
            </a:gsLst>
            <a:lin ang="162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/>
                </a:solidFill>
              </a:rPr>
              <a:t>计算机组成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Computer Organization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095868" y="2786058"/>
            <a:ext cx="2000264" cy="1000132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计算机体系结构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Computer Architecture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595670" y="2786058"/>
            <a:ext cx="142876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接口设计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Interface Design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7167570" y="2786058"/>
            <a:ext cx="150019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嵌入式系统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Embedded System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8739206" y="2786058"/>
            <a:ext cx="171451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多核程序设计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Multicore</a:t>
            </a:r>
            <a:r>
              <a:rPr lang="en-US" altLang="zh-CN" dirty="0" smtClean="0"/>
              <a:t> Programming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738282" y="2786058"/>
            <a:ext cx="178595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存储技术基础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</a:t>
            </a:r>
            <a:r>
              <a:rPr lang="en-US" altLang="zh-CN" sz="1600" dirty="0"/>
              <a:t>Storage Technology </a:t>
            </a:r>
            <a:r>
              <a:rPr lang="en-US" altLang="zh-CN" sz="1600" dirty="0" err="1"/>
              <a:t>Fundations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4881554" y="1857364"/>
            <a:ext cx="2357454" cy="857256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高级计算机体系结构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Advanced CA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7310446" y="1857364"/>
            <a:ext cx="20002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分布式系统</a:t>
            </a:r>
            <a:endParaRPr lang="en-US" altLang="zh-CN" dirty="0" smtClean="0"/>
          </a:p>
          <a:p>
            <a:pPr algn="ctr"/>
            <a:r>
              <a:rPr lang="en-US" altLang="zh-CN" sz="1600" dirty="0"/>
              <a:t>Distributed System</a:t>
            </a:r>
            <a:endParaRPr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2524100" y="1857364"/>
            <a:ext cx="2286016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并行处理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Parallel Processing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70" y="62948"/>
            <a:ext cx="8735348" cy="114298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Why we learn Computer Organization?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775521" y="1109972"/>
            <a:ext cx="8805023" cy="5168848"/>
            <a:chOff x="1571700" y="960539"/>
            <a:chExt cx="10034911" cy="5369825"/>
          </a:xfrm>
        </p:grpSpPr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1582768" y="960539"/>
              <a:ext cx="1802753" cy="788434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编译系统</a:t>
              </a:r>
              <a:endParaRPr lang="zh-CN" altLang="en-US" sz="360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3627319" y="5834500"/>
              <a:ext cx="1837976" cy="495864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C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语言程序设计</a:t>
              </a:r>
              <a:endParaRPr lang="zh-CN" altLang="en-US" sz="360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6037521" y="5834500"/>
              <a:ext cx="1712843" cy="495864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大学计算机基础</a:t>
              </a:r>
              <a:endParaRPr lang="zh-CN" altLang="en-US" sz="360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5902354" y="4288582"/>
              <a:ext cx="1848012" cy="982195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数字逻辑设计基础</a:t>
              </a:r>
              <a:endParaRPr lang="zh-CN" altLang="en-US" sz="1400" b="1" kern="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2081087" y="5418409"/>
              <a:ext cx="7280910" cy="723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5902354" y="3370535"/>
              <a:ext cx="1848012" cy="73879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计算机组成</a:t>
              </a:r>
              <a:endParaRPr lang="zh-CN" altLang="en-US" sz="1400" b="1" kern="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0080775" y="5552639"/>
              <a:ext cx="1525836" cy="671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大学一年级</a:t>
              </a:r>
              <a:endParaRPr lang="en-US" altLang="zh-CN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  通识课程</a:t>
              </a:r>
              <a:endParaRPr lang="zh-CN" alt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80775" y="3917464"/>
              <a:ext cx="1525836" cy="383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大学二年级</a:t>
              </a:r>
              <a:endParaRPr lang="zh-CN" alt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45" name="直接箭头连接符 44"/>
            <p:cNvCxnSpPr>
              <a:stCxn id="40" idx="0"/>
              <a:endCxn id="42" idx="2"/>
            </p:cNvCxnSpPr>
            <p:nvPr/>
          </p:nvCxnSpPr>
          <p:spPr>
            <a:xfrm flipV="1">
              <a:off x="6826360" y="4109325"/>
              <a:ext cx="0" cy="17925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 flipV="1">
              <a:off x="2081087" y="3171722"/>
              <a:ext cx="7280910" cy="723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627318" y="1943222"/>
              <a:ext cx="1802753" cy="793716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操作系统</a:t>
              </a:r>
              <a:endParaRPr lang="zh-CN" altLang="en-US" sz="360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902352" y="1958775"/>
              <a:ext cx="1848012" cy="803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计算机体系结构</a:t>
              </a:r>
              <a:endParaRPr lang="zh-CN" altLang="en-US" sz="1400" b="1" kern="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8014906" y="1974848"/>
              <a:ext cx="1848010" cy="76209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汇编与接口</a:t>
              </a:r>
              <a:endParaRPr lang="zh-CN" altLang="en-US" sz="1400" b="1" kern="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3627319" y="4924557"/>
              <a:ext cx="1837976" cy="34622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数据结构基础</a:t>
              </a:r>
              <a:endParaRPr lang="zh-CN" altLang="zh-CN" sz="360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080775" y="1800002"/>
              <a:ext cx="1525836" cy="383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大学三年级</a:t>
              </a:r>
              <a:endParaRPr lang="zh-CN" altLang="en-US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2" name="直接箭头连接符 51"/>
            <p:cNvCxnSpPr>
              <a:stCxn id="38" idx="0"/>
              <a:endCxn id="50" idx="2"/>
            </p:cNvCxnSpPr>
            <p:nvPr/>
          </p:nvCxnSpPr>
          <p:spPr>
            <a:xfrm flipV="1">
              <a:off x="4546307" y="5270778"/>
              <a:ext cx="0" cy="563722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3649350" y="960539"/>
              <a:ext cx="1802753" cy="79578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计算机网络</a:t>
              </a:r>
              <a:endParaRPr lang="zh-CN" altLang="en-US" sz="360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5881778" y="961409"/>
              <a:ext cx="1848012" cy="773073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嵌入式系统</a:t>
              </a:r>
              <a:endParaRPr lang="zh-CN" altLang="en-US" sz="1400" b="1" kern="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5" name="直接箭头连接符 54"/>
            <p:cNvCxnSpPr>
              <a:stCxn id="42" idx="0"/>
              <a:endCxn id="49" idx="2"/>
            </p:cNvCxnSpPr>
            <p:nvPr/>
          </p:nvCxnSpPr>
          <p:spPr>
            <a:xfrm flipV="1">
              <a:off x="6826360" y="2736938"/>
              <a:ext cx="2112551" cy="63359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直接箭头连接符 55"/>
            <p:cNvCxnSpPr>
              <a:stCxn id="47" idx="0"/>
            </p:cNvCxnSpPr>
            <p:nvPr/>
          </p:nvCxnSpPr>
          <p:spPr>
            <a:xfrm flipH="1" flipV="1">
              <a:off x="4528693" y="1731288"/>
              <a:ext cx="2" cy="21193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9" idx="0"/>
              <a:endCxn id="47" idx="2"/>
            </p:cNvCxnSpPr>
            <p:nvPr/>
          </p:nvCxnSpPr>
          <p:spPr>
            <a:xfrm flipH="1" flipV="1">
              <a:off x="4528695" y="2736939"/>
              <a:ext cx="9961" cy="161743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57"/>
            <p:cNvCxnSpPr>
              <a:stCxn id="59" idx="0"/>
            </p:cNvCxnSpPr>
            <p:nvPr/>
          </p:nvCxnSpPr>
          <p:spPr>
            <a:xfrm flipH="1" flipV="1">
              <a:off x="2462115" y="1747283"/>
              <a:ext cx="2076541" cy="2607086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3307664" y="4354368"/>
              <a:ext cx="2461983" cy="325250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高级数据结构与算法分析</a:t>
              </a:r>
              <a:endParaRPr lang="zh-CN" altLang="en-US" sz="3600" b="1" kern="0" dirty="0">
                <a:solidFill>
                  <a:prstClr val="black"/>
                </a:solidFill>
              </a:endParaRP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1571700" y="3722755"/>
              <a:ext cx="1802753" cy="34622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数据库系统</a:t>
              </a:r>
              <a:endParaRPr lang="zh-CN" altLang="zh-CN" sz="3600" b="1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59" idx="0"/>
              <a:endCxn id="60" idx="2"/>
            </p:cNvCxnSpPr>
            <p:nvPr/>
          </p:nvCxnSpPr>
          <p:spPr>
            <a:xfrm flipH="1" flipV="1">
              <a:off x="2473077" y="4068976"/>
              <a:ext cx="2065579" cy="285392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42" idx="0"/>
            </p:cNvCxnSpPr>
            <p:nvPr/>
          </p:nvCxnSpPr>
          <p:spPr>
            <a:xfrm flipH="1" flipV="1">
              <a:off x="4566402" y="2801868"/>
              <a:ext cx="2259958" cy="56866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48" idx="0"/>
              <a:endCxn id="54" idx="2"/>
            </p:cNvCxnSpPr>
            <p:nvPr/>
          </p:nvCxnSpPr>
          <p:spPr>
            <a:xfrm flipH="1" flipV="1">
              <a:off x="6805784" y="1734481"/>
              <a:ext cx="20574" cy="224294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0" idx="0"/>
              <a:endCxn id="59" idx="2"/>
            </p:cNvCxnSpPr>
            <p:nvPr/>
          </p:nvCxnSpPr>
          <p:spPr>
            <a:xfrm flipH="1" flipV="1">
              <a:off x="4538656" y="4679618"/>
              <a:ext cx="7651" cy="24493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6" name="任意多边形 65"/>
            <p:cNvSpPr/>
            <p:nvPr/>
          </p:nvSpPr>
          <p:spPr>
            <a:xfrm>
              <a:off x="2435369" y="1769958"/>
              <a:ext cx="4400598" cy="1612926"/>
            </a:xfrm>
            <a:custGeom>
              <a:avLst/>
              <a:gdLst>
                <a:gd name="connsiteX0" fmla="*/ 5200650 w 5200650"/>
                <a:gd name="connsiteY0" fmla="*/ 1588770 h 1612926"/>
                <a:gd name="connsiteX1" fmla="*/ 1017270 w 5200650"/>
                <a:gd name="connsiteY1" fmla="*/ 1394460 h 1612926"/>
                <a:gd name="connsiteX2" fmla="*/ 0 w 5200650"/>
                <a:gd name="connsiteY2" fmla="*/ 0 h 161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0650" h="1612926">
                  <a:moveTo>
                    <a:pt x="5200650" y="1588770"/>
                  </a:moveTo>
                  <a:cubicBezTo>
                    <a:pt x="3542347" y="1624012"/>
                    <a:pt x="1884045" y="1659255"/>
                    <a:pt x="1017270" y="1394460"/>
                  </a:cubicBezTo>
                  <a:cubicBezTo>
                    <a:pt x="150495" y="1129665"/>
                    <a:pt x="75247" y="564832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4621856" y="5368857"/>
              <a:ext cx="2187941" cy="346221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vert="horz" wrap="square" lIns="91440" tIns="118800" rIns="91440" bIns="45720" numCol="1" anchor="t" anchorCtr="0" compatLnSpc="1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anose="020F0502020204030204" pitchFamily="34" charset="0"/>
                </a:rPr>
                <a:t>计算机系统概论</a:t>
              </a:r>
              <a:endParaRPr lang="zh-CN" altLang="zh-CN" sz="3600" b="1" kern="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68" name="直接箭头连接符 67"/>
          <p:cNvCxnSpPr>
            <a:endCxn id="48" idx="2"/>
          </p:cNvCxnSpPr>
          <p:nvPr/>
        </p:nvCxnSpPr>
        <p:spPr>
          <a:xfrm flipV="1">
            <a:off x="6368110" y="2843930"/>
            <a:ext cx="18052" cy="571457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Contents</a:t>
            </a:r>
            <a:endParaRPr lang="zh-CN" altLang="en-US" b="1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881159" y="1285861"/>
          <a:ext cx="8572559" cy="4795923"/>
        </p:xfrm>
        <a:graphic>
          <a:graphicData uri="http://schemas.openxmlformats.org/drawingml/2006/table">
            <a:tbl>
              <a:tblPr/>
              <a:tblGrid>
                <a:gridCol w="1285884"/>
                <a:gridCol w="785818"/>
                <a:gridCol w="2857520"/>
                <a:gridCol w="3643337"/>
              </a:tblGrid>
              <a:tr h="256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anose="02020603050405020304"/>
                          <a:ea typeface="STXihei" panose="02010600040101010101" charset="-122"/>
                          <a:cs typeface="Times New Roman" panose="02020603050405020304"/>
                        </a:rPr>
                        <a:t>Chapter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anose="02020603050405020304"/>
                          <a:ea typeface="STXihei" panose="02010600040101010101" charset="-122"/>
                          <a:cs typeface="Times New Roman" panose="02020603050405020304"/>
                        </a:rPr>
                        <a:t>Week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anose="02020603050405020304"/>
                          <a:ea typeface="STXihei" panose="02010600040101010101" charset="-122"/>
                          <a:cs typeface="Times New Roman" panose="02020603050405020304"/>
                        </a:rPr>
                        <a:t>Content</a:t>
                      </a:r>
                      <a:r>
                        <a:rPr lang="en-US" altLang="zh-CN" sz="2000" b="1" kern="100" baseline="0" dirty="0" smtClean="0">
                          <a:latin typeface="Times New Roman" panose="02020603050405020304"/>
                          <a:ea typeface="STXihei" panose="02010600040101010101" charset="-122"/>
                          <a:cs typeface="Times New Roman" panose="02020603050405020304"/>
                        </a:rPr>
                        <a:t> 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 panose="02020603050405020304"/>
                          <a:ea typeface="STXihei" panose="02010600040101010101" charset="-122"/>
                          <a:cs typeface="Times New Roman" panose="02020603050405020304"/>
                        </a:rPr>
                        <a:t>Notes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1953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Chapter</a:t>
                      </a:r>
                      <a:r>
                        <a:rPr lang="en-US" altLang="zh-CN" sz="1600" b="1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1</a:t>
                      </a:r>
                      <a:endParaRPr lang="en-US" altLang="zh-CN" sz="1600" b="1" kern="100" baseline="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1" kern="100" baseline="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Introduction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1.1~1.5,   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History,</a:t>
                      </a:r>
                      <a:r>
                        <a:rPr lang="en-US" altLang="zh-CN" sz="1600" b="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1600" b="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Software/Hardware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composition, </a:t>
                      </a:r>
                      <a:endParaRPr lang="en-US" altLang="zh-CN" sz="1600" kern="100" baseline="0" dirty="0" smtClean="0">
                        <a:latin typeface="Times New Roman" panose="02020603050405020304"/>
                        <a:ea typeface="楷体_GB231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Performance Evaluation(4.1~4.3)</a:t>
                      </a:r>
                      <a:endParaRPr lang="en-US" altLang="zh-CN" sz="1600" kern="100" baseline="0" dirty="0" smtClean="0">
                        <a:latin typeface="Times New Roman" panose="02020603050405020304"/>
                        <a:ea typeface="楷体_GB231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CPI</a:t>
                      </a:r>
                      <a:r>
                        <a:rPr lang="zh-CN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en-US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MIPS</a:t>
                      </a:r>
                      <a:r>
                        <a:rPr lang="zh-CN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en-US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FLOPS</a:t>
                      </a:r>
                      <a:endParaRPr lang="zh-CN" sz="20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RISC</a:t>
                      </a:r>
                      <a:r>
                        <a:rPr lang="zh-CN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CISC</a:t>
                      </a:r>
                      <a:endParaRPr lang="zh-CN" sz="20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Fallacies &amp; Pitfalls </a:t>
                      </a:r>
                      <a:r>
                        <a:rPr lang="en-US" sz="1600" b="0" kern="100" baseline="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&amp; </a:t>
                      </a:r>
                      <a:r>
                        <a:rPr lang="en-US" sz="1600" b="0" kern="10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Real Stuff</a:t>
                      </a:r>
                      <a:endParaRPr lang="zh-CN" sz="2000" b="0" kern="100" dirty="0">
                        <a:solidFill>
                          <a:srgbClr val="0000FF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Chapter</a:t>
                      </a:r>
                      <a:r>
                        <a:rPr lang="en-US" altLang="zh-CN" sz="1600" b="1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2</a:t>
                      </a:r>
                      <a:endParaRPr lang="en-US" altLang="zh-CN" sz="1600" b="1" kern="100" baseline="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1" kern="100" baseline="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Instruction:</a:t>
                      </a:r>
                      <a:endParaRPr lang="en-US" altLang="zh-CN" sz="1600" b="1" kern="100" baseline="0" dirty="0" smtClean="0">
                        <a:solidFill>
                          <a:srgbClr val="FF000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Language of the computer </a:t>
                      </a:r>
                      <a:endParaRPr lang="en-US" altLang="zh-CN" sz="1600" b="1" kern="100" baseline="0" dirty="0" smtClean="0">
                        <a:solidFill>
                          <a:srgbClr val="FF000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2.1~2.14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Instruction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system(MIPS),</a:t>
                      </a:r>
                      <a:endParaRPr lang="en-US" altLang="zh-CN" sz="1600" kern="100" baseline="0" dirty="0" smtClean="0">
                        <a:latin typeface="Times New Roman" panose="02020603050405020304"/>
                        <a:ea typeface="楷体_GB231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Assemble &amp; Disassemble,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Arithmetic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&amp; </a:t>
                      </a: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Logical </a:t>
                      </a:r>
                      <a:endParaRPr lang="en-US" altLang="zh-CN" sz="1600" kern="100" dirty="0" smtClean="0">
                        <a:latin typeface="Times New Roman" panose="02020603050405020304"/>
                        <a:ea typeface="楷体_GB2312"/>
                        <a:cs typeface="Times New Roman" panose="02020603050405020304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&amp; Branch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 </a:t>
                      </a: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Instruction,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Subroutine,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Memory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addressing,</a:t>
                      </a:r>
                      <a:endParaRPr lang="en-US" altLang="zh-CN" sz="1600" kern="100" baseline="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complier for C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Assemble instruction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to machine code, Machine code to  </a:t>
                      </a:r>
                      <a:r>
                        <a:rPr lang="en-US" altLang="zh-CN" sz="1600" kern="100" dirty="0" smtClean="0"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Assemble instruction</a:t>
                      </a:r>
                      <a:endParaRPr lang="en-US" altLang="zh-CN" sz="1600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(implement with C or ?); </a:t>
                      </a:r>
                      <a:endParaRPr lang="en-US" altLang="zh-CN" sz="1600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Typical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instructions such as: </a:t>
                      </a: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ADD, </a:t>
                      </a:r>
                      <a:r>
                        <a:rPr lang="en-US" sz="1600" kern="100" dirty="0" err="1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LDR</a:t>
                      </a: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1600" kern="100" dirty="0" err="1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1600" kern="100" dirty="0" err="1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CMP</a:t>
                      </a: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, </a:t>
                      </a:r>
                      <a:r>
                        <a:rPr lang="en-US" sz="1600" kern="100" dirty="0" err="1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BEQ</a:t>
                      </a: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, B, BL…</a:t>
                      </a:r>
                      <a:endParaRPr lang="en-US" sz="1600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Subroutine in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C, such as: </a:t>
                      </a:r>
                      <a:r>
                        <a:rPr lang="en-US" sz="1600" kern="100" dirty="0" err="1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strlen</a:t>
                      </a:r>
                      <a:r>
                        <a:rPr lang="zh-CN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strcpy</a:t>
                      </a:r>
                      <a:r>
                        <a:rPr lang="zh-CN" sz="1600" kern="100" dirty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600" kern="100" dirty="0" err="1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indexOf</a:t>
                      </a:r>
                      <a:r>
                        <a:rPr 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sum of Array, Max/Min;</a:t>
                      </a:r>
                      <a:endParaRPr lang="en-US" altLang="zh-CN" sz="1600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Instruction</a:t>
                      </a:r>
                      <a:r>
                        <a:rPr lang="en-US" altLang="zh-CN" sz="1600" b="0" kern="100" baseline="0" dirty="0" smtClean="0">
                          <a:solidFill>
                            <a:srgbClr val="0000FF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format, category</a:t>
                      </a:r>
                      <a:endParaRPr lang="zh-CN" sz="2000" b="0" kern="100" dirty="0">
                        <a:solidFill>
                          <a:srgbClr val="00B0F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0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Chapter 3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1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Arithmetic</a:t>
                      </a:r>
                      <a:r>
                        <a:rPr lang="en-US" altLang="zh-CN" sz="1600" b="1" kern="100" baseline="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for Computers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SimSun" panose="02010600030101010101" pitchFamily="2" charset="-122"/>
                          <a:ea typeface="SimSun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3.1~3.6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Data representation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Integer 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Addition &amp; Subtraction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Integer multiplication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, Division</a:t>
                      </a:r>
                      <a:endParaRPr lang="zh-CN" sz="16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Floating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楷体_GB2312"/>
                          <a:cs typeface="Times New Roman" panose="02020603050405020304"/>
                        </a:rPr>
                        <a:t> Point Addition &amp;SUB</a:t>
                      </a:r>
                      <a:endParaRPr lang="zh-CN" altLang="en-US" sz="1600" kern="100" dirty="0"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Analysis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and optimization for integer addition and subtraction,</a:t>
                      </a:r>
                      <a:endParaRPr lang="en-US" altLang="zh-CN" sz="1600" kern="100" dirty="0" smtClean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Adder design,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Multiply Algorithm Analysis,</a:t>
                      </a:r>
                      <a:endParaRPr lang="zh-CN" sz="20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Floating</a:t>
                      </a:r>
                      <a:r>
                        <a:rPr lang="en-US" altLang="zh-CN" sz="1600" kern="100" baseline="0" dirty="0" smtClean="0">
                          <a:latin typeface="Times New Roman" panose="02020603050405020304"/>
                          <a:ea typeface="SimSun" panose="02010600030101010101" pitchFamily="2" charset="-122"/>
                          <a:cs typeface="Times New Roman" panose="02020603050405020304"/>
                        </a:rPr>
                        <a:t> Point representation.</a:t>
                      </a:r>
                      <a:endParaRPr lang="zh-CN" sz="2000" kern="100" dirty="0">
                        <a:latin typeface="Times New Roman" panose="02020603050405020304"/>
                        <a:ea typeface="SimSun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e96d071-9e13-4038-b18c-bcde563e0d3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0</TotalTime>
  <Words>5564</Words>
  <Application>WPS 演示</Application>
  <PresentationFormat>宽屏</PresentationFormat>
  <Paragraphs>641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Calibri</vt:lpstr>
      <vt:lpstr>Microsoft YaHei</vt:lpstr>
      <vt:lpstr>SimHei</vt:lpstr>
      <vt:lpstr>STLiti</vt:lpstr>
      <vt:lpstr>Times New Roman</vt:lpstr>
      <vt:lpstr>STXingkai</vt:lpstr>
      <vt:lpstr>FangSong</vt:lpstr>
      <vt:lpstr>Monotype Sorts</vt:lpstr>
      <vt:lpstr>Wingdings</vt:lpstr>
      <vt:lpstr>Helvetica</vt:lpstr>
      <vt:lpstr>Times New Roman</vt:lpstr>
      <vt:lpstr>STXihei</vt:lpstr>
      <vt:lpstr>楷体_GB2312</vt:lpstr>
      <vt:lpstr>NSimSun</vt:lpstr>
      <vt:lpstr>Algerian</vt:lpstr>
      <vt:lpstr>Arial Unicode MS</vt:lpstr>
      <vt:lpstr>Office 主题</vt:lpstr>
      <vt:lpstr>MS_ClipArt_Gallery.5</vt:lpstr>
      <vt:lpstr>Computer Organization &amp; Design        The Hardware/Software Interface </vt:lpstr>
      <vt:lpstr>课程的重要性</vt:lpstr>
      <vt:lpstr>考试形式和试卷结构</vt:lpstr>
      <vt:lpstr>组成考查目标</vt:lpstr>
      <vt:lpstr>topic analysis </vt:lpstr>
      <vt:lpstr>Graduate Entrance Test (2015/2016/2017)</vt:lpstr>
      <vt:lpstr>Why we learn Computer Organization?程地</vt:lpstr>
      <vt:lpstr>Why we learn Computer Organization?</vt:lpstr>
      <vt:lpstr>Contents</vt:lpstr>
      <vt:lpstr>Contents</vt:lpstr>
      <vt:lpstr>Kernel </vt:lpstr>
      <vt:lpstr>Lab assignments</vt:lpstr>
      <vt:lpstr>SOC or Computer System for this course</vt:lpstr>
      <vt:lpstr>系统分解为十个子模块</vt:lpstr>
      <vt:lpstr>Course Information</vt:lpstr>
      <vt:lpstr>Curriculum Text Book</vt:lpstr>
      <vt:lpstr>Grading Policy(Theory70%+lab 30%) </vt:lpstr>
      <vt:lpstr>Honesty Policy!!!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Anna Tang</cp:lastModifiedBy>
  <cp:revision>451</cp:revision>
  <dcterms:created xsi:type="dcterms:W3CDTF">2003-07-12T07:22:00Z</dcterms:created>
  <dcterms:modified xsi:type="dcterms:W3CDTF">2020-06-08T21:01:18Z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