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48" r:id="rId1"/>
    <p:sldMasterId id="2147485072" r:id="rId2"/>
    <p:sldMasterId id="2147485085" r:id="rId3"/>
  </p:sldMasterIdLst>
  <p:notesMasterIdLst>
    <p:notesMasterId r:id="rId86"/>
  </p:notesMasterIdLst>
  <p:handoutMasterIdLst>
    <p:handoutMasterId r:id="rId87"/>
  </p:handoutMasterIdLst>
  <p:sldIdLst>
    <p:sldId id="544" r:id="rId4"/>
    <p:sldId id="656" r:id="rId5"/>
    <p:sldId id="657" r:id="rId6"/>
    <p:sldId id="661" r:id="rId7"/>
    <p:sldId id="804" r:id="rId8"/>
    <p:sldId id="805" r:id="rId9"/>
    <p:sldId id="806" r:id="rId10"/>
    <p:sldId id="807" r:id="rId11"/>
    <p:sldId id="808" r:id="rId12"/>
    <p:sldId id="809" r:id="rId13"/>
    <p:sldId id="810" r:id="rId14"/>
    <p:sldId id="811" r:id="rId15"/>
    <p:sldId id="793" r:id="rId16"/>
    <p:sldId id="795" r:id="rId17"/>
    <p:sldId id="796" r:id="rId18"/>
    <p:sldId id="799" r:id="rId19"/>
    <p:sldId id="797" r:id="rId20"/>
    <p:sldId id="798" r:id="rId21"/>
    <p:sldId id="682" r:id="rId22"/>
    <p:sldId id="684" r:id="rId23"/>
    <p:sldId id="685" r:id="rId24"/>
    <p:sldId id="686" r:id="rId25"/>
    <p:sldId id="689" r:id="rId26"/>
    <p:sldId id="687" r:id="rId27"/>
    <p:sldId id="690" r:id="rId28"/>
    <p:sldId id="691" r:id="rId29"/>
    <p:sldId id="693" r:id="rId30"/>
    <p:sldId id="694" r:id="rId31"/>
    <p:sldId id="803" r:id="rId32"/>
    <p:sldId id="709" r:id="rId33"/>
    <p:sldId id="710" r:id="rId34"/>
    <p:sldId id="711" r:id="rId35"/>
    <p:sldId id="713" r:id="rId36"/>
    <p:sldId id="715" r:id="rId37"/>
    <p:sldId id="716" r:id="rId38"/>
    <p:sldId id="717" r:id="rId39"/>
    <p:sldId id="719" r:id="rId40"/>
    <p:sldId id="720" r:id="rId41"/>
    <p:sldId id="721" r:id="rId42"/>
    <p:sldId id="703" r:id="rId43"/>
    <p:sldId id="704" r:id="rId44"/>
    <p:sldId id="705" r:id="rId45"/>
    <p:sldId id="706" r:id="rId46"/>
    <p:sldId id="696" r:id="rId47"/>
    <p:sldId id="697" r:id="rId48"/>
    <p:sldId id="722" r:id="rId49"/>
    <p:sldId id="723" r:id="rId50"/>
    <p:sldId id="724" r:id="rId51"/>
    <p:sldId id="725" r:id="rId52"/>
    <p:sldId id="726" r:id="rId53"/>
    <p:sldId id="733" r:id="rId54"/>
    <p:sldId id="728" r:id="rId55"/>
    <p:sldId id="729" r:id="rId56"/>
    <p:sldId id="730" r:id="rId57"/>
    <p:sldId id="731" r:id="rId58"/>
    <p:sldId id="732" r:id="rId59"/>
    <p:sldId id="734" r:id="rId60"/>
    <p:sldId id="735" r:id="rId61"/>
    <p:sldId id="736" r:id="rId62"/>
    <p:sldId id="770" r:id="rId63"/>
    <p:sldId id="737" r:id="rId64"/>
    <p:sldId id="771" r:id="rId65"/>
    <p:sldId id="772" r:id="rId66"/>
    <p:sldId id="773" r:id="rId67"/>
    <p:sldId id="774" r:id="rId68"/>
    <p:sldId id="775" r:id="rId69"/>
    <p:sldId id="776" r:id="rId70"/>
    <p:sldId id="777" r:id="rId71"/>
    <p:sldId id="778" r:id="rId72"/>
    <p:sldId id="779" r:id="rId73"/>
    <p:sldId id="780" r:id="rId74"/>
    <p:sldId id="781" r:id="rId75"/>
    <p:sldId id="738" r:id="rId76"/>
    <p:sldId id="739" r:id="rId77"/>
    <p:sldId id="740" r:id="rId78"/>
    <p:sldId id="741" r:id="rId79"/>
    <p:sldId id="744" r:id="rId80"/>
    <p:sldId id="743" r:id="rId81"/>
    <p:sldId id="745" r:id="rId82"/>
    <p:sldId id="751" r:id="rId83"/>
    <p:sldId id="749" r:id="rId84"/>
    <p:sldId id="750" r:id="rId85"/>
  </p:sldIdLst>
  <p:sldSz cx="9144000" cy="6858000" type="screen4x3"/>
  <p:notesSz cx="6797675" cy="9928225"/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SzPct val="100000"/>
      <a:buChar char="•"/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SzPct val="100000"/>
      <a:buChar char="•"/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SzPct val="100000"/>
      <a:buChar char="•"/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SzPct val="100000"/>
      <a:buChar char="•"/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SzPct val="100000"/>
      <a:buChar char="•"/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AFAF"/>
    <a:srgbClr val="5757D5"/>
    <a:srgbClr val="5151D3"/>
    <a:srgbClr val="99CCFF"/>
    <a:srgbClr val="FF99FF"/>
    <a:srgbClr val="FF6600"/>
    <a:srgbClr val="000099"/>
    <a:srgbClr val="0033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76465" autoAdjust="0"/>
  </p:normalViewPr>
  <p:slideViewPr>
    <p:cSldViewPr>
      <p:cViewPr varScale="1">
        <p:scale>
          <a:sx n="81" d="100"/>
          <a:sy n="81" d="100"/>
        </p:scale>
        <p:origin x="-3608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theme" Target="theme/theme1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613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242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50888"/>
            <a:ext cx="4946650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50820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5513" y="750888"/>
            <a:ext cx="4946650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079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253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214353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72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56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207126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2570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848752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6965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103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38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13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58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1235546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98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634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629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20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053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259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2941416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73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24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24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279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10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5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417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106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62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8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75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776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71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03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85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460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600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120940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9182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89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77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168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确定数据通路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分析指令状态机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状态分配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填写状态真值表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数据通路代码设计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控制器代码设计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7195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65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130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2575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61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29317528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62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21095332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cap="flat"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4136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0661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5513" y="750888"/>
            <a:ext cx="4946650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foreseeable=</a:t>
            </a:r>
            <a:r>
              <a:rPr lang="zh-CN" altLang="zh-CN" dirty="0" smtClean="0"/>
              <a:t>可预见的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2204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工作效率</a:t>
            </a:r>
            <a:endParaRPr lang="en-US" altLang="zh-CN" dirty="0" smtClean="0"/>
          </a:p>
          <a:p>
            <a:pPr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与外部交互方法</a:t>
            </a:r>
            <a:endParaRPr lang="en-US" altLang="zh-CN" sz="28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查询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无论有无请求，均耗费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时间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中断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需要时请求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服务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提高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工作效率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方便多设备交互程序设计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DMA</a:t>
            </a: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不参与交互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大数据量传输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中断本质</a:t>
            </a:r>
            <a:endParaRPr lang="en-US" altLang="zh-CN" sz="28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硬件触发的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jal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/call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指令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发生于指令间和指令内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软中断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中断机制的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jal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指令，模拟指令间硬件中断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1438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5513" y="750888"/>
            <a:ext cx="4946650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FF0000"/>
                </a:solidFill>
                <a:ea typeface="黑体" pitchFamily="49" charset="-122"/>
              </a:rPr>
              <a:t>Compatibility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0899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cap="flat"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342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56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26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251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50389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2529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117952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72BA648-48AB-4403-9BF0-61F93D5CEED0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203025-0ECF-49EF-9DFC-8262687EF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4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4A3B6F-6C65-4BD9-8EB8-697AC716A859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17BB44-DF9E-46EA-AEDA-56426F8E9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CC1633E-3C46-482F-94BA-9D414BD9FCAD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C130ED-417F-4616-B979-FEC0759D32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8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A4B0A71-F37E-4125-A770-864A87490CEA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B8AB66-C365-4A01-B435-9ABA0A1FA3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0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4" y="188640"/>
            <a:ext cx="1224136" cy="1224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36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" y="0"/>
            <a:ext cx="90592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75656" y="620769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</a:pPr>
            <a:r>
              <a:rPr kumimoji="0" lang="zh-CN" altLang="en-US" sz="2400" dirty="0" smtClean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  <a:endParaRPr kumimoji="0" lang="zh-CN" altLang="en-US" sz="2400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34984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" y="0"/>
            <a:ext cx="90592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dirty="0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dirty="0" smtClean="0">
                <a:solidFill>
                  <a:srgbClr val="24279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</a:pPr>
            <a:r>
              <a:rPr lang="zh-CN" altLang="en-US" dirty="0" smtClean="0"/>
              <a:t>单击此处编辑母版文本样式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</a:pPr>
            <a:r>
              <a:rPr lang="zh-CN" altLang="en-US" dirty="0" smtClean="0"/>
              <a:t>第二级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</a:pPr>
            <a:r>
              <a:rPr lang="zh-CN" altLang="en-US" dirty="0" smtClean="0"/>
              <a:t>第三级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</a:pPr>
            <a:r>
              <a:rPr lang="zh-CN" altLang="en-US" dirty="0" smtClean="0"/>
              <a:t>第四级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619672" y="6237312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</a:pPr>
            <a:r>
              <a:rPr kumimoji="0" lang="zh-CN" altLang="en-US" dirty="0" smtClean="0">
                <a:solidFill>
                  <a:srgbClr val="4BACC6">
                    <a:lumMod val="75000"/>
                  </a:srgbClr>
                </a:solidFill>
                <a:latin typeface="华文行楷"/>
                <a:ea typeface="华文行楷"/>
                <a:cs typeface="华文行楷"/>
              </a:rPr>
              <a:t>计算机学院</a:t>
            </a:r>
            <a:r>
              <a:rPr kumimoji="0" lang="en-US" altLang="zh-CN" dirty="0" smtClean="0">
                <a:solidFill>
                  <a:srgbClr val="4BACC6">
                    <a:lumMod val="75000"/>
                  </a:srgbClr>
                </a:solidFill>
                <a:latin typeface="华文行楷"/>
                <a:ea typeface="华文行楷"/>
                <a:cs typeface="华文行楷"/>
              </a:rPr>
              <a:t>    </a:t>
            </a:r>
            <a:r>
              <a:rPr kumimoji="0" lang="zh-CN" altLang="en-US" dirty="0" smtClean="0">
                <a:solidFill>
                  <a:srgbClr val="4BACC6">
                    <a:lumMod val="75000"/>
                  </a:srgbClr>
                </a:solidFill>
                <a:latin typeface="华文行楷"/>
                <a:ea typeface="华文行楷"/>
                <a:cs typeface="华文行楷"/>
              </a:rPr>
              <a:t>系统结构与系统软件实验室</a:t>
            </a:r>
            <a:endParaRPr kumimoji="0" lang="zh-CN" altLang="en-US" dirty="0">
              <a:solidFill>
                <a:srgbClr val="4BACC6">
                  <a:lumMod val="75000"/>
                </a:srgbClr>
              </a:solidFill>
              <a:latin typeface="华文行楷"/>
              <a:ea typeface="华文行楷"/>
              <a:cs typeface="华文行楷"/>
            </a:endParaRPr>
          </a:p>
        </p:txBody>
      </p:sp>
    </p:spTree>
    <p:extLst>
      <p:ext uri="{BB962C8B-B14F-4D97-AF65-F5344CB8AC3E}">
        <p14:creationId xmlns:p14="http://schemas.microsoft.com/office/powerpoint/2010/main" val="119230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8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70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zh-CN" altLang="en-US" sz="2400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AE7F96-84BF-4586-AF0C-4B4E4F6118F4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911E4C-2DC4-459B-AF2F-7A55A3AFF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95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56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7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27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20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35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92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zh-CN" altLang="en-US" sz="2400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15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kumimoji="0" lang="zh-CN" altLang="en-US" sz="2000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kumimoji="0" lang="en-US" altLang="zh-CN" sz="2000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kumimoji="0" lang="zh-CN" altLang="en-US" sz="2000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04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15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1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kumimoji="0" lang="zh-CN" altLang="en-US" sz="2000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kumimoji="0" lang="en-US" altLang="zh-CN" sz="2000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kumimoji="0" lang="zh-CN" altLang="en-US" sz="2000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4255816-0B08-43CC-BEAA-E8F5D428BA8B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0A7DCE-50A9-44DB-83A6-F34B2A3EA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87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519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06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284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85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81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982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963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66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3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F7FE5D4-287B-4C3F-98A7-9DC5295844F3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9F0A10-2E56-4F49-8DE4-DD677C1343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C5739B6-6A2D-44E5-AC64-BAC890593F24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3AE7FC-C71B-4ABD-9317-60F5A4B79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4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061B6C-0BD2-4EEB-8D41-40BD26507994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AD327D8-3EEE-4BE0-91DB-02B05A3757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93534B2-D882-4318-8427-98B44535E3FD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C84CEF-FECE-477C-9248-1E4AB6DE3B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6586EE1-6923-407D-9207-728CAA37D890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6888C0-1B28-4974-B4E1-0F50C4D1B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7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E109DB9-EEE1-41BC-855E-D919FF9C0807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3DB43D-261C-42F5-BB3C-6B3C316159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5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buSzTx/>
              <a:buFontTx/>
              <a:buNone/>
              <a:defRPr/>
            </a:pPr>
            <a:fld id="{A58C9828-9A07-475A-A59A-724E28249E05}" type="datetimeFigureOut">
              <a:rPr lang="zh-CN" altLang="en-US"/>
              <a:pPr>
                <a:buSzTx/>
                <a:buFontTx/>
                <a:buNone/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00394B52-8C59-432A-87E7-46F4BB92AB47}" type="slidenum">
              <a:rPr lang="zh-CN" altLang="en-US"/>
              <a:pPr>
                <a:spcBef>
                  <a:spcPct val="0"/>
                </a:spcBef>
                <a:buSzTx/>
                <a:buFontTx/>
                <a:buNone/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1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9" r:id="rId1"/>
    <p:sldLayoutId id="2147484950" r:id="rId2"/>
    <p:sldLayoutId id="2147484951" r:id="rId3"/>
    <p:sldLayoutId id="2147484952" r:id="rId4"/>
    <p:sldLayoutId id="2147484953" r:id="rId5"/>
    <p:sldLayoutId id="2147484954" r:id="rId6"/>
    <p:sldLayoutId id="2147484955" r:id="rId7"/>
    <p:sldLayoutId id="2147484956" r:id="rId8"/>
    <p:sldLayoutId id="2147484957" r:id="rId9"/>
    <p:sldLayoutId id="2147484958" r:id="rId10"/>
    <p:sldLayoutId id="2147484959" r:id="rId11"/>
    <p:sldLayoutId id="21474849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</a:pPr>
            <a:fld id="{530820CF-B880-4189-942D-D702A7CBA730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t>2018/5/16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</a:pPr>
            <a:fld id="{0C913308-F349-4B6D-A68A-DD1791B4A57B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314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3" r:id="rId1"/>
    <p:sldLayoutId id="2147485074" r:id="rId2"/>
    <p:sldLayoutId id="2147485075" r:id="rId3"/>
    <p:sldLayoutId id="2147485076" r:id="rId4"/>
    <p:sldLayoutId id="2147485077" r:id="rId5"/>
    <p:sldLayoutId id="2147485078" r:id="rId6"/>
    <p:sldLayoutId id="2147485079" r:id="rId7"/>
    <p:sldLayoutId id="2147485080" r:id="rId8"/>
    <p:sldLayoutId id="2147485081" r:id="rId9"/>
    <p:sldLayoutId id="2147485082" r:id="rId10"/>
    <p:sldLayoutId id="2147485083" r:id="rId11"/>
    <p:sldLayoutId id="21474850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buSzTx/>
              <a:buFontTx/>
              <a:buNone/>
              <a:defRPr/>
            </a:pPr>
            <a:fld id="{E5334FB8-C6FC-4FA5-9E0F-BE49D337F7AC}" type="datetimeFigureOut">
              <a:rPr kumimoji="0" lang="zh-CN" altLang="en-US" b="0"/>
              <a:pPr>
                <a:buSzTx/>
                <a:buFontTx/>
                <a:buNone/>
                <a:defRPr/>
              </a:pPr>
              <a:t>2018/5/16</a:t>
            </a:fld>
            <a:endParaRPr kumimoji="0" lang="zh-CN" altLang="en-US" b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buSzTx/>
              <a:buFontTx/>
              <a:buNone/>
              <a:defRPr/>
            </a:pPr>
            <a:endParaRPr kumimoji="0" lang="zh-CN" altLang="en-US" b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4618060-C51E-443B-A932-64B79725C7E3}" type="slidenum">
              <a:rPr kumimoji="0" lang="zh-CN" altLang="en-US" b="0"/>
              <a:pPr>
                <a:spcBef>
                  <a:spcPct val="0"/>
                </a:spcBef>
                <a:buSzTx/>
                <a:buFontTx/>
                <a:buNone/>
                <a:defRPr/>
              </a:pPr>
              <a:t>‹#›</a:t>
            </a:fld>
            <a:endParaRPr kumimoji="0" lang="zh-CN" altLang="en-US" b="0"/>
          </a:p>
        </p:txBody>
      </p:sp>
    </p:spTree>
    <p:extLst>
      <p:ext uri="{BB962C8B-B14F-4D97-AF65-F5344CB8AC3E}">
        <p14:creationId xmlns:p14="http://schemas.microsoft.com/office/powerpoint/2010/main" val="416042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86" r:id="rId1"/>
    <p:sldLayoutId id="2147485087" r:id="rId2"/>
    <p:sldLayoutId id="2147485088" r:id="rId3"/>
    <p:sldLayoutId id="2147485089" r:id="rId4"/>
    <p:sldLayoutId id="2147485090" r:id="rId5"/>
    <p:sldLayoutId id="2147485091" r:id="rId6"/>
    <p:sldLayoutId id="2147485092" r:id="rId7"/>
    <p:sldLayoutId id="2147485093" r:id="rId8"/>
    <p:sldLayoutId id="2147485094" r:id="rId9"/>
    <p:sldLayoutId id="2147485095" r:id="rId10"/>
    <p:sldLayoutId id="2147485096" r:id="rId11"/>
    <p:sldLayoutId id="2147485097" r:id="rId12"/>
    <p:sldLayoutId id="2147485098" r:id="rId13"/>
    <p:sldLayoutId id="2147485099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Microsoft_Excel_97-2003_Worksheet1.xls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8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5.emf"/><Relationship Id="rId4" Type="http://schemas.openxmlformats.org/officeDocument/2006/relationships/oleObject" Target="../embeddings/Microsoft_Excel_97-2003_Worksheet2.xls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107950" y="1844675"/>
            <a:ext cx="9001125" cy="1371600"/>
          </a:xfrm>
        </p:spPr>
        <p:txBody>
          <a:bodyPr/>
          <a:lstStyle/>
          <a:p>
            <a:pPr algn="l" eaLnBrk="1" hangingPunct="1">
              <a:spcBef>
                <a:spcPts val="0"/>
              </a:spcBef>
              <a:defRPr/>
            </a:pPr>
            <a:r>
              <a:rPr lang="en-US" altLang="zh-CN" sz="4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&amp; Design </a:t>
            </a:r>
            <a:br>
              <a:rPr lang="en-US" altLang="zh-CN" sz="4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3600" b="1" dirty="0" smtClean="0">
                <a:solidFill>
                  <a:srgbClr val="00339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The Hardware/Software Interface</a:t>
            </a:r>
            <a:endParaRPr lang="en-US" altLang="zh-CN" sz="4600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Haifeng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 Liu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of Computer Science and Technology, Zhejiang University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haifengliu@zju.edu.cn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</p:txBody>
      </p:sp>
      <p:sp>
        <p:nvSpPr>
          <p:cNvPr id="17412" name="TextBox 9"/>
          <p:cNvSpPr txBox="1">
            <a:spLocks noChangeArrowheads="1"/>
          </p:cNvSpPr>
          <p:nvPr/>
        </p:nvSpPr>
        <p:spPr bwMode="auto">
          <a:xfrm>
            <a:off x="3132138" y="581025"/>
            <a:ext cx="5976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2000" smtClean="0">
                <a:solidFill>
                  <a:srgbClr val="0070C0"/>
                </a:solidFill>
              </a:rPr>
              <a:t>计算机组成与设计</a:t>
            </a: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298450" y="3429000"/>
            <a:ext cx="8810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Chapter  5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– part II</a:t>
            </a:r>
            <a:endParaRPr lang="en-US" altLang="zh-CN" sz="36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processor : 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multicycle implementation</a:t>
            </a:r>
            <a:endParaRPr lang="en-US" altLang="zh-CN" sz="6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14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8" name="Clip" r:id="rId4" imgW="4006850" imgH="2857500" progId="MS_ClipArt_Gallery.5">
                  <p:embed/>
                </p:oleObj>
              </mc:Choice>
              <mc:Fallback>
                <p:oleObj name="Clip" r:id="rId4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71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225425" y="312738"/>
            <a:ext cx="235426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1251" name="AutoShape 3"/>
          <p:cNvSpPr>
            <a:spLocks noGrp="1" noChangeArrowheads="1"/>
          </p:cNvSpPr>
          <p:nvPr>
            <p:ph type="body" idx="1"/>
          </p:nvPr>
        </p:nvSpPr>
        <p:spPr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 eaLnBrk="1" hangingPunct="1"/>
            <a:r>
              <a:rPr lang="en-US" altLang="zh-CN" sz="28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lw</a:t>
            </a:r>
            <a:endParaRPr lang="en-US" altLang="zh-CN" sz="2800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altLang="zh-CN" sz="2400" dirty="0" err="1">
                <a:latin typeface="Courier New" panose="02070309020205020404" pitchFamily="49" charset="0"/>
              </a:rPr>
              <a:t>Reg</a:t>
            </a:r>
            <a:r>
              <a:rPr lang="en-US" altLang="zh-CN" sz="2400" dirty="0">
                <a:latin typeface="Courier New" panose="02070309020205020404" pitchFamily="49" charset="0"/>
              </a:rPr>
              <a:t>[</a:t>
            </a:r>
            <a:r>
              <a:rPr lang="en-US" altLang="zh-CN" sz="2400" dirty="0" err="1">
                <a:latin typeface="Courier New" panose="02070309020205020404" pitchFamily="49" charset="0"/>
              </a:rPr>
              <a:t>rt</a:t>
            </a:r>
            <a:r>
              <a:rPr lang="en-US" altLang="zh-CN" sz="2400" dirty="0">
                <a:latin typeface="Courier New" panose="02070309020205020404" pitchFamily="49" charset="0"/>
              </a:rPr>
              <a:t>]=</a:t>
            </a:r>
            <a:r>
              <a:rPr lang="en-US" altLang="zh-CN" sz="2400" dirty="0" err="1">
                <a:latin typeface="Courier New" panose="02070309020205020404" pitchFamily="49" charset="0"/>
              </a:rPr>
              <a:t>Reg</a:t>
            </a:r>
            <a:r>
              <a:rPr lang="en-US" altLang="zh-CN" sz="2400" dirty="0">
                <a:latin typeface="Courier New" panose="02070309020205020404" pitchFamily="49" charset="0"/>
              </a:rPr>
              <a:t>[IR[20-16]]= MDR;</a:t>
            </a:r>
            <a:br>
              <a:rPr lang="en-US" altLang="zh-CN" sz="2400" dirty="0">
                <a:latin typeface="Courier New" panose="02070309020205020404" pitchFamily="49" charset="0"/>
              </a:rPr>
            </a:br>
            <a:endParaRPr lang="en-US" altLang="zh-CN" sz="24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What about all the other instructions?</a:t>
            </a:r>
            <a:endParaRPr lang="en-US" altLang="zh-CN" i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Write-back step (step 5)</a:t>
            </a:r>
          </a:p>
        </p:txBody>
      </p:sp>
    </p:spTree>
    <p:extLst>
      <p:ext uri="{BB962C8B-B14F-4D97-AF65-F5344CB8AC3E}">
        <p14:creationId xmlns:p14="http://schemas.microsoft.com/office/powerpoint/2010/main" val="79423778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</a:t>
            </a:r>
            <a:endParaRPr lang="zh-CN" altLang="en-US" dirty="0"/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38125" y="1916113"/>
          <a:ext cx="874712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工作表" r:id="rId4" imgW="8334360" imgH="2960640" progId="Excel.Sheet.8">
                  <p:embed/>
                </p:oleObj>
              </mc:Choice>
              <mc:Fallback>
                <p:oleObj name="工作表" r:id="rId4" imgW="8334360" imgH="296064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1916113"/>
                        <a:ext cx="8747125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AutoShape 2"/>
          <p:cNvSpPr>
            <a:spLocks noGrp="1" noChangeArrowheads="1"/>
          </p:cNvSpPr>
          <p:nvPr>
            <p:ph type="body" idx="1"/>
          </p:nvPr>
        </p:nvSpPr>
        <p:spPr>
          <a:xfrm flipH="1">
            <a:off x="228600" y="1143000"/>
            <a:ext cx="8382000" cy="426720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</a:rPr>
              <a:t>How many cycles will it take to execute this code? </a:t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lw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$t2, 0($t3)</a:t>
            </a:r>
            <a:b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lw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$t3, 4($t3)</a:t>
            </a:r>
            <a:b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beq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$t2, $t3, Label	#assume not</a:t>
            </a:r>
            <a:b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	add $t5, $t2, $t3</a:t>
            </a:r>
            <a:b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sz="20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sw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$t5, 8($t3)</a:t>
            </a:r>
            <a:b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Label:	...</a:t>
            </a:r>
          </a:p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</a:rPr>
              <a:t>What is going on during the 8th cycle of execution?</a:t>
            </a:r>
          </a:p>
          <a:p>
            <a:pPr lvl="1" eaLnBrk="1" hangingPunct="1"/>
            <a:r>
              <a:rPr lang="en-US" altLang="zh-CN" sz="2000" dirty="0" smtClean="0"/>
              <a:t>Answer:</a:t>
            </a:r>
          </a:p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</a:rPr>
              <a:t>In what cycle does the actual addition of 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$t2 </a:t>
            </a:r>
            <a:r>
              <a:rPr lang="en-US" altLang="zh-CN" sz="2000" dirty="0" smtClean="0">
                <a:solidFill>
                  <a:schemeClr val="tx1"/>
                </a:solidFill>
              </a:rPr>
              <a:t>and 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$t3 </a:t>
            </a:r>
            <a:r>
              <a:rPr lang="en-US" altLang="zh-CN" sz="2000" dirty="0" smtClean="0">
                <a:solidFill>
                  <a:schemeClr val="tx1"/>
                </a:solidFill>
              </a:rPr>
              <a:t>takes place?</a:t>
            </a:r>
          </a:p>
          <a:p>
            <a:pPr lvl="1" eaLnBrk="1" hangingPunct="1"/>
            <a:r>
              <a:rPr lang="en-US" altLang="zh-CN" dirty="0" smtClean="0"/>
              <a:t>No. 	</a:t>
            </a:r>
          </a:p>
        </p:txBody>
      </p:sp>
      <p:sp>
        <p:nvSpPr>
          <p:cNvPr id="182275" name="Line 3"/>
          <p:cNvSpPr>
            <a:spLocks noChangeShapeType="1"/>
          </p:cNvSpPr>
          <p:nvPr/>
        </p:nvSpPr>
        <p:spPr bwMode="auto">
          <a:xfrm flipH="1">
            <a:off x="5029200" y="2743200"/>
            <a:ext cx="762000" cy="223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276" name="Group 4"/>
          <p:cNvGrpSpPr>
            <a:grpSpLocks/>
          </p:cNvGrpSpPr>
          <p:nvPr/>
        </p:nvGrpSpPr>
        <p:grpSpPr bwMode="auto">
          <a:xfrm>
            <a:off x="1143000" y="5638800"/>
            <a:ext cx="6738938" cy="249238"/>
            <a:chOff x="781" y="3355"/>
            <a:chExt cx="4245" cy="157"/>
          </a:xfrm>
        </p:grpSpPr>
        <p:grpSp>
          <p:nvGrpSpPr>
            <p:cNvPr id="182281" name="Group 5"/>
            <p:cNvGrpSpPr>
              <a:grpSpLocks/>
            </p:cNvGrpSpPr>
            <p:nvPr/>
          </p:nvGrpSpPr>
          <p:grpSpPr bwMode="auto">
            <a:xfrm>
              <a:off x="781" y="3355"/>
              <a:ext cx="1405" cy="157"/>
              <a:chOff x="781" y="3355"/>
              <a:chExt cx="1405" cy="157"/>
            </a:xfrm>
          </p:grpSpPr>
          <p:grpSp>
            <p:nvGrpSpPr>
              <p:cNvPr id="182380" name="Group 6"/>
              <p:cNvGrpSpPr>
                <a:grpSpLocks/>
              </p:cNvGrpSpPr>
              <p:nvPr/>
            </p:nvGrpSpPr>
            <p:grpSpPr bwMode="auto">
              <a:xfrm>
                <a:off x="781" y="3355"/>
                <a:ext cx="174" cy="157"/>
                <a:chOff x="781" y="3355"/>
                <a:chExt cx="174" cy="157"/>
              </a:xfrm>
            </p:grpSpPr>
            <p:sp>
              <p:nvSpPr>
                <p:cNvPr id="18242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781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24" name="Line 8"/>
                <p:cNvSpPr>
                  <a:spLocks noChangeShapeType="1"/>
                </p:cNvSpPr>
                <p:nvPr/>
              </p:nvSpPr>
              <p:spPr bwMode="auto">
                <a:xfrm>
                  <a:off x="790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25" name="Line 9"/>
                <p:cNvSpPr>
                  <a:spLocks noChangeShapeType="1"/>
                </p:cNvSpPr>
                <p:nvPr/>
              </p:nvSpPr>
              <p:spPr bwMode="auto">
                <a:xfrm>
                  <a:off x="868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26" name="Line 10"/>
                <p:cNvSpPr>
                  <a:spLocks noChangeShapeType="1"/>
                </p:cNvSpPr>
                <p:nvPr/>
              </p:nvSpPr>
              <p:spPr bwMode="auto">
                <a:xfrm>
                  <a:off x="877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27" name="Line 11"/>
                <p:cNvSpPr>
                  <a:spLocks noChangeShapeType="1"/>
                </p:cNvSpPr>
                <p:nvPr/>
              </p:nvSpPr>
              <p:spPr bwMode="auto">
                <a:xfrm>
                  <a:off x="955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81" name="Group 12"/>
              <p:cNvGrpSpPr>
                <a:grpSpLocks/>
              </p:cNvGrpSpPr>
              <p:nvPr/>
            </p:nvGrpSpPr>
            <p:grpSpPr bwMode="auto">
              <a:xfrm>
                <a:off x="955" y="3355"/>
                <a:ext cx="173" cy="157"/>
                <a:chOff x="955" y="3355"/>
                <a:chExt cx="173" cy="157"/>
              </a:xfrm>
            </p:grpSpPr>
            <p:sp>
              <p:nvSpPr>
                <p:cNvPr id="18241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55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19" name="Line 14"/>
                <p:cNvSpPr>
                  <a:spLocks noChangeShapeType="1"/>
                </p:cNvSpPr>
                <p:nvPr/>
              </p:nvSpPr>
              <p:spPr bwMode="auto">
                <a:xfrm>
                  <a:off x="964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20" name="Line 15"/>
                <p:cNvSpPr>
                  <a:spLocks noChangeShapeType="1"/>
                </p:cNvSpPr>
                <p:nvPr/>
              </p:nvSpPr>
              <p:spPr bwMode="auto">
                <a:xfrm>
                  <a:off x="1042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21" name="Line 16"/>
                <p:cNvSpPr>
                  <a:spLocks noChangeShapeType="1"/>
                </p:cNvSpPr>
                <p:nvPr/>
              </p:nvSpPr>
              <p:spPr bwMode="auto">
                <a:xfrm>
                  <a:off x="1051" y="3504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22" name="Line 17"/>
                <p:cNvSpPr>
                  <a:spLocks noChangeShapeType="1"/>
                </p:cNvSpPr>
                <p:nvPr/>
              </p:nvSpPr>
              <p:spPr bwMode="auto">
                <a:xfrm>
                  <a:off x="1128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82" name="Group 18"/>
              <p:cNvGrpSpPr>
                <a:grpSpLocks/>
              </p:cNvGrpSpPr>
              <p:nvPr/>
            </p:nvGrpSpPr>
            <p:grpSpPr bwMode="auto">
              <a:xfrm>
                <a:off x="1128" y="3355"/>
                <a:ext cx="182" cy="157"/>
                <a:chOff x="1128" y="3355"/>
                <a:chExt cx="182" cy="157"/>
              </a:xfrm>
            </p:grpSpPr>
            <p:sp>
              <p:nvSpPr>
                <p:cNvPr id="18241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128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14" name="Line 20"/>
                <p:cNvSpPr>
                  <a:spLocks noChangeShapeType="1"/>
                </p:cNvSpPr>
                <p:nvPr/>
              </p:nvSpPr>
              <p:spPr bwMode="auto">
                <a:xfrm>
                  <a:off x="1137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15" name="Line 21"/>
                <p:cNvSpPr>
                  <a:spLocks noChangeShapeType="1"/>
                </p:cNvSpPr>
                <p:nvPr/>
              </p:nvSpPr>
              <p:spPr bwMode="auto">
                <a:xfrm>
                  <a:off x="1215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16" name="Line 22"/>
                <p:cNvSpPr>
                  <a:spLocks noChangeShapeType="1"/>
                </p:cNvSpPr>
                <p:nvPr/>
              </p:nvSpPr>
              <p:spPr bwMode="auto">
                <a:xfrm>
                  <a:off x="1224" y="3504"/>
                  <a:ext cx="7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17" name="Line 23"/>
                <p:cNvSpPr>
                  <a:spLocks noChangeShapeType="1"/>
                </p:cNvSpPr>
                <p:nvPr/>
              </p:nvSpPr>
              <p:spPr bwMode="auto">
                <a:xfrm>
                  <a:off x="1310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83" name="Group 24"/>
              <p:cNvGrpSpPr>
                <a:grpSpLocks/>
              </p:cNvGrpSpPr>
              <p:nvPr/>
            </p:nvGrpSpPr>
            <p:grpSpPr bwMode="auto">
              <a:xfrm>
                <a:off x="1310" y="3355"/>
                <a:ext cx="173" cy="157"/>
                <a:chOff x="1310" y="3355"/>
                <a:chExt cx="173" cy="157"/>
              </a:xfrm>
            </p:grpSpPr>
            <p:sp>
              <p:nvSpPr>
                <p:cNvPr id="18240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310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09" name="Line 26"/>
                <p:cNvSpPr>
                  <a:spLocks noChangeShapeType="1"/>
                </p:cNvSpPr>
                <p:nvPr/>
              </p:nvSpPr>
              <p:spPr bwMode="auto">
                <a:xfrm>
                  <a:off x="1319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10" name="Line 27"/>
                <p:cNvSpPr>
                  <a:spLocks noChangeShapeType="1"/>
                </p:cNvSpPr>
                <p:nvPr/>
              </p:nvSpPr>
              <p:spPr bwMode="auto">
                <a:xfrm>
                  <a:off x="1397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11" name="Line 28"/>
                <p:cNvSpPr>
                  <a:spLocks noChangeShapeType="1"/>
                </p:cNvSpPr>
                <p:nvPr/>
              </p:nvSpPr>
              <p:spPr bwMode="auto">
                <a:xfrm>
                  <a:off x="1406" y="3504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12" name="Line 29"/>
                <p:cNvSpPr>
                  <a:spLocks noChangeShapeType="1"/>
                </p:cNvSpPr>
                <p:nvPr/>
              </p:nvSpPr>
              <p:spPr bwMode="auto">
                <a:xfrm>
                  <a:off x="1483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84" name="Group 30"/>
              <p:cNvGrpSpPr>
                <a:grpSpLocks/>
              </p:cNvGrpSpPr>
              <p:nvPr/>
            </p:nvGrpSpPr>
            <p:grpSpPr bwMode="auto">
              <a:xfrm>
                <a:off x="1483" y="3355"/>
                <a:ext cx="174" cy="157"/>
                <a:chOff x="1483" y="3355"/>
                <a:chExt cx="174" cy="157"/>
              </a:xfrm>
            </p:grpSpPr>
            <p:sp>
              <p:nvSpPr>
                <p:cNvPr id="18240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483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04" name="Line 32"/>
                <p:cNvSpPr>
                  <a:spLocks noChangeShapeType="1"/>
                </p:cNvSpPr>
                <p:nvPr/>
              </p:nvSpPr>
              <p:spPr bwMode="auto">
                <a:xfrm>
                  <a:off x="1492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05" name="Line 33"/>
                <p:cNvSpPr>
                  <a:spLocks noChangeShapeType="1"/>
                </p:cNvSpPr>
                <p:nvPr/>
              </p:nvSpPr>
              <p:spPr bwMode="auto">
                <a:xfrm>
                  <a:off x="1570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06" name="Line 34"/>
                <p:cNvSpPr>
                  <a:spLocks noChangeShapeType="1"/>
                </p:cNvSpPr>
                <p:nvPr/>
              </p:nvSpPr>
              <p:spPr bwMode="auto">
                <a:xfrm>
                  <a:off x="1579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07" name="Line 35"/>
                <p:cNvSpPr>
                  <a:spLocks noChangeShapeType="1"/>
                </p:cNvSpPr>
                <p:nvPr/>
              </p:nvSpPr>
              <p:spPr bwMode="auto">
                <a:xfrm>
                  <a:off x="1657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85" name="Group 36"/>
              <p:cNvGrpSpPr>
                <a:grpSpLocks/>
              </p:cNvGrpSpPr>
              <p:nvPr/>
            </p:nvGrpSpPr>
            <p:grpSpPr bwMode="auto">
              <a:xfrm>
                <a:off x="1657" y="3355"/>
                <a:ext cx="181" cy="157"/>
                <a:chOff x="1657" y="3355"/>
                <a:chExt cx="181" cy="157"/>
              </a:xfrm>
            </p:grpSpPr>
            <p:sp>
              <p:nvSpPr>
                <p:cNvPr id="182398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657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99" name="Line 38"/>
                <p:cNvSpPr>
                  <a:spLocks noChangeShapeType="1"/>
                </p:cNvSpPr>
                <p:nvPr/>
              </p:nvSpPr>
              <p:spPr bwMode="auto">
                <a:xfrm>
                  <a:off x="1666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00" name="Line 39"/>
                <p:cNvSpPr>
                  <a:spLocks noChangeShapeType="1"/>
                </p:cNvSpPr>
                <p:nvPr/>
              </p:nvSpPr>
              <p:spPr bwMode="auto">
                <a:xfrm>
                  <a:off x="1744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01" name="Line 40"/>
                <p:cNvSpPr>
                  <a:spLocks noChangeShapeType="1"/>
                </p:cNvSpPr>
                <p:nvPr/>
              </p:nvSpPr>
              <p:spPr bwMode="auto">
                <a:xfrm>
                  <a:off x="1753" y="3504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402" name="Line 41"/>
                <p:cNvSpPr>
                  <a:spLocks noChangeShapeType="1"/>
                </p:cNvSpPr>
                <p:nvPr/>
              </p:nvSpPr>
              <p:spPr bwMode="auto">
                <a:xfrm>
                  <a:off x="1838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86" name="Group 42"/>
              <p:cNvGrpSpPr>
                <a:grpSpLocks/>
              </p:cNvGrpSpPr>
              <p:nvPr/>
            </p:nvGrpSpPr>
            <p:grpSpPr bwMode="auto">
              <a:xfrm>
                <a:off x="1838" y="3355"/>
                <a:ext cx="174" cy="157"/>
                <a:chOff x="1838" y="3355"/>
                <a:chExt cx="174" cy="157"/>
              </a:xfrm>
            </p:grpSpPr>
            <p:sp>
              <p:nvSpPr>
                <p:cNvPr id="182393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838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94" name="Line 44"/>
                <p:cNvSpPr>
                  <a:spLocks noChangeShapeType="1"/>
                </p:cNvSpPr>
                <p:nvPr/>
              </p:nvSpPr>
              <p:spPr bwMode="auto">
                <a:xfrm>
                  <a:off x="1847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95" name="Line 45"/>
                <p:cNvSpPr>
                  <a:spLocks noChangeShapeType="1"/>
                </p:cNvSpPr>
                <p:nvPr/>
              </p:nvSpPr>
              <p:spPr bwMode="auto">
                <a:xfrm>
                  <a:off x="1925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96" name="Line 46"/>
                <p:cNvSpPr>
                  <a:spLocks noChangeShapeType="1"/>
                </p:cNvSpPr>
                <p:nvPr/>
              </p:nvSpPr>
              <p:spPr bwMode="auto">
                <a:xfrm>
                  <a:off x="1934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97" name="Line 47"/>
                <p:cNvSpPr>
                  <a:spLocks noChangeShapeType="1"/>
                </p:cNvSpPr>
                <p:nvPr/>
              </p:nvSpPr>
              <p:spPr bwMode="auto">
                <a:xfrm>
                  <a:off x="2012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87" name="Group 48"/>
              <p:cNvGrpSpPr>
                <a:grpSpLocks/>
              </p:cNvGrpSpPr>
              <p:nvPr/>
            </p:nvGrpSpPr>
            <p:grpSpPr bwMode="auto">
              <a:xfrm>
                <a:off x="2012" y="3355"/>
                <a:ext cx="174" cy="157"/>
                <a:chOff x="2012" y="3355"/>
                <a:chExt cx="174" cy="157"/>
              </a:xfrm>
            </p:grpSpPr>
            <p:sp>
              <p:nvSpPr>
                <p:cNvPr id="182388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012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89" name="Line 50"/>
                <p:cNvSpPr>
                  <a:spLocks noChangeShapeType="1"/>
                </p:cNvSpPr>
                <p:nvPr/>
              </p:nvSpPr>
              <p:spPr bwMode="auto">
                <a:xfrm>
                  <a:off x="2021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90" name="Line 51"/>
                <p:cNvSpPr>
                  <a:spLocks noChangeShapeType="1"/>
                </p:cNvSpPr>
                <p:nvPr/>
              </p:nvSpPr>
              <p:spPr bwMode="auto">
                <a:xfrm>
                  <a:off x="2099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91" name="Line 52"/>
                <p:cNvSpPr>
                  <a:spLocks noChangeShapeType="1"/>
                </p:cNvSpPr>
                <p:nvPr/>
              </p:nvSpPr>
              <p:spPr bwMode="auto">
                <a:xfrm>
                  <a:off x="2108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92" name="Line 53"/>
                <p:cNvSpPr>
                  <a:spLocks noChangeShapeType="1"/>
                </p:cNvSpPr>
                <p:nvPr/>
              </p:nvSpPr>
              <p:spPr bwMode="auto">
                <a:xfrm>
                  <a:off x="2186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2282" name="Group 54"/>
            <p:cNvGrpSpPr>
              <a:grpSpLocks/>
            </p:cNvGrpSpPr>
            <p:nvPr/>
          </p:nvGrpSpPr>
          <p:grpSpPr bwMode="auto">
            <a:xfrm>
              <a:off x="2201" y="3355"/>
              <a:ext cx="1405" cy="157"/>
              <a:chOff x="2201" y="3355"/>
              <a:chExt cx="1405" cy="157"/>
            </a:xfrm>
          </p:grpSpPr>
          <p:grpSp>
            <p:nvGrpSpPr>
              <p:cNvPr id="182332" name="Group 55"/>
              <p:cNvGrpSpPr>
                <a:grpSpLocks/>
              </p:cNvGrpSpPr>
              <p:nvPr/>
            </p:nvGrpSpPr>
            <p:grpSpPr bwMode="auto">
              <a:xfrm>
                <a:off x="2201" y="3355"/>
                <a:ext cx="174" cy="157"/>
                <a:chOff x="2201" y="3355"/>
                <a:chExt cx="174" cy="157"/>
              </a:xfrm>
            </p:grpSpPr>
            <p:sp>
              <p:nvSpPr>
                <p:cNvPr id="182375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201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76" name="Line 57"/>
                <p:cNvSpPr>
                  <a:spLocks noChangeShapeType="1"/>
                </p:cNvSpPr>
                <p:nvPr/>
              </p:nvSpPr>
              <p:spPr bwMode="auto">
                <a:xfrm>
                  <a:off x="2210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77" name="Line 58"/>
                <p:cNvSpPr>
                  <a:spLocks noChangeShapeType="1"/>
                </p:cNvSpPr>
                <p:nvPr/>
              </p:nvSpPr>
              <p:spPr bwMode="auto">
                <a:xfrm>
                  <a:off x="2288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78" name="Line 59"/>
                <p:cNvSpPr>
                  <a:spLocks noChangeShapeType="1"/>
                </p:cNvSpPr>
                <p:nvPr/>
              </p:nvSpPr>
              <p:spPr bwMode="auto">
                <a:xfrm>
                  <a:off x="2297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79" name="Line 60"/>
                <p:cNvSpPr>
                  <a:spLocks noChangeShapeType="1"/>
                </p:cNvSpPr>
                <p:nvPr/>
              </p:nvSpPr>
              <p:spPr bwMode="auto">
                <a:xfrm>
                  <a:off x="2375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33" name="Group 61"/>
              <p:cNvGrpSpPr>
                <a:grpSpLocks/>
              </p:cNvGrpSpPr>
              <p:nvPr/>
            </p:nvGrpSpPr>
            <p:grpSpPr bwMode="auto">
              <a:xfrm>
                <a:off x="2375" y="3355"/>
                <a:ext cx="174" cy="157"/>
                <a:chOff x="2375" y="3355"/>
                <a:chExt cx="174" cy="157"/>
              </a:xfrm>
            </p:grpSpPr>
            <p:sp>
              <p:nvSpPr>
                <p:cNvPr id="18237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375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71" name="Line 63"/>
                <p:cNvSpPr>
                  <a:spLocks noChangeShapeType="1"/>
                </p:cNvSpPr>
                <p:nvPr/>
              </p:nvSpPr>
              <p:spPr bwMode="auto">
                <a:xfrm>
                  <a:off x="2384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72" name="Line 64"/>
                <p:cNvSpPr>
                  <a:spLocks noChangeShapeType="1"/>
                </p:cNvSpPr>
                <p:nvPr/>
              </p:nvSpPr>
              <p:spPr bwMode="auto">
                <a:xfrm>
                  <a:off x="2462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73" name="Line 65"/>
                <p:cNvSpPr>
                  <a:spLocks noChangeShapeType="1"/>
                </p:cNvSpPr>
                <p:nvPr/>
              </p:nvSpPr>
              <p:spPr bwMode="auto">
                <a:xfrm>
                  <a:off x="2471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74" name="Line 66"/>
                <p:cNvSpPr>
                  <a:spLocks noChangeShapeType="1"/>
                </p:cNvSpPr>
                <p:nvPr/>
              </p:nvSpPr>
              <p:spPr bwMode="auto">
                <a:xfrm>
                  <a:off x="2549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34" name="Group 67"/>
              <p:cNvGrpSpPr>
                <a:grpSpLocks/>
              </p:cNvGrpSpPr>
              <p:nvPr/>
            </p:nvGrpSpPr>
            <p:grpSpPr bwMode="auto">
              <a:xfrm>
                <a:off x="2549" y="3355"/>
                <a:ext cx="181" cy="157"/>
                <a:chOff x="2549" y="3355"/>
                <a:chExt cx="181" cy="157"/>
              </a:xfrm>
            </p:grpSpPr>
            <p:sp>
              <p:nvSpPr>
                <p:cNvPr id="18236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549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66" name="Line 69"/>
                <p:cNvSpPr>
                  <a:spLocks noChangeShapeType="1"/>
                </p:cNvSpPr>
                <p:nvPr/>
              </p:nvSpPr>
              <p:spPr bwMode="auto">
                <a:xfrm>
                  <a:off x="2558" y="3362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67" name="Line 70"/>
                <p:cNvSpPr>
                  <a:spLocks noChangeShapeType="1"/>
                </p:cNvSpPr>
                <p:nvPr/>
              </p:nvSpPr>
              <p:spPr bwMode="auto">
                <a:xfrm>
                  <a:off x="2635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68" name="Line 71"/>
                <p:cNvSpPr>
                  <a:spLocks noChangeShapeType="1"/>
                </p:cNvSpPr>
                <p:nvPr/>
              </p:nvSpPr>
              <p:spPr bwMode="auto">
                <a:xfrm>
                  <a:off x="2644" y="3504"/>
                  <a:ext cx="7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69" name="Line 72"/>
                <p:cNvSpPr>
                  <a:spLocks noChangeShapeType="1"/>
                </p:cNvSpPr>
                <p:nvPr/>
              </p:nvSpPr>
              <p:spPr bwMode="auto">
                <a:xfrm>
                  <a:off x="2730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35" name="Group 73"/>
              <p:cNvGrpSpPr>
                <a:grpSpLocks/>
              </p:cNvGrpSpPr>
              <p:nvPr/>
            </p:nvGrpSpPr>
            <p:grpSpPr bwMode="auto">
              <a:xfrm>
                <a:off x="2730" y="3355"/>
                <a:ext cx="174" cy="157"/>
                <a:chOff x="2730" y="3355"/>
                <a:chExt cx="174" cy="157"/>
              </a:xfrm>
            </p:grpSpPr>
            <p:sp>
              <p:nvSpPr>
                <p:cNvPr id="18236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730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61" name="Line 75"/>
                <p:cNvSpPr>
                  <a:spLocks noChangeShapeType="1"/>
                </p:cNvSpPr>
                <p:nvPr/>
              </p:nvSpPr>
              <p:spPr bwMode="auto">
                <a:xfrm>
                  <a:off x="2739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62" name="Line 76"/>
                <p:cNvSpPr>
                  <a:spLocks noChangeShapeType="1"/>
                </p:cNvSpPr>
                <p:nvPr/>
              </p:nvSpPr>
              <p:spPr bwMode="auto">
                <a:xfrm>
                  <a:off x="2817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63" name="Line 77"/>
                <p:cNvSpPr>
                  <a:spLocks noChangeShapeType="1"/>
                </p:cNvSpPr>
                <p:nvPr/>
              </p:nvSpPr>
              <p:spPr bwMode="auto">
                <a:xfrm>
                  <a:off x="2826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64" name="Line 78"/>
                <p:cNvSpPr>
                  <a:spLocks noChangeShapeType="1"/>
                </p:cNvSpPr>
                <p:nvPr/>
              </p:nvSpPr>
              <p:spPr bwMode="auto">
                <a:xfrm>
                  <a:off x="2904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36" name="Group 79"/>
              <p:cNvGrpSpPr>
                <a:grpSpLocks/>
              </p:cNvGrpSpPr>
              <p:nvPr/>
            </p:nvGrpSpPr>
            <p:grpSpPr bwMode="auto">
              <a:xfrm>
                <a:off x="2904" y="3355"/>
                <a:ext cx="173" cy="157"/>
                <a:chOff x="2904" y="3355"/>
                <a:chExt cx="173" cy="157"/>
              </a:xfrm>
            </p:grpSpPr>
            <p:sp>
              <p:nvSpPr>
                <p:cNvPr id="182355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904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56" name="Line 81"/>
                <p:cNvSpPr>
                  <a:spLocks noChangeShapeType="1"/>
                </p:cNvSpPr>
                <p:nvPr/>
              </p:nvSpPr>
              <p:spPr bwMode="auto">
                <a:xfrm>
                  <a:off x="2913" y="3362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57" name="Line 82"/>
                <p:cNvSpPr>
                  <a:spLocks noChangeShapeType="1"/>
                </p:cNvSpPr>
                <p:nvPr/>
              </p:nvSpPr>
              <p:spPr bwMode="auto">
                <a:xfrm>
                  <a:off x="2990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58" name="Line 83"/>
                <p:cNvSpPr>
                  <a:spLocks noChangeShapeType="1"/>
                </p:cNvSpPr>
                <p:nvPr/>
              </p:nvSpPr>
              <p:spPr bwMode="auto">
                <a:xfrm>
                  <a:off x="2999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59" name="Line 84"/>
                <p:cNvSpPr>
                  <a:spLocks noChangeShapeType="1"/>
                </p:cNvSpPr>
                <p:nvPr/>
              </p:nvSpPr>
              <p:spPr bwMode="auto">
                <a:xfrm>
                  <a:off x="3077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37" name="Group 85"/>
              <p:cNvGrpSpPr>
                <a:grpSpLocks/>
              </p:cNvGrpSpPr>
              <p:nvPr/>
            </p:nvGrpSpPr>
            <p:grpSpPr bwMode="auto">
              <a:xfrm>
                <a:off x="3077" y="3355"/>
                <a:ext cx="182" cy="157"/>
                <a:chOff x="3077" y="3355"/>
                <a:chExt cx="182" cy="157"/>
              </a:xfrm>
            </p:grpSpPr>
            <p:sp>
              <p:nvSpPr>
                <p:cNvPr id="182350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3077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51" name="Line 87"/>
                <p:cNvSpPr>
                  <a:spLocks noChangeShapeType="1"/>
                </p:cNvSpPr>
                <p:nvPr/>
              </p:nvSpPr>
              <p:spPr bwMode="auto">
                <a:xfrm>
                  <a:off x="3086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52" name="Line 88"/>
                <p:cNvSpPr>
                  <a:spLocks noChangeShapeType="1"/>
                </p:cNvSpPr>
                <p:nvPr/>
              </p:nvSpPr>
              <p:spPr bwMode="auto">
                <a:xfrm>
                  <a:off x="3164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53" name="Line 89"/>
                <p:cNvSpPr>
                  <a:spLocks noChangeShapeType="1"/>
                </p:cNvSpPr>
                <p:nvPr/>
              </p:nvSpPr>
              <p:spPr bwMode="auto">
                <a:xfrm>
                  <a:off x="3173" y="3504"/>
                  <a:ext cx="7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54" name="Line 90"/>
                <p:cNvSpPr>
                  <a:spLocks noChangeShapeType="1"/>
                </p:cNvSpPr>
                <p:nvPr/>
              </p:nvSpPr>
              <p:spPr bwMode="auto">
                <a:xfrm>
                  <a:off x="3259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38" name="Group 91"/>
              <p:cNvGrpSpPr>
                <a:grpSpLocks/>
              </p:cNvGrpSpPr>
              <p:nvPr/>
            </p:nvGrpSpPr>
            <p:grpSpPr bwMode="auto">
              <a:xfrm>
                <a:off x="3259" y="3355"/>
                <a:ext cx="173" cy="157"/>
                <a:chOff x="3259" y="3355"/>
                <a:chExt cx="173" cy="157"/>
              </a:xfrm>
            </p:grpSpPr>
            <p:sp>
              <p:nvSpPr>
                <p:cNvPr id="182345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3259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46" name="Line 93"/>
                <p:cNvSpPr>
                  <a:spLocks noChangeShapeType="1"/>
                </p:cNvSpPr>
                <p:nvPr/>
              </p:nvSpPr>
              <p:spPr bwMode="auto">
                <a:xfrm>
                  <a:off x="3268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47" name="Line 94"/>
                <p:cNvSpPr>
                  <a:spLocks noChangeShapeType="1"/>
                </p:cNvSpPr>
                <p:nvPr/>
              </p:nvSpPr>
              <p:spPr bwMode="auto">
                <a:xfrm>
                  <a:off x="3346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48" name="Line 95"/>
                <p:cNvSpPr>
                  <a:spLocks noChangeShapeType="1"/>
                </p:cNvSpPr>
                <p:nvPr/>
              </p:nvSpPr>
              <p:spPr bwMode="auto">
                <a:xfrm>
                  <a:off x="3355" y="3504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49" name="Line 96"/>
                <p:cNvSpPr>
                  <a:spLocks noChangeShapeType="1"/>
                </p:cNvSpPr>
                <p:nvPr/>
              </p:nvSpPr>
              <p:spPr bwMode="auto">
                <a:xfrm>
                  <a:off x="3432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339" name="Group 97"/>
              <p:cNvGrpSpPr>
                <a:grpSpLocks/>
              </p:cNvGrpSpPr>
              <p:nvPr/>
            </p:nvGrpSpPr>
            <p:grpSpPr bwMode="auto">
              <a:xfrm>
                <a:off x="3432" y="3355"/>
                <a:ext cx="174" cy="157"/>
                <a:chOff x="3432" y="3355"/>
                <a:chExt cx="174" cy="157"/>
              </a:xfrm>
            </p:grpSpPr>
            <p:sp>
              <p:nvSpPr>
                <p:cNvPr id="1823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432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41" name="Line 99"/>
                <p:cNvSpPr>
                  <a:spLocks noChangeShapeType="1"/>
                </p:cNvSpPr>
                <p:nvPr/>
              </p:nvSpPr>
              <p:spPr bwMode="auto">
                <a:xfrm>
                  <a:off x="3441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42" name="Line 100"/>
                <p:cNvSpPr>
                  <a:spLocks noChangeShapeType="1"/>
                </p:cNvSpPr>
                <p:nvPr/>
              </p:nvSpPr>
              <p:spPr bwMode="auto">
                <a:xfrm>
                  <a:off x="3519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43" name="Line 101"/>
                <p:cNvSpPr>
                  <a:spLocks noChangeShapeType="1"/>
                </p:cNvSpPr>
                <p:nvPr/>
              </p:nvSpPr>
              <p:spPr bwMode="auto">
                <a:xfrm>
                  <a:off x="3528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44" name="Line 102"/>
                <p:cNvSpPr>
                  <a:spLocks noChangeShapeType="1"/>
                </p:cNvSpPr>
                <p:nvPr/>
              </p:nvSpPr>
              <p:spPr bwMode="auto">
                <a:xfrm>
                  <a:off x="3606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2283" name="Group 103"/>
            <p:cNvGrpSpPr>
              <a:grpSpLocks/>
            </p:cNvGrpSpPr>
            <p:nvPr/>
          </p:nvGrpSpPr>
          <p:grpSpPr bwMode="auto">
            <a:xfrm>
              <a:off x="3622" y="3355"/>
              <a:ext cx="1404" cy="157"/>
              <a:chOff x="3622" y="3355"/>
              <a:chExt cx="1404" cy="157"/>
            </a:xfrm>
          </p:grpSpPr>
          <p:grpSp>
            <p:nvGrpSpPr>
              <p:cNvPr id="182284" name="Group 104"/>
              <p:cNvGrpSpPr>
                <a:grpSpLocks/>
              </p:cNvGrpSpPr>
              <p:nvPr/>
            </p:nvGrpSpPr>
            <p:grpSpPr bwMode="auto">
              <a:xfrm>
                <a:off x="3622" y="3355"/>
                <a:ext cx="173" cy="157"/>
                <a:chOff x="3622" y="3355"/>
                <a:chExt cx="173" cy="157"/>
              </a:xfrm>
            </p:grpSpPr>
            <p:sp>
              <p:nvSpPr>
                <p:cNvPr id="182327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3622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28" name="Line 106"/>
                <p:cNvSpPr>
                  <a:spLocks noChangeShapeType="1"/>
                </p:cNvSpPr>
                <p:nvPr/>
              </p:nvSpPr>
              <p:spPr bwMode="auto">
                <a:xfrm>
                  <a:off x="3631" y="3362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29" name="Line 107"/>
                <p:cNvSpPr>
                  <a:spLocks noChangeShapeType="1"/>
                </p:cNvSpPr>
                <p:nvPr/>
              </p:nvSpPr>
              <p:spPr bwMode="auto">
                <a:xfrm>
                  <a:off x="3708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30" name="Line 108"/>
                <p:cNvSpPr>
                  <a:spLocks noChangeShapeType="1"/>
                </p:cNvSpPr>
                <p:nvPr/>
              </p:nvSpPr>
              <p:spPr bwMode="auto">
                <a:xfrm>
                  <a:off x="3717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31" name="Line 109"/>
                <p:cNvSpPr>
                  <a:spLocks noChangeShapeType="1"/>
                </p:cNvSpPr>
                <p:nvPr/>
              </p:nvSpPr>
              <p:spPr bwMode="auto">
                <a:xfrm>
                  <a:off x="3795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5" name="Group 110"/>
              <p:cNvGrpSpPr>
                <a:grpSpLocks/>
              </p:cNvGrpSpPr>
              <p:nvPr/>
            </p:nvGrpSpPr>
            <p:grpSpPr bwMode="auto">
              <a:xfrm>
                <a:off x="3795" y="3355"/>
                <a:ext cx="174" cy="157"/>
                <a:chOff x="3795" y="3355"/>
                <a:chExt cx="174" cy="157"/>
              </a:xfrm>
            </p:grpSpPr>
            <p:sp>
              <p:nvSpPr>
                <p:cNvPr id="182322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3795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23" name="Line 112"/>
                <p:cNvSpPr>
                  <a:spLocks noChangeShapeType="1"/>
                </p:cNvSpPr>
                <p:nvPr/>
              </p:nvSpPr>
              <p:spPr bwMode="auto">
                <a:xfrm>
                  <a:off x="3804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24" name="Line 113"/>
                <p:cNvSpPr>
                  <a:spLocks noChangeShapeType="1"/>
                </p:cNvSpPr>
                <p:nvPr/>
              </p:nvSpPr>
              <p:spPr bwMode="auto">
                <a:xfrm>
                  <a:off x="3882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25" name="Line 114"/>
                <p:cNvSpPr>
                  <a:spLocks noChangeShapeType="1"/>
                </p:cNvSpPr>
                <p:nvPr/>
              </p:nvSpPr>
              <p:spPr bwMode="auto">
                <a:xfrm>
                  <a:off x="3891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26" name="Line 115"/>
                <p:cNvSpPr>
                  <a:spLocks noChangeShapeType="1"/>
                </p:cNvSpPr>
                <p:nvPr/>
              </p:nvSpPr>
              <p:spPr bwMode="auto">
                <a:xfrm>
                  <a:off x="3969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6" name="Group 116"/>
              <p:cNvGrpSpPr>
                <a:grpSpLocks/>
              </p:cNvGrpSpPr>
              <p:nvPr/>
            </p:nvGrpSpPr>
            <p:grpSpPr bwMode="auto">
              <a:xfrm>
                <a:off x="3969" y="3355"/>
                <a:ext cx="181" cy="157"/>
                <a:chOff x="3969" y="3355"/>
                <a:chExt cx="181" cy="157"/>
              </a:xfrm>
            </p:grpSpPr>
            <p:sp>
              <p:nvSpPr>
                <p:cNvPr id="18231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3969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18" name="Line 118"/>
                <p:cNvSpPr>
                  <a:spLocks noChangeShapeType="1"/>
                </p:cNvSpPr>
                <p:nvPr/>
              </p:nvSpPr>
              <p:spPr bwMode="auto">
                <a:xfrm>
                  <a:off x="3978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19" name="Line 119"/>
                <p:cNvSpPr>
                  <a:spLocks noChangeShapeType="1"/>
                </p:cNvSpPr>
                <p:nvPr/>
              </p:nvSpPr>
              <p:spPr bwMode="auto">
                <a:xfrm>
                  <a:off x="4056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20" name="Line 120"/>
                <p:cNvSpPr>
                  <a:spLocks noChangeShapeType="1"/>
                </p:cNvSpPr>
                <p:nvPr/>
              </p:nvSpPr>
              <p:spPr bwMode="auto">
                <a:xfrm>
                  <a:off x="4065" y="3504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21" name="Line 121"/>
                <p:cNvSpPr>
                  <a:spLocks noChangeShapeType="1"/>
                </p:cNvSpPr>
                <p:nvPr/>
              </p:nvSpPr>
              <p:spPr bwMode="auto">
                <a:xfrm>
                  <a:off x="4150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7" name="Group 122"/>
              <p:cNvGrpSpPr>
                <a:grpSpLocks/>
              </p:cNvGrpSpPr>
              <p:nvPr/>
            </p:nvGrpSpPr>
            <p:grpSpPr bwMode="auto">
              <a:xfrm>
                <a:off x="4150" y="3355"/>
                <a:ext cx="174" cy="157"/>
                <a:chOff x="4150" y="3355"/>
                <a:chExt cx="174" cy="157"/>
              </a:xfrm>
            </p:grpSpPr>
            <p:sp>
              <p:nvSpPr>
                <p:cNvPr id="182312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4150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13" name="Line 124"/>
                <p:cNvSpPr>
                  <a:spLocks noChangeShapeType="1"/>
                </p:cNvSpPr>
                <p:nvPr/>
              </p:nvSpPr>
              <p:spPr bwMode="auto">
                <a:xfrm>
                  <a:off x="4159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14" name="Line 125"/>
                <p:cNvSpPr>
                  <a:spLocks noChangeShapeType="1"/>
                </p:cNvSpPr>
                <p:nvPr/>
              </p:nvSpPr>
              <p:spPr bwMode="auto">
                <a:xfrm>
                  <a:off x="4237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15" name="Line 126"/>
                <p:cNvSpPr>
                  <a:spLocks noChangeShapeType="1"/>
                </p:cNvSpPr>
                <p:nvPr/>
              </p:nvSpPr>
              <p:spPr bwMode="auto">
                <a:xfrm>
                  <a:off x="4246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16" name="Line 127"/>
                <p:cNvSpPr>
                  <a:spLocks noChangeShapeType="1"/>
                </p:cNvSpPr>
                <p:nvPr/>
              </p:nvSpPr>
              <p:spPr bwMode="auto">
                <a:xfrm>
                  <a:off x="4324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8" name="Group 128"/>
              <p:cNvGrpSpPr>
                <a:grpSpLocks/>
              </p:cNvGrpSpPr>
              <p:nvPr/>
            </p:nvGrpSpPr>
            <p:grpSpPr bwMode="auto">
              <a:xfrm>
                <a:off x="4324" y="3355"/>
                <a:ext cx="174" cy="157"/>
                <a:chOff x="4324" y="3355"/>
                <a:chExt cx="174" cy="157"/>
              </a:xfrm>
            </p:grpSpPr>
            <p:sp>
              <p:nvSpPr>
                <p:cNvPr id="182307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4324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08" name="Line 130"/>
                <p:cNvSpPr>
                  <a:spLocks noChangeShapeType="1"/>
                </p:cNvSpPr>
                <p:nvPr/>
              </p:nvSpPr>
              <p:spPr bwMode="auto">
                <a:xfrm>
                  <a:off x="4333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09" name="Line 131"/>
                <p:cNvSpPr>
                  <a:spLocks noChangeShapeType="1"/>
                </p:cNvSpPr>
                <p:nvPr/>
              </p:nvSpPr>
              <p:spPr bwMode="auto">
                <a:xfrm>
                  <a:off x="4411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10" name="Line 132"/>
                <p:cNvSpPr>
                  <a:spLocks noChangeShapeType="1"/>
                </p:cNvSpPr>
                <p:nvPr/>
              </p:nvSpPr>
              <p:spPr bwMode="auto">
                <a:xfrm>
                  <a:off x="4420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11" name="Line 133"/>
                <p:cNvSpPr>
                  <a:spLocks noChangeShapeType="1"/>
                </p:cNvSpPr>
                <p:nvPr/>
              </p:nvSpPr>
              <p:spPr bwMode="auto">
                <a:xfrm>
                  <a:off x="4498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9" name="Group 134"/>
              <p:cNvGrpSpPr>
                <a:grpSpLocks/>
              </p:cNvGrpSpPr>
              <p:nvPr/>
            </p:nvGrpSpPr>
            <p:grpSpPr bwMode="auto">
              <a:xfrm>
                <a:off x="4498" y="3355"/>
                <a:ext cx="181" cy="157"/>
                <a:chOff x="4498" y="3355"/>
                <a:chExt cx="181" cy="157"/>
              </a:xfrm>
            </p:grpSpPr>
            <p:sp>
              <p:nvSpPr>
                <p:cNvPr id="182302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4498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03" name="Line 136"/>
                <p:cNvSpPr>
                  <a:spLocks noChangeShapeType="1"/>
                </p:cNvSpPr>
                <p:nvPr/>
              </p:nvSpPr>
              <p:spPr bwMode="auto">
                <a:xfrm>
                  <a:off x="4507" y="3362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04" name="Line 137"/>
                <p:cNvSpPr>
                  <a:spLocks noChangeShapeType="1"/>
                </p:cNvSpPr>
                <p:nvPr/>
              </p:nvSpPr>
              <p:spPr bwMode="auto">
                <a:xfrm>
                  <a:off x="4584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05" name="Line 138"/>
                <p:cNvSpPr>
                  <a:spLocks noChangeShapeType="1"/>
                </p:cNvSpPr>
                <p:nvPr/>
              </p:nvSpPr>
              <p:spPr bwMode="auto">
                <a:xfrm>
                  <a:off x="4593" y="3504"/>
                  <a:ext cx="7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06" name="Line 139"/>
                <p:cNvSpPr>
                  <a:spLocks noChangeShapeType="1"/>
                </p:cNvSpPr>
                <p:nvPr/>
              </p:nvSpPr>
              <p:spPr bwMode="auto">
                <a:xfrm>
                  <a:off x="4679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90" name="Group 140"/>
              <p:cNvGrpSpPr>
                <a:grpSpLocks/>
              </p:cNvGrpSpPr>
              <p:nvPr/>
            </p:nvGrpSpPr>
            <p:grpSpPr bwMode="auto">
              <a:xfrm>
                <a:off x="4679" y="3355"/>
                <a:ext cx="174" cy="157"/>
                <a:chOff x="4679" y="3355"/>
                <a:chExt cx="174" cy="157"/>
              </a:xfrm>
            </p:grpSpPr>
            <p:sp>
              <p:nvSpPr>
                <p:cNvPr id="182297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4679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298" name="Line 142"/>
                <p:cNvSpPr>
                  <a:spLocks noChangeShapeType="1"/>
                </p:cNvSpPr>
                <p:nvPr/>
              </p:nvSpPr>
              <p:spPr bwMode="auto">
                <a:xfrm>
                  <a:off x="4688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299" name="Line 143"/>
                <p:cNvSpPr>
                  <a:spLocks noChangeShapeType="1"/>
                </p:cNvSpPr>
                <p:nvPr/>
              </p:nvSpPr>
              <p:spPr bwMode="auto">
                <a:xfrm>
                  <a:off x="4766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00" name="Line 144"/>
                <p:cNvSpPr>
                  <a:spLocks noChangeShapeType="1"/>
                </p:cNvSpPr>
                <p:nvPr/>
              </p:nvSpPr>
              <p:spPr bwMode="auto">
                <a:xfrm>
                  <a:off x="4775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01" name="Line 145"/>
                <p:cNvSpPr>
                  <a:spLocks noChangeShapeType="1"/>
                </p:cNvSpPr>
                <p:nvPr/>
              </p:nvSpPr>
              <p:spPr bwMode="auto">
                <a:xfrm>
                  <a:off x="4853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91" name="Group 146"/>
              <p:cNvGrpSpPr>
                <a:grpSpLocks/>
              </p:cNvGrpSpPr>
              <p:nvPr/>
            </p:nvGrpSpPr>
            <p:grpSpPr bwMode="auto">
              <a:xfrm>
                <a:off x="4853" y="3355"/>
                <a:ext cx="173" cy="157"/>
                <a:chOff x="4853" y="3355"/>
                <a:chExt cx="173" cy="157"/>
              </a:xfrm>
            </p:grpSpPr>
            <p:sp>
              <p:nvSpPr>
                <p:cNvPr id="182292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4853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293" name="Line 148"/>
                <p:cNvSpPr>
                  <a:spLocks noChangeShapeType="1"/>
                </p:cNvSpPr>
                <p:nvPr/>
              </p:nvSpPr>
              <p:spPr bwMode="auto">
                <a:xfrm>
                  <a:off x="4862" y="3362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294" name="Line 149"/>
                <p:cNvSpPr>
                  <a:spLocks noChangeShapeType="1"/>
                </p:cNvSpPr>
                <p:nvPr/>
              </p:nvSpPr>
              <p:spPr bwMode="auto">
                <a:xfrm>
                  <a:off x="4939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295" name="Line 150"/>
                <p:cNvSpPr>
                  <a:spLocks noChangeShapeType="1"/>
                </p:cNvSpPr>
                <p:nvPr/>
              </p:nvSpPr>
              <p:spPr bwMode="auto">
                <a:xfrm>
                  <a:off x="4948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296" name="Line 151"/>
                <p:cNvSpPr>
                  <a:spLocks noChangeShapeType="1"/>
                </p:cNvSpPr>
                <p:nvPr/>
              </p:nvSpPr>
              <p:spPr bwMode="auto">
                <a:xfrm>
                  <a:off x="5026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82277" name="Rectangle 15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Simple Questions</a:t>
            </a:r>
          </a:p>
        </p:txBody>
      </p:sp>
      <p:sp>
        <p:nvSpPr>
          <p:cNvPr id="182278" name="Rectangle 153"/>
          <p:cNvSpPr>
            <a:spLocks noChangeArrowheads="1"/>
          </p:cNvSpPr>
          <p:nvPr/>
        </p:nvSpPr>
        <p:spPr bwMode="auto">
          <a:xfrm rot="10800000" flipH="1">
            <a:off x="6877050" y="1341438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dirty="0"/>
              <a:t>(21)</a:t>
            </a:r>
          </a:p>
        </p:txBody>
      </p:sp>
      <p:sp>
        <p:nvSpPr>
          <p:cNvPr id="182279" name="Rectangle 154"/>
          <p:cNvSpPr>
            <a:spLocks noChangeArrowheads="1"/>
          </p:cNvSpPr>
          <p:nvPr/>
        </p:nvSpPr>
        <p:spPr bwMode="auto">
          <a:xfrm rot="10800000">
            <a:off x="2212975" y="3860800"/>
            <a:ext cx="3654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dirty="0"/>
              <a:t>Calculating memory address</a:t>
            </a:r>
          </a:p>
        </p:txBody>
      </p:sp>
      <p:sp>
        <p:nvSpPr>
          <p:cNvPr id="182280" name="Rectangle 155"/>
          <p:cNvSpPr>
            <a:spLocks noChangeArrowheads="1"/>
          </p:cNvSpPr>
          <p:nvPr/>
        </p:nvSpPr>
        <p:spPr bwMode="auto">
          <a:xfrm rot="10800000">
            <a:off x="1619250" y="49339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58468395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225425" y="312738"/>
            <a:ext cx="23431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329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50825" y="979314"/>
            <a:ext cx="8686800" cy="122555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We will be reusing functional units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/>
              <a:t>ALU used to compute address and to increment PC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/>
              <a:t>Memory used for instruction and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We will use a finite state machine for control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30832" y="116632"/>
            <a:ext cx="7869560" cy="71998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Reusing  Resource </a:t>
            </a:r>
            <a:endParaRPr lang="en-US" altLang="zh-CN" sz="3600" dirty="0" smtClean="0"/>
          </a:p>
        </p:txBody>
      </p:sp>
      <p:pic>
        <p:nvPicPr>
          <p:cNvPr id="183301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32025"/>
            <a:ext cx="8610600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302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44725"/>
            <a:ext cx="8610600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3289300" y="4594225"/>
            <a:ext cx="914400" cy="685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3352800" y="2994025"/>
            <a:ext cx="914400" cy="685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8001000" y="4060825"/>
            <a:ext cx="609600" cy="609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6324600" y="3603625"/>
            <a:ext cx="304800" cy="533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6324600" y="4670425"/>
            <a:ext cx="304800" cy="533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3362570" y="6195403"/>
            <a:ext cx="23622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800" b="0" dirty="0">
                <a:solidFill>
                  <a:srgbClr val="3366CC"/>
                </a:solidFill>
                <a:latin typeface="Times New Roman" panose="02020603050405020304" pitchFamily="18" charset="0"/>
              </a:rPr>
              <a:t>shared unit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83309" name="Line 13"/>
          <p:cNvSpPr>
            <a:spLocks noChangeShapeType="1"/>
          </p:cNvSpPr>
          <p:nvPr/>
        </p:nvSpPr>
        <p:spPr bwMode="auto">
          <a:xfrm flipH="1" flipV="1">
            <a:off x="2133600" y="5229225"/>
            <a:ext cx="1457570" cy="10048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10" name="Line 14"/>
          <p:cNvSpPr>
            <a:spLocks noChangeShapeType="1"/>
          </p:cNvSpPr>
          <p:nvPr/>
        </p:nvSpPr>
        <p:spPr bwMode="auto">
          <a:xfrm flipV="1">
            <a:off x="5004048" y="5084763"/>
            <a:ext cx="2160340" cy="114935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 flipV="1">
            <a:off x="4648200" y="5300663"/>
            <a:ext cx="533400" cy="11430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738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Datapath of Controller of Multicycle</a:t>
            </a:r>
          </a:p>
        </p:txBody>
      </p:sp>
    </p:spTree>
    <p:extLst>
      <p:ext uri="{BB962C8B-B14F-4D97-AF65-F5344CB8AC3E}">
        <p14:creationId xmlns:p14="http://schemas.microsoft.com/office/powerpoint/2010/main" val="698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How does it control in </a:t>
            </a:r>
            <a:r>
              <a:rPr lang="en-US" altLang="zh-CN" sz="3200" dirty="0" err="1"/>
              <a:t>Multicycle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Approach</a:t>
            </a:r>
            <a:endParaRPr lang="zh-CN" altLang="en-US" sz="3200" dirty="0"/>
          </a:p>
        </p:txBody>
      </p:sp>
      <p:pic>
        <p:nvPicPr>
          <p:cNvPr id="4" name="Picture 2" descr="F05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" y="1295400"/>
            <a:ext cx="89154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9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F05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" y="1268413"/>
            <a:ext cx="8961438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1082" y="190277"/>
            <a:ext cx="6369150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seq:   pc = pc + 4</a:t>
            </a:r>
          </a:p>
          <a:p>
            <a:pPr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beq</a:t>
            </a:r>
            <a:r>
              <a:rPr lang="zh-CN" altLang="en-US" b="0">
                <a:latin typeface="Times New Roman" panose="02020603050405020304" pitchFamily="18" charset="0"/>
              </a:rPr>
              <a:t>：</a:t>
            </a:r>
            <a:r>
              <a:rPr lang="en-US" altLang="zh-CN" b="0">
                <a:latin typeface="Times New Roman" panose="02020603050405020304" pitchFamily="18" charset="0"/>
              </a:rPr>
              <a:t>pc = pc + offset * 4</a:t>
            </a:r>
          </a:p>
          <a:p>
            <a:pPr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j     </a:t>
            </a:r>
            <a:r>
              <a:rPr lang="zh-CN" altLang="en-US" b="0">
                <a:latin typeface="Times New Roman" panose="02020603050405020304" pitchFamily="18" charset="0"/>
              </a:rPr>
              <a:t>：</a:t>
            </a:r>
            <a:r>
              <a:rPr lang="en-US" altLang="zh-CN" b="0">
                <a:latin typeface="Times New Roman" panose="02020603050405020304" pitchFamily="18" charset="0"/>
              </a:rPr>
              <a:t>pc = pc</a:t>
            </a:r>
            <a:r>
              <a:rPr lang="en-US" altLang="zh-CN" b="0" baseline="-25000">
                <a:latin typeface="Times New Roman" panose="02020603050405020304" pitchFamily="18" charset="0"/>
              </a:rPr>
              <a:t>31-28</a:t>
            </a:r>
            <a:r>
              <a:rPr lang="en-US" altLang="zh-CN" b="0">
                <a:latin typeface="Times New Roman" panose="02020603050405020304" pitchFamily="18" charset="0"/>
              </a:rPr>
              <a:t> + IR</a:t>
            </a:r>
            <a:r>
              <a:rPr lang="en-US" altLang="zh-CN" b="0" baseline="-25000">
                <a:latin typeface="Times New Roman" panose="02020603050405020304" pitchFamily="18" charset="0"/>
              </a:rPr>
              <a:t>25-0</a:t>
            </a:r>
            <a:r>
              <a:rPr lang="en-US" altLang="zh-CN" b="0">
                <a:latin typeface="Times New Roman" panose="02020603050405020304" pitchFamily="18" charset="0"/>
              </a:rPr>
              <a:t> &lt;&lt; 2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26900" y="0"/>
            <a:ext cx="3743325" cy="206057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86645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Control signals for multicycle </a:t>
            </a:r>
            <a:r>
              <a:rPr lang="en-US" altLang="zh-CN" sz="1600" dirty="0" smtClean="0">
                <a:solidFill>
                  <a:schemeClr val="tx1"/>
                </a:solidFill>
              </a:rPr>
              <a:t>Defined 10+6 control </a:t>
            </a:r>
            <a:r>
              <a:rPr lang="en-US" altLang="zh-CN" sz="1800" dirty="0" smtClean="0">
                <a:solidFill>
                  <a:schemeClr val="tx1"/>
                </a:solidFill>
              </a:rPr>
              <a:t>(p. 324)</a:t>
            </a:r>
          </a:p>
        </p:txBody>
      </p:sp>
      <p:graphicFrame>
        <p:nvGraphicFramePr>
          <p:cNvPr id="4474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78962"/>
              </p:ext>
            </p:extLst>
          </p:nvPr>
        </p:nvGraphicFramePr>
        <p:xfrm>
          <a:off x="107504" y="692696"/>
          <a:ext cx="8928992" cy="6049362"/>
        </p:xfrm>
        <a:graphic>
          <a:graphicData uri="http://schemas.openxmlformats.org/drawingml/2006/table">
            <a:tbl>
              <a:tblPr/>
              <a:tblGrid>
                <a:gridCol w="1516748"/>
                <a:gridCol w="3549570"/>
                <a:gridCol w="3862674"/>
              </a:tblGrid>
              <a:tr h="372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Signal 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Effect when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deasserted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(=0)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Effect when asserted(=1)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</a:tr>
              <a:tr h="563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RegDst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Select register destination number from the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(20:16) when WR.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Select register destination number from the rd(15:11) when WB.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RegWrite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Register destination input is written with the value on the Write data input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ALUScrA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first ALU operand is the PC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first ALU operand come from the A register.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MemRead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Memory contents at the location specified by the address input is put on the Memory data out.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MemWrite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Memory contents at the location  specified by the address input are replaced by value on the Write data input.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MemtoReg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value fed to register Write data input comes from the ALUOut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value fed to the register Write data input comes from the MDA.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IorD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PC is used to supply the address to the memory unit.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ALUOut is used to supply the address to the memory unit.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IRWrite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output of memory is written into the IR.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PCWrite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is written;the source is controlled by PCSource.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PCWriteCond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PC is written if the zero output from the ALU is also active.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2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4450"/>
            <a:ext cx="7620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Control signals</a:t>
            </a:r>
          </a:p>
        </p:txBody>
      </p:sp>
      <p:graphicFrame>
        <p:nvGraphicFramePr>
          <p:cNvPr id="4485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5567"/>
              </p:ext>
            </p:extLst>
          </p:nvPr>
        </p:nvGraphicFramePr>
        <p:xfrm>
          <a:off x="107950" y="788988"/>
          <a:ext cx="8856663" cy="5486400"/>
        </p:xfrm>
        <a:graphic>
          <a:graphicData uri="http://schemas.openxmlformats.org/drawingml/2006/table">
            <a:tbl>
              <a:tblPr/>
              <a:tblGrid>
                <a:gridCol w="2178050"/>
                <a:gridCol w="1130300"/>
                <a:gridCol w="5548313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Signal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</a:tr>
              <a:tr h="2825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ALU performs an add operation.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ALU performs an subtract operation.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funct field of the instruction determines the ALUoperation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ALUScrB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second input to the ALU comes from the B register.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second input to the ALU is the constant 4.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second input to the ALU is the sign-extended, lower 16 bits of the IR.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second input to the ALU is the sign-extended, lower 16 bits of the IR shift 2 bits.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PCSource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Output of the ALU(PC+4) is sent to the PC for writing.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contents of ALUOut (the branch target address) are sent to the PC writing.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jump target address (IR[25:0]shifted left 2 bits and concatenated with PC+4[31:28]) is sent to the PC for writing.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1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225425" y="312738"/>
            <a:ext cx="77168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046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5863"/>
            <a:ext cx="8686800" cy="411480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</a:rPr>
              <a:t>Value of control signals is dependent upon:</a:t>
            </a:r>
          </a:p>
          <a:p>
            <a:pPr lvl="1" eaLnBrk="1" hangingPunct="1"/>
            <a:r>
              <a:rPr lang="en-US" altLang="zh-CN" sz="2400" dirty="0" smtClean="0"/>
              <a:t>what instruction is being executed</a:t>
            </a:r>
          </a:p>
          <a:p>
            <a:pPr lvl="1" eaLnBrk="1" hangingPunct="1"/>
            <a:r>
              <a:rPr lang="en-US" altLang="zh-CN" sz="2400" dirty="0" smtClean="0"/>
              <a:t>which step is being performed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</a:rPr>
              <a:t>Let’s go over the main control unit in the single-cycle implementation.</a:t>
            </a:r>
          </a:p>
          <a:p>
            <a:pPr eaLnBrk="1" hangingPunct="1"/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</a:rPr>
              <a:t>Implementing the Control</a:t>
            </a:r>
          </a:p>
        </p:txBody>
      </p:sp>
    </p:spTree>
    <p:extLst>
      <p:ext uri="{BB962C8B-B14F-4D97-AF65-F5344CB8AC3E}">
        <p14:creationId xmlns:p14="http://schemas.microsoft.com/office/powerpoint/2010/main" val="75760393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7988" y="0"/>
            <a:ext cx="8736012" cy="9731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3366CC"/>
                </a:solidFill>
                <a:latin typeface="Comic Sans MS" panose="030F0702030302020204" pitchFamily="66" charset="0"/>
              </a:rPr>
              <a:t>Contents of Chapter 3</a:t>
            </a:r>
            <a:endParaRPr lang="en-US" altLang="zh-CN" sz="3600" b="1" dirty="0" smtClean="0">
              <a:solidFill>
                <a:srgbClr val="3366CC"/>
              </a:solidFill>
              <a:latin typeface="Comic Sans MS" panose="030F0702030302020204" pitchFamily="66" charset="0"/>
            </a:endParaRP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07988" y="1412776"/>
            <a:ext cx="8494713" cy="45910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sz="3600" b="0" dirty="0">
                <a:cs typeface="Times New Roman" panose="02020603050405020304" pitchFamily="18" charset="0"/>
              </a:rPr>
              <a:t>5.1 Conversion of thinking: </a:t>
            </a:r>
            <a:br>
              <a:rPr lang="en-US" altLang="zh-CN" sz="3600" b="0" dirty="0">
                <a:cs typeface="Times New Roman" panose="02020603050405020304" pitchFamily="18" charset="0"/>
              </a:rPr>
            </a:br>
            <a:r>
              <a:rPr lang="en-US" altLang="zh-CN" b="0" dirty="0">
                <a:cs typeface="Times New Roman" panose="02020603050405020304" pitchFamily="18" charset="0"/>
              </a:rPr>
              <a:t>from digital systems turn to computer systems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600" b="0" dirty="0">
                <a:cs typeface="Times New Roman" panose="02020603050405020304" pitchFamily="18" charset="0"/>
              </a:rPr>
              <a:t>5.2  Building a </a:t>
            </a:r>
            <a:r>
              <a:rPr lang="en-US" altLang="zh-CN" sz="3600" b="0" dirty="0" err="1">
                <a:cs typeface="Times New Roman" panose="02020603050405020304" pitchFamily="18" charset="0"/>
              </a:rPr>
              <a:t>datapath</a:t>
            </a:r>
            <a:endParaRPr lang="en-US" altLang="zh-CN" sz="3600" b="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600" b="0" dirty="0">
                <a:cs typeface="Times New Roman" panose="02020603050405020304" pitchFamily="18" charset="0"/>
              </a:rPr>
              <a:t>5.3  A Simple Implementation Scheme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5.4  A </a:t>
            </a:r>
            <a:r>
              <a:rPr lang="en-US" altLang="zh-CN" sz="36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Multicycle</a:t>
            </a:r>
            <a:r>
              <a:rPr lang="en-US" altLang="zh-CN" sz="3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Implementation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600" b="0" dirty="0" smtClean="0">
                <a:cs typeface="Times New Roman" panose="02020603050405020304" pitchFamily="18" charset="0"/>
              </a:rPr>
              <a:t>5.5  Microprogramming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600" b="0" dirty="0" smtClean="0">
                <a:cs typeface="Times New Roman" panose="02020603050405020304" pitchFamily="18" charset="0"/>
              </a:rPr>
              <a:t>5.6  Exception</a:t>
            </a:r>
          </a:p>
        </p:txBody>
      </p:sp>
    </p:spTree>
    <p:extLst>
      <p:ext uri="{BB962C8B-B14F-4D97-AF65-F5344CB8AC3E}">
        <p14:creationId xmlns:p14="http://schemas.microsoft.com/office/powerpoint/2010/main" val="12115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AutoShape 2"/>
          <p:cNvSpPr>
            <a:spLocks noChangeArrowheads="1"/>
          </p:cNvSpPr>
          <p:nvPr/>
        </p:nvSpPr>
        <p:spPr bwMode="auto">
          <a:xfrm>
            <a:off x="381000" y="914400"/>
            <a:ext cx="8382000" cy="41148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Main control unit in the single-cycle implementation</a:t>
            </a:r>
          </a:p>
          <a:p>
            <a:pPr lvl="1">
              <a:buFontTx/>
              <a:buNone/>
            </a:pPr>
            <a:endParaRPr lang="en-US" altLang="zh-CN" sz="2400"/>
          </a:p>
          <a:p>
            <a:pPr lvl="1">
              <a:buFontTx/>
              <a:buNone/>
            </a:pPr>
            <a:r>
              <a:rPr lang="en-US" altLang="zh-CN" sz="2400"/>
              <a:t>R-type      0</a:t>
            </a:r>
          </a:p>
          <a:p>
            <a:pPr lvl="1">
              <a:buFontTx/>
              <a:buNone/>
            </a:pPr>
            <a:r>
              <a:rPr lang="en-US" altLang="zh-CN" sz="2400"/>
              <a:t>lw		35</a:t>
            </a:r>
          </a:p>
          <a:p>
            <a:pPr lvl="1">
              <a:buFontTx/>
              <a:buNone/>
            </a:pPr>
            <a:r>
              <a:rPr lang="en-US" altLang="zh-CN" sz="2400"/>
              <a:t>sw		43</a:t>
            </a:r>
          </a:p>
          <a:p>
            <a:pPr lvl="1">
              <a:buFontTx/>
              <a:buNone/>
            </a:pPr>
            <a:r>
              <a:rPr lang="en-US" altLang="zh-CN" sz="2400"/>
              <a:t>beq	4</a:t>
            </a:r>
          </a:p>
        </p:txBody>
      </p:sp>
      <p:pic>
        <p:nvPicPr>
          <p:cNvPr id="191491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50" y="1556792"/>
            <a:ext cx="47434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200025" y="333375"/>
            <a:ext cx="408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FF3300"/>
                </a:solidFill>
              </a:rPr>
              <a:t>Review for </a:t>
            </a:r>
            <a:r>
              <a:rPr lang="en-US" altLang="zh-CN" sz="2400" dirty="0" err="1">
                <a:solidFill>
                  <a:srgbClr val="FF3300"/>
                </a:solidFill>
              </a:rPr>
              <a:t>singlecycle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AutoShap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82000" cy="509588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chemeClr val="tx1"/>
                </a:solidFill>
              </a:rPr>
              <a:t>Now,</a:t>
            </a:r>
            <a:r>
              <a:rPr lang="zh-CN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let’s look at the ALU control unit.</a:t>
            </a:r>
            <a:r>
              <a:rPr lang="zh-CN" altLang="en-US" b="0" dirty="0" smtClean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It does not need to change.</a:t>
            </a:r>
          </a:p>
        </p:txBody>
      </p:sp>
      <p:pic>
        <p:nvPicPr>
          <p:cNvPr id="192515" name="Picture 3" descr="C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80555"/>
            <a:ext cx="70866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200025" y="333375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FF3300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01960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AutoShap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82000" cy="425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So,the following truth table remains the same.</a:t>
            </a:r>
          </a:p>
        </p:txBody>
      </p:sp>
      <p:graphicFrame>
        <p:nvGraphicFramePr>
          <p:cNvPr id="7170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1752600"/>
          <a:ext cx="70104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1" name="Worksheet" r:id="rId4" imgW="4734163" imgH="2324338" progId="Excel.Sheet.8">
                  <p:embed/>
                </p:oleObj>
              </mc:Choice>
              <mc:Fallback>
                <p:oleObj name="Worksheet" r:id="rId4" imgW="4734163" imgH="232433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70104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9750" y="260350"/>
            <a:ext cx="457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FF3300"/>
                </a:solidFill>
              </a:rPr>
              <a:t>As same as the single-cycle</a:t>
            </a:r>
          </a:p>
        </p:txBody>
      </p:sp>
    </p:spTree>
    <p:extLst>
      <p:ext uri="{BB962C8B-B14F-4D97-AF65-F5344CB8AC3E}">
        <p14:creationId xmlns:p14="http://schemas.microsoft.com/office/powerpoint/2010/main" val="89446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Difference in main controller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</a:rPr>
              <a:t>Do something different in each cycle</a:t>
            </a:r>
          </a:p>
          <a:p>
            <a:pPr eaLnBrk="1" hangingPunct="1"/>
            <a:r>
              <a:rPr lang="en-US" altLang="zh-CN" sz="2800" dirty="0" smtClean="0"/>
              <a:t>Two </a:t>
            </a:r>
            <a:r>
              <a:rPr lang="en-US" altLang="zh-CN" sz="2800" dirty="0"/>
              <a:t>main </a:t>
            </a:r>
            <a:r>
              <a:rPr lang="en-US" altLang="zh-CN" sz="2800" dirty="0" smtClean="0"/>
              <a:t>methods </a:t>
            </a:r>
            <a:r>
              <a:rPr lang="en-US" altLang="zh-CN" sz="2800" dirty="0"/>
              <a:t>to implement the control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1. Finite state machine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2. use microprogramming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/>
              <a:t>Next</a:t>
            </a:r>
            <a:r>
              <a:rPr lang="en-US" altLang="zh-CN" sz="2800" dirty="0" smtClean="0"/>
              <a:t>, we </a:t>
            </a:r>
            <a:r>
              <a:rPr lang="en-US" altLang="zh-CN" sz="2800" dirty="0"/>
              <a:t>will discuss the first </a:t>
            </a:r>
            <a:r>
              <a:rPr lang="en-US" altLang="zh-CN" sz="2800" dirty="0" smtClean="0"/>
              <a:t>method.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1060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AutoShape 2"/>
          <p:cNvSpPr>
            <a:spLocks noGrp="1" noChangeArrowheads="1"/>
          </p:cNvSpPr>
          <p:nvPr>
            <p:ph type="body" idx="1"/>
          </p:nvPr>
        </p:nvSpPr>
        <p:spPr>
          <a:xfrm>
            <a:off x="107504" y="1052222"/>
            <a:ext cx="8712968" cy="4968552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400" dirty="0" smtClean="0"/>
              <a:t>Finite state machines: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400" dirty="0" smtClean="0"/>
              <a:t>a set of states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400" dirty="0" smtClean="0"/>
              <a:t>next state function (determined by current state and the input)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400" dirty="0" smtClean="0"/>
              <a:t>output function (determined by current state and possibly input)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Review:  Finite state machines</a:t>
            </a:r>
          </a:p>
        </p:txBody>
      </p:sp>
      <p:grpSp>
        <p:nvGrpSpPr>
          <p:cNvPr id="193540" name="组合 4"/>
          <p:cNvGrpSpPr>
            <a:grpSpLocks/>
          </p:cNvGrpSpPr>
          <p:nvPr/>
        </p:nvGrpSpPr>
        <p:grpSpPr bwMode="auto">
          <a:xfrm>
            <a:off x="2087884" y="3140968"/>
            <a:ext cx="6732588" cy="3167062"/>
            <a:chOff x="843541" y="2352675"/>
            <a:chExt cx="8216582" cy="425372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059114" y="3319433"/>
              <a:ext cx="2016125" cy="1046193"/>
            </a:xfrm>
            <a:prstGeom prst="rect">
              <a:avLst/>
            </a:prstGeom>
            <a:solidFill>
              <a:srgbClr val="FF6600"/>
            </a:solidFill>
            <a:ln>
              <a:headEnd/>
              <a:tailEnd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1800"/>
                </a:lnSpc>
                <a:buFont typeface="Wingdings" pitchFamily="2" charset="2"/>
                <a:buNone/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Next-State</a:t>
              </a:r>
            </a:p>
            <a:p>
              <a:pPr algn="ctr">
                <a:lnSpc>
                  <a:spcPts val="1800"/>
                </a:lnSpc>
                <a:buFont typeface="Wingdings" pitchFamily="2" charset="2"/>
                <a:buNone/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Function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132138" y="4892163"/>
              <a:ext cx="2016125" cy="1037509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rgbClr val="006699"/>
              </a:solidFill>
              <a:miter lim="800000"/>
              <a:headEnd/>
              <a:tailEnd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ctr">
                <a:lnSpc>
                  <a:spcPts val="1800"/>
                </a:lnSpc>
                <a:buFont typeface="Wingdings" pitchFamily="2" charset="2"/>
                <a:buNone/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Current </a:t>
              </a:r>
            </a:p>
            <a:p>
              <a:pPr algn="ctr">
                <a:lnSpc>
                  <a:spcPts val="1800"/>
                </a:lnSpc>
                <a:buFont typeface="Wingdings" pitchFamily="2" charset="2"/>
                <a:buNone/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State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219700" y="2352675"/>
              <a:ext cx="2017713" cy="1074738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6699"/>
              </a:solidFill>
              <a:miter lim="800000"/>
              <a:headEnd/>
              <a:tailEnd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ctr">
                <a:lnSpc>
                  <a:spcPts val="1800"/>
                </a:lnSpc>
                <a:buFont typeface="Wingdings" pitchFamily="2" charset="2"/>
                <a:buNone/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Output</a:t>
              </a:r>
            </a:p>
            <a:p>
              <a:pPr algn="ctr">
                <a:lnSpc>
                  <a:spcPts val="1800"/>
                </a:lnSpc>
                <a:buFont typeface="Wingdings" pitchFamily="2" charset="2"/>
                <a:buNone/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Function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93550" name="Line 7"/>
            <p:cNvSpPr>
              <a:spLocks noChangeShapeType="1"/>
            </p:cNvSpPr>
            <p:nvPr/>
          </p:nvSpPr>
          <p:spPr bwMode="auto">
            <a:xfrm>
              <a:off x="1979613" y="3789363"/>
              <a:ext cx="1079500" cy="0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1" name="Freeform 8"/>
            <p:cNvSpPr>
              <a:spLocks/>
            </p:cNvSpPr>
            <p:nvPr/>
          </p:nvSpPr>
          <p:spPr bwMode="auto">
            <a:xfrm>
              <a:off x="2484438" y="2932729"/>
              <a:ext cx="2735262" cy="856635"/>
            </a:xfrm>
            <a:custGeom>
              <a:avLst/>
              <a:gdLst>
                <a:gd name="T0" fmla="*/ 0 w 1995"/>
                <a:gd name="T1" fmla="*/ 2147483647 h 454"/>
                <a:gd name="T2" fmla="*/ 0 w 1995"/>
                <a:gd name="T3" fmla="*/ 0 h 454"/>
                <a:gd name="T4" fmla="*/ 2147483647 w 1995"/>
                <a:gd name="T5" fmla="*/ 0 h 454"/>
                <a:gd name="T6" fmla="*/ 0 60000 65536"/>
                <a:gd name="T7" fmla="*/ 0 60000 65536"/>
                <a:gd name="T8" fmla="*/ 0 60000 65536"/>
                <a:gd name="T9" fmla="*/ 0 w 1995"/>
                <a:gd name="T10" fmla="*/ 0 h 454"/>
                <a:gd name="T11" fmla="*/ 1995 w 1995"/>
                <a:gd name="T12" fmla="*/ 454 h 4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5" h="454">
                  <a:moveTo>
                    <a:pt x="0" y="454"/>
                  </a:moveTo>
                  <a:lnTo>
                    <a:pt x="0" y="0"/>
                  </a:lnTo>
                  <a:lnTo>
                    <a:pt x="1995" y="0"/>
                  </a:ln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2" name="Freeform 9"/>
            <p:cNvSpPr>
              <a:spLocks/>
            </p:cNvSpPr>
            <p:nvPr/>
          </p:nvSpPr>
          <p:spPr bwMode="auto">
            <a:xfrm>
              <a:off x="5076824" y="3933825"/>
              <a:ext cx="503239" cy="1512470"/>
            </a:xfrm>
            <a:custGeom>
              <a:avLst/>
              <a:gdLst>
                <a:gd name="T0" fmla="*/ 0 w 317"/>
                <a:gd name="T1" fmla="*/ 0 h 861"/>
                <a:gd name="T2" fmla="*/ 2147483647 w 317"/>
                <a:gd name="T3" fmla="*/ 0 h 861"/>
                <a:gd name="T4" fmla="*/ 2147483647 w 317"/>
                <a:gd name="T5" fmla="*/ 2147483647 h 861"/>
                <a:gd name="T6" fmla="*/ 2147483647 w 317"/>
                <a:gd name="T7" fmla="*/ 2147483647 h 8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7"/>
                <a:gd name="T13" fmla="*/ 0 h 861"/>
                <a:gd name="T14" fmla="*/ 317 w 317"/>
                <a:gd name="T15" fmla="*/ 861 h 8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7" h="861">
                  <a:moveTo>
                    <a:pt x="0" y="0"/>
                  </a:moveTo>
                  <a:lnTo>
                    <a:pt x="317" y="0"/>
                  </a:lnTo>
                  <a:lnTo>
                    <a:pt x="317" y="861"/>
                  </a:lnTo>
                  <a:lnTo>
                    <a:pt x="45" y="861"/>
                  </a:ln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3" name="Freeform 10"/>
            <p:cNvSpPr>
              <a:spLocks/>
            </p:cNvSpPr>
            <p:nvPr/>
          </p:nvSpPr>
          <p:spPr bwMode="auto">
            <a:xfrm>
              <a:off x="5580063" y="3429000"/>
              <a:ext cx="647700" cy="504825"/>
            </a:xfrm>
            <a:custGeom>
              <a:avLst/>
              <a:gdLst>
                <a:gd name="T0" fmla="*/ 0 w 408"/>
                <a:gd name="T1" fmla="*/ 2147483647 h 318"/>
                <a:gd name="T2" fmla="*/ 2147483647 w 408"/>
                <a:gd name="T3" fmla="*/ 2147483647 h 318"/>
                <a:gd name="T4" fmla="*/ 2147483647 w 408"/>
                <a:gd name="T5" fmla="*/ 0 h 318"/>
                <a:gd name="T6" fmla="*/ 0 60000 65536"/>
                <a:gd name="T7" fmla="*/ 0 60000 65536"/>
                <a:gd name="T8" fmla="*/ 0 60000 65536"/>
                <a:gd name="T9" fmla="*/ 0 w 408"/>
                <a:gd name="T10" fmla="*/ 0 h 318"/>
                <a:gd name="T11" fmla="*/ 408 w 408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318">
                  <a:moveTo>
                    <a:pt x="0" y="318"/>
                  </a:moveTo>
                  <a:lnTo>
                    <a:pt x="408" y="318"/>
                  </a:lnTo>
                  <a:lnTo>
                    <a:pt x="408" y="0"/>
                  </a:ln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4" name="Freeform 11"/>
            <p:cNvSpPr>
              <a:spLocks/>
            </p:cNvSpPr>
            <p:nvPr/>
          </p:nvSpPr>
          <p:spPr bwMode="auto">
            <a:xfrm>
              <a:off x="2700338" y="4149725"/>
              <a:ext cx="431800" cy="1295400"/>
            </a:xfrm>
            <a:custGeom>
              <a:avLst/>
              <a:gdLst>
                <a:gd name="T0" fmla="*/ 2147483647 w 272"/>
                <a:gd name="T1" fmla="*/ 2147483647 h 816"/>
                <a:gd name="T2" fmla="*/ 0 w 272"/>
                <a:gd name="T3" fmla="*/ 2147483647 h 816"/>
                <a:gd name="T4" fmla="*/ 0 w 272"/>
                <a:gd name="T5" fmla="*/ 0 h 816"/>
                <a:gd name="T6" fmla="*/ 2147483647 w 272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816"/>
                <a:gd name="T14" fmla="*/ 272 w 272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816">
                  <a:moveTo>
                    <a:pt x="272" y="816"/>
                  </a:moveTo>
                  <a:lnTo>
                    <a:pt x="0" y="816"/>
                  </a:lnTo>
                  <a:lnTo>
                    <a:pt x="0" y="0"/>
                  </a:lnTo>
                  <a:lnTo>
                    <a:pt x="226" y="0"/>
                  </a:ln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5" name="Text Box 12"/>
            <p:cNvSpPr txBox="1">
              <a:spLocks noChangeArrowheads="1"/>
            </p:cNvSpPr>
            <p:nvPr/>
          </p:nvSpPr>
          <p:spPr bwMode="auto">
            <a:xfrm>
              <a:off x="843541" y="3555661"/>
              <a:ext cx="1273176" cy="53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</a:rPr>
                <a:t>Input</a:t>
              </a:r>
              <a:endParaRPr kumimoji="0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3556" name="Text Box 13"/>
            <p:cNvSpPr txBox="1">
              <a:spLocks noChangeArrowheads="1"/>
            </p:cNvSpPr>
            <p:nvPr/>
          </p:nvSpPr>
          <p:spPr bwMode="auto">
            <a:xfrm>
              <a:off x="7786948" y="2642702"/>
              <a:ext cx="1273175" cy="53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</a:rPr>
                <a:t>Output</a:t>
              </a:r>
              <a:endParaRPr kumimoji="0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3557" name="Line 14"/>
            <p:cNvSpPr>
              <a:spLocks noChangeShapeType="1"/>
            </p:cNvSpPr>
            <p:nvPr/>
          </p:nvSpPr>
          <p:spPr bwMode="auto">
            <a:xfrm>
              <a:off x="7235824" y="2932729"/>
              <a:ext cx="504825" cy="0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8" name="Oval 15"/>
            <p:cNvSpPr>
              <a:spLocks noChangeArrowheads="1"/>
            </p:cNvSpPr>
            <p:nvPr/>
          </p:nvSpPr>
          <p:spPr bwMode="auto">
            <a:xfrm rot="-820869">
              <a:off x="2592388" y="2352675"/>
              <a:ext cx="5113337" cy="2087563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3559" name="Oval 16"/>
            <p:cNvSpPr>
              <a:spLocks noChangeArrowheads="1"/>
            </p:cNvSpPr>
            <p:nvPr/>
          </p:nvSpPr>
          <p:spPr bwMode="auto">
            <a:xfrm>
              <a:off x="2484438" y="4724400"/>
              <a:ext cx="3240087" cy="129698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3560" name="Text Box 12"/>
            <p:cNvSpPr txBox="1">
              <a:spLocks noChangeArrowheads="1"/>
            </p:cNvSpPr>
            <p:nvPr/>
          </p:nvSpPr>
          <p:spPr bwMode="auto">
            <a:xfrm>
              <a:off x="5325994" y="4382863"/>
              <a:ext cx="1273176" cy="71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17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</a:rPr>
                <a:t>Next State</a:t>
              </a:r>
              <a:endParaRPr kumimoji="0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3561" name="Line 14"/>
            <p:cNvSpPr>
              <a:spLocks noChangeShapeType="1"/>
            </p:cNvSpPr>
            <p:nvPr/>
          </p:nvSpPr>
          <p:spPr bwMode="auto">
            <a:xfrm flipV="1">
              <a:off x="4097553" y="5891898"/>
              <a:ext cx="0" cy="676729"/>
            </a:xfrm>
            <a:prstGeom prst="line">
              <a:avLst/>
            </a:prstGeom>
            <a:noFill/>
            <a:ln w="28575">
              <a:solidFill>
                <a:srgbClr val="00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62" name="Text Box 12"/>
            <p:cNvSpPr txBox="1">
              <a:spLocks noChangeArrowheads="1"/>
            </p:cNvSpPr>
            <p:nvPr/>
          </p:nvSpPr>
          <p:spPr bwMode="auto">
            <a:xfrm>
              <a:off x="2998124" y="6069227"/>
              <a:ext cx="1273176" cy="53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</a:rPr>
                <a:t>Clock</a:t>
              </a:r>
              <a:endParaRPr kumimoji="0" lang="zh-CN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897493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8" y="2797895"/>
            <a:ext cx="8690581" cy="3151867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006600"/>
              </a:buClr>
              <a:buSzPct val="90000"/>
              <a:buNone/>
              <a:defRPr/>
            </a:pPr>
            <a:r>
              <a:rPr lang="en-US" altLang="zh-CN" sz="48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华文行楷" pitchFamily="2" charset="-122"/>
              </a:rPr>
              <a:t>Processor </a:t>
            </a:r>
            <a:r>
              <a:rPr lang="en-US" altLang="zh-CN" sz="4800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华文行楷" pitchFamily="2" charset="-122"/>
              </a:rPr>
              <a:t>Design</a:t>
            </a:r>
            <a:r>
              <a:rPr lang="en-US" altLang="zh-CN" sz="4800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……</a:t>
            </a:r>
            <a:endParaRPr lang="en-US" altLang="zh-CN" sz="4800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006600"/>
              </a:buClr>
              <a:buSzPct val="90000"/>
              <a:buNone/>
              <a:defRPr/>
            </a:pPr>
            <a:endParaRPr lang="en-US" altLang="zh-CN" sz="2400" kern="0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marL="0" lvl="0" indent="0">
              <a:spcBef>
                <a:spcPts val="0"/>
              </a:spcBef>
              <a:buClr>
                <a:srgbClr val="006600"/>
              </a:buClr>
              <a:buSzPct val="90000"/>
              <a:buNone/>
              <a:defRPr/>
            </a:pPr>
            <a:r>
              <a:rPr lang="en-US" altLang="zh-CN" sz="4400" kern="0" dirty="0">
                <a:solidFill>
                  <a:srgbClr val="FF3300"/>
                </a:solidFill>
                <a:latin typeface="Comic Sans MS" pitchFamily="66" charset="0"/>
                <a:ea typeface="宋体"/>
              </a:rPr>
              <a:t>Finite state machine of </a:t>
            </a:r>
            <a:br>
              <a:rPr lang="en-US" altLang="zh-CN" sz="4400" kern="0" dirty="0">
                <a:solidFill>
                  <a:srgbClr val="FF3300"/>
                </a:solidFill>
                <a:latin typeface="Comic Sans MS" pitchFamily="66" charset="0"/>
                <a:ea typeface="宋体"/>
              </a:rPr>
            </a:br>
            <a:r>
              <a:rPr lang="en-US" altLang="zh-CN" sz="4400" kern="0" dirty="0">
                <a:solidFill>
                  <a:srgbClr val="FF3300"/>
                </a:solidFill>
                <a:latin typeface="Comic Sans MS" pitchFamily="66" charset="0"/>
                <a:ea typeface="宋体"/>
              </a:rPr>
              <a:t>		   </a:t>
            </a:r>
            <a:r>
              <a:rPr lang="en-US" altLang="zh-CN" sz="4400" kern="0" dirty="0" smtClean="0">
                <a:solidFill>
                  <a:srgbClr val="FF3300"/>
                </a:solidFill>
                <a:latin typeface="Comic Sans MS" pitchFamily="66" charset="0"/>
                <a:ea typeface="宋体"/>
              </a:rPr>
              <a:t> </a:t>
            </a:r>
            <a:r>
              <a:rPr lang="en-US" altLang="zh-CN" sz="4400" kern="0" dirty="0" err="1" smtClean="0">
                <a:solidFill>
                  <a:srgbClr val="FF3300"/>
                </a:solidFill>
                <a:latin typeface="Comic Sans MS" pitchFamily="66" charset="0"/>
                <a:ea typeface="宋体"/>
              </a:rPr>
              <a:t>Multicycle</a:t>
            </a:r>
            <a:r>
              <a:rPr lang="en-US" altLang="zh-CN" sz="4400" kern="0" dirty="0" smtClean="0">
                <a:solidFill>
                  <a:srgbClr val="FF3300"/>
                </a:solidFill>
                <a:latin typeface="Comic Sans MS" pitchFamily="66" charset="0"/>
                <a:ea typeface="宋体"/>
              </a:rPr>
              <a:t> </a:t>
            </a:r>
            <a:r>
              <a:rPr lang="en-US" altLang="zh-CN" sz="4400" kern="0" dirty="0">
                <a:solidFill>
                  <a:srgbClr val="FF3300"/>
                </a:solidFill>
                <a:latin typeface="Comic Sans MS" pitchFamily="66" charset="0"/>
                <a:ea typeface="宋体"/>
              </a:rPr>
              <a:t>Controller</a:t>
            </a:r>
            <a:endParaRPr lang="zh-CN" altLang="en-US" sz="4400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35" name="组合 7"/>
          <p:cNvGrpSpPr>
            <a:grpSpLocks/>
          </p:cNvGrpSpPr>
          <p:nvPr/>
        </p:nvGrpSpPr>
        <p:grpSpPr bwMode="auto">
          <a:xfrm>
            <a:off x="5004048" y="1061973"/>
            <a:ext cx="3673475" cy="1871662"/>
            <a:chOff x="177800" y="1268413"/>
            <a:chExt cx="8715375" cy="4968875"/>
          </a:xfrm>
        </p:grpSpPr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1042988" y="2636838"/>
              <a:ext cx="6985000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Instruction fetch/decode and </a:t>
              </a:r>
              <a:r>
                <a:rPr kumimoji="1" lang="en-US" altLang="zh-CN" sz="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registerfetch</a:t>
              </a:r>
              <a:endParaRPr kumimoji="1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Figure(5.32)</a:t>
              </a:r>
            </a:p>
          </p:txBody>
        </p:sp>
        <p:sp>
          <p:nvSpPr>
            <p:cNvPr id="37" name="AutoShape 5"/>
            <p:cNvSpPr>
              <a:spLocks noChangeArrowheads="1"/>
            </p:cNvSpPr>
            <p:nvPr/>
          </p:nvSpPr>
          <p:spPr bwMode="auto">
            <a:xfrm>
              <a:off x="177800" y="4437063"/>
              <a:ext cx="1873250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Menory access</a:t>
              </a: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instructions</a:t>
              </a: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Figure(5.33)</a:t>
              </a:r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auto">
            <a:xfrm>
              <a:off x="2124075" y="4437063"/>
              <a:ext cx="2160588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R-type instructions</a:t>
              </a: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Figure(5.34)</a:t>
              </a:r>
            </a:p>
          </p:txBody>
        </p: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4356100" y="4437063"/>
              <a:ext cx="2160588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instructions</a:t>
              </a: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Figure(5.35)</a:t>
              </a:r>
            </a:p>
          </p:txBody>
        </p:sp>
        <p:sp>
          <p:nvSpPr>
            <p:cNvPr id="40" name="AutoShape 8"/>
            <p:cNvSpPr>
              <a:spLocks noChangeArrowheads="1"/>
            </p:cNvSpPr>
            <p:nvPr/>
          </p:nvSpPr>
          <p:spPr bwMode="auto">
            <a:xfrm>
              <a:off x="6588125" y="4437063"/>
              <a:ext cx="2016125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Jump instructions</a:t>
              </a: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Figure(5.36)</a:t>
              </a: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4356100" y="1700213"/>
              <a:ext cx="0" cy="936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1657350" cy="5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1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Start </a:t>
              </a: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1042988" y="4005263"/>
              <a:ext cx="6553200" cy="431800"/>
            </a:xfrm>
            <a:custGeom>
              <a:avLst/>
              <a:gdLst>
                <a:gd name="T0" fmla="*/ 0 w 4128"/>
                <a:gd name="T1" fmla="*/ 2147483647 h 181"/>
                <a:gd name="T2" fmla="*/ 0 w 4128"/>
                <a:gd name="T3" fmla="*/ 0 h 181"/>
                <a:gd name="T4" fmla="*/ 2147483647 w 4128"/>
                <a:gd name="T5" fmla="*/ 0 h 181"/>
                <a:gd name="T6" fmla="*/ 2147483647 w 4128"/>
                <a:gd name="T7" fmla="*/ 2147483647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8"/>
                <a:gd name="T13" fmla="*/ 0 h 181"/>
                <a:gd name="T14" fmla="*/ 4128 w 4128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8" h="181">
                  <a:moveTo>
                    <a:pt x="0" y="181"/>
                  </a:moveTo>
                  <a:lnTo>
                    <a:pt x="0" y="0"/>
                  </a:lnTo>
                  <a:lnTo>
                    <a:pt x="4128" y="0"/>
                  </a:lnTo>
                  <a:lnTo>
                    <a:pt x="4128" y="181"/>
                  </a:lnTo>
                </a:path>
              </a:pathLst>
            </a:custGeom>
            <a:noFill/>
            <a:ln w="127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4356100" y="35734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3132138" y="40052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5364163" y="40052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1042988" y="2133600"/>
              <a:ext cx="7850187" cy="4103688"/>
            </a:xfrm>
            <a:custGeom>
              <a:avLst/>
              <a:gdLst>
                <a:gd name="T0" fmla="*/ 0 w 4945"/>
                <a:gd name="T1" fmla="*/ 2147483647 h 2585"/>
                <a:gd name="T2" fmla="*/ 0 w 4945"/>
                <a:gd name="T3" fmla="*/ 2147483647 h 2585"/>
                <a:gd name="T4" fmla="*/ 2147483647 w 4945"/>
                <a:gd name="T5" fmla="*/ 2147483647 h 2585"/>
                <a:gd name="T6" fmla="*/ 2147483647 w 4945"/>
                <a:gd name="T7" fmla="*/ 0 h 2585"/>
                <a:gd name="T8" fmla="*/ 2147483647 w 4945"/>
                <a:gd name="T9" fmla="*/ 0 h 2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5"/>
                <a:gd name="T16" fmla="*/ 0 h 2585"/>
                <a:gd name="T17" fmla="*/ 4945 w 4945"/>
                <a:gd name="T18" fmla="*/ 2585 h 25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5" h="2585">
                  <a:moveTo>
                    <a:pt x="0" y="2041"/>
                  </a:moveTo>
                  <a:lnTo>
                    <a:pt x="0" y="2585"/>
                  </a:lnTo>
                  <a:lnTo>
                    <a:pt x="4945" y="2585"/>
                  </a:lnTo>
                  <a:lnTo>
                    <a:pt x="4945" y="0"/>
                  </a:lnTo>
                  <a:lnTo>
                    <a:pt x="2087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>
              <a:off x="3203575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5508625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7596188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1042988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9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F05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0950"/>
            <a:ext cx="8961438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2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How Many States?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  <a:defRPr/>
            </a:pPr>
            <a:r>
              <a:rPr kumimoji="1" lang="en-US" altLang="zh-CN" sz="2800" dirty="0">
                <a:solidFill>
                  <a:srgbClr val="FF3300"/>
                </a:solidFill>
              </a:rPr>
              <a:t>Guess</a:t>
            </a:r>
          </a:p>
          <a:p>
            <a:pPr lvl="1">
              <a:buClr>
                <a:srgbClr val="4BACC6">
                  <a:lumMod val="75000"/>
                </a:srgbClr>
              </a:buClr>
              <a:defRPr/>
            </a:pPr>
            <a:r>
              <a:rPr kumimoji="1" lang="en-US" altLang="zh-CN" dirty="0">
                <a:solidFill>
                  <a:srgbClr val="FF3300"/>
                </a:solidFill>
              </a:rPr>
              <a:t>R-type</a:t>
            </a:r>
            <a:r>
              <a:rPr kumimoji="1" lang="zh-CN" altLang="en-US" dirty="0">
                <a:solidFill>
                  <a:srgbClr val="FF3300"/>
                </a:solidFill>
              </a:rPr>
              <a:t>：</a:t>
            </a:r>
            <a:r>
              <a:rPr kumimoji="1" lang="en-US" altLang="zh-CN" dirty="0">
                <a:solidFill>
                  <a:srgbClr val="FF3300"/>
                </a:solidFill>
              </a:rPr>
              <a:t>ADD R1,R2,R3</a:t>
            </a:r>
          </a:p>
          <a:p>
            <a:pPr lvl="1">
              <a:buClr>
                <a:srgbClr val="4BACC6">
                  <a:lumMod val="75000"/>
                </a:srgbClr>
              </a:buClr>
              <a:defRPr/>
            </a:pPr>
            <a:r>
              <a:rPr kumimoji="1" lang="en-US" altLang="zh-CN" dirty="0">
                <a:solidFill>
                  <a:srgbClr val="FF3300"/>
                </a:solidFill>
              </a:rPr>
              <a:t>I-type:	  LW R1,8(R2)</a:t>
            </a:r>
          </a:p>
          <a:p>
            <a:pPr lvl="4">
              <a:buNone/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latin typeface="Arial" pitchFamily="34" charset="0"/>
              </a:rPr>
              <a:t>  SW R1,8(R2)</a:t>
            </a:r>
          </a:p>
          <a:p>
            <a:pPr lvl="4">
              <a:buNone/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latin typeface="Arial" pitchFamily="34" charset="0"/>
              </a:rPr>
              <a:t>  </a:t>
            </a:r>
            <a:r>
              <a:rPr kumimoji="1" lang="en-US" altLang="zh-CN" sz="2800" b="1" dirty="0" err="1">
                <a:solidFill>
                  <a:srgbClr val="FF3300"/>
                </a:solidFill>
                <a:latin typeface="Arial" pitchFamily="34" charset="0"/>
              </a:rPr>
              <a:t>Beq</a:t>
            </a:r>
            <a:r>
              <a:rPr kumimoji="1" lang="en-US" altLang="zh-CN" sz="2800" b="1" dirty="0">
                <a:solidFill>
                  <a:srgbClr val="FF3300"/>
                </a:solidFill>
                <a:latin typeface="Arial" pitchFamily="34" charset="0"/>
              </a:rPr>
              <a:t> R1,R2,Loop</a:t>
            </a:r>
          </a:p>
          <a:p>
            <a:pPr lvl="1">
              <a:buClr>
                <a:srgbClr val="4BACC6">
                  <a:lumMod val="75000"/>
                </a:srgbClr>
              </a:buClr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</a:rPr>
              <a:t>J-type</a:t>
            </a:r>
            <a:r>
              <a:rPr kumimoji="1" lang="zh-CN" altLang="en-US" dirty="0">
                <a:solidFill>
                  <a:srgbClr val="FF3300"/>
                </a:solidFill>
              </a:rPr>
              <a:t>：</a:t>
            </a:r>
            <a:r>
              <a:rPr kumimoji="1" lang="en-US" altLang="zh-CN" dirty="0">
                <a:solidFill>
                  <a:srgbClr val="FF3300"/>
                </a:solidFill>
              </a:rPr>
              <a:t>	  J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4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1" hangingPunct="1"/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State diagram for Instruction execute 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14400" y="1219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Ref  Fig5.31 (p.332)</a:t>
            </a:r>
          </a:p>
        </p:txBody>
      </p: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177800" y="1268413"/>
            <a:ext cx="8715375" cy="4968875"/>
            <a:chOff x="177800" y="1268413"/>
            <a:chExt cx="8715375" cy="4968875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042988" y="2636838"/>
              <a:ext cx="6985000" cy="936625"/>
            </a:xfrm>
            <a:prstGeom prst="flowChartAlternateProcess">
              <a:avLst/>
            </a:prstGeom>
            <a:solidFill>
              <a:srgbClr val="3333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Instruction fetch/decode and registerfetch</a:t>
              </a:r>
            </a:p>
            <a:p>
              <a:pPr algn="ctr"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Figure(5.32)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77800" y="4437063"/>
              <a:ext cx="1873250" cy="936625"/>
            </a:xfrm>
            <a:prstGeom prst="flowChartAlternateProcess">
              <a:avLst/>
            </a:prstGeom>
            <a:solidFill>
              <a:srgbClr val="3333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Menory access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instructions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Figure(5.33)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124075" y="4437063"/>
              <a:ext cx="2160588" cy="936625"/>
            </a:xfrm>
            <a:prstGeom prst="flowChartAlternateProcess">
              <a:avLst/>
            </a:prstGeom>
            <a:solidFill>
              <a:srgbClr val="3333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R-type instructions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Figure(5.34)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356100" y="4437063"/>
              <a:ext cx="2160588" cy="936625"/>
            </a:xfrm>
            <a:prstGeom prst="flowChartAlternateProcess">
              <a:avLst/>
            </a:prstGeom>
            <a:solidFill>
              <a:srgbClr val="3333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Branch instructions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Figure(5.35)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6588125" y="4437063"/>
              <a:ext cx="2016125" cy="936625"/>
            </a:xfrm>
            <a:prstGeom prst="flowChartAlternateProcess">
              <a:avLst/>
            </a:prstGeom>
            <a:solidFill>
              <a:srgbClr val="3333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Jump instructions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Figure(5.36)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356100" y="1700213"/>
              <a:ext cx="0" cy="936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165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Start </a:t>
              </a: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042988" y="4005263"/>
              <a:ext cx="6553200" cy="431800"/>
            </a:xfrm>
            <a:custGeom>
              <a:avLst/>
              <a:gdLst>
                <a:gd name="T0" fmla="*/ 0 w 4128"/>
                <a:gd name="T1" fmla="*/ 2147483647 h 181"/>
                <a:gd name="T2" fmla="*/ 0 w 4128"/>
                <a:gd name="T3" fmla="*/ 0 h 181"/>
                <a:gd name="T4" fmla="*/ 2147483647 w 4128"/>
                <a:gd name="T5" fmla="*/ 0 h 181"/>
                <a:gd name="T6" fmla="*/ 2147483647 w 4128"/>
                <a:gd name="T7" fmla="*/ 2147483647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8"/>
                <a:gd name="T13" fmla="*/ 0 h 181"/>
                <a:gd name="T14" fmla="*/ 4128 w 4128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8" h="181">
                  <a:moveTo>
                    <a:pt x="0" y="181"/>
                  </a:moveTo>
                  <a:lnTo>
                    <a:pt x="0" y="0"/>
                  </a:lnTo>
                  <a:lnTo>
                    <a:pt x="4128" y="0"/>
                  </a:lnTo>
                  <a:lnTo>
                    <a:pt x="4128" y="18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356100" y="35734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32138" y="40052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364163" y="40052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042988" y="2133600"/>
              <a:ext cx="7850187" cy="4103688"/>
            </a:xfrm>
            <a:custGeom>
              <a:avLst/>
              <a:gdLst>
                <a:gd name="T0" fmla="*/ 0 w 4945"/>
                <a:gd name="T1" fmla="*/ 2147483647 h 2585"/>
                <a:gd name="T2" fmla="*/ 0 w 4945"/>
                <a:gd name="T3" fmla="*/ 2147483647 h 2585"/>
                <a:gd name="T4" fmla="*/ 2147483647 w 4945"/>
                <a:gd name="T5" fmla="*/ 2147483647 h 2585"/>
                <a:gd name="T6" fmla="*/ 2147483647 w 4945"/>
                <a:gd name="T7" fmla="*/ 0 h 2585"/>
                <a:gd name="T8" fmla="*/ 2147483647 w 4945"/>
                <a:gd name="T9" fmla="*/ 0 h 2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5"/>
                <a:gd name="T16" fmla="*/ 0 h 2585"/>
                <a:gd name="T17" fmla="*/ 4945 w 4945"/>
                <a:gd name="T18" fmla="*/ 2585 h 25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5" h="2585">
                  <a:moveTo>
                    <a:pt x="0" y="2041"/>
                  </a:moveTo>
                  <a:lnTo>
                    <a:pt x="0" y="2585"/>
                  </a:lnTo>
                  <a:lnTo>
                    <a:pt x="4945" y="2585"/>
                  </a:lnTo>
                  <a:lnTo>
                    <a:pt x="4945" y="0"/>
                  </a:lnTo>
                  <a:lnTo>
                    <a:pt x="2087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203575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508625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7596188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042988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6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Datapath</a:t>
            </a:r>
            <a:r>
              <a:rPr kumimoji="1" lang="en-US" altLang="zh-CN" dirty="0" smtClean="0"/>
              <a:t> in multicycle approach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8064962" cy="48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369" y="1649876"/>
            <a:ext cx="8229600" cy="2736304"/>
          </a:xfrm>
        </p:spPr>
        <p:txBody>
          <a:bodyPr/>
          <a:lstStyle/>
          <a:p>
            <a:pPr marL="0" lvl="0" indent="0">
              <a:buClr>
                <a:srgbClr val="006600"/>
              </a:buClr>
              <a:buSzPct val="90000"/>
              <a:buNone/>
              <a:defRPr/>
            </a:pPr>
            <a:r>
              <a:rPr lang="en-US" altLang="zh-CN" sz="48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华文行楷" pitchFamily="2" charset="-122"/>
              </a:rPr>
              <a:t>Processor </a:t>
            </a:r>
            <a:r>
              <a:rPr lang="en-US" altLang="zh-CN" sz="4800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华文行楷" pitchFamily="2" charset="-122"/>
              </a:rPr>
              <a:t>Design</a:t>
            </a:r>
            <a:r>
              <a:rPr lang="en-US" altLang="zh-CN" sz="4800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……</a:t>
            </a:r>
            <a:endParaRPr lang="en-US" altLang="zh-CN" sz="4800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marL="0" lvl="0" indent="0" algn="r">
              <a:buClr>
                <a:srgbClr val="006600"/>
              </a:buClr>
              <a:buSzPct val="90000"/>
              <a:buNone/>
              <a:defRPr/>
            </a:pPr>
            <a:endParaRPr lang="en-US" altLang="zh-CN" sz="2400" kern="0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marL="0" indent="0" algn="r">
              <a:buClr>
                <a:srgbClr val="006600"/>
              </a:buClr>
              <a:buSzPct val="90000"/>
              <a:buNone/>
              <a:defRPr/>
            </a:pPr>
            <a:r>
              <a:rPr lang="en-US" altLang="zh-CN" sz="3600" kern="0" dirty="0" smtClean="0">
                <a:solidFill>
                  <a:srgbClr val="FF3300"/>
                </a:solidFill>
                <a:latin typeface="Comic Sans MS" pitchFamily="66" charset="0"/>
                <a:ea typeface="宋体"/>
              </a:rPr>
              <a:t>Controller </a:t>
            </a:r>
            <a:r>
              <a:rPr lang="en-US" altLang="zh-CN" sz="3600" dirty="0" smtClean="0">
                <a:solidFill>
                  <a:srgbClr val="FF3300"/>
                </a:solidFill>
                <a:latin typeface="Comic Sans MS" pitchFamily="66" charset="0"/>
              </a:rPr>
              <a:t>Scheme </a:t>
            </a:r>
            <a:r>
              <a:rPr lang="en-US" altLang="zh-CN" sz="3600" kern="0" dirty="0" smtClean="0">
                <a:solidFill>
                  <a:srgbClr val="FF3300"/>
                </a:solidFill>
                <a:latin typeface="Comic Sans MS" pitchFamily="66" charset="0"/>
                <a:ea typeface="宋体"/>
              </a:rPr>
              <a:t>with </a:t>
            </a:r>
            <a:r>
              <a:rPr lang="en-US" altLang="zh-CN" sz="3600" dirty="0" err="1" smtClean="0">
                <a:solidFill>
                  <a:srgbClr val="FF3300"/>
                </a:solidFill>
                <a:latin typeface="Comic Sans MS" pitchFamily="66" charset="0"/>
              </a:rPr>
              <a:t>Multicycle</a:t>
            </a:r>
            <a:endParaRPr lang="zh-CN" altLang="en-US" sz="3600" dirty="0"/>
          </a:p>
        </p:txBody>
      </p:sp>
      <p:grpSp>
        <p:nvGrpSpPr>
          <p:cNvPr id="35" name="组合 7"/>
          <p:cNvGrpSpPr>
            <a:grpSpLocks/>
          </p:cNvGrpSpPr>
          <p:nvPr/>
        </p:nvGrpSpPr>
        <p:grpSpPr bwMode="auto">
          <a:xfrm>
            <a:off x="683568" y="3861048"/>
            <a:ext cx="3673475" cy="1871662"/>
            <a:chOff x="177800" y="1268413"/>
            <a:chExt cx="8715375" cy="4968875"/>
          </a:xfrm>
        </p:grpSpPr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1042988" y="2636838"/>
              <a:ext cx="6985000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Instruction fetch/decode and </a:t>
              </a:r>
              <a:r>
                <a:rPr kumimoji="1" lang="en-US" altLang="zh-CN" sz="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registerfetch</a:t>
              </a:r>
              <a:endParaRPr kumimoji="1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Figure(5.32)</a:t>
              </a:r>
            </a:p>
          </p:txBody>
        </p:sp>
        <p:sp>
          <p:nvSpPr>
            <p:cNvPr id="37" name="AutoShape 5"/>
            <p:cNvSpPr>
              <a:spLocks noChangeArrowheads="1"/>
            </p:cNvSpPr>
            <p:nvPr/>
          </p:nvSpPr>
          <p:spPr bwMode="auto">
            <a:xfrm>
              <a:off x="177800" y="4437063"/>
              <a:ext cx="1873250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Menory access</a:t>
              </a: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instructions</a:t>
              </a: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Figure(5.33)</a:t>
              </a:r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auto">
            <a:xfrm>
              <a:off x="2124075" y="4437063"/>
              <a:ext cx="2160588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R-type instructions</a:t>
              </a: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Figure(5.34)</a:t>
              </a:r>
            </a:p>
          </p:txBody>
        </p: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4356100" y="4437063"/>
              <a:ext cx="2160588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instructions</a:t>
              </a: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Figure(5.35)</a:t>
              </a:r>
            </a:p>
          </p:txBody>
        </p:sp>
        <p:sp>
          <p:nvSpPr>
            <p:cNvPr id="40" name="AutoShape 8"/>
            <p:cNvSpPr>
              <a:spLocks noChangeArrowheads="1"/>
            </p:cNvSpPr>
            <p:nvPr/>
          </p:nvSpPr>
          <p:spPr bwMode="auto">
            <a:xfrm>
              <a:off x="6588125" y="4437063"/>
              <a:ext cx="2016125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Jump instructions</a:t>
              </a: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Figure(5.36)</a:t>
              </a: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4356100" y="1700213"/>
              <a:ext cx="0" cy="936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1657350" cy="5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1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Start </a:t>
              </a: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1042988" y="4005263"/>
              <a:ext cx="6553200" cy="431800"/>
            </a:xfrm>
            <a:custGeom>
              <a:avLst/>
              <a:gdLst>
                <a:gd name="T0" fmla="*/ 0 w 4128"/>
                <a:gd name="T1" fmla="*/ 2147483647 h 181"/>
                <a:gd name="T2" fmla="*/ 0 w 4128"/>
                <a:gd name="T3" fmla="*/ 0 h 181"/>
                <a:gd name="T4" fmla="*/ 2147483647 w 4128"/>
                <a:gd name="T5" fmla="*/ 0 h 181"/>
                <a:gd name="T6" fmla="*/ 2147483647 w 4128"/>
                <a:gd name="T7" fmla="*/ 2147483647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8"/>
                <a:gd name="T13" fmla="*/ 0 h 181"/>
                <a:gd name="T14" fmla="*/ 4128 w 4128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8" h="181">
                  <a:moveTo>
                    <a:pt x="0" y="181"/>
                  </a:moveTo>
                  <a:lnTo>
                    <a:pt x="0" y="0"/>
                  </a:lnTo>
                  <a:lnTo>
                    <a:pt x="4128" y="0"/>
                  </a:lnTo>
                  <a:lnTo>
                    <a:pt x="4128" y="181"/>
                  </a:lnTo>
                </a:path>
              </a:pathLst>
            </a:custGeom>
            <a:noFill/>
            <a:ln w="127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4356100" y="35734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3132138" y="40052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5364163" y="40052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1042988" y="2133600"/>
              <a:ext cx="7850187" cy="4103688"/>
            </a:xfrm>
            <a:custGeom>
              <a:avLst/>
              <a:gdLst>
                <a:gd name="T0" fmla="*/ 0 w 4945"/>
                <a:gd name="T1" fmla="*/ 2147483647 h 2585"/>
                <a:gd name="T2" fmla="*/ 0 w 4945"/>
                <a:gd name="T3" fmla="*/ 2147483647 h 2585"/>
                <a:gd name="T4" fmla="*/ 2147483647 w 4945"/>
                <a:gd name="T5" fmla="*/ 2147483647 h 2585"/>
                <a:gd name="T6" fmla="*/ 2147483647 w 4945"/>
                <a:gd name="T7" fmla="*/ 0 h 2585"/>
                <a:gd name="T8" fmla="*/ 2147483647 w 4945"/>
                <a:gd name="T9" fmla="*/ 0 h 2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5"/>
                <a:gd name="T16" fmla="*/ 0 h 2585"/>
                <a:gd name="T17" fmla="*/ 4945 w 4945"/>
                <a:gd name="T18" fmla="*/ 2585 h 25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5" h="2585">
                  <a:moveTo>
                    <a:pt x="0" y="2041"/>
                  </a:moveTo>
                  <a:lnTo>
                    <a:pt x="0" y="2585"/>
                  </a:lnTo>
                  <a:lnTo>
                    <a:pt x="4945" y="2585"/>
                  </a:lnTo>
                  <a:lnTo>
                    <a:pt x="4945" y="0"/>
                  </a:lnTo>
                  <a:lnTo>
                    <a:pt x="2087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>
              <a:off x="3203575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5508625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7596188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1042988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9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400" dirty="0">
                <a:solidFill>
                  <a:srgbClr val="FF0000"/>
                </a:solidFill>
              </a:rPr>
              <a:t>Instruction fetch </a:t>
            </a:r>
            <a:r>
              <a:rPr lang="en-US" altLang="zh-CN" sz="3400" dirty="0"/>
              <a:t>/ decode and </a:t>
            </a:r>
            <a:r>
              <a:rPr lang="en-US" altLang="zh-CN" sz="3400" dirty="0" err="1"/>
              <a:t>Reg</a:t>
            </a:r>
            <a:r>
              <a:rPr lang="en-US" altLang="zh-CN" sz="3400" dirty="0"/>
              <a:t> </a:t>
            </a:r>
            <a:r>
              <a:rPr lang="en-US" altLang="zh-CN" sz="3400" dirty="0" smtClean="0"/>
              <a:t>fetch</a:t>
            </a:r>
            <a:endParaRPr lang="zh-CN" altLang="en-US" sz="3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73300" y="526415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9838" y="5286375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88125" y="5286375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7675" y="5286375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2700" y="2852738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28601" y="1373181"/>
            <a:ext cx="8305844" cy="4719612"/>
            <a:chOff x="144" y="865"/>
            <a:chExt cx="5232" cy="2973"/>
          </a:xfrm>
        </p:grpSpPr>
        <p:sp>
          <p:nvSpPr>
            <p:cNvPr id="10" name="AutoShape 9"/>
            <p:cNvSpPr>
              <a:spLocks noChangeAspect="1" noChangeArrowheads="1" noTextEdit="1"/>
            </p:cNvSpPr>
            <p:nvPr/>
          </p:nvSpPr>
          <p:spPr bwMode="auto">
            <a:xfrm>
              <a:off x="144" y="865"/>
              <a:ext cx="5232" cy="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742" y="868"/>
              <a:ext cx="4613" cy="2441"/>
              <a:chOff x="742" y="723"/>
              <a:chExt cx="4613" cy="2441"/>
            </a:xfrm>
          </p:grpSpPr>
          <p:sp>
            <p:nvSpPr>
              <p:cNvPr id="172" name="Line 11"/>
              <p:cNvSpPr>
                <a:spLocks noChangeShapeType="1"/>
              </p:cNvSpPr>
              <p:nvPr/>
            </p:nvSpPr>
            <p:spPr bwMode="auto">
              <a:xfrm>
                <a:off x="4816" y="2073"/>
                <a:ext cx="1" cy="1039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Line 12"/>
              <p:cNvSpPr>
                <a:spLocks noChangeShapeType="1"/>
              </p:cNvSpPr>
              <p:nvPr/>
            </p:nvSpPr>
            <p:spPr bwMode="auto">
              <a:xfrm flipH="1">
                <a:off x="777" y="1728"/>
                <a:ext cx="3567" cy="139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13"/>
              <p:cNvSpPr>
                <a:spLocks noChangeShapeType="1"/>
              </p:cNvSpPr>
              <p:nvPr/>
            </p:nvSpPr>
            <p:spPr bwMode="auto">
              <a:xfrm flipH="1">
                <a:off x="2094" y="1902"/>
                <a:ext cx="2354" cy="122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14"/>
              <p:cNvSpPr>
                <a:spLocks noChangeShapeType="1"/>
              </p:cNvSpPr>
              <p:nvPr/>
            </p:nvSpPr>
            <p:spPr bwMode="auto">
              <a:xfrm flipH="1">
                <a:off x="3777" y="2024"/>
                <a:ext cx="841" cy="111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Freeform 15"/>
              <p:cNvSpPr>
                <a:spLocks/>
              </p:cNvSpPr>
              <p:nvPr/>
            </p:nvSpPr>
            <p:spPr bwMode="auto">
              <a:xfrm>
                <a:off x="4312" y="1026"/>
                <a:ext cx="1043" cy="1043"/>
              </a:xfrm>
              <a:custGeom>
                <a:avLst/>
                <a:gdLst>
                  <a:gd name="T0" fmla="*/ 522 w 1043"/>
                  <a:gd name="T1" fmla="*/ 1043 h 1043"/>
                  <a:gd name="T2" fmla="*/ 605 w 1043"/>
                  <a:gd name="T3" fmla="*/ 1036 h 1043"/>
                  <a:gd name="T4" fmla="*/ 685 w 1043"/>
                  <a:gd name="T5" fmla="*/ 1019 h 1043"/>
                  <a:gd name="T6" fmla="*/ 762 w 1043"/>
                  <a:gd name="T7" fmla="*/ 988 h 1043"/>
                  <a:gd name="T8" fmla="*/ 828 w 1043"/>
                  <a:gd name="T9" fmla="*/ 946 h 1043"/>
                  <a:gd name="T10" fmla="*/ 890 w 1043"/>
                  <a:gd name="T11" fmla="*/ 894 h 1043"/>
                  <a:gd name="T12" fmla="*/ 942 w 1043"/>
                  <a:gd name="T13" fmla="*/ 831 h 1043"/>
                  <a:gd name="T14" fmla="*/ 984 w 1043"/>
                  <a:gd name="T15" fmla="*/ 761 h 1043"/>
                  <a:gd name="T16" fmla="*/ 1015 w 1043"/>
                  <a:gd name="T17" fmla="*/ 688 h 1043"/>
                  <a:gd name="T18" fmla="*/ 1036 w 1043"/>
                  <a:gd name="T19" fmla="*/ 609 h 1043"/>
                  <a:gd name="T20" fmla="*/ 1043 w 1043"/>
                  <a:gd name="T21" fmla="*/ 522 h 1043"/>
                  <a:gd name="T22" fmla="*/ 1036 w 1043"/>
                  <a:gd name="T23" fmla="*/ 438 h 1043"/>
                  <a:gd name="T24" fmla="*/ 1015 w 1043"/>
                  <a:gd name="T25" fmla="*/ 358 h 1043"/>
                  <a:gd name="T26" fmla="*/ 984 w 1043"/>
                  <a:gd name="T27" fmla="*/ 285 h 1043"/>
                  <a:gd name="T28" fmla="*/ 942 w 1043"/>
                  <a:gd name="T29" fmla="*/ 216 h 1043"/>
                  <a:gd name="T30" fmla="*/ 890 w 1043"/>
                  <a:gd name="T31" fmla="*/ 153 h 1043"/>
                  <a:gd name="T32" fmla="*/ 828 w 1043"/>
                  <a:gd name="T33" fmla="*/ 101 h 1043"/>
                  <a:gd name="T34" fmla="*/ 762 w 1043"/>
                  <a:gd name="T35" fmla="*/ 59 h 1043"/>
                  <a:gd name="T36" fmla="*/ 685 w 1043"/>
                  <a:gd name="T37" fmla="*/ 28 h 1043"/>
                  <a:gd name="T38" fmla="*/ 605 w 1043"/>
                  <a:gd name="T39" fmla="*/ 7 h 1043"/>
                  <a:gd name="T40" fmla="*/ 522 w 1043"/>
                  <a:gd name="T41" fmla="*/ 0 h 1043"/>
                  <a:gd name="T42" fmla="*/ 438 w 1043"/>
                  <a:gd name="T43" fmla="*/ 7 h 1043"/>
                  <a:gd name="T44" fmla="*/ 355 w 1043"/>
                  <a:gd name="T45" fmla="*/ 28 h 1043"/>
                  <a:gd name="T46" fmla="*/ 282 w 1043"/>
                  <a:gd name="T47" fmla="*/ 59 h 1043"/>
                  <a:gd name="T48" fmla="*/ 212 w 1043"/>
                  <a:gd name="T49" fmla="*/ 101 h 1043"/>
                  <a:gd name="T50" fmla="*/ 153 w 1043"/>
                  <a:gd name="T51" fmla="*/ 153 h 1043"/>
                  <a:gd name="T52" fmla="*/ 101 w 1043"/>
                  <a:gd name="T53" fmla="*/ 216 h 1043"/>
                  <a:gd name="T54" fmla="*/ 59 w 1043"/>
                  <a:gd name="T55" fmla="*/ 285 h 1043"/>
                  <a:gd name="T56" fmla="*/ 28 w 1043"/>
                  <a:gd name="T57" fmla="*/ 358 h 1043"/>
                  <a:gd name="T58" fmla="*/ 7 w 1043"/>
                  <a:gd name="T59" fmla="*/ 438 h 1043"/>
                  <a:gd name="T60" fmla="*/ 0 w 1043"/>
                  <a:gd name="T61" fmla="*/ 522 h 1043"/>
                  <a:gd name="T62" fmla="*/ 7 w 1043"/>
                  <a:gd name="T63" fmla="*/ 609 h 1043"/>
                  <a:gd name="T64" fmla="*/ 28 w 1043"/>
                  <a:gd name="T65" fmla="*/ 688 h 1043"/>
                  <a:gd name="T66" fmla="*/ 59 w 1043"/>
                  <a:gd name="T67" fmla="*/ 761 h 1043"/>
                  <a:gd name="T68" fmla="*/ 101 w 1043"/>
                  <a:gd name="T69" fmla="*/ 831 h 1043"/>
                  <a:gd name="T70" fmla="*/ 153 w 1043"/>
                  <a:gd name="T71" fmla="*/ 894 h 1043"/>
                  <a:gd name="T72" fmla="*/ 212 w 1043"/>
                  <a:gd name="T73" fmla="*/ 946 h 1043"/>
                  <a:gd name="T74" fmla="*/ 282 w 1043"/>
                  <a:gd name="T75" fmla="*/ 988 h 1043"/>
                  <a:gd name="T76" fmla="*/ 355 w 1043"/>
                  <a:gd name="T77" fmla="*/ 1019 h 1043"/>
                  <a:gd name="T78" fmla="*/ 438 w 1043"/>
                  <a:gd name="T79" fmla="*/ 1036 h 1043"/>
                  <a:gd name="T80" fmla="*/ 522 w 1043"/>
                  <a:gd name="T81" fmla="*/ 1043 h 1043"/>
                  <a:gd name="T82" fmla="*/ 522 w 1043"/>
                  <a:gd name="T83" fmla="*/ 1043 h 104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043"/>
                  <a:gd name="T127" fmla="*/ 0 h 1043"/>
                  <a:gd name="T128" fmla="*/ 1043 w 1043"/>
                  <a:gd name="T129" fmla="*/ 1043 h 104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043" h="1043">
                    <a:moveTo>
                      <a:pt x="522" y="1043"/>
                    </a:moveTo>
                    <a:lnTo>
                      <a:pt x="605" y="1036"/>
                    </a:lnTo>
                    <a:lnTo>
                      <a:pt x="685" y="1019"/>
                    </a:lnTo>
                    <a:lnTo>
                      <a:pt x="762" y="988"/>
                    </a:lnTo>
                    <a:lnTo>
                      <a:pt x="828" y="946"/>
                    </a:lnTo>
                    <a:lnTo>
                      <a:pt x="890" y="894"/>
                    </a:lnTo>
                    <a:lnTo>
                      <a:pt x="942" y="831"/>
                    </a:lnTo>
                    <a:lnTo>
                      <a:pt x="984" y="761"/>
                    </a:lnTo>
                    <a:lnTo>
                      <a:pt x="1015" y="688"/>
                    </a:lnTo>
                    <a:lnTo>
                      <a:pt x="1036" y="609"/>
                    </a:lnTo>
                    <a:lnTo>
                      <a:pt x="1043" y="522"/>
                    </a:lnTo>
                    <a:lnTo>
                      <a:pt x="1036" y="438"/>
                    </a:lnTo>
                    <a:lnTo>
                      <a:pt x="1015" y="358"/>
                    </a:lnTo>
                    <a:lnTo>
                      <a:pt x="984" y="285"/>
                    </a:lnTo>
                    <a:lnTo>
                      <a:pt x="942" y="216"/>
                    </a:lnTo>
                    <a:lnTo>
                      <a:pt x="890" y="153"/>
                    </a:lnTo>
                    <a:lnTo>
                      <a:pt x="828" y="101"/>
                    </a:lnTo>
                    <a:lnTo>
                      <a:pt x="762" y="59"/>
                    </a:lnTo>
                    <a:lnTo>
                      <a:pt x="685" y="28"/>
                    </a:lnTo>
                    <a:lnTo>
                      <a:pt x="605" y="7"/>
                    </a:lnTo>
                    <a:lnTo>
                      <a:pt x="522" y="0"/>
                    </a:lnTo>
                    <a:lnTo>
                      <a:pt x="438" y="7"/>
                    </a:lnTo>
                    <a:lnTo>
                      <a:pt x="355" y="28"/>
                    </a:lnTo>
                    <a:lnTo>
                      <a:pt x="282" y="59"/>
                    </a:lnTo>
                    <a:lnTo>
                      <a:pt x="212" y="101"/>
                    </a:lnTo>
                    <a:lnTo>
                      <a:pt x="153" y="153"/>
                    </a:lnTo>
                    <a:lnTo>
                      <a:pt x="101" y="216"/>
                    </a:lnTo>
                    <a:lnTo>
                      <a:pt x="59" y="285"/>
                    </a:lnTo>
                    <a:lnTo>
                      <a:pt x="28" y="358"/>
                    </a:lnTo>
                    <a:lnTo>
                      <a:pt x="7" y="438"/>
                    </a:lnTo>
                    <a:lnTo>
                      <a:pt x="0" y="522"/>
                    </a:lnTo>
                    <a:lnTo>
                      <a:pt x="7" y="609"/>
                    </a:lnTo>
                    <a:lnTo>
                      <a:pt x="28" y="688"/>
                    </a:lnTo>
                    <a:lnTo>
                      <a:pt x="59" y="761"/>
                    </a:lnTo>
                    <a:lnTo>
                      <a:pt x="101" y="831"/>
                    </a:lnTo>
                    <a:lnTo>
                      <a:pt x="153" y="894"/>
                    </a:lnTo>
                    <a:lnTo>
                      <a:pt x="212" y="946"/>
                    </a:lnTo>
                    <a:lnTo>
                      <a:pt x="282" y="988"/>
                    </a:lnTo>
                    <a:lnTo>
                      <a:pt x="355" y="1019"/>
                    </a:lnTo>
                    <a:lnTo>
                      <a:pt x="438" y="1036"/>
                    </a:lnTo>
                    <a:lnTo>
                      <a:pt x="522" y="1043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Rectangle 16"/>
              <p:cNvSpPr>
                <a:spLocks noChangeArrowheads="1"/>
              </p:cNvSpPr>
              <p:nvPr/>
            </p:nvSpPr>
            <p:spPr bwMode="auto">
              <a:xfrm>
                <a:off x="4508" y="1356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78" name="Rectangle 17"/>
              <p:cNvSpPr>
                <a:spLocks noChangeArrowheads="1"/>
              </p:cNvSpPr>
              <p:nvPr/>
            </p:nvSpPr>
            <p:spPr bwMode="auto">
              <a:xfrm>
                <a:off x="4584" y="135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179" name="Rectangle 18"/>
              <p:cNvSpPr>
                <a:spLocks noChangeArrowheads="1"/>
              </p:cNvSpPr>
              <p:nvPr/>
            </p:nvSpPr>
            <p:spPr bwMode="auto">
              <a:xfrm>
                <a:off x="4651" y="1356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180" name="Rectangle 19"/>
              <p:cNvSpPr>
                <a:spLocks noChangeArrowheads="1"/>
              </p:cNvSpPr>
              <p:nvPr/>
            </p:nvSpPr>
            <p:spPr bwMode="auto">
              <a:xfrm>
                <a:off x="4734" y="1356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81" name="Rectangle 20"/>
              <p:cNvSpPr>
                <a:spLocks noChangeArrowheads="1"/>
              </p:cNvSpPr>
              <p:nvPr/>
            </p:nvSpPr>
            <p:spPr bwMode="auto">
              <a:xfrm>
                <a:off x="4811" y="1356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82" name="Rectangle 21"/>
              <p:cNvSpPr>
                <a:spLocks noChangeArrowheads="1"/>
              </p:cNvSpPr>
              <p:nvPr/>
            </p:nvSpPr>
            <p:spPr bwMode="auto">
              <a:xfrm>
                <a:off x="4850" y="135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183" name="Rectangle 22"/>
              <p:cNvSpPr>
                <a:spLocks noChangeArrowheads="1"/>
              </p:cNvSpPr>
              <p:nvPr/>
            </p:nvSpPr>
            <p:spPr bwMode="auto">
              <a:xfrm>
                <a:off x="4908" y="1356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84" name="Rectangle 23"/>
              <p:cNvSpPr>
                <a:spLocks noChangeArrowheads="1"/>
              </p:cNvSpPr>
              <p:nvPr/>
            </p:nvSpPr>
            <p:spPr bwMode="auto">
              <a:xfrm>
                <a:off x="4983" y="1356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85" name="Rectangle 24"/>
              <p:cNvSpPr>
                <a:spLocks noChangeArrowheads="1"/>
              </p:cNvSpPr>
              <p:nvPr/>
            </p:nvSpPr>
            <p:spPr bwMode="auto">
              <a:xfrm>
                <a:off x="5016" y="1356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86" name="Rectangle 25"/>
              <p:cNvSpPr>
                <a:spLocks noChangeArrowheads="1"/>
              </p:cNvSpPr>
              <p:nvPr/>
            </p:nvSpPr>
            <p:spPr bwMode="auto">
              <a:xfrm>
                <a:off x="5084" y="1356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87" name="Rectangle 26"/>
              <p:cNvSpPr>
                <a:spLocks noChangeArrowheads="1"/>
              </p:cNvSpPr>
              <p:nvPr/>
            </p:nvSpPr>
            <p:spPr bwMode="auto">
              <a:xfrm>
                <a:off x="5115" y="135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88" name="Rectangle 27"/>
              <p:cNvSpPr>
                <a:spLocks noChangeArrowheads="1"/>
              </p:cNvSpPr>
              <p:nvPr/>
            </p:nvSpPr>
            <p:spPr bwMode="auto">
              <a:xfrm>
                <a:off x="5176" y="1356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89" name="Rectangle 28"/>
              <p:cNvSpPr>
                <a:spLocks noChangeArrowheads="1"/>
              </p:cNvSpPr>
              <p:nvPr/>
            </p:nvSpPr>
            <p:spPr bwMode="auto">
              <a:xfrm>
                <a:off x="4470" y="1492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90" name="Rectangle 29"/>
              <p:cNvSpPr>
                <a:spLocks noChangeArrowheads="1"/>
              </p:cNvSpPr>
              <p:nvPr/>
            </p:nvSpPr>
            <p:spPr bwMode="auto">
              <a:xfrm>
                <a:off x="4545" y="1492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191" name="Rectangle 30"/>
              <p:cNvSpPr>
                <a:spLocks noChangeArrowheads="1"/>
              </p:cNvSpPr>
              <p:nvPr/>
            </p:nvSpPr>
            <p:spPr bwMode="auto">
              <a:xfrm>
                <a:off x="4612" y="1492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192" name="Rectangle 31"/>
              <p:cNvSpPr>
                <a:spLocks noChangeArrowheads="1"/>
              </p:cNvSpPr>
              <p:nvPr/>
            </p:nvSpPr>
            <p:spPr bwMode="auto">
              <a:xfrm>
                <a:off x="4696" y="1492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93" name="Rectangle 32"/>
              <p:cNvSpPr>
                <a:spLocks noChangeArrowheads="1"/>
              </p:cNvSpPr>
              <p:nvPr/>
            </p:nvSpPr>
            <p:spPr bwMode="auto">
              <a:xfrm>
                <a:off x="4772" y="1492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94" name="Rectangle 33"/>
              <p:cNvSpPr>
                <a:spLocks noChangeArrowheads="1"/>
              </p:cNvSpPr>
              <p:nvPr/>
            </p:nvSpPr>
            <p:spPr bwMode="auto">
              <a:xfrm>
                <a:off x="4812" y="1492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195" name="Rectangle 34"/>
              <p:cNvSpPr>
                <a:spLocks noChangeArrowheads="1"/>
              </p:cNvSpPr>
              <p:nvPr/>
            </p:nvSpPr>
            <p:spPr bwMode="auto">
              <a:xfrm>
                <a:off x="4870" y="1492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B</a:t>
                </a:r>
                <a:endParaRPr lang="en-US" altLang="zh-CN" sz="2400"/>
              </a:p>
            </p:txBody>
          </p:sp>
          <p:sp>
            <p:nvSpPr>
              <p:cNvPr id="196" name="Rectangle 35"/>
              <p:cNvSpPr>
                <a:spLocks noChangeArrowheads="1"/>
              </p:cNvSpPr>
              <p:nvPr/>
            </p:nvSpPr>
            <p:spPr bwMode="auto">
              <a:xfrm>
                <a:off x="4945" y="1492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97" name="Rectangle 36"/>
              <p:cNvSpPr>
                <a:spLocks noChangeArrowheads="1"/>
              </p:cNvSpPr>
              <p:nvPr/>
            </p:nvSpPr>
            <p:spPr bwMode="auto">
              <a:xfrm>
                <a:off x="4977" y="1492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98" name="Rectangle 37"/>
              <p:cNvSpPr>
                <a:spLocks noChangeArrowheads="1"/>
              </p:cNvSpPr>
              <p:nvPr/>
            </p:nvSpPr>
            <p:spPr bwMode="auto">
              <a:xfrm>
                <a:off x="5046" y="1492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99" name="Rectangle 38"/>
              <p:cNvSpPr>
                <a:spLocks noChangeArrowheads="1"/>
              </p:cNvSpPr>
              <p:nvPr/>
            </p:nvSpPr>
            <p:spPr bwMode="auto">
              <a:xfrm>
                <a:off x="5077" y="1492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200" name="Rectangle 39"/>
              <p:cNvSpPr>
                <a:spLocks noChangeArrowheads="1"/>
              </p:cNvSpPr>
              <p:nvPr/>
            </p:nvSpPr>
            <p:spPr bwMode="auto">
              <a:xfrm>
                <a:off x="5140" y="1492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201" name="Rectangle 40"/>
              <p:cNvSpPr>
                <a:spLocks noChangeArrowheads="1"/>
              </p:cNvSpPr>
              <p:nvPr/>
            </p:nvSpPr>
            <p:spPr bwMode="auto">
              <a:xfrm>
                <a:off x="5204" y="1492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02" name="Rectangle 41"/>
              <p:cNvSpPr>
                <a:spLocks noChangeArrowheads="1"/>
              </p:cNvSpPr>
              <p:nvPr/>
            </p:nvSpPr>
            <p:spPr bwMode="auto">
              <a:xfrm>
                <a:off x="4519" y="1631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03" name="Rectangle 42"/>
              <p:cNvSpPr>
                <a:spLocks noChangeArrowheads="1"/>
              </p:cNvSpPr>
              <p:nvPr/>
            </p:nvSpPr>
            <p:spPr bwMode="auto">
              <a:xfrm>
                <a:off x="4594" y="163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204" name="Rectangle 43"/>
              <p:cNvSpPr>
                <a:spLocks noChangeArrowheads="1"/>
              </p:cNvSpPr>
              <p:nvPr/>
            </p:nvSpPr>
            <p:spPr bwMode="auto">
              <a:xfrm>
                <a:off x="4661" y="1631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205" name="Rectangle 44"/>
              <p:cNvSpPr>
                <a:spLocks noChangeArrowheads="1"/>
              </p:cNvSpPr>
              <p:nvPr/>
            </p:nvSpPr>
            <p:spPr bwMode="auto">
              <a:xfrm>
                <a:off x="4745" y="1631"/>
                <a:ext cx="8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06" name="Rectangle 45"/>
              <p:cNvSpPr>
                <a:spLocks noChangeArrowheads="1"/>
              </p:cNvSpPr>
              <p:nvPr/>
            </p:nvSpPr>
            <p:spPr bwMode="auto">
              <a:xfrm>
                <a:off x="4834" y="163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07" name="Rectangle 46"/>
              <p:cNvSpPr>
                <a:spLocks noChangeArrowheads="1"/>
              </p:cNvSpPr>
              <p:nvPr/>
            </p:nvSpPr>
            <p:spPr bwMode="auto">
              <a:xfrm>
                <a:off x="4896" y="1631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08" name="Rectangle 47"/>
              <p:cNvSpPr>
                <a:spLocks noChangeArrowheads="1"/>
              </p:cNvSpPr>
              <p:nvPr/>
            </p:nvSpPr>
            <p:spPr bwMode="auto">
              <a:xfrm>
                <a:off x="4932" y="1631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09" name="Rectangle 48"/>
              <p:cNvSpPr>
                <a:spLocks noChangeArrowheads="1"/>
              </p:cNvSpPr>
              <p:nvPr/>
            </p:nvSpPr>
            <p:spPr bwMode="auto">
              <a:xfrm>
                <a:off x="4997" y="1631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10" name="Rectangle 49"/>
              <p:cNvSpPr>
                <a:spLocks noChangeArrowheads="1"/>
              </p:cNvSpPr>
              <p:nvPr/>
            </p:nvSpPr>
            <p:spPr bwMode="auto">
              <a:xfrm>
                <a:off x="5029" y="163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11" name="Rectangle 50"/>
              <p:cNvSpPr>
                <a:spLocks noChangeArrowheads="1"/>
              </p:cNvSpPr>
              <p:nvPr/>
            </p:nvSpPr>
            <p:spPr bwMode="auto">
              <a:xfrm>
                <a:off x="5095" y="163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12" name="Rectangle 51"/>
              <p:cNvSpPr>
                <a:spLocks noChangeArrowheads="1"/>
              </p:cNvSpPr>
              <p:nvPr/>
            </p:nvSpPr>
            <p:spPr bwMode="auto">
              <a:xfrm>
                <a:off x="5155" y="1631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13" name="Rectangle 52"/>
              <p:cNvSpPr>
                <a:spLocks noChangeArrowheads="1"/>
              </p:cNvSpPr>
              <p:nvPr/>
            </p:nvSpPr>
            <p:spPr bwMode="auto">
              <a:xfrm>
                <a:off x="4821" y="1770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14" name="Rectangle 53"/>
              <p:cNvSpPr>
                <a:spLocks noChangeArrowheads="1"/>
              </p:cNvSpPr>
              <p:nvPr/>
            </p:nvSpPr>
            <p:spPr bwMode="auto">
              <a:xfrm>
                <a:off x="2173" y="1047"/>
                <a:ext cx="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215" name="Rectangle 54"/>
              <p:cNvSpPr>
                <a:spLocks noChangeArrowheads="1"/>
              </p:cNvSpPr>
              <p:nvPr/>
            </p:nvSpPr>
            <p:spPr bwMode="auto">
              <a:xfrm>
                <a:off x="2267" y="104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16" name="Rectangle 55"/>
              <p:cNvSpPr>
                <a:spLocks noChangeArrowheads="1"/>
              </p:cNvSpPr>
              <p:nvPr/>
            </p:nvSpPr>
            <p:spPr bwMode="auto">
              <a:xfrm>
                <a:off x="2333" y="1047"/>
                <a:ext cx="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 dirty="0">
                    <a:solidFill>
                      <a:srgbClr val="000000"/>
                    </a:solidFill>
                  </a:rPr>
                  <a:t>m</a:t>
                </a:r>
                <a:endParaRPr lang="en-US" altLang="zh-CN" sz="2400" dirty="0"/>
              </a:p>
            </p:txBody>
          </p:sp>
          <p:sp>
            <p:nvSpPr>
              <p:cNvPr id="217" name="Rectangle 56"/>
              <p:cNvSpPr>
                <a:spLocks noChangeArrowheads="1"/>
              </p:cNvSpPr>
              <p:nvPr/>
            </p:nvSpPr>
            <p:spPr bwMode="auto">
              <a:xfrm>
                <a:off x="2429" y="1047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18" name="Rectangle 57"/>
              <p:cNvSpPr>
                <a:spLocks noChangeArrowheads="1"/>
              </p:cNvSpPr>
              <p:nvPr/>
            </p:nvSpPr>
            <p:spPr bwMode="auto">
              <a:xfrm>
                <a:off x="2511" y="104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19" name="Rectangle 58"/>
              <p:cNvSpPr>
                <a:spLocks noChangeArrowheads="1"/>
              </p:cNvSpPr>
              <p:nvPr/>
            </p:nvSpPr>
            <p:spPr bwMode="auto">
              <a:xfrm>
                <a:off x="2577" y="104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20" name="Rectangle 59"/>
              <p:cNvSpPr>
                <a:spLocks noChangeArrowheads="1"/>
              </p:cNvSpPr>
              <p:nvPr/>
            </p:nvSpPr>
            <p:spPr bwMode="auto">
              <a:xfrm>
                <a:off x="2640" y="104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221" name="Rectangle 60"/>
              <p:cNvSpPr>
                <a:spLocks noChangeArrowheads="1"/>
              </p:cNvSpPr>
              <p:nvPr/>
            </p:nvSpPr>
            <p:spPr bwMode="auto">
              <a:xfrm>
                <a:off x="2704" y="1047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22" name="Rectangle 61"/>
              <p:cNvSpPr>
                <a:spLocks noChangeArrowheads="1"/>
              </p:cNvSpPr>
              <p:nvPr/>
            </p:nvSpPr>
            <p:spPr bwMode="auto">
              <a:xfrm>
                <a:off x="2109" y="1161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23" name="Rectangle 62"/>
              <p:cNvSpPr>
                <a:spLocks noChangeArrowheads="1"/>
              </p:cNvSpPr>
              <p:nvPr/>
            </p:nvSpPr>
            <p:spPr bwMode="auto">
              <a:xfrm>
                <a:off x="2185" y="116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224" name="Rectangle 63"/>
              <p:cNvSpPr>
                <a:spLocks noChangeArrowheads="1"/>
              </p:cNvSpPr>
              <p:nvPr/>
            </p:nvSpPr>
            <p:spPr bwMode="auto">
              <a:xfrm>
                <a:off x="2252" y="1161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225" name="Rectangle 64"/>
              <p:cNvSpPr>
                <a:spLocks noChangeArrowheads="1"/>
              </p:cNvSpPr>
              <p:nvPr/>
            </p:nvSpPr>
            <p:spPr bwMode="auto">
              <a:xfrm>
                <a:off x="2335" y="1161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26" name="Rectangle 65"/>
              <p:cNvSpPr>
                <a:spLocks noChangeArrowheads="1"/>
              </p:cNvSpPr>
              <p:nvPr/>
            </p:nvSpPr>
            <p:spPr bwMode="auto">
              <a:xfrm>
                <a:off x="2412" y="1161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27" name="Rectangle 66"/>
              <p:cNvSpPr>
                <a:spLocks noChangeArrowheads="1"/>
              </p:cNvSpPr>
              <p:nvPr/>
            </p:nvSpPr>
            <p:spPr bwMode="auto">
              <a:xfrm>
                <a:off x="2451" y="1161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28" name="Rectangle 67"/>
              <p:cNvSpPr>
                <a:spLocks noChangeArrowheads="1"/>
              </p:cNvSpPr>
              <p:nvPr/>
            </p:nvSpPr>
            <p:spPr bwMode="auto">
              <a:xfrm>
                <a:off x="2509" y="1161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29" name="Rectangle 68"/>
              <p:cNvSpPr>
                <a:spLocks noChangeArrowheads="1"/>
              </p:cNvSpPr>
              <p:nvPr/>
            </p:nvSpPr>
            <p:spPr bwMode="auto">
              <a:xfrm>
                <a:off x="2585" y="1161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30" name="Rectangle 69"/>
              <p:cNvSpPr>
                <a:spLocks noChangeArrowheads="1"/>
              </p:cNvSpPr>
              <p:nvPr/>
            </p:nvSpPr>
            <p:spPr bwMode="auto">
              <a:xfrm>
                <a:off x="2617" y="1161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31" name="Rectangle 70"/>
              <p:cNvSpPr>
                <a:spLocks noChangeArrowheads="1"/>
              </p:cNvSpPr>
              <p:nvPr/>
            </p:nvSpPr>
            <p:spPr bwMode="auto">
              <a:xfrm>
                <a:off x="2685" y="1161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32" name="Rectangle 71"/>
              <p:cNvSpPr>
                <a:spLocks noChangeArrowheads="1"/>
              </p:cNvSpPr>
              <p:nvPr/>
            </p:nvSpPr>
            <p:spPr bwMode="auto">
              <a:xfrm>
                <a:off x="2717" y="116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33" name="Rectangle 72"/>
              <p:cNvSpPr>
                <a:spLocks noChangeArrowheads="1"/>
              </p:cNvSpPr>
              <p:nvPr/>
            </p:nvSpPr>
            <p:spPr bwMode="auto">
              <a:xfrm>
                <a:off x="2781" y="1161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34" name="Rectangle 73"/>
              <p:cNvSpPr>
                <a:spLocks noChangeArrowheads="1"/>
              </p:cNvSpPr>
              <p:nvPr/>
            </p:nvSpPr>
            <p:spPr bwMode="auto">
              <a:xfrm>
                <a:off x="2218" y="1280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35" name="Rectangle 74"/>
              <p:cNvSpPr>
                <a:spLocks noChangeArrowheads="1"/>
              </p:cNvSpPr>
              <p:nvPr/>
            </p:nvSpPr>
            <p:spPr bwMode="auto">
              <a:xfrm>
                <a:off x="2250" y="1280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36" name="Rectangle 75"/>
              <p:cNvSpPr>
                <a:spLocks noChangeArrowheads="1"/>
              </p:cNvSpPr>
              <p:nvPr/>
            </p:nvSpPr>
            <p:spPr bwMode="auto">
              <a:xfrm>
                <a:off x="2318" y="1280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37" name="Rectangle 76"/>
              <p:cNvSpPr>
                <a:spLocks noChangeArrowheads="1"/>
              </p:cNvSpPr>
              <p:nvPr/>
            </p:nvSpPr>
            <p:spPr bwMode="auto">
              <a:xfrm>
                <a:off x="2356" y="1280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238" name="Rectangle 77"/>
              <p:cNvSpPr>
                <a:spLocks noChangeArrowheads="1"/>
              </p:cNvSpPr>
              <p:nvPr/>
            </p:nvSpPr>
            <p:spPr bwMode="auto">
              <a:xfrm>
                <a:off x="2439" y="1280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39" name="Rectangle 78"/>
              <p:cNvSpPr>
                <a:spLocks noChangeArrowheads="1"/>
              </p:cNvSpPr>
              <p:nvPr/>
            </p:nvSpPr>
            <p:spPr bwMode="auto">
              <a:xfrm>
                <a:off x="2471" y="1280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40" name="Rectangle 79"/>
              <p:cNvSpPr>
                <a:spLocks noChangeArrowheads="1"/>
              </p:cNvSpPr>
              <p:nvPr/>
            </p:nvSpPr>
            <p:spPr bwMode="auto">
              <a:xfrm>
                <a:off x="2536" y="1280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41" name="Rectangle 80"/>
              <p:cNvSpPr>
                <a:spLocks noChangeArrowheads="1"/>
              </p:cNvSpPr>
              <p:nvPr/>
            </p:nvSpPr>
            <p:spPr bwMode="auto">
              <a:xfrm>
                <a:off x="2571" y="1280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42" name="Rectangle 81"/>
              <p:cNvSpPr>
                <a:spLocks noChangeArrowheads="1"/>
              </p:cNvSpPr>
              <p:nvPr/>
            </p:nvSpPr>
            <p:spPr bwMode="auto">
              <a:xfrm>
                <a:off x="2631" y="1280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43" name="Rectangle 82"/>
              <p:cNvSpPr>
                <a:spLocks noChangeArrowheads="1"/>
              </p:cNvSpPr>
              <p:nvPr/>
            </p:nvSpPr>
            <p:spPr bwMode="auto">
              <a:xfrm>
                <a:off x="2245" y="1394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44" name="Rectangle 83"/>
              <p:cNvSpPr>
                <a:spLocks noChangeArrowheads="1"/>
              </p:cNvSpPr>
              <p:nvPr/>
            </p:nvSpPr>
            <p:spPr bwMode="auto">
              <a:xfrm>
                <a:off x="2280" y="1394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45" name="Rectangle 84"/>
              <p:cNvSpPr>
                <a:spLocks noChangeArrowheads="1"/>
              </p:cNvSpPr>
              <p:nvPr/>
            </p:nvSpPr>
            <p:spPr bwMode="auto">
              <a:xfrm>
                <a:off x="2370" y="1394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46" name="Rectangle 85"/>
              <p:cNvSpPr>
                <a:spLocks noChangeArrowheads="1"/>
              </p:cNvSpPr>
              <p:nvPr/>
            </p:nvSpPr>
            <p:spPr bwMode="auto">
              <a:xfrm>
                <a:off x="2471" y="1394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47" name="Rectangle 86"/>
              <p:cNvSpPr>
                <a:spLocks noChangeArrowheads="1"/>
              </p:cNvSpPr>
              <p:nvPr/>
            </p:nvSpPr>
            <p:spPr bwMode="auto">
              <a:xfrm>
                <a:off x="2506" y="1394"/>
                <a:ext cx="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48" name="Rectangle 87"/>
              <p:cNvSpPr>
                <a:spLocks noChangeArrowheads="1"/>
              </p:cNvSpPr>
              <p:nvPr/>
            </p:nvSpPr>
            <p:spPr bwMode="auto">
              <a:xfrm>
                <a:off x="2536" y="1394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49" name="Rectangle 88"/>
              <p:cNvSpPr>
                <a:spLocks noChangeArrowheads="1"/>
              </p:cNvSpPr>
              <p:nvPr/>
            </p:nvSpPr>
            <p:spPr bwMode="auto">
              <a:xfrm>
                <a:off x="2566" y="1394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50" name="Rectangle 89"/>
              <p:cNvSpPr>
                <a:spLocks noChangeArrowheads="1"/>
              </p:cNvSpPr>
              <p:nvPr/>
            </p:nvSpPr>
            <p:spPr bwMode="auto">
              <a:xfrm>
                <a:off x="2631" y="1394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51" name="Rectangle 90"/>
              <p:cNvSpPr>
                <a:spLocks noChangeArrowheads="1"/>
              </p:cNvSpPr>
              <p:nvPr/>
            </p:nvSpPr>
            <p:spPr bwMode="auto">
              <a:xfrm>
                <a:off x="2071" y="1509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52" name="Rectangle 91"/>
              <p:cNvSpPr>
                <a:spLocks noChangeArrowheads="1"/>
              </p:cNvSpPr>
              <p:nvPr/>
            </p:nvSpPr>
            <p:spPr bwMode="auto">
              <a:xfrm>
                <a:off x="2147" y="150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253" name="Rectangle 92"/>
              <p:cNvSpPr>
                <a:spLocks noChangeArrowheads="1"/>
              </p:cNvSpPr>
              <p:nvPr/>
            </p:nvSpPr>
            <p:spPr bwMode="auto">
              <a:xfrm>
                <a:off x="2214" y="1509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254" name="Rectangle 93"/>
              <p:cNvSpPr>
                <a:spLocks noChangeArrowheads="1"/>
              </p:cNvSpPr>
              <p:nvPr/>
            </p:nvSpPr>
            <p:spPr bwMode="auto">
              <a:xfrm>
                <a:off x="2297" y="1509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55" name="Rectangle 94"/>
              <p:cNvSpPr>
                <a:spLocks noChangeArrowheads="1"/>
              </p:cNvSpPr>
              <p:nvPr/>
            </p:nvSpPr>
            <p:spPr bwMode="auto">
              <a:xfrm>
                <a:off x="2374" y="1509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56" name="Rectangle 95"/>
              <p:cNvSpPr>
                <a:spLocks noChangeArrowheads="1"/>
              </p:cNvSpPr>
              <p:nvPr/>
            </p:nvSpPr>
            <p:spPr bwMode="auto">
              <a:xfrm>
                <a:off x="2413" y="1509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57" name="Rectangle 96"/>
              <p:cNvSpPr>
                <a:spLocks noChangeArrowheads="1"/>
              </p:cNvSpPr>
              <p:nvPr/>
            </p:nvSpPr>
            <p:spPr bwMode="auto">
              <a:xfrm>
                <a:off x="2471" y="1509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B</a:t>
                </a:r>
                <a:endParaRPr lang="en-US" altLang="zh-CN" sz="2400"/>
              </a:p>
            </p:txBody>
          </p:sp>
          <p:sp>
            <p:nvSpPr>
              <p:cNvPr id="258" name="Rectangle 97"/>
              <p:cNvSpPr>
                <a:spLocks noChangeArrowheads="1"/>
              </p:cNvSpPr>
              <p:nvPr/>
            </p:nvSpPr>
            <p:spPr bwMode="auto">
              <a:xfrm>
                <a:off x="2546" y="150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59" name="Rectangle 98"/>
              <p:cNvSpPr>
                <a:spLocks noChangeArrowheads="1"/>
              </p:cNvSpPr>
              <p:nvPr/>
            </p:nvSpPr>
            <p:spPr bwMode="auto">
              <a:xfrm>
                <a:off x="2579" y="1509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60" name="Rectangle 99"/>
              <p:cNvSpPr>
                <a:spLocks noChangeArrowheads="1"/>
              </p:cNvSpPr>
              <p:nvPr/>
            </p:nvSpPr>
            <p:spPr bwMode="auto">
              <a:xfrm>
                <a:off x="2647" y="150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61" name="Rectangle 100"/>
              <p:cNvSpPr>
                <a:spLocks noChangeArrowheads="1"/>
              </p:cNvSpPr>
              <p:nvPr/>
            </p:nvSpPr>
            <p:spPr bwMode="auto">
              <a:xfrm>
                <a:off x="2678" y="150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62" name="Rectangle 101"/>
              <p:cNvSpPr>
                <a:spLocks noChangeArrowheads="1"/>
              </p:cNvSpPr>
              <p:nvPr/>
            </p:nvSpPr>
            <p:spPr bwMode="auto">
              <a:xfrm>
                <a:off x="2745" y="150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263" name="Rectangle 102"/>
              <p:cNvSpPr>
                <a:spLocks noChangeArrowheads="1"/>
              </p:cNvSpPr>
              <p:nvPr/>
            </p:nvSpPr>
            <p:spPr bwMode="auto">
              <a:xfrm>
                <a:off x="2805" y="1509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64" name="Rectangle 103"/>
              <p:cNvSpPr>
                <a:spLocks noChangeArrowheads="1"/>
              </p:cNvSpPr>
              <p:nvPr/>
            </p:nvSpPr>
            <p:spPr bwMode="auto">
              <a:xfrm>
                <a:off x="2120" y="1627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65" name="Rectangle 104"/>
              <p:cNvSpPr>
                <a:spLocks noChangeArrowheads="1"/>
              </p:cNvSpPr>
              <p:nvPr/>
            </p:nvSpPr>
            <p:spPr bwMode="auto">
              <a:xfrm>
                <a:off x="2195" y="162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266" name="Rectangle 105"/>
              <p:cNvSpPr>
                <a:spLocks noChangeArrowheads="1"/>
              </p:cNvSpPr>
              <p:nvPr/>
            </p:nvSpPr>
            <p:spPr bwMode="auto">
              <a:xfrm>
                <a:off x="2262" y="1627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267" name="Rectangle 106"/>
              <p:cNvSpPr>
                <a:spLocks noChangeArrowheads="1"/>
              </p:cNvSpPr>
              <p:nvPr/>
            </p:nvSpPr>
            <p:spPr bwMode="auto">
              <a:xfrm>
                <a:off x="2347" y="1627"/>
                <a:ext cx="8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68" name="Rectangle 107"/>
              <p:cNvSpPr>
                <a:spLocks noChangeArrowheads="1"/>
              </p:cNvSpPr>
              <p:nvPr/>
            </p:nvSpPr>
            <p:spPr bwMode="auto">
              <a:xfrm>
                <a:off x="2435" y="162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69" name="Rectangle 108"/>
              <p:cNvSpPr>
                <a:spLocks noChangeArrowheads="1"/>
              </p:cNvSpPr>
              <p:nvPr/>
            </p:nvSpPr>
            <p:spPr bwMode="auto">
              <a:xfrm>
                <a:off x="2498" y="162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70" name="Rectangle 109"/>
              <p:cNvSpPr>
                <a:spLocks noChangeArrowheads="1"/>
              </p:cNvSpPr>
              <p:nvPr/>
            </p:nvSpPr>
            <p:spPr bwMode="auto">
              <a:xfrm>
                <a:off x="2533" y="1627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71" name="Rectangle 110"/>
              <p:cNvSpPr>
                <a:spLocks noChangeArrowheads="1"/>
              </p:cNvSpPr>
              <p:nvPr/>
            </p:nvSpPr>
            <p:spPr bwMode="auto">
              <a:xfrm>
                <a:off x="2599" y="162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72" name="Rectangle 111"/>
              <p:cNvSpPr>
                <a:spLocks noChangeArrowheads="1"/>
              </p:cNvSpPr>
              <p:nvPr/>
            </p:nvSpPr>
            <p:spPr bwMode="auto">
              <a:xfrm>
                <a:off x="2630" y="162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73" name="Rectangle 112"/>
              <p:cNvSpPr>
                <a:spLocks noChangeArrowheads="1"/>
              </p:cNvSpPr>
              <p:nvPr/>
            </p:nvSpPr>
            <p:spPr bwMode="auto">
              <a:xfrm>
                <a:off x="2696" y="162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74" name="Rectangle 113"/>
              <p:cNvSpPr>
                <a:spLocks noChangeArrowheads="1"/>
              </p:cNvSpPr>
              <p:nvPr/>
            </p:nvSpPr>
            <p:spPr bwMode="auto">
              <a:xfrm>
                <a:off x="2756" y="1627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75" name="Rectangle 114"/>
              <p:cNvSpPr>
                <a:spLocks noChangeArrowheads="1"/>
              </p:cNvSpPr>
              <p:nvPr/>
            </p:nvSpPr>
            <p:spPr bwMode="auto">
              <a:xfrm>
                <a:off x="2231" y="1742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76" name="Rectangle 115"/>
              <p:cNvSpPr>
                <a:spLocks noChangeArrowheads="1"/>
              </p:cNvSpPr>
              <p:nvPr/>
            </p:nvSpPr>
            <p:spPr bwMode="auto">
              <a:xfrm>
                <a:off x="2308" y="1742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77" name="Rectangle 116"/>
              <p:cNvSpPr>
                <a:spLocks noChangeArrowheads="1"/>
              </p:cNvSpPr>
              <p:nvPr/>
            </p:nvSpPr>
            <p:spPr bwMode="auto">
              <a:xfrm>
                <a:off x="2398" y="1742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78" name="Rectangle 117"/>
              <p:cNvSpPr>
                <a:spLocks noChangeArrowheads="1"/>
              </p:cNvSpPr>
              <p:nvPr/>
            </p:nvSpPr>
            <p:spPr bwMode="auto">
              <a:xfrm>
                <a:off x="2499" y="1742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79" name="Rectangle 118"/>
              <p:cNvSpPr>
                <a:spLocks noChangeArrowheads="1"/>
              </p:cNvSpPr>
              <p:nvPr/>
            </p:nvSpPr>
            <p:spPr bwMode="auto">
              <a:xfrm>
                <a:off x="2534" y="1742"/>
                <a:ext cx="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80" name="Rectangle 119"/>
              <p:cNvSpPr>
                <a:spLocks noChangeArrowheads="1"/>
              </p:cNvSpPr>
              <p:nvPr/>
            </p:nvSpPr>
            <p:spPr bwMode="auto">
              <a:xfrm>
                <a:off x="2564" y="1742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81" name="Rectangle 120"/>
              <p:cNvSpPr>
                <a:spLocks noChangeArrowheads="1"/>
              </p:cNvSpPr>
              <p:nvPr/>
            </p:nvSpPr>
            <p:spPr bwMode="auto">
              <a:xfrm>
                <a:off x="2594" y="1742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82" name="Rectangle 121"/>
              <p:cNvSpPr>
                <a:spLocks noChangeArrowheads="1"/>
              </p:cNvSpPr>
              <p:nvPr/>
            </p:nvSpPr>
            <p:spPr bwMode="auto">
              <a:xfrm>
                <a:off x="2656" y="1742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83" name="Rectangle 122"/>
              <p:cNvSpPr>
                <a:spLocks noChangeArrowheads="1"/>
              </p:cNvSpPr>
              <p:nvPr/>
            </p:nvSpPr>
            <p:spPr bwMode="auto">
              <a:xfrm>
                <a:off x="2043" y="1857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84" name="Rectangle 123"/>
              <p:cNvSpPr>
                <a:spLocks noChangeArrowheads="1"/>
              </p:cNvSpPr>
              <p:nvPr/>
            </p:nvSpPr>
            <p:spPr bwMode="auto">
              <a:xfrm>
                <a:off x="2120" y="1857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85" name="Rectangle 124"/>
              <p:cNvSpPr>
                <a:spLocks noChangeArrowheads="1"/>
              </p:cNvSpPr>
              <p:nvPr/>
            </p:nvSpPr>
            <p:spPr bwMode="auto">
              <a:xfrm>
                <a:off x="2203" y="1857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86" name="Rectangle 125"/>
              <p:cNvSpPr>
                <a:spLocks noChangeArrowheads="1"/>
              </p:cNvSpPr>
              <p:nvPr/>
            </p:nvSpPr>
            <p:spPr bwMode="auto">
              <a:xfrm>
                <a:off x="2281" y="185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87" name="Rectangle 126"/>
              <p:cNvSpPr>
                <a:spLocks noChangeArrowheads="1"/>
              </p:cNvSpPr>
              <p:nvPr/>
            </p:nvSpPr>
            <p:spPr bwMode="auto">
              <a:xfrm>
                <a:off x="2345" y="185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288" name="Rectangle 127"/>
              <p:cNvSpPr>
                <a:spLocks noChangeArrowheads="1"/>
              </p:cNvSpPr>
              <p:nvPr/>
            </p:nvSpPr>
            <p:spPr bwMode="auto">
              <a:xfrm>
                <a:off x="2412" y="1857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89" name="Rectangle 128"/>
              <p:cNvSpPr>
                <a:spLocks noChangeArrowheads="1"/>
              </p:cNvSpPr>
              <p:nvPr/>
            </p:nvSpPr>
            <p:spPr bwMode="auto">
              <a:xfrm>
                <a:off x="2451" y="185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90" name="Rectangle 129"/>
              <p:cNvSpPr>
                <a:spLocks noChangeArrowheads="1"/>
              </p:cNvSpPr>
              <p:nvPr/>
            </p:nvSpPr>
            <p:spPr bwMode="auto">
              <a:xfrm>
                <a:off x="2507" y="185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91" name="Rectangle 130"/>
              <p:cNvSpPr>
                <a:spLocks noChangeArrowheads="1"/>
              </p:cNvSpPr>
              <p:nvPr/>
            </p:nvSpPr>
            <p:spPr bwMode="auto">
              <a:xfrm>
                <a:off x="2571" y="185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92" name="Rectangle 131"/>
              <p:cNvSpPr>
                <a:spLocks noChangeArrowheads="1"/>
              </p:cNvSpPr>
              <p:nvPr/>
            </p:nvSpPr>
            <p:spPr bwMode="auto">
              <a:xfrm>
                <a:off x="2603" y="1857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93" name="Rectangle 132"/>
              <p:cNvSpPr>
                <a:spLocks noChangeArrowheads="1"/>
              </p:cNvSpPr>
              <p:nvPr/>
            </p:nvSpPr>
            <p:spPr bwMode="auto">
              <a:xfrm>
                <a:off x="2672" y="185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94" name="Rectangle 133"/>
              <p:cNvSpPr>
                <a:spLocks noChangeArrowheads="1"/>
              </p:cNvSpPr>
              <p:nvPr/>
            </p:nvSpPr>
            <p:spPr bwMode="auto">
              <a:xfrm>
                <a:off x="2703" y="185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95" name="Rectangle 134"/>
              <p:cNvSpPr>
                <a:spLocks noChangeArrowheads="1"/>
              </p:cNvSpPr>
              <p:nvPr/>
            </p:nvSpPr>
            <p:spPr bwMode="auto">
              <a:xfrm>
                <a:off x="2765" y="185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96" name="Freeform 135"/>
              <p:cNvSpPr>
                <a:spLocks/>
              </p:cNvSpPr>
              <p:nvPr/>
            </p:nvSpPr>
            <p:spPr bwMode="auto">
              <a:xfrm>
                <a:off x="1820" y="980"/>
                <a:ext cx="1161" cy="1148"/>
              </a:xfrm>
              <a:custGeom>
                <a:avLst/>
                <a:gdLst>
                  <a:gd name="T0" fmla="*/ 580 w 1161"/>
                  <a:gd name="T1" fmla="*/ 1158 h 1158"/>
                  <a:gd name="T2" fmla="*/ 674 w 1161"/>
                  <a:gd name="T3" fmla="*/ 1151 h 1158"/>
                  <a:gd name="T4" fmla="*/ 764 w 1161"/>
                  <a:gd name="T5" fmla="*/ 1130 h 1158"/>
                  <a:gd name="T6" fmla="*/ 844 w 1161"/>
                  <a:gd name="T7" fmla="*/ 1096 h 1158"/>
                  <a:gd name="T8" fmla="*/ 921 w 1161"/>
                  <a:gd name="T9" fmla="*/ 1047 h 1158"/>
                  <a:gd name="T10" fmla="*/ 990 w 1161"/>
                  <a:gd name="T11" fmla="*/ 988 h 1158"/>
                  <a:gd name="T12" fmla="*/ 1046 w 1161"/>
                  <a:gd name="T13" fmla="*/ 922 h 1158"/>
                  <a:gd name="T14" fmla="*/ 1095 w 1161"/>
                  <a:gd name="T15" fmla="*/ 845 h 1158"/>
                  <a:gd name="T16" fmla="*/ 1129 w 1161"/>
                  <a:gd name="T17" fmla="*/ 762 h 1158"/>
                  <a:gd name="T18" fmla="*/ 1150 w 1161"/>
                  <a:gd name="T19" fmla="*/ 671 h 1158"/>
                  <a:gd name="T20" fmla="*/ 1161 w 1161"/>
                  <a:gd name="T21" fmla="*/ 578 h 1158"/>
                  <a:gd name="T22" fmla="*/ 1150 w 1161"/>
                  <a:gd name="T23" fmla="*/ 484 h 1158"/>
                  <a:gd name="T24" fmla="*/ 1129 w 1161"/>
                  <a:gd name="T25" fmla="*/ 397 h 1158"/>
                  <a:gd name="T26" fmla="*/ 1095 w 1161"/>
                  <a:gd name="T27" fmla="*/ 313 h 1158"/>
                  <a:gd name="T28" fmla="*/ 1046 w 1161"/>
                  <a:gd name="T29" fmla="*/ 237 h 1158"/>
                  <a:gd name="T30" fmla="*/ 990 w 1161"/>
                  <a:gd name="T31" fmla="*/ 171 h 1158"/>
                  <a:gd name="T32" fmla="*/ 921 w 1161"/>
                  <a:gd name="T33" fmla="*/ 112 h 1158"/>
                  <a:gd name="T34" fmla="*/ 844 w 1161"/>
                  <a:gd name="T35" fmla="*/ 63 h 1158"/>
                  <a:gd name="T36" fmla="*/ 764 w 1161"/>
                  <a:gd name="T37" fmla="*/ 28 h 1158"/>
                  <a:gd name="T38" fmla="*/ 674 w 1161"/>
                  <a:gd name="T39" fmla="*/ 7 h 1158"/>
                  <a:gd name="T40" fmla="*/ 580 w 1161"/>
                  <a:gd name="T41" fmla="*/ 0 h 1158"/>
                  <a:gd name="T42" fmla="*/ 486 w 1161"/>
                  <a:gd name="T43" fmla="*/ 7 h 1158"/>
                  <a:gd name="T44" fmla="*/ 396 w 1161"/>
                  <a:gd name="T45" fmla="*/ 28 h 1158"/>
                  <a:gd name="T46" fmla="*/ 313 w 1161"/>
                  <a:gd name="T47" fmla="*/ 63 h 1158"/>
                  <a:gd name="T48" fmla="*/ 236 w 1161"/>
                  <a:gd name="T49" fmla="*/ 112 h 1158"/>
                  <a:gd name="T50" fmla="*/ 170 w 1161"/>
                  <a:gd name="T51" fmla="*/ 171 h 1158"/>
                  <a:gd name="T52" fmla="*/ 111 w 1161"/>
                  <a:gd name="T53" fmla="*/ 237 h 1158"/>
                  <a:gd name="T54" fmla="*/ 66 w 1161"/>
                  <a:gd name="T55" fmla="*/ 313 h 1158"/>
                  <a:gd name="T56" fmla="*/ 31 w 1161"/>
                  <a:gd name="T57" fmla="*/ 397 h 1158"/>
                  <a:gd name="T58" fmla="*/ 7 w 1161"/>
                  <a:gd name="T59" fmla="*/ 484 h 1158"/>
                  <a:gd name="T60" fmla="*/ 0 w 1161"/>
                  <a:gd name="T61" fmla="*/ 578 h 1158"/>
                  <a:gd name="T62" fmla="*/ 7 w 1161"/>
                  <a:gd name="T63" fmla="*/ 671 h 1158"/>
                  <a:gd name="T64" fmla="*/ 31 w 1161"/>
                  <a:gd name="T65" fmla="*/ 762 h 1158"/>
                  <a:gd name="T66" fmla="*/ 66 w 1161"/>
                  <a:gd name="T67" fmla="*/ 845 h 1158"/>
                  <a:gd name="T68" fmla="*/ 111 w 1161"/>
                  <a:gd name="T69" fmla="*/ 922 h 1158"/>
                  <a:gd name="T70" fmla="*/ 170 w 1161"/>
                  <a:gd name="T71" fmla="*/ 988 h 1158"/>
                  <a:gd name="T72" fmla="*/ 236 w 1161"/>
                  <a:gd name="T73" fmla="*/ 1047 h 1158"/>
                  <a:gd name="T74" fmla="*/ 313 w 1161"/>
                  <a:gd name="T75" fmla="*/ 1096 h 1158"/>
                  <a:gd name="T76" fmla="*/ 396 w 1161"/>
                  <a:gd name="T77" fmla="*/ 1130 h 1158"/>
                  <a:gd name="T78" fmla="*/ 486 w 1161"/>
                  <a:gd name="T79" fmla="*/ 1151 h 1158"/>
                  <a:gd name="T80" fmla="*/ 580 w 1161"/>
                  <a:gd name="T81" fmla="*/ 1158 h 1158"/>
                  <a:gd name="T82" fmla="*/ 580 w 1161"/>
                  <a:gd name="T83" fmla="*/ 1158 h 115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61"/>
                  <a:gd name="T127" fmla="*/ 0 h 1158"/>
                  <a:gd name="T128" fmla="*/ 1161 w 1161"/>
                  <a:gd name="T129" fmla="*/ 1158 h 115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61" h="1158">
                    <a:moveTo>
                      <a:pt x="580" y="1158"/>
                    </a:moveTo>
                    <a:lnTo>
                      <a:pt x="674" y="1151"/>
                    </a:lnTo>
                    <a:lnTo>
                      <a:pt x="764" y="1130"/>
                    </a:lnTo>
                    <a:lnTo>
                      <a:pt x="844" y="1096"/>
                    </a:lnTo>
                    <a:lnTo>
                      <a:pt x="921" y="1047"/>
                    </a:lnTo>
                    <a:lnTo>
                      <a:pt x="990" y="988"/>
                    </a:lnTo>
                    <a:lnTo>
                      <a:pt x="1046" y="922"/>
                    </a:lnTo>
                    <a:lnTo>
                      <a:pt x="1095" y="845"/>
                    </a:lnTo>
                    <a:lnTo>
                      <a:pt x="1129" y="762"/>
                    </a:lnTo>
                    <a:lnTo>
                      <a:pt x="1150" y="671"/>
                    </a:lnTo>
                    <a:lnTo>
                      <a:pt x="1161" y="578"/>
                    </a:lnTo>
                    <a:lnTo>
                      <a:pt x="1150" y="484"/>
                    </a:lnTo>
                    <a:lnTo>
                      <a:pt x="1129" y="397"/>
                    </a:lnTo>
                    <a:lnTo>
                      <a:pt x="1095" y="313"/>
                    </a:lnTo>
                    <a:lnTo>
                      <a:pt x="1046" y="237"/>
                    </a:lnTo>
                    <a:lnTo>
                      <a:pt x="990" y="171"/>
                    </a:lnTo>
                    <a:lnTo>
                      <a:pt x="921" y="112"/>
                    </a:lnTo>
                    <a:lnTo>
                      <a:pt x="844" y="63"/>
                    </a:lnTo>
                    <a:lnTo>
                      <a:pt x="764" y="28"/>
                    </a:lnTo>
                    <a:lnTo>
                      <a:pt x="674" y="7"/>
                    </a:lnTo>
                    <a:lnTo>
                      <a:pt x="580" y="0"/>
                    </a:lnTo>
                    <a:lnTo>
                      <a:pt x="486" y="7"/>
                    </a:lnTo>
                    <a:lnTo>
                      <a:pt x="396" y="28"/>
                    </a:lnTo>
                    <a:lnTo>
                      <a:pt x="313" y="63"/>
                    </a:lnTo>
                    <a:lnTo>
                      <a:pt x="236" y="112"/>
                    </a:lnTo>
                    <a:lnTo>
                      <a:pt x="170" y="171"/>
                    </a:lnTo>
                    <a:lnTo>
                      <a:pt x="111" y="237"/>
                    </a:lnTo>
                    <a:lnTo>
                      <a:pt x="66" y="313"/>
                    </a:lnTo>
                    <a:lnTo>
                      <a:pt x="31" y="397"/>
                    </a:lnTo>
                    <a:lnTo>
                      <a:pt x="7" y="484"/>
                    </a:lnTo>
                    <a:lnTo>
                      <a:pt x="0" y="578"/>
                    </a:lnTo>
                    <a:lnTo>
                      <a:pt x="7" y="671"/>
                    </a:lnTo>
                    <a:lnTo>
                      <a:pt x="31" y="762"/>
                    </a:lnTo>
                    <a:lnTo>
                      <a:pt x="66" y="845"/>
                    </a:lnTo>
                    <a:lnTo>
                      <a:pt x="111" y="922"/>
                    </a:lnTo>
                    <a:lnTo>
                      <a:pt x="170" y="988"/>
                    </a:lnTo>
                    <a:lnTo>
                      <a:pt x="236" y="1047"/>
                    </a:lnTo>
                    <a:lnTo>
                      <a:pt x="313" y="1096"/>
                    </a:lnTo>
                    <a:lnTo>
                      <a:pt x="396" y="1130"/>
                    </a:lnTo>
                    <a:lnTo>
                      <a:pt x="486" y="1151"/>
                    </a:lnTo>
                    <a:lnTo>
                      <a:pt x="580" y="115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" name="Line 136"/>
              <p:cNvSpPr>
                <a:spLocks noChangeShapeType="1"/>
              </p:cNvSpPr>
              <p:nvPr/>
            </p:nvSpPr>
            <p:spPr bwMode="auto">
              <a:xfrm>
                <a:off x="2977" y="1548"/>
                <a:ext cx="1290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" name="Rectangle 137"/>
              <p:cNvSpPr>
                <a:spLocks noChangeArrowheads="1"/>
              </p:cNvSpPr>
              <p:nvPr/>
            </p:nvSpPr>
            <p:spPr bwMode="auto">
              <a:xfrm>
                <a:off x="2544" y="81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99" name="Rectangle 138"/>
              <p:cNvSpPr>
                <a:spLocks noChangeArrowheads="1"/>
              </p:cNvSpPr>
              <p:nvPr/>
            </p:nvSpPr>
            <p:spPr bwMode="auto">
              <a:xfrm>
                <a:off x="2578" y="81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n</a:t>
                </a:r>
                <a:endParaRPr lang="en-US" altLang="zh-CN" sz="2400"/>
              </a:p>
            </p:txBody>
          </p:sp>
          <p:sp>
            <p:nvSpPr>
              <p:cNvPr id="300" name="Rectangle 139"/>
              <p:cNvSpPr>
                <a:spLocks noChangeArrowheads="1"/>
              </p:cNvSpPr>
              <p:nvPr/>
            </p:nvSpPr>
            <p:spPr bwMode="auto">
              <a:xfrm>
                <a:off x="2646" y="81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301" name="Rectangle 140"/>
              <p:cNvSpPr>
                <a:spLocks noChangeArrowheads="1"/>
              </p:cNvSpPr>
              <p:nvPr/>
            </p:nvSpPr>
            <p:spPr bwMode="auto">
              <a:xfrm>
                <a:off x="2699" y="81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02" name="Rectangle 141"/>
              <p:cNvSpPr>
                <a:spLocks noChangeArrowheads="1"/>
              </p:cNvSpPr>
              <p:nvPr/>
            </p:nvSpPr>
            <p:spPr bwMode="auto">
              <a:xfrm>
                <a:off x="2735" y="817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303" name="Rectangle 142"/>
              <p:cNvSpPr>
                <a:spLocks noChangeArrowheads="1"/>
              </p:cNvSpPr>
              <p:nvPr/>
            </p:nvSpPr>
            <p:spPr bwMode="auto">
              <a:xfrm>
                <a:off x="2772" y="81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304" name="Rectangle 143"/>
              <p:cNvSpPr>
                <a:spLocks noChangeArrowheads="1"/>
              </p:cNvSpPr>
              <p:nvPr/>
            </p:nvSpPr>
            <p:spPr bwMode="auto">
              <a:xfrm>
                <a:off x="2837" y="81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305" name="Rectangle 144"/>
              <p:cNvSpPr>
                <a:spLocks noChangeArrowheads="1"/>
              </p:cNvSpPr>
              <p:nvPr/>
            </p:nvSpPr>
            <p:spPr bwMode="auto">
              <a:xfrm>
                <a:off x="2894" y="81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06" name="Rectangle 145"/>
              <p:cNvSpPr>
                <a:spLocks noChangeArrowheads="1"/>
              </p:cNvSpPr>
              <p:nvPr/>
            </p:nvSpPr>
            <p:spPr bwMode="auto">
              <a:xfrm>
                <a:off x="2923" y="817"/>
                <a:ext cx="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307" name="Rectangle 146"/>
              <p:cNvSpPr>
                <a:spLocks noChangeArrowheads="1"/>
              </p:cNvSpPr>
              <p:nvPr/>
            </p:nvSpPr>
            <p:spPr bwMode="auto">
              <a:xfrm>
                <a:off x="2952" y="81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308" name="Rectangle 147"/>
              <p:cNvSpPr>
                <a:spLocks noChangeArrowheads="1"/>
              </p:cNvSpPr>
              <p:nvPr/>
            </p:nvSpPr>
            <p:spPr bwMode="auto">
              <a:xfrm>
                <a:off x="3016" y="81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n</a:t>
                </a:r>
                <a:endParaRPr lang="en-US" altLang="zh-CN" sz="2400"/>
              </a:p>
            </p:txBody>
          </p:sp>
          <p:sp>
            <p:nvSpPr>
              <p:cNvPr id="309" name="Rectangle 148"/>
              <p:cNvSpPr>
                <a:spLocks noChangeArrowheads="1"/>
              </p:cNvSpPr>
              <p:nvPr/>
            </p:nvSpPr>
            <p:spPr bwMode="auto">
              <a:xfrm>
                <a:off x="3082" y="81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10" name="Rectangle 149"/>
              <p:cNvSpPr>
                <a:spLocks noChangeArrowheads="1"/>
              </p:cNvSpPr>
              <p:nvPr/>
            </p:nvSpPr>
            <p:spPr bwMode="auto">
              <a:xfrm>
                <a:off x="3113" y="81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f</a:t>
                </a:r>
                <a:endParaRPr lang="en-US" altLang="zh-CN" sz="2400"/>
              </a:p>
            </p:txBody>
          </p:sp>
          <p:sp>
            <p:nvSpPr>
              <p:cNvPr id="311" name="Rectangle 150"/>
              <p:cNvSpPr>
                <a:spLocks noChangeArrowheads="1"/>
              </p:cNvSpPr>
              <p:nvPr/>
            </p:nvSpPr>
            <p:spPr bwMode="auto">
              <a:xfrm>
                <a:off x="3143" y="81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312" name="Rectangle 151"/>
              <p:cNvSpPr>
                <a:spLocks noChangeArrowheads="1"/>
              </p:cNvSpPr>
              <p:nvPr/>
            </p:nvSpPr>
            <p:spPr bwMode="auto">
              <a:xfrm>
                <a:off x="3210" y="81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13" name="Rectangle 152"/>
              <p:cNvSpPr>
                <a:spLocks noChangeArrowheads="1"/>
              </p:cNvSpPr>
              <p:nvPr/>
            </p:nvSpPr>
            <p:spPr bwMode="auto">
              <a:xfrm>
                <a:off x="3244" y="81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314" name="Rectangle 153"/>
              <p:cNvSpPr>
                <a:spLocks noChangeArrowheads="1"/>
              </p:cNvSpPr>
              <p:nvPr/>
            </p:nvSpPr>
            <p:spPr bwMode="auto">
              <a:xfrm>
                <a:off x="3301" y="81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h</a:t>
                </a:r>
                <a:endParaRPr lang="en-US" altLang="zh-CN" sz="2400"/>
              </a:p>
            </p:txBody>
          </p:sp>
          <p:sp>
            <p:nvSpPr>
              <p:cNvPr id="315" name="Rectangle 154"/>
              <p:cNvSpPr>
                <a:spLocks noChangeArrowheads="1"/>
              </p:cNvSpPr>
              <p:nvPr/>
            </p:nvSpPr>
            <p:spPr bwMode="auto">
              <a:xfrm>
                <a:off x="4359" y="72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316" name="Rectangle 155"/>
              <p:cNvSpPr>
                <a:spLocks noChangeArrowheads="1"/>
              </p:cNvSpPr>
              <p:nvPr/>
            </p:nvSpPr>
            <p:spPr bwMode="auto">
              <a:xfrm>
                <a:off x="4392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n</a:t>
                </a:r>
                <a:endParaRPr lang="en-US" altLang="zh-CN" sz="2400"/>
              </a:p>
            </p:txBody>
          </p:sp>
          <p:sp>
            <p:nvSpPr>
              <p:cNvPr id="317" name="Rectangle 156"/>
              <p:cNvSpPr>
                <a:spLocks noChangeArrowheads="1"/>
              </p:cNvSpPr>
              <p:nvPr/>
            </p:nvSpPr>
            <p:spPr bwMode="auto">
              <a:xfrm>
                <a:off x="4460" y="723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318" name="Rectangle 157"/>
              <p:cNvSpPr>
                <a:spLocks noChangeArrowheads="1"/>
              </p:cNvSpPr>
              <p:nvPr/>
            </p:nvSpPr>
            <p:spPr bwMode="auto">
              <a:xfrm>
                <a:off x="4514" y="72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19" name="Rectangle 158"/>
              <p:cNvSpPr>
                <a:spLocks noChangeArrowheads="1"/>
              </p:cNvSpPr>
              <p:nvPr/>
            </p:nvSpPr>
            <p:spPr bwMode="auto">
              <a:xfrm>
                <a:off x="4550" y="723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320" name="Rectangle 159"/>
              <p:cNvSpPr>
                <a:spLocks noChangeArrowheads="1"/>
              </p:cNvSpPr>
              <p:nvPr/>
            </p:nvSpPr>
            <p:spPr bwMode="auto">
              <a:xfrm>
                <a:off x="4587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321" name="Rectangle 160"/>
              <p:cNvSpPr>
                <a:spLocks noChangeArrowheads="1"/>
              </p:cNvSpPr>
              <p:nvPr/>
            </p:nvSpPr>
            <p:spPr bwMode="auto">
              <a:xfrm>
                <a:off x="4652" y="723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322" name="Rectangle 161"/>
              <p:cNvSpPr>
                <a:spLocks noChangeArrowheads="1"/>
              </p:cNvSpPr>
              <p:nvPr/>
            </p:nvSpPr>
            <p:spPr bwMode="auto">
              <a:xfrm>
                <a:off x="4709" y="72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23" name="Rectangle 162"/>
              <p:cNvSpPr>
                <a:spLocks noChangeArrowheads="1"/>
              </p:cNvSpPr>
              <p:nvPr/>
            </p:nvSpPr>
            <p:spPr bwMode="auto">
              <a:xfrm>
                <a:off x="4738" y="723"/>
                <a:ext cx="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324" name="Rectangle 163"/>
              <p:cNvSpPr>
                <a:spLocks noChangeArrowheads="1"/>
              </p:cNvSpPr>
              <p:nvPr/>
            </p:nvSpPr>
            <p:spPr bwMode="auto">
              <a:xfrm>
                <a:off x="4763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325" name="Rectangle 164"/>
              <p:cNvSpPr>
                <a:spLocks noChangeArrowheads="1"/>
              </p:cNvSpPr>
              <p:nvPr/>
            </p:nvSpPr>
            <p:spPr bwMode="auto">
              <a:xfrm>
                <a:off x="4830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n</a:t>
                </a:r>
                <a:endParaRPr lang="en-US" altLang="zh-CN" sz="2400"/>
              </a:p>
            </p:txBody>
          </p:sp>
          <p:sp>
            <p:nvSpPr>
              <p:cNvPr id="326" name="Rectangle 165"/>
              <p:cNvSpPr>
                <a:spLocks noChangeArrowheads="1"/>
              </p:cNvSpPr>
              <p:nvPr/>
            </p:nvSpPr>
            <p:spPr bwMode="auto">
              <a:xfrm>
                <a:off x="4896" y="72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27" name="Rectangle 166"/>
              <p:cNvSpPr>
                <a:spLocks noChangeArrowheads="1"/>
              </p:cNvSpPr>
              <p:nvPr/>
            </p:nvSpPr>
            <p:spPr bwMode="auto">
              <a:xfrm>
                <a:off x="4928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328" name="Rectangle 167"/>
              <p:cNvSpPr>
                <a:spLocks noChangeArrowheads="1"/>
              </p:cNvSpPr>
              <p:nvPr/>
            </p:nvSpPr>
            <p:spPr bwMode="auto">
              <a:xfrm>
                <a:off x="4989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329" name="Rectangle 168"/>
              <p:cNvSpPr>
                <a:spLocks noChangeArrowheads="1"/>
              </p:cNvSpPr>
              <p:nvPr/>
            </p:nvSpPr>
            <p:spPr bwMode="auto">
              <a:xfrm>
                <a:off x="5058" y="723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330" name="Rectangle 169"/>
              <p:cNvSpPr>
                <a:spLocks noChangeArrowheads="1"/>
              </p:cNvSpPr>
              <p:nvPr/>
            </p:nvSpPr>
            <p:spPr bwMode="auto">
              <a:xfrm>
                <a:off x="5114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331" name="Rectangle 170"/>
              <p:cNvSpPr>
                <a:spLocks noChangeArrowheads="1"/>
              </p:cNvSpPr>
              <p:nvPr/>
            </p:nvSpPr>
            <p:spPr bwMode="auto">
              <a:xfrm>
                <a:off x="5178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332" name="Rectangle 171"/>
              <p:cNvSpPr>
                <a:spLocks noChangeArrowheads="1"/>
              </p:cNvSpPr>
              <p:nvPr/>
            </p:nvSpPr>
            <p:spPr bwMode="auto">
              <a:xfrm>
                <a:off x="5243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333" name="Rectangle 172"/>
              <p:cNvSpPr>
                <a:spLocks noChangeArrowheads="1"/>
              </p:cNvSpPr>
              <p:nvPr/>
            </p:nvSpPr>
            <p:spPr bwMode="auto">
              <a:xfrm>
                <a:off x="5307" y="72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/</a:t>
                </a:r>
                <a:endParaRPr lang="en-US" altLang="zh-CN" sz="2400"/>
              </a:p>
            </p:txBody>
          </p:sp>
          <p:sp>
            <p:nvSpPr>
              <p:cNvPr id="334" name="Rectangle 173"/>
              <p:cNvSpPr>
                <a:spLocks noChangeArrowheads="1"/>
              </p:cNvSpPr>
              <p:nvPr/>
            </p:nvSpPr>
            <p:spPr bwMode="auto">
              <a:xfrm>
                <a:off x="5336" y="723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335" name="Rectangle 174"/>
              <p:cNvSpPr>
                <a:spLocks noChangeArrowheads="1"/>
              </p:cNvSpPr>
              <p:nvPr/>
            </p:nvSpPr>
            <p:spPr bwMode="auto">
              <a:xfrm>
                <a:off x="4508" y="859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336" name="Rectangle 175"/>
              <p:cNvSpPr>
                <a:spLocks noChangeArrowheads="1"/>
              </p:cNvSpPr>
              <p:nvPr/>
            </p:nvSpPr>
            <p:spPr bwMode="auto">
              <a:xfrm>
                <a:off x="4590" y="85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337" name="Rectangle 176"/>
              <p:cNvSpPr>
                <a:spLocks noChangeArrowheads="1"/>
              </p:cNvSpPr>
              <p:nvPr/>
            </p:nvSpPr>
            <p:spPr bwMode="auto">
              <a:xfrm>
                <a:off x="4657" y="85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g</a:t>
                </a:r>
                <a:endParaRPr lang="en-US" altLang="zh-CN" sz="2400"/>
              </a:p>
            </p:txBody>
          </p:sp>
          <p:sp>
            <p:nvSpPr>
              <p:cNvPr id="338" name="Rectangle 177"/>
              <p:cNvSpPr>
                <a:spLocks noChangeArrowheads="1"/>
              </p:cNvSpPr>
              <p:nvPr/>
            </p:nvSpPr>
            <p:spPr bwMode="auto">
              <a:xfrm>
                <a:off x="4717" y="859"/>
                <a:ext cx="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339" name="Rectangle 178"/>
              <p:cNvSpPr>
                <a:spLocks noChangeArrowheads="1"/>
              </p:cNvSpPr>
              <p:nvPr/>
            </p:nvSpPr>
            <p:spPr bwMode="auto">
              <a:xfrm>
                <a:off x="4749" y="859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340" name="Rectangle 179"/>
              <p:cNvSpPr>
                <a:spLocks noChangeArrowheads="1"/>
              </p:cNvSpPr>
              <p:nvPr/>
            </p:nvSpPr>
            <p:spPr bwMode="auto">
              <a:xfrm>
                <a:off x="4803" y="85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41" name="Rectangle 180"/>
              <p:cNvSpPr>
                <a:spLocks noChangeArrowheads="1"/>
              </p:cNvSpPr>
              <p:nvPr/>
            </p:nvSpPr>
            <p:spPr bwMode="auto">
              <a:xfrm>
                <a:off x="4836" y="85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342" name="Rectangle 181"/>
              <p:cNvSpPr>
                <a:spLocks noChangeArrowheads="1"/>
              </p:cNvSpPr>
              <p:nvPr/>
            </p:nvSpPr>
            <p:spPr bwMode="auto">
              <a:xfrm>
                <a:off x="4901" y="859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343" name="Rectangle 182"/>
              <p:cNvSpPr>
                <a:spLocks noChangeArrowheads="1"/>
              </p:cNvSpPr>
              <p:nvPr/>
            </p:nvSpPr>
            <p:spPr bwMode="auto">
              <a:xfrm>
                <a:off x="4938" y="85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44" name="Rectangle 183"/>
              <p:cNvSpPr>
                <a:spLocks noChangeArrowheads="1"/>
              </p:cNvSpPr>
              <p:nvPr/>
            </p:nvSpPr>
            <p:spPr bwMode="auto">
              <a:xfrm>
                <a:off x="4973" y="85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f</a:t>
                </a:r>
                <a:endParaRPr lang="en-US" altLang="zh-CN" sz="2400"/>
              </a:p>
            </p:txBody>
          </p:sp>
          <p:sp>
            <p:nvSpPr>
              <p:cNvPr id="345" name="Rectangle 184"/>
              <p:cNvSpPr>
                <a:spLocks noChangeArrowheads="1"/>
              </p:cNvSpPr>
              <p:nvPr/>
            </p:nvSpPr>
            <p:spPr bwMode="auto">
              <a:xfrm>
                <a:off x="5003" y="85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346" name="Rectangle 185"/>
              <p:cNvSpPr>
                <a:spLocks noChangeArrowheads="1"/>
              </p:cNvSpPr>
              <p:nvPr/>
            </p:nvSpPr>
            <p:spPr bwMode="auto">
              <a:xfrm>
                <a:off x="5067" y="85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47" name="Rectangle 186"/>
              <p:cNvSpPr>
                <a:spLocks noChangeArrowheads="1"/>
              </p:cNvSpPr>
              <p:nvPr/>
            </p:nvSpPr>
            <p:spPr bwMode="auto">
              <a:xfrm>
                <a:off x="5104" y="859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348" name="Rectangle 187"/>
              <p:cNvSpPr>
                <a:spLocks noChangeArrowheads="1"/>
              </p:cNvSpPr>
              <p:nvPr/>
            </p:nvSpPr>
            <p:spPr bwMode="auto">
              <a:xfrm>
                <a:off x="5157" y="85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h</a:t>
                </a:r>
                <a:endParaRPr lang="en-US" altLang="zh-CN" sz="2400"/>
              </a:p>
            </p:txBody>
          </p:sp>
          <p:sp>
            <p:nvSpPr>
              <p:cNvPr id="349" name="Freeform 188"/>
              <p:cNvSpPr>
                <a:spLocks/>
              </p:cNvSpPr>
              <p:nvPr/>
            </p:nvSpPr>
            <p:spPr bwMode="auto">
              <a:xfrm>
                <a:off x="4246" y="1520"/>
                <a:ext cx="59" cy="59"/>
              </a:xfrm>
              <a:custGeom>
                <a:avLst/>
                <a:gdLst>
                  <a:gd name="T0" fmla="*/ 0 w 59"/>
                  <a:gd name="T1" fmla="*/ 0 h 59"/>
                  <a:gd name="T2" fmla="*/ 0 w 59"/>
                  <a:gd name="T3" fmla="*/ 59 h 59"/>
                  <a:gd name="T4" fmla="*/ 59 w 59"/>
                  <a:gd name="T5" fmla="*/ 28 h 59"/>
                  <a:gd name="T6" fmla="*/ 0 w 59"/>
                  <a:gd name="T7" fmla="*/ 0 h 59"/>
                  <a:gd name="T8" fmla="*/ 0 w 59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59"/>
                  <a:gd name="T17" fmla="*/ 59 w 59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59">
                    <a:moveTo>
                      <a:pt x="0" y="0"/>
                    </a:moveTo>
                    <a:lnTo>
                      <a:pt x="0" y="59"/>
                    </a:lnTo>
                    <a:lnTo>
                      <a:pt x="59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" name="Freeform 189"/>
              <p:cNvSpPr>
                <a:spLocks/>
              </p:cNvSpPr>
              <p:nvPr/>
            </p:nvSpPr>
            <p:spPr bwMode="auto">
              <a:xfrm>
                <a:off x="4788" y="3098"/>
                <a:ext cx="60" cy="60"/>
              </a:xfrm>
              <a:custGeom>
                <a:avLst/>
                <a:gdLst>
                  <a:gd name="T0" fmla="*/ 60 w 60"/>
                  <a:gd name="T1" fmla="*/ 0 h 60"/>
                  <a:gd name="T2" fmla="*/ 0 w 60"/>
                  <a:gd name="T3" fmla="*/ 0 h 60"/>
                  <a:gd name="T4" fmla="*/ 32 w 60"/>
                  <a:gd name="T5" fmla="*/ 60 h 60"/>
                  <a:gd name="T6" fmla="*/ 60 w 60"/>
                  <a:gd name="T7" fmla="*/ 0 h 60"/>
                  <a:gd name="T8" fmla="*/ 60 w 60"/>
                  <a:gd name="T9" fmla="*/ 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60"/>
                  <a:gd name="T17" fmla="*/ 60 w 60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60">
                    <a:moveTo>
                      <a:pt x="60" y="0"/>
                    </a:moveTo>
                    <a:lnTo>
                      <a:pt x="0" y="0"/>
                    </a:lnTo>
                    <a:lnTo>
                      <a:pt x="32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" name="Freeform 190"/>
              <p:cNvSpPr>
                <a:spLocks/>
              </p:cNvSpPr>
              <p:nvPr/>
            </p:nvSpPr>
            <p:spPr bwMode="auto">
              <a:xfrm>
                <a:off x="3753" y="3102"/>
                <a:ext cx="59" cy="62"/>
              </a:xfrm>
              <a:custGeom>
                <a:avLst/>
                <a:gdLst>
                  <a:gd name="T0" fmla="*/ 59 w 59"/>
                  <a:gd name="T1" fmla="*/ 35 h 62"/>
                  <a:gd name="T2" fmla="*/ 17 w 59"/>
                  <a:gd name="T3" fmla="*/ 0 h 62"/>
                  <a:gd name="T4" fmla="*/ 0 w 59"/>
                  <a:gd name="T5" fmla="*/ 62 h 62"/>
                  <a:gd name="T6" fmla="*/ 59 w 59"/>
                  <a:gd name="T7" fmla="*/ 35 h 62"/>
                  <a:gd name="T8" fmla="*/ 59 w 59"/>
                  <a:gd name="T9" fmla="*/ 35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62"/>
                  <a:gd name="T17" fmla="*/ 59 w 59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62">
                    <a:moveTo>
                      <a:pt x="59" y="35"/>
                    </a:moveTo>
                    <a:lnTo>
                      <a:pt x="17" y="0"/>
                    </a:lnTo>
                    <a:lnTo>
                      <a:pt x="0" y="62"/>
                    </a:lnTo>
                    <a:lnTo>
                      <a:pt x="59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" name="Freeform 191"/>
              <p:cNvSpPr>
                <a:spLocks/>
              </p:cNvSpPr>
              <p:nvPr/>
            </p:nvSpPr>
            <p:spPr bwMode="auto">
              <a:xfrm>
                <a:off x="2063" y="3084"/>
                <a:ext cx="66" cy="53"/>
              </a:xfrm>
              <a:custGeom>
                <a:avLst/>
                <a:gdLst>
                  <a:gd name="T0" fmla="*/ 63 w 66"/>
                  <a:gd name="T1" fmla="*/ 53 h 53"/>
                  <a:gd name="T2" fmla="*/ 38 w 66"/>
                  <a:gd name="T3" fmla="*/ 0 h 53"/>
                  <a:gd name="T4" fmla="*/ 0 w 66"/>
                  <a:gd name="T5" fmla="*/ 53 h 53"/>
                  <a:gd name="T6" fmla="*/ 66 w 66"/>
                  <a:gd name="T7" fmla="*/ 53 h 53"/>
                  <a:gd name="T8" fmla="*/ 66 w 66"/>
                  <a:gd name="T9" fmla="*/ 53 h 53"/>
                  <a:gd name="T10" fmla="*/ 63 w 66"/>
                  <a:gd name="T11" fmla="*/ 53 h 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6"/>
                  <a:gd name="T19" fmla="*/ 0 h 53"/>
                  <a:gd name="T20" fmla="*/ 66 w 66"/>
                  <a:gd name="T21" fmla="*/ 53 h 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6" h="53">
                    <a:moveTo>
                      <a:pt x="63" y="53"/>
                    </a:moveTo>
                    <a:lnTo>
                      <a:pt x="38" y="0"/>
                    </a:lnTo>
                    <a:lnTo>
                      <a:pt x="0" y="53"/>
                    </a:lnTo>
                    <a:lnTo>
                      <a:pt x="66" y="53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3" name="Freeform 192"/>
              <p:cNvSpPr>
                <a:spLocks/>
              </p:cNvSpPr>
              <p:nvPr/>
            </p:nvSpPr>
            <p:spPr bwMode="auto">
              <a:xfrm>
                <a:off x="742" y="3088"/>
                <a:ext cx="66" cy="52"/>
              </a:xfrm>
              <a:custGeom>
                <a:avLst/>
                <a:gdLst>
                  <a:gd name="T0" fmla="*/ 63 w 66"/>
                  <a:gd name="T1" fmla="*/ 52 h 52"/>
                  <a:gd name="T2" fmla="*/ 49 w 66"/>
                  <a:gd name="T3" fmla="*/ 0 h 52"/>
                  <a:gd name="T4" fmla="*/ 0 w 66"/>
                  <a:gd name="T5" fmla="*/ 45 h 52"/>
                  <a:gd name="T6" fmla="*/ 66 w 66"/>
                  <a:gd name="T7" fmla="*/ 52 h 52"/>
                  <a:gd name="T8" fmla="*/ 66 w 66"/>
                  <a:gd name="T9" fmla="*/ 52 h 52"/>
                  <a:gd name="T10" fmla="*/ 63 w 66"/>
                  <a:gd name="T11" fmla="*/ 52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6"/>
                  <a:gd name="T19" fmla="*/ 0 h 52"/>
                  <a:gd name="T20" fmla="*/ 66 w 66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6" h="52">
                    <a:moveTo>
                      <a:pt x="63" y="52"/>
                    </a:moveTo>
                    <a:lnTo>
                      <a:pt x="49" y="0"/>
                    </a:lnTo>
                    <a:lnTo>
                      <a:pt x="0" y="45"/>
                    </a:lnTo>
                    <a:lnTo>
                      <a:pt x="66" y="52"/>
                    </a:lnTo>
                    <a:lnTo>
                      <a:pt x="63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4" name="Rectangle 193"/>
              <p:cNvSpPr>
                <a:spLocks noChangeArrowheads="1"/>
              </p:cNvSpPr>
              <p:nvPr/>
            </p:nvSpPr>
            <p:spPr bwMode="auto">
              <a:xfrm rot="-1200000">
                <a:off x="1032" y="2815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55" name="Rectangle 194"/>
              <p:cNvSpPr>
                <a:spLocks noChangeArrowheads="1"/>
              </p:cNvSpPr>
              <p:nvPr/>
            </p:nvSpPr>
            <p:spPr bwMode="auto">
              <a:xfrm rot="-1200000">
                <a:off x="1060" y="2803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(</a:t>
                </a:r>
                <a:endParaRPr lang="en-US" altLang="zh-CN" sz="2400"/>
              </a:p>
            </p:txBody>
          </p:sp>
          <p:sp>
            <p:nvSpPr>
              <p:cNvPr id="356" name="Rectangle 195"/>
              <p:cNvSpPr>
                <a:spLocks noChangeArrowheads="1"/>
              </p:cNvSpPr>
              <p:nvPr/>
            </p:nvSpPr>
            <p:spPr bwMode="auto">
              <a:xfrm rot="-1200000">
                <a:off x="1098" y="2781"/>
                <a:ext cx="8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357" name="Rectangle 196"/>
              <p:cNvSpPr>
                <a:spLocks noChangeArrowheads="1"/>
              </p:cNvSpPr>
              <p:nvPr/>
            </p:nvSpPr>
            <p:spPr bwMode="auto">
              <a:xfrm rot="-1200000">
                <a:off x="1180" y="275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358" name="Rectangle 197"/>
              <p:cNvSpPr>
                <a:spLocks noChangeArrowheads="1"/>
              </p:cNvSpPr>
              <p:nvPr/>
            </p:nvSpPr>
            <p:spPr bwMode="auto">
              <a:xfrm rot="-1200000">
                <a:off x="1240" y="273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59" name="Rectangle 198"/>
              <p:cNvSpPr>
                <a:spLocks noChangeArrowheads="1"/>
              </p:cNvSpPr>
              <p:nvPr/>
            </p:nvSpPr>
            <p:spPr bwMode="auto">
              <a:xfrm rot="-1200000">
                <a:off x="1271" y="2722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360" name="Rectangle 199"/>
              <p:cNvSpPr>
                <a:spLocks noChangeArrowheads="1"/>
              </p:cNvSpPr>
              <p:nvPr/>
            </p:nvSpPr>
            <p:spPr bwMode="auto">
              <a:xfrm rot="-1200000">
                <a:off x="1334" y="2704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61" name="Rectangle 200"/>
              <p:cNvSpPr>
                <a:spLocks noChangeArrowheads="1"/>
              </p:cNvSpPr>
              <p:nvPr/>
            </p:nvSpPr>
            <p:spPr bwMode="auto">
              <a:xfrm rot="-1200000">
                <a:off x="1366" y="2696"/>
                <a:ext cx="2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362" name="Rectangle 201"/>
              <p:cNvSpPr>
                <a:spLocks noChangeArrowheads="1"/>
              </p:cNvSpPr>
              <p:nvPr/>
            </p:nvSpPr>
            <p:spPr bwMode="auto">
              <a:xfrm rot="-1200000">
                <a:off x="1385" y="268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363" name="Rectangle 202"/>
              <p:cNvSpPr>
                <a:spLocks noChangeArrowheads="1"/>
              </p:cNvSpPr>
              <p:nvPr/>
            </p:nvSpPr>
            <p:spPr bwMode="auto">
              <a:xfrm rot="-1200000">
                <a:off x="1451" y="265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364" name="Rectangle 203"/>
              <p:cNvSpPr>
                <a:spLocks noChangeArrowheads="1"/>
              </p:cNvSpPr>
              <p:nvPr/>
            </p:nvSpPr>
            <p:spPr bwMode="auto">
              <a:xfrm rot="-1200000">
                <a:off x="1551" y="2630"/>
                <a:ext cx="2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365" name="Rectangle 204"/>
              <p:cNvSpPr>
                <a:spLocks noChangeArrowheads="1"/>
              </p:cNvSpPr>
              <p:nvPr/>
            </p:nvSpPr>
            <p:spPr bwMode="auto">
              <a:xfrm rot="-1200000">
                <a:off x="1571" y="2619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)</a:t>
                </a:r>
                <a:endParaRPr lang="en-US" altLang="zh-CN" sz="2400"/>
              </a:p>
            </p:txBody>
          </p:sp>
          <p:sp>
            <p:nvSpPr>
              <p:cNvPr id="366" name="Rectangle 205"/>
              <p:cNvSpPr>
                <a:spLocks noChangeArrowheads="1"/>
              </p:cNvSpPr>
              <p:nvPr/>
            </p:nvSpPr>
            <p:spPr bwMode="auto">
              <a:xfrm rot="-1200000">
                <a:off x="1605" y="260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67" name="Rectangle 206"/>
              <p:cNvSpPr>
                <a:spLocks noChangeArrowheads="1"/>
              </p:cNvSpPr>
              <p:nvPr/>
            </p:nvSpPr>
            <p:spPr bwMode="auto">
              <a:xfrm rot="-1200000">
                <a:off x="1634" y="259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368" name="Rectangle 207"/>
              <p:cNvSpPr>
                <a:spLocks noChangeArrowheads="1"/>
              </p:cNvSpPr>
              <p:nvPr/>
            </p:nvSpPr>
            <p:spPr bwMode="auto">
              <a:xfrm rot="-1200000">
                <a:off x="1697" y="2570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369" name="Rectangle 208"/>
              <p:cNvSpPr>
                <a:spLocks noChangeArrowheads="1"/>
              </p:cNvSpPr>
              <p:nvPr/>
            </p:nvSpPr>
            <p:spPr bwMode="auto">
              <a:xfrm rot="-1200000">
                <a:off x="1734" y="2562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70" name="Rectangle 209"/>
              <p:cNvSpPr>
                <a:spLocks noChangeArrowheads="1"/>
              </p:cNvSpPr>
              <p:nvPr/>
            </p:nvSpPr>
            <p:spPr bwMode="auto">
              <a:xfrm rot="-1200000">
                <a:off x="1763" y="2546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(</a:t>
                </a:r>
                <a:endParaRPr lang="en-US" altLang="zh-CN" sz="2400"/>
              </a:p>
            </p:txBody>
          </p:sp>
          <p:sp>
            <p:nvSpPr>
              <p:cNvPr id="371" name="Rectangle 210"/>
              <p:cNvSpPr>
                <a:spLocks noChangeArrowheads="1"/>
              </p:cNvSpPr>
              <p:nvPr/>
            </p:nvSpPr>
            <p:spPr bwMode="auto">
              <a:xfrm rot="-1200000">
                <a:off x="1800" y="2527"/>
                <a:ext cx="8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</p:grpSp>
        <p:sp>
          <p:nvSpPr>
            <p:cNvPr id="12" name="Rectangle 211"/>
            <p:cNvSpPr>
              <a:spLocks noChangeArrowheads="1"/>
            </p:cNvSpPr>
            <p:nvPr/>
          </p:nvSpPr>
          <p:spPr bwMode="auto">
            <a:xfrm rot="20400000">
              <a:off x="1882" y="26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13" name="Rectangle 212"/>
            <p:cNvSpPr>
              <a:spLocks noChangeArrowheads="1"/>
            </p:cNvSpPr>
            <p:nvPr/>
          </p:nvSpPr>
          <p:spPr bwMode="auto">
            <a:xfrm rot="20400000">
              <a:off x="1946" y="2627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4" name="Rectangle 213"/>
            <p:cNvSpPr>
              <a:spLocks noChangeArrowheads="1"/>
            </p:cNvSpPr>
            <p:nvPr/>
          </p:nvSpPr>
          <p:spPr bwMode="auto">
            <a:xfrm rot="20400000">
              <a:off x="1974" y="2610"/>
              <a:ext cx="6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=</a:t>
              </a:r>
              <a:endParaRPr lang="en-US" altLang="zh-CN" sz="2400"/>
            </a:p>
          </p:txBody>
        </p:sp>
        <p:sp>
          <p:nvSpPr>
            <p:cNvPr id="15" name="Rectangle 214"/>
            <p:cNvSpPr>
              <a:spLocks noChangeArrowheads="1"/>
            </p:cNvSpPr>
            <p:nvPr/>
          </p:nvSpPr>
          <p:spPr bwMode="auto">
            <a:xfrm rot="20400000">
              <a:off x="2040" y="259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6" name="Rectangle 215"/>
            <p:cNvSpPr>
              <a:spLocks noChangeArrowheads="1"/>
            </p:cNvSpPr>
            <p:nvPr/>
          </p:nvSpPr>
          <p:spPr bwMode="auto">
            <a:xfrm rot="20400000">
              <a:off x="2069" y="2583"/>
              <a:ext cx="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17" name="Rectangle 216"/>
            <p:cNvSpPr>
              <a:spLocks noChangeArrowheads="1"/>
            </p:cNvSpPr>
            <p:nvPr/>
          </p:nvSpPr>
          <p:spPr bwMode="auto">
            <a:xfrm rot="20400000">
              <a:off x="2088" y="256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18" name="Rectangle 217"/>
            <p:cNvSpPr>
              <a:spLocks noChangeArrowheads="1"/>
            </p:cNvSpPr>
            <p:nvPr/>
          </p:nvSpPr>
          <p:spPr bwMode="auto">
            <a:xfrm rot="20400000">
              <a:off x="2167" y="253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W</a:t>
              </a:r>
              <a:endParaRPr lang="en-US" altLang="zh-CN" sz="2400"/>
            </a:p>
          </p:txBody>
        </p:sp>
        <p:sp>
          <p:nvSpPr>
            <p:cNvPr id="19" name="Rectangle 218"/>
            <p:cNvSpPr>
              <a:spLocks noChangeArrowheads="1"/>
            </p:cNvSpPr>
            <p:nvPr/>
          </p:nvSpPr>
          <p:spPr bwMode="auto">
            <a:xfrm rot="20400000">
              <a:off x="2267" y="2514"/>
              <a:ext cx="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20" name="Rectangle 219"/>
            <p:cNvSpPr>
              <a:spLocks noChangeArrowheads="1"/>
            </p:cNvSpPr>
            <p:nvPr/>
          </p:nvSpPr>
          <p:spPr bwMode="auto">
            <a:xfrm rot="20400000">
              <a:off x="2288" y="2503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21" name="Rectangle 220"/>
            <p:cNvSpPr>
              <a:spLocks noChangeArrowheads="1"/>
            </p:cNvSpPr>
            <p:nvPr/>
          </p:nvSpPr>
          <p:spPr bwMode="auto">
            <a:xfrm rot="19980000">
              <a:off x="3229" y="2477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22" name="Rectangle 221"/>
            <p:cNvSpPr>
              <a:spLocks noChangeArrowheads="1"/>
            </p:cNvSpPr>
            <p:nvPr/>
          </p:nvSpPr>
          <p:spPr bwMode="auto">
            <a:xfrm rot="19980000">
              <a:off x="3261" y="2447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23" name="Rectangle 222"/>
            <p:cNvSpPr>
              <a:spLocks noChangeArrowheads="1"/>
            </p:cNvSpPr>
            <p:nvPr/>
          </p:nvSpPr>
          <p:spPr bwMode="auto">
            <a:xfrm rot="19980000">
              <a:off x="3341" y="241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24" name="Rectangle 223"/>
            <p:cNvSpPr>
              <a:spLocks noChangeArrowheads="1"/>
            </p:cNvSpPr>
            <p:nvPr/>
          </p:nvSpPr>
          <p:spPr bwMode="auto">
            <a:xfrm rot="19980000">
              <a:off x="3401" y="2391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25" name="Rectangle 224"/>
            <p:cNvSpPr>
              <a:spLocks noChangeArrowheads="1"/>
            </p:cNvSpPr>
            <p:nvPr/>
          </p:nvSpPr>
          <p:spPr bwMode="auto">
            <a:xfrm rot="19980000">
              <a:off x="3428" y="2370"/>
              <a:ext cx="6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=</a:t>
              </a:r>
              <a:endParaRPr lang="en-US" altLang="zh-CN" sz="2400"/>
            </a:p>
          </p:txBody>
        </p:sp>
        <p:sp>
          <p:nvSpPr>
            <p:cNvPr id="26" name="Rectangle 225"/>
            <p:cNvSpPr>
              <a:spLocks noChangeArrowheads="1"/>
            </p:cNvSpPr>
            <p:nvPr/>
          </p:nvSpPr>
          <p:spPr bwMode="auto">
            <a:xfrm rot="19980000">
              <a:off x="3492" y="23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27" name="Rectangle 226"/>
            <p:cNvSpPr>
              <a:spLocks noChangeArrowheads="1"/>
            </p:cNvSpPr>
            <p:nvPr/>
          </p:nvSpPr>
          <p:spPr bwMode="auto">
            <a:xfrm rot="19980000">
              <a:off x="3518" y="2320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28" name="Rectangle 227"/>
            <p:cNvSpPr>
              <a:spLocks noChangeArrowheads="1"/>
            </p:cNvSpPr>
            <p:nvPr/>
          </p:nvSpPr>
          <p:spPr bwMode="auto">
            <a:xfrm rot="19980000">
              <a:off x="3597" y="2296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-</a:t>
              </a:r>
              <a:endParaRPr lang="en-US" altLang="zh-CN" sz="2400"/>
            </a:p>
          </p:txBody>
        </p:sp>
        <p:sp>
          <p:nvSpPr>
            <p:cNvPr id="29" name="Rectangle 228"/>
            <p:cNvSpPr>
              <a:spLocks noChangeArrowheads="1"/>
            </p:cNvSpPr>
            <p:nvPr/>
          </p:nvSpPr>
          <p:spPr bwMode="auto">
            <a:xfrm rot="19980000">
              <a:off x="3627" y="2279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30" name="Rectangle 229"/>
            <p:cNvSpPr>
              <a:spLocks noChangeArrowheads="1"/>
            </p:cNvSpPr>
            <p:nvPr/>
          </p:nvSpPr>
          <p:spPr bwMode="auto">
            <a:xfrm rot="19980000">
              <a:off x="3658" y="226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y</a:t>
              </a:r>
              <a:endParaRPr lang="en-US" altLang="zh-CN" sz="2400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 rot="19980000">
              <a:off x="3710" y="22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32" name="Rectangle 231"/>
            <p:cNvSpPr>
              <a:spLocks noChangeArrowheads="1"/>
            </p:cNvSpPr>
            <p:nvPr/>
          </p:nvSpPr>
          <p:spPr bwMode="auto">
            <a:xfrm rot="19980000">
              <a:off x="3764" y="220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33" name="Rectangle 232"/>
            <p:cNvSpPr>
              <a:spLocks noChangeArrowheads="1"/>
            </p:cNvSpPr>
            <p:nvPr/>
          </p:nvSpPr>
          <p:spPr bwMode="auto">
            <a:xfrm rot="19980000">
              <a:off x="3827" y="2181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34" name="Rectangle 233"/>
            <p:cNvSpPr>
              <a:spLocks noChangeArrowheads="1"/>
            </p:cNvSpPr>
            <p:nvPr/>
          </p:nvSpPr>
          <p:spPr bwMode="auto">
            <a:xfrm rot="18600000">
              <a:off x="4032" y="2658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35" name="Rectangle 234"/>
            <p:cNvSpPr>
              <a:spLocks noChangeArrowheads="1"/>
            </p:cNvSpPr>
            <p:nvPr/>
          </p:nvSpPr>
          <p:spPr bwMode="auto">
            <a:xfrm rot="18600000">
              <a:off x="4048" y="2611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36" name="Rectangle 235"/>
            <p:cNvSpPr>
              <a:spLocks noChangeArrowheads="1"/>
            </p:cNvSpPr>
            <p:nvPr/>
          </p:nvSpPr>
          <p:spPr bwMode="auto">
            <a:xfrm rot="18600000">
              <a:off x="4111" y="255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37" name="Rectangle 236"/>
            <p:cNvSpPr>
              <a:spLocks noChangeArrowheads="1"/>
            </p:cNvSpPr>
            <p:nvPr/>
          </p:nvSpPr>
          <p:spPr bwMode="auto">
            <a:xfrm rot="18600000">
              <a:off x="4159" y="251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38" name="Rectangle 237"/>
            <p:cNvSpPr>
              <a:spLocks noChangeArrowheads="1"/>
            </p:cNvSpPr>
            <p:nvPr/>
          </p:nvSpPr>
          <p:spPr bwMode="auto">
            <a:xfrm rot="18600000">
              <a:off x="4173" y="2477"/>
              <a:ext cx="6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=</a:t>
              </a:r>
              <a:endParaRPr lang="en-US" altLang="zh-CN" sz="2400"/>
            </a:p>
          </p:txBody>
        </p:sp>
        <p:sp>
          <p:nvSpPr>
            <p:cNvPr id="39" name="Rectangle 238"/>
            <p:cNvSpPr>
              <a:spLocks noChangeArrowheads="1"/>
            </p:cNvSpPr>
            <p:nvPr/>
          </p:nvSpPr>
          <p:spPr bwMode="auto">
            <a:xfrm rot="18600000">
              <a:off x="4221" y="2438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40" name="Rectangle 239"/>
            <p:cNvSpPr>
              <a:spLocks noChangeArrowheads="1"/>
            </p:cNvSpPr>
            <p:nvPr/>
          </p:nvSpPr>
          <p:spPr bwMode="auto">
            <a:xfrm rot="18600000">
              <a:off x="4243" y="2419"/>
              <a:ext cx="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41" name="Rectangle 240"/>
            <p:cNvSpPr>
              <a:spLocks noChangeArrowheads="1"/>
            </p:cNvSpPr>
            <p:nvPr/>
          </p:nvSpPr>
          <p:spPr bwMode="auto">
            <a:xfrm rot="18600000">
              <a:off x="4248" y="237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42" name="Rectangle 241"/>
            <p:cNvSpPr>
              <a:spLocks noChangeArrowheads="1"/>
            </p:cNvSpPr>
            <p:nvPr/>
          </p:nvSpPr>
          <p:spPr bwMode="auto">
            <a:xfrm rot="18600000">
              <a:off x="4300" y="231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43" name="Rectangle 242"/>
            <p:cNvSpPr>
              <a:spLocks noChangeArrowheads="1"/>
            </p:cNvSpPr>
            <p:nvPr/>
          </p:nvSpPr>
          <p:spPr bwMode="auto">
            <a:xfrm rot="18600000">
              <a:off x="4347" y="2255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Q</a:t>
              </a:r>
              <a:endParaRPr lang="en-US" altLang="zh-CN" sz="2400"/>
            </a:p>
          </p:txBody>
        </p:sp>
        <p:sp>
          <p:nvSpPr>
            <p:cNvPr id="44" name="Rectangle 243"/>
            <p:cNvSpPr>
              <a:spLocks noChangeArrowheads="1"/>
            </p:cNvSpPr>
            <p:nvPr/>
          </p:nvSpPr>
          <p:spPr bwMode="auto">
            <a:xfrm rot="18600000">
              <a:off x="4417" y="2216"/>
              <a:ext cx="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45" name="Rectangle 244"/>
            <p:cNvSpPr>
              <a:spLocks noChangeArrowheads="1"/>
            </p:cNvSpPr>
            <p:nvPr/>
          </p:nvSpPr>
          <p:spPr bwMode="auto">
            <a:xfrm rot="18600000">
              <a:off x="4429" y="2192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46" name="Rectangle 245"/>
            <p:cNvSpPr>
              <a:spLocks noChangeArrowheads="1"/>
            </p:cNvSpPr>
            <p:nvPr/>
          </p:nvSpPr>
          <p:spPr bwMode="auto">
            <a:xfrm rot="16200000">
              <a:off x="4691" y="2816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47" name="Rectangle 246"/>
            <p:cNvSpPr>
              <a:spLocks noChangeArrowheads="1"/>
            </p:cNvSpPr>
            <p:nvPr/>
          </p:nvSpPr>
          <p:spPr bwMode="auto">
            <a:xfrm rot="16200000">
              <a:off x="4666" y="2752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48" name="Rectangle 247"/>
            <p:cNvSpPr>
              <a:spLocks noChangeArrowheads="1"/>
            </p:cNvSpPr>
            <p:nvPr/>
          </p:nvSpPr>
          <p:spPr bwMode="auto">
            <a:xfrm rot="16200000">
              <a:off x="4679" y="267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49" name="Rectangle 248"/>
            <p:cNvSpPr>
              <a:spLocks noChangeArrowheads="1"/>
            </p:cNvSpPr>
            <p:nvPr/>
          </p:nvSpPr>
          <p:spPr bwMode="auto">
            <a:xfrm rot="16200000">
              <a:off x="4694" y="262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50" name="Rectangle 249"/>
            <p:cNvSpPr>
              <a:spLocks noChangeArrowheads="1"/>
            </p:cNvSpPr>
            <p:nvPr/>
          </p:nvSpPr>
          <p:spPr bwMode="auto">
            <a:xfrm rot="16200000">
              <a:off x="4677" y="2576"/>
              <a:ext cx="6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=</a:t>
              </a:r>
              <a:endParaRPr lang="en-US" altLang="zh-CN" sz="2400"/>
            </a:p>
          </p:txBody>
        </p:sp>
        <p:sp>
          <p:nvSpPr>
            <p:cNvPr id="51" name="Rectangle 250"/>
            <p:cNvSpPr>
              <a:spLocks noChangeArrowheads="1"/>
            </p:cNvSpPr>
            <p:nvPr/>
          </p:nvSpPr>
          <p:spPr bwMode="auto">
            <a:xfrm rot="16200000">
              <a:off x="4694" y="252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52" name="Rectangle 251"/>
            <p:cNvSpPr>
              <a:spLocks noChangeArrowheads="1"/>
            </p:cNvSpPr>
            <p:nvPr/>
          </p:nvSpPr>
          <p:spPr bwMode="auto">
            <a:xfrm rot="16200000">
              <a:off x="4699" y="2500"/>
              <a:ext cx="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53" name="Rectangle 252"/>
            <p:cNvSpPr>
              <a:spLocks noChangeArrowheads="1"/>
            </p:cNvSpPr>
            <p:nvPr/>
          </p:nvSpPr>
          <p:spPr bwMode="auto">
            <a:xfrm rot="16200000">
              <a:off x="4682" y="2455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J</a:t>
              </a:r>
              <a:endParaRPr lang="en-US" altLang="zh-CN" sz="2400"/>
            </a:p>
          </p:txBody>
        </p:sp>
        <p:sp>
          <p:nvSpPr>
            <p:cNvPr id="54" name="Rectangle 253"/>
            <p:cNvSpPr>
              <a:spLocks noChangeArrowheads="1"/>
            </p:cNvSpPr>
            <p:nvPr/>
          </p:nvSpPr>
          <p:spPr bwMode="auto">
            <a:xfrm rot="16200000">
              <a:off x="4663" y="238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55" name="Rectangle 254"/>
            <p:cNvSpPr>
              <a:spLocks noChangeArrowheads="1"/>
            </p:cNvSpPr>
            <p:nvPr/>
          </p:nvSpPr>
          <p:spPr bwMode="auto">
            <a:xfrm rot="16200000">
              <a:off x="4672" y="2294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56" name="Rectangle 255"/>
            <p:cNvSpPr>
              <a:spLocks noChangeArrowheads="1"/>
            </p:cNvSpPr>
            <p:nvPr/>
          </p:nvSpPr>
          <p:spPr bwMode="auto">
            <a:xfrm rot="16200000">
              <a:off x="4699" y="2245"/>
              <a:ext cx="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57" name="Rectangle 256"/>
            <p:cNvSpPr>
              <a:spLocks noChangeArrowheads="1"/>
            </p:cNvSpPr>
            <p:nvPr/>
          </p:nvSpPr>
          <p:spPr bwMode="auto">
            <a:xfrm rot="16200000">
              <a:off x="4691" y="2212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58" name="Rectangle 257"/>
            <p:cNvSpPr>
              <a:spLocks noChangeArrowheads="1"/>
            </p:cNvSpPr>
            <p:nvPr/>
          </p:nvSpPr>
          <p:spPr bwMode="auto">
            <a:xfrm>
              <a:off x="1969" y="109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0</a:t>
              </a:r>
              <a:endParaRPr lang="en-US" altLang="zh-CN" sz="2400"/>
            </a:p>
          </p:txBody>
        </p:sp>
        <p:sp>
          <p:nvSpPr>
            <p:cNvPr id="59" name="Rectangle 258"/>
            <p:cNvSpPr>
              <a:spLocks noChangeArrowheads="1"/>
            </p:cNvSpPr>
            <p:nvPr/>
          </p:nvSpPr>
          <p:spPr bwMode="auto">
            <a:xfrm>
              <a:off x="4361" y="120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1</a:t>
              </a:r>
              <a:endParaRPr lang="en-US" altLang="zh-CN" sz="2400"/>
            </a:p>
          </p:txBody>
        </p:sp>
        <p:sp>
          <p:nvSpPr>
            <p:cNvPr id="60" name="Line 259"/>
            <p:cNvSpPr>
              <a:spLocks noChangeShapeType="1"/>
            </p:cNvSpPr>
            <p:nvPr/>
          </p:nvSpPr>
          <p:spPr bwMode="auto">
            <a:xfrm>
              <a:off x="1166" y="1693"/>
              <a:ext cx="61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60"/>
            <p:cNvSpPr>
              <a:spLocks/>
            </p:cNvSpPr>
            <p:nvPr/>
          </p:nvSpPr>
          <p:spPr bwMode="auto">
            <a:xfrm>
              <a:off x="1754" y="1665"/>
              <a:ext cx="59" cy="59"/>
            </a:xfrm>
            <a:custGeom>
              <a:avLst/>
              <a:gdLst>
                <a:gd name="T0" fmla="*/ 0 w 59"/>
                <a:gd name="T1" fmla="*/ 0 h 59"/>
                <a:gd name="T2" fmla="*/ 0 w 59"/>
                <a:gd name="T3" fmla="*/ 59 h 59"/>
                <a:gd name="T4" fmla="*/ 59 w 59"/>
                <a:gd name="T5" fmla="*/ 28 h 59"/>
                <a:gd name="T6" fmla="*/ 0 w 59"/>
                <a:gd name="T7" fmla="*/ 0 h 59"/>
                <a:gd name="T8" fmla="*/ 0 w 59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59"/>
                <a:gd name="T17" fmla="*/ 59 w 59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59">
                  <a:moveTo>
                    <a:pt x="0" y="0"/>
                  </a:moveTo>
                  <a:lnTo>
                    <a:pt x="0" y="59"/>
                  </a:lnTo>
                  <a:lnTo>
                    <a:pt x="59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261"/>
            <p:cNvSpPr>
              <a:spLocks noChangeArrowheads="1"/>
            </p:cNvSpPr>
            <p:nvPr/>
          </p:nvSpPr>
          <p:spPr bwMode="auto">
            <a:xfrm>
              <a:off x="893" y="163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63" name="Rectangle 262"/>
            <p:cNvSpPr>
              <a:spLocks noChangeArrowheads="1"/>
            </p:cNvSpPr>
            <p:nvPr/>
          </p:nvSpPr>
          <p:spPr bwMode="auto">
            <a:xfrm>
              <a:off x="968" y="163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64" name="Rectangle 263"/>
            <p:cNvSpPr>
              <a:spLocks noChangeArrowheads="1"/>
            </p:cNvSpPr>
            <p:nvPr/>
          </p:nvSpPr>
          <p:spPr bwMode="auto">
            <a:xfrm>
              <a:off x="1002" y="16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65" name="Rectangle 264"/>
            <p:cNvSpPr>
              <a:spLocks noChangeArrowheads="1"/>
            </p:cNvSpPr>
            <p:nvPr/>
          </p:nvSpPr>
          <p:spPr bwMode="auto">
            <a:xfrm>
              <a:off x="1066" y="1630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66" name="Rectangle 265"/>
            <p:cNvSpPr>
              <a:spLocks noChangeArrowheads="1"/>
            </p:cNvSpPr>
            <p:nvPr/>
          </p:nvSpPr>
          <p:spPr bwMode="auto">
            <a:xfrm>
              <a:off x="1104" y="163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67" name="Rectangle 266"/>
            <p:cNvSpPr>
              <a:spLocks noChangeArrowheads="1"/>
            </p:cNvSpPr>
            <p:nvPr/>
          </p:nvSpPr>
          <p:spPr bwMode="auto">
            <a:xfrm>
              <a:off x="223" y="331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68" name="Rectangle 267"/>
            <p:cNvSpPr>
              <a:spLocks noChangeArrowheads="1"/>
            </p:cNvSpPr>
            <p:nvPr/>
          </p:nvSpPr>
          <p:spPr bwMode="auto">
            <a:xfrm>
              <a:off x="314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69" name="Rectangle 268"/>
            <p:cNvSpPr>
              <a:spLocks noChangeArrowheads="1"/>
            </p:cNvSpPr>
            <p:nvPr/>
          </p:nvSpPr>
          <p:spPr bwMode="auto">
            <a:xfrm>
              <a:off x="383" y="331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70" name="Rectangle 269"/>
            <p:cNvSpPr>
              <a:spLocks noChangeArrowheads="1"/>
            </p:cNvSpPr>
            <p:nvPr/>
          </p:nvSpPr>
          <p:spPr bwMode="auto">
            <a:xfrm>
              <a:off x="477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71" name="Rectangle 270"/>
            <p:cNvSpPr>
              <a:spLocks noChangeArrowheads="1"/>
            </p:cNvSpPr>
            <p:nvPr/>
          </p:nvSpPr>
          <p:spPr bwMode="auto">
            <a:xfrm>
              <a:off x="541" y="3316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72" name="Rectangle 271"/>
            <p:cNvSpPr>
              <a:spLocks noChangeArrowheads="1"/>
            </p:cNvSpPr>
            <p:nvPr/>
          </p:nvSpPr>
          <p:spPr bwMode="auto">
            <a:xfrm>
              <a:off x="579" y="331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y</a:t>
              </a:r>
              <a:endParaRPr lang="en-US" altLang="zh-CN" sz="2400"/>
            </a:p>
          </p:txBody>
        </p:sp>
        <p:sp>
          <p:nvSpPr>
            <p:cNvPr id="73" name="Rectangle 272"/>
            <p:cNvSpPr>
              <a:spLocks noChangeArrowheads="1"/>
            </p:cNvSpPr>
            <p:nvPr/>
          </p:nvSpPr>
          <p:spPr bwMode="auto">
            <a:xfrm>
              <a:off x="638" y="331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74" name="Rectangle 273"/>
            <p:cNvSpPr>
              <a:spLocks noChangeArrowheads="1"/>
            </p:cNvSpPr>
            <p:nvPr/>
          </p:nvSpPr>
          <p:spPr bwMode="auto">
            <a:xfrm>
              <a:off x="670" y="3316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75" name="Rectangle 274"/>
            <p:cNvSpPr>
              <a:spLocks noChangeArrowheads="1"/>
            </p:cNvSpPr>
            <p:nvPr/>
          </p:nvSpPr>
          <p:spPr bwMode="auto">
            <a:xfrm>
              <a:off x="706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76" name="Rectangle 275"/>
            <p:cNvSpPr>
              <a:spLocks noChangeArrowheads="1"/>
            </p:cNvSpPr>
            <p:nvPr/>
          </p:nvSpPr>
          <p:spPr bwMode="auto">
            <a:xfrm>
              <a:off x="773" y="331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77" name="Rectangle 276"/>
            <p:cNvSpPr>
              <a:spLocks noChangeArrowheads="1"/>
            </p:cNvSpPr>
            <p:nvPr/>
          </p:nvSpPr>
          <p:spPr bwMode="auto">
            <a:xfrm>
              <a:off x="804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78" name="Rectangle 277"/>
            <p:cNvSpPr>
              <a:spLocks noChangeArrowheads="1"/>
            </p:cNvSpPr>
            <p:nvPr/>
          </p:nvSpPr>
          <p:spPr bwMode="auto">
            <a:xfrm>
              <a:off x="872" y="3316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79" name="Rectangle 278"/>
            <p:cNvSpPr>
              <a:spLocks noChangeArrowheads="1"/>
            </p:cNvSpPr>
            <p:nvPr/>
          </p:nvSpPr>
          <p:spPr bwMode="auto">
            <a:xfrm>
              <a:off x="908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80" name="Rectangle 279"/>
            <p:cNvSpPr>
              <a:spLocks noChangeArrowheads="1"/>
            </p:cNvSpPr>
            <p:nvPr/>
          </p:nvSpPr>
          <p:spPr bwMode="auto">
            <a:xfrm>
              <a:off x="972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n</a:t>
              </a:r>
              <a:endParaRPr lang="en-US" altLang="zh-CN" sz="2400"/>
            </a:p>
          </p:txBody>
        </p:sp>
        <p:sp>
          <p:nvSpPr>
            <p:cNvPr id="81" name="Rectangle 280"/>
            <p:cNvSpPr>
              <a:spLocks noChangeArrowheads="1"/>
            </p:cNvSpPr>
            <p:nvPr/>
          </p:nvSpPr>
          <p:spPr bwMode="auto">
            <a:xfrm>
              <a:off x="1040" y="331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82" name="Rectangle 281"/>
            <p:cNvSpPr>
              <a:spLocks noChangeArrowheads="1"/>
            </p:cNvSpPr>
            <p:nvPr/>
          </p:nvSpPr>
          <p:spPr bwMode="auto">
            <a:xfrm>
              <a:off x="1092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83" name="Rectangle 282"/>
            <p:cNvSpPr>
              <a:spLocks noChangeArrowheads="1"/>
            </p:cNvSpPr>
            <p:nvPr/>
          </p:nvSpPr>
          <p:spPr bwMode="auto">
            <a:xfrm>
              <a:off x="1159" y="331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84" name="Rectangle 283"/>
            <p:cNvSpPr>
              <a:spLocks noChangeArrowheads="1"/>
            </p:cNvSpPr>
            <p:nvPr/>
          </p:nvSpPr>
          <p:spPr bwMode="auto">
            <a:xfrm>
              <a:off x="1192" y="3316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85" name="Rectangle 284"/>
            <p:cNvSpPr>
              <a:spLocks noChangeArrowheads="1"/>
            </p:cNvSpPr>
            <p:nvPr/>
          </p:nvSpPr>
          <p:spPr bwMode="auto">
            <a:xfrm>
              <a:off x="1261" y="331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86" name="Rectangle 285"/>
            <p:cNvSpPr>
              <a:spLocks noChangeArrowheads="1"/>
            </p:cNvSpPr>
            <p:nvPr/>
          </p:nvSpPr>
          <p:spPr bwMode="auto">
            <a:xfrm>
              <a:off x="1342" y="331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87" name="Rectangle 286"/>
            <p:cNvSpPr>
              <a:spLocks noChangeArrowheads="1"/>
            </p:cNvSpPr>
            <p:nvPr/>
          </p:nvSpPr>
          <p:spPr bwMode="auto">
            <a:xfrm>
              <a:off x="479" y="3431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88" name="Rectangle 287"/>
            <p:cNvSpPr>
              <a:spLocks noChangeArrowheads="1"/>
            </p:cNvSpPr>
            <p:nvPr/>
          </p:nvSpPr>
          <p:spPr bwMode="auto">
            <a:xfrm>
              <a:off x="517" y="3431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89" name="Rectangle 288"/>
            <p:cNvSpPr>
              <a:spLocks noChangeArrowheads="1"/>
            </p:cNvSpPr>
            <p:nvPr/>
          </p:nvSpPr>
          <p:spPr bwMode="auto">
            <a:xfrm>
              <a:off x="587" y="3431"/>
              <a:ext cx="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90" name="Rectangle 289"/>
            <p:cNvSpPr>
              <a:spLocks noChangeArrowheads="1"/>
            </p:cNvSpPr>
            <p:nvPr/>
          </p:nvSpPr>
          <p:spPr bwMode="auto">
            <a:xfrm>
              <a:off x="614" y="34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91" name="Rectangle 290"/>
            <p:cNvSpPr>
              <a:spLocks noChangeArrowheads="1"/>
            </p:cNvSpPr>
            <p:nvPr/>
          </p:nvSpPr>
          <p:spPr bwMode="auto">
            <a:xfrm>
              <a:off x="680" y="34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92" name="Rectangle 291"/>
            <p:cNvSpPr>
              <a:spLocks noChangeArrowheads="1"/>
            </p:cNvSpPr>
            <p:nvPr/>
          </p:nvSpPr>
          <p:spPr bwMode="auto">
            <a:xfrm>
              <a:off x="743" y="3431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93" name="Rectangle 292"/>
            <p:cNvSpPr>
              <a:spLocks noChangeArrowheads="1"/>
            </p:cNvSpPr>
            <p:nvPr/>
          </p:nvSpPr>
          <p:spPr bwMode="auto">
            <a:xfrm>
              <a:off x="779" y="34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94" name="Rectangle 293"/>
            <p:cNvSpPr>
              <a:spLocks noChangeArrowheads="1"/>
            </p:cNvSpPr>
            <p:nvPr/>
          </p:nvSpPr>
          <p:spPr bwMode="auto">
            <a:xfrm>
              <a:off x="846" y="3431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95" name="Rectangle 294"/>
            <p:cNvSpPr>
              <a:spLocks noChangeArrowheads="1"/>
            </p:cNvSpPr>
            <p:nvPr/>
          </p:nvSpPr>
          <p:spPr bwMode="auto">
            <a:xfrm>
              <a:off x="878" y="34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96" name="Rectangle 295"/>
            <p:cNvSpPr>
              <a:spLocks noChangeArrowheads="1"/>
            </p:cNvSpPr>
            <p:nvPr/>
          </p:nvSpPr>
          <p:spPr bwMode="auto">
            <a:xfrm>
              <a:off x="944" y="3431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.</a:t>
              </a:r>
              <a:endParaRPr lang="en-US" altLang="zh-CN" sz="2400"/>
            </a:p>
          </p:txBody>
        </p:sp>
        <p:sp>
          <p:nvSpPr>
            <p:cNvPr id="97" name="Rectangle 296"/>
            <p:cNvSpPr>
              <a:spLocks noChangeArrowheads="1"/>
            </p:cNvSpPr>
            <p:nvPr/>
          </p:nvSpPr>
          <p:spPr bwMode="auto">
            <a:xfrm>
              <a:off x="975" y="34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98" name="Rectangle 297"/>
            <p:cNvSpPr>
              <a:spLocks noChangeArrowheads="1"/>
            </p:cNvSpPr>
            <p:nvPr/>
          </p:nvSpPr>
          <p:spPr bwMode="auto">
            <a:xfrm>
              <a:off x="1038" y="34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99" name="Rectangle 298"/>
            <p:cNvSpPr>
              <a:spLocks noChangeArrowheads="1"/>
            </p:cNvSpPr>
            <p:nvPr/>
          </p:nvSpPr>
          <p:spPr bwMode="auto">
            <a:xfrm>
              <a:off x="1105" y="3431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100" name="Rectangle 299"/>
            <p:cNvSpPr>
              <a:spLocks noChangeArrowheads="1"/>
            </p:cNvSpPr>
            <p:nvPr/>
          </p:nvSpPr>
          <p:spPr bwMode="auto">
            <a:xfrm>
              <a:off x="1765" y="3330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101" name="Rectangle 300"/>
            <p:cNvSpPr>
              <a:spLocks noChangeArrowheads="1"/>
            </p:cNvSpPr>
            <p:nvPr/>
          </p:nvSpPr>
          <p:spPr bwMode="auto">
            <a:xfrm>
              <a:off x="1849" y="3330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-</a:t>
              </a:r>
              <a:endParaRPr lang="en-US" altLang="zh-CN" sz="2400"/>
            </a:p>
          </p:txBody>
        </p:sp>
        <p:sp>
          <p:nvSpPr>
            <p:cNvPr id="102" name="Rectangle 301"/>
            <p:cNvSpPr>
              <a:spLocks noChangeArrowheads="1"/>
            </p:cNvSpPr>
            <p:nvPr/>
          </p:nvSpPr>
          <p:spPr bwMode="auto">
            <a:xfrm>
              <a:off x="1889" y="333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103" name="Rectangle 302"/>
            <p:cNvSpPr>
              <a:spLocks noChangeArrowheads="1"/>
            </p:cNvSpPr>
            <p:nvPr/>
          </p:nvSpPr>
          <p:spPr bwMode="auto">
            <a:xfrm>
              <a:off x="1921" y="333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y</a:t>
              </a:r>
              <a:endParaRPr lang="en-US" altLang="zh-CN" sz="2400"/>
            </a:p>
          </p:txBody>
        </p:sp>
        <p:sp>
          <p:nvSpPr>
            <p:cNvPr id="104" name="Rectangle 303"/>
            <p:cNvSpPr>
              <a:spLocks noChangeArrowheads="1"/>
            </p:cNvSpPr>
            <p:nvPr/>
          </p:nvSpPr>
          <p:spPr bwMode="auto">
            <a:xfrm>
              <a:off x="1976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105" name="Rectangle 304"/>
            <p:cNvSpPr>
              <a:spLocks noChangeArrowheads="1"/>
            </p:cNvSpPr>
            <p:nvPr/>
          </p:nvSpPr>
          <p:spPr bwMode="auto">
            <a:xfrm>
              <a:off x="2041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06" name="Rectangle 305"/>
            <p:cNvSpPr>
              <a:spLocks noChangeArrowheads="1"/>
            </p:cNvSpPr>
            <p:nvPr/>
          </p:nvSpPr>
          <p:spPr bwMode="auto">
            <a:xfrm>
              <a:off x="2108" y="333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07" name="Rectangle 306"/>
            <p:cNvSpPr>
              <a:spLocks noChangeArrowheads="1"/>
            </p:cNvSpPr>
            <p:nvPr/>
          </p:nvSpPr>
          <p:spPr bwMode="auto">
            <a:xfrm>
              <a:off x="2141" y="3330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08" name="Rectangle 307"/>
            <p:cNvSpPr>
              <a:spLocks noChangeArrowheads="1"/>
            </p:cNvSpPr>
            <p:nvPr/>
          </p:nvSpPr>
          <p:spPr bwMode="auto">
            <a:xfrm>
              <a:off x="2210" y="333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109" name="Rectangle 308"/>
            <p:cNvSpPr>
              <a:spLocks noChangeArrowheads="1"/>
            </p:cNvSpPr>
            <p:nvPr/>
          </p:nvSpPr>
          <p:spPr bwMode="auto">
            <a:xfrm>
              <a:off x="2288" y="333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110" name="Rectangle 309"/>
            <p:cNvSpPr>
              <a:spLocks noChangeArrowheads="1"/>
            </p:cNvSpPr>
            <p:nvPr/>
          </p:nvSpPr>
          <p:spPr bwMode="auto">
            <a:xfrm>
              <a:off x="1723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111" name="Rectangle 310"/>
            <p:cNvSpPr>
              <a:spLocks noChangeArrowheads="1"/>
            </p:cNvSpPr>
            <p:nvPr/>
          </p:nvSpPr>
          <p:spPr bwMode="auto">
            <a:xfrm>
              <a:off x="1762" y="3445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12" name="Rectangle 311"/>
            <p:cNvSpPr>
              <a:spLocks noChangeArrowheads="1"/>
            </p:cNvSpPr>
            <p:nvPr/>
          </p:nvSpPr>
          <p:spPr bwMode="auto">
            <a:xfrm>
              <a:off x="1832" y="3445"/>
              <a:ext cx="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113" name="Rectangle 312"/>
            <p:cNvSpPr>
              <a:spLocks noChangeArrowheads="1"/>
            </p:cNvSpPr>
            <p:nvPr/>
          </p:nvSpPr>
          <p:spPr bwMode="auto">
            <a:xfrm>
              <a:off x="1858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14" name="Rectangle 313"/>
            <p:cNvSpPr>
              <a:spLocks noChangeArrowheads="1"/>
            </p:cNvSpPr>
            <p:nvPr/>
          </p:nvSpPr>
          <p:spPr bwMode="auto">
            <a:xfrm>
              <a:off x="1921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115" name="Rectangle 314"/>
            <p:cNvSpPr>
              <a:spLocks noChangeArrowheads="1"/>
            </p:cNvSpPr>
            <p:nvPr/>
          </p:nvSpPr>
          <p:spPr bwMode="auto">
            <a:xfrm>
              <a:off x="1988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116" name="Rectangle 315"/>
            <p:cNvSpPr>
              <a:spLocks noChangeArrowheads="1"/>
            </p:cNvSpPr>
            <p:nvPr/>
          </p:nvSpPr>
          <p:spPr bwMode="auto">
            <a:xfrm>
              <a:off x="2024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17" name="Rectangle 316"/>
            <p:cNvSpPr>
              <a:spLocks noChangeArrowheads="1"/>
            </p:cNvSpPr>
            <p:nvPr/>
          </p:nvSpPr>
          <p:spPr bwMode="auto">
            <a:xfrm>
              <a:off x="2091" y="34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18" name="Rectangle 317"/>
            <p:cNvSpPr>
              <a:spLocks noChangeArrowheads="1"/>
            </p:cNvSpPr>
            <p:nvPr/>
          </p:nvSpPr>
          <p:spPr bwMode="auto">
            <a:xfrm>
              <a:off x="2122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119" name="Rectangle 318"/>
            <p:cNvSpPr>
              <a:spLocks noChangeArrowheads="1"/>
            </p:cNvSpPr>
            <p:nvPr/>
          </p:nvSpPr>
          <p:spPr bwMode="auto">
            <a:xfrm>
              <a:off x="2185" y="34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.</a:t>
              </a:r>
              <a:endParaRPr lang="en-US" altLang="zh-CN" sz="2400"/>
            </a:p>
          </p:txBody>
        </p:sp>
        <p:sp>
          <p:nvSpPr>
            <p:cNvPr id="120" name="Rectangle 319"/>
            <p:cNvSpPr>
              <a:spLocks noChangeArrowheads="1"/>
            </p:cNvSpPr>
            <p:nvPr/>
          </p:nvSpPr>
          <p:spPr bwMode="auto">
            <a:xfrm>
              <a:off x="2220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121" name="Rectangle 320"/>
            <p:cNvSpPr>
              <a:spLocks noChangeArrowheads="1"/>
            </p:cNvSpPr>
            <p:nvPr/>
          </p:nvSpPr>
          <p:spPr bwMode="auto">
            <a:xfrm>
              <a:off x="2282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4</a:t>
              </a:r>
              <a:endParaRPr lang="en-US" altLang="zh-CN" sz="2400"/>
            </a:p>
          </p:txBody>
        </p:sp>
        <p:sp>
          <p:nvSpPr>
            <p:cNvPr id="122" name="Rectangle 321"/>
            <p:cNvSpPr>
              <a:spLocks noChangeArrowheads="1"/>
            </p:cNvSpPr>
            <p:nvPr/>
          </p:nvSpPr>
          <p:spPr bwMode="auto">
            <a:xfrm>
              <a:off x="2349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123" name="Rectangle 322"/>
            <p:cNvSpPr>
              <a:spLocks noChangeArrowheads="1"/>
            </p:cNvSpPr>
            <p:nvPr/>
          </p:nvSpPr>
          <p:spPr bwMode="auto">
            <a:xfrm>
              <a:off x="3507" y="333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24" name="Rectangle 323"/>
            <p:cNvSpPr>
              <a:spLocks noChangeArrowheads="1"/>
            </p:cNvSpPr>
            <p:nvPr/>
          </p:nvSpPr>
          <p:spPr bwMode="auto">
            <a:xfrm>
              <a:off x="3587" y="3330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125" name="Rectangle 324"/>
            <p:cNvSpPr>
              <a:spLocks noChangeArrowheads="1"/>
            </p:cNvSpPr>
            <p:nvPr/>
          </p:nvSpPr>
          <p:spPr bwMode="auto">
            <a:xfrm>
              <a:off x="3623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26" name="Rectangle 325"/>
            <p:cNvSpPr>
              <a:spLocks noChangeArrowheads="1"/>
            </p:cNvSpPr>
            <p:nvPr/>
          </p:nvSpPr>
          <p:spPr bwMode="auto">
            <a:xfrm>
              <a:off x="3687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n</a:t>
              </a:r>
              <a:endParaRPr lang="en-US" altLang="zh-CN" sz="2400"/>
            </a:p>
          </p:txBody>
        </p:sp>
        <p:sp>
          <p:nvSpPr>
            <p:cNvPr id="127" name="Rectangle 326"/>
            <p:cNvSpPr>
              <a:spLocks noChangeArrowheads="1"/>
            </p:cNvSpPr>
            <p:nvPr/>
          </p:nvSpPr>
          <p:spPr bwMode="auto">
            <a:xfrm>
              <a:off x="3755" y="333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28" name="Rectangle 327"/>
            <p:cNvSpPr>
              <a:spLocks noChangeArrowheads="1"/>
            </p:cNvSpPr>
            <p:nvPr/>
          </p:nvSpPr>
          <p:spPr bwMode="auto">
            <a:xfrm>
              <a:off x="3812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h</a:t>
              </a:r>
              <a:endParaRPr lang="en-US" altLang="zh-CN" sz="2400"/>
            </a:p>
          </p:txBody>
        </p:sp>
        <p:sp>
          <p:nvSpPr>
            <p:cNvPr id="129" name="Rectangle 328"/>
            <p:cNvSpPr>
              <a:spLocks noChangeArrowheads="1"/>
            </p:cNvSpPr>
            <p:nvPr/>
          </p:nvSpPr>
          <p:spPr bwMode="auto">
            <a:xfrm>
              <a:off x="3874" y="333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30" name="Rectangle 329"/>
            <p:cNvSpPr>
              <a:spLocks noChangeArrowheads="1"/>
            </p:cNvSpPr>
            <p:nvPr/>
          </p:nvSpPr>
          <p:spPr bwMode="auto">
            <a:xfrm>
              <a:off x="3907" y="3330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31" name="Rectangle 330"/>
            <p:cNvSpPr>
              <a:spLocks noChangeArrowheads="1"/>
            </p:cNvSpPr>
            <p:nvPr/>
          </p:nvSpPr>
          <p:spPr bwMode="auto">
            <a:xfrm>
              <a:off x="3980" y="333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132" name="Rectangle 331"/>
            <p:cNvSpPr>
              <a:spLocks noChangeArrowheads="1"/>
            </p:cNvSpPr>
            <p:nvPr/>
          </p:nvSpPr>
          <p:spPr bwMode="auto">
            <a:xfrm>
              <a:off x="4057" y="333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133" name="Rectangle 332"/>
            <p:cNvSpPr>
              <a:spLocks noChangeArrowheads="1"/>
            </p:cNvSpPr>
            <p:nvPr/>
          </p:nvSpPr>
          <p:spPr bwMode="auto">
            <a:xfrm>
              <a:off x="3486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134" name="Rectangle 333"/>
            <p:cNvSpPr>
              <a:spLocks noChangeArrowheads="1"/>
            </p:cNvSpPr>
            <p:nvPr/>
          </p:nvSpPr>
          <p:spPr bwMode="auto">
            <a:xfrm>
              <a:off x="3528" y="3445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35" name="Rectangle 334"/>
            <p:cNvSpPr>
              <a:spLocks noChangeArrowheads="1"/>
            </p:cNvSpPr>
            <p:nvPr/>
          </p:nvSpPr>
          <p:spPr bwMode="auto">
            <a:xfrm>
              <a:off x="3594" y="3445"/>
              <a:ext cx="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136" name="Rectangle 335"/>
            <p:cNvSpPr>
              <a:spLocks noChangeArrowheads="1"/>
            </p:cNvSpPr>
            <p:nvPr/>
          </p:nvSpPr>
          <p:spPr bwMode="auto">
            <a:xfrm>
              <a:off x="3621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37" name="Rectangle 336"/>
            <p:cNvSpPr>
              <a:spLocks noChangeArrowheads="1"/>
            </p:cNvSpPr>
            <p:nvPr/>
          </p:nvSpPr>
          <p:spPr bwMode="auto">
            <a:xfrm>
              <a:off x="3687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138" name="Rectangle 337"/>
            <p:cNvSpPr>
              <a:spLocks noChangeArrowheads="1"/>
            </p:cNvSpPr>
            <p:nvPr/>
          </p:nvSpPr>
          <p:spPr bwMode="auto">
            <a:xfrm>
              <a:off x="3750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139" name="Rectangle 338"/>
            <p:cNvSpPr>
              <a:spLocks noChangeArrowheads="1"/>
            </p:cNvSpPr>
            <p:nvPr/>
          </p:nvSpPr>
          <p:spPr bwMode="auto">
            <a:xfrm>
              <a:off x="3786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40" name="Rectangle 339"/>
            <p:cNvSpPr>
              <a:spLocks noChangeArrowheads="1"/>
            </p:cNvSpPr>
            <p:nvPr/>
          </p:nvSpPr>
          <p:spPr bwMode="auto">
            <a:xfrm>
              <a:off x="3854" y="34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41" name="Rectangle 340"/>
            <p:cNvSpPr>
              <a:spLocks noChangeArrowheads="1"/>
            </p:cNvSpPr>
            <p:nvPr/>
          </p:nvSpPr>
          <p:spPr bwMode="auto">
            <a:xfrm>
              <a:off x="3885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142" name="Rectangle 341"/>
            <p:cNvSpPr>
              <a:spLocks noChangeArrowheads="1"/>
            </p:cNvSpPr>
            <p:nvPr/>
          </p:nvSpPr>
          <p:spPr bwMode="auto">
            <a:xfrm>
              <a:off x="3951" y="34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.</a:t>
              </a:r>
              <a:endParaRPr lang="en-US" altLang="zh-CN" sz="2400"/>
            </a:p>
          </p:txBody>
        </p:sp>
        <p:sp>
          <p:nvSpPr>
            <p:cNvPr id="143" name="Rectangle 342"/>
            <p:cNvSpPr>
              <a:spLocks noChangeArrowheads="1"/>
            </p:cNvSpPr>
            <p:nvPr/>
          </p:nvSpPr>
          <p:spPr bwMode="auto">
            <a:xfrm>
              <a:off x="3982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144" name="Rectangle 343"/>
            <p:cNvSpPr>
              <a:spLocks noChangeArrowheads="1"/>
            </p:cNvSpPr>
            <p:nvPr/>
          </p:nvSpPr>
          <p:spPr bwMode="auto">
            <a:xfrm>
              <a:off x="4048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145" name="Rectangle 344"/>
            <p:cNvSpPr>
              <a:spLocks noChangeArrowheads="1"/>
            </p:cNvSpPr>
            <p:nvPr/>
          </p:nvSpPr>
          <p:spPr bwMode="auto">
            <a:xfrm>
              <a:off x="4112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146" name="Rectangle 345"/>
            <p:cNvSpPr>
              <a:spLocks noChangeArrowheads="1"/>
            </p:cNvSpPr>
            <p:nvPr/>
          </p:nvSpPr>
          <p:spPr bwMode="auto">
            <a:xfrm>
              <a:off x="4526" y="333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J</a:t>
              </a:r>
              <a:endParaRPr lang="en-US" altLang="zh-CN" sz="2400"/>
            </a:p>
          </p:txBody>
        </p:sp>
        <p:sp>
          <p:nvSpPr>
            <p:cNvPr id="147" name="Rectangle 346"/>
            <p:cNvSpPr>
              <a:spLocks noChangeArrowheads="1"/>
            </p:cNvSpPr>
            <p:nvPr/>
          </p:nvSpPr>
          <p:spPr bwMode="auto">
            <a:xfrm>
              <a:off x="4584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148" name="Rectangle 347"/>
            <p:cNvSpPr>
              <a:spLocks noChangeArrowheads="1"/>
            </p:cNvSpPr>
            <p:nvPr/>
          </p:nvSpPr>
          <p:spPr bwMode="auto">
            <a:xfrm>
              <a:off x="4648" y="333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149" name="Rectangle 348"/>
            <p:cNvSpPr>
              <a:spLocks noChangeArrowheads="1"/>
            </p:cNvSpPr>
            <p:nvPr/>
          </p:nvSpPr>
          <p:spPr bwMode="auto">
            <a:xfrm>
              <a:off x="4743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150" name="Rectangle 349"/>
            <p:cNvSpPr>
              <a:spLocks noChangeArrowheads="1"/>
            </p:cNvSpPr>
            <p:nvPr/>
          </p:nvSpPr>
          <p:spPr bwMode="auto">
            <a:xfrm>
              <a:off x="4806" y="333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51" name="Rectangle 350"/>
            <p:cNvSpPr>
              <a:spLocks noChangeArrowheads="1"/>
            </p:cNvSpPr>
            <p:nvPr/>
          </p:nvSpPr>
          <p:spPr bwMode="auto">
            <a:xfrm>
              <a:off x="4842" y="3330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52" name="Rectangle 351"/>
            <p:cNvSpPr>
              <a:spLocks noChangeArrowheads="1"/>
            </p:cNvSpPr>
            <p:nvPr/>
          </p:nvSpPr>
          <p:spPr bwMode="auto">
            <a:xfrm>
              <a:off x="4911" y="333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153" name="Rectangle 352"/>
            <p:cNvSpPr>
              <a:spLocks noChangeArrowheads="1"/>
            </p:cNvSpPr>
            <p:nvPr/>
          </p:nvSpPr>
          <p:spPr bwMode="auto">
            <a:xfrm>
              <a:off x="4989" y="333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154" name="Rectangle 353"/>
            <p:cNvSpPr>
              <a:spLocks noChangeArrowheads="1"/>
            </p:cNvSpPr>
            <p:nvPr/>
          </p:nvSpPr>
          <p:spPr bwMode="auto">
            <a:xfrm>
              <a:off x="4463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155" name="Rectangle 354"/>
            <p:cNvSpPr>
              <a:spLocks noChangeArrowheads="1"/>
            </p:cNvSpPr>
            <p:nvPr/>
          </p:nvSpPr>
          <p:spPr bwMode="auto">
            <a:xfrm>
              <a:off x="4501" y="3445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56" name="Rectangle 355"/>
            <p:cNvSpPr>
              <a:spLocks noChangeArrowheads="1"/>
            </p:cNvSpPr>
            <p:nvPr/>
          </p:nvSpPr>
          <p:spPr bwMode="auto">
            <a:xfrm>
              <a:off x="4568" y="3445"/>
              <a:ext cx="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157" name="Rectangle 356"/>
            <p:cNvSpPr>
              <a:spLocks noChangeArrowheads="1"/>
            </p:cNvSpPr>
            <p:nvPr/>
          </p:nvSpPr>
          <p:spPr bwMode="auto">
            <a:xfrm>
              <a:off x="4594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58" name="Rectangle 357"/>
            <p:cNvSpPr>
              <a:spLocks noChangeArrowheads="1"/>
            </p:cNvSpPr>
            <p:nvPr/>
          </p:nvSpPr>
          <p:spPr bwMode="auto">
            <a:xfrm>
              <a:off x="4660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159" name="Rectangle 358"/>
            <p:cNvSpPr>
              <a:spLocks noChangeArrowheads="1"/>
            </p:cNvSpPr>
            <p:nvPr/>
          </p:nvSpPr>
          <p:spPr bwMode="auto">
            <a:xfrm>
              <a:off x="4724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160" name="Rectangle 359"/>
            <p:cNvSpPr>
              <a:spLocks noChangeArrowheads="1"/>
            </p:cNvSpPr>
            <p:nvPr/>
          </p:nvSpPr>
          <p:spPr bwMode="auto">
            <a:xfrm>
              <a:off x="4763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61" name="Rectangle 360"/>
            <p:cNvSpPr>
              <a:spLocks noChangeArrowheads="1"/>
            </p:cNvSpPr>
            <p:nvPr/>
          </p:nvSpPr>
          <p:spPr bwMode="auto">
            <a:xfrm>
              <a:off x="4827" y="34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62" name="Rectangle 361"/>
            <p:cNvSpPr>
              <a:spLocks noChangeArrowheads="1"/>
            </p:cNvSpPr>
            <p:nvPr/>
          </p:nvSpPr>
          <p:spPr bwMode="auto">
            <a:xfrm>
              <a:off x="4858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163" name="Rectangle 362"/>
            <p:cNvSpPr>
              <a:spLocks noChangeArrowheads="1"/>
            </p:cNvSpPr>
            <p:nvPr/>
          </p:nvSpPr>
          <p:spPr bwMode="auto">
            <a:xfrm>
              <a:off x="4924" y="34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.</a:t>
              </a:r>
              <a:endParaRPr lang="en-US" altLang="zh-CN" sz="2400"/>
            </a:p>
          </p:txBody>
        </p:sp>
        <p:sp>
          <p:nvSpPr>
            <p:cNvPr id="164" name="Rectangle 363"/>
            <p:cNvSpPr>
              <a:spLocks noChangeArrowheads="1"/>
            </p:cNvSpPr>
            <p:nvPr/>
          </p:nvSpPr>
          <p:spPr bwMode="auto">
            <a:xfrm>
              <a:off x="4956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165" name="Rectangle 364"/>
            <p:cNvSpPr>
              <a:spLocks noChangeArrowheads="1"/>
            </p:cNvSpPr>
            <p:nvPr/>
          </p:nvSpPr>
          <p:spPr bwMode="auto">
            <a:xfrm>
              <a:off x="5022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6</a:t>
              </a:r>
              <a:endParaRPr lang="en-US" altLang="zh-CN" sz="2400"/>
            </a:p>
          </p:txBody>
        </p:sp>
        <p:sp>
          <p:nvSpPr>
            <p:cNvPr id="166" name="Rectangle 365"/>
            <p:cNvSpPr>
              <a:spLocks noChangeArrowheads="1"/>
            </p:cNvSpPr>
            <p:nvPr/>
          </p:nvSpPr>
          <p:spPr bwMode="auto">
            <a:xfrm>
              <a:off x="5085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167" name="Line 366"/>
            <p:cNvSpPr>
              <a:spLocks noChangeShapeType="1"/>
            </p:cNvSpPr>
            <p:nvPr/>
          </p:nvSpPr>
          <p:spPr bwMode="auto">
            <a:xfrm>
              <a:off x="770" y="3629"/>
              <a:ext cx="1" cy="18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367"/>
            <p:cNvSpPr>
              <a:spLocks noChangeShapeType="1"/>
            </p:cNvSpPr>
            <p:nvPr/>
          </p:nvSpPr>
          <p:spPr bwMode="auto">
            <a:xfrm>
              <a:off x="1966" y="3629"/>
              <a:ext cx="3" cy="18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368"/>
            <p:cNvSpPr>
              <a:spLocks noChangeShapeType="1"/>
            </p:cNvSpPr>
            <p:nvPr/>
          </p:nvSpPr>
          <p:spPr bwMode="auto">
            <a:xfrm>
              <a:off x="3784" y="3629"/>
              <a:ext cx="1" cy="18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369"/>
            <p:cNvSpPr>
              <a:spLocks/>
            </p:cNvSpPr>
            <p:nvPr/>
          </p:nvSpPr>
          <p:spPr bwMode="auto">
            <a:xfrm>
              <a:off x="154" y="1967"/>
              <a:ext cx="4659" cy="1847"/>
            </a:xfrm>
            <a:custGeom>
              <a:avLst/>
              <a:gdLst>
                <a:gd name="T0" fmla="*/ 4659 w 4659"/>
                <a:gd name="T1" fmla="*/ 1662 h 1847"/>
                <a:gd name="T2" fmla="*/ 4659 w 4659"/>
                <a:gd name="T3" fmla="*/ 1847 h 1847"/>
                <a:gd name="T4" fmla="*/ 0 w 4659"/>
                <a:gd name="T5" fmla="*/ 1847 h 1847"/>
                <a:gd name="T6" fmla="*/ 0 w 4659"/>
                <a:gd name="T7" fmla="*/ 0 h 1847"/>
                <a:gd name="T8" fmla="*/ 1680 w 4659"/>
                <a:gd name="T9" fmla="*/ 0 h 18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59"/>
                <a:gd name="T16" fmla="*/ 0 h 1847"/>
                <a:gd name="T17" fmla="*/ 4659 w 4659"/>
                <a:gd name="T18" fmla="*/ 1847 h 18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59" h="1847">
                  <a:moveTo>
                    <a:pt x="4659" y="1662"/>
                  </a:moveTo>
                  <a:lnTo>
                    <a:pt x="4659" y="1847"/>
                  </a:lnTo>
                  <a:lnTo>
                    <a:pt x="0" y="1847"/>
                  </a:lnTo>
                  <a:lnTo>
                    <a:pt x="0" y="0"/>
                  </a:lnTo>
                  <a:lnTo>
                    <a:pt x="168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370"/>
            <p:cNvSpPr>
              <a:spLocks/>
            </p:cNvSpPr>
            <p:nvPr/>
          </p:nvSpPr>
          <p:spPr bwMode="auto">
            <a:xfrm>
              <a:off x="1813" y="1936"/>
              <a:ext cx="59" cy="59"/>
            </a:xfrm>
            <a:custGeom>
              <a:avLst/>
              <a:gdLst>
                <a:gd name="T0" fmla="*/ 0 w 59"/>
                <a:gd name="T1" fmla="*/ 0 h 59"/>
                <a:gd name="T2" fmla="*/ 0 w 59"/>
                <a:gd name="T3" fmla="*/ 59 h 59"/>
                <a:gd name="T4" fmla="*/ 59 w 59"/>
                <a:gd name="T5" fmla="*/ 31 h 59"/>
                <a:gd name="T6" fmla="*/ 0 w 59"/>
                <a:gd name="T7" fmla="*/ 3 h 59"/>
                <a:gd name="T8" fmla="*/ 0 w 59"/>
                <a:gd name="T9" fmla="*/ 3 h 59"/>
                <a:gd name="T10" fmla="*/ 0 w 59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59"/>
                <a:gd name="T20" fmla="*/ 59 w 59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59">
                  <a:moveTo>
                    <a:pt x="0" y="0"/>
                  </a:moveTo>
                  <a:lnTo>
                    <a:pt x="0" y="59"/>
                  </a:lnTo>
                  <a:lnTo>
                    <a:pt x="59" y="3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2" name="Picture 3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1163310"/>
            <a:ext cx="23145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" name="椭圆 372"/>
          <p:cNvSpPr>
            <a:spLocks noChangeArrowheads="1"/>
          </p:cNvSpPr>
          <p:nvPr/>
        </p:nvSpPr>
        <p:spPr bwMode="auto">
          <a:xfrm>
            <a:off x="2840053" y="1794376"/>
            <a:ext cx="1885960" cy="1790354"/>
          </a:xfrm>
          <a:prstGeom prst="ellipse">
            <a:avLst/>
          </a:prstGeom>
          <a:solidFill>
            <a:srgbClr val="FF0000">
              <a:alpha val="30980"/>
            </a:srgbClr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dirty="0"/>
              <a:t>Instruction fetch / </a:t>
            </a:r>
            <a:r>
              <a:rPr lang="en-US" altLang="zh-CN" sz="3400" dirty="0">
                <a:solidFill>
                  <a:srgbClr val="FF0000"/>
                </a:solidFill>
              </a:rPr>
              <a:t>decode and </a:t>
            </a:r>
            <a:r>
              <a:rPr lang="en-US" altLang="zh-CN" sz="3400" dirty="0" err="1">
                <a:solidFill>
                  <a:srgbClr val="FF0000"/>
                </a:solidFill>
              </a:rPr>
              <a:t>Reg</a:t>
            </a:r>
            <a:r>
              <a:rPr lang="en-US" altLang="zh-CN" sz="3400" dirty="0">
                <a:solidFill>
                  <a:srgbClr val="FF0000"/>
                </a:solidFill>
              </a:rPr>
              <a:t> fetch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73300" y="526415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9838" y="5286375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88125" y="5286375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7675" y="5286375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2700" y="2852738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28600" y="1373188"/>
            <a:ext cx="8305800" cy="4719637"/>
            <a:chOff x="144" y="865"/>
            <a:chExt cx="5232" cy="2973"/>
          </a:xfrm>
        </p:grpSpPr>
        <p:sp>
          <p:nvSpPr>
            <p:cNvPr id="10" name="AutoShape 9"/>
            <p:cNvSpPr>
              <a:spLocks noChangeAspect="1" noChangeArrowheads="1" noTextEdit="1"/>
            </p:cNvSpPr>
            <p:nvPr/>
          </p:nvSpPr>
          <p:spPr bwMode="auto">
            <a:xfrm>
              <a:off x="144" y="865"/>
              <a:ext cx="5232" cy="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742" y="868"/>
              <a:ext cx="4613" cy="2441"/>
              <a:chOff x="742" y="723"/>
              <a:chExt cx="4613" cy="2441"/>
            </a:xfrm>
          </p:grpSpPr>
          <p:sp>
            <p:nvSpPr>
              <p:cNvPr id="172" name="Line 11"/>
              <p:cNvSpPr>
                <a:spLocks noChangeShapeType="1"/>
              </p:cNvSpPr>
              <p:nvPr/>
            </p:nvSpPr>
            <p:spPr bwMode="auto">
              <a:xfrm>
                <a:off x="4816" y="2073"/>
                <a:ext cx="1" cy="1039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Line 12"/>
              <p:cNvSpPr>
                <a:spLocks noChangeShapeType="1"/>
              </p:cNvSpPr>
              <p:nvPr/>
            </p:nvSpPr>
            <p:spPr bwMode="auto">
              <a:xfrm flipH="1">
                <a:off x="777" y="1728"/>
                <a:ext cx="3567" cy="139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13"/>
              <p:cNvSpPr>
                <a:spLocks noChangeShapeType="1"/>
              </p:cNvSpPr>
              <p:nvPr/>
            </p:nvSpPr>
            <p:spPr bwMode="auto">
              <a:xfrm flipH="1">
                <a:off x="2094" y="1902"/>
                <a:ext cx="2354" cy="122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14"/>
              <p:cNvSpPr>
                <a:spLocks noChangeShapeType="1"/>
              </p:cNvSpPr>
              <p:nvPr/>
            </p:nvSpPr>
            <p:spPr bwMode="auto">
              <a:xfrm flipH="1">
                <a:off x="3777" y="2024"/>
                <a:ext cx="841" cy="111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Freeform 15"/>
              <p:cNvSpPr>
                <a:spLocks/>
              </p:cNvSpPr>
              <p:nvPr/>
            </p:nvSpPr>
            <p:spPr bwMode="auto">
              <a:xfrm>
                <a:off x="4312" y="1026"/>
                <a:ext cx="1043" cy="1043"/>
              </a:xfrm>
              <a:custGeom>
                <a:avLst/>
                <a:gdLst>
                  <a:gd name="T0" fmla="*/ 522 w 1043"/>
                  <a:gd name="T1" fmla="*/ 1043 h 1043"/>
                  <a:gd name="T2" fmla="*/ 605 w 1043"/>
                  <a:gd name="T3" fmla="*/ 1036 h 1043"/>
                  <a:gd name="T4" fmla="*/ 685 w 1043"/>
                  <a:gd name="T5" fmla="*/ 1019 h 1043"/>
                  <a:gd name="T6" fmla="*/ 762 w 1043"/>
                  <a:gd name="T7" fmla="*/ 988 h 1043"/>
                  <a:gd name="T8" fmla="*/ 828 w 1043"/>
                  <a:gd name="T9" fmla="*/ 946 h 1043"/>
                  <a:gd name="T10" fmla="*/ 890 w 1043"/>
                  <a:gd name="T11" fmla="*/ 894 h 1043"/>
                  <a:gd name="T12" fmla="*/ 942 w 1043"/>
                  <a:gd name="T13" fmla="*/ 831 h 1043"/>
                  <a:gd name="T14" fmla="*/ 984 w 1043"/>
                  <a:gd name="T15" fmla="*/ 761 h 1043"/>
                  <a:gd name="T16" fmla="*/ 1015 w 1043"/>
                  <a:gd name="T17" fmla="*/ 688 h 1043"/>
                  <a:gd name="T18" fmla="*/ 1036 w 1043"/>
                  <a:gd name="T19" fmla="*/ 609 h 1043"/>
                  <a:gd name="T20" fmla="*/ 1043 w 1043"/>
                  <a:gd name="T21" fmla="*/ 522 h 1043"/>
                  <a:gd name="T22" fmla="*/ 1036 w 1043"/>
                  <a:gd name="T23" fmla="*/ 438 h 1043"/>
                  <a:gd name="T24" fmla="*/ 1015 w 1043"/>
                  <a:gd name="T25" fmla="*/ 358 h 1043"/>
                  <a:gd name="T26" fmla="*/ 984 w 1043"/>
                  <a:gd name="T27" fmla="*/ 285 h 1043"/>
                  <a:gd name="T28" fmla="*/ 942 w 1043"/>
                  <a:gd name="T29" fmla="*/ 216 h 1043"/>
                  <a:gd name="T30" fmla="*/ 890 w 1043"/>
                  <a:gd name="T31" fmla="*/ 153 h 1043"/>
                  <a:gd name="T32" fmla="*/ 828 w 1043"/>
                  <a:gd name="T33" fmla="*/ 101 h 1043"/>
                  <a:gd name="T34" fmla="*/ 762 w 1043"/>
                  <a:gd name="T35" fmla="*/ 59 h 1043"/>
                  <a:gd name="T36" fmla="*/ 685 w 1043"/>
                  <a:gd name="T37" fmla="*/ 28 h 1043"/>
                  <a:gd name="T38" fmla="*/ 605 w 1043"/>
                  <a:gd name="T39" fmla="*/ 7 h 1043"/>
                  <a:gd name="T40" fmla="*/ 522 w 1043"/>
                  <a:gd name="T41" fmla="*/ 0 h 1043"/>
                  <a:gd name="T42" fmla="*/ 438 w 1043"/>
                  <a:gd name="T43" fmla="*/ 7 h 1043"/>
                  <a:gd name="T44" fmla="*/ 355 w 1043"/>
                  <a:gd name="T45" fmla="*/ 28 h 1043"/>
                  <a:gd name="T46" fmla="*/ 282 w 1043"/>
                  <a:gd name="T47" fmla="*/ 59 h 1043"/>
                  <a:gd name="T48" fmla="*/ 212 w 1043"/>
                  <a:gd name="T49" fmla="*/ 101 h 1043"/>
                  <a:gd name="T50" fmla="*/ 153 w 1043"/>
                  <a:gd name="T51" fmla="*/ 153 h 1043"/>
                  <a:gd name="T52" fmla="*/ 101 w 1043"/>
                  <a:gd name="T53" fmla="*/ 216 h 1043"/>
                  <a:gd name="T54" fmla="*/ 59 w 1043"/>
                  <a:gd name="T55" fmla="*/ 285 h 1043"/>
                  <a:gd name="T56" fmla="*/ 28 w 1043"/>
                  <a:gd name="T57" fmla="*/ 358 h 1043"/>
                  <a:gd name="T58" fmla="*/ 7 w 1043"/>
                  <a:gd name="T59" fmla="*/ 438 h 1043"/>
                  <a:gd name="T60" fmla="*/ 0 w 1043"/>
                  <a:gd name="T61" fmla="*/ 522 h 1043"/>
                  <a:gd name="T62" fmla="*/ 7 w 1043"/>
                  <a:gd name="T63" fmla="*/ 609 h 1043"/>
                  <a:gd name="T64" fmla="*/ 28 w 1043"/>
                  <a:gd name="T65" fmla="*/ 688 h 1043"/>
                  <a:gd name="T66" fmla="*/ 59 w 1043"/>
                  <a:gd name="T67" fmla="*/ 761 h 1043"/>
                  <a:gd name="T68" fmla="*/ 101 w 1043"/>
                  <a:gd name="T69" fmla="*/ 831 h 1043"/>
                  <a:gd name="T70" fmla="*/ 153 w 1043"/>
                  <a:gd name="T71" fmla="*/ 894 h 1043"/>
                  <a:gd name="T72" fmla="*/ 212 w 1043"/>
                  <a:gd name="T73" fmla="*/ 946 h 1043"/>
                  <a:gd name="T74" fmla="*/ 282 w 1043"/>
                  <a:gd name="T75" fmla="*/ 988 h 1043"/>
                  <a:gd name="T76" fmla="*/ 355 w 1043"/>
                  <a:gd name="T77" fmla="*/ 1019 h 1043"/>
                  <a:gd name="T78" fmla="*/ 438 w 1043"/>
                  <a:gd name="T79" fmla="*/ 1036 h 1043"/>
                  <a:gd name="T80" fmla="*/ 522 w 1043"/>
                  <a:gd name="T81" fmla="*/ 1043 h 1043"/>
                  <a:gd name="T82" fmla="*/ 522 w 1043"/>
                  <a:gd name="T83" fmla="*/ 1043 h 104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043"/>
                  <a:gd name="T127" fmla="*/ 0 h 1043"/>
                  <a:gd name="T128" fmla="*/ 1043 w 1043"/>
                  <a:gd name="T129" fmla="*/ 1043 h 104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043" h="1043">
                    <a:moveTo>
                      <a:pt x="522" y="1043"/>
                    </a:moveTo>
                    <a:lnTo>
                      <a:pt x="605" y="1036"/>
                    </a:lnTo>
                    <a:lnTo>
                      <a:pt x="685" y="1019"/>
                    </a:lnTo>
                    <a:lnTo>
                      <a:pt x="762" y="988"/>
                    </a:lnTo>
                    <a:lnTo>
                      <a:pt x="828" y="946"/>
                    </a:lnTo>
                    <a:lnTo>
                      <a:pt x="890" y="894"/>
                    </a:lnTo>
                    <a:lnTo>
                      <a:pt x="942" y="831"/>
                    </a:lnTo>
                    <a:lnTo>
                      <a:pt x="984" y="761"/>
                    </a:lnTo>
                    <a:lnTo>
                      <a:pt x="1015" y="688"/>
                    </a:lnTo>
                    <a:lnTo>
                      <a:pt x="1036" y="609"/>
                    </a:lnTo>
                    <a:lnTo>
                      <a:pt x="1043" y="522"/>
                    </a:lnTo>
                    <a:lnTo>
                      <a:pt x="1036" y="438"/>
                    </a:lnTo>
                    <a:lnTo>
                      <a:pt x="1015" y="358"/>
                    </a:lnTo>
                    <a:lnTo>
                      <a:pt x="984" y="285"/>
                    </a:lnTo>
                    <a:lnTo>
                      <a:pt x="942" y="216"/>
                    </a:lnTo>
                    <a:lnTo>
                      <a:pt x="890" y="153"/>
                    </a:lnTo>
                    <a:lnTo>
                      <a:pt x="828" y="101"/>
                    </a:lnTo>
                    <a:lnTo>
                      <a:pt x="762" y="59"/>
                    </a:lnTo>
                    <a:lnTo>
                      <a:pt x="685" y="28"/>
                    </a:lnTo>
                    <a:lnTo>
                      <a:pt x="605" y="7"/>
                    </a:lnTo>
                    <a:lnTo>
                      <a:pt x="522" y="0"/>
                    </a:lnTo>
                    <a:lnTo>
                      <a:pt x="438" y="7"/>
                    </a:lnTo>
                    <a:lnTo>
                      <a:pt x="355" y="28"/>
                    </a:lnTo>
                    <a:lnTo>
                      <a:pt x="282" y="59"/>
                    </a:lnTo>
                    <a:lnTo>
                      <a:pt x="212" y="101"/>
                    </a:lnTo>
                    <a:lnTo>
                      <a:pt x="153" y="153"/>
                    </a:lnTo>
                    <a:lnTo>
                      <a:pt x="101" y="216"/>
                    </a:lnTo>
                    <a:lnTo>
                      <a:pt x="59" y="285"/>
                    </a:lnTo>
                    <a:lnTo>
                      <a:pt x="28" y="358"/>
                    </a:lnTo>
                    <a:lnTo>
                      <a:pt x="7" y="438"/>
                    </a:lnTo>
                    <a:lnTo>
                      <a:pt x="0" y="522"/>
                    </a:lnTo>
                    <a:lnTo>
                      <a:pt x="7" y="609"/>
                    </a:lnTo>
                    <a:lnTo>
                      <a:pt x="28" y="688"/>
                    </a:lnTo>
                    <a:lnTo>
                      <a:pt x="59" y="761"/>
                    </a:lnTo>
                    <a:lnTo>
                      <a:pt x="101" y="831"/>
                    </a:lnTo>
                    <a:lnTo>
                      <a:pt x="153" y="894"/>
                    </a:lnTo>
                    <a:lnTo>
                      <a:pt x="212" y="946"/>
                    </a:lnTo>
                    <a:lnTo>
                      <a:pt x="282" y="988"/>
                    </a:lnTo>
                    <a:lnTo>
                      <a:pt x="355" y="1019"/>
                    </a:lnTo>
                    <a:lnTo>
                      <a:pt x="438" y="1036"/>
                    </a:lnTo>
                    <a:lnTo>
                      <a:pt x="522" y="1043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Rectangle 16"/>
              <p:cNvSpPr>
                <a:spLocks noChangeArrowheads="1"/>
              </p:cNvSpPr>
              <p:nvPr/>
            </p:nvSpPr>
            <p:spPr bwMode="auto">
              <a:xfrm>
                <a:off x="4508" y="1356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78" name="Rectangle 17"/>
              <p:cNvSpPr>
                <a:spLocks noChangeArrowheads="1"/>
              </p:cNvSpPr>
              <p:nvPr/>
            </p:nvSpPr>
            <p:spPr bwMode="auto">
              <a:xfrm>
                <a:off x="4584" y="135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179" name="Rectangle 18"/>
              <p:cNvSpPr>
                <a:spLocks noChangeArrowheads="1"/>
              </p:cNvSpPr>
              <p:nvPr/>
            </p:nvSpPr>
            <p:spPr bwMode="auto">
              <a:xfrm>
                <a:off x="4651" y="1356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180" name="Rectangle 19"/>
              <p:cNvSpPr>
                <a:spLocks noChangeArrowheads="1"/>
              </p:cNvSpPr>
              <p:nvPr/>
            </p:nvSpPr>
            <p:spPr bwMode="auto">
              <a:xfrm>
                <a:off x="4734" y="1356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81" name="Rectangle 20"/>
              <p:cNvSpPr>
                <a:spLocks noChangeArrowheads="1"/>
              </p:cNvSpPr>
              <p:nvPr/>
            </p:nvSpPr>
            <p:spPr bwMode="auto">
              <a:xfrm>
                <a:off x="4811" y="1356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82" name="Rectangle 21"/>
              <p:cNvSpPr>
                <a:spLocks noChangeArrowheads="1"/>
              </p:cNvSpPr>
              <p:nvPr/>
            </p:nvSpPr>
            <p:spPr bwMode="auto">
              <a:xfrm>
                <a:off x="4850" y="135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183" name="Rectangle 22"/>
              <p:cNvSpPr>
                <a:spLocks noChangeArrowheads="1"/>
              </p:cNvSpPr>
              <p:nvPr/>
            </p:nvSpPr>
            <p:spPr bwMode="auto">
              <a:xfrm>
                <a:off x="4908" y="1356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84" name="Rectangle 23"/>
              <p:cNvSpPr>
                <a:spLocks noChangeArrowheads="1"/>
              </p:cNvSpPr>
              <p:nvPr/>
            </p:nvSpPr>
            <p:spPr bwMode="auto">
              <a:xfrm>
                <a:off x="4983" y="1356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85" name="Rectangle 24"/>
              <p:cNvSpPr>
                <a:spLocks noChangeArrowheads="1"/>
              </p:cNvSpPr>
              <p:nvPr/>
            </p:nvSpPr>
            <p:spPr bwMode="auto">
              <a:xfrm>
                <a:off x="5016" y="1356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86" name="Rectangle 25"/>
              <p:cNvSpPr>
                <a:spLocks noChangeArrowheads="1"/>
              </p:cNvSpPr>
              <p:nvPr/>
            </p:nvSpPr>
            <p:spPr bwMode="auto">
              <a:xfrm>
                <a:off x="5084" y="1356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87" name="Rectangle 26"/>
              <p:cNvSpPr>
                <a:spLocks noChangeArrowheads="1"/>
              </p:cNvSpPr>
              <p:nvPr/>
            </p:nvSpPr>
            <p:spPr bwMode="auto">
              <a:xfrm>
                <a:off x="5115" y="135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88" name="Rectangle 27"/>
              <p:cNvSpPr>
                <a:spLocks noChangeArrowheads="1"/>
              </p:cNvSpPr>
              <p:nvPr/>
            </p:nvSpPr>
            <p:spPr bwMode="auto">
              <a:xfrm>
                <a:off x="5176" y="1356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89" name="Rectangle 28"/>
              <p:cNvSpPr>
                <a:spLocks noChangeArrowheads="1"/>
              </p:cNvSpPr>
              <p:nvPr/>
            </p:nvSpPr>
            <p:spPr bwMode="auto">
              <a:xfrm>
                <a:off x="4470" y="1492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90" name="Rectangle 29"/>
              <p:cNvSpPr>
                <a:spLocks noChangeArrowheads="1"/>
              </p:cNvSpPr>
              <p:nvPr/>
            </p:nvSpPr>
            <p:spPr bwMode="auto">
              <a:xfrm>
                <a:off x="4545" y="1492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191" name="Rectangle 30"/>
              <p:cNvSpPr>
                <a:spLocks noChangeArrowheads="1"/>
              </p:cNvSpPr>
              <p:nvPr/>
            </p:nvSpPr>
            <p:spPr bwMode="auto">
              <a:xfrm>
                <a:off x="4612" y="1492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192" name="Rectangle 31"/>
              <p:cNvSpPr>
                <a:spLocks noChangeArrowheads="1"/>
              </p:cNvSpPr>
              <p:nvPr/>
            </p:nvSpPr>
            <p:spPr bwMode="auto">
              <a:xfrm>
                <a:off x="4696" y="1492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93" name="Rectangle 32"/>
              <p:cNvSpPr>
                <a:spLocks noChangeArrowheads="1"/>
              </p:cNvSpPr>
              <p:nvPr/>
            </p:nvSpPr>
            <p:spPr bwMode="auto">
              <a:xfrm>
                <a:off x="4772" y="1492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94" name="Rectangle 33"/>
              <p:cNvSpPr>
                <a:spLocks noChangeArrowheads="1"/>
              </p:cNvSpPr>
              <p:nvPr/>
            </p:nvSpPr>
            <p:spPr bwMode="auto">
              <a:xfrm>
                <a:off x="4812" y="1492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195" name="Rectangle 34"/>
              <p:cNvSpPr>
                <a:spLocks noChangeArrowheads="1"/>
              </p:cNvSpPr>
              <p:nvPr/>
            </p:nvSpPr>
            <p:spPr bwMode="auto">
              <a:xfrm>
                <a:off x="4870" y="1492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B</a:t>
                </a:r>
                <a:endParaRPr lang="en-US" altLang="zh-CN" sz="2400"/>
              </a:p>
            </p:txBody>
          </p:sp>
          <p:sp>
            <p:nvSpPr>
              <p:cNvPr id="196" name="Rectangle 35"/>
              <p:cNvSpPr>
                <a:spLocks noChangeArrowheads="1"/>
              </p:cNvSpPr>
              <p:nvPr/>
            </p:nvSpPr>
            <p:spPr bwMode="auto">
              <a:xfrm>
                <a:off x="4945" y="1492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97" name="Rectangle 36"/>
              <p:cNvSpPr>
                <a:spLocks noChangeArrowheads="1"/>
              </p:cNvSpPr>
              <p:nvPr/>
            </p:nvSpPr>
            <p:spPr bwMode="auto">
              <a:xfrm>
                <a:off x="4977" y="1492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98" name="Rectangle 37"/>
              <p:cNvSpPr>
                <a:spLocks noChangeArrowheads="1"/>
              </p:cNvSpPr>
              <p:nvPr/>
            </p:nvSpPr>
            <p:spPr bwMode="auto">
              <a:xfrm>
                <a:off x="5046" y="1492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99" name="Rectangle 38"/>
              <p:cNvSpPr>
                <a:spLocks noChangeArrowheads="1"/>
              </p:cNvSpPr>
              <p:nvPr/>
            </p:nvSpPr>
            <p:spPr bwMode="auto">
              <a:xfrm>
                <a:off x="5077" y="1492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200" name="Rectangle 39"/>
              <p:cNvSpPr>
                <a:spLocks noChangeArrowheads="1"/>
              </p:cNvSpPr>
              <p:nvPr/>
            </p:nvSpPr>
            <p:spPr bwMode="auto">
              <a:xfrm>
                <a:off x="5140" y="1492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201" name="Rectangle 40"/>
              <p:cNvSpPr>
                <a:spLocks noChangeArrowheads="1"/>
              </p:cNvSpPr>
              <p:nvPr/>
            </p:nvSpPr>
            <p:spPr bwMode="auto">
              <a:xfrm>
                <a:off x="5204" y="1492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02" name="Rectangle 41"/>
              <p:cNvSpPr>
                <a:spLocks noChangeArrowheads="1"/>
              </p:cNvSpPr>
              <p:nvPr/>
            </p:nvSpPr>
            <p:spPr bwMode="auto">
              <a:xfrm>
                <a:off x="4519" y="1631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03" name="Rectangle 42"/>
              <p:cNvSpPr>
                <a:spLocks noChangeArrowheads="1"/>
              </p:cNvSpPr>
              <p:nvPr/>
            </p:nvSpPr>
            <p:spPr bwMode="auto">
              <a:xfrm>
                <a:off x="4594" y="163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204" name="Rectangle 43"/>
              <p:cNvSpPr>
                <a:spLocks noChangeArrowheads="1"/>
              </p:cNvSpPr>
              <p:nvPr/>
            </p:nvSpPr>
            <p:spPr bwMode="auto">
              <a:xfrm>
                <a:off x="4661" y="1631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205" name="Rectangle 44"/>
              <p:cNvSpPr>
                <a:spLocks noChangeArrowheads="1"/>
              </p:cNvSpPr>
              <p:nvPr/>
            </p:nvSpPr>
            <p:spPr bwMode="auto">
              <a:xfrm>
                <a:off x="4745" y="1631"/>
                <a:ext cx="8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06" name="Rectangle 45"/>
              <p:cNvSpPr>
                <a:spLocks noChangeArrowheads="1"/>
              </p:cNvSpPr>
              <p:nvPr/>
            </p:nvSpPr>
            <p:spPr bwMode="auto">
              <a:xfrm>
                <a:off x="4834" y="163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07" name="Rectangle 46"/>
              <p:cNvSpPr>
                <a:spLocks noChangeArrowheads="1"/>
              </p:cNvSpPr>
              <p:nvPr/>
            </p:nvSpPr>
            <p:spPr bwMode="auto">
              <a:xfrm>
                <a:off x="4896" y="1631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08" name="Rectangle 47"/>
              <p:cNvSpPr>
                <a:spLocks noChangeArrowheads="1"/>
              </p:cNvSpPr>
              <p:nvPr/>
            </p:nvSpPr>
            <p:spPr bwMode="auto">
              <a:xfrm>
                <a:off x="4932" y="1631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09" name="Rectangle 48"/>
              <p:cNvSpPr>
                <a:spLocks noChangeArrowheads="1"/>
              </p:cNvSpPr>
              <p:nvPr/>
            </p:nvSpPr>
            <p:spPr bwMode="auto">
              <a:xfrm>
                <a:off x="4997" y="1631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10" name="Rectangle 49"/>
              <p:cNvSpPr>
                <a:spLocks noChangeArrowheads="1"/>
              </p:cNvSpPr>
              <p:nvPr/>
            </p:nvSpPr>
            <p:spPr bwMode="auto">
              <a:xfrm>
                <a:off x="5029" y="163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11" name="Rectangle 50"/>
              <p:cNvSpPr>
                <a:spLocks noChangeArrowheads="1"/>
              </p:cNvSpPr>
              <p:nvPr/>
            </p:nvSpPr>
            <p:spPr bwMode="auto">
              <a:xfrm>
                <a:off x="5095" y="163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12" name="Rectangle 51"/>
              <p:cNvSpPr>
                <a:spLocks noChangeArrowheads="1"/>
              </p:cNvSpPr>
              <p:nvPr/>
            </p:nvSpPr>
            <p:spPr bwMode="auto">
              <a:xfrm>
                <a:off x="5155" y="1631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13" name="Rectangle 52"/>
              <p:cNvSpPr>
                <a:spLocks noChangeArrowheads="1"/>
              </p:cNvSpPr>
              <p:nvPr/>
            </p:nvSpPr>
            <p:spPr bwMode="auto">
              <a:xfrm>
                <a:off x="4821" y="1770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14" name="Rectangle 53"/>
              <p:cNvSpPr>
                <a:spLocks noChangeArrowheads="1"/>
              </p:cNvSpPr>
              <p:nvPr/>
            </p:nvSpPr>
            <p:spPr bwMode="auto">
              <a:xfrm>
                <a:off x="2173" y="1047"/>
                <a:ext cx="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215" name="Rectangle 54"/>
              <p:cNvSpPr>
                <a:spLocks noChangeArrowheads="1"/>
              </p:cNvSpPr>
              <p:nvPr/>
            </p:nvSpPr>
            <p:spPr bwMode="auto">
              <a:xfrm>
                <a:off x="2267" y="104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16" name="Rectangle 55"/>
              <p:cNvSpPr>
                <a:spLocks noChangeArrowheads="1"/>
              </p:cNvSpPr>
              <p:nvPr/>
            </p:nvSpPr>
            <p:spPr bwMode="auto">
              <a:xfrm>
                <a:off x="2333" y="1047"/>
                <a:ext cx="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217" name="Rectangle 56"/>
              <p:cNvSpPr>
                <a:spLocks noChangeArrowheads="1"/>
              </p:cNvSpPr>
              <p:nvPr/>
            </p:nvSpPr>
            <p:spPr bwMode="auto">
              <a:xfrm>
                <a:off x="2429" y="1047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18" name="Rectangle 57"/>
              <p:cNvSpPr>
                <a:spLocks noChangeArrowheads="1"/>
              </p:cNvSpPr>
              <p:nvPr/>
            </p:nvSpPr>
            <p:spPr bwMode="auto">
              <a:xfrm>
                <a:off x="2511" y="104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19" name="Rectangle 58"/>
              <p:cNvSpPr>
                <a:spLocks noChangeArrowheads="1"/>
              </p:cNvSpPr>
              <p:nvPr/>
            </p:nvSpPr>
            <p:spPr bwMode="auto">
              <a:xfrm>
                <a:off x="2577" y="104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20" name="Rectangle 59"/>
              <p:cNvSpPr>
                <a:spLocks noChangeArrowheads="1"/>
              </p:cNvSpPr>
              <p:nvPr/>
            </p:nvSpPr>
            <p:spPr bwMode="auto">
              <a:xfrm>
                <a:off x="2640" y="104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221" name="Rectangle 60"/>
              <p:cNvSpPr>
                <a:spLocks noChangeArrowheads="1"/>
              </p:cNvSpPr>
              <p:nvPr/>
            </p:nvSpPr>
            <p:spPr bwMode="auto">
              <a:xfrm>
                <a:off x="2704" y="1047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22" name="Rectangle 61"/>
              <p:cNvSpPr>
                <a:spLocks noChangeArrowheads="1"/>
              </p:cNvSpPr>
              <p:nvPr/>
            </p:nvSpPr>
            <p:spPr bwMode="auto">
              <a:xfrm>
                <a:off x="2109" y="1161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23" name="Rectangle 62"/>
              <p:cNvSpPr>
                <a:spLocks noChangeArrowheads="1"/>
              </p:cNvSpPr>
              <p:nvPr/>
            </p:nvSpPr>
            <p:spPr bwMode="auto">
              <a:xfrm>
                <a:off x="2185" y="116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224" name="Rectangle 63"/>
              <p:cNvSpPr>
                <a:spLocks noChangeArrowheads="1"/>
              </p:cNvSpPr>
              <p:nvPr/>
            </p:nvSpPr>
            <p:spPr bwMode="auto">
              <a:xfrm>
                <a:off x="2252" y="1161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225" name="Rectangle 64"/>
              <p:cNvSpPr>
                <a:spLocks noChangeArrowheads="1"/>
              </p:cNvSpPr>
              <p:nvPr/>
            </p:nvSpPr>
            <p:spPr bwMode="auto">
              <a:xfrm>
                <a:off x="2335" y="1161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26" name="Rectangle 65"/>
              <p:cNvSpPr>
                <a:spLocks noChangeArrowheads="1"/>
              </p:cNvSpPr>
              <p:nvPr/>
            </p:nvSpPr>
            <p:spPr bwMode="auto">
              <a:xfrm>
                <a:off x="2412" y="1161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27" name="Rectangle 66"/>
              <p:cNvSpPr>
                <a:spLocks noChangeArrowheads="1"/>
              </p:cNvSpPr>
              <p:nvPr/>
            </p:nvSpPr>
            <p:spPr bwMode="auto">
              <a:xfrm>
                <a:off x="2451" y="1161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28" name="Rectangle 67"/>
              <p:cNvSpPr>
                <a:spLocks noChangeArrowheads="1"/>
              </p:cNvSpPr>
              <p:nvPr/>
            </p:nvSpPr>
            <p:spPr bwMode="auto">
              <a:xfrm>
                <a:off x="2509" y="1161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29" name="Rectangle 68"/>
              <p:cNvSpPr>
                <a:spLocks noChangeArrowheads="1"/>
              </p:cNvSpPr>
              <p:nvPr/>
            </p:nvSpPr>
            <p:spPr bwMode="auto">
              <a:xfrm>
                <a:off x="2585" y="1161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30" name="Rectangle 69"/>
              <p:cNvSpPr>
                <a:spLocks noChangeArrowheads="1"/>
              </p:cNvSpPr>
              <p:nvPr/>
            </p:nvSpPr>
            <p:spPr bwMode="auto">
              <a:xfrm>
                <a:off x="2617" y="1161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31" name="Rectangle 70"/>
              <p:cNvSpPr>
                <a:spLocks noChangeArrowheads="1"/>
              </p:cNvSpPr>
              <p:nvPr/>
            </p:nvSpPr>
            <p:spPr bwMode="auto">
              <a:xfrm>
                <a:off x="2685" y="1161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32" name="Rectangle 71"/>
              <p:cNvSpPr>
                <a:spLocks noChangeArrowheads="1"/>
              </p:cNvSpPr>
              <p:nvPr/>
            </p:nvSpPr>
            <p:spPr bwMode="auto">
              <a:xfrm>
                <a:off x="2717" y="116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33" name="Rectangle 72"/>
              <p:cNvSpPr>
                <a:spLocks noChangeArrowheads="1"/>
              </p:cNvSpPr>
              <p:nvPr/>
            </p:nvSpPr>
            <p:spPr bwMode="auto">
              <a:xfrm>
                <a:off x="2781" y="1161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34" name="Rectangle 73"/>
              <p:cNvSpPr>
                <a:spLocks noChangeArrowheads="1"/>
              </p:cNvSpPr>
              <p:nvPr/>
            </p:nvSpPr>
            <p:spPr bwMode="auto">
              <a:xfrm>
                <a:off x="2218" y="1280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35" name="Rectangle 74"/>
              <p:cNvSpPr>
                <a:spLocks noChangeArrowheads="1"/>
              </p:cNvSpPr>
              <p:nvPr/>
            </p:nvSpPr>
            <p:spPr bwMode="auto">
              <a:xfrm>
                <a:off x="2250" y="1280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36" name="Rectangle 75"/>
              <p:cNvSpPr>
                <a:spLocks noChangeArrowheads="1"/>
              </p:cNvSpPr>
              <p:nvPr/>
            </p:nvSpPr>
            <p:spPr bwMode="auto">
              <a:xfrm>
                <a:off x="2318" y="1280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37" name="Rectangle 76"/>
              <p:cNvSpPr>
                <a:spLocks noChangeArrowheads="1"/>
              </p:cNvSpPr>
              <p:nvPr/>
            </p:nvSpPr>
            <p:spPr bwMode="auto">
              <a:xfrm>
                <a:off x="2356" y="1280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238" name="Rectangle 77"/>
              <p:cNvSpPr>
                <a:spLocks noChangeArrowheads="1"/>
              </p:cNvSpPr>
              <p:nvPr/>
            </p:nvSpPr>
            <p:spPr bwMode="auto">
              <a:xfrm>
                <a:off x="2439" y="1280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39" name="Rectangle 78"/>
              <p:cNvSpPr>
                <a:spLocks noChangeArrowheads="1"/>
              </p:cNvSpPr>
              <p:nvPr/>
            </p:nvSpPr>
            <p:spPr bwMode="auto">
              <a:xfrm>
                <a:off x="2471" y="1280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40" name="Rectangle 79"/>
              <p:cNvSpPr>
                <a:spLocks noChangeArrowheads="1"/>
              </p:cNvSpPr>
              <p:nvPr/>
            </p:nvSpPr>
            <p:spPr bwMode="auto">
              <a:xfrm>
                <a:off x="2536" y="1280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41" name="Rectangle 80"/>
              <p:cNvSpPr>
                <a:spLocks noChangeArrowheads="1"/>
              </p:cNvSpPr>
              <p:nvPr/>
            </p:nvSpPr>
            <p:spPr bwMode="auto">
              <a:xfrm>
                <a:off x="2571" y="1280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42" name="Rectangle 81"/>
              <p:cNvSpPr>
                <a:spLocks noChangeArrowheads="1"/>
              </p:cNvSpPr>
              <p:nvPr/>
            </p:nvSpPr>
            <p:spPr bwMode="auto">
              <a:xfrm>
                <a:off x="2631" y="1280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43" name="Rectangle 82"/>
              <p:cNvSpPr>
                <a:spLocks noChangeArrowheads="1"/>
              </p:cNvSpPr>
              <p:nvPr/>
            </p:nvSpPr>
            <p:spPr bwMode="auto">
              <a:xfrm>
                <a:off x="2245" y="1394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44" name="Rectangle 83"/>
              <p:cNvSpPr>
                <a:spLocks noChangeArrowheads="1"/>
              </p:cNvSpPr>
              <p:nvPr/>
            </p:nvSpPr>
            <p:spPr bwMode="auto">
              <a:xfrm>
                <a:off x="2280" y="1394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45" name="Rectangle 84"/>
              <p:cNvSpPr>
                <a:spLocks noChangeArrowheads="1"/>
              </p:cNvSpPr>
              <p:nvPr/>
            </p:nvSpPr>
            <p:spPr bwMode="auto">
              <a:xfrm>
                <a:off x="2370" y="1394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46" name="Rectangle 85"/>
              <p:cNvSpPr>
                <a:spLocks noChangeArrowheads="1"/>
              </p:cNvSpPr>
              <p:nvPr/>
            </p:nvSpPr>
            <p:spPr bwMode="auto">
              <a:xfrm>
                <a:off x="2471" y="1394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47" name="Rectangle 86"/>
              <p:cNvSpPr>
                <a:spLocks noChangeArrowheads="1"/>
              </p:cNvSpPr>
              <p:nvPr/>
            </p:nvSpPr>
            <p:spPr bwMode="auto">
              <a:xfrm>
                <a:off x="2506" y="1394"/>
                <a:ext cx="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48" name="Rectangle 87"/>
              <p:cNvSpPr>
                <a:spLocks noChangeArrowheads="1"/>
              </p:cNvSpPr>
              <p:nvPr/>
            </p:nvSpPr>
            <p:spPr bwMode="auto">
              <a:xfrm>
                <a:off x="2536" y="1394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49" name="Rectangle 88"/>
              <p:cNvSpPr>
                <a:spLocks noChangeArrowheads="1"/>
              </p:cNvSpPr>
              <p:nvPr/>
            </p:nvSpPr>
            <p:spPr bwMode="auto">
              <a:xfrm>
                <a:off x="2566" y="1394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50" name="Rectangle 89"/>
              <p:cNvSpPr>
                <a:spLocks noChangeArrowheads="1"/>
              </p:cNvSpPr>
              <p:nvPr/>
            </p:nvSpPr>
            <p:spPr bwMode="auto">
              <a:xfrm>
                <a:off x="2631" y="1394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51" name="Rectangle 90"/>
              <p:cNvSpPr>
                <a:spLocks noChangeArrowheads="1"/>
              </p:cNvSpPr>
              <p:nvPr/>
            </p:nvSpPr>
            <p:spPr bwMode="auto">
              <a:xfrm>
                <a:off x="2071" y="1509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52" name="Rectangle 91"/>
              <p:cNvSpPr>
                <a:spLocks noChangeArrowheads="1"/>
              </p:cNvSpPr>
              <p:nvPr/>
            </p:nvSpPr>
            <p:spPr bwMode="auto">
              <a:xfrm>
                <a:off x="2147" y="150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253" name="Rectangle 92"/>
              <p:cNvSpPr>
                <a:spLocks noChangeArrowheads="1"/>
              </p:cNvSpPr>
              <p:nvPr/>
            </p:nvSpPr>
            <p:spPr bwMode="auto">
              <a:xfrm>
                <a:off x="2214" y="1509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254" name="Rectangle 93"/>
              <p:cNvSpPr>
                <a:spLocks noChangeArrowheads="1"/>
              </p:cNvSpPr>
              <p:nvPr/>
            </p:nvSpPr>
            <p:spPr bwMode="auto">
              <a:xfrm>
                <a:off x="2297" y="1509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55" name="Rectangle 94"/>
              <p:cNvSpPr>
                <a:spLocks noChangeArrowheads="1"/>
              </p:cNvSpPr>
              <p:nvPr/>
            </p:nvSpPr>
            <p:spPr bwMode="auto">
              <a:xfrm>
                <a:off x="2374" y="1509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56" name="Rectangle 95"/>
              <p:cNvSpPr>
                <a:spLocks noChangeArrowheads="1"/>
              </p:cNvSpPr>
              <p:nvPr/>
            </p:nvSpPr>
            <p:spPr bwMode="auto">
              <a:xfrm>
                <a:off x="2413" y="1509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57" name="Rectangle 96"/>
              <p:cNvSpPr>
                <a:spLocks noChangeArrowheads="1"/>
              </p:cNvSpPr>
              <p:nvPr/>
            </p:nvSpPr>
            <p:spPr bwMode="auto">
              <a:xfrm>
                <a:off x="2471" y="1509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B</a:t>
                </a:r>
                <a:endParaRPr lang="en-US" altLang="zh-CN" sz="2400"/>
              </a:p>
            </p:txBody>
          </p:sp>
          <p:sp>
            <p:nvSpPr>
              <p:cNvPr id="258" name="Rectangle 97"/>
              <p:cNvSpPr>
                <a:spLocks noChangeArrowheads="1"/>
              </p:cNvSpPr>
              <p:nvPr/>
            </p:nvSpPr>
            <p:spPr bwMode="auto">
              <a:xfrm>
                <a:off x="2546" y="150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59" name="Rectangle 98"/>
              <p:cNvSpPr>
                <a:spLocks noChangeArrowheads="1"/>
              </p:cNvSpPr>
              <p:nvPr/>
            </p:nvSpPr>
            <p:spPr bwMode="auto">
              <a:xfrm>
                <a:off x="2579" y="1509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60" name="Rectangle 99"/>
              <p:cNvSpPr>
                <a:spLocks noChangeArrowheads="1"/>
              </p:cNvSpPr>
              <p:nvPr/>
            </p:nvSpPr>
            <p:spPr bwMode="auto">
              <a:xfrm>
                <a:off x="2647" y="150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61" name="Rectangle 100"/>
              <p:cNvSpPr>
                <a:spLocks noChangeArrowheads="1"/>
              </p:cNvSpPr>
              <p:nvPr/>
            </p:nvSpPr>
            <p:spPr bwMode="auto">
              <a:xfrm>
                <a:off x="2678" y="150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62" name="Rectangle 101"/>
              <p:cNvSpPr>
                <a:spLocks noChangeArrowheads="1"/>
              </p:cNvSpPr>
              <p:nvPr/>
            </p:nvSpPr>
            <p:spPr bwMode="auto">
              <a:xfrm>
                <a:off x="2745" y="150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263" name="Rectangle 102"/>
              <p:cNvSpPr>
                <a:spLocks noChangeArrowheads="1"/>
              </p:cNvSpPr>
              <p:nvPr/>
            </p:nvSpPr>
            <p:spPr bwMode="auto">
              <a:xfrm>
                <a:off x="2805" y="1509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64" name="Rectangle 103"/>
              <p:cNvSpPr>
                <a:spLocks noChangeArrowheads="1"/>
              </p:cNvSpPr>
              <p:nvPr/>
            </p:nvSpPr>
            <p:spPr bwMode="auto">
              <a:xfrm>
                <a:off x="2120" y="1627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65" name="Rectangle 104"/>
              <p:cNvSpPr>
                <a:spLocks noChangeArrowheads="1"/>
              </p:cNvSpPr>
              <p:nvPr/>
            </p:nvSpPr>
            <p:spPr bwMode="auto">
              <a:xfrm>
                <a:off x="2195" y="162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266" name="Rectangle 105"/>
              <p:cNvSpPr>
                <a:spLocks noChangeArrowheads="1"/>
              </p:cNvSpPr>
              <p:nvPr/>
            </p:nvSpPr>
            <p:spPr bwMode="auto">
              <a:xfrm>
                <a:off x="2262" y="1627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267" name="Rectangle 106"/>
              <p:cNvSpPr>
                <a:spLocks noChangeArrowheads="1"/>
              </p:cNvSpPr>
              <p:nvPr/>
            </p:nvSpPr>
            <p:spPr bwMode="auto">
              <a:xfrm>
                <a:off x="2347" y="1627"/>
                <a:ext cx="8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68" name="Rectangle 107"/>
              <p:cNvSpPr>
                <a:spLocks noChangeArrowheads="1"/>
              </p:cNvSpPr>
              <p:nvPr/>
            </p:nvSpPr>
            <p:spPr bwMode="auto">
              <a:xfrm>
                <a:off x="2435" y="162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69" name="Rectangle 108"/>
              <p:cNvSpPr>
                <a:spLocks noChangeArrowheads="1"/>
              </p:cNvSpPr>
              <p:nvPr/>
            </p:nvSpPr>
            <p:spPr bwMode="auto">
              <a:xfrm>
                <a:off x="2498" y="162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70" name="Rectangle 109"/>
              <p:cNvSpPr>
                <a:spLocks noChangeArrowheads="1"/>
              </p:cNvSpPr>
              <p:nvPr/>
            </p:nvSpPr>
            <p:spPr bwMode="auto">
              <a:xfrm>
                <a:off x="2533" y="1627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71" name="Rectangle 110"/>
              <p:cNvSpPr>
                <a:spLocks noChangeArrowheads="1"/>
              </p:cNvSpPr>
              <p:nvPr/>
            </p:nvSpPr>
            <p:spPr bwMode="auto">
              <a:xfrm>
                <a:off x="2599" y="162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72" name="Rectangle 111"/>
              <p:cNvSpPr>
                <a:spLocks noChangeArrowheads="1"/>
              </p:cNvSpPr>
              <p:nvPr/>
            </p:nvSpPr>
            <p:spPr bwMode="auto">
              <a:xfrm>
                <a:off x="2630" y="162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73" name="Rectangle 112"/>
              <p:cNvSpPr>
                <a:spLocks noChangeArrowheads="1"/>
              </p:cNvSpPr>
              <p:nvPr/>
            </p:nvSpPr>
            <p:spPr bwMode="auto">
              <a:xfrm>
                <a:off x="2696" y="162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74" name="Rectangle 113"/>
              <p:cNvSpPr>
                <a:spLocks noChangeArrowheads="1"/>
              </p:cNvSpPr>
              <p:nvPr/>
            </p:nvSpPr>
            <p:spPr bwMode="auto">
              <a:xfrm>
                <a:off x="2756" y="1627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75" name="Rectangle 114"/>
              <p:cNvSpPr>
                <a:spLocks noChangeArrowheads="1"/>
              </p:cNvSpPr>
              <p:nvPr/>
            </p:nvSpPr>
            <p:spPr bwMode="auto">
              <a:xfrm>
                <a:off x="2231" y="1742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76" name="Rectangle 115"/>
              <p:cNvSpPr>
                <a:spLocks noChangeArrowheads="1"/>
              </p:cNvSpPr>
              <p:nvPr/>
            </p:nvSpPr>
            <p:spPr bwMode="auto">
              <a:xfrm>
                <a:off x="2308" y="1742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77" name="Rectangle 116"/>
              <p:cNvSpPr>
                <a:spLocks noChangeArrowheads="1"/>
              </p:cNvSpPr>
              <p:nvPr/>
            </p:nvSpPr>
            <p:spPr bwMode="auto">
              <a:xfrm>
                <a:off x="2398" y="1742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78" name="Rectangle 117"/>
              <p:cNvSpPr>
                <a:spLocks noChangeArrowheads="1"/>
              </p:cNvSpPr>
              <p:nvPr/>
            </p:nvSpPr>
            <p:spPr bwMode="auto">
              <a:xfrm>
                <a:off x="2499" y="1742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79" name="Rectangle 118"/>
              <p:cNvSpPr>
                <a:spLocks noChangeArrowheads="1"/>
              </p:cNvSpPr>
              <p:nvPr/>
            </p:nvSpPr>
            <p:spPr bwMode="auto">
              <a:xfrm>
                <a:off x="2534" y="1742"/>
                <a:ext cx="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80" name="Rectangle 119"/>
              <p:cNvSpPr>
                <a:spLocks noChangeArrowheads="1"/>
              </p:cNvSpPr>
              <p:nvPr/>
            </p:nvSpPr>
            <p:spPr bwMode="auto">
              <a:xfrm>
                <a:off x="2564" y="1742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81" name="Rectangle 120"/>
              <p:cNvSpPr>
                <a:spLocks noChangeArrowheads="1"/>
              </p:cNvSpPr>
              <p:nvPr/>
            </p:nvSpPr>
            <p:spPr bwMode="auto">
              <a:xfrm>
                <a:off x="2594" y="1742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82" name="Rectangle 121"/>
              <p:cNvSpPr>
                <a:spLocks noChangeArrowheads="1"/>
              </p:cNvSpPr>
              <p:nvPr/>
            </p:nvSpPr>
            <p:spPr bwMode="auto">
              <a:xfrm>
                <a:off x="2656" y="1742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83" name="Rectangle 122"/>
              <p:cNvSpPr>
                <a:spLocks noChangeArrowheads="1"/>
              </p:cNvSpPr>
              <p:nvPr/>
            </p:nvSpPr>
            <p:spPr bwMode="auto">
              <a:xfrm>
                <a:off x="2043" y="1857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84" name="Rectangle 123"/>
              <p:cNvSpPr>
                <a:spLocks noChangeArrowheads="1"/>
              </p:cNvSpPr>
              <p:nvPr/>
            </p:nvSpPr>
            <p:spPr bwMode="auto">
              <a:xfrm>
                <a:off x="2120" y="1857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85" name="Rectangle 124"/>
              <p:cNvSpPr>
                <a:spLocks noChangeArrowheads="1"/>
              </p:cNvSpPr>
              <p:nvPr/>
            </p:nvSpPr>
            <p:spPr bwMode="auto">
              <a:xfrm>
                <a:off x="2203" y="1857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86" name="Rectangle 125"/>
              <p:cNvSpPr>
                <a:spLocks noChangeArrowheads="1"/>
              </p:cNvSpPr>
              <p:nvPr/>
            </p:nvSpPr>
            <p:spPr bwMode="auto">
              <a:xfrm>
                <a:off x="2281" y="185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87" name="Rectangle 126"/>
              <p:cNvSpPr>
                <a:spLocks noChangeArrowheads="1"/>
              </p:cNvSpPr>
              <p:nvPr/>
            </p:nvSpPr>
            <p:spPr bwMode="auto">
              <a:xfrm>
                <a:off x="2345" y="185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288" name="Rectangle 127"/>
              <p:cNvSpPr>
                <a:spLocks noChangeArrowheads="1"/>
              </p:cNvSpPr>
              <p:nvPr/>
            </p:nvSpPr>
            <p:spPr bwMode="auto">
              <a:xfrm>
                <a:off x="2412" y="1857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89" name="Rectangle 128"/>
              <p:cNvSpPr>
                <a:spLocks noChangeArrowheads="1"/>
              </p:cNvSpPr>
              <p:nvPr/>
            </p:nvSpPr>
            <p:spPr bwMode="auto">
              <a:xfrm>
                <a:off x="2451" y="185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90" name="Rectangle 129"/>
              <p:cNvSpPr>
                <a:spLocks noChangeArrowheads="1"/>
              </p:cNvSpPr>
              <p:nvPr/>
            </p:nvSpPr>
            <p:spPr bwMode="auto">
              <a:xfrm>
                <a:off x="2507" y="185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91" name="Rectangle 130"/>
              <p:cNvSpPr>
                <a:spLocks noChangeArrowheads="1"/>
              </p:cNvSpPr>
              <p:nvPr/>
            </p:nvSpPr>
            <p:spPr bwMode="auto">
              <a:xfrm>
                <a:off x="2571" y="185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92" name="Rectangle 131"/>
              <p:cNvSpPr>
                <a:spLocks noChangeArrowheads="1"/>
              </p:cNvSpPr>
              <p:nvPr/>
            </p:nvSpPr>
            <p:spPr bwMode="auto">
              <a:xfrm>
                <a:off x="2603" y="1857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93" name="Rectangle 132"/>
              <p:cNvSpPr>
                <a:spLocks noChangeArrowheads="1"/>
              </p:cNvSpPr>
              <p:nvPr/>
            </p:nvSpPr>
            <p:spPr bwMode="auto">
              <a:xfrm>
                <a:off x="2672" y="185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94" name="Rectangle 133"/>
              <p:cNvSpPr>
                <a:spLocks noChangeArrowheads="1"/>
              </p:cNvSpPr>
              <p:nvPr/>
            </p:nvSpPr>
            <p:spPr bwMode="auto">
              <a:xfrm>
                <a:off x="2703" y="185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95" name="Rectangle 134"/>
              <p:cNvSpPr>
                <a:spLocks noChangeArrowheads="1"/>
              </p:cNvSpPr>
              <p:nvPr/>
            </p:nvSpPr>
            <p:spPr bwMode="auto">
              <a:xfrm>
                <a:off x="2765" y="185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296" name="Freeform 135"/>
              <p:cNvSpPr>
                <a:spLocks/>
              </p:cNvSpPr>
              <p:nvPr/>
            </p:nvSpPr>
            <p:spPr bwMode="auto">
              <a:xfrm>
                <a:off x="1820" y="970"/>
                <a:ext cx="1161" cy="1158"/>
              </a:xfrm>
              <a:custGeom>
                <a:avLst/>
                <a:gdLst>
                  <a:gd name="T0" fmla="*/ 580 w 1161"/>
                  <a:gd name="T1" fmla="*/ 1158 h 1158"/>
                  <a:gd name="T2" fmla="*/ 674 w 1161"/>
                  <a:gd name="T3" fmla="*/ 1151 h 1158"/>
                  <a:gd name="T4" fmla="*/ 764 w 1161"/>
                  <a:gd name="T5" fmla="*/ 1130 h 1158"/>
                  <a:gd name="T6" fmla="*/ 844 w 1161"/>
                  <a:gd name="T7" fmla="*/ 1096 h 1158"/>
                  <a:gd name="T8" fmla="*/ 921 w 1161"/>
                  <a:gd name="T9" fmla="*/ 1047 h 1158"/>
                  <a:gd name="T10" fmla="*/ 990 w 1161"/>
                  <a:gd name="T11" fmla="*/ 988 h 1158"/>
                  <a:gd name="T12" fmla="*/ 1046 w 1161"/>
                  <a:gd name="T13" fmla="*/ 922 h 1158"/>
                  <a:gd name="T14" fmla="*/ 1095 w 1161"/>
                  <a:gd name="T15" fmla="*/ 845 h 1158"/>
                  <a:gd name="T16" fmla="*/ 1129 w 1161"/>
                  <a:gd name="T17" fmla="*/ 762 h 1158"/>
                  <a:gd name="T18" fmla="*/ 1150 w 1161"/>
                  <a:gd name="T19" fmla="*/ 671 h 1158"/>
                  <a:gd name="T20" fmla="*/ 1161 w 1161"/>
                  <a:gd name="T21" fmla="*/ 578 h 1158"/>
                  <a:gd name="T22" fmla="*/ 1150 w 1161"/>
                  <a:gd name="T23" fmla="*/ 484 h 1158"/>
                  <a:gd name="T24" fmla="*/ 1129 w 1161"/>
                  <a:gd name="T25" fmla="*/ 397 h 1158"/>
                  <a:gd name="T26" fmla="*/ 1095 w 1161"/>
                  <a:gd name="T27" fmla="*/ 313 h 1158"/>
                  <a:gd name="T28" fmla="*/ 1046 w 1161"/>
                  <a:gd name="T29" fmla="*/ 237 h 1158"/>
                  <a:gd name="T30" fmla="*/ 990 w 1161"/>
                  <a:gd name="T31" fmla="*/ 171 h 1158"/>
                  <a:gd name="T32" fmla="*/ 921 w 1161"/>
                  <a:gd name="T33" fmla="*/ 112 h 1158"/>
                  <a:gd name="T34" fmla="*/ 844 w 1161"/>
                  <a:gd name="T35" fmla="*/ 63 h 1158"/>
                  <a:gd name="T36" fmla="*/ 764 w 1161"/>
                  <a:gd name="T37" fmla="*/ 28 h 1158"/>
                  <a:gd name="T38" fmla="*/ 674 w 1161"/>
                  <a:gd name="T39" fmla="*/ 7 h 1158"/>
                  <a:gd name="T40" fmla="*/ 580 w 1161"/>
                  <a:gd name="T41" fmla="*/ 0 h 1158"/>
                  <a:gd name="T42" fmla="*/ 486 w 1161"/>
                  <a:gd name="T43" fmla="*/ 7 h 1158"/>
                  <a:gd name="T44" fmla="*/ 396 w 1161"/>
                  <a:gd name="T45" fmla="*/ 28 h 1158"/>
                  <a:gd name="T46" fmla="*/ 313 w 1161"/>
                  <a:gd name="T47" fmla="*/ 63 h 1158"/>
                  <a:gd name="T48" fmla="*/ 236 w 1161"/>
                  <a:gd name="T49" fmla="*/ 112 h 1158"/>
                  <a:gd name="T50" fmla="*/ 170 w 1161"/>
                  <a:gd name="T51" fmla="*/ 171 h 1158"/>
                  <a:gd name="T52" fmla="*/ 111 w 1161"/>
                  <a:gd name="T53" fmla="*/ 237 h 1158"/>
                  <a:gd name="T54" fmla="*/ 66 w 1161"/>
                  <a:gd name="T55" fmla="*/ 313 h 1158"/>
                  <a:gd name="T56" fmla="*/ 31 w 1161"/>
                  <a:gd name="T57" fmla="*/ 397 h 1158"/>
                  <a:gd name="T58" fmla="*/ 7 w 1161"/>
                  <a:gd name="T59" fmla="*/ 484 h 1158"/>
                  <a:gd name="T60" fmla="*/ 0 w 1161"/>
                  <a:gd name="T61" fmla="*/ 578 h 1158"/>
                  <a:gd name="T62" fmla="*/ 7 w 1161"/>
                  <a:gd name="T63" fmla="*/ 671 h 1158"/>
                  <a:gd name="T64" fmla="*/ 31 w 1161"/>
                  <a:gd name="T65" fmla="*/ 762 h 1158"/>
                  <a:gd name="T66" fmla="*/ 66 w 1161"/>
                  <a:gd name="T67" fmla="*/ 845 h 1158"/>
                  <a:gd name="T68" fmla="*/ 111 w 1161"/>
                  <a:gd name="T69" fmla="*/ 922 h 1158"/>
                  <a:gd name="T70" fmla="*/ 170 w 1161"/>
                  <a:gd name="T71" fmla="*/ 988 h 1158"/>
                  <a:gd name="T72" fmla="*/ 236 w 1161"/>
                  <a:gd name="T73" fmla="*/ 1047 h 1158"/>
                  <a:gd name="T74" fmla="*/ 313 w 1161"/>
                  <a:gd name="T75" fmla="*/ 1096 h 1158"/>
                  <a:gd name="T76" fmla="*/ 396 w 1161"/>
                  <a:gd name="T77" fmla="*/ 1130 h 1158"/>
                  <a:gd name="T78" fmla="*/ 486 w 1161"/>
                  <a:gd name="T79" fmla="*/ 1151 h 1158"/>
                  <a:gd name="T80" fmla="*/ 580 w 1161"/>
                  <a:gd name="T81" fmla="*/ 1158 h 1158"/>
                  <a:gd name="T82" fmla="*/ 580 w 1161"/>
                  <a:gd name="T83" fmla="*/ 1158 h 115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61"/>
                  <a:gd name="T127" fmla="*/ 0 h 1158"/>
                  <a:gd name="T128" fmla="*/ 1161 w 1161"/>
                  <a:gd name="T129" fmla="*/ 1158 h 115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61" h="1158">
                    <a:moveTo>
                      <a:pt x="580" y="1158"/>
                    </a:moveTo>
                    <a:lnTo>
                      <a:pt x="674" y="1151"/>
                    </a:lnTo>
                    <a:lnTo>
                      <a:pt x="764" y="1130"/>
                    </a:lnTo>
                    <a:lnTo>
                      <a:pt x="844" y="1096"/>
                    </a:lnTo>
                    <a:lnTo>
                      <a:pt x="921" y="1047"/>
                    </a:lnTo>
                    <a:lnTo>
                      <a:pt x="990" y="988"/>
                    </a:lnTo>
                    <a:lnTo>
                      <a:pt x="1046" y="922"/>
                    </a:lnTo>
                    <a:lnTo>
                      <a:pt x="1095" y="845"/>
                    </a:lnTo>
                    <a:lnTo>
                      <a:pt x="1129" y="762"/>
                    </a:lnTo>
                    <a:lnTo>
                      <a:pt x="1150" y="671"/>
                    </a:lnTo>
                    <a:lnTo>
                      <a:pt x="1161" y="578"/>
                    </a:lnTo>
                    <a:lnTo>
                      <a:pt x="1150" y="484"/>
                    </a:lnTo>
                    <a:lnTo>
                      <a:pt x="1129" y="397"/>
                    </a:lnTo>
                    <a:lnTo>
                      <a:pt x="1095" y="313"/>
                    </a:lnTo>
                    <a:lnTo>
                      <a:pt x="1046" y="237"/>
                    </a:lnTo>
                    <a:lnTo>
                      <a:pt x="990" y="171"/>
                    </a:lnTo>
                    <a:lnTo>
                      <a:pt x="921" y="112"/>
                    </a:lnTo>
                    <a:lnTo>
                      <a:pt x="844" y="63"/>
                    </a:lnTo>
                    <a:lnTo>
                      <a:pt x="764" y="28"/>
                    </a:lnTo>
                    <a:lnTo>
                      <a:pt x="674" y="7"/>
                    </a:lnTo>
                    <a:lnTo>
                      <a:pt x="580" y="0"/>
                    </a:lnTo>
                    <a:lnTo>
                      <a:pt x="486" y="7"/>
                    </a:lnTo>
                    <a:lnTo>
                      <a:pt x="396" y="28"/>
                    </a:lnTo>
                    <a:lnTo>
                      <a:pt x="313" y="63"/>
                    </a:lnTo>
                    <a:lnTo>
                      <a:pt x="236" y="112"/>
                    </a:lnTo>
                    <a:lnTo>
                      <a:pt x="170" y="171"/>
                    </a:lnTo>
                    <a:lnTo>
                      <a:pt x="111" y="237"/>
                    </a:lnTo>
                    <a:lnTo>
                      <a:pt x="66" y="313"/>
                    </a:lnTo>
                    <a:lnTo>
                      <a:pt x="31" y="397"/>
                    </a:lnTo>
                    <a:lnTo>
                      <a:pt x="7" y="484"/>
                    </a:lnTo>
                    <a:lnTo>
                      <a:pt x="0" y="578"/>
                    </a:lnTo>
                    <a:lnTo>
                      <a:pt x="7" y="671"/>
                    </a:lnTo>
                    <a:lnTo>
                      <a:pt x="31" y="762"/>
                    </a:lnTo>
                    <a:lnTo>
                      <a:pt x="66" y="845"/>
                    </a:lnTo>
                    <a:lnTo>
                      <a:pt x="111" y="922"/>
                    </a:lnTo>
                    <a:lnTo>
                      <a:pt x="170" y="988"/>
                    </a:lnTo>
                    <a:lnTo>
                      <a:pt x="236" y="1047"/>
                    </a:lnTo>
                    <a:lnTo>
                      <a:pt x="313" y="1096"/>
                    </a:lnTo>
                    <a:lnTo>
                      <a:pt x="396" y="1130"/>
                    </a:lnTo>
                    <a:lnTo>
                      <a:pt x="486" y="1151"/>
                    </a:lnTo>
                    <a:lnTo>
                      <a:pt x="580" y="1158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" name="Line 136"/>
              <p:cNvSpPr>
                <a:spLocks noChangeShapeType="1"/>
              </p:cNvSpPr>
              <p:nvPr/>
            </p:nvSpPr>
            <p:spPr bwMode="auto">
              <a:xfrm>
                <a:off x="2977" y="1548"/>
                <a:ext cx="1290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" name="Rectangle 137"/>
              <p:cNvSpPr>
                <a:spLocks noChangeArrowheads="1"/>
              </p:cNvSpPr>
              <p:nvPr/>
            </p:nvSpPr>
            <p:spPr bwMode="auto">
              <a:xfrm>
                <a:off x="2544" y="81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99" name="Rectangle 138"/>
              <p:cNvSpPr>
                <a:spLocks noChangeArrowheads="1"/>
              </p:cNvSpPr>
              <p:nvPr/>
            </p:nvSpPr>
            <p:spPr bwMode="auto">
              <a:xfrm>
                <a:off x="2578" y="81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n</a:t>
                </a:r>
                <a:endParaRPr lang="en-US" altLang="zh-CN" sz="2400"/>
              </a:p>
            </p:txBody>
          </p:sp>
          <p:sp>
            <p:nvSpPr>
              <p:cNvPr id="300" name="Rectangle 139"/>
              <p:cNvSpPr>
                <a:spLocks noChangeArrowheads="1"/>
              </p:cNvSpPr>
              <p:nvPr/>
            </p:nvSpPr>
            <p:spPr bwMode="auto">
              <a:xfrm>
                <a:off x="2646" y="81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301" name="Rectangle 140"/>
              <p:cNvSpPr>
                <a:spLocks noChangeArrowheads="1"/>
              </p:cNvSpPr>
              <p:nvPr/>
            </p:nvSpPr>
            <p:spPr bwMode="auto">
              <a:xfrm>
                <a:off x="2699" y="81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02" name="Rectangle 141"/>
              <p:cNvSpPr>
                <a:spLocks noChangeArrowheads="1"/>
              </p:cNvSpPr>
              <p:nvPr/>
            </p:nvSpPr>
            <p:spPr bwMode="auto">
              <a:xfrm>
                <a:off x="2735" y="817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303" name="Rectangle 142"/>
              <p:cNvSpPr>
                <a:spLocks noChangeArrowheads="1"/>
              </p:cNvSpPr>
              <p:nvPr/>
            </p:nvSpPr>
            <p:spPr bwMode="auto">
              <a:xfrm>
                <a:off x="2772" y="81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304" name="Rectangle 143"/>
              <p:cNvSpPr>
                <a:spLocks noChangeArrowheads="1"/>
              </p:cNvSpPr>
              <p:nvPr/>
            </p:nvSpPr>
            <p:spPr bwMode="auto">
              <a:xfrm>
                <a:off x="2837" y="81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305" name="Rectangle 144"/>
              <p:cNvSpPr>
                <a:spLocks noChangeArrowheads="1"/>
              </p:cNvSpPr>
              <p:nvPr/>
            </p:nvSpPr>
            <p:spPr bwMode="auto">
              <a:xfrm>
                <a:off x="2894" y="81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06" name="Rectangle 145"/>
              <p:cNvSpPr>
                <a:spLocks noChangeArrowheads="1"/>
              </p:cNvSpPr>
              <p:nvPr/>
            </p:nvSpPr>
            <p:spPr bwMode="auto">
              <a:xfrm>
                <a:off x="2923" y="817"/>
                <a:ext cx="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307" name="Rectangle 146"/>
              <p:cNvSpPr>
                <a:spLocks noChangeArrowheads="1"/>
              </p:cNvSpPr>
              <p:nvPr/>
            </p:nvSpPr>
            <p:spPr bwMode="auto">
              <a:xfrm>
                <a:off x="2952" y="81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308" name="Rectangle 147"/>
              <p:cNvSpPr>
                <a:spLocks noChangeArrowheads="1"/>
              </p:cNvSpPr>
              <p:nvPr/>
            </p:nvSpPr>
            <p:spPr bwMode="auto">
              <a:xfrm>
                <a:off x="3016" y="81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n</a:t>
                </a:r>
                <a:endParaRPr lang="en-US" altLang="zh-CN" sz="2400"/>
              </a:p>
            </p:txBody>
          </p:sp>
          <p:sp>
            <p:nvSpPr>
              <p:cNvPr id="309" name="Rectangle 148"/>
              <p:cNvSpPr>
                <a:spLocks noChangeArrowheads="1"/>
              </p:cNvSpPr>
              <p:nvPr/>
            </p:nvSpPr>
            <p:spPr bwMode="auto">
              <a:xfrm>
                <a:off x="3082" y="81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10" name="Rectangle 149"/>
              <p:cNvSpPr>
                <a:spLocks noChangeArrowheads="1"/>
              </p:cNvSpPr>
              <p:nvPr/>
            </p:nvSpPr>
            <p:spPr bwMode="auto">
              <a:xfrm>
                <a:off x="3113" y="81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f</a:t>
                </a:r>
                <a:endParaRPr lang="en-US" altLang="zh-CN" sz="2400"/>
              </a:p>
            </p:txBody>
          </p:sp>
          <p:sp>
            <p:nvSpPr>
              <p:cNvPr id="311" name="Rectangle 150"/>
              <p:cNvSpPr>
                <a:spLocks noChangeArrowheads="1"/>
              </p:cNvSpPr>
              <p:nvPr/>
            </p:nvSpPr>
            <p:spPr bwMode="auto">
              <a:xfrm>
                <a:off x="3143" y="81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312" name="Rectangle 151"/>
              <p:cNvSpPr>
                <a:spLocks noChangeArrowheads="1"/>
              </p:cNvSpPr>
              <p:nvPr/>
            </p:nvSpPr>
            <p:spPr bwMode="auto">
              <a:xfrm>
                <a:off x="3210" y="81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13" name="Rectangle 152"/>
              <p:cNvSpPr>
                <a:spLocks noChangeArrowheads="1"/>
              </p:cNvSpPr>
              <p:nvPr/>
            </p:nvSpPr>
            <p:spPr bwMode="auto">
              <a:xfrm>
                <a:off x="3244" y="81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314" name="Rectangle 153"/>
              <p:cNvSpPr>
                <a:spLocks noChangeArrowheads="1"/>
              </p:cNvSpPr>
              <p:nvPr/>
            </p:nvSpPr>
            <p:spPr bwMode="auto">
              <a:xfrm>
                <a:off x="3301" y="81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h</a:t>
                </a:r>
                <a:endParaRPr lang="en-US" altLang="zh-CN" sz="2400"/>
              </a:p>
            </p:txBody>
          </p:sp>
          <p:sp>
            <p:nvSpPr>
              <p:cNvPr id="315" name="Rectangle 154"/>
              <p:cNvSpPr>
                <a:spLocks noChangeArrowheads="1"/>
              </p:cNvSpPr>
              <p:nvPr/>
            </p:nvSpPr>
            <p:spPr bwMode="auto">
              <a:xfrm>
                <a:off x="4359" y="72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316" name="Rectangle 155"/>
              <p:cNvSpPr>
                <a:spLocks noChangeArrowheads="1"/>
              </p:cNvSpPr>
              <p:nvPr/>
            </p:nvSpPr>
            <p:spPr bwMode="auto">
              <a:xfrm>
                <a:off x="4392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n</a:t>
                </a:r>
                <a:endParaRPr lang="en-US" altLang="zh-CN" sz="2400"/>
              </a:p>
            </p:txBody>
          </p:sp>
          <p:sp>
            <p:nvSpPr>
              <p:cNvPr id="317" name="Rectangle 156"/>
              <p:cNvSpPr>
                <a:spLocks noChangeArrowheads="1"/>
              </p:cNvSpPr>
              <p:nvPr/>
            </p:nvSpPr>
            <p:spPr bwMode="auto">
              <a:xfrm>
                <a:off x="4460" y="723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318" name="Rectangle 157"/>
              <p:cNvSpPr>
                <a:spLocks noChangeArrowheads="1"/>
              </p:cNvSpPr>
              <p:nvPr/>
            </p:nvSpPr>
            <p:spPr bwMode="auto">
              <a:xfrm>
                <a:off x="4514" y="72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19" name="Rectangle 158"/>
              <p:cNvSpPr>
                <a:spLocks noChangeArrowheads="1"/>
              </p:cNvSpPr>
              <p:nvPr/>
            </p:nvSpPr>
            <p:spPr bwMode="auto">
              <a:xfrm>
                <a:off x="4550" y="723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320" name="Rectangle 159"/>
              <p:cNvSpPr>
                <a:spLocks noChangeArrowheads="1"/>
              </p:cNvSpPr>
              <p:nvPr/>
            </p:nvSpPr>
            <p:spPr bwMode="auto">
              <a:xfrm>
                <a:off x="4587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321" name="Rectangle 160"/>
              <p:cNvSpPr>
                <a:spLocks noChangeArrowheads="1"/>
              </p:cNvSpPr>
              <p:nvPr/>
            </p:nvSpPr>
            <p:spPr bwMode="auto">
              <a:xfrm>
                <a:off x="4652" y="723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322" name="Rectangle 161"/>
              <p:cNvSpPr>
                <a:spLocks noChangeArrowheads="1"/>
              </p:cNvSpPr>
              <p:nvPr/>
            </p:nvSpPr>
            <p:spPr bwMode="auto">
              <a:xfrm>
                <a:off x="4709" y="72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23" name="Rectangle 162"/>
              <p:cNvSpPr>
                <a:spLocks noChangeArrowheads="1"/>
              </p:cNvSpPr>
              <p:nvPr/>
            </p:nvSpPr>
            <p:spPr bwMode="auto">
              <a:xfrm>
                <a:off x="4738" y="723"/>
                <a:ext cx="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324" name="Rectangle 163"/>
              <p:cNvSpPr>
                <a:spLocks noChangeArrowheads="1"/>
              </p:cNvSpPr>
              <p:nvPr/>
            </p:nvSpPr>
            <p:spPr bwMode="auto">
              <a:xfrm>
                <a:off x="4763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325" name="Rectangle 164"/>
              <p:cNvSpPr>
                <a:spLocks noChangeArrowheads="1"/>
              </p:cNvSpPr>
              <p:nvPr/>
            </p:nvSpPr>
            <p:spPr bwMode="auto">
              <a:xfrm>
                <a:off x="4830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n</a:t>
                </a:r>
                <a:endParaRPr lang="en-US" altLang="zh-CN" sz="2400"/>
              </a:p>
            </p:txBody>
          </p:sp>
          <p:sp>
            <p:nvSpPr>
              <p:cNvPr id="326" name="Rectangle 165"/>
              <p:cNvSpPr>
                <a:spLocks noChangeArrowheads="1"/>
              </p:cNvSpPr>
              <p:nvPr/>
            </p:nvSpPr>
            <p:spPr bwMode="auto">
              <a:xfrm>
                <a:off x="4896" y="72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27" name="Rectangle 166"/>
              <p:cNvSpPr>
                <a:spLocks noChangeArrowheads="1"/>
              </p:cNvSpPr>
              <p:nvPr/>
            </p:nvSpPr>
            <p:spPr bwMode="auto">
              <a:xfrm>
                <a:off x="4928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328" name="Rectangle 167"/>
              <p:cNvSpPr>
                <a:spLocks noChangeArrowheads="1"/>
              </p:cNvSpPr>
              <p:nvPr/>
            </p:nvSpPr>
            <p:spPr bwMode="auto">
              <a:xfrm>
                <a:off x="4989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329" name="Rectangle 168"/>
              <p:cNvSpPr>
                <a:spLocks noChangeArrowheads="1"/>
              </p:cNvSpPr>
              <p:nvPr/>
            </p:nvSpPr>
            <p:spPr bwMode="auto">
              <a:xfrm>
                <a:off x="5058" y="723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330" name="Rectangle 169"/>
              <p:cNvSpPr>
                <a:spLocks noChangeArrowheads="1"/>
              </p:cNvSpPr>
              <p:nvPr/>
            </p:nvSpPr>
            <p:spPr bwMode="auto">
              <a:xfrm>
                <a:off x="5114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331" name="Rectangle 170"/>
              <p:cNvSpPr>
                <a:spLocks noChangeArrowheads="1"/>
              </p:cNvSpPr>
              <p:nvPr/>
            </p:nvSpPr>
            <p:spPr bwMode="auto">
              <a:xfrm>
                <a:off x="5178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332" name="Rectangle 171"/>
              <p:cNvSpPr>
                <a:spLocks noChangeArrowheads="1"/>
              </p:cNvSpPr>
              <p:nvPr/>
            </p:nvSpPr>
            <p:spPr bwMode="auto">
              <a:xfrm>
                <a:off x="5243" y="72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333" name="Rectangle 172"/>
              <p:cNvSpPr>
                <a:spLocks noChangeArrowheads="1"/>
              </p:cNvSpPr>
              <p:nvPr/>
            </p:nvSpPr>
            <p:spPr bwMode="auto">
              <a:xfrm>
                <a:off x="5307" y="723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/</a:t>
                </a:r>
                <a:endParaRPr lang="en-US" altLang="zh-CN" sz="2400"/>
              </a:p>
            </p:txBody>
          </p:sp>
          <p:sp>
            <p:nvSpPr>
              <p:cNvPr id="334" name="Rectangle 173"/>
              <p:cNvSpPr>
                <a:spLocks noChangeArrowheads="1"/>
              </p:cNvSpPr>
              <p:nvPr/>
            </p:nvSpPr>
            <p:spPr bwMode="auto">
              <a:xfrm>
                <a:off x="5336" y="723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335" name="Rectangle 174"/>
              <p:cNvSpPr>
                <a:spLocks noChangeArrowheads="1"/>
              </p:cNvSpPr>
              <p:nvPr/>
            </p:nvSpPr>
            <p:spPr bwMode="auto">
              <a:xfrm>
                <a:off x="4508" y="859"/>
                <a:ext cx="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336" name="Rectangle 175"/>
              <p:cNvSpPr>
                <a:spLocks noChangeArrowheads="1"/>
              </p:cNvSpPr>
              <p:nvPr/>
            </p:nvSpPr>
            <p:spPr bwMode="auto">
              <a:xfrm>
                <a:off x="4590" y="85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337" name="Rectangle 176"/>
              <p:cNvSpPr>
                <a:spLocks noChangeArrowheads="1"/>
              </p:cNvSpPr>
              <p:nvPr/>
            </p:nvSpPr>
            <p:spPr bwMode="auto">
              <a:xfrm>
                <a:off x="4657" y="85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g</a:t>
                </a:r>
                <a:endParaRPr lang="en-US" altLang="zh-CN" sz="2400"/>
              </a:p>
            </p:txBody>
          </p:sp>
          <p:sp>
            <p:nvSpPr>
              <p:cNvPr id="338" name="Rectangle 177"/>
              <p:cNvSpPr>
                <a:spLocks noChangeArrowheads="1"/>
              </p:cNvSpPr>
              <p:nvPr/>
            </p:nvSpPr>
            <p:spPr bwMode="auto">
              <a:xfrm>
                <a:off x="4717" y="859"/>
                <a:ext cx="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339" name="Rectangle 178"/>
              <p:cNvSpPr>
                <a:spLocks noChangeArrowheads="1"/>
              </p:cNvSpPr>
              <p:nvPr/>
            </p:nvSpPr>
            <p:spPr bwMode="auto">
              <a:xfrm>
                <a:off x="4749" y="859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340" name="Rectangle 179"/>
              <p:cNvSpPr>
                <a:spLocks noChangeArrowheads="1"/>
              </p:cNvSpPr>
              <p:nvPr/>
            </p:nvSpPr>
            <p:spPr bwMode="auto">
              <a:xfrm>
                <a:off x="4803" y="85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41" name="Rectangle 180"/>
              <p:cNvSpPr>
                <a:spLocks noChangeArrowheads="1"/>
              </p:cNvSpPr>
              <p:nvPr/>
            </p:nvSpPr>
            <p:spPr bwMode="auto">
              <a:xfrm>
                <a:off x="4836" y="85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342" name="Rectangle 181"/>
              <p:cNvSpPr>
                <a:spLocks noChangeArrowheads="1"/>
              </p:cNvSpPr>
              <p:nvPr/>
            </p:nvSpPr>
            <p:spPr bwMode="auto">
              <a:xfrm>
                <a:off x="4901" y="859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343" name="Rectangle 182"/>
              <p:cNvSpPr>
                <a:spLocks noChangeArrowheads="1"/>
              </p:cNvSpPr>
              <p:nvPr/>
            </p:nvSpPr>
            <p:spPr bwMode="auto">
              <a:xfrm>
                <a:off x="4938" y="85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44" name="Rectangle 183"/>
              <p:cNvSpPr>
                <a:spLocks noChangeArrowheads="1"/>
              </p:cNvSpPr>
              <p:nvPr/>
            </p:nvSpPr>
            <p:spPr bwMode="auto">
              <a:xfrm>
                <a:off x="4973" y="85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f</a:t>
                </a:r>
                <a:endParaRPr lang="en-US" altLang="zh-CN" sz="2400"/>
              </a:p>
            </p:txBody>
          </p:sp>
          <p:sp>
            <p:nvSpPr>
              <p:cNvPr id="345" name="Rectangle 184"/>
              <p:cNvSpPr>
                <a:spLocks noChangeArrowheads="1"/>
              </p:cNvSpPr>
              <p:nvPr/>
            </p:nvSpPr>
            <p:spPr bwMode="auto">
              <a:xfrm>
                <a:off x="5003" y="85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346" name="Rectangle 185"/>
              <p:cNvSpPr>
                <a:spLocks noChangeArrowheads="1"/>
              </p:cNvSpPr>
              <p:nvPr/>
            </p:nvSpPr>
            <p:spPr bwMode="auto">
              <a:xfrm>
                <a:off x="5067" y="85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347" name="Rectangle 186"/>
              <p:cNvSpPr>
                <a:spLocks noChangeArrowheads="1"/>
              </p:cNvSpPr>
              <p:nvPr/>
            </p:nvSpPr>
            <p:spPr bwMode="auto">
              <a:xfrm>
                <a:off x="5104" y="859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348" name="Rectangle 187"/>
              <p:cNvSpPr>
                <a:spLocks noChangeArrowheads="1"/>
              </p:cNvSpPr>
              <p:nvPr/>
            </p:nvSpPr>
            <p:spPr bwMode="auto">
              <a:xfrm>
                <a:off x="5157" y="85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666666"/>
                    </a:solidFill>
                  </a:rPr>
                  <a:t>h</a:t>
                </a:r>
                <a:endParaRPr lang="en-US" altLang="zh-CN" sz="2400"/>
              </a:p>
            </p:txBody>
          </p:sp>
          <p:sp>
            <p:nvSpPr>
              <p:cNvPr id="349" name="Freeform 188"/>
              <p:cNvSpPr>
                <a:spLocks/>
              </p:cNvSpPr>
              <p:nvPr/>
            </p:nvSpPr>
            <p:spPr bwMode="auto">
              <a:xfrm>
                <a:off x="4246" y="1520"/>
                <a:ext cx="59" cy="59"/>
              </a:xfrm>
              <a:custGeom>
                <a:avLst/>
                <a:gdLst>
                  <a:gd name="T0" fmla="*/ 0 w 59"/>
                  <a:gd name="T1" fmla="*/ 0 h 59"/>
                  <a:gd name="T2" fmla="*/ 0 w 59"/>
                  <a:gd name="T3" fmla="*/ 59 h 59"/>
                  <a:gd name="T4" fmla="*/ 59 w 59"/>
                  <a:gd name="T5" fmla="*/ 28 h 59"/>
                  <a:gd name="T6" fmla="*/ 0 w 59"/>
                  <a:gd name="T7" fmla="*/ 0 h 59"/>
                  <a:gd name="T8" fmla="*/ 0 w 59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59"/>
                  <a:gd name="T17" fmla="*/ 59 w 59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59">
                    <a:moveTo>
                      <a:pt x="0" y="0"/>
                    </a:moveTo>
                    <a:lnTo>
                      <a:pt x="0" y="59"/>
                    </a:lnTo>
                    <a:lnTo>
                      <a:pt x="59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" name="Freeform 189"/>
              <p:cNvSpPr>
                <a:spLocks/>
              </p:cNvSpPr>
              <p:nvPr/>
            </p:nvSpPr>
            <p:spPr bwMode="auto">
              <a:xfrm>
                <a:off x="4788" y="3098"/>
                <a:ext cx="60" cy="60"/>
              </a:xfrm>
              <a:custGeom>
                <a:avLst/>
                <a:gdLst>
                  <a:gd name="T0" fmla="*/ 60 w 60"/>
                  <a:gd name="T1" fmla="*/ 0 h 60"/>
                  <a:gd name="T2" fmla="*/ 0 w 60"/>
                  <a:gd name="T3" fmla="*/ 0 h 60"/>
                  <a:gd name="T4" fmla="*/ 32 w 60"/>
                  <a:gd name="T5" fmla="*/ 60 h 60"/>
                  <a:gd name="T6" fmla="*/ 60 w 60"/>
                  <a:gd name="T7" fmla="*/ 0 h 60"/>
                  <a:gd name="T8" fmla="*/ 60 w 60"/>
                  <a:gd name="T9" fmla="*/ 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60"/>
                  <a:gd name="T17" fmla="*/ 60 w 60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60">
                    <a:moveTo>
                      <a:pt x="60" y="0"/>
                    </a:moveTo>
                    <a:lnTo>
                      <a:pt x="0" y="0"/>
                    </a:lnTo>
                    <a:lnTo>
                      <a:pt x="32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" name="Freeform 190"/>
              <p:cNvSpPr>
                <a:spLocks/>
              </p:cNvSpPr>
              <p:nvPr/>
            </p:nvSpPr>
            <p:spPr bwMode="auto">
              <a:xfrm>
                <a:off x="3753" y="3102"/>
                <a:ext cx="59" cy="62"/>
              </a:xfrm>
              <a:custGeom>
                <a:avLst/>
                <a:gdLst>
                  <a:gd name="T0" fmla="*/ 59 w 59"/>
                  <a:gd name="T1" fmla="*/ 35 h 62"/>
                  <a:gd name="T2" fmla="*/ 17 w 59"/>
                  <a:gd name="T3" fmla="*/ 0 h 62"/>
                  <a:gd name="T4" fmla="*/ 0 w 59"/>
                  <a:gd name="T5" fmla="*/ 62 h 62"/>
                  <a:gd name="T6" fmla="*/ 59 w 59"/>
                  <a:gd name="T7" fmla="*/ 35 h 62"/>
                  <a:gd name="T8" fmla="*/ 59 w 59"/>
                  <a:gd name="T9" fmla="*/ 35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62"/>
                  <a:gd name="T17" fmla="*/ 59 w 59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62">
                    <a:moveTo>
                      <a:pt x="59" y="35"/>
                    </a:moveTo>
                    <a:lnTo>
                      <a:pt x="17" y="0"/>
                    </a:lnTo>
                    <a:lnTo>
                      <a:pt x="0" y="62"/>
                    </a:lnTo>
                    <a:lnTo>
                      <a:pt x="59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" name="Freeform 191"/>
              <p:cNvSpPr>
                <a:spLocks/>
              </p:cNvSpPr>
              <p:nvPr/>
            </p:nvSpPr>
            <p:spPr bwMode="auto">
              <a:xfrm>
                <a:off x="2063" y="3084"/>
                <a:ext cx="66" cy="53"/>
              </a:xfrm>
              <a:custGeom>
                <a:avLst/>
                <a:gdLst>
                  <a:gd name="T0" fmla="*/ 63 w 66"/>
                  <a:gd name="T1" fmla="*/ 53 h 53"/>
                  <a:gd name="T2" fmla="*/ 38 w 66"/>
                  <a:gd name="T3" fmla="*/ 0 h 53"/>
                  <a:gd name="T4" fmla="*/ 0 w 66"/>
                  <a:gd name="T5" fmla="*/ 53 h 53"/>
                  <a:gd name="T6" fmla="*/ 66 w 66"/>
                  <a:gd name="T7" fmla="*/ 53 h 53"/>
                  <a:gd name="T8" fmla="*/ 66 w 66"/>
                  <a:gd name="T9" fmla="*/ 53 h 53"/>
                  <a:gd name="T10" fmla="*/ 63 w 66"/>
                  <a:gd name="T11" fmla="*/ 53 h 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6"/>
                  <a:gd name="T19" fmla="*/ 0 h 53"/>
                  <a:gd name="T20" fmla="*/ 66 w 66"/>
                  <a:gd name="T21" fmla="*/ 53 h 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6" h="53">
                    <a:moveTo>
                      <a:pt x="63" y="53"/>
                    </a:moveTo>
                    <a:lnTo>
                      <a:pt x="38" y="0"/>
                    </a:lnTo>
                    <a:lnTo>
                      <a:pt x="0" y="53"/>
                    </a:lnTo>
                    <a:lnTo>
                      <a:pt x="66" y="53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3" name="Freeform 192"/>
              <p:cNvSpPr>
                <a:spLocks/>
              </p:cNvSpPr>
              <p:nvPr/>
            </p:nvSpPr>
            <p:spPr bwMode="auto">
              <a:xfrm>
                <a:off x="742" y="3088"/>
                <a:ext cx="66" cy="52"/>
              </a:xfrm>
              <a:custGeom>
                <a:avLst/>
                <a:gdLst>
                  <a:gd name="T0" fmla="*/ 63 w 66"/>
                  <a:gd name="T1" fmla="*/ 52 h 52"/>
                  <a:gd name="T2" fmla="*/ 49 w 66"/>
                  <a:gd name="T3" fmla="*/ 0 h 52"/>
                  <a:gd name="T4" fmla="*/ 0 w 66"/>
                  <a:gd name="T5" fmla="*/ 45 h 52"/>
                  <a:gd name="T6" fmla="*/ 66 w 66"/>
                  <a:gd name="T7" fmla="*/ 52 h 52"/>
                  <a:gd name="T8" fmla="*/ 66 w 66"/>
                  <a:gd name="T9" fmla="*/ 52 h 52"/>
                  <a:gd name="T10" fmla="*/ 63 w 66"/>
                  <a:gd name="T11" fmla="*/ 52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6"/>
                  <a:gd name="T19" fmla="*/ 0 h 52"/>
                  <a:gd name="T20" fmla="*/ 66 w 66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6" h="52">
                    <a:moveTo>
                      <a:pt x="63" y="52"/>
                    </a:moveTo>
                    <a:lnTo>
                      <a:pt x="49" y="0"/>
                    </a:lnTo>
                    <a:lnTo>
                      <a:pt x="0" y="45"/>
                    </a:lnTo>
                    <a:lnTo>
                      <a:pt x="66" y="52"/>
                    </a:lnTo>
                    <a:lnTo>
                      <a:pt x="63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4" name="Rectangle 193"/>
              <p:cNvSpPr>
                <a:spLocks noChangeArrowheads="1"/>
              </p:cNvSpPr>
              <p:nvPr/>
            </p:nvSpPr>
            <p:spPr bwMode="auto">
              <a:xfrm rot="-1200000">
                <a:off x="1032" y="2815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55" name="Rectangle 194"/>
              <p:cNvSpPr>
                <a:spLocks noChangeArrowheads="1"/>
              </p:cNvSpPr>
              <p:nvPr/>
            </p:nvSpPr>
            <p:spPr bwMode="auto">
              <a:xfrm rot="-1200000">
                <a:off x="1060" y="2803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(</a:t>
                </a:r>
                <a:endParaRPr lang="en-US" altLang="zh-CN" sz="2400"/>
              </a:p>
            </p:txBody>
          </p:sp>
          <p:sp>
            <p:nvSpPr>
              <p:cNvPr id="356" name="Rectangle 195"/>
              <p:cNvSpPr>
                <a:spLocks noChangeArrowheads="1"/>
              </p:cNvSpPr>
              <p:nvPr/>
            </p:nvSpPr>
            <p:spPr bwMode="auto">
              <a:xfrm rot="-1200000">
                <a:off x="1098" y="2781"/>
                <a:ext cx="8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357" name="Rectangle 196"/>
              <p:cNvSpPr>
                <a:spLocks noChangeArrowheads="1"/>
              </p:cNvSpPr>
              <p:nvPr/>
            </p:nvSpPr>
            <p:spPr bwMode="auto">
              <a:xfrm rot="-1200000">
                <a:off x="1180" y="275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358" name="Rectangle 197"/>
              <p:cNvSpPr>
                <a:spLocks noChangeArrowheads="1"/>
              </p:cNvSpPr>
              <p:nvPr/>
            </p:nvSpPr>
            <p:spPr bwMode="auto">
              <a:xfrm rot="-1200000">
                <a:off x="1240" y="273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59" name="Rectangle 198"/>
              <p:cNvSpPr>
                <a:spLocks noChangeArrowheads="1"/>
              </p:cNvSpPr>
              <p:nvPr/>
            </p:nvSpPr>
            <p:spPr bwMode="auto">
              <a:xfrm rot="-1200000">
                <a:off x="1271" y="2722"/>
                <a:ext cx="6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360" name="Rectangle 199"/>
              <p:cNvSpPr>
                <a:spLocks noChangeArrowheads="1"/>
              </p:cNvSpPr>
              <p:nvPr/>
            </p:nvSpPr>
            <p:spPr bwMode="auto">
              <a:xfrm rot="-1200000">
                <a:off x="1334" y="2704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61" name="Rectangle 200"/>
              <p:cNvSpPr>
                <a:spLocks noChangeArrowheads="1"/>
              </p:cNvSpPr>
              <p:nvPr/>
            </p:nvSpPr>
            <p:spPr bwMode="auto">
              <a:xfrm rot="-1200000">
                <a:off x="1366" y="2696"/>
                <a:ext cx="2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362" name="Rectangle 201"/>
              <p:cNvSpPr>
                <a:spLocks noChangeArrowheads="1"/>
              </p:cNvSpPr>
              <p:nvPr/>
            </p:nvSpPr>
            <p:spPr bwMode="auto">
              <a:xfrm rot="-1200000">
                <a:off x="1385" y="268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363" name="Rectangle 202"/>
              <p:cNvSpPr>
                <a:spLocks noChangeArrowheads="1"/>
              </p:cNvSpPr>
              <p:nvPr/>
            </p:nvSpPr>
            <p:spPr bwMode="auto">
              <a:xfrm rot="-1200000">
                <a:off x="1451" y="265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364" name="Rectangle 203"/>
              <p:cNvSpPr>
                <a:spLocks noChangeArrowheads="1"/>
              </p:cNvSpPr>
              <p:nvPr/>
            </p:nvSpPr>
            <p:spPr bwMode="auto">
              <a:xfrm rot="-1200000">
                <a:off x="1551" y="2630"/>
                <a:ext cx="2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365" name="Rectangle 204"/>
              <p:cNvSpPr>
                <a:spLocks noChangeArrowheads="1"/>
              </p:cNvSpPr>
              <p:nvPr/>
            </p:nvSpPr>
            <p:spPr bwMode="auto">
              <a:xfrm rot="-1200000">
                <a:off x="1571" y="2619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)</a:t>
                </a:r>
                <a:endParaRPr lang="en-US" altLang="zh-CN" sz="2400"/>
              </a:p>
            </p:txBody>
          </p:sp>
          <p:sp>
            <p:nvSpPr>
              <p:cNvPr id="366" name="Rectangle 205"/>
              <p:cNvSpPr>
                <a:spLocks noChangeArrowheads="1"/>
              </p:cNvSpPr>
              <p:nvPr/>
            </p:nvSpPr>
            <p:spPr bwMode="auto">
              <a:xfrm rot="-1200000">
                <a:off x="1605" y="260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67" name="Rectangle 206"/>
              <p:cNvSpPr>
                <a:spLocks noChangeArrowheads="1"/>
              </p:cNvSpPr>
              <p:nvPr/>
            </p:nvSpPr>
            <p:spPr bwMode="auto">
              <a:xfrm rot="-1200000">
                <a:off x="1634" y="259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368" name="Rectangle 207"/>
              <p:cNvSpPr>
                <a:spLocks noChangeArrowheads="1"/>
              </p:cNvSpPr>
              <p:nvPr/>
            </p:nvSpPr>
            <p:spPr bwMode="auto">
              <a:xfrm rot="-1200000">
                <a:off x="1697" y="2570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369" name="Rectangle 208"/>
              <p:cNvSpPr>
                <a:spLocks noChangeArrowheads="1"/>
              </p:cNvSpPr>
              <p:nvPr/>
            </p:nvSpPr>
            <p:spPr bwMode="auto">
              <a:xfrm rot="-1200000">
                <a:off x="1734" y="2562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370" name="Rectangle 209"/>
              <p:cNvSpPr>
                <a:spLocks noChangeArrowheads="1"/>
              </p:cNvSpPr>
              <p:nvPr/>
            </p:nvSpPr>
            <p:spPr bwMode="auto">
              <a:xfrm rot="-1200000">
                <a:off x="1763" y="2546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(</a:t>
                </a:r>
                <a:endParaRPr lang="en-US" altLang="zh-CN" sz="2400"/>
              </a:p>
            </p:txBody>
          </p:sp>
          <p:sp>
            <p:nvSpPr>
              <p:cNvPr id="371" name="Rectangle 210"/>
              <p:cNvSpPr>
                <a:spLocks noChangeArrowheads="1"/>
              </p:cNvSpPr>
              <p:nvPr/>
            </p:nvSpPr>
            <p:spPr bwMode="auto">
              <a:xfrm rot="-1200000">
                <a:off x="1800" y="2527"/>
                <a:ext cx="8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</p:grpSp>
        <p:sp>
          <p:nvSpPr>
            <p:cNvPr id="12" name="Rectangle 211"/>
            <p:cNvSpPr>
              <a:spLocks noChangeArrowheads="1"/>
            </p:cNvSpPr>
            <p:nvPr/>
          </p:nvSpPr>
          <p:spPr bwMode="auto">
            <a:xfrm rot="-1200000">
              <a:off x="1882" y="26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13" name="Rectangle 212"/>
            <p:cNvSpPr>
              <a:spLocks noChangeArrowheads="1"/>
            </p:cNvSpPr>
            <p:nvPr/>
          </p:nvSpPr>
          <p:spPr bwMode="auto">
            <a:xfrm rot="-1200000">
              <a:off x="1946" y="2627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4" name="Rectangle 213"/>
            <p:cNvSpPr>
              <a:spLocks noChangeArrowheads="1"/>
            </p:cNvSpPr>
            <p:nvPr/>
          </p:nvSpPr>
          <p:spPr bwMode="auto">
            <a:xfrm rot="-1200000">
              <a:off x="1974" y="2610"/>
              <a:ext cx="6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=</a:t>
              </a:r>
              <a:endParaRPr lang="en-US" altLang="zh-CN" sz="2400"/>
            </a:p>
          </p:txBody>
        </p:sp>
        <p:sp>
          <p:nvSpPr>
            <p:cNvPr id="15" name="Rectangle 214"/>
            <p:cNvSpPr>
              <a:spLocks noChangeArrowheads="1"/>
            </p:cNvSpPr>
            <p:nvPr/>
          </p:nvSpPr>
          <p:spPr bwMode="auto">
            <a:xfrm rot="-1200000">
              <a:off x="2040" y="259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6" name="Rectangle 215"/>
            <p:cNvSpPr>
              <a:spLocks noChangeArrowheads="1"/>
            </p:cNvSpPr>
            <p:nvPr/>
          </p:nvSpPr>
          <p:spPr bwMode="auto">
            <a:xfrm rot="-1200000">
              <a:off x="2069" y="2583"/>
              <a:ext cx="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17" name="Rectangle 216"/>
            <p:cNvSpPr>
              <a:spLocks noChangeArrowheads="1"/>
            </p:cNvSpPr>
            <p:nvPr/>
          </p:nvSpPr>
          <p:spPr bwMode="auto">
            <a:xfrm rot="-1200000">
              <a:off x="2088" y="256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18" name="Rectangle 217"/>
            <p:cNvSpPr>
              <a:spLocks noChangeArrowheads="1"/>
            </p:cNvSpPr>
            <p:nvPr/>
          </p:nvSpPr>
          <p:spPr bwMode="auto">
            <a:xfrm rot="-1200000">
              <a:off x="2167" y="253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W</a:t>
              </a:r>
              <a:endParaRPr lang="en-US" altLang="zh-CN" sz="2400"/>
            </a:p>
          </p:txBody>
        </p:sp>
        <p:sp>
          <p:nvSpPr>
            <p:cNvPr id="19" name="Rectangle 218"/>
            <p:cNvSpPr>
              <a:spLocks noChangeArrowheads="1"/>
            </p:cNvSpPr>
            <p:nvPr/>
          </p:nvSpPr>
          <p:spPr bwMode="auto">
            <a:xfrm rot="-1200000">
              <a:off x="2267" y="2514"/>
              <a:ext cx="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20" name="Rectangle 219"/>
            <p:cNvSpPr>
              <a:spLocks noChangeArrowheads="1"/>
            </p:cNvSpPr>
            <p:nvPr/>
          </p:nvSpPr>
          <p:spPr bwMode="auto">
            <a:xfrm rot="-1200000">
              <a:off x="2288" y="2503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21" name="Rectangle 220"/>
            <p:cNvSpPr>
              <a:spLocks noChangeArrowheads="1"/>
            </p:cNvSpPr>
            <p:nvPr/>
          </p:nvSpPr>
          <p:spPr bwMode="auto">
            <a:xfrm rot="-1620000">
              <a:off x="3229" y="2477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22" name="Rectangle 221"/>
            <p:cNvSpPr>
              <a:spLocks noChangeArrowheads="1"/>
            </p:cNvSpPr>
            <p:nvPr/>
          </p:nvSpPr>
          <p:spPr bwMode="auto">
            <a:xfrm rot="-1620000">
              <a:off x="3261" y="2447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23" name="Rectangle 222"/>
            <p:cNvSpPr>
              <a:spLocks noChangeArrowheads="1"/>
            </p:cNvSpPr>
            <p:nvPr/>
          </p:nvSpPr>
          <p:spPr bwMode="auto">
            <a:xfrm rot="-1620000">
              <a:off x="3341" y="241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24" name="Rectangle 223"/>
            <p:cNvSpPr>
              <a:spLocks noChangeArrowheads="1"/>
            </p:cNvSpPr>
            <p:nvPr/>
          </p:nvSpPr>
          <p:spPr bwMode="auto">
            <a:xfrm rot="-1620000">
              <a:off x="3401" y="2391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25" name="Rectangle 224"/>
            <p:cNvSpPr>
              <a:spLocks noChangeArrowheads="1"/>
            </p:cNvSpPr>
            <p:nvPr/>
          </p:nvSpPr>
          <p:spPr bwMode="auto">
            <a:xfrm rot="-1620000">
              <a:off x="3428" y="2370"/>
              <a:ext cx="6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=</a:t>
              </a:r>
              <a:endParaRPr lang="en-US" altLang="zh-CN" sz="2400"/>
            </a:p>
          </p:txBody>
        </p:sp>
        <p:sp>
          <p:nvSpPr>
            <p:cNvPr id="26" name="Rectangle 225"/>
            <p:cNvSpPr>
              <a:spLocks noChangeArrowheads="1"/>
            </p:cNvSpPr>
            <p:nvPr/>
          </p:nvSpPr>
          <p:spPr bwMode="auto">
            <a:xfrm rot="-1620000">
              <a:off x="3492" y="23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27" name="Rectangle 226"/>
            <p:cNvSpPr>
              <a:spLocks noChangeArrowheads="1"/>
            </p:cNvSpPr>
            <p:nvPr/>
          </p:nvSpPr>
          <p:spPr bwMode="auto">
            <a:xfrm rot="-1620000">
              <a:off x="3518" y="2320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28" name="Rectangle 227"/>
            <p:cNvSpPr>
              <a:spLocks noChangeArrowheads="1"/>
            </p:cNvSpPr>
            <p:nvPr/>
          </p:nvSpPr>
          <p:spPr bwMode="auto">
            <a:xfrm rot="-1620000">
              <a:off x="3597" y="2296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-</a:t>
              </a:r>
              <a:endParaRPr lang="en-US" altLang="zh-CN" sz="2400"/>
            </a:p>
          </p:txBody>
        </p:sp>
        <p:sp>
          <p:nvSpPr>
            <p:cNvPr id="29" name="Rectangle 228"/>
            <p:cNvSpPr>
              <a:spLocks noChangeArrowheads="1"/>
            </p:cNvSpPr>
            <p:nvPr/>
          </p:nvSpPr>
          <p:spPr bwMode="auto">
            <a:xfrm rot="-1620000">
              <a:off x="3627" y="2279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30" name="Rectangle 229"/>
            <p:cNvSpPr>
              <a:spLocks noChangeArrowheads="1"/>
            </p:cNvSpPr>
            <p:nvPr/>
          </p:nvSpPr>
          <p:spPr bwMode="auto">
            <a:xfrm rot="-1620000">
              <a:off x="3658" y="226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y</a:t>
              </a:r>
              <a:endParaRPr lang="en-US" altLang="zh-CN" sz="2400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 rot="-1620000">
              <a:off x="3710" y="22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32" name="Rectangle 231"/>
            <p:cNvSpPr>
              <a:spLocks noChangeArrowheads="1"/>
            </p:cNvSpPr>
            <p:nvPr/>
          </p:nvSpPr>
          <p:spPr bwMode="auto">
            <a:xfrm rot="-1620000">
              <a:off x="3764" y="220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33" name="Rectangle 232"/>
            <p:cNvSpPr>
              <a:spLocks noChangeArrowheads="1"/>
            </p:cNvSpPr>
            <p:nvPr/>
          </p:nvSpPr>
          <p:spPr bwMode="auto">
            <a:xfrm rot="-1620000">
              <a:off x="3827" y="2181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34" name="Rectangle 233"/>
            <p:cNvSpPr>
              <a:spLocks noChangeArrowheads="1"/>
            </p:cNvSpPr>
            <p:nvPr/>
          </p:nvSpPr>
          <p:spPr bwMode="auto">
            <a:xfrm rot="-3000000">
              <a:off x="4032" y="2658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35" name="Rectangle 234"/>
            <p:cNvSpPr>
              <a:spLocks noChangeArrowheads="1"/>
            </p:cNvSpPr>
            <p:nvPr/>
          </p:nvSpPr>
          <p:spPr bwMode="auto">
            <a:xfrm rot="-3000000">
              <a:off x="4048" y="2611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36" name="Rectangle 235"/>
            <p:cNvSpPr>
              <a:spLocks noChangeArrowheads="1"/>
            </p:cNvSpPr>
            <p:nvPr/>
          </p:nvSpPr>
          <p:spPr bwMode="auto">
            <a:xfrm rot="-3000000">
              <a:off x="4111" y="255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37" name="Rectangle 236"/>
            <p:cNvSpPr>
              <a:spLocks noChangeArrowheads="1"/>
            </p:cNvSpPr>
            <p:nvPr/>
          </p:nvSpPr>
          <p:spPr bwMode="auto">
            <a:xfrm rot="-3000000">
              <a:off x="4159" y="251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38" name="Rectangle 237"/>
            <p:cNvSpPr>
              <a:spLocks noChangeArrowheads="1"/>
            </p:cNvSpPr>
            <p:nvPr/>
          </p:nvSpPr>
          <p:spPr bwMode="auto">
            <a:xfrm rot="-3000000">
              <a:off x="4173" y="2477"/>
              <a:ext cx="6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=</a:t>
              </a:r>
              <a:endParaRPr lang="en-US" altLang="zh-CN" sz="2400"/>
            </a:p>
          </p:txBody>
        </p:sp>
        <p:sp>
          <p:nvSpPr>
            <p:cNvPr id="39" name="Rectangle 238"/>
            <p:cNvSpPr>
              <a:spLocks noChangeArrowheads="1"/>
            </p:cNvSpPr>
            <p:nvPr/>
          </p:nvSpPr>
          <p:spPr bwMode="auto">
            <a:xfrm rot="-3000000">
              <a:off x="4221" y="2438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40" name="Rectangle 239"/>
            <p:cNvSpPr>
              <a:spLocks noChangeArrowheads="1"/>
            </p:cNvSpPr>
            <p:nvPr/>
          </p:nvSpPr>
          <p:spPr bwMode="auto">
            <a:xfrm rot="-3000000">
              <a:off x="4243" y="2419"/>
              <a:ext cx="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41" name="Rectangle 240"/>
            <p:cNvSpPr>
              <a:spLocks noChangeArrowheads="1"/>
            </p:cNvSpPr>
            <p:nvPr/>
          </p:nvSpPr>
          <p:spPr bwMode="auto">
            <a:xfrm rot="-3000000">
              <a:off x="4248" y="237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42" name="Rectangle 241"/>
            <p:cNvSpPr>
              <a:spLocks noChangeArrowheads="1"/>
            </p:cNvSpPr>
            <p:nvPr/>
          </p:nvSpPr>
          <p:spPr bwMode="auto">
            <a:xfrm rot="-3000000">
              <a:off x="4300" y="231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43" name="Rectangle 242"/>
            <p:cNvSpPr>
              <a:spLocks noChangeArrowheads="1"/>
            </p:cNvSpPr>
            <p:nvPr/>
          </p:nvSpPr>
          <p:spPr bwMode="auto">
            <a:xfrm rot="-3000000">
              <a:off x="4347" y="2255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Q</a:t>
              </a:r>
              <a:endParaRPr lang="en-US" altLang="zh-CN" sz="2400"/>
            </a:p>
          </p:txBody>
        </p:sp>
        <p:sp>
          <p:nvSpPr>
            <p:cNvPr id="44" name="Rectangle 243"/>
            <p:cNvSpPr>
              <a:spLocks noChangeArrowheads="1"/>
            </p:cNvSpPr>
            <p:nvPr/>
          </p:nvSpPr>
          <p:spPr bwMode="auto">
            <a:xfrm rot="-3000000">
              <a:off x="4417" y="2216"/>
              <a:ext cx="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45" name="Rectangle 244"/>
            <p:cNvSpPr>
              <a:spLocks noChangeArrowheads="1"/>
            </p:cNvSpPr>
            <p:nvPr/>
          </p:nvSpPr>
          <p:spPr bwMode="auto">
            <a:xfrm rot="-3000000">
              <a:off x="4429" y="2192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46" name="Rectangle 245"/>
            <p:cNvSpPr>
              <a:spLocks noChangeArrowheads="1"/>
            </p:cNvSpPr>
            <p:nvPr/>
          </p:nvSpPr>
          <p:spPr bwMode="auto">
            <a:xfrm rot="-5400000">
              <a:off x="4691" y="2816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47" name="Rectangle 246"/>
            <p:cNvSpPr>
              <a:spLocks noChangeArrowheads="1"/>
            </p:cNvSpPr>
            <p:nvPr/>
          </p:nvSpPr>
          <p:spPr bwMode="auto">
            <a:xfrm rot="-5400000">
              <a:off x="4666" y="2752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48" name="Rectangle 247"/>
            <p:cNvSpPr>
              <a:spLocks noChangeArrowheads="1"/>
            </p:cNvSpPr>
            <p:nvPr/>
          </p:nvSpPr>
          <p:spPr bwMode="auto">
            <a:xfrm rot="-5400000">
              <a:off x="4679" y="267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49" name="Rectangle 248"/>
            <p:cNvSpPr>
              <a:spLocks noChangeArrowheads="1"/>
            </p:cNvSpPr>
            <p:nvPr/>
          </p:nvSpPr>
          <p:spPr bwMode="auto">
            <a:xfrm rot="-5400000">
              <a:off x="4694" y="262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50" name="Rectangle 249"/>
            <p:cNvSpPr>
              <a:spLocks noChangeArrowheads="1"/>
            </p:cNvSpPr>
            <p:nvPr/>
          </p:nvSpPr>
          <p:spPr bwMode="auto">
            <a:xfrm rot="-5400000">
              <a:off x="4677" y="2576"/>
              <a:ext cx="6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=</a:t>
              </a:r>
              <a:endParaRPr lang="en-US" altLang="zh-CN" sz="2400"/>
            </a:p>
          </p:txBody>
        </p:sp>
        <p:sp>
          <p:nvSpPr>
            <p:cNvPr id="51" name="Rectangle 250"/>
            <p:cNvSpPr>
              <a:spLocks noChangeArrowheads="1"/>
            </p:cNvSpPr>
            <p:nvPr/>
          </p:nvSpPr>
          <p:spPr bwMode="auto">
            <a:xfrm rot="-5400000">
              <a:off x="4694" y="252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52" name="Rectangle 251"/>
            <p:cNvSpPr>
              <a:spLocks noChangeArrowheads="1"/>
            </p:cNvSpPr>
            <p:nvPr/>
          </p:nvSpPr>
          <p:spPr bwMode="auto">
            <a:xfrm rot="-5400000">
              <a:off x="4699" y="2500"/>
              <a:ext cx="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53" name="Rectangle 252"/>
            <p:cNvSpPr>
              <a:spLocks noChangeArrowheads="1"/>
            </p:cNvSpPr>
            <p:nvPr/>
          </p:nvSpPr>
          <p:spPr bwMode="auto">
            <a:xfrm rot="-5400000">
              <a:off x="4682" y="2455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J</a:t>
              </a:r>
              <a:endParaRPr lang="en-US" altLang="zh-CN" sz="2400"/>
            </a:p>
          </p:txBody>
        </p:sp>
        <p:sp>
          <p:nvSpPr>
            <p:cNvPr id="54" name="Rectangle 253"/>
            <p:cNvSpPr>
              <a:spLocks noChangeArrowheads="1"/>
            </p:cNvSpPr>
            <p:nvPr/>
          </p:nvSpPr>
          <p:spPr bwMode="auto">
            <a:xfrm rot="-5400000">
              <a:off x="4663" y="238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55" name="Rectangle 254"/>
            <p:cNvSpPr>
              <a:spLocks noChangeArrowheads="1"/>
            </p:cNvSpPr>
            <p:nvPr/>
          </p:nvSpPr>
          <p:spPr bwMode="auto">
            <a:xfrm rot="-5400000">
              <a:off x="4672" y="2294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56" name="Rectangle 255"/>
            <p:cNvSpPr>
              <a:spLocks noChangeArrowheads="1"/>
            </p:cNvSpPr>
            <p:nvPr/>
          </p:nvSpPr>
          <p:spPr bwMode="auto">
            <a:xfrm rot="-5400000">
              <a:off x="4699" y="2245"/>
              <a:ext cx="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57" name="Rectangle 256"/>
            <p:cNvSpPr>
              <a:spLocks noChangeArrowheads="1"/>
            </p:cNvSpPr>
            <p:nvPr/>
          </p:nvSpPr>
          <p:spPr bwMode="auto">
            <a:xfrm rot="-5400000">
              <a:off x="4691" y="2212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58" name="Rectangle 257"/>
            <p:cNvSpPr>
              <a:spLocks noChangeArrowheads="1"/>
            </p:cNvSpPr>
            <p:nvPr/>
          </p:nvSpPr>
          <p:spPr bwMode="auto">
            <a:xfrm>
              <a:off x="1969" y="109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0</a:t>
              </a:r>
              <a:endParaRPr lang="en-US" altLang="zh-CN" sz="2400"/>
            </a:p>
          </p:txBody>
        </p:sp>
        <p:sp>
          <p:nvSpPr>
            <p:cNvPr id="59" name="Rectangle 258"/>
            <p:cNvSpPr>
              <a:spLocks noChangeArrowheads="1"/>
            </p:cNvSpPr>
            <p:nvPr/>
          </p:nvSpPr>
          <p:spPr bwMode="auto">
            <a:xfrm>
              <a:off x="4361" y="120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1</a:t>
              </a:r>
              <a:endParaRPr lang="en-US" altLang="zh-CN" sz="2400"/>
            </a:p>
          </p:txBody>
        </p:sp>
        <p:sp>
          <p:nvSpPr>
            <p:cNvPr id="60" name="Line 259"/>
            <p:cNvSpPr>
              <a:spLocks noChangeShapeType="1"/>
            </p:cNvSpPr>
            <p:nvPr/>
          </p:nvSpPr>
          <p:spPr bwMode="auto">
            <a:xfrm>
              <a:off x="1166" y="1693"/>
              <a:ext cx="61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60"/>
            <p:cNvSpPr>
              <a:spLocks/>
            </p:cNvSpPr>
            <p:nvPr/>
          </p:nvSpPr>
          <p:spPr bwMode="auto">
            <a:xfrm>
              <a:off x="1754" y="1665"/>
              <a:ext cx="59" cy="59"/>
            </a:xfrm>
            <a:custGeom>
              <a:avLst/>
              <a:gdLst>
                <a:gd name="T0" fmla="*/ 0 w 59"/>
                <a:gd name="T1" fmla="*/ 0 h 59"/>
                <a:gd name="T2" fmla="*/ 0 w 59"/>
                <a:gd name="T3" fmla="*/ 59 h 59"/>
                <a:gd name="T4" fmla="*/ 59 w 59"/>
                <a:gd name="T5" fmla="*/ 28 h 59"/>
                <a:gd name="T6" fmla="*/ 0 w 59"/>
                <a:gd name="T7" fmla="*/ 0 h 59"/>
                <a:gd name="T8" fmla="*/ 0 w 59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59"/>
                <a:gd name="T17" fmla="*/ 59 w 59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59">
                  <a:moveTo>
                    <a:pt x="0" y="0"/>
                  </a:moveTo>
                  <a:lnTo>
                    <a:pt x="0" y="59"/>
                  </a:lnTo>
                  <a:lnTo>
                    <a:pt x="59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261"/>
            <p:cNvSpPr>
              <a:spLocks noChangeArrowheads="1"/>
            </p:cNvSpPr>
            <p:nvPr/>
          </p:nvSpPr>
          <p:spPr bwMode="auto">
            <a:xfrm>
              <a:off x="893" y="163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63" name="Rectangle 262"/>
            <p:cNvSpPr>
              <a:spLocks noChangeArrowheads="1"/>
            </p:cNvSpPr>
            <p:nvPr/>
          </p:nvSpPr>
          <p:spPr bwMode="auto">
            <a:xfrm>
              <a:off x="968" y="163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64" name="Rectangle 263"/>
            <p:cNvSpPr>
              <a:spLocks noChangeArrowheads="1"/>
            </p:cNvSpPr>
            <p:nvPr/>
          </p:nvSpPr>
          <p:spPr bwMode="auto">
            <a:xfrm>
              <a:off x="1002" y="16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65" name="Rectangle 264"/>
            <p:cNvSpPr>
              <a:spLocks noChangeArrowheads="1"/>
            </p:cNvSpPr>
            <p:nvPr/>
          </p:nvSpPr>
          <p:spPr bwMode="auto">
            <a:xfrm>
              <a:off x="1066" y="1630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66" name="Rectangle 265"/>
            <p:cNvSpPr>
              <a:spLocks noChangeArrowheads="1"/>
            </p:cNvSpPr>
            <p:nvPr/>
          </p:nvSpPr>
          <p:spPr bwMode="auto">
            <a:xfrm>
              <a:off x="1104" y="163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67" name="Rectangle 266"/>
            <p:cNvSpPr>
              <a:spLocks noChangeArrowheads="1"/>
            </p:cNvSpPr>
            <p:nvPr/>
          </p:nvSpPr>
          <p:spPr bwMode="auto">
            <a:xfrm>
              <a:off x="223" y="331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68" name="Rectangle 267"/>
            <p:cNvSpPr>
              <a:spLocks noChangeArrowheads="1"/>
            </p:cNvSpPr>
            <p:nvPr/>
          </p:nvSpPr>
          <p:spPr bwMode="auto">
            <a:xfrm>
              <a:off x="314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69" name="Rectangle 268"/>
            <p:cNvSpPr>
              <a:spLocks noChangeArrowheads="1"/>
            </p:cNvSpPr>
            <p:nvPr/>
          </p:nvSpPr>
          <p:spPr bwMode="auto">
            <a:xfrm>
              <a:off x="383" y="331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70" name="Rectangle 269"/>
            <p:cNvSpPr>
              <a:spLocks noChangeArrowheads="1"/>
            </p:cNvSpPr>
            <p:nvPr/>
          </p:nvSpPr>
          <p:spPr bwMode="auto">
            <a:xfrm>
              <a:off x="477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71" name="Rectangle 270"/>
            <p:cNvSpPr>
              <a:spLocks noChangeArrowheads="1"/>
            </p:cNvSpPr>
            <p:nvPr/>
          </p:nvSpPr>
          <p:spPr bwMode="auto">
            <a:xfrm>
              <a:off x="541" y="3316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72" name="Rectangle 271"/>
            <p:cNvSpPr>
              <a:spLocks noChangeArrowheads="1"/>
            </p:cNvSpPr>
            <p:nvPr/>
          </p:nvSpPr>
          <p:spPr bwMode="auto">
            <a:xfrm>
              <a:off x="579" y="331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y</a:t>
              </a:r>
              <a:endParaRPr lang="en-US" altLang="zh-CN" sz="2400"/>
            </a:p>
          </p:txBody>
        </p:sp>
        <p:sp>
          <p:nvSpPr>
            <p:cNvPr id="73" name="Rectangle 272"/>
            <p:cNvSpPr>
              <a:spLocks noChangeArrowheads="1"/>
            </p:cNvSpPr>
            <p:nvPr/>
          </p:nvSpPr>
          <p:spPr bwMode="auto">
            <a:xfrm>
              <a:off x="638" y="331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74" name="Rectangle 273"/>
            <p:cNvSpPr>
              <a:spLocks noChangeArrowheads="1"/>
            </p:cNvSpPr>
            <p:nvPr/>
          </p:nvSpPr>
          <p:spPr bwMode="auto">
            <a:xfrm>
              <a:off x="670" y="3316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75" name="Rectangle 274"/>
            <p:cNvSpPr>
              <a:spLocks noChangeArrowheads="1"/>
            </p:cNvSpPr>
            <p:nvPr/>
          </p:nvSpPr>
          <p:spPr bwMode="auto">
            <a:xfrm>
              <a:off x="706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76" name="Rectangle 275"/>
            <p:cNvSpPr>
              <a:spLocks noChangeArrowheads="1"/>
            </p:cNvSpPr>
            <p:nvPr/>
          </p:nvSpPr>
          <p:spPr bwMode="auto">
            <a:xfrm>
              <a:off x="773" y="331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77" name="Rectangle 276"/>
            <p:cNvSpPr>
              <a:spLocks noChangeArrowheads="1"/>
            </p:cNvSpPr>
            <p:nvPr/>
          </p:nvSpPr>
          <p:spPr bwMode="auto">
            <a:xfrm>
              <a:off x="804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78" name="Rectangle 277"/>
            <p:cNvSpPr>
              <a:spLocks noChangeArrowheads="1"/>
            </p:cNvSpPr>
            <p:nvPr/>
          </p:nvSpPr>
          <p:spPr bwMode="auto">
            <a:xfrm>
              <a:off x="872" y="3316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79" name="Rectangle 278"/>
            <p:cNvSpPr>
              <a:spLocks noChangeArrowheads="1"/>
            </p:cNvSpPr>
            <p:nvPr/>
          </p:nvSpPr>
          <p:spPr bwMode="auto">
            <a:xfrm>
              <a:off x="908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80" name="Rectangle 279"/>
            <p:cNvSpPr>
              <a:spLocks noChangeArrowheads="1"/>
            </p:cNvSpPr>
            <p:nvPr/>
          </p:nvSpPr>
          <p:spPr bwMode="auto">
            <a:xfrm>
              <a:off x="972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n</a:t>
              </a:r>
              <a:endParaRPr lang="en-US" altLang="zh-CN" sz="2400"/>
            </a:p>
          </p:txBody>
        </p:sp>
        <p:sp>
          <p:nvSpPr>
            <p:cNvPr id="81" name="Rectangle 280"/>
            <p:cNvSpPr>
              <a:spLocks noChangeArrowheads="1"/>
            </p:cNvSpPr>
            <p:nvPr/>
          </p:nvSpPr>
          <p:spPr bwMode="auto">
            <a:xfrm>
              <a:off x="1040" y="331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82" name="Rectangle 281"/>
            <p:cNvSpPr>
              <a:spLocks noChangeArrowheads="1"/>
            </p:cNvSpPr>
            <p:nvPr/>
          </p:nvSpPr>
          <p:spPr bwMode="auto">
            <a:xfrm>
              <a:off x="1092" y="331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83" name="Rectangle 282"/>
            <p:cNvSpPr>
              <a:spLocks noChangeArrowheads="1"/>
            </p:cNvSpPr>
            <p:nvPr/>
          </p:nvSpPr>
          <p:spPr bwMode="auto">
            <a:xfrm>
              <a:off x="1159" y="331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84" name="Rectangle 283"/>
            <p:cNvSpPr>
              <a:spLocks noChangeArrowheads="1"/>
            </p:cNvSpPr>
            <p:nvPr/>
          </p:nvSpPr>
          <p:spPr bwMode="auto">
            <a:xfrm>
              <a:off x="1192" y="3316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85" name="Rectangle 284"/>
            <p:cNvSpPr>
              <a:spLocks noChangeArrowheads="1"/>
            </p:cNvSpPr>
            <p:nvPr/>
          </p:nvSpPr>
          <p:spPr bwMode="auto">
            <a:xfrm>
              <a:off x="1261" y="331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86" name="Rectangle 285"/>
            <p:cNvSpPr>
              <a:spLocks noChangeArrowheads="1"/>
            </p:cNvSpPr>
            <p:nvPr/>
          </p:nvSpPr>
          <p:spPr bwMode="auto">
            <a:xfrm>
              <a:off x="1342" y="331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87" name="Rectangle 286"/>
            <p:cNvSpPr>
              <a:spLocks noChangeArrowheads="1"/>
            </p:cNvSpPr>
            <p:nvPr/>
          </p:nvSpPr>
          <p:spPr bwMode="auto">
            <a:xfrm>
              <a:off x="479" y="3431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88" name="Rectangle 287"/>
            <p:cNvSpPr>
              <a:spLocks noChangeArrowheads="1"/>
            </p:cNvSpPr>
            <p:nvPr/>
          </p:nvSpPr>
          <p:spPr bwMode="auto">
            <a:xfrm>
              <a:off x="517" y="3431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89" name="Rectangle 288"/>
            <p:cNvSpPr>
              <a:spLocks noChangeArrowheads="1"/>
            </p:cNvSpPr>
            <p:nvPr/>
          </p:nvSpPr>
          <p:spPr bwMode="auto">
            <a:xfrm>
              <a:off x="587" y="3431"/>
              <a:ext cx="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90" name="Rectangle 289"/>
            <p:cNvSpPr>
              <a:spLocks noChangeArrowheads="1"/>
            </p:cNvSpPr>
            <p:nvPr/>
          </p:nvSpPr>
          <p:spPr bwMode="auto">
            <a:xfrm>
              <a:off x="614" y="34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91" name="Rectangle 290"/>
            <p:cNvSpPr>
              <a:spLocks noChangeArrowheads="1"/>
            </p:cNvSpPr>
            <p:nvPr/>
          </p:nvSpPr>
          <p:spPr bwMode="auto">
            <a:xfrm>
              <a:off x="680" y="34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92" name="Rectangle 291"/>
            <p:cNvSpPr>
              <a:spLocks noChangeArrowheads="1"/>
            </p:cNvSpPr>
            <p:nvPr/>
          </p:nvSpPr>
          <p:spPr bwMode="auto">
            <a:xfrm>
              <a:off x="743" y="3431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93" name="Rectangle 292"/>
            <p:cNvSpPr>
              <a:spLocks noChangeArrowheads="1"/>
            </p:cNvSpPr>
            <p:nvPr/>
          </p:nvSpPr>
          <p:spPr bwMode="auto">
            <a:xfrm>
              <a:off x="779" y="34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94" name="Rectangle 293"/>
            <p:cNvSpPr>
              <a:spLocks noChangeArrowheads="1"/>
            </p:cNvSpPr>
            <p:nvPr/>
          </p:nvSpPr>
          <p:spPr bwMode="auto">
            <a:xfrm>
              <a:off x="846" y="3431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95" name="Rectangle 294"/>
            <p:cNvSpPr>
              <a:spLocks noChangeArrowheads="1"/>
            </p:cNvSpPr>
            <p:nvPr/>
          </p:nvSpPr>
          <p:spPr bwMode="auto">
            <a:xfrm>
              <a:off x="878" y="34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96" name="Rectangle 295"/>
            <p:cNvSpPr>
              <a:spLocks noChangeArrowheads="1"/>
            </p:cNvSpPr>
            <p:nvPr/>
          </p:nvSpPr>
          <p:spPr bwMode="auto">
            <a:xfrm>
              <a:off x="944" y="3431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.</a:t>
              </a:r>
              <a:endParaRPr lang="en-US" altLang="zh-CN" sz="2400"/>
            </a:p>
          </p:txBody>
        </p:sp>
        <p:sp>
          <p:nvSpPr>
            <p:cNvPr id="97" name="Rectangle 296"/>
            <p:cNvSpPr>
              <a:spLocks noChangeArrowheads="1"/>
            </p:cNvSpPr>
            <p:nvPr/>
          </p:nvSpPr>
          <p:spPr bwMode="auto">
            <a:xfrm>
              <a:off x="975" y="34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98" name="Rectangle 297"/>
            <p:cNvSpPr>
              <a:spLocks noChangeArrowheads="1"/>
            </p:cNvSpPr>
            <p:nvPr/>
          </p:nvSpPr>
          <p:spPr bwMode="auto">
            <a:xfrm>
              <a:off x="1038" y="343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99" name="Rectangle 298"/>
            <p:cNvSpPr>
              <a:spLocks noChangeArrowheads="1"/>
            </p:cNvSpPr>
            <p:nvPr/>
          </p:nvSpPr>
          <p:spPr bwMode="auto">
            <a:xfrm>
              <a:off x="1105" y="3431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100" name="Rectangle 299"/>
            <p:cNvSpPr>
              <a:spLocks noChangeArrowheads="1"/>
            </p:cNvSpPr>
            <p:nvPr/>
          </p:nvSpPr>
          <p:spPr bwMode="auto">
            <a:xfrm>
              <a:off x="1765" y="3330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101" name="Rectangle 300"/>
            <p:cNvSpPr>
              <a:spLocks noChangeArrowheads="1"/>
            </p:cNvSpPr>
            <p:nvPr/>
          </p:nvSpPr>
          <p:spPr bwMode="auto">
            <a:xfrm>
              <a:off x="1849" y="3330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-</a:t>
              </a:r>
              <a:endParaRPr lang="en-US" altLang="zh-CN" sz="2400"/>
            </a:p>
          </p:txBody>
        </p:sp>
        <p:sp>
          <p:nvSpPr>
            <p:cNvPr id="102" name="Rectangle 301"/>
            <p:cNvSpPr>
              <a:spLocks noChangeArrowheads="1"/>
            </p:cNvSpPr>
            <p:nvPr/>
          </p:nvSpPr>
          <p:spPr bwMode="auto">
            <a:xfrm>
              <a:off x="1889" y="333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103" name="Rectangle 302"/>
            <p:cNvSpPr>
              <a:spLocks noChangeArrowheads="1"/>
            </p:cNvSpPr>
            <p:nvPr/>
          </p:nvSpPr>
          <p:spPr bwMode="auto">
            <a:xfrm>
              <a:off x="1921" y="333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y</a:t>
              </a:r>
              <a:endParaRPr lang="en-US" altLang="zh-CN" sz="2400"/>
            </a:p>
          </p:txBody>
        </p:sp>
        <p:sp>
          <p:nvSpPr>
            <p:cNvPr id="104" name="Rectangle 303"/>
            <p:cNvSpPr>
              <a:spLocks noChangeArrowheads="1"/>
            </p:cNvSpPr>
            <p:nvPr/>
          </p:nvSpPr>
          <p:spPr bwMode="auto">
            <a:xfrm>
              <a:off x="1976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105" name="Rectangle 304"/>
            <p:cNvSpPr>
              <a:spLocks noChangeArrowheads="1"/>
            </p:cNvSpPr>
            <p:nvPr/>
          </p:nvSpPr>
          <p:spPr bwMode="auto">
            <a:xfrm>
              <a:off x="2041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06" name="Rectangle 305"/>
            <p:cNvSpPr>
              <a:spLocks noChangeArrowheads="1"/>
            </p:cNvSpPr>
            <p:nvPr/>
          </p:nvSpPr>
          <p:spPr bwMode="auto">
            <a:xfrm>
              <a:off x="2108" y="333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07" name="Rectangle 306"/>
            <p:cNvSpPr>
              <a:spLocks noChangeArrowheads="1"/>
            </p:cNvSpPr>
            <p:nvPr/>
          </p:nvSpPr>
          <p:spPr bwMode="auto">
            <a:xfrm>
              <a:off x="2141" y="3330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08" name="Rectangle 307"/>
            <p:cNvSpPr>
              <a:spLocks noChangeArrowheads="1"/>
            </p:cNvSpPr>
            <p:nvPr/>
          </p:nvSpPr>
          <p:spPr bwMode="auto">
            <a:xfrm>
              <a:off x="2210" y="333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109" name="Rectangle 308"/>
            <p:cNvSpPr>
              <a:spLocks noChangeArrowheads="1"/>
            </p:cNvSpPr>
            <p:nvPr/>
          </p:nvSpPr>
          <p:spPr bwMode="auto">
            <a:xfrm>
              <a:off x="2288" y="333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110" name="Rectangle 309"/>
            <p:cNvSpPr>
              <a:spLocks noChangeArrowheads="1"/>
            </p:cNvSpPr>
            <p:nvPr/>
          </p:nvSpPr>
          <p:spPr bwMode="auto">
            <a:xfrm>
              <a:off x="1723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111" name="Rectangle 310"/>
            <p:cNvSpPr>
              <a:spLocks noChangeArrowheads="1"/>
            </p:cNvSpPr>
            <p:nvPr/>
          </p:nvSpPr>
          <p:spPr bwMode="auto">
            <a:xfrm>
              <a:off x="1762" y="3445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12" name="Rectangle 311"/>
            <p:cNvSpPr>
              <a:spLocks noChangeArrowheads="1"/>
            </p:cNvSpPr>
            <p:nvPr/>
          </p:nvSpPr>
          <p:spPr bwMode="auto">
            <a:xfrm>
              <a:off x="1832" y="3445"/>
              <a:ext cx="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113" name="Rectangle 312"/>
            <p:cNvSpPr>
              <a:spLocks noChangeArrowheads="1"/>
            </p:cNvSpPr>
            <p:nvPr/>
          </p:nvSpPr>
          <p:spPr bwMode="auto">
            <a:xfrm>
              <a:off x="1858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14" name="Rectangle 313"/>
            <p:cNvSpPr>
              <a:spLocks noChangeArrowheads="1"/>
            </p:cNvSpPr>
            <p:nvPr/>
          </p:nvSpPr>
          <p:spPr bwMode="auto">
            <a:xfrm>
              <a:off x="1921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115" name="Rectangle 314"/>
            <p:cNvSpPr>
              <a:spLocks noChangeArrowheads="1"/>
            </p:cNvSpPr>
            <p:nvPr/>
          </p:nvSpPr>
          <p:spPr bwMode="auto">
            <a:xfrm>
              <a:off x="1988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116" name="Rectangle 315"/>
            <p:cNvSpPr>
              <a:spLocks noChangeArrowheads="1"/>
            </p:cNvSpPr>
            <p:nvPr/>
          </p:nvSpPr>
          <p:spPr bwMode="auto">
            <a:xfrm>
              <a:off x="2024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17" name="Rectangle 316"/>
            <p:cNvSpPr>
              <a:spLocks noChangeArrowheads="1"/>
            </p:cNvSpPr>
            <p:nvPr/>
          </p:nvSpPr>
          <p:spPr bwMode="auto">
            <a:xfrm>
              <a:off x="2091" y="34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18" name="Rectangle 317"/>
            <p:cNvSpPr>
              <a:spLocks noChangeArrowheads="1"/>
            </p:cNvSpPr>
            <p:nvPr/>
          </p:nvSpPr>
          <p:spPr bwMode="auto">
            <a:xfrm>
              <a:off x="2122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119" name="Rectangle 318"/>
            <p:cNvSpPr>
              <a:spLocks noChangeArrowheads="1"/>
            </p:cNvSpPr>
            <p:nvPr/>
          </p:nvSpPr>
          <p:spPr bwMode="auto">
            <a:xfrm>
              <a:off x="2185" y="34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.</a:t>
              </a:r>
              <a:endParaRPr lang="en-US" altLang="zh-CN" sz="2400"/>
            </a:p>
          </p:txBody>
        </p:sp>
        <p:sp>
          <p:nvSpPr>
            <p:cNvPr id="120" name="Rectangle 319"/>
            <p:cNvSpPr>
              <a:spLocks noChangeArrowheads="1"/>
            </p:cNvSpPr>
            <p:nvPr/>
          </p:nvSpPr>
          <p:spPr bwMode="auto">
            <a:xfrm>
              <a:off x="2220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121" name="Rectangle 320"/>
            <p:cNvSpPr>
              <a:spLocks noChangeArrowheads="1"/>
            </p:cNvSpPr>
            <p:nvPr/>
          </p:nvSpPr>
          <p:spPr bwMode="auto">
            <a:xfrm>
              <a:off x="2282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4</a:t>
              </a:r>
              <a:endParaRPr lang="en-US" altLang="zh-CN" sz="2400"/>
            </a:p>
          </p:txBody>
        </p:sp>
        <p:sp>
          <p:nvSpPr>
            <p:cNvPr id="122" name="Rectangle 321"/>
            <p:cNvSpPr>
              <a:spLocks noChangeArrowheads="1"/>
            </p:cNvSpPr>
            <p:nvPr/>
          </p:nvSpPr>
          <p:spPr bwMode="auto">
            <a:xfrm>
              <a:off x="2349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123" name="Rectangle 322"/>
            <p:cNvSpPr>
              <a:spLocks noChangeArrowheads="1"/>
            </p:cNvSpPr>
            <p:nvPr/>
          </p:nvSpPr>
          <p:spPr bwMode="auto">
            <a:xfrm>
              <a:off x="3507" y="333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24" name="Rectangle 323"/>
            <p:cNvSpPr>
              <a:spLocks noChangeArrowheads="1"/>
            </p:cNvSpPr>
            <p:nvPr/>
          </p:nvSpPr>
          <p:spPr bwMode="auto">
            <a:xfrm>
              <a:off x="3587" y="3330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125" name="Rectangle 324"/>
            <p:cNvSpPr>
              <a:spLocks noChangeArrowheads="1"/>
            </p:cNvSpPr>
            <p:nvPr/>
          </p:nvSpPr>
          <p:spPr bwMode="auto">
            <a:xfrm>
              <a:off x="3623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26" name="Rectangle 325"/>
            <p:cNvSpPr>
              <a:spLocks noChangeArrowheads="1"/>
            </p:cNvSpPr>
            <p:nvPr/>
          </p:nvSpPr>
          <p:spPr bwMode="auto">
            <a:xfrm>
              <a:off x="3687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n</a:t>
              </a:r>
              <a:endParaRPr lang="en-US" altLang="zh-CN" sz="2400"/>
            </a:p>
          </p:txBody>
        </p:sp>
        <p:sp>
          <p:nvSpPr>
            <p:cNvPr id="127" name="Rectangle 326"/>
            <p:cNvSpPr>
              <a:spLocks noChangeArrowheads="1"/>
            </p:cNvSpPr>
            <p:nvPr/>
          </p:nvSpPr>
          <p:spPr bwMode="auto">
            <a:xfrm>
              <a:off x="3755" y="333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28" name="Rectangle 327"/>
            <p:cNvSpPr>
              <a:spLocks noChangeArrowheads="1"/>
            </p:cNvSpPr>
            <p:nvPr/>
          </p:nvSpPr>
          <p:spPr bwMode="auto">
            <a:xfrm>
              <a:off x="3812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h</a:t>
              </a:r>
              <a:endParaRPr lang="en-US" altLang="zh-CN" sz="2400"/>
            </a:p>
          </p:txBody>
        </p:sp>
        <p:sp>
          <p:nvSpPr>
            <p:cNvPr id="129" name="Rectangle 328"/>
            <p:cNvSpPr>
              <a:spLocks noChangeArrowheads="1"/>
            </p:cNvSpPr>
            <p:nvPr/>
          </p:nvSpPr>
          <p:spPr bwMode="auto">
            <a:xfrm>
              <a:off x="3874" y="333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30" name="Rectangle 329"/>
            <p:cNvSpPr>
              <a:spLocks noChangeArrowheads="1"/>
            </p:cNvSpPr>
            <p:nvPr/>
          </p:nvSpPr>
          <p:spPr bwMode="auto">
            <a:xfrm>
              <a:off x="3907" y="3330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31" name="Rectangle 330"/>
            <p:cNvSpPr>
              <a:spLocks noChangeArrowheads="1"/>
            </p:cNvSpPr>
            <p:nvPr/>
          </p:nvSpPr>
          <p:spPr bwMode="auto">
            <a:xfrm>
              <a:off x="3980" y="333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132" name="Rectangle 331"/>
            <p:cNvSpPr>
              <a:spLocks noChangeArrowheads="1"/>
            </p:cNvSpPr>
            <p:nvPr/>
          </p:nvSpPr>
          <p:spPr bwMode="auto">
            <a:xfrm>
              <a:off x="4057" y="333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133" name="Rectangle 332"/>
            <p:cNvSpPr>
              <a:spLocks noChangeArrowheads="1"/>
            </p:cNvSpPr>
            <p:nvPr/>
          </p:nvSpPr>
          <p:spPr bwMode="auto">
            <a:xfrm>
              <a:off x="3486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134" name="Rectangle 333"/>
            <p:cNvSpPr>
              <a:spLocks noChangeArrowheads="1"/>
            </p:cNvSpPr>
            <p:nvPr/>
          </p:nvSpPr>
          <p:spPr bwMode="auto">
            <a:xfrm>
              <a:off x="3528" y="3445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35" name="Rectangle 334"/>
            <p:cNvSpPr>
              <a:spLocks noChangeArrowheads="1"/>
            </p:cNvSpPr>
            <p:nvPr/>
          </p:nvSpPr>
          <p:spPr bwMode="auto">
            <a:xfrm>
              <a:off x="3594" y="3445"/>
              <a:ext cx="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136" name="Rectangle 335"/>
            <p:cNvSpPr>
              <a:spLocks noChangeArrowheads="1"/>
            </p:cNvSpPr>
            <p:nvPr/>
          </p:nvSpPr>
          <p:spPr bwMode="auto">
            <a:xfrm>
              <a:off x="3621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37" name="Rectangle 336"/>
            <p:cNvSpPr>
              <a:spLocks noChangeArrowheads="1"/>
            </p:cNvSpPr>
            <p:nvPr/>
          </p:nvSpPr>
          <p:spPr bwMode="auto">
            <a:xfrm>
              <a:off x="3687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138" name="Rectangle 337"/>
            <p:cNvSpPr>
              <a:spLocks noChangeArrowheads="1"/>
            </p:cNvSpPr>
            <p:nvPr/>
          </p:nvSpPr>
          <p:spPr bwMode="auto">
            <a:xfrm>
              <a:off x="3750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139" name="Rectangle 338"/>
            <p:cNvSpPr>
              <a:spLocks noChangeArrowheads="1"/>
            </p:cNvSpPr>
            <p:nvPr/>
          </p:nvSpPr>
          <p:spPr bwMode="auto">
            <a:xfrm>
              <a:off x="3786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40" name="Rectangle 339"/>
            <p:cNvSpPr>
              <a:spLocks noChangeArrowheads="1"/>
            </p:cNvSpPr>
            <p:nvPr/>
          </p:nvSpPr>
          <p:spPr bwMode="auto">
            <a:xfrm>
              <a:off x="3854" y="34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41" name="Rectangle 340"/>
            <p:cNvSpPr>
              <a:spLocks noChangeArrowheads="1"/>
            </p:cNvSpPr>
            <p:nvPr/>
          </p:nvSpPr>
          <p:spPr bwMode="auto">
            <a:xfrm>
              <a:off x="3885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142" name="Rectangle 341"/>
            <p:cNvSpPr>
              <a:spLocks noChangeArrowheads="1"/>
            </p:cNvSpPr>
            <p:nvPr/>
          </p:nvSpPr>
          <p:spPr bwMode="auto">
            <a:xfrm>
              <a:off x="3951" y="34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.</a:t>
              </a:r>
              <a:endParaRPr lang="en-US" altLang="zh-CN" sz="2400"/>
            </a:p>
          </p:txBody>
        </p:sp>
        <p:sp>
          <p:nvSpPr>
            <p:cNvPr id="143" name="Rectangle 342"/>
            <p:cNvSpPr>
              <a:spLocks noChangeArrowheads="1"/>
            </p:cNvSpPr>
            <p:nvPr/>
          </p:nvSpPr>
          <p:spPr bwMode="auto">
            <a:xfrm>
              <a:off x="3982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144" name="Rectangle 343"/>
            <p:cNvSpPr>
              <a:spLocks noChangeArrowheads="1"/>
            </p:cNvSpPr>
            <p:nvPr/>
          </p:nvSpPr>
          <p:spPr bwMode="auto">
            <a:xfrm>
              <a:off x="4048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145" name="Rectangle 344"/>
            <p:cNvSpPr>
              <a:spLocks noChangeArrowheads="1"/>
            </p:cNvSpPr>
            <p:nvPr/>
          </p:nvSpPr>
          <p:spPr bwMode="auto">
            <a:xfrm>
              <a:off x="4112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146" name="Rectangle 345"/>
            <p:cNvSpPr>
              <a:spLocks noChangeArrowheads="1"/>
            </p:cNvSpPr>
            <p:nvPr/>
          </p:nvSpPr>
          <p:spPr bwMode="auto">
            <a:xfrm>
              <a:off x="4526" y="333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J</a:t>
              </a:r>
              <a:endParaRPr lang="en-US" altLang="zh-CN" sz="2400"/>
            </a:p>
          </p:txBody>
        </p:sp>
        <p:sp>
          <p:nvSpPr>
            <p:cNvPr id="147" name="Rectangle 346"/>
            <p:cNvSpPr>
              <a:spLocks noChangeArrowheads="1"/>
            </p:cNvSpPr>
            <p:nvPr/>
          </p:nvSpPr>
          <p:spPr bwMode="auto">
            <a:xfrm>
              <a:off x="4584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148" name="Rectangle 347"/>
            <p:cNvSpPr>
              <a:spLocks noChangeArrowheads="1"/>
            </p:cNvSpPr>
            <p:nvPr/>
          </p:nvSpPr>
          <p:spPr bwMode="auto">
            <a:xfrm>
              <a:off x="4648" y="333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149" name="Rectangle 348"/>
            <p:cNvSpPr>
              <a:spLocks noChangeArrowheads="1"/>
            </p:cNvSpPr>
            <p:nvPr/>
          </p:nvSpPr>
          <p:spPr bwMode="auto">
            <a:xfrm>
              <a:off x="4743" y="3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150" name="Rectangle 349"/>
            <p:cNvSpPr>
              <a:spLocks noChangeArrowheads="1"/>
            </p:cNvSpPr>
            <p:nvPr/>
          </p:nvSpPr>
          <p:spPr bwMode="auto">
            <a:xfrm>
              <a:off x="4806" y="333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51" name="Rectangle 350"/>
            <p:cNvSpPr>
              <a:spLocks noChangeArrowheads="1"/>
            </p:cNvSpPr>
            <p:nvPr/>
          </p:nvSpPr>
          <p:spPr bwMode="auto">
            <a:xfrm>
              <a:off x="4842" y="3330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52" name="Rectangle 351"/>
            <p:cNvSpPr>
              <a:spLocks noChangeArrowheads="1"/>
            </p:cNvSpPr>
            <p:nvPr/>
          </p:nvSpPr>
          <p:spPr bwMode="auto">
            <a:xfrm>
              <a:off x="4911" y="3330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153" name="Rectangle 352"/>
            <p:cNvSpPr>
              <a:spLocks noChangeArrowheads="1"/>
            </p:cNvSpPr>
            <p:nvPr/>
          </p:nvSpPr>
          <p:spPr bwMode="auto">
            <a:xfrm>
              <a:off x="4989" y="333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154" name="Rectangle 353"/>
            <p:cNvSpPr>
              <a:spLocks noChangeArrowheads="1"/>
            </p:cNvSpPr>
            <p:nvPr/>
          </p:nvSpPr>
          <p:spPr bwMode="auto">
            <a:xfrm>
              <a:off x="4463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155" name="Rectangle 354"/>
            <p:cNvSpPr>
              <a:spLocks noChangeArrowheads="1"/>
            </p:cNvSpPr>
            <p:nvPr/>
          </p:nvSpPr>
          <p:spPr bwMode="auto">
            <a:xfrm>
              <a:off x="4501" y="3445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56" name="Rectangle 355"/>
            <p:cNvSpPr>
              <a:spLocks noChangeArrowheads="1"/>
            </p:cNvSpPr>
            <p:nvPr/>
          </p:nvSpPr>
          <p:spPr bwMode="auto">
            <a:xfrm>
              <a:off x="4568" y="3445"/>
              <a:ext cx="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157" name="Rectangle 356"/>
            <p:cNvSpPr>
              <a:spLocks noChangeArrowheads="1"/>
            </p:cNvSpPr>
            <p:nvPr/>
          </p:nvSpPr>
          <p:spPr bwMode="auto">
            <a:xfrm>
              <a:off x="4594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58" name="Rectangle 357"/>
            <p:cNvSpPr>
              <a:spLocks noChangeArrowheads="1"/>
            </p:cNvSpPr>
            <p:nvPr/>
          </p:nvSpPr>
          <p:spPr bwMode="auto">
            <a:xfrm>
              <a:off x="4660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159" name="Rectangle 358"/>
            <p:cNvSpPr>
              <a:spLocks noChangeArrowheads="1"/>
            </p:cNvSpPr>
            <p:nvPr/>
          </p:nvSpPr>
          <p:spPr bwMode="auto">
            <a:xfrm>
              <a:off x="4724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160" name="Rectangle 359"/>
            <p:cNvSpPr>
              <a:spLocks noChangeArrowheads="1"/>
            </p:cNvSpPr>
            <p:nvPr/>
          </p:nvSpPr>
          <p:spPr bwMode="auto">
            <a:xfrm>
              <a:off x="4763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61" name="Rectangle 360"/>
            <p:cNvSpPr>
              <a:spLocks noChangeArrowheads="1"/>
            </p:cNvSpPr>
            <p:nvPr/>
          </p:nvSpPr>
          <p:spPr bwMode="auto">
            <a:xfrm>
              <a:off x="4827" y="34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62" name="Rectangle 361"/>
            <p:cNvSpPr>
              <a:spLocks noChangeArrowheads="1"/>
            </p:cNvSpPr>
            <p:nvPr/>
          </p:nvSpPr>
          <p:spPr bwMode="auto">
            <a:xfrm>
              <a:off x="4858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163" name="Rectangle 362"/>
            <p:cNvSpPr>
              <a:spLocks noChangeArrowheads="1"/>
            </p:cNvSpPr>
            <p:nvPr/>
          </p:nvSpPr>
          <p:spPr bwMode="auto">
            <a:xfrm>
              <a:off x="4924" y="344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.</a:t>
              </a:r>
              <a:endParaRPr lang="en-US" altLang="zh-CN" sz="2400"/>
            </a:p>
          </p:txBody>
        </p:sp>
        <p:sp>
          <p:nvSpPr>
            <p:cNvPr id="164" name="Rectangle 363"/>
            <p:cNvSpPr>
              <a:spLocks noChangeArrowheads="1"/>
            </p:cNvSpPr>
            <p:nvPr/>
          </p:nvSpPr>
          <p:spPr bwMode="auto">
            <a:xfrm>
              <a:off x="4956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165" name="Rectangle 364"/>
            <p:cNvSpPr>
              <a:spLocks noChangeArrowheads="1"/>
            </p:cNvSpPr>
            <p:nvPr/>
          </p:nvSpPr>
          <p:spPr bwMode="auto">
            <a:xfrm>
              <a:off x="5022" y="3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6</a:t>
              </a:r>
              <a:endParaRPr lang="en-US" altLang="zh-CN" sz="2400"/>
            </a:p>
          </p:txBody>
        </p:sp>
        <p:sp>
          <p:nvSpPr>
            <p:cNvPr id="166" name="Rectangle 365"/>
            <p:cNvSpPr>
              <a:spLocks noChangeArrowheads="1"/>
            </p:cNvSpPr>
            <p:nvPr/>
          </p:nvSpPr>
          <p:spPr bwMode="auto">
            <a:xfrm>
              <a:off x="5085" y="3445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167" name="Line 366"/>
            <p:cNvSpPr>
              <a:spLocks noChangeShapeType="1"/>
            </p:cNvSpPr>
            <p:nvPr/>
          </p:nvSpPr>
          <p:spPr bwMode="auto">
            <a:xfrm>
              <a:off x="770" y="3629"/>
              <a:ext cx="1" cy="18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367"/>
            <p:cNvSpPr>
              <a:spLocks noChangeShapeType="1"/>
            </p:cNvSpPr>
            <p:nvPr/>
          </p:nvSpPr>
          <p:spPr bwMode="auto">
            <a:xfrm>
              <a:off x="1966" y="3629"/>
              <a:ext cx="3" cy="18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368"/>
            <p:cNvSpPr>
              <a:spLocks noChangeShapeType="1"/>
            </p:cNvSpPr>
            <p:nvPr/>
          </p:nvSpPr>
          <p:spPr bwMode="auto">
            <a:xfrm>
              <a:off x="3784" y="3629"/>
              <a:ext cx="1" cy="18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369"/>
            <p:cNvSpPr>
              <a:spLocks/>
            </p:cNvSpPr>
            <p:nvPr/>
          </p:nvSpPr>
          <p:spPr bwMode="auto">
            <a:xfrm>
              <a:off x="154" y="1967"/>
              <a:ext cx="4659" cy="1847"/>
            </a:xfrm>
            <a:custGeom>
              <a:avLst/>
              <a:gdLst>
                <a:gd name="T0" fmla="*/ 4659 w 4659"/>
                <a:gd name="T1" fmla="*/ 1662 h 1847"/>
                <a:gd name="T2" fmla="*/ 4659 w 4659"/>
                <a:gd name="T3" fmla="*/ 1847 h 1847"/>
                <a:gd name="T4" fmla="*/ 0 w 4659"/>
                <a:gd name="T5" fmla="*/ 1847 h 1847"/>
                <a:gd name="T6" fmla="*/ 0 w 4659"/>
                <a:gd name="T7" fmla="*/ 0 h 1847"/>
                <a:gd name="T8" fmla="*/ 1680 w 4659"/>
                <a:gd name="T9" fmla="*/ 0 h 18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59"/>
                <a:gd name="T16" fmla="*/ 0 h 1847"/>
                <a:gd name="T17" fmla="*/ 4659 w 4659"/>
                <a:gd name="T18" fmla="*/ 1847 h 18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59" h="1847">
                  <a:moveTo>
                    <a:pt x="4659" y="1662"/>
                  </a:moveTo>
                  <a:lnTo>
                    <a:pt x="4659" y="1847"/>
                  </a:lnTo>
                  <a:lnTo>
                    <a:pt x="0" y="1847"/>
                  </a:lnTo>
                  <a:lnTo>
                    <a:pt x="0" y="0"/>
                  </a:lnTo>
                  <a:lnTo>
                    <a:pt x="168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370"/>
            <p:cNvSpPr>
              <a:spLocks/>
            </p:cNvSpPr>
            <p:nvPr/>
          </p:nvSpPr>
          <p:spPr bwMode="auto">
            <a:xfrm>
              <a:off x="1813" y="1936"/>
              <a:ext cx="59" cy="59"/>
            </a:xfrm>
            <a:custGeom>
              <a:avLst/>
              <a:gdLst>
                <a:gd name="T0" fmla="*/ 0 w 59"/>
                <a:gd name="T1" fmla="*/ 0 h 59"/>
                <a:gd name="T2" fmla="*/ 0 w 59"/>
                <a:gd name="T3" fmla="*/ 59 h 59"/>
                <a:gd name="T4" fmla="*/ 59 w 59"/>
                <a:gd name="T5" fmla="*/ 31 h 59"/>
                <a:gd name="T6" fmla="*/ 0 w 59"/>
                <a:gd name="T7" fmla="*/ 3 h 59"/>
                <a:gd name="T8" fmla="*/ 0 w 59"/>
                <a:gd name="T9" fmla="*/ 3 h 59"/>
                <a:gd name="T10" fmla="*/ 0 w 59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59"/>
                <a:gd name="T20" fmla="*/ 59 w 59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59">
                  <a:moveTo>
                    <a:pt x="0" y="0"/>
                  </a:moveTo>
                  <a:lnTo>
                    <a:pt x="0" y="59"/>
                  </a:lnTo>
                  <a:lnTo>
                    <a:pt x="59" y="3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2" name="Picture 3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0477"/>
            <a:ext cx="23145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" name="椭圆 372"/>
          <p:cNvSpPr>
            <a:spLocks noChangeArrowheads="1"/>
          </p:cNvSpPr>
          <p:nvPr/>
        </p:nvSpPr>
        <p:spPr bwMode="auto">
          <a:xfrm>
            <a:off x="6806396" y="1844824"/>
            <a:ext cx="1694667" cy="1632596"/>
          </a:xfrm>
          <a:prstGeom prst="ellipse">
            <a:avLst/>
          </a:prstGeom>
          <a:solidFill>
            <a:srgbClr val="FF0000">
              <a:alpha val="30980"/>
            </a:srgbClr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500"/>
              </a:lnSpc>
            </a:pPr>
            <a:r>
              <a:rPr lang="en-US" altLang="zh-CN" sz="4400" dirty="0" err="1" smtClean="0"/>
              <a:t>lw&amp;sw</a:t>
            </a:r>
            <a:r>
              <a:rPr lang="zh-CN" altLang="en-US" sz="4400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Address </a:t>
            </a:r>
            <a:r>
              <a:rPr lang="en-US" altLang="zh-CN" dirty="0">
                <a:solidFill>
                  <a:srgbClr val="FF0000"/>
                </a:solidFill>
              </a:rPr>
              <a:t>is calculated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AutoShape 4"/>
          <p:cNvSpPr>
            <a:spLocks noChangeAspect="1" noChangeArrowheads="1" noTextEdit="1"/>
          </p:cNvSpPr>
          <p:nvPr/>
        </p:nvSpPr>
        <p:spPr bwMode="auto">
          <a:xfrm>
            <a:off x="4599434" y="476672"/>
            <a:ext cx="4535488" cy="657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6"/>
          <p:cNvSpPr>
            <a:spLocks/>
          </p:cNvSpPr>
          <p:nvPr/>
        </p:nvSpPr>
        <p:spPr bwMode="auto">
          <a:xfrm>
            <a:off x="6174234" y="3551660"/>
            <a:ext cx="1395413" cy="1395413"/>
          </a:xfrm>
          <a:custGeom>
            <a:avLst/>
            <a:gdLst>
              <a:gd name="T0" fmla="*/ 437 w 879"/>
              <a:gd name="T1" fmla="*/ 876 h 879"/>
              <a:gd name="T2" fmla="*/ 510 w 879"/>
              <a:gd name="T3" fmla="*/ 873 h 879"/>
              <a:gd name="T4" fmla="*/ 578 w 879"/>
              <a:gd name="T5" fmla="*/ 856 h 879"/>
              <a:gd name="T6" fmla="*/ 642 w 879"/>
              <a:gd name="T7" fmla="*/ 830 h 879"/>
              <a:gd name="T8" fmla="*/ 698 w 879"/>
              <a:gd name="T9" fmla="*/ 794 h 879"/>
              <a:gd name="T10" fmla="*/ 750 w 879"/>
              <a:gd name="T11" fmla="*/ 750 h 879"/>
              <a:gd name="T12" fmla="*/ 794 w 879"/>
              <a:gd name="T13" fmla="*/ 698 h 879"/>
              <a:gd name="T14" fmla="*/ 830 w 879"/>
              <a:gd name="T15" fmla="*/ 639 h 879"/>
              <a:gd name="T16" fmla="*/ 856 w 879"/>
              <a:gd name="T17" fmla="*/ 577 h 879"/>
              <a:gd name="T18" fmla="*/ 873 w 879"/>
              <a:gd name="T19" fmla="*/ 510 h 879"/>
              <a:gd name="T20" fmla="*/ 879 w 879"/>
              <a:gd name="T21" fmla="*/ 440 h 879"/>
              <a:gd name="T22" fmla="*/ 873 w 879"/>
              <a:gd name="T23" fmla="*/ 366 h 879"/>
              <a:gd name="T24" fmla="*/ 856 w 879"/>
              <a:gd name="T25" fmla="*/ 299 h 879"/>
              <a:gd name="T26" fmla="*/ 830 w 879"/>
              <a:gd name="T27" fmla="*/ 238 h 879"/>
              <a:gd name="T28" fmla="*/ 794 w 879"/>
              <a:gd name="T29" fmla="*/ 179 h 879"/>
              <a:gd name="T30" fmla="*/ 750 w 879"/>
              <a:gd name="T31" fmla="*/ 126 h 879"/>
              <a:gd name="T32" fmla="*/ 698 w 879"/>
              <a:gd name="T33" fmla="*/ 82 h 879"/>
              <a:gd name="T34" fmla="*/ 642 w 879"/>
              <a:gd name="T35" fmla="*/ 47 h 879"/>
              <a:gd name="T36" fmla="*/ 578 w 879"/>
              <a:gd name="T37" fmla="*/ 21 h 879"/>
              <a:gd name="T38" fmla="*/ 510 w 879"/>
              <a:gd name="T39" fmla="*/ 3 h 879"/>
              <a:gd name="T40" fmla="*/ 440 w 879"/>
              <a:gd name="T41" fmla="*/ 0 h 879"/>
              <a:gd name="T42" fmla="*/ 369 w 879"/>
              <a:gd name="T43" fmla="*/ 3 h 879"/>
              <a:gd name="T44" fmla="*/ 299 w 879"/>
              <a:gd name="T45" fmla="*/ 21 h 879"/>
              <a:gd name="T46" fmla="*/ 238 w 879"/>
              <a:gd name="T47" fmla="*/ 47 h 879"/>
              <a:gd name="T48" fmla="*/ 179 w 879"/>
              <a:gd name="T49" fmla="*/ 82 h 879"/>
              <a:gd name="T50" fmla="*/ 129 w 879"/>
              <a:gd name="T51" fmla="*/ 126 h 879"/>
              <a:gd name="T52" fmla="*/ 85 w 879"/>
              <a:gd name="T53" fmla="*/ 179 h 879"/>
              <a:gd name="T54" fmla="*/ 50 w 879"/>
              <a:gd name="T55" fmla="*/ 238 h 879"/>
              <a:gd name="T56" fmla="*/ 21 w 879"/>
              <a:gd name="T57" fmla="*/ 299 h 879"/>
              <a:gd name="T58" fmla="*/ 6 w 879"/>
              <a:gd name="T59" fmla="*/ 366 h 879"/>
              <a:gd name="T60" fmla="*/ 0 w 879"/>
              <a:gd name="T61" fmla="*/ 440 h 879"/>
              <a:gd name="T62" fmla="*/ 6 w 879"/>
              <a:gd name="T63" fmla="*/ 510 h 879"/>
              <a:gd name="T64" fmla="*/ 21 w 879"/>
              <a:gd name="T65" fmla="*/ 577 h 879"/>
              <a:gd name="T66" fmla="*/ 50 w 879"/>
              <a:gd name="T67" fmla="*/ 639 h 879"/>
              <a:gd name="T68" fmla="*/ 85 w 879"/>
              <a:gd name="T69" fmla="*/ 698 h 879"/>
              <a:gd name="T70" fmla="*/ 129 w 879"/>
              <a:gd name="T71" fmla="*/ 750 h 879"/>
              <a:gd name="T72" fmla="*/ 179 w 879"/>
              <a:gd name="T73" fmla="*/ 794 h 879"/>
              <a:gd name="T74" fmla="*/ 238 w 879"/>
              <a:gd name="T75" fmla="*/ 830 h 879"/>
              <a:gd name="T76" fmla="*/ 299 w 879"/>
              <a:gd name="T77" fmla="*/ 856 h 879"/>
              <a:gd name="T78" fmla="*/ 369 w 879"/>
              <a:gd name="T79" fmla="*/ 873 h 879"/>
              <a:gd name="T80" fmla="*/ 440 w 879"/>
              <a:gd name="T81" fmla="*/ 879 h 879"/>
              <a:gd name="T82" fmla="*/ 440 w 879"/>
              <a:gd name="T83" fmla="*/ 879 h 87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879"/>
              <a:gd name="T127" fmla="*/ 0 h 879"/>
              <a:gd name="T128" fmla="*/ 879 w 879"/>
              <a:gd name="T129" fmla="*/ 879 h 87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879" h="879">
                <a:moveTo>
                  <a:pt x="437" y="876"/>
                </a:moveTo>
                <a:lnTo>
                  <a:pt x="510" y="873"/>
                </a:lnTo>
                <a:lnTo>
                  <a:pt x="578" y="856"/>
                </a:lnTo>
                <a:lnTo>
                  <a:pt x="642" y="830"/>
                </a:lnTo>
                <a:lnTo>
                  <a:pt x="698" y="794"/>
                </a:lnTo>
                <a:lnTo>
                  <a:pt x="750" y="750"/>
                </a:lnTo>
                <a:lnTo>
                  <a:pt x="794" y="698"/>
                </a:lnTo>
                <a:lnTo>
                  <a:pt x="830" y="639"/>
                </a:lnTo>
                <a:lnTo>
                  <a:pt x="856" y="577"/>
                </a:lnTo>
                <a:lnTo>
                  <a:pt x="873" y="510"/>
                </a:lnTo>
                <a:lnTo>
                  <a:pt x="879" y="440"/>
                </a:lnTo>
                <a:lnTo>
                  <a:pt x="873" y="366"/>
                </a:lnTo>
                <a:lnTo>
                  <a:pt x="856" y="299"/>
                </a:lnTo>
                <a:lnTo>
                  <a:pt x="830" y="238"/>
                </a:lnTo>
                <a:lnTo>
                  <a:pt x="794" y="179"/>
                </a:lnTo>
                <a:lnTo>
                  <a:pt x="750" y="126"/>
                </a:lnTo>
                <a:lnTo>
                  <a:pt x="698" y="82"/>
                </a:lnTo>
                <a:lnTo>
                  <a:pt x="642" y="47"/>
                </a:lnTo>
                <a:lnTo>
                  <a:pt x="578" y="21"/>
                </a:lnTo>
                <a:lnTo>
                  <a:pt x="510" y="3"/>
                </a:lnTo>
                <a:lnTo>
                  <a:pt x="440" y="0"/>
                </a:lnTo>
                <a:lnTo>
                  <a:pt x="369" y="3"/>
                </a:lnTo>
                <a:lnTo>
                  <a:pt x="299" y="21"/>
                </a:lnTo>
                <a:lnTo>
                  <a:pt x="238" y="47"/>
                </a:lnTo>
                <a:lnTo>
                  <a:pt x="179" y="82"/>
                </a:lnTo>
                <a:lnTo>
                  <a:pt x="129" y="126"/>
                </a:lnTo>
                <a:lnTo>
                  <a:pt x="85" y="179"/>
                </a:lnTo>
                <a:lnTo>
                  <a:pt x="50" y="238"/>
                </a:lnTo>
                <a:lnTo>
                  <a:pt x="21" y="299"/>
                </a:lnTo>
                <a:lnTo>
                  <a:pt x="6" y="366"/>
                </a:lnTo>
                <a:lnTo>
                  <a:pt x="0" y="440"/>
                </a:lnTo>
                <a:lnTo>
                  <a:pt x="6" y="510"/>
                </a:lnTo>
                <a:lnTo>
                  <a:pt x="21" y="577"/>
                </a:lnTo>
                <a:lnTo>
                  <a:pt x="50" y="639"/>
                </a:lnTo>
                <a:lnTo>
                  <a:pt x="85" y="698"/>
                </a:lnTo>
                <a:lnTo>
                  <a:pt x="129" y="750"/>
                </a:lnTo>
                <a:lnTo>
                  <a:pt x="179" y="794"/>
                </a:lnTo>
                <a:lnTo>
                  <a:pt x="238" y="830"/>
                </a:lnTo>
                <a:lnTo>
                  <a:pt x="299" y="856"/>
                </a:lnTo>
                <a:lnTo>
                  <a:pt x="369" y="873"/>
                </a:lnTo>
                <a:lnTo>
                  <a:pt x="440" y="879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6567934" y="410093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M</a:t>
            </a:r>
            <a:endParaRPr lang="en-US" altLang="zh-CN" sz="2400"/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693346" y="410093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6782246" y="410093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m</a:t>
            </a:r>
            <a:endParaRPr lang="en-US" altLang="zh-CN" sz="2400"/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6918771" y="4100935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W</a:t>
            </a:r>
            <a:endParaRPr lang="en-US" altLang="zh-CN" sz="2400"/>
          </a:p>
        </p:txBody>
      </p:sp>
      <p:sp>
        <p:nvSpPr>
          <p:cNvPr id="84" name="Rectangle 11"/>
          <p:cNvSpPr>
            <a:spLocks noChangeArrowheads="1"/>
          </p:cNvSpPr>
          <p:nvPr/>
        </p:nvSpPr>
        <p:spPr bwMode="auto">
          <a:xfrm>
            <a:off x="7055296" y="4100935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7102921" y="4100935"/>
            <a:ext cx="33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i</a:t>
            </a:r>
            <a:endParaRPr lang="en-US" altLang="zh-CN" sz="2400"/>
          </a:p>
        </p:txBody>
      </p:sp>
      <p:sp>
        <p:nvSpPr>
          <p:cNvPr id="86" name="Rectangle 13"/>
          <p:cNvSpPr>
            <a:spLocks noChangeArrowheads="1"/>
          </p:cNvSpPr>
          <p:nvPr/>
        </p:nvSpPr>
        <p:spPr bwMode="auto">
          <a:xfrm>
            <a:off x="7141021" y="4100935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t</a:t>
            </a:r>
            <a:endParaRPr lang="en-US" altLang="zh-CN" sz="2400"/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7182296" y="410093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7269609" y="4100935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6628259" y="42866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I</a:t>
            </a:r>
            <a:endParaRPr lang="en-US" altLang="zh-CN" sz="2400"/>
          </a:p>
        </p:txBody>
      </p:sp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6669534" y="42866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o</a:t>
            </a:r>
            <a:endParaRPr lang="en-US" altLang="zh-CN" sz="2400"/>
          </a:p>
        </p:txBody>
      </p:sp>
      <p:sp>
        <p:nvSpPr>
          <p:cNvPr id="91" name="Rectangle 18"/>
          <p:cNvSpPr>
            <a:spLocks noChangeArrowheads="1"/>
          </p:cNvSpPr>
          <p:nvPr/>
        </p:nvSpPr>
        <p:spPr bwMode="auto">
          <a:xfrm>
            <a:off x="6761609" y="4286672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6812409" y="4286672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D</a:t>
            </a:r>
            <a:endParaRPr lang="en-US" altLang="zh-CN" sz="2400"/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6923534" y="42866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94" name="Rectangle 21"/>
          <p:cNvSpPr>
            <a:spLocks noChangeArrowheads="1"/>
          </p:cNvSpPr>
          <p:nvPr/>
        </p:nvSpPr>
        <p:spPr bwMode="auto">
          <a:xfrm>
            <a:off x="6966396" y="4286672"/>
            <a:ext cx="88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=</a:t>
            </a:r>
            <a:endParaRPr lang="en-US" altLang="zh-CN" sz="2400"/>
          </a:p>
        </p:txBody>
      </p:sp>
      <p:sp>
        <p:nvSpPr>
          <p:cNvPr id="95" name="Rectangle 22"/>
          <p:cNvSpPr>
            <a:spLocks noChangeArrowheads="1"/>
          </p:cNvSpPr>
          <p:nvPr/>
        </p:nvSpPr>
        <p:spPr bwMode="auto">
          <a:xfrm>
            <a:off x="7053709" y="42866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96" name="Rectangle 23"/>
          <p:cNvSpPr>
            <a:spLocks noChangeArrowheads="1"/>
          </p:cNvSpPr>
          <p:nvPr/>
        </p:nvSpPr>
        <p:spPr bwMode="auto">
          <a:xfrm>
            <a:off x="7101334" y="42866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1</a:t>
            </a:r>
            <a:endParaRPr lang="en-US" altLang="zh-CN" sz="2400"/>
          </a:p>
        </p:txBody>
      </p:sp>
      <p:sp>
        <p:nvSpPr>
          <p:cNvPr id="97" name="Freeform 24"/>
          <p:cNvSpPr>
            <a:spLocks/>
          </p:cNvSpPr>
          <p:nvPr/>
        </p:nvSpPr>
        <p:spPr bwMode="auto">
          <a:xfrm>
            <a:off x="4547046" y="3551660"/>
            <a:ext cx="1395413" cy="1395413"/>
          </a:xfrm>
          <a:custGeom>
            <a:avLst/>
            <a:gdLst>
              <a:gd name="T0" fmla="*/ 436 w 879"/>
              <a:gd name="T1" fmla="*/ 876 h 879"/>
              <a:gd name="T2" fmla="*/ 510 w 879"/>
              <a:gd name="T3" fmla="*/ 873 h 879"/>
              <a:gd name="T4" fmla="*/ 577 w 879"/>
              <a:gd name="T5" fmla="*/ 856 h 879"/>
              <a:gd name="T6" fmla="*/ 641 w 879"/>
              <a:gd name="T7" fmla="*/ 830 h 879"/>
              <a:gd name="T8" fmla="*/ 697 w 879"/>
              <a:gd name="T9" fmla="*/ 794 h 879"/>
              <a:gd name="T10" fmla="*/ 750 w 879"/>
              <a:gd name="T11" fmla="*/ 750 h 879"/>
              <a:gd name="T12" fmla="*/ 794 w 879"/>
              <a:gd name="T13" fmla="*/ 698 h 879"/>
              <a:gd name="T14" fmla="*/ 829 w 879"/>
              <a:gd name="T15" fmla="*/ 639 h 879"/>
              <a:gd name="T16" fmla="*/ 855 w 879"/>
              <a:gd name="T17" fmla="*/ 577 h 879"/>
              <a:gd name="T18" fmla="*/ 873 w 879"/>
              <a:gd name="T19" fmla="*/ 510 h 879"/>
              <a:gd name="T20" fmla="*/ 879 w 879"/>
              <a:gd name="T21" fmla="*/ 440 h 879"/>
              <a:gd name="T22" fmla="*/ 873 w 879"/>
              <a:gd name="T23" fmla="*/ 366 h 879"/>
              <a:gd name="T24" fmla="*/ 855 w 879"/>
              <a:gd name="T25" fmla="*/ 299 h 879"/>
              <a:gd name="T26" fmla="*/ 829 w 879"/>
              <a:gd name="T27" fmla="*/ 238 h 879"/>
              <a:gd name="T28" fmla="*/ 794 w 879"/>
              <a:gd name="T29" fmla="*/ 179 h 879"/>
              <a:gd name="T30" fmla="*/ 750 w 879"/>
              <a:gd name="T31" fmla="*/ 126 h 879"/>
              <a:gd name="T32" fmla="*/ 697 w 879"/>
              <a:gd name="T33" fmla="*/ 82 h 879"/>
              <a:gd name="T34" fmla="*/ 641 w 879"/>
              <a:gd name="T35" fmla="*/ 47 h 879"/>
              <a:gd name="T36" fmla="*/ 577 w 879"/>
              <a:gd name="T37" fmla="*/ 21 h 879"/>
              <a:gd name="T38" fmla="*/ 510 w 879"/>
              <a:gd name="T39" fmla="*/ 3 h 879"/>
              <a:gd name="T40" fmla="*/ 439 w 879"/>
              <a:gd name="T41" fmla="*/ 0 h 879"/>
              <a:gd name="T42" fmla="*/ 369 w 879"/>
              <a:gd name="T43" fmla="*/ 3 h 879"/>
              <a:gd name="T44" fmla="*/ 299 w 879"/>
              <a:gd name="T45" fmla="*/ 21 h 879"/>
              <a:gd name="T46" fmla="*/ 237 w 879"/>
              <a:gd name="T47" fmla="*/ 47 h 879"/>
              <a:gd name="T48" fmla="*/ 178 w 879"/>
              <a:gd name="T49" fmla="*/ 82 h 879"/>
              <a:gd name="T50" fmla="*/ 129 w 879"/>
              <a:gd name="T51" fmla="*/ 126 h 879"/>
              <a:gd name="T52" fmla="*/ 85 w 879"/>
              <a:gd name="T53" fmla="*/ 179 h 879"/>
              <a:gd name="T54" fmla="*/ 49 w 879"/>
              <a:gd name="T55" fmla="*/ 238 h 879"/>
              <a:gd name="T56" fmla="*/ 20 w 879"/>
              <a:gd name="T57" fmla="*/ 299 h 879"/>
              <a:gd name="T58" fmla="*/ 6 w 879"/>
              <a:gd name="T59" fmla="*/ 366 h 879"/>
              <a:gd name="T60" fmla="*/ 0 w 879"/>
              <a:gd name="T61" fmla="*/ 440 h 879"/>
              <a:gd name="T62" fmla="*/ 6 w 879"/>
              <a:gd name="T63" fmla="*/ 510 h 879"/>
              <a:gd name="T64" fmla="*/ 20 w 879"/>
              <a:gd name="T65" fmla="*/ 577 h 879"/>
              <a:gd name="T66" fmla="*/ 49 w 879"/>
              <a:gd name="T67" fmla="*/ 639 h 879"/>
              <a:gd name="T68" fmla="*/ 85 w 879"/>
              <a:gd name="T69" fmla="*/ 698 h 879"/>
              <a:gd name="T70" fmla="*/ 129 w 879"/>
              <a:gd name="T71" fmla="*/ 750 h 879"/>
              <a:gd name="T72" fmla="*/ 178 w 879"/>
              <a:gd name="T73" fmla="*/ 794 h 879"/>
              <a:gd name="T74" fmla="*/ 237 w 879"/>
              <a:gd name="T75" fmla="*/ 830 h 879"/>
              <a:gd name="T76" fmla="*/ 299 w 879"/>
              <a:gd name="T77" fmla="*/ 856 h 879"/>
              <a:gd name="T78" fmla="*/ 369 w 879"/>
              <a:gd name="T79" fmla="*/ 873 h 879"/>
              <a:gd name="T80" fmla="*/ 439 w 879"/>
              <a:gd name="T81" fmla="*/ 879 h 879"/>
              <a:gd name="T82" fmla="*/ 439 w 879"/>
              <a:gd name="T83" fmla="*/ 879 h 87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879"/>
              <a:gd name="T127" fmla="*/ 0 h 879"/>
              <a:gd name="T128" fmla="*/ 879 w 879"/>
              <a:gd name="T129" fmla="*/ 879 h 87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879" h="879">
                <a:moveTo>
                  <a:pt x="436" y="876"/>
                </a:moveTo>
                <a:lnTo>
                  <a:pt x="510" y="873"/>
                </a:lnTo>
                <a:lnTo>
                  <a:pt x="577" y="856"/>
                </a:lnTo>
                <a:lnTo>
                  <a:pt x="641" y="830"/>
                </a:lnTo>
                <a:lnTo>
                  <a:pt x="697" y="794"/>
                </a:lnTo>
                <a:lnTo>
                  <a:pt x="750" y="750"/>
                </a:lnTo>
                <a:lnTo>
                  <a:pt x="794" y="698"/>
                </a:lnTo>
                <a:lnTo>
                  <a:pt x="829" y="639"/>
                </a:lnTo>
                <a:lnTo>
                  <a:pt x="855" y="577"/>
                </a:lnTo>
                <a:lnTo>
                  <a:pt x="873" y="510"/>
                </a:lnTo>
                <a:lnTo>
                  <a:pt x="879" y="440"/>
                </a:lnTo>
                <a:lnTo>
                  <a:pt x="873" y="366"/>
                </a:lnTo>
                <a:lnTo>
                  <a:pt x="855" y="299"/>
                </a:lnTo>
                <a:lnTo>
                  <a:pt x="829" y="238"/>
                </a:lnTo>
                <a:lnTo>
                  <a:pt x="794" y="179"/>
                </a:lnTo>
                <a:lnTo>
                  <a:pt x="750" y="126"/>
                </a:lnTo>
                <a:lnTo>
                  <a:pt x="697" y="82"/>
                </a:lnTo>
                <a:lnTo>
                  <a:pt x="641" y="47"/>
                </a:lnTo>
                <a:lnTo>
                  <a:pt x="577" y="21"/>
                </a:lnTo>
                <a:lnTo>
                  <a:pt x="510" y="3"/>
                </a:lnTo>
                <a:lnTo>
                  <a:pt x="439" y="0"/>
                </a:lnTo>
                <a:lnTo>
                  <a:pt x="369" y="3"/>
                </a:lnTo>
                <a:lnTo>
                  <a:pt x="299" y="21"/>
                </a:lnTo>
                <a:lnTo>
                  <a:pt x="237" y="47"/>
                </a:lnTo>
                <a:lnTo>
                  <a:pt x="178" y="82"/>
                </a:lnTo>
                <a:lnTo>
                  <a:pt x="129" y="126"/>
                </a:lnTo>
                <a:lnTo>
                  <a:pt x="85" y="179"/>
                </a:lnTo>
                <a:lnTo>
                  <a:pt x="49" y="238"/>
                </a:lnTo>
                <a:lnTo>
                  <a:pt x="20" y="299"/>
                </a:lnTo>
                <a:lnTo>
                  <a:pt x="6" y="366"/>
                </a:lnTo>
                <a:lnTo>
                  <a:pt x="0" y="440"/>
                </a:lnTo>
                <a:lnTo>
                  <a:pt x="6" y="510"/>
                </a:lnTo>
                <a:lnTo>
                  <a:pt x="20" y="577"/>
                </a:lnTo>
                <a:lnTo>
                  <a:pt x="49" y="639"/>
                </a:lnTo>
                <a:lnTo>
                  <a:pt x="85" y="698"/>
                </a:lnTo>
                <a:lnTo>
                  <a:pt x="129" y="750"/>
                </a:lnTo>
                <a:lnTo>
                  <a:pt x="178" y="794"/>
                </a:lnTo>
                <a:lnTo>
                  <a:pt x="237" y="830"/>
                </a:lnTo>
                <a:lnTo>
                  <a:pt x="299" y="856"/>
                </a:lnTo>
                <a:lnTo>
                  <a:pt x="369" y="873"/>
                </a:lnTo>
                <a:lnTo>
                  <a:pt x="439" y="879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4921696" y="401203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M</a:t>
            </a:r>
            <a:endParaRPr lang="en-US" altLang="zh-CN" sz="2400"/>
          </a:p>
        </p:txBody>
      </p:sp>
      <p:sp>
        <p:nvSpPr>
          <p:cNvPr id="99" name="Rectangle 26"/>
          <p:cNvSpPr>
            <a:spLocks noChangeArrowheads="1"/>
          </p:cNvSpPr>
          <p:nvPr/>
        </p:nvSpPr>
        <p:spPr bwMode="auto">
          <a:xfrm>
            <a:off x="5042346" y="401203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100" name="Rectangle 27"/>
          <p:cNvSpPr>
            <a:spLocks noChangeArrowheads="1"/>
          </p:cNvSpPr>
          <p:nvPr/>
        </p:nvSpPr>
        <p:spPr bwMode="auto">
          <a:xfrm>
            <a:off x="5134421" y="401203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m</a:t>
            </a:r>
            <a:endParaRPr lang="en-US" altLang="zh-CN" sz="2400"/>
          </a:p>
        </p:txBody>
      </p:sp>
      <p:sp>
        <p:nvSpPr>
          <p:cNvPr id="101" name="Rectangle 28"/>
          <p:cNvSpPr>
            <a:spLocks noChangeArrowheads="1"/>
          </p:cNvSpPr>
          <p:nvPr/>
        </p:nvSpPr>
        <p:spPr bwMode="auto">
          <a:xfrm>
            <a:off x="5263009" y="4012035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102" name="Rectangle 29"/>
          <p:cNvSpPr>
            <a:spLocks noChangeArrowheads="1"/>
          </p:cNvSpPr>
          <p:nvPr/>
        </p:nvSpPr>
        <p:spPr bwMode="auto">
          <a:xfrm>
            <a:off x="5372546" y="401203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103" name="Rectangle 30"/>
          <p:cNvSpPr>
            <a:spLocks noChangeArrowheads="1"/>
          </p:cNvSpPr>
          <p:nvPr/>
        </p:nvSpPr>
        <p:spPr bwMode="auto">
          <a:xfrm>
            <a:off x="5456684" y="401203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a</a:t>
            </a:r>
            <a:endParaRPr lang="en-US" altLang="zh-CN" sz="2400"/>
          </a:p>
        </p:txBody>
      </p:sp>
      <p:sp>
        <p:nvSpPr>
          <p:cNvPr id="104" name="Rectangle 31"/>
          <p:cNvSpPr>
            <a:spLocks noChangeArrowheads="1"/>
          </p:cNvSpPr>
          <p:nvPr/>
        </p:nvSpPr>
        <p:spPr bwMode="auto">
          <a:xfrm>
            <a:off x="5547171" y="401203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d</a:t>
            </a:r>
            <a:endParaRPr lang="en-US" altLang="zh-CN" sz="2400"/>
          </a:p>
        </p:txBody>
      </p:sp>
      <p:sp>
        <p:nvSpPr>
          <p:cNvPr id="105" name="Rectangle 32"/>
          <p:cNvSpPr>
            <a:spLocks noChangeArrowheads="1"/>
          </p:cNvSpPr>
          <p:nvPr/>
        </p:nvSpPr>
        <p:spPr bwMode="auto">
          <a:xfrm>
            <a:off x="5628134" y="4012035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106" name="Rectangle 33"/>
          <p:cNvSpPr>
            <a:spLocks noChangeArrowheads="1"/>
          </p:cNvSpPr>
          <p:nvPr/>
        </p:nvSpPr>
        <p:spPr bwMode="auto">
          <a:xfrm>
            <a:off x="4982021" y="41977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I</a:t>
            </a:r>
            <a:endParaRPr lang="en-US" altLang="zh-CN" sz="2400"/>
          </a:p>
        </p:txBody>
      </p:sp>
      <p:sp>
        <p:nvSpPr>
          <p:cNvPr id="107" name="Rectangle 34"/>
          <p:cNvSpPr>
            <a:spLocks noChangeArrowheads="1"/>
          </p:cNvSpPr>
          <p:nvPr/>
        </p:nvSpPr>
        <p:spPr bwMode="auto">
          <a:xfrm>
            <a:off x="5023296" y="41977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o</a:t>
            </a:r>
            <a:endParaRPr lang="en-US" altLang="zh-CN" sz="2400"/>
          </a:p>
        </p:txBody>
      </p:sp>
      <p:sp>
        <p:nvSpPr>
          <p:cNvPr id="108" name="Rectangle 35"/>
          <p:cNvSpPr>
            <a:spLocks noChangeArrowheads="1"/>
          </p:cNvSpPr>
          <p:nvPr/>
        </p:nvSpPr>
        <p:spPr bwMode="auto">
          <a:xfrm>
            <a:off x="5110609" y="4197772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109" name="Rectangle 36"/>
          <p:cNvSpPr>
            <a:spLocks noChangeArrowheads="1"/>
          </p:cNvSpPr>
          <p:nvPr/>
        </p:nvSpPr>
        <p:spPr bwMode="auto">
          <a:xfrm>
            <a:off x="5161409" y="4197772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D</a:t>
            </a:r>
            <a:endParaRPr lang="en-US" altLang="zh-CN" sz="2400"/>
          </a:p>
        </p:txBody>
      </p:sp>
      <p:sp>
        <p:nvSpPr>
          <p:cNvPr id="110" name="Rectangle 37"/>
          <p:cNvSpPr>
            <a:spLocks noChangeArrowheads="1"/>
          </p:cNvSpPr>
          <p:nvPr/>
        </p:nvSpPr>
        <p:spPr bwMode="auto">
          <a:xfrm>
            <a:off x="5275709" y="41977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111" name="Rectangle 38"/>
          <p:cNvSpPr>
            <a:spLocks noChangeArrowheads="1"/>
          </p:cNvSpPr>
          <p:nvPr/>
        </p:nvSpPr>
        <p:spPr bwMode="auto">
          <a:xfrm>
            <a:off x="5320159" y="4197772"/>
            <a:ext cx="88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=</a:t>
            </a:r>
            <a:endParaRPr lang="en-US" altLang="zh-CN" sz="2400"/>
          </a:p>
        </p:txBody>
      </p:sp>
      <p:sp>
        <p:nvSpPr>
          <p:cNvPr id="112" name="Rectangle 39"/>
          <p:cNvSpPr>
            <a:spLocks noChangeArrowheads="1"/>
          </p:cNvSpPr>
          <p:nvPr/>
        </p:nvSpPr>
        <p:spPr bwMode="auto">
          <a:xfrm>
            <a:off x="5405884" y="41977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113" name="Rectangle 40"/>
          <p:cNvSpPr>
            <a:spLocks noChangeArrowheads="1"/>
          </p:cNvSpPr>
          <p:nvPr/>
        </p:nvSpPr>
        <p:spPr bwMode="auto">
          <a:xfrm>
            <a:off x="5450334" y="41977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1</a:t>
            </a:r>
            <a:endParaRPr lang="en-US" altLang="zh-CN" sz="2400"/>
          </a:p>
        </p:txBody>
      </p:sp>
      <p:sp>
        <p:nvSpPr>
          <p:cNvPr id="114" name="Freeform 41"/>
          <p:cNvSpPr>
            <a:spLocks/>
          </p:cNvSpPr>
          <p:nvPr/>
        </p:nvSpPr>
        <p:spPr bwMode="auto">
          <a:xfrm>
            <a:off x="4547046" y="1225972"/>
            <a:ext cx="1395413" cy="1395413"/>
          </a:xfrm>
          <a:custGeom>
            <a:avLst/>
            <a:gdLst>
              <a:gd name="T0" fmla="*/ 436 w 879"/>
              <a:gd name="T1" fmla="*/ 876 h 879"/>
              <a:gd name="T2" fmla="*/ 510 w 879"/>
              <a:gd name="T3" fmla="*/ 873 h 879"/>
              <a:gd name="T4" fmla="*/ 577 w 879"/>
              <a:gd name="T5" fmla="*/ 856 h 879"/>
              <a:gd name="T6" fmla="*/ 641 w 879"/>
              <a:gd name="T7" fmla="*/ 829 h 879"/>
              <a:gd name="T8" fmla="*/ 697 w 879"/>
              <a:gd name="T9" fmla="*/ 794 h 879"/>
              <a:gd name="T10" fmla="*/ 750 w 879"/>
              <a:gd name="T11" fmla="*/ 750 h 879"/>
              <a:gd name="T12" fmla="*/ 794 w 879"/>
              <a:gd name="T13" fmla="*/ 697 h 879"/>
              <a:gd name="T14" fmla="*/ 829 w 879"/>
              <a:gd name="T15" fmla="*/ 639 h 879"/>
              <a:gd name="T16" fmla="*/ 855 w 879"/>
              <a:gd name="T17" fmla="*/ 577 h 879"/>
              <a:gd name="T18" fmla="*/ 873 w 879"/>
              <a:gd name="T19" fmla="*/ 510 h 879"/>
              <a:gd name="T20" fmla="*/ 879 w 879"/>
              <a:gd name="T21" fmla="*/ 439 h 879"/>
              <a:gd name="T22" fmla="*/ 873 w 879"/>
              <a:gd name="T23" fmla="*/ 366 h 879"/>
              <a:gd name="T24" fmla="*/ 855 w 879"/>
              <a:gd name="T25" fmla="*/ 299 h 879"/>
              <a:gd name="T26" fmla="*/ 829 w 879"/>
              <a:gd name="T27" fmla="*/ 237 h 879"/>
              <a:gd name="T28" fmla="*/ 794 w 879"/>
              <a:gd name="T29" fmla="*/ 179 h 879"/>
              <a:gd name="T30" fmla="*/ 750 w 879"/>
              <a:gd name="T31" fmla="*/ 126 h 879"/>
              <a:gd name="T32" fmla="*/ 697 w 879"/>
              <a:gd name="T33" fmla="*/ 82 h 879"/>
              <a:gd name="T34" fmla="*/ 641 w 879"/>
              <a:gd name="T35" fmla="*/ 47 h 879"/>
              <a:gd name="T36" fmla="*/ 577 w 879"/>
              <a:gd name="T37" fmla="*/ 20 h 879"/>
              <a:gd name="T38" fmla="*/ 510 w 879"/>
              <a:gd name="T39" fmla="*/ 3 h 879"/>
              <a:gd name="T40" fmla="*/ 439 w 879"/>
              <a:gd name="T41" fmla="*/ 0 h 879"/>
              <a:gd name="T42" fmla="*/ 369 w 879"/>
              <a:gd name="T43" fmla="*/ 3 h 879"/>
              <a:gd name="T44" fmla="*/ 299 w 879"/>
              <a:gd name="T45" fmla="*/ 20 h 879"/>
              <a:gd name="T46" fmla="*/ 237 w 879"/>
              <a:gd name="T47" fmla="*/ 47 h 879"/>
              <a:gd name="T48" fmla="*/ 178 w 879"/>
              <a:gd name="T49" fmla="*/ 82 h 879"/>
              <a:gd name="T50" fmla="*/ 129 w 879"/>
              <a:gd name="T51" fmla="*/ 126 h 879"/>
              <a:gd name="T52" fmla="*/ 85 w 879"/>
              <a:gd name="T53" fmla="*/ 179 h 879"/>
              <a:gd name="T54" fmla="*/ 49 w 879"/>
              <a:gd name="T55" fmla="*/ 237 h 879"/>
              <a:gd name="T56" fmla="*/ 20 w 879"/>
              <a:gd name="T57" fmla="*/ 299 h 879"/>
              <a:gd name="T58" fmla="*/ 6 w 879"/>
              <a:gd name="T59" fmla="*/ 366 h 879"/>
              <a:gd name="T60" fmla="*/ 0 w 879"/>
              <a:gd name="T61" fmla="*/ 439 h 879"/>
              <a:gd name="T62" fmla="*/ 6 w 879"/>
              <a:gd name="T63" fmla="*/ 510 h 879"/>
              <a:gd name="T64" fmla="*/ 20 w 879"/>
              <a:gd name="T65" fmla="*/ 577 h 879"/>
              <a:gd name="T66" fmla="*/ 49 w 879"/>
              <a:gd name="T67" fmla="*/ 639 h 879"/>
              <a:gd name="T68" fmla="*/ 85 w 879"/>
              <a:gd name="T69" fmla="*/ 697 h 879"/>
              <a:gd name="T70" fmla="*/ 129 w 879"/>
              <a:gd name="T71" fmla="*/ 750 h 879"/>
              <a:gd name="T72" fmla="*/ 178 w 879"/>
              <a:gd name="T73" fmla="*/ 794 h 879"/>
              <a:gd name="T74" fmla="*/ 237 w 879"/>
              <a:gd name="T75" fmla="*/ 829 h 879"/>
              <a:gd name="T76" fmla="*/ 299 w 879"/>
              <a:gd name="T77" fmla="*/ 856 h 879"/>
              <a:gd name="T78" fmla="*/ 369 w 879"/>
              <a:gd name="T79" fmla="*/ 873 h 879"/>
              <a:gd name="T80" fmla="*/ 439 w 879"/>
              <a:gd name="T81" fmla="*/ 879 h 879"/>
              <a:gd name="T82" fmla="*/ 439 w 879"/>
              <a:gd name="T83" fmla="*/ 879 h 87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879"/>
              <a:gd name="T127" fmla="*/ 0 h 879"/>
              <a:gd name="T128" fmla="*/ 879 w 879"/>
              <a:gd name="T129" fmla="*/ 879 h 87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879" h="879">
                <a:moveTo>
                  <a:pt x="436" y="876"/>
                </a:moveTo>
                <a:lnTo>
                  <a:pt x="510" y="873"/>
                </a:lnTo>
                <a:lnTo>
                  <a:pt x="577" y="856"/>
                </a:lnTo>
                <a:lnTo>
                  <a:pt x="641" y="829"/>
                </a:lnTo>
                <a:lnTo>
                  <a:pt x="697" y="794"/>
                </a:lnTo>
                <a:lnTo>
                  <a:pt x="750" y="750"/>
                </a:lnTo>
                <a:lnTo>
                  <a:pt x="794" y="697"/>
                </a:lnTo>
                <a:lnTo>
                  <a:pt x="829" y="639"/>
                </a:lnTo>
                <a:lnTo>
                  <a:pt x="855" y="577"/>
                </a:lnTo>
                <a:lnTo>
                  <a:pt x="873" y="510"/>
                </a:lnTo>
                <a:lnTo>
                  <a:pt x="879" y="439"/>
                </a:lnTo>
                <a:lnTo>
                  <a:pt x="873" y="366"/>
                </a:lnTo>
                <a:lnTo>
                  <a:pt x="855" y="299"/>
                </a:lnTo>
                <a:lnTo>
                  <a:pt x="829" y="237"/>
                </a:lnTo>
                <a:lnTo>
                  <a:pt x="794" y="179"/>
                </a:lnTo>
                <a:lnTo>
                  <a:pt x="750" y="126"/>
                </a:lnTo>
                <a:lnTo>
                  <a:pt x="697" y="82"/>
                </a:lnTo>
                <a:lnTo>
                  <a:pt x="641" y="47"/>
                </a:lnTo>
                <a:lnTo>
                  <a:pt x="577" y="20"/>
                </a:lnTo>
                <a:lnTo>
                  <a:pt x="510" y="3"/>
                </a:lnTo>
                <a:lnTo>
                  <a:pt x="439" y="0"/>
                </a:lnTo>
                <a:lnTo>
                  <a:pt x="369" y="3"/>
                </a:lnTo>
                <a:lnTo>
                  <a:pt x="299" y="20"/>
                </a:lnTo>
                <a:lnTo>
                  <a:pt x="237" y="47"/>
                </a:lnTo>
                <a:lnTo>
                  <a:pt x="178" y="82"/>
                </a:lnTo>
                <a:lnTo>
                  <a:pt x="129" y="126"/>
                </a:lnTo>
                <a:lnTo>
                  <a:pt x="85" y="179"/>
                </a:lnTo>
                <a:lnTo>
                  <a:pt x="49" y="237"/>
                </a:lnTo>
                <a:lnTo>
                  <a:pt x="20" y="299"/>
                </a:lnTo>
                <a:lnTo>
                  <a:pt x="6" y="366"/>
                </a:lnTo>
                <a:lnTo>
                  <a:pt x="0" y="439"/>
                </a:lnTo>
                <a:lnTo>
                  <a:pt x="6" y="510"/>
                </a:lnTo>
                <a:lnTo>
                  <a:pt x="20" y="577"/>
                </a:lnTo>
                <a:lnTo>
                  <a:pt x="49" y="639"/>
                </a:lnTo>
                <a:lnTo>
                  <a:pt x="85" y="697"/>
                </a:lnTo>
                <a:lnTo>
                  <a:pt x="129" y="750"/>
                </a:lnTo>
                <a:lnTo>
                  <a:pt x="178" y="794"/>
                </a:lnTo>
                <a:lnTo>
                  <a:pt x="237" y="829"/>
                </a:lnTo>
                <a:lnTo>
                  <a:pt x="299" y="856"/>
                </a:lnTo>
                <a:lnTo>
                  <a:pt x="369" y="873"/>
                </a:lnTo>
                <a:lnTo>
                  <a:pt x="439" y="879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" name="Rectangle 42"/>
          <p:cNvSpPr>
            <a:spLocks noChangeArrowheads="1"/>
          </p:cNvSpPr>
          <p:nvPr/>
        </p:nvSpPr>
        <p:spPr bwMode="auto">
          <a:xfrm>
            <a:off x="4855021" y="1602210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A</a:t>
            </a:r>
            <a:endParaRPr lang="en-US" altLang="zh-CN" sz="2400"/>
          </a:p>
        </p:txBody>
      </p:sp>
      <p:sp>
        <p:nvSpPr>
          <p:cNvPr id="116" name="Rectangle 43"/>
          <p:cNvSpPr>
            <a:spLocks noChangeArrowheads="1"/>
          </p:cNvSpPr>
          <p:nvPr/>
        </p:nvSpPr>
        <p:spPr bwMode="auto">
          <a:xfrm>
            <a:off x="4956621" y="160221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L</a:t>
            </a:r>
            <a:endParaRPr lang="en-US" altLang="zh-CN" sz="2400"/>
          </a:p>
        </p:txBody>
      </p:sp>
      <p:sp>
        <p:nvSpPr>
          <p:cNvPr id="117" name="Rectangle 44"/>
          <p:cNvSpPr>
            <a:spLocks noChangeArrowheads="1"/>
          </p:cNvSpPr>
          <p:nvPr/>
        </p:nvSpPr>
        <p:spPr bwMode="auto">
          <a:xfrm>
            <a:off x="5045521" y="1602210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U</a:t>
            </a:r>
            <a:endParaRPr lang="en-US" altLang="zh-CN" sz="2400"/>
          </a:p>
        </p:txBody>
      </p:sp>
      <p:sp>
        <p:nvSpPr>
          <p:cNvPr id="118" name="Rectangle 45"/>
          <p:cNvSpPr>
            <a:spLocks noChangeArrowheads="1"/>
          </p:cNvSpPr>
          <p:nvPr/>
        </p:nvSpPr>
        <p:spPr bwMode="auto">
          <a:xfrm>
            <a:off x="5156646" y="1602210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S</a:t>
            </a:r>
            <a:endParaRPr lang="en-US" altLang="zh-CN" sz="2400"/>
          </a:p>
        </p:txBody>
      </p:sp>
      <p:sp>
        <p:nvSpPr>
          <p:cNvPr id="119" name="Rectangle 46"/>
          <p:cNvSpPr>
            <a:spLocks noChangeArrowheads="1"/>
          </p:cNvSpPr>
          <p:nvPr/>
        </p:nvSpPr>
        <p:spPr bwMode="auto">
          <a:xfrm>
            <a:off x="5259834" y="1602210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120" name="Rectangle 47"/>
          <p:cNvSpPr>
            <a:spLocks noChangeArrowheads="1"/>
          </p:cNvSpPr>
          <p:nvPr/>
        </p:nvSpPr>
        <p:spPr bwMode="auto">
          <a:xfrm>
            <a:off x="5312221" y="160221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c</a:t>
            </a:r>
            <a:endParaRPr lang="en-US" altLang="zh-CN" sz="2400"/>
          </a:p>
        </p:txBody>
      </p:sp>
      <p:sp>
        <p:nvSpPr>
          <p:cNvPr id="121" name="Rectangle 48"/>
          <p:cNvSpPr>
            <a:spLocks noChangeArrowheads="1"/>
          </p:cNvSpPr>
          <p:nvPr/>
        </p:nvSpPr>
        <p:spPr bwMode="auto">
          <a:xfrm>
            <a:off x="5390009" y="1602210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A</a:t>
            </a:r>
            <a:endParaRPr lang="en-US" altLang="zh-CN" sz="2400"/>
          </a:p>
        </p:txBody>
      </p:sp>
      <p:sp>
        <p:nvSpPr>
          <p:cNvPr id="122" name="Rectangle 49"/>
          <p:cNvSpPr>
            <a:spLocks noChangeArrowheads="1"/>
          </p:cNvSpPr>
          <p:nvPr/>
        </p:nvSpPr>
        <p:spPr bwMode="auto">
          <a:xfrm>
            <a:off x="5490021" y="1602210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123" name="Rectangle 50"/>
          <p:cNvSpPr>
            <a:spLocks noChangeArrowheads="1"/>
          </p:cNvSpPr>
          <p:nvPr/>
        </p:nvSpPr>
        <p:spPr bwMode="auto">
          <a:xfrm>
            <a:off x="5532884" y="1602210"/>
            <a:ext cx="88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=</a:t>
            </a:r>
            <a:endParaRPr lang="en-US" altLang="zh-CN" sz="2400"/>
          </a:p>
        </p:txBody>
      </p:sp>
      <p:sp>
        <p:nvSpPr>
          <p:cNvPr id="124" name="Rectangle 51"/>
          <p:cNvSpPr>
            <a:spLocks noChangeArrowheads="1"/>
          </p:cNvSpPr>
          <p:nvPr/>
        </p:nvSpPr>
        <p:spPr bwMode="auto">
          <a:xfrm>
            <a:off x="5624959" y="1602210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125" name="Rectangle 52"/>
          <p:cNvSpPr>
            <a:spLocks noChangeArrowheads="1"/>
          </p:cNvSpPr>
          <p:nvPr/>
        </p:nvSpPr>
        <p:spPr bwMode="auto">
          <a:xfrm>
            <a:off x="5667821" y="160221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1</a:t>
            </a:r>
            <a:endParaRPr lang="en-US" altLang="zh-CN" sz="2400"/>
          </a:p>
        </p:txBody>
      </p:sp>
      <p:sp>
        <p:nvSpPr>
          <p:cNvPr id="126" name="Rectangle 53"/>
          <p:cNvSpPr>
            <a:spLocks noChangeArrowheads="1"/>
          </p:cNvSpPr>
          <p:nvPr/>
        </p:nvSpPr>
        <p:spPr bwMode="auto">
          <a:xfrm>
            <a:off x="5748784" y="1602210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127" name="Rectangle 54"/>
          <p:cNvSpPr>
            <a:spLocks noChangeArrowheads="1"/>
          </p:cNvSpPr>
          <p:nvPr/>
        </p:nvSpPr>
        <p:spPr bwMode="auto">
          <a:xfrm>
            <a:off x="4802634" y="1787947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A</a:t>
            </a:r>
            <a:endParaRPr lang="en-US" altLang="zh-CN" sz="2400"/>
          </a:p>
        </p:txBody>
      </p:sp>
      <p:sp>
        <p:nvSpPr>
          <p:cNvPr id="128" name="Rectangle 55"/>
          <p:cNvSpPr>
            <a:spLocks noChangeArrowheads="1"/>
          </p:cNvSpPr>
          <p:nvPr/>
        </p:nvSpPr>
        <p:spPr bwMode="auto">
          <a:xfrm>
            <a:off x="4905821" y="1787947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L</a:t>
            </a:r>
            <a:endParaRPr lang="en-US" altLang="zh-CN" sz="2400"/>
          </a:p>
        </p:txBody>
      </p:sp>
      <p:sp>
        <p:nvSpPr>
          <p:cNvPr id="129" name="Rectangle 56"/>
          <p:cNvSpPr>
            <a:spLocks noChangeArrowheads="1"/>
          </p:cNvSpPr>
          <p:nvPr/>
        </p:nvSpPr>
        <p:spPr bwMode="auto">
          <a:xfrm>
            <a:off x="4994721" y="1787947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U</a:t>
            </a:r>
            <a:endParaRPr lang="en-US" altLang="zh-CN" sz="2400"/>
          </a:p>
        </p:txBody>
      </p:sp>
      <p:sp>
        <p:nvSpPr>
          <p:cNvPr id="130" name="Rectangle 57"/>
          <p:cNvSpPr>
            <a:spLocks noChangeArrowheads="1"/>
          </p:cNvSpPr>
          <p:nvPr/>
        </p:nvSpPr>
        <p:spPr bwMode="auto">
          <a:xfrm>
            <a:off x="5105846" y="1787947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S</a:t>
            </a:r>
            <a:endParaRPr lang="en-US" altLang="zh-CN" sz="2400"/>
          </a:p>
        </p:txBody>
      </p:sp>
      <p:sp>
        <p:nvSpPr>
          <p:cNvPr id="131" name="Rectangle 58"/>
          <p:cNvSpPr>
            <a:spLocks noChangeArrowheads="1"/>
          </p:cNvSpPr>
          <p:nvPr/>
        </p:nvSpPr>
        <p:spPr bwMode="auto">
          <a:xfrm>
            <a:off x="5207446" y="1787947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132" name="Rectangle 59"/>
          <p:cNvSpPr>
            <a:spLocks noChangeArrowheads="1"/>
          </p:cNvSpPr>
          <p:nvPr/>
        </p:nvSpPr>
        <p:spPr bwMode="auto">
          <a:xfrm>
            <a:off x="5261421" y="1787947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c</a:t>
            </a:r>
            <a:endParaRPr lang="en-US" altLang="zh-CN" sz="2400"/>
          </a:p>
        </p:txBody>
      </p:sp>
      <p:sp>
        <p:nvSpPr>
          <p:cNvPr id="133" name="Rectangle 60"/>
          <p:cNvSpPr>
            <a:spLocks noChangeArrowheads="1"/>
          </p:cNvSpPr>
          <p:nvPr/>
        </p:nvSpPr>
        <p:spPr bwMode="auto">
          <a:xfrm>
            <a:off x="5337621" y="1787947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B</a:t>
            </a:r>
            <a:endParaRPr lang="en-US" altLang="zh-CN" sz="2400"/>
          </a:p>
        </p:txBody>
      </p:sp>
      <p:sp>
        <p:nvSpPr>
          <p:cNvPr id="134" name="Rectangle 61"/>
          <p:cNvSpPr>
            <a:spLocks noChangeArrowheads="1"/>
          </p:cNvSpPr>
          <p:nvPr/>
        </p:nvSpPr>
        <p:spPr bwMode="auto">
          <a:xfrm>
            <a:off x="5439221" y="1787947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135" name="Rectangle 62"/>
          <p:cNvSpPr>
            <a:spLocks noChangeArrowheads="1"/>
          </p:cNvSpPr>
          <p:nvPr/>
        </p:nvSpPr>
        <p:spPr bwMode="auto">
          <a:xfrm>
            <a:off x="5482084" y="1787947"/>
            <a:ext cx="88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=</a:t>
            </a:r>
            <a:endParaRPr lang="en-US" altLang="zh-CN" sz="2400"/>
          </a:p>
        </p:txBody>
      </p:sp>
      <p:sp>
        <p:nvSpPr>
          <p:cNvPr id="136" name="Rectangle 63"/>
          <p:cNvSpPr>
            <a:spLocks noChangeArrowheads="1"/>
          </p:cNvSpPr>
          <p:nvPr/>
        </p:nvSpPr>
        <p:spPr bwMode="auto">
          <a:xfrm>
            <a:off x="5574159" y="1787947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137" name="Rectangle 64"/>
          <p:cNvSpPr>
            <a:spLocks noChangeArrowheads="1"/>
          </p:cNvSpPr>
          <p:nvPr/>
        </p:nvSpPr>
        <p:spPr bwMode="auto">
          <a:xfrm>
            <a:off x="5617021" y="1787947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1</a:t>
            </a:r>
            <a:endParaRPr lang="en-US" altLang="zh-CN" sz="2400"/>
          </a:p>
        </p:txBody>
      </p:sp>
      <p:sp>
        <p:nvSpPr>
          <p:cNvPr id="138" name="Rectangle 65"/>
          <p:cNvSpPr>
            <a:spLocks noChangeArrowheads="1"/>
          </p:cNvSpPr>
          <p:nvPr/>
        </p:nvSpPr>
        <p:spPr bwMode="auto">
          <a:xfrm>
            <a:off x="5701159" y="1787947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0</a:t>
            </a:r>
            <a:endParaRPr lang="en-US" altLang="zh-CN" sz="2400"/>
          </a:p>
        </p:txBody>
      </p:sp>
      <p:sp>
        <p:nvSpPr>
          <p:cNvPr id="139" name="Rectangle 66"/>
          <p:cNvSpPr>
            <a:spLocks noChangeArrowheads="1"/>
          </p:cNvSpPr>
          <p:nvPr/>
        </p:nvSpPr>
        <p:spPr bwMode="auto">
          <a:xfrm>
            <a:off x="5786884" y="1787947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140" name="Rectangle 67"/>
          <p:cNvSpPr>
            <a:spLocks noChangeArrowheads="1"/>
          </p:cNvSpPr>
          <p:nvPr/>
        </p:nvSpPr>
        <p:spPr bwMode="auto">
          <a:xfrm>
            <a:off x="4867721" y="1975272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A</a:t>
            </a:r>
            <a:endParaRPr lang="en-US" altLang="zh-CN" sz="2400"/>
          </a:p>
        </p:txBody>
      </p:sp>
      <p:sp>
        <p:nvSpPr>
          <p:cNvPr id="141" name="Rectangle 68"/>
          <p:cNvSpPr>
            <a:spLocks noChangeArrowheads="1"/>
          </p:cNvSpPr>
          <p:nvPr/>
        </p:nvSpPr>
        <p:spPr bwMode="auto">
          <a:xfrm>
            <a:off x="4970909" y="19752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L</a:t>
            </a:r>
            <a:endParaRPr lang="en-US" altLang="zh-CN" sz="2400"/>
          </a:p>
        </p:txBody>
      </p:sp>
      <p:sp>
        <p:nvSpPr>
          <p:cNvPr id="142" name="Rectangle 69"/>
          <p:cNvSpPr>
            <a:spLocks noChangeArrowheads="1"/>
          </p:cNvSpPr>
          <p:nvPr/>
        </p:nvSpPr>
        <p:spPr bwMode="auto">
          <a:xfrm>
            <a:off x="5059809" y="1975272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U</a:t>
            </a:r>
            <a:endParaRPr lang="en-US" altLang="zh-CN" sz="2400"/>
          </a:p>
        </p:txBody>
      </p:sp>
      <p:sp>
        <p:nvSpPr>
          <p:cNvPr id="143" name="Rectangle 70"/>
          <p:cNvSpPr>
            <a:spLocks noChangeArrowheads="1"/>
          </p:cNvSpPr>
          <p:nvPr/>
        </p:nvSpPr>
        <p:spPr bwMode="auto">
          <a:xfrm>
            <a:off x="5170934" y="1975272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O</a:t>
            </a:r>
            <a:endParaRPr lang="en-US" altLang="zh-CN" sz="2400"/>
          </a:p>
        </p:txBody>
      </p:sp>
      <p:sp>
        <p:nvSpPr>
          <p:cNvPr id="144" name="Rectangle 71"/>
          <p:cNvSpPr>
            <a:spLocks noChangeArrowheads="1"/>
          </p:cNvSpPr>
          <p:nvPr/>
        </p:nvSpPr>
        <p:spPr bwMode="auto">
          <a:xfrm>
            <a:off x="5291584" y="19752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p</a:t>
            </a:r>
            <a:endParaRPr lang="en-US" altLang="zh-CN" sz="2400"/>
          </a:p>
        </p:txBody>
      </p:sp>
      <p:sp>
        <p:nvSpPr>
          <p:cNvPr id="145" name="Rectangle 72"/>
          <p:cNvSpPr>
            <a:spLocks noChangeArrowheads="1"/>
          </p:cNvSpPr>
          <p:nvPr/>
        </p:nvSpPr>
        <p:spPr bwMode="auto">
          <a:xfrm>
            <a:off x="5374134" y="19752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146" name="Rectangle 73"/>
          <p:cNvSpPr>
            <a:spLocks noChangeArrowheads="1"/>
          </p:cNvSpPr>
          <p:nvPr/>
        </p:nvSpPr>
        <p:spPr bwMode="auto">
          <a:xfrm>
            <a:off x="5416996" y="1975272"/>
            <a:ext cx="88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=</a:t>
            </a:r>
            <a:endParaRPr lang="en-US" altLang="zh-CN" sz="2400"/>
          </a:p>
        </p:txBody>
      </p:sp>
      <p:sp>
        <p:nvSpPr>
          <p:cNvPr id="147" name="Rectangle 74"/>
          <p:cNvSpPr>
            <a:spLocks noChangeArrowheads="1"/>
          </p:cNvSpPr>
          <p:nvPr/>
        </p:nvSpPr>
        <p:spPr bwMode="auto">
          <a:xfrm>
            <a:off x="5509071" y="19752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148" name="Rectangle 75"/>
          <p:cNvSpPr>
            <a:spLocks noChangeArrowheads="1"/>
          </p:cNvSpPr>
          <p:nvPr/>
        </p:nvSpPr>
        <p:spPr bwMode="auto">
          <a:xfrm>
            <a:off x="5551934" y="19752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0</a:t>
            </a:r>
            <a:endParaRPr lang="en-US" altLang="zh-CN" sz="2400"/>
          </a:p>
        </p:txBody>
      </p:sp>
      <p:sp>
        <p:nvSpPr>
          <p:cNvPr id="149" name="Rectangle 76"/>
          <p:cNvSpPr>
            <a:spLocks noChangeArrowheads="1"/>
          </p:cNvSpPr>
          <p:nvPr/>
        </p:nvSpPr>
        <p:spPr bwMode="auto">
          <a:xfrm>
            <a:off x="5640834" y="19752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0</a:t>
            </a:r>
            <a:endParaRPr lang="en-US" altLang="zh-CN" sz="2400"/>
          </a:p>
        </p:txBody>
      </p:sp>
      <p:sp>
        <p:nvSpPr>
          <p:cNvPr id="150" name="Rectangle 77"/>
          <p:cNvSpPr>
            <a:spLocks noChangeArrowheads="1"/>
          </p:cNvSpPr>
          <p:nvPr/>
        </p:nvSpPr>
        <p:spPr bwMode="auto">
          <a:xfrm>
            <a:off x="4956621" y="5877272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 dirty="0">
                <a:solidFill>
                  <a:srgbClr val="000000"/>
                </a:solidFill>
              </a:rPr>
              <a:t>R</a:t>
            </a:r>
            <a:endParaRPr lang="en-US" altLang="zh-CN" sz="2400" dirty="0"/>
          </a:p>
        </p:txBody>
      </p:sp>
      <p:sp>
        <p:nvSpPr>
          <p:cNvPr id="151" name="Rectangle 78"/>
          <p:cNvSpPr>
            <a:spLocks noChangeArrowheads="1"/>
          </p:cNvSpPr>
          <p:nvPr/>
        </p:nvSpPr>
        <p:spPr bwMode="auto">
          <a:xfrm>
            <a:off x="5064571" y="58772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152" name="Rectangle 79"/>
          <p:cNvSpPr>
            <a:spLocks noChangeArrowheads="1"/>
          </p:cNvSpPr>
          <p:nvPr/>
        </p:nvSpPr>
        <p:spPr bwMode="auto">
          <a:xfrm>
            <a:off x="5156646" y="58772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 dirty="0">
                <a:solidFill>
                  <a:srgbClr val="000000"/>
                </a:solidFill>
              </a:rPr>
              <a:t>g</a:t>
            </a:r>
            <a:endParaRPr lang="en-US" altLang="zh-CN" sz="2400" dirty="0"/>
          </a:p>
        </p:txBody>
      </p:sp>
      <p:sp>
        <p:nvSpPr>
          <p:cNvPr id="153" name="Rectangle 80"/>
          <p:cNvSpPr>
            <a:spLocks noChangeArrowheads="1"/>
          </p:cNvSpPr>
          <p:nvPr/>
        </p:nvSpPr>
        <p:spPr bwMode="auto">
          <a:xfrm>
            <a:off x="5248721" y="5877272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 dirty="0">
                <a:solidFill>
                  <a:srgbClr val="000000"/>
                </a:solidFill>
              </a:rPr>
              <a:t>W</a:t>
            </a:r>
            <a:endParaRPr lang="en-US" altLang="zh-CN" sz="2400" dirty="0"/>
          </a:p>
        </p:txBody>
      </p:sp>
      <p:sp>
        <p:nvSpPr>
          <p:cNvPr id="154" name="Rectangle 81"/>
          <p:cNvSpPr>
            <a:spLocks noChangeArrowheads="1"/>
          </p:cNvSpPr>
          <p:nvPr/>
        </p:nvSpPr>
        <p:spPr bwMode="auto">
          <a:xfrm>
            <a:off x="5390009" y="5877272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 dirty="0">
                <a:solidFill>
                  <a:srgbClr val="000000"/>
                </a:solidFill>
              </a:rPr>
              <a:t>r</a:t>
            </a:r>
            <a:endParaRPr lang="en-US" altLang="zh-CN" sz="2400" dirty="0"/>
          </a:p>
        </p:txBody>
      </p:sp>
      <p:sp>
        <p:nvSpPr>
          <p:cNvPr id="155" name="Rectangle 82"/>
          <p:cNvSpPr>
            <a:spLocks noChangeArrowheads="1"/>
          </p:cNvSpPr>
          <p:nvPr/>
        </p:nvSpPr>
        <p:spPr bwMode="auto">
          <a:xfrm>
            <a:off x="5437634" y="5877272"/>
            <a:ext cx="33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i</a:t>
            </a:r>
            <a:endParaRPr lang="en-US" altLang="zh-CN" sz="2400"/>
          </a:p>
        </p:txBody>
      </p:sp>
      <p:sp>
        <p:nvSpPr>
          <p:cNvPr id="156" name="Rectangle 83"/>
          <p:cNvSpPr>
            <a:spLocks noChangeArrowheads="1"/>
          </p:cNvSpPr>
          <p:nvPr/>
        </p:nvSpPr>
        <p:spPr bwMode="auto">
          <a:xfrm>
            <a:off x="5470971" y="58772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t</a:t>
            </a:r>
            <a:endParaRPr lang="en-US" altLang="zh-CN" sz="2400"/>
          </a:p>
        </p:txBody>
      </p:sp>
      <p:sp>
        <p:nvSpPr>
          <p:cNvPr id="157" name="Rectangle 84"/>
          <p:cNvSpPr>
            <a:spLocks noChangeArrowheads="1"/>
          </p:cNvSpPr>
          <p:nvPr/>
        </p:nvSpPr>
        <p:spPr bwMode="auto">
          <a:xfrm>
            <a:off x="5517009" y="58772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158" name="Rectangle 85"/>
          <p:cNvSpPr>
            <a:spLocks noChangeArrowheads="1"/>
          </p:cNvSpPr>
          <p:nvPr/>
        </p:nvSpPr>
        <p:spPr bwMode="auto">
          <a:xfrm>
            <a:off x="5599559" y="5877272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159" name="Rectangle 86"/>
          <p:cNvSpPr>
            <a:spLocks noChangeArrowheads="1"/>
          </p:cNvSpPr>
          <p:nvPr/>
        </p:nvSpPr>
        <p:spPr bwMode="auto">
          <a:xfrm>
            <a:off x="4758184" y="6063009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M</a:t>
            </a:r>
            <a:endParaRPr lang="en-US" altLang="zh-CN" sz="2400"/>
          </a:p>
        </p:txBody>
      </p:sp>
      <p:sp>
        <p:nvSpPr>
          <p:cNvPr id="160" name="Rectangle 87"/>
          <p:cNvSpPr>
            <a:spLocks noChangeArrowheads="1"/>
          </p:cNvSpPr>
          <p:nvPr/>
        </p:nvSpPr>
        <p:spPr bwMode="auto">
          <a:xfrm>
            <a:off x="4883596" y="6063009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161" name="Rectangle 88"/>
          <p:cNvSpPr>
            <a:spLocks noChangeArrowheads="1"/>
          </p:cNvSpPr>
          <p:nvPr/>
        </p:nvSpPr>
        <p:spPr bwMode="auto">
          <a:xfrm>
            <a:off x="4972496" y="6063009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m</a:t>
            </a:r>
            <a:endParaRPr lang="en-US" altLang="zh-CN" sz="2400"/>
          </a:p>
        </p:txBody>
      </p:sp>
      <p:sp>
        <p:nvSpPr>
          <p:cNvPr id="162" name="Rectangle 89"/>
          <p:cNvSpPr>
            <a:spLocks noChangeArrowheads="1"/>
          </p:cNvSpPr>
          <p:nvPr/>
        </p:nvSpPr>
        <p:spPr bwMode="auto">
          <a:xfrm>
            <a:off x="5099496" y="6063009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t</a:t>
            </a:r>
            <a:endParaRPr lang="en-US" altLang="zh-CN" sz="2400"/>
          </a:p>
        </p:txBody>
      </p:sp>
      <p:sp>
        <p:nvSpPr>
          <p:cNvPr id="163" name="Rectangle 90"/>
          <p:cNvSpPr>
            <a:spLocks noChangeArrowheads="1"/>
          </p:cNvSpPr>
          <p:nvPr/>
        </p:nvSpPr>
        <p:spPr bwMode="auto">
          <a:xfrm>
            <a:off x="5139184" y="6063009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o</a:t>
            </a:r>
            <a:endParaRPr lang="en-US" altLang="zh-CN" sz="2400"/>
          </a:p>
        </p:txBody>
      </p:sp>
      <p:sp>
        <p:nvSpPr>
          <p:cNvPr id="164" name="Rectangle 91"/>
          <p:cNvSpPr>
            <a:spLocks noChangeArrowheads="1"/>
          </p:cNvSpPr>
          <p:nvPr/>
        </p:nvSpPr>
        <p:spPr bwMode="auto">
          <a:xfrm>
            <a:off x="5231259" y="6063009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5339209" y="6063009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5426521" y="6063009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g</a:t>
            </a:r>
            <a:endParaRPr lang="en-US" altLang="zh-CN" sz="2400"/>
          </a:p>
        </p:txBody>
      </p:sp>
      <p:sp>
        <p:nvSpPr>
          <p:cNvPr id="167" name="Rectangle 94"/>
          <p:cNvSpPr>
            <a:spLocks noChangeArrowheads="1"/>
          </p:cNvSpPr>
          <p:nvPr/>
        </p:nvSpPr>
        <p:spPr bwMode="auto">
          <a:xfrm>
            <a:off x="5513834" y="6063009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168" name="Rectangle 95"/>
          <p:cNvSpPr>
            <a:spLocks noChangeArrowheads="1"/>
          </p:cNvSpPr>
          <p:nvPr/>
        </p:nvSpPr>
        <p:spPr bwMode="auto">
          <a:xfrm>
            <a:off x="5556696" y="6063009"/>
            <a:ext cx="88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=</a:t>
            </a:r>
            <a:endParaRPr lang="en-US" altLang="zh-CN" sz="2400"/>
          </a:p>
        </p:txBody>
      </p:sp>
      <p:sp>
        <p:nvSpPr>
          <p:cNvPr id="169" name="Rectangle 96"/>
          <p:cNvSpPr>
            <a:spLocks noChangeArrowheads="1"/>
          </p:cNvSpPr>
          <p:nvPr/>
        </p:nvSpPr>
        <p:spPr bwMode="auto">
          <a:xfrm>
            <a:off x="5648771" y="6063009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 dirty="0">
                <a:solidFill>
                  <a:srgbClr val="000000"/>
                </a:solidFill>
              </a:rPr>
              <a:t> </a:t>
            </a:r>
            <a:endParaRPr lang="en-US" altLang="zh-CN" sz="2400" dirty="0"/>
          </a:p>
        </p:txBody>
      </p:sp>
      <p:sp>
        <p:nvSpPr>
          <p:cNvPr id="170" name="Rectangle 97"/>
          <p:cNvSpPr>
            <a:spLocks noChangeArrowheads="1"/>
          </p:cNvSpPr>
          <p:nvPr/>
        </p:nvSpPr>
        <p:spPr bwMode="auto">
          <a:xfrm>
            <a:off x="5691634" y="6063009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1</a:t>
            </a:r>
            <a:endParaRPr lang="en-US" altLang="zh-CN" sz="2400"/>
          </a:p>
        </p:txBody>
      </p:sp>
      <p:sp>
        <p:nvSpPr>
          <p:cNvPr id="171" name="Rectangle 98"/>
          <p:cNvSpPr>
            <a:spLocks noChangeArrowheads="1"/>
          </p:cNvSpPr>
          <p:nvPr/>
        </p:nvSpPr>
        <p:spPr bwMode="auto">
          <a:xfrm>
            <a:off x="5772596" y="6063009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172" name="Rectangle 99"/>
          <p:cNvSpPr>
            <a:spLocks noChangeArrowheads="1"/>
          </p:cNvSpPr>
          <p:nvPr/>
        </p:nvSpPr>
        <p:spPr bwMode="auto">
          <a:xfrm>
            <a:off x="4877246" y="6245572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173" name="Rectangle 100"/>
          <p:cNvSpPr>
            <a:spLocks noChangeArrowheads="1"/>
          </p:cNvSpPr>
          <p:nvPr/>
        </p:nvSpPr>
        <p:spPr bwMode="auto">
          <a:xfrm>
            <a:off x="4986784" y="62455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174" name="Rectangle 101"/>
          <p:cNvSpPr>
            <a:spLocks noChangeArrowheads="1"/>
          </p:cNvSpPr>
          <p:nvPr/>
        </p:nvSpPr>
        <p:spPr bwMode="auto">
          <a:xfrm>
            <a:off x="5072509" y="62455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g</a:t>
            </a:r>
            <a:endParaRPr lang="en-US" altLang="zh-CN" sz="2400"/>
          </a:p>
        </p:txBody>
      </p:sp>
      <p:sp>
        <p:nvSpPr>
          <p:cNvPr id="175" name="Rectangle 102"/>
          <p:cNvSpPr>
            <a:spLocks noChangeArrowheads="1"/>
          </p:cNvSpPr>
          <p:nvPr/>
        </p:nvSpPr>
        <p:spPr bwMode="auto">
          <a:xfrm>
            <a:off x="5161409" y="6245572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D</a:t>
            </a:r>
            <a:endParaRPr lang="en-US" altLang="zh-CN" sz="2400"/>
          </a:p>
        </p:txBody>
      </p:sp>
      <p:sp>
        <p:nvSpPr>
          <p:cNvPr id="176" name="Rectangle 103"/>
          <p:cNvSpPr>
            <a:spLocks noChangeArrowheads="1"/>
          </p:cNvSpPr>
          <p:nvPr/>
        </p:nvSpPr>
        <p:spPr bwMode="auto">
          <a:xfrm>
            <a:off x="5274121" y="6245572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s</a:t>
            </a:r>
            <a:endParaRPr lang="en-US" altLang="zh-CN" sz="2400"/>
          </a:p>
        </p:txBody>
      </p:sp>
      <p:sp>
        <p:nvSpPr>
          <p:cNvPr id="177" name="Rectangle 104"/>
          <p:cNvSpPr>
            <a:spLocks noChangeArrowheads="1"/>
          </p:cNvSpPr>
          <p:nvPr/>
        </p:nvSpPr>
        <p:spPr bwMode="auto">
          <a:xfrm>
            <a:off x="5345559" y="62455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t</a:t>
            </a:r>
            <a:endParaRPr lang="en-US" altLang="zh-CN" sz="2400"/>
          </a:p>
        </p:txBody>
      </p:sp>
      <p:sp>
        <p:nvSpPr>
          <p:cNvPr id="178" name="Rectangle 105"/>
          <p:cNvSpPr>
            <a:spLocks noChangeArrowheads="1"/>
          </p:cNvSpPr>
          <p:nvPr/>
        </p:nvSpPr>
        <p:spPr bwMode="auto">
          <a:xfrm>
            <a:off x="5393184" y="62455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179" name="Rectangle 106"/>
          <p:cNvSpPr>
            <a:spLocks noChangeArrowheads="1"/>
          </p:cNvSpPr>
          <p:nvPr/>
        </p:nvSpPr>
        <p:spPr bwMode="auto">
          <a:xfrm>
            <a:off x="5436046" y="6245572"/>
            <a:ext cx="88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=</a:t>
            </a:r>
            <a:endParaRPr lang="en-US" altLang="zh-CN" sz="2400"/>
          </a:p>
        </p:txBody>
      </p:sp>
      <p:sp>
        <p:nvSpPr>
          <p:cNvPr id="180" name="Rectangle 107"/>
          <p:cNvSpPr>
            <a:spLocks noChangeArrowheads="1"/>
          </p:cNvSpPr>
          <p:nvPr/>
        </p:nvSpPr>
        <p:spPr bwMode="auto">
          <a:xfrm>
            <a:off x="5523359" y="62455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181" name="Rectangle 108"/>
          <p:cNvSpPr>
            <a:spLocks noChangeArrowheads="1"/>
          </p:cNvSpPr>
          <p:nvPr/>
        </p:nvSpPr>
        <p:spPr bwMode="auto">
          <a:xfrm>
            <a:off x="5570984" y="62455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0</a:t>
            </a:r>
            <a:endParaRPr lang="en-US" altLang="zh-CN" sz="2400"/>
          </a:p>
        </p:txBody>
      </p:sp>
      <p:sp>
        <p:nvSpPr>
          <p:cNvPr id="182" name="Freeform 109"/>
          <p:cNvSpPr>
            <a:spLocks/>
          </p:cNvSpPr>
          <p:nvPr/>
        </p:nvSpPr>
        <p:spPr bwMode="auto">
          <a:xfrm>
            <a:off x="4667696" y="5466185"/>
            <a:ext cx="1273175" cy="1227138"/>
          </a:xfrm>
          <a:custGeom>
            <a:avLst/>
            <a:gdLst>
              <a:gd name="T0" fmla="*/ 486 w 976"/>
              <a:gd name="T1" fmla="*/ 976 h 976"/>
              <a:gd name="T2" fmla="*/ 568 w 976"/>
              <a:gd name="T3" fmla="*/ 970 h 976"/>
              <a:gd name="T4" fmla="*/ 645 w 976"/>
              <a:gd name="T5" fmla="*/ 953 h 976"/>
              <a:gd name="T6" fmla="*/ 712 w 976"/>
              <a:gd name="T7" fmla="*/ 924 h 976"/>
              <a:gd name="T8" fmla="*/ 776 w 976"/>
              <a:gd name="T9" fmla="*/ 883 h 976"/>
              <a:gd name="T10" fmla="*/ 835 w 976"/>
              <a:gd name="T11" fmla="*/ 836 h 976"/>
              <a:gd name="T12" fmla="*/ 882 w 976"/>
              <a:gd name="T13" fmla="*/ 777 h 976"/>
              <a:gd name="T14" fmla="*/ 923 w 976"/>
              <a:gd name="T15" fmla="*/ 713 h 976"/>
              <a:gd name="T16" fmla="*/ 952 w 976"/>
              <a:gd name="T17" fmla="*/ 642 h 976"/>
              <a:gd name="T18" fmla="*/ 970 w 976"/>
              <a:gd name="T19" fmla="*/ 569 h 976"/>
              <a:gd name="T20" fmla="*/ 976 w 976"/>
              <a:gd name="T21" fmla="*/ 490 h 976"/>
              <a:gd name="T22" fmla="*/ 970 w 976"/>
              <a:gd name="T23" fmla="*/ 411 h 976"/>
              <a:gd name="T24" fmla="*/ 952 w 976"/>
              <a:gd name="T25" fmla="*/ 335 h 976"/>
              <a:gd name="T26" fmla="*/ 923 w 976"/>
              <a:gd name="T27" fmla="*/ 264 h 976"/>
              <a:gd name="T28" fmla="*/ 882 w 976"/>
              <a:gd name="T29" fmla="*/ 200 h 976"/>
              <a:gd name="T30" fmla="*/ 835 w 976"/>
              <a:gd name="T31" fmla="*/ 144 h 976"/>
              <a:gd name="T32" fmla="*/ 776 w 976"/>
              <a:gd name="T33" fmla="*/ 94 h 976"/>
              <a:gd name="T34" fmla="*/ 712 w 976"/>
              <a:gd name="T35" fmla="*/ 56 h 976"/>
              <a:gd name="T36" fmla="*/ 645 w 976"/>
              <a:gd name="T37" fmla="*/ 27 h 976"/>
              <a:gd name="T38" fmla="*/ 568 w 976"/>
              <a:gd name="T39" fmla="*/ 6 h 976"/>
              <a:gd name="T40" fmla="*/ 489 w 976"/>
              <a:gd name="T41" fmla="*/ 0 h 976"/>
              <a:gd name="T42" fmla="*/ 410 w 976"/>
              <a:gd name="T43" fmla="*/ 6 h 976"/>
              <a:gd name="T44" fmla="*/ 334 w 976"/>
              <a:gd name="T45" fmla="*/ 27 h 976"/>
              <a:gd name="T46" fmla="*/ 264 w 976"/>
              <a:gd name="T47" fmla="*/ 56 h 976"/>
              <a:gd name="T48" fmla="*/ 199 w 976"/>
              <a:gd name="T49" fmla="*/ 94 h 976"/>
              <a:gd name="T50" fmla="*/ 143 w 976"/>
              <a:gd name="T51" fmla="*/ 144 h 976"/>
              <a:gd name="T52" fmla="*/ 94 w 976"/>
              <a:gd name="T53" fmla="*/ 200 h 976"/>
              <a:gd name="T54" fmla="*/ 56 w 976"/>
              <a:gd name="T55" fmla="*/ 264 h 976"/>
              <a:gd name="T56" fmla="*/ 26 w 976"/>
              <a:gd name="T57" fmla="*/ 335 h 976"/>
              <a:gd name="T58" fmla="*/ 6 w 976"/>
              <a:gd name="T59" fmla="*/ 411 h 976"/>
              <a:gd name="T60" fmla="*/ 0 w 976"/>
              <a:gd name="T61" fmla="*/ 490 h 976"/>
              <a:gd name="T62" fmla="*/ 6 w 976"/>
              <a:gd name="T63" fmla="*/ 569 h 976"/>
              <a:gd name="T64" fmla="*/ 26 w 976"/>
              <a:gd name="T65" fmla="*/ 642 h 976"/>
              <a:gd name="T66" fmla="*/ 56 w 976"/>
              <a:gd name="T67" fmla="*/ 713 h 976"/>
              <a:gd name="T68" fmla="*/ 94 w 976"/>
              <a:gd name="T69" fmla="*/ 777 h 976"/>
              <a:gd name="T70" fmla="*/ 143 w 976"/>
              <a:gd name="T71" fmla="*/ 836 h 976"/>
              <a:gd name="T72" fmla="*/ 199 w 976"/>
              <a:gd name="T73" fmla="*/ 883 h 976"/>
              <a:gd name="T74" fmla="*/ 264 w 976"/>
              <a:gd name="T75" fmla="*/ 924 h 976"/>
              <a:gd name="T76" fmla="*/ 334 w 976"/>
              <a:gd name="T77" fmla="*/ 953 h 976"/>
              <a:gd name="T78" fmla="*/ 410 w 976"/>
              <a:gd name="T79" fmla="*/ 970 h 976"/>
              <a:gd name="T80" fmla="*/ 489 w 976"/>
              <a:gd name="T81" fmla="*/ 976 h 976"/>
              <a:gd name="T82" fmla="*/ 489 w 976"/>
              <a:gd name="T83" fmla="*/ 976 h 97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76"/>
              <a:gd name="T127" fmla="*/ 0 h 976"/>
              <a:gd name="T128" fmla="*/ 976 w 976"/>
              <a:gd name="T129" fmla="*/ 976 h 97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76" h="976">
                <a:moveTo>
                  <a:pt x="486" y="976"/>
                </a:moveTo>
                <a:lnTo>
                  <a:pt x="568" y="970"/>
                </a:lnTo>
                <a:lnTo>
                  <a:pt x="645" y="953"/>
                </a:lnTo>
                <a:lnTo>
                  <a:pt x="712" y="924"/>
                </a:lnTo>
                <a:lnTo>
                  <a:pt x="776" y="883"/>
                </a:lnTo>
                <a:lnTo>
                  <a:pt x="835" y="836"/>
                </a:lnTo>
                <a:lnTo>
                  <a:pt x="882" y="777"/>
                </a:lnTo>
                <a:lnTo>
                  <a:pt x="923" y="713"/>
                </a:lnTo>
                <a:lnTo>
                  <a:pt x="952" y="642"/>
                </a:lnTo>
                <a:lnTo>
                  <a:pt x="970" y="569"/>
                </a:lnTo>
                <a:lnTo>
                  <a:pt x="976" y="490"/>
                </a:lnTo>
                <a:lnTo>
                  <a:pt x="970" y="411"/>
                </a:lnTo>
                <a:lnTo>
                  <a:pt x="952" y="335"/>
                </a:lnTo>
                <a:lnTo>
                  <a:pt x="923" y="264"/>
                </a:lnTo>
                <a:lnTo>
                  <a:pt x="882" y="200"/>
                </a:lnTo>
                <a:lnTo>
                  <a:pt x="835" y="144"/>
                </a:lnTo>
                <a:lnTo>
                  <a:pt x="776" y="94"/>
                </a:lnTo>
                <a:lnTo>
                  <a:pt x="712" y="56"/>
                </a:lnTo>
                <a:lnTo>
                  <a:pt x="645" y="27"/>
                </a:lnTo>
                <a:lnTo>
                  <a:pt x="568" y="6"/>
                </a:lnTo>
                <a:lnTo>
                  <a:pt x="489" y="0"/>
                </a:lnTo>
                <a:lnTo>
                  <a:pt x="410" y="6"/>
                </a:lnTo>
                <a:lnTo>
                  <a:pt x="334" y="27"/>
                </a:lnTo>
                <a:lnTo>
                  <a:pt x="264" y="56"/>
                </a:lnTo>
                <a:lnTo>
                  <a:pt x="199" y="94"/>
                </a:lnTo>
                <a:lnTo>
                  <a:pt x="143" y="144"/>
                </a:lnTo>
                <a:lnTo>
                  <a:pt x="94" y="200"/>
                </a:lnTo>
                <a:lnTo>
                  <a:pt x="56" y="264"/>
                </a:lnTo>
                <a:lnTo>
                  <a:pt x="26" y="335"/>
                </a:lnTo>
                <a:lnTo>
                  <a:pt x="6" y="411"/>
                </a:lnTo>
                <a:lnTo>
                  <a:pt x="0" y="490"/>
                </a:lnTo>
                <a:lnTo>
                  <a:pt x="6" y="569"/>
                </a:lnTo>
                <a:lnTo>
                  <a:pt x="26" y="642"/>
                </a:lnTo>
                <a:lnTo>
                  <a:pt x="56" y="713"/>
                </a:lnTo>
                <a:lnTo>
                  <a:pt x="94" y="777"/>
                </a:lnTo>
                <a:lnTo>
                  <a:pt x="143" y="836"/>
                </a:lnTo>
                <a:lnTo>
                  <a:pt x="199" y="883"/>
                </a:lnTo>
                <a:lnTo>
                  <a:pt x="264" y="924"/>
                </a:lnTo>
                <a:lnTo>
                  <a:pt x="334" y="953"/>
                </a:lnTo>
                <a:lnTo>
                  <a:pt x="410" y="970"/>
                </a:lnTo>
                <a:lnTo>
                  <a:pt x="489" y="97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" name="Line 110"/>
          <p:cNvSpPr>
            <a:spLocks noChangeShapeType="1"/>
          </p:cNvSpPr>
          <p:nvPr/>
        </p:nvSpPr>
        <p:spPr bwMode="auto">
          <a:xfrm>
            <a:off x="5239196" y="2616622"/>
            <a:ext cx="4763" cy="898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Freeform 111"/>
          <p:cNvSpPr>
            <a:spLocks/>
          </p:cNvSpPr>
          <p:nvPr/>
        </p:nvSpPr>
        <p:spPr bwMode="auto">
          <a:xfrm>
            <a:off x="5202684" y="5389985"/>
            <a:ext cx="79375" cy="79375"/>
          </a:xfrm>
          <a:custGeom>
            <a:avLst/>
            <a:gdLst>
              <a:gd name="T0" fmla="*/ 50 w 50"/>
              <a:gd name="T1" fmla="*/ 0 h 50"/>
              <a:gd name="T2" fmla="*/ 0 w 50"/>
              <a:gd name="T3" fmla="*/ 0 h 50"/>
              <a:gd name="T4" fmla="*/ 26 w 50"/>
              <a:gd name="T5" fmla="*/ 50 h 50"/>
              <a:gd name="T6" fmla="*/ 50 w 50"/>
              <a:gd name="T7" fmla="*/ 0 h 50"/>
              <a:gd name="T8" fmla="*/ 50 w 50"/>
              <a:gd name="T9" fmla="*/ 0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50"/>
              <a:gd name="T17" fmla="*/ 50 w 50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50">
                <a:moveTo>
                  <a:pt x="50" y="0"/>
                </a:moveTo>
                <a:lnTo>
                  <a:pt x="0" y="0"/>
                </a:lnTo>
                <a:lnTo>
                  <a:pt x="26" y="50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" name="Line 112"/>
          <p:cNvSpPr>
            <a:spLocks noChangeShapeType="1"/>
          </p:cNvSpPr>
          <p:nvPr/>
        </p:nvSpPr>
        <p:spPr bwMode="auto">
          <a:xfrm>
            <a:off x="5239196" y="4942310"/>
            <a:ext cx="4763" cy="4619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" name="Rectangle 113"/>
          <p:cNvSpPr>
            <a:spLocks noChangeArrowheads="1"/>
          </p:cNvSpPr>
          <p:nvPr/>
        </p:nvSpPr>
        <p:spPr bwMode="auto">
          <a:xfrm>
            <a:off x="5534471" y="1035472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M</a:t>
            </a:r>
            <a:endParaRPr lang="en-US" altLang="zh-CN" sz="2400"/>
          </a:p>
        </p:txBody>
      </p:sp>
      <p:sp>
        <p:nvSpPr>
          <p:cNvPr id="187" name="Rectangle 114"/>
          <p:cNvSpPr>
            <a:spLocks noChangeArrowheads="1"/>
          </p:cNvSpPr>
          <p:nvPr/>
        </p:nvSpPr>
        <p:spPr bwMode="auto">
          <a:xfrm>
            <a:off x="5656709" y="10354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e</a:t>
            </a:r>
            <a:endParaRPr lang="en-US" altLang="zh-CN" sz="2400"/>
          </a:p>
        </p:txBody>
      </p:sp>
      <p:sp>
        <p:nvSpPr>
          <p:cNvPr id="188" name="Rectangle 115"/>
          <p:cNvSpPr>
            <a:spLocks noChangeArrowheads="1"/>
          </p:cNvSpPr>
          <p:nvPr/>
        </p:nvSpPr>
        <p:spPr bwMode="auto">
          <a:xfrm>
            <a:off x="5748784" y="1035472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m</a:t>
            </a:r>
            <a:endParaRPr lang="en-US" altLang="zh-CN" sz="2400"/>
          </a:p>
        </p:txBody>
      </p:sp>
      <p:sp>
        <p:nvSpPr>
          <p:cNvPr id="189" name="Rectangle 116"/>
          <p:cNvSpPr>
            <a:spLocks noChangeArrowheads="1"/>
          </p:cNvSpPr>
          <p:nvPr/>
        </p:nvSpPr>
        <p:spPr bwMode="auto">
          <a:xfrm>
            <a:off x="5874196" y="10354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o</a:t>
            </a:r>
            <a:endParaRPr lang="en-US" altLang="zh-CN" sz="2400"/>
          </a:p>
        </p:txBody>
      </p:sp>
      <p:sp>
        <p:nvSpPr>
          <p:cNvPr id="190" name="Rectangle 117"/>
          <p:cNvSpPr>
            <a:spLocks noChangeArrowheads="1"/>
          </p:cNvSpPr>
          <p:nvPr/>
        </p:nvSpPr>
        <p:spPr bwMode="auto">
          <a:xfrm>
            <a:off x="5961509" y="1035472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r</a:t>
            </a:r>
            <a:endParaRPr lang="en-US" altLang="zh-CN" sz="2400"/>
          </a:p>
        </p:txBody>
      </p:sp>
      <p:sp>
        <p:nvSpPr>
          <p:cNvPr id="191" name="Rectangle 118"/>
          <p:cNvSpPr>
            <a:spLocks noChangeArrowheads="1"/>
          </p:cNvSpPr>
          <p:nvPr/>
        </p:nvSpPr>
        <p:spPr bwMode="auto">
          <a:xfrm>
            <a:off x="6010721" y="1035472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y</a:t>
            </a:r>
            <a:endParaRPr lang="en-US" altLang="zh-CN" sz="2400"/>
          </a:p>
        </p:txBody>
      </p:sp>
      <p:sp>
        <p:nvSpPr>
          <p:cNvPr id="192" name="Rectangle 119"/>
          <p:cNvSpPr>
            <a:spLocks noChangeArrowheads="1"/>
          </p:cNvSpPr>
          <p:nvPr/>
        </p:nvSpPr>
        <p:spPr bwMode="auto">
          <a:xfrm>
            <a:off x="6090096" y="10354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 </a:t>
            </a:r>
            <a:endParaRPr lang="en-US" altLang="zh-CN" sz="2400"/>
          </a:p>
        </p:txBody>
      </p:sp>
      <p:sp>
        <p:nvSpPr>
          <p:cNvPr id="193" name="Rectangle 120"/>
          <p:cNvSpPr>
            <a:spLocks noChangeArrowheads="1"/>
          </p:cNvSpPr>
          <p:nvPr/>
        </p:nvSpPr>
        <p:spPr bwMode="auto">
          <a:xfrm>
            <a:off x="6129784" y="10354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a</a:t>
            </a:r>
            <a:endParaRPr lang="en-US" altLang="zh-CN" sz="2400"/>
          </a:p>
        </p:txBody>
      </p:sp>
      <p:sp>
        <p:nvSpPr>
          <p:cNvPr id="194" name="Rectangle 121"/>
          <p:cNvSpPr>
            <a:spLocks noChangeArrowheads="1"/>
          </p:cNvSpPr>
          <p:nvPr/>
        </p:nvSpPr>
        <p:spPr bwMode="auto">
          <a:xfrm>
            <a:off x="6221859" y="10354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d</a:t>
            </a:r>
            <a:endParaRPr lang="en-US" altLang="zh-CN" sz="2400"/>
          </a:p>
        </p:txBody>
      </p:sp>
      <p:sp>
        <p:nvSpPr>
          <p:cNvPr id="195" name="Rectangle 122"/>
          <p:cNvSpPr>
            <a:spLocks noChangeArrowheads="1"/>
          </p:cNvSpPr>
          <p:nvPr/>
        </p:nvSpPr>
        <p:spPr bwMode="auto">
          <a:xfrm>
            <a:off x="6305996" y="10354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d</a:t>
            </a:r>
            <a:endParaRPr lang="en-US" altLang="zh-CN" sz="2400"/>
          </a:p>
        </p:txBody>
      </p:sp>
      <p:sp>
        <p:nvSpPr>
          <p:cNvPr id="196" name="Rectangle 123"/>
          <p:cNvSpPr>
            <a:spLocks noChangeArrowheads="1"/>
          </p:cNvSpPr>
          <p:nvPr/>
        </p:nvSpPr>
        <p:spPr bwMode="auto">
          <a:xfrm>
            <a:off x="6394896" y="1035472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r</a:t>
            </a:r>
            <a:endParaRPr lang="en-US" altLang="zh-CN" sz="2400"/>
          </a:p>
        </p:txBody>
      </p:sp>
      <p:sp>
        <p:nvSpPr>
          <p:cNvPr id="197" name="Rectangle 124"/>
          <p:cNvSpPr>
            <a:spLocks noChangeArrowheads="1"/>
          </p:cNvSpPr>
          <p:nvPr/>
        </p:nvSpPr>
        <p:spPr bwMode="auto">
          <a:xfrm>
            <a:off x="6442521" y="10354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e</a:t>
            </a:r>
            <a:endParaRPr lang="en-US" altLang="zh-CN" sz="2400"/>
          </a:p>
        </p:txBody>
      </p:sp>
      <p:sp>
        <p:nvSpPr>
          <p:cNvPr id="198" name="Rectangle 125"/>
          <p:cNvSpPr>
            <a:spLocks noChangeArrowheads="1"/>
          </p:cNvSpPr>
          <p:nvPr/>
        </p:nvSpPr>
        <p:spPr bwMode="auto">
          <a:xfrm>
            <a:off x="6531421" y="1035472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s</a:t>
            </a:r>
            <a:endParaRPr lang="en-US" altLang="zh-CN" sz="2400"/>
          </a:p>
        </p:txBody>
      </p:sp>
      <p:sp>
        <p:nvSpPr>
          <p:cNvPr id="199" name="Rectangle 126"/>
          <p:cNvSpPr>
            <a:spLocks noChangeArrowheads="1"/>
          </p:cNvSpPr>
          <p:nvPr/>
        </p:nvSpPr>
        <p:spPr bwMode="auto">
          <a:xfrm>
            <a:off x="6609209" y="1035472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s</a:t>
            </a:r>
            <a:endParaRPr lang="en-US" altLang="zh-CN" sz="2400"/>
          </a:p>
        </p:txBody>
      </p:sp>
      <p:sp>
        <p:nvSpPr>
          <p:cNvPr id="200" name="Rectangle 127"/>
          <p:cNvSpPr>
            <a:spLocks noChangeArrowheads="1"/>
          </p:cNvSpPr>
          <p:nvPr/>
        </p:nvSpPr>
        <p:spPr bwMode="auto">
          <a:xfrm>
            <a:off x="6685409" y="10354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 </a:t>
            </a:r>
            <a:endParaRPr lang="en-US" altLang="zh-CN" sz="2400"/>
          </a:p>
        </p:txBody>
      </p:sp>
      <p:sp>
        <p:nvSpPr>
          <p:cNvPr id="201" name="Rectangle 128"/>
          <p:cNvSpPr>
            <a:spLocks noChangeArrowheads="1"/>
          </p:cNvSpPr>
          <p:nvPr/>
        </p:nvSpPr>
        <p:spPr bwMode="auto">
          <a:xfrm>
            <a:off x="6731446" y="1035472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c</a:t>
            </a:r>
            <a:endParaRPr lang="en-US" altLang="zh-CN" sz="2400"/>
          </a:p>
        </p:txBody>
      </p:sp>
      <p:sp>
        <p:nvSpPr>
          <p:cNvPr id="202" name="Rectangle 129"/>
          <p:cNvSpPr>
            <a:spLocks noChangeArrowheads="1"/>
          </p:cNvSpPr>
          <p:nvPr/>
        </p:nvSpPr>
        <p:spPr bwMode="auto">
          <a:xfrm>
            <a:off x="6804471" y="10354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o</a:t>
            </a:r>
            <a:endParaRPr lang="en-US" altLang="zh-CN" sz="2400"/>
          </a:p>
        </p:txBody>
      </p:sp>
      <p:sp>
        <p:nvSpPr>
          <p:cNvPr id="203" name="Rectangle 130"/>
          <p:cNvSpPr>
            <a:spLocks noChangeArrowheads="1"/>
          </p:cNvSpPr>
          <p:nvPr/>
        </p:nvSpPr>
        <p:spPr bwMode="auto">
          <a:xfrm>
            <a:off x="6893371" y="1035472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m</a:t>
            </a:r>
            <a:endParaRPr lang="en-US" altLang="zh-CN" sz="2400"/>
          </a:p>
        </p:txBody>
      </p:sp>
      <p:sp>
        <p:nvSpPr>
          <p:cNvPr id="204" name="Rectangle 131"/>
          <p:cNvSpPr>
            <a:spLocks noChangeArrowheads="1"/>
          </p:cNvSpPr>
          <p:nvPr/>
        </p:nvSpPr>
        <p:spPr bwMode="auto">
          <a:xfrm>
            <a:off x="7021959" y="10354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p</a:t>
            </a:r>
            <a:endParaRPr lang="en-US" altLang="zh-CN" sz="2400"/>
          </a:p>
        </p:txBody>
      </p:sp>
      <p:sp>
        <p:nvSpPr>
          <p:cNvPr id="205" name="Rectangle 132"/>
          <p:cNvSpPr>
            <a:spLocks noChangeArrowheads="1"/>
          </p:cNvSpPr>
          <p:nvPr/>
        </p:nvSpPr>
        <p:spPr bwMode="auto">
          <a:xfrm>
            <a:off x="7106096" y="10354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u</a:t>
            </a:r>
            <a:endParaRPr lang="en-US" altLang="zh-CN" sz="2400"/>
          </a:p>
        </p:txBody>
      </p:sp>
      <p:sp>
        <p:nvSpPr>
          <p:cNvPr id="206" name="Rectangle 133"/>
          <p:cNvSpPr>
            <a:spLocks noChangeArrowheads="1"/>
          </p:cNvSpPr>
          <p:nvPr/>
        </p:nvSpPr>
        <p:spPr bwMode="auto">
          <a:xfrm>
            <a:off x="7193409" y="10354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t</a:t>
            </a:r>
            <a:endParaRPr lang="en-US" altLang="zh-CN" sz="2400"/>
          </a:p>
        </p:txBody>
      </p:sp>
      <p:sp>
        <p:nvSpPr>
          <p:cNvPr id="207" name="Rectangle 134"/>
          <p:cNvSpPr>
            <a:spLocks noChangeArrowheads="1"/>
          </p:cNvSpPr>
          <p:nvPr/>
        </p:nvSpPr>
        <p:spPr bwMode="auto">
          <a:xfrm>
            <a:off x="7233096" y="10354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a</a:t>
            </a:r>
            <a:endParaRPr lang="en-US" altLang="zh-CN" sz="2400"/>
          </a:p>
        </p:txBody>
      </p:sp>
      <p:sp>
        <p:nvSpPr>
          <p:cNvPr id="208" name="Rectangle 135"/>
          <p:cNvSpPr>
            <a:spLocks noChangeArrowheads="1"/>
          </p:cNvSpPr>
          <p:nvPr/>
        </p:nvSpPr>
        <p:spPr bwMode="auto">
          <a:xfrm>
            <a:off x="7323584" y="10354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t</a:t>
            </a:r>
            <a:endParaRPr lang="en-US" altLang="zh-CN" sz="2400"/>
          </a:p>
        </p:txBody>
      </p:sp>
      <p:sp>
        <p:nvSpPr>
          <p:cNvPr id="209" name="Rectangle 136"/>
          <p:cNvSpPr>
            <a:spLocks noChangeArrowheads="1"/>
          </p:cNvSpPr>
          <p:nvPr/>
        </p:nvSpPr>
        <p:spPr bwMode="auto">
          <a:xfrm>
            <a:off x="7363271" y="1035472"/>
            <a:ext cx="33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i</a:t>
            </a:r>
            <a:endParaRPr lang="en-US" altLang="zh-CN" sz="2400"/>
          </a:p>
        </p:txBody>
      </p:sp>
      <p:sp>
        <p:nvSpPr>
          <p:cNvPr id="210" name="Rectangle 137"/>
          <p:cNvSpPr>
            <a:spLocks noChangeArrowheads="1"/>
          </p:cNvSpPr>
          <p:nvPr/>
        </p:nvSpPr>
        <p:spPr bwMode="auto">
          <a:xfrm>
            <a:off x="7395021" y="10354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o</a:t>
            </a:r>
            <a:endParaRPr lang="en-US" altLang="zh-CN" sz="2400"/>
          </a:p>
        </p:txBody>
      </p:sp>
      <p:sp>
        <p:nvSpPr>
          <p:cNvPr id="211" name="Rectangle 138"/>
          <p:cNvSpPr>
            <a:spLocks noChangeArrowheads="1"/>
          </p:cNvSpPr>
          <p:nvPr/>
        </p:nvSpPr>
        <p:spPr bwMode="auto">
          <a:xfrm>
            <a:off x="7487096" y="10354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n</a:t>
            </a:r>
            <a:endParaRPr lang="en-US" altLang="zh-CN" sz="2400"/>
          </a:p>
        </p:txBody>
      </p:sp>
      <p:sp>
        <p:nvSpPr>
          <p:cNvPr id="212" name="Rectangle 139"/>
          <p:cNvSpPr>
            <a:spLocks noChangeArrowheads="1"/>
          </p:cNvSpPr>
          <p:nvPr/>
        </p:nvSpPr>
        <p:spPr bwMode="auto">
          <a:xfrm>
            <a:off x="5356671" y="746547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(</a:t>
            </a:r>
            <a:endParaRPr lang="en-US" altLang="zh-CN" sz="2400"/>
          </a:p>
        </p:txBody>
      </p:sp>
      <p:sp>
        <p:nvSpPr>
          <p:cNvPr id="213" name="Rectangle 140"/>
          <p:cNvSpPr>
            <a:spLocks noChangeArrowheads="1"/>
          </p:cNvSpPr>
          <p:nvPr/>
        </p:nvSpPr>
        <p:spPr bwMode="auto">
          <a:xfrm>
            <a:off x="5407471" y="746547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O</a:t>
            </a:r>
            <a:endParaRPr lang="en-US" altLang="zh-CN" sz="2400"/>
          </a:p>
        </p:txBody>
      </p:sp>
      <p:sp>
        <p:nvSpPr>
          <p:cNvPr id="214" name="Rectangle 141"/>
          <p:cNvSpPr>
            <a:spLocks noChangeArrowheads="1"/>
          </p:cNvSpPr>
          <p:nvPr/>
        </p:nvSpPr>
        <p:spPr bwMode="auto">
          <a:xfrm>
            <a:off x="5529709" y="746547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p</a:t>
            </a:r>
            <a:endParaRPr lang="en-US" altLang="zh-CN" sz="2400"/>
          </a:p>
        </p:txBody>
      </p:sp>
      <p:sp>
        <p:nvSpPr>
          <p:cNvPr id="215" name="Rectangle 142"/>
          <p:cNvSpPr>
            <a:spLocks noChangeArrowheads="1"/>
          </p:cNvSpPr>
          <p:nvPr/>
        </p:nvSpPr>
        <p:spPr bwMode="auto">
          <a:xfrm>
            <a:off x="5615434" y="746547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216" name="Rectangle 143"/>
          <p:cNvSpPr>
            <a:spLocks noChangeArrowheads="1"/>
          </p:cNvSpPr>
          <p:nvPr/>
        </p:nvSpPr>
        <p:spPr bwMode="auto">
          <a:xfrm>
            <a:off x="5659884" y="746547"/>
            <a:ext cx="88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=</a:t>
            </a:r>
            <a:endParaRPr lang="en-US" altLang="zh-CN" sz="2400"/>
          </a:p>
        </p:txBody>
      </p:sp>
      <p:sp>
        <p:nvSpPr>
          <p:cNvPr id="217" name="Rectangle 144"/>
          <p:cNvSpPr>
            <a:spLocks noChangeArrowheads="1"/>
          </p:cNvSpPr>
          <p:nvPr/>
        </p:nvSpPr>
        <p:spPr bwMode="auto">
          <a:xfrm>
            <a:off x="5745609" y="746547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218" name="Rectangle 145"/>
          <p:cNvSpPr>
            <a:spLocks noChangeArrowheads="1"/>
          </p:cNvSpPr>
          <p:nvPr/>
        </p:nvSpPr>
        <p:spPr bwMode="auto">
          <a:xfrm>
            <a:off x="5793234" y="746547"/>
            <a:ext cx="2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'</a:t>
            </a:r>
            <a:endParaRPr lang="en-US" altLang="zh-CN" sz="2400"/>
          </a:p>
        </p:txBody>
      </p:sp>
      <p:sp>
        <p:nvSpPr>
          <p:cNvPr id="219" name="Rectangle 146"/>
          <p:cNvSpPr>
            <a:spLocks noChangeArrowheads="1"/>
          </p:cNvSpPr>
          <p:nvPr/>
        </p:nvSpPr>
        <p:spPr bwMode="auto">
          <a:xfrm>
            <a:off x="5821809" y="746547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L</a:t>
            </a:r>
            <a:endParaRPr lang="en-US" altLang="zh-CN" sz="2400"/>
          </a:p>
        </p:txBody>
      </p:sp>
      <p:sp>
        <p:nvSpPr>
          <p:cNvPr id="220" name="Rectangle 147"/>
          <p:cNvSpPr>
            <a:spLocks noChangeArrowheads="1"/>
          </p:cNvSpPr>
          <p:nvPr/>
        </p:nvSpPr>
        <p:spPr bwMode="auto">
          <a:xfrm>
            <a:off x="5913884" y="746547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W</a:t>
            </a:r>
            <a:endParaRPr lang="en-US" altLang="zh-CN" sz="2400"/>
          </a:p>
        </p:txBody>
      </p:sp>
      <p:sp>
        <p:nvSpPr>
          <p:cNvPr id="221" name="Rectangle 148"/>
          <p:cNvSpPr>
            <a:spLocks noChangeArrowheads="1"/>
          </p:cNvSpPr>
          <p:nvPr/>
        </p:nvSpPr>
        <p:spPr bwMode="auto">
          <a:xfrm>
            <a:off x="6053584" y="746547"/>
            <a:ext cx="2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'</a:t>
            </a:r>
            <a:endParaRPr lang="en-US" altLang="zh-CN" sz="2400"/>
          </a:p>
        </p:txBody>
      </p:sp>
      <p:sp>
        <p:nvSpPr>
          <p:cNvPr id="222" name="Rectangle 149"/>
          <p:cNvSpPr>
            <a:spLocks noChangeArrowheads="1"/>
          </p:cNvSpPr>
          <p:nvPr/>
        </p:nvSpPr>
        <p:spPr bwMode="auto">
          <a:xfrm>
            <a:off x="6082159" y="746547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)</a:t>
            </a:r>
            <a:endParaRPr lang="en-US" altLang="zh-CN" sz="2400"/>
          </a:p>
        </p:txBody>
      </p:sp>
      <p:sp>
        <p:nvSpPr>
          <p:cNvPr id="223" name="Rectangle 150"/>
          <p:cNvSpPr>
            <a:spLocks noChangeArrowheads="1"/>
          </p:cNvSpPr>
          <p:nvPr/>
        </p:nvSpPr>
        <p:spPr bwMode="auto">
          <a:xfrm>
            <a:off x="6131371" y="746547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224" name="Rectangle 151"/>
          <p:cNvSpPr>
            <a:spLocks noChangeArrowheads="1"/>
          </p:cNvSpPr>
          <p:nvPr/>
        </p:nvSpPr>
        <p:spPr bwMode="auto">
          <a:xfrm>
            <a:off x="6172646" y="746547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o</a:t>
            </a:r>
            <a:endParaRPr lang="en-US" altLang="zh-CN" sz="2400"/>
          </a:p>
        </p:txBody>
      </p:sp>
      <p:sp>
        <p:nvSpPr>
          <p:cNvPr id="225" name="Rectangle 152"/>
          <p:cNvSpPr>
            <a:spLocks noChangeArrowheads="1"/>
          </p:cNvSpPr>
          <p:nvPr/>
        </p:nvSpPr>
        <p:spPr bwMode="auto">
          <a:xfrm>
            <a:off x="6263134" y="746547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226" name="Rectangle 153"/>
          <p:cNvSpPr>
            <a:spLocks noChangeArrowheads="1"/>
          </p:cNvSpPr>
          <p:nvPr/>
        </p:nvSpPr>
        <p:spPr bwMode="auto">
          <a:xfrm>
            <a:off x="6313934" y="746547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227" name="Rectangle 154"/>
          <p:cNvSpPr>
            <a:spLocks noChangeArrowheads="1"/>
          </p:cNvSpPr>
          <p:nvPr/>
        </p:nvSpPr>
        <p:spPr bwMode="auto">
          <a:xfrm>
            <a:off x="6356796" y="746547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(</a:t>
            </a:r>
            <a:endParaRPr lang="en-US" altLang="zh-CN" sz="2400"/>
          </a:p>
        </p:txBody>
      </p:sp>
      <p:sp>
        <p:nvSpPr>
          <p:cNvPr id="228" name="Rectangle 155"/>
          <p:cNvSpPr>
            <a:spLocks noChangeArrowheads="1"/>
          </p:cNvSpPr>
          <p:nvPr/>
        </p:nvSpPr>
        <p:spPr bwMode="auto">
          <a:xfrm>
            <a:off x="6407596" y="746547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 dirty="0">
                <a:solidFill>
                  <a:srgbClr val="000000"/>
                </a:solidFill>
              </a:rPr>
              <a:t>O</a:t>
            </a:r>
            <a:endParaRPr lang="en-US" altLang="zh-CN" sz="2400" dirty="0"/>
          </a:p>
        </p:txBody>
      </p:sp>
      <p:sp>
        <p:nvSpPr>
          <p:cNvPr id="229" name="Rectangle 156"/>
          <p:cNvSpPr>
            <a:spLocks noChangeArrowheads="1"/>
          </p:cNvSpPr>
          <p:nvPr/>
        </p:nvSpPr>
        <p:spPr bwMode="auto">
          <a:xfrm>
            <a:off x="6529834" y="746547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p</a:t>
            </a:r>
            <a:endParaRPr lang="en-US" altLang="zh-CN" sz="2400"/>
          </a:p>
        </p:txBody>
      </p:sp>
      <p:sp>
        <p:nvSpPr>
          <p:cNvPr id="230" name="Rectangle 157"/>
          <p:cNvSpPr>
            <a:spLocks noChangeArrowheads="1"/>
          </p:cNvSpPr>
          <p:nvPr/>
        </p:nvSpPr>
        <p:spPr bwMode="auto">
          <a:xfrm>
            <a:off x="6615559" y="746547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231" name="Rectangle 158"/>
          <p:cNvSpPr>
            <a:spLocks noChangeArrowheads="1"/>
          </p:cNvSpPr>
          <p:nvPr/>
        </p:nvSpPr>
        <p:spPr bwMode="auto">
          <a:xfrm>
            <a:off x="6660009" y="746547"/>
            <a:ext cx="88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=</a:t>
            </a:r>
            <a:endParaRPr lang="en-US" altLang="zh-CN" sz="2400"/>
          </a:p>
        </p:txBody>
      </p:sp>
      <p:sp>
        <p:nvSpPr>
          <p:cNvPr id="232" name="Rectangle 159"/>
          <p:cNvSpPr>
            <a:spLocks noChangeArrowheads="1"/>
          </p:cNvSpPr>
          <p:nvPr/>
        </p:nvSpPr>
        <p:spPr bwMode="auto">
          <a:xfrm>
            <a:off x="6750496" y="746547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233" name="Rectangle 160"/>
          <p:cNvSpPr>
            <a:spLocks noChangeArrowheads="1"/>
          </p:cNvSpPr>
          <p:nvPr/>
        </p:nvSpPr>
        <p:spPr bwMode="auto">
          <a:xfrm>
            <a:off x="6793359" y="746547"/>
            <a:ext cx="2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'</a:t>
            </a:r>
            <a:endParaRPr lang="en-US" altLang="zh-CN" sz="2400"/>
          </a:p>
        </p:txBody>
      </p:sp>
      <p:sp>
        <p:nvSpPr>
          <p:cNvPr id="234" name="Rectangle 161"/>
          <p:cNvSpPr>
            <a:spLocks noChangeArrowheads="1"/>
          </p:cNvSpPr>
          <p:nvPr/>
        </p:nvSpPr>
        <p:spPr bwMode="auto">
          <a:xfrm>
            <a:off x="6821934" y="746547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S</a:t>
            </a:r>
            <a:endParaRPr lang="en-US" altLang="zh-CN" sz="2400"/>
          </a:p>
        </p:txBody>
      </p:sp>
      <p:sp>
        <p:nvSpPr>
          <p:cNvPr id="235" name="Rectangle 162"/>
          <p:cNvSpPr>
            <a:spLocks noChangeArrowheads="1"/>
          </p:cNvSpPr>
          <p:nvPr/>
        </p:nvSpPr>
        <p:spPr bwMode="auto">
          <a:xfrm>
            <a:off x="6933059" y="746547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W</a:t>
            </a:r>
            <a:endParaRPr lang="en-US" altLang="zh-CN" sz="2400"/>
          </a:p>
        </p:txBody>
      </p:sp>
      <p:sp>
        <p:nvSpPr>
          <p:cNvPr id="236" name="Rectangle 163"/>
          <p:cNvSpPr>
            <a:spLocks noChangeArrowheads="1"/>
          </p:cNvSpPr>
          <p:nvPr/>
        </p:nvSpPr>
        <p:spPr bwMode="auto">
          <a:xfrm>
            <a:off x="7071171" y="746547"/>
            <a:ext cx="2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'</a:t>
            </a:r>
            <a:endParaRPr lang="en-US" altLang="zh-CN" sz="2400"/>
          </a:p>
        </p:txBody>
      </p:sp>
      <p:sp>
        <p:nvSpPr>
          <p:cNvPr id="237" name="Rectangle 164"/>
          <p:cNvSpPr>
            <a:spLocks noChangeArrowheads="1"/>
          </p:cNvSpPr>
          <p:nvPr/>
        </p:nvSpPr>
        <p:spPr bwMode="auto">
          <a:xfrm>
            <a:off x="7101334" y="746547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)</a:t>
            </a:r>
            <a:endParaRPr lang="en-US" altLang="zh-CN" sz="2400"/>
          </a:p>
        </p:txBody>
      </p:sp>
      <p:sp>
        <p:nvSpPr>
          <p:cNvPr id="238" name="Rectangle 165"/>
          <p:cNvSpPr>
            <a:spLocks noChangeArrowheads="1"/>
          </p:cNvSpPr>
          <p:nvPr/>
        </p:nvSpPr>
        <p:spPr bwMode="auto">
          <a:xfrm>
            <a:off x="5493196" y="3188122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M</a:t>
            </a:r>
            <a:endParaRPr lang="en-US" altLang="zh-CN" sz="2400"/>
          </a:p>
        </p:txBody>
      </p:sp>
      <p:sp>
        <p:nvSpPr>
          <p:cNvPr id="239" name="Rectangle 166"/>
          <p:cNvSpPr>
            <a:spLocks noChangeArrowheads="1"/>
          </p:cNvSpPr>
          <p:nvPr/>
        </p:nvSpPr>
        <p:spPr bwMode="auto">
          <a:xfrm>
            <a:off x="5618609" y="318812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e</a:t>
            </a:r>
            <a:endParaRPr lang="en-US" altLang="zh-CN" sz="2400"/>
          </a:p>
        </p:txBody>
      </p:sp>
      <p:sp>
        <p:nvSpPr>
          <p:cNvPr id="240" name="Rectangle 167"/>
          <p:cNvSpPr>
            <a:spLocks noChangeArrowheads="1"/>
          </p:cNvSpPr>
          <p:nvPr/>
        </p:nvSpPr>
        <p:spPr bwMode="auto">
          <a:xfrm>
            <a:off x="5712271" y="3188122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m</a:t>
            </a:r>
            <a:endParaRPr lang="en-US" altLang="zh-CN" sz="2400"/>
          </a:p>
        </p:txBody>
      </p:sp>
      <p:sp>
        <p:nvSpPr>
          <p:cNvPr id="241" name="Rectangle 168"/>
          <p:cNvSpPr>
            <a:spLocks noChangeArrowheads="1"/>
          </p:cNvSpPr>
          <p:nvPr/>
        </p:nvSpPr>
        <p:spPr bwMode="auto">
          <a:xfrm>
            <a:off x="5832921" y="318812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o</a:t>
            </a:r>
            <a:endParaRPr lang="en-US" altLang="zh-CN" sz="2400"/>
          </a:p>
        </p:txBody>
      </p:sp>
      <p:sp>
        <p:nvSpPr>
          <p:cNvPr id="242" name="Rectangle 169"/>
          <p:cNvSpPr>
            <a:spLocks noChangeArrowheads="1"/>
          </p:cNvSpPr>
          <p:nvPr/>
        </p:nvSpPr>
        <p:spPr bwMode="auto">
          <a:xfrm>
            <a:off x="5924996" y="3188122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r</a:t>
            </a:r>
            <a:endParaRPr lang="en-US" altLang="zh-CN" sz="2400"/>
          </a:p>
        </p:txBody>
      </p:sp>
      <p:sp>
        <p:nvSpPr>
          <p:cNvPr id="243" name="Rectangle 170"/>
          <p:cNvSpPr>
            <a:spLocks noChangeArrowheads="1"/>
          </p:cNvSpPr>
          <p:nvPr/>
        </p:nvSpPr>
        <p:spPr bwMode="auto">
          <a:xfrm>
            <a:off x="5974209" y="3188122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y</a:t>
            </a:r>
            <a:endParaRPr lang="en-US" altLang="zh-CN" sz="2400"/>
          </a:p>
        </p:txBody>
      </p:sp>
      <p:sp>
        <p:nvSpPr>
          <p:cNvPr id="244" name="Rectangle 171"/>
          <p:cNvSpPr>
            <a:spLocks noChangeArrowheads="1"/>
          </p:cNvSpPr>
          <p:nvPr/>
        </p:nvSpPr>
        <p:spPr bwMode="auto">
          <a:xfrm>
            <a:off x="6051996" y="3188122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245" name="Rectangle 172"/>
          <p:cNvSpPr>
            <a:spLocks noChangeArrowheads="1"/>
          </p:cNvSpPr>
          <p:nvPr/>
        </p:nvSpPr>
        <p:spPr bwMode="auto">
          <a:xfrm>
            <a:off x="5488434" y="337068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a</a:t>
            </a:r>
            <a:endParaRPr lang="en-US" altLang="zh-CN" sz="2400"/>
          </a:p>
        </p:txBody>
      </p:sp>
      <p:sp>
        <p:nvSpPr>
          <p:cNvPr id="246" name="Rectangle 173"/>
          <p:cNvSpPr>
            <a:spLocks noChangeArrowheads="1"/>
          </p:cNvSpPr>
          <p:nvPr/>
        </p:nvSpPr>
        <p:spPr bwMode="auto">
          <a:xfrm>
            <a:off x="5582096" y="337068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c</a:t>
            </a:r>
            <a:endParaRPr lang="en-US" altLang="zh-CN" sz="2400"/>
          </a:p>
        </p:txBody>
      </p:sp>
      <p:sp>
        <p:nvSpPr>
          <p:cNvPr id="247" name="Rectangle 174"/>
          <p:cNvSpPr>
            <a:spLocks noChangeArrowheads="1"/>
          </p:cNvSpPr>
          <p:nvPr/>
        </p:nvSpPr>
        <p:spPr bwMode="auto">
          <a:xfrm>
            <a:off x="5656709" y="337068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c</a:t>
            </a:r>
            <a:endParaRPr lang="en-US" altLang="zh-CN" sz="2400"/>
          </a:p>
        </p:txBody>
      </p:sp>
      <p:sp>
        <p:nvSpPr>
          <p:cNvPr id="248" name="Rectangle 175"/>
          <p:cNvSpPr>
            <a:spLocks noChangeArrowheads="1"/>
          </p:cNvSpPr>
          <p:nvPr/>
        </p:nvSpPr>
        <p:spPr bwMode="auto">
          <a:xfrm>
            <a:off x="5729734" y="337068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e</a:t>
            </a:r>
            <a:endParaRPr lang="en-US" altLang="zh-CN" sz="2400"/>
          </a:p>
        </p:txBody>
      </p:sp>
      <p:sp>
        <p:nvSpPr>
          <p:cNvPr id="249" name="Rectangle 176"/>
          <p:cNvSpPr>
            <a:spLocks noChangeArrowheads="1"/>
          </p:cNvSpPr>
          <p:nvPr/>
        </p:nvSpPr>
        <p:spPr bwMode="auto">
          <a:xfrm>
            <a:off x="5823396" y="337068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s</a:t>
            </a:r>
            <a:endParaRPr lang="en-US" altLang="zh-CN" sz="2400"/>
          </a:p>
        </p:txBody>
      </p:sp>
      <p:sp>
        <p:nvSpPr>
          <p:cNvPr id="250" name="Rectangle 177"/>
          <p:cNvSpPr>
            <a:spLocks noChangeArrowheads="1"/>
          </p:cNvSpPr>
          <p:nvPr/>
        </p:nvSpPr>
        <p:spPr bwMode="auto">
          <a:xfrm>
            <a:off x="5898009" y="337068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s</a:t>
            </a:r>
            <a:endParaRPr lang="en-US" altLang="zh-CN" sz="2400"/>
          </a:p>
        </p:txBody>
      </p:sp>
      <p:sp>
        <p:nvSpPr>
          <p:cNvPr id="251" name="Rectangle 178"/>
          <p:cNvSpPr>
            <a:spLocks noChangeArrowheads="1"/>
          </p:cNvSpPr>
          <p:nvPr/>
        </p:nvSpPr>
        <p:spPr bwMode="auto">
          <a:xfrm>
            <a:off x="5448746" y="527251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W</a:t>
            </a:r>
            <a:endParaRPr lang="en-US" altLang="zh-CN" sz="2400"/>
          </a:p>
        </p:txBody>
      </p:sp>
      <p:sp>
        <p:nvSpPr>
          <p:cNvPr id="252" name="Rectangle 179"/>
          <p:cNvSpPr>
            <a:spLocks noChangeArrowheads="1"/>
          </p:cNvSpPr>
          <p:nvPr/>
        </p:nvSpPr>
        <p:spPr bwMode="auto">
          <a:xfrm>
            <a:off x="5585271" y="5272510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r</a:t>
            </a:r>
            <a:endParaRPr lang="en-US" altLang="zh-CN" sz="2400"/>
          </a:p>
        </p:txBody>
      </p:sp>
      <p:sp>
        <p:nvSpPr>
          <p:cNvPr id="253" name="Rectangle 180"/>
          <p:cNvSpPr>
            <a:spLocks noChangeArrowheads="1"/>
          </p:cNvSpPr>
          <p:nvPr/>
        </p:nvSpPr>
        <p:spPr bwMode="auto">
          <a:xfrm>
            <a:off x="5637659" y="5272510"/>
            <a:ext cx="33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i</a:t>
            </a:r>
            <a:endParaRPr lang="en-US" altLang="zh-CN" sz="2400"/>
          </a:p>
        </p:txBody>
      </p:sp>
      <p:sp>
        <p:nvSpPr>
          <p:cNvPr id="254" name="Rectangle 181"/>
          <p:cNvSpPr>
            <a:spLocks noChangeArrowheads="1"/>
          </p:cNvSpPr>
          <p:nvPr/>
        </p:nvSpPr>
        <p:spPr bwMode="auto">
          <a:xfrm>
            <a:off x="5670996" y="5272510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t</a:t>
            </a:r>
            <a:endParaRPr lang="en-US" altLang="zh-CN" sz="2400"/>
          </a:p>
        </p:txBody>
      </p:sp>
      <p:sp>
        <p:nvSpPr>
          <p:cNvPr id="255" name="Rectangle 182"/>
          <p:cNvSpPr>
            <a:spLocks noChangeArrowheads="1"/>
          </p:cNvSpPr>
          <p:nvPr/>
        </p:nvSpPr>
        <p:spPr bwMode="auto">
          <a:xfrm>
            <a:off x="5712271" y="527251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e</a:t>
            </a:r>
            <a:endParaRPr lang="en-US" altLang="zh-CN" sz="2400"/>
          </a:p>
        </p:txBody>
      </p:sp>
      <p:sp>
        <p:nvSpPr>
          <p:cNvPr id="256" name="Rectangle 183"/>
          <p:cNvSpPr>
            <a:spLocks noChangeArrowheads="1"/>
          </p:cNvSpPr>
          <p:nvPr/>
        </p:nvSpPr>
        <p:spPr bwMode="auto">
          <a:xfrm>
            <a:off x="5802759" y="5272510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-</a:t>
            </a:r>
            <a:endParaRPr lang="en-US" altLang="zh-CN" sz="2400"/>
          </a:p>
        </p:txBody>
      </p:sp>
      <p:sp>
        <p:nvSpPr>
          <p:cNvPr id="257" name="Rectangle 184"/>
          <p:cNvSpPr>
            <a:spLocks noChangeArrowheads="1"/>
          </p:cNvSpPr>
          <p:nvPr/>
        </p:nvSpPr>
        <p:spPr bwMode="auto">
          <a:xfrm>
            <a:off x="5855146" y="527251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b</a:t>
            </a:r>
            <a:endParaRPr lang="en-US" altLang="zh-CN" sz="2400"/>
          </a:p>
        </p:txBody>
      </p:sp>
      <p:sp>
        <p:nvSpPr>
          <p:cNvPr id="258" name="Rectangle 185"/>
          <p:cNvSpPr>
            <a:spLocks noChangeArrowheads="1"/>
          </p:cNvSpPr>
          <p:nvPr/>
        </p:nvSpPr>
        <p:spPr bwMode="auto">
          <a:xfrm>
            <a:off x="5934521" y="527251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a</a:t>
            </a:r>
            <a:endParaRPr lang="en-US" altLang="zh-CN" sz="2400"/>
          </a:p>
        </p:txBody>
      </p:sp>
      <p:sp>
        <p:nvSpPr>
          <p:cNvPr id="259" name="Rectangle 186"/>
          <p:cNvSpPr>
            <a:spLocks noChangeArrowheads="1"/>
          </p:cNvSpPr>
          <p:nvPr/>
        </p:nvSpPr>
        <p:spPr bwMode="auto">
          <a:xfrm>
            <a:off x="6028184" y="527251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c</a:t>
            </a:r>
            <a:endParaRPr lang="en-US" altLang="zh-CN" sz="2400"/>
          </a:p>
        </p:txBody>
      </p:sp>
      <p:sp>
        <p:nvSpPr>
          <p:cNvPr id="260" name="Rectangle 187"/>
          <p:cNvSpPr>
            <a:spLocks noChangeArrowheads="1"/>
          </p:cNvSpPr>
          <p:nvPr/>
        </p:nvSpPr>
        <p:spPr bwMode="auto">
          <a:xfrm>
            <a:off x="6107559" y="527251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k</a:t>
            </a:r>
            <a:endParaRPr lang="en-US" altLang="zh-CN" sz="2400"/>
          </a:p>
        </p:txBody>
      </p:sp>
      <p:sp>
        <p:nvSpPr>
          <p:cNvPr id="261" name="Rectangle 188"/>
          <p:cNvSpPr>
            <a:spLocks noChangeArrowheads="1"/>
          </p:cNvSpPr>
          <p:nvPr/>
        </p:nvSpPr>
        <p:spPr bwMode="auto">
          <a:xfrm>
            <a:off x="6178996" y="5272510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 </a:t>
            </a:r>
            <a:endParaRPr lang="en-US" altLang="zh-CN" sz="2400"/>
          </a:p>
        </p:txBody>
      </p:sp>
      <p:sp>
        <p:nvSpPr>
          <p:cNvPr id="262" name="Rectangle 189"/>
          <p:cNvSpPr>
            <a:spLocks noChangeArrowheads="1"/>
          </p:cNvSpPr>
          <p:nvPr/>
        </p:nvSpPr>
        <p:spPr bwMode="auto">
          <a:xfrm>
            <a:off x="6223446" y="527251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s</a:t>
            </a:r>
            <a:endParaRPr lang="en-US" altLang="zh-CN" sz="2400"/>
          </a:p>
        </p:txBody>
      </p:sp>
      <p:sp>
        <p:nvSpPr>
          <p:cNvPr id="263" name="Rectangle 190"/>
          <p:cNvSpPr>
            <a:spLocks noChangeArrowheads="1"/>
          </p:cNvSpPr>
          <p:nvPr/>
        </p:nvSpPr>
        <p:spPr bwMode="auto">
          <a:xfrm>
            <a:off x="6299646" y="5272510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t</a:t>
            </a:r>
            <a:endParaRPr lang="en-US" altLang="zh-CN" sz="2400"/>
          </a:p>
        </p:txBody>
      </p:sp>
      <p:sp>
        <p:nvSpPr>
          <p:cNvPr id="264" name="Rectangle 191"/>
          <p:cNvSpPr>
            <a:spLocks noChangeArrowheads="1"/>
          </p:cNvSpPr>
          <p:nvPr/>
        </p:nvSpPr>
        <p:spPr bwMode="auto">
          <a:xfrm>
            <a:off x="6339334" y="527251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e</a:t>
            </a:r>
            <a:endParaRPr lang="en-US" altLang="zh-CN" sz="2400"/>
          </a:p>
        </p:txBody>
      </p:sp>
      <p:sp>
        <p:nvSpPr>
          <p:cNvPr id="265" name="Rectangle 192"/>
          <p:cNvSpPr>
            <a:spLocks noChangeArrowheads="1"/>
          </p:cNvSpPr>
          <p:nvPr/>
        </p:nvSpPr>
        <p:spPr bwMode="auto">
          <a:xfrm>
            <a:off x="6431409" y="527251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p</a:t>
            </a:r>
            <a:endParaRPr lang="en-US" altLang="zh-CN" sz="2400"/>
          </a:p>
        </p:txBody>
      </p:sp>
      <p:sp>
        <p:nvSpPr>
          <p:cNvPr id="266" name="Line 193"/>
          <p:cNvSpPr>
            <a:spLocks noChangeShapeType="1"/>
          </p:cNvSpPr>
          <p:nvPr/>
        </p:nvSpPr>
        <p:spPr bwMode="auto">
          <a:xfrm>
            <a:off x="5737671" y="2411835"/>
            <a:ext cx="962025" cy="1103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" name="Rectangle 194"/>
          <p:cNvSpPr>
            <a:spLocks noChangeArrowheads="1"/>
          </p:cNvSpPr>
          <p:nvPr/>
        </p:nvSpPr>
        <p:spPr bwMode="auto">
          <a:xfrm rot="2880000">
            <a:off x="6032946" y="2468984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268" name="Rectangle 195"/>
          <p:cNvSpPr>
            <a:spLocks noChangeArrowheads="1"/>
          </p:cNvSpPr>
          <p:nvPr/>
        </p:nvSpPr>
        <p:spPr bwMode="auto">
          <a:xfrm rot="2880000">
            <a:off x="6061521" y="2502322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(</a:t>
            </a:r>
            <a:endParaRPr lang="en-US" altLang="zh-CN" sz="2400"/>
          </a:p>
        </p:txBody>
      </p:sp>
      <p:sp>
        <p:nvSpPr>
          <p:cNvPr id="269" name="Rectangle 196"/>
          <p:cNvSpPr>
            <a:spLocks noChangeArrowheads="1"/>
          </p:cNvSpPr>
          <p:nvPr/>
        </p:nvSpPr>
        <p:spPr bwMode="auto">
          <a:xfrm rot="2880000">
            <a:off x="6086921" y="2567409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O</a:t>
            </a:r>
            <a:endParaRPr lang="en-US" altLang="zh-CN" sz="2400"/>
          </a:p>
        </p:txBody>
      </p:sp>
      <p:sp>
        <p:nvSpPr>
          <p:cNvPr id="270" name="Rectangle 197"/>
          <p:cNvSpPr>
            <a:spLocks noChangeArrowheads="1"/>
          </p:cNvSpPr>
          <p:nvPr/>
        </p:nvSpPr>
        <p:spPr bwMode="auto">
          <a:xfrm rot="2880000">
            <a:off x="6169471" y="2646784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p</a:t>
            </a:r>
            <a:endParaRPr lang="en-US" altLang="zh-CN" sz="2400"/>
          </a:p>
        </p:txBody>
      </p:sp>
      <p:sp>
        <p:nvSpPr>
          <p:cNvPr id="271" name="Rectangle 198"/>
          <p:cNvSpPr>
            <a:spLocks noChangeArrowheads="1"/>
          </p:cNvSpPr>
          <p:nvPr/>
        </p:nvSpPr>
        <p:spPr bwMode="auto">
          <a:xfrm rot="2880000">
            <a:off x="6232971" y="2697584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272" name="Rectangle 199"/>
          <p:cNvSpPr>
            <a:spLocks noChangeArrowheads="1"/>
          </p:cNvSpPr>
          <p:nvPr/>
        </p:nvSpPr>
        <p:spPr bwMode="auto">
          <a:xfrm rot="2880000">
            <a:off x="6255196" y="2745209"/>
            <a:ext cx="88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=</a:t>
            </a:r>
            <a:endParaRPr lang="en-US" altLang="zh-CN" sz="2400"/>
          </a:p>
        </p:txBody>
      </p:sp>
      <p:sp>
        <p:nvSpPr>
          <p:cNvPr id="273" name="Rectangle 200"/>
          <p:cNvSpPr>
            <a:spLocks noChangeArrowheads="1"/>
          </p:cNvSpPr>
          <p:nvPr/>
        </p:nvSpPr>
        <p:spPr bwMode="auto">
          <a:xfrm rot="2880000">
            <a:off x="6321871" y="279442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274" name="Rectangle 201"/>
          <p:cNvSpPr>
            <a:spLocks noChangeArrowheads="1"/>
          </p:cNvSpPr>
          <p:nvPr/>
        </p:nvSpPr>
        <p:spPr bwMode="auto">
          <a:xfrm rot="2880000">
            <a:off x="6350446" y="2819822"/>
            <a:ext cx="2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'</a:t>
            </a:r>
            <a:endParaRPr lang="en-US" altLang="zh-CN" sz="2400"/>
          </a:p>
        </p:txBody>
      </p:sp>
      <p:sp>
        <p:nvSpPr>
          <p:cNvPr id="275" name="Rectangle 202"/>
          <p:cNvSpPr>
            <a:spLocks noChangeArrowheads="1"/>
          </p:cNvSpPr>
          <p:nvPr/>
        </p:nvSpPr>
        <p:spPr bwMode="auto">
          <a:xfrm rot="2880000">
            <a:off x="6359971" y="2870622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S</a:t>
            </a:r>
            <a:endParaRPr lang="en-US" altLang="zh-CN" sz="2400"/>
          </a:p>
        </p:txBody>
      </p:sp>
      <p:sp>
        <p:nvSpPr>
          <p:cNvPr id="276" name="Rectangle 203"/>
          <p:cNvSpPr>
            <a:spLocks noChangeArrowheads="1"/>
          </p:cNvSpPr>
          <p:nvPr/>
        </p:nvSpPr>
        <p:spPr bwMode="auto">
          <a:xfrm rot="2880000">
            <a:off x="6426646" y="2973809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W</a:t>
            </a:r>
            <a:endParaRPr lang="en-US" altLang="zh-CN" sz="2400"/>
          </a:p>
        </p:txBody>
      </p:sp>
      <p:sp>
        <p:nvSpPr>
          <p:cNvPr id="277" name="Rectangle 204"/>
          <p:cNvSpPr>
            <a:spLocks noChangeArrowheads="1"/>
          </p:cNvSpPr>
          <p:nvPr/>
        </p:nvSpPr>
        <p:spPr bwMode="auto">
          <a:xfrm rot="2880000">
            <a:off x="6531421" y="3027784"/>
            <a:ext cx="2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'</a:t>
            </a:r>
            <a:endParaRPr lang="en-US" altLang="zh-CN" sz="2400"/>
          </a:p>
        </p:txBody>
      </p:sp>
      <p:sp>
        <p:nvSpPr>
          <p:cNvPr id="278" name="Rectangle 205"/>
          <p:cNvSpPr>
            <a:spLocks noChangeArrowheads="1"/>
          </p:cNvSpPr>
          <p:nvPr/>
        </p:nvSpPr>
        <p:spPr bwMode="auto">
          <a:xfrm rot="2880000">
            <a:off x="6550471" y="3061122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)</a:t>
            </a:r>
            <a:endParaRPr lang="en-US" altLang="zh-CN" sz="2400"/>
          </a:p>
        </p:txBody>
      </p:sp>
      <p:sp>
        <p:nvSpPr>
          <p:cNvPr id="7" name="Rectangle 206"/>
          <p:cNvSpPr>
            <a:spLocks noChangeArrowheads="1"/>
          </p:cNvSpPr>
          <p:nvPr/>
        </p:nvSpPr>
        <p:spPr bwMode="auto">
          <a:xfrm rot="16200000">
            <a:off x="5080446" y="3265910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(</a:t>
            </a:r>
            <a:endParaRPr lang="en-US" altLang="zh-CN" sz="2400"/>
          </a:p>
        </p:txBody>
      </p:sp>
      <p:sp>
        <p:nvSpPr>
          <p:cNvPr id="8" name="Rectangle 207"/>
          <p:cNvSpPr>
            <a:spLocks noChangeArrowheads="1"/>
          </p:cNvSpPr>
          <p:nvPr/>
        </p:nvSpPr>
        <p:spPr bwMode="auto">
          <a:xfrm rot="16200000">
            <a:off x="5045521" y="3183360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O</a:t>
            </a:r>
            <a:endParaRPr lang="en-US" altLang="zh-CN" sz="2400"/>
          </a:p>
        </p:txBody>
      </p:sp>
      <p:sp>
        <p:nvSpPr>
          <p:cNvPr id="9" name="Rectangle 208"/>
          <p:cNvSpPr>
            <a:spLocks noChangeArrowheads="1"/>
          </p:cNvSpPr>
          <p:nvPr/>
        </p:nvSpPr>
        <p:spPr bwMode="auto">
          <a:xfrm rot="16200000">
            <a:off x="5062983" y="3083347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p</a:t>
            </a:r>
            <a:endParaRPr lang="en-US" altLang="zh-CN" sz="2400"/>
          </a:p>
        </p:txBody>
      </p:sp>
      <p:sp>
        <p:nvSpPr>
          <p:cNvPr id="10" name="Rectangle 209"/>
          <p:cNvSpPr>
            <a:spLocks noChangeArrowheads="1"/>
          </p:cNvSpPr>
          <p:nvPr/>
        </p:nvSpPr>
        <p:spPr bwMode="auto">
          <a:xfrm rot="16200000">
            <a:off x="5083621" y="3019847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11" name="Rectangle 210"/>
          <p:cNvSpPr>
            <a:spLocks noChangeArrowheads="1"/>
          </p:cNvSpPr>
          <p:nvPr/>
        </p:nvSpPr>
        <p:spPr bwMode="auto">
          <a:xfrm rot="16200000">
            <a:off x="5061396" y="2951585"/>
            <a:ext cx="88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=</a:t>
            </a:r>
            <a:endParaRPr lang="en-US" altLang="zh-CN" sz="2400"/>
          </a:p>
        </p:txBody>
      </p:sp>
      <p:sp>
        <p:nvSpPr>
          <p:cNvPr id="12" name="Rectangle 211"/>
          <p:cNvSpPr>
            <a:spLocks noChangeArrowheads="1"/>
          </p:cNvSpPr>
          <p:nvPr/>
        </p:nvSpPr>
        <p:spPr bwMode="auto">
          <a:xfrm rot="16200000">
            <a:off x="5083621" y="2884910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13" name="Rectangle 212"/>
          <p:cNvSpPr>
            <a:spLocks noChangeArrowheads="1"/>
          </p:cNvSpPr>
          <p:nvPr/>
        </p:nvSpPr>
        <p:spPr bwMode="auto">
          <a:xfrm rot="16200000">
            <a:off x="5091558" y="2849985"/>
            <a:ext cx="2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'</a:t>
            </a:r>
            <a:endParaRPr lang="en-US" altLang="zh-CN" sz="2400"/>
          </a:p>
        </p:txBody>
      </p:sp>
      <p:sp>
        <p:nvSpPr>
          <p:cNvPr id="14" name="Rectangle 213"/>
          <p:cNvSpPr>
            <a:spLocks noChangeArrowheads="1"/>
          </p:cNvSpPr>
          <p:nvPr/>
        </p:nvSpPr>
        <p:spPr bwMode="auto">
          <a:xfrm rot="16200000">
            <a:off x="5062983" y="279442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L</a:t>
            </a:r>
            <a:endParaRPr lang="en-US" altLang="zh-CN" sz="2400"/>
          </a:p>
        </p:txBody>
      </p:sp>
      <p:sp>
        <p:nvSpPr>
          <p:cNvPr id="15" name="Rectangle 214"/>
          <p:cNvSpPr>
            <a:spLocks noChangeArrowheads="1"/>
          </p:cNvSpPr>
          <p:nvPr/>
        </p:nvSpPr>
        <p:spPr bwMode="auto">
          <a:xfrm rot="16200000">
            <a:off x="5032821" y="2665835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W</a:t>
            </a:r>
            <a:endParaRPr lang="en-US" altLang="zh-CN" sz="2400"/>
          </a:p>
        </p:txBody>
      </p:sp>
      <p:sp>
        <p:nvSpPr>
          <p:cNvPr id="16" name="Rectangle 215"/>
          <p:cNvSpPr>
            <a:spLocks noChangeArrowheads="1"/>
          </p:cNvSpPr>
          <p:nvPr/>
        </p:nvSpPr>
        <p:spPr bwMode="auto">
          <a:xfrm rot="16200000">
            <a:off x="5091558" y="2589635"/>
            <a:ext cx="2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'</a:t>
            </a:r>
            <a:endParaRPr lang="en-US" altLang="zh-CN" sz="2400"/>
          </a:p>
        </p:txBody>
      </p:sp>
      <p:sp>
        <p:nvSpPr>
          <p:cNvPr id="17" name="Rectangle 216"/>
          <p:cNvSpPr>
            <a:spLocks noChangeArrowheads="1"/>
          </p:cNvSpPr>
          <p:nvPr/>
        </p:nvSpPr>
        <p:spPr bwMode="auto">
          <a:xfrm rot="16200000">
            <a:off x="5080446" y="2543597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)</a:t>
            </a:r>
            <a:endParaRPr lang="en-US" altLang="zh-CN" sz="2400"/>
          </a:p>
        </p:txBody>
      </p:sp>
      <p:sp>
        <p:nvSpPr>
          <p:cNvPr id="18" name="Freeform 217"/>
          <p:cNvSpPr>
            <a:spLocks/>
          </p:cNvSpPr>
          <p:nvPr/>
        </p:nvSpPr>
        <p:spPr bwMode="auto">
          <a:xfrm>
            <a:off x="5202684" y="3459585"/>
            <a:ext cx="79375" cy="77788"/>
          </a:xfrm>
          <a:custGeom>
            <a:avLst/>
            <a:gdLst>
              <a:gd name="T0" fmla="*/ 50 w 50"/>
              <a:gd name="T1" fmla="*/ 0 h 49"/>
              <a:gd name="T2" fmla="*/ 0 w 50"/>
              <a:gd name="T3" fmla="*/ 2 h 49"/>
              <a:gd name="T4" fmla="*/ 26 w 50"/>
              <a:gd name="T5" fmla="*/ 49 h 49"/>
              <a:gd name="T6" fmla="*/ 50 w 50"/>
              <a:gd name="T7" fmla="*/ 2 h 49"/>
              <a:gd name="T8" fmla="*/ 50 w 50"/>
              <a:gd name="T9" fmla="*/ 2 h 49"/>
              <a:gd name="T10" fmla="*/ 50 w 50"/>
              <a:gd name="T11" fmla="*/ 0 h 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"/>
              <a:gd name="T19" fmla="*/ 0 h 49"/>
              <a:gd name="T20" fmla="*/ 50 w 50"/>
              <a:gd name="T21" fmla="*/ 49 h 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" h="49">
                <a:moveTo>
                  <a:pt x="50" y="0"/>
                </a:moveTo>
                <a:lnTo>
                  <a:pt x="0" y="2"/>
                </a:lnTo>
                <a:lnTo>
                  <a:pt x="26" y="49"/>
                </a:lnTo>
                <a:lnTo>
                  <a:pt x="50" y="2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18"/>
          <p:cNvSpPr>
            <a:spLocks/>
          </p:cNvSpPr>
          <p:nvPr/>
        </p:nvSpPr>
        <p:spPr bwMode="auto">
          <a:xfrm>
            <a:off x="6653659" y="3467522"/>
            <a:ext cx="84138" cy="84138"/>
          </a:xfrm>
          <a:custGeom>
            <a:avLst/>
            <a:gdLst>
              <a:gd name="T0" fmla="*/ 35 w 53"/>
              <a:gd name="T1" fmla="*/ 0 h 53"/>
              <a:gd name="T2" fmla="*/ 0 w 53"/>
              <a:gd name="T3" fmla="*/ 36 h 53"/>
              <a:gd name="T4" fmla="*/ 53 w 53"/>
              <a:gd name="T5" fmla="*/ 53 h 53"/>
              <a:gd name="T6" fmla="*/ 38 w 53"/>
              <a:gd name="T7" fmla="*/ 3 h 53"/>
              <a:gd name="T8" fmla="*/ 38 w 53"/>
              <a:gd name="T9" fmla="*/ 3 h 53"/>
              <a:gd name="T10" fmla="*/ 35 w 53"/>
              <a:gd name="T11" fmla="*/ 0 h 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"/>
              <a:gd name="T19" fmla="*/ 0 h 53"/>
              <a:gd name="T20" fmla="*/ 53 w 53"/>
              <a:gd name="T21" fmla="*/ 53 h 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" h="53">
                <a:moveTo>
                  <a:pt x="35" y="0"/>
                </a:moveTo>
                <a:lnTo>
                  <a:pt x="0" y="36"/>
                </a:lnTo>
                <a:lnTo>
                  <a:pt x="53" y="53"/>
                </a:lnTo>
                <a:lnTo>
                  <a:pt x="38" y="3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219"/>
          <p:cNvSpPr>
            <a:spLocks/>
          </p:cNvSpPr>
          <p:nvPr/>
        </p:nvSpPr>
        <p:spPr bwMode="auto">
          <a:xfrm>
            <a:off x="7937946" y="6096422"/>
            <a:ext cx="79375" cy="79375"/>
          </a:xfrm>
          <a:custGeom>
            <a:avLst/>
            <a:gdLst>
              <a:gd name="T0" fmla="*/ 0 w 50"/>
              <a:gd name="T1" fmla="*/ 0 h 50"/>
              <a:gd name="T2" fmla="*/ 3 w 50"/>
              <a:gd name="T3" fmla="*/ 50 h 50"/>
              <a:gd name="T4" fmla="*/ 50 w 50"/>
              <a:gd name="T5" fmla="*/ 24 h 50"/>
              <a:gd name="T6" fmla="*/ 0 w 50"/>
              <a:gd name="T7" fmla="*/ 3 h 50"/>
              <a:gd name="T8" fmla="*/ 0 w 50"/>
              <a:gd name="T9" fmla="*/ 3 h 50"/>
              <a:gd name="T10" fmla="*/ 0 w 50"/>
              <a:gd name="T11" fmla="*/ 0 h 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"/>
              <a:gd name="T19" fmla="*/ 0 h 50"/>
              <a:gd name="T20" fmla="*/ 50 w 50"/>
              <a:gd name="T21" fmla="*/ 50 h 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" h="50">
                <a:moveTo>
                  <a:pt x="0" y="0"/>
                </a:moveTo>
                <a:lnTo>
                  <a:pt x="3" y="50"/>
                </a:lnTo>
                <a:lnTo>
                  <a:pt x="50" y="24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20"/>
          <p:cNvSpPr>
            <a:spLocks noChangeArrowheads="1"/>
          </p:cNvSpPr>
          <p:nvPr/>
        </p:nvSpPr>
        <p:spPr bwMode="auto">
          <a:xfrm>
            <a:off x="4667696" y="5445547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4</a:t>
            </a:r>
            <a:endParaRPr lang="en-US" altLang="zh-CN" sz="2400"/>
          </a:p>
        </p:txBody>
      </p:sp>
      <p:sp>
        <p:nvSpPr>
          <p:cNvPr id="22" name="Rectangle 221"/>
          <p:cNvSpPr>
            <a:spLocks noChangeArrowheads="1"/>
          </p:cNvSpPr>
          <p:nvPr/>
        </p:nvSpPr>
        <p:spPr bwMode="auto">
          <a:xfrm>
            <a:off x="4612134" y="126248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2</a:t>
            </a:r>
            <a:endParaRPr lang="en-US" altLang="zh-CN" sz="2400"/>
          </a:p>
        </p:txBody>
      </p:sp>
      <p:sp>
        <p:nvSpPr>
          <p:cNvPr id="23" name="Rectangle 222"/>
          <p:cNvSpPr>
            <a:spLocks noChangeArrowheads="1"/>
          </p:cNvSpPr>
          <p:nvPr/>
        </p:nvSpPr>
        <p:spPr bwMode="auto">
          <a:xfrm>
            <a:off x="6240909" y="35881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5</a:t>
            </a:r>
            <a:endParaRPr lang="en-US" altLang="zh-CN" sz="2400"/>
          </a:p>
        </p:txBody>
      </p:sp>
      <p:sp>
        <p:nvSpPr>
          <p:cNvPr id="24" name="Rectangle 223"/>
          <p:cNvSpPr>
            <a:spLocks noChangeArrowheads="1"/>
          </p:cNvSpPr>
          <p:nvPr/>
        </p:nvSpPr>
        <p:spPr bwMode="auto">
          <a:xfrm>
            <a:off x="4612134" y="35881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3</a:t>
            </a:r>
            <a:endParaRPr lang="en-US" altLang="zh-CN" sz="2400"/>
          </a:p>
        </p:txBody>
      </p:sp>
      <p:sp>
        <p:nvSpPr>
          <p:cNvPr id="25" name="Line 224"/>
          <p:cNvSpPr>
            <a:spLocks noChangeShapeType="1"/>
          </p:cNvSpPr>
          <p:nvPr/>
        </p:nvSpPr>
        <p:spPr bwMode="auto">
          <a:xfrm flipH="1">
            <a:off x="6017071" y="6134522"/>
            <a:ext cx="1943100" cy="120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25"/>
          <p:cNvSpPr>
            <a:spLocks/>
          </p:cNvSpPr>
          <p:nvPr/>
        </p:nvSpPr>
        <p:spPr bwMode="auto">
          <a:xfrm>
            <a:off x="5202684" y="1132310"/>
            <a:ext cx="79375" cy="79375"/>
          </a:xfrm>
          <a:custGeom>
            <a:avLst/>
            <a:gdLst>
              <a:gd name="T0" fmla="*/ 50 w 50"/>
              <a:gd name="T1" fmla="*/ 0 h 50"/>
              <a:gd name="T2" fmla="*/ 0 w 50"/>
              <a:gd name="T3" fmla="*/ 3 h 50"/>
              <a:gd name="T4" fmla="*/ 26 w 50"/>
              <a:gd name="T5" fmla="*/ 50 h 50"/>
              <a:gd name="T6" fmla="*/ 50 w 50"/>
              <a:gd name="T7" fmla="*/ 3 h 50"/>
              <a:gd name="T8" fmla="*/ 50 w 50"/>
              <a:gd name="T9" fmla="*/ 3 h 50"/>
              <a:gd name="T10" fmla="*/ 50 w 50"/>
              <a:gd name="T11" fmla="*/ 0 h 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"/>
              <a:gd name="T19" fmla="*/ 0 h 50"/>
              <a:gd name="T20" fmla="*/ 50 w 50"/>
              <a:gd name="T21" fmla="*/ 50 h 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" h="50">
                <a:moveTo>
                  <a:pt x="50" y="0"/>
                </a:moveTo>
                <a:lnTo>
                  <a:pt x="0" y="3"/>
                </a:lnTo>
                <a:lnTo>
                  <a:pt x="26" y="50"/>
                </a:lnTo>
                <a:lnTo>
                  <a:pt x="50" y="3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26"/>
          <p:cNvSpPr>
            <a:spLocks noChangeShapeType="1"/>
          </p:cNvSpPr>
          <p:nvPr/>
        </p:nvSpPr>
        <p:spPr bwMode="auto">
          <a:xfrm>
            <a:off x="5239196" y="700510"/>
            <a:ext cx="4763" cy="460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227"/>
          <p:cNvSpPr>
            <a:spLocks noChangeArrowheads="1"/>
          </p:cNvSpPr>
          <p:nvPr/>
        </p:nvSpPr>
        <p:spPr bwMode="auto">
          <a:xfrm>
            <a:off x="4843909" y="476672"/>
            <a:ext cx="936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F</a:t>
            </a:r>
            <a:endParaRPr lang="en-US" altLang="zh-CN" sz="2400"/>
          </a:p>
        </p:txBody>
      </p:sp>
      <p:sp>
        <p:nvSpPr>
          <p:cNvPr id="29" name="Rectangle 228"/>
          <p:cNvSpPr>
            <a:spLocks noChangeArrowheads="1"/>
          </p:cNvSpPr>
          <p:nvPr/>
        </p:nvSpPr>
        <p:spPr bwMode="auto">
          <a:xfrm>
            <a:off x="4937571" y="476672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30" name="Rectangle 229"/>
          <p:cNvSpPr>
            <a:spLocks noChangeArrowheads="1"/>
          </p:cNvSpPr>
          <p:nvPr/>
        </p:nvSpPr>
        <p:spPr bwMode="auto">
          <a:xfrm>
            <a:off x="4991546" y="4766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o</a:t>
            </a:r>
            <a:endParaRPr lang="en-US" altLang="zh-CN" sz="2400"/>
          </a:p>
        </p:txBody>
      </p:sp>
      <p:sp>
        <p:nvSpPr>
          <p:cNvPr id="31" name="Rectangle 230"/>
          <p:cNvSpPr>
            <a:spLocks noChangeArrowheads="1"/>
          </p:cNvSpPr>
          <p:nvPr/>
        </p:nvSpPr>
        <p:spPr bwMode="auto">
          <a:xfrm>
            <a:off x="5078859" y="476672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m</a:t>
            </a:r>
            <a:endParaRPr lang="en-US" altLang="zh-CN" sz="2400"/>
          </a:p>
        </p:txBody>
      </p:sp>
      <p:sp>
        <p:nvSpPr>
          <p:cNvPr id="32" name="Rectangle 231"/>
          <p:cNvSpPr>
            <a:spLocks noChangeArrowheads="1"/>
          </p:cNvSpPr>
          <p:nvPr/>
        </p:nvSpPr>
        <p:spPr bwMode="auto">
          <a:xfrm>
            <a:off x="5205859" y="4766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33" name="Rectangle 232"/>
          <p:cNvSpPr>
            <a:spLocks noChangeArrowheads="1"/>
          </p:cNvSpPr>
          <p:nvPr/>
        </p:nvSpPr>
        <p:spPr bwMode="auto">
          <a:xfrm>
            <a:off x="5251896" y="476672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s</a:t>
            </a:r>
            <a:endParaRPr lang="en-US" altLang="zh-CN" sz="2400"/>
          </a:p>
        </p:txBody>
      </p:sp>
      <p:sp>
        <p:nvSpPr>
          <p:cNvPr id="34" name="Rectangle 233"/>
          <p:cNvSpPr>
            <a:spLocks noChangeArrowheads="1"/>
          </p:cNvSpPr>
          <p:nvPr/>
        </p:nvSpPr>
        <p:spPr bwMode="auto">
          <a:xfrm>
            <a:off x="5328096" y="4766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t</a:t>
            </a:r>
            <a:endParaRPr lang="en-US" altLang="zh-CN" sz="2400"/>
          </a:p>
        </p:txBody>
      </p:sp>
      <p:sp>
        <p:nvSpPr>
          <p:cNvPr id="35" name="Rectangle 234"/>
          <p:cNvSpPr>
            <a:spLocks noChangeArrowheads="1"/>
          </p:cNvSpPr>
          <p:nvPr/>
        </p:nvSpPr>
        <p:spPr bwMode="auto">
          <a:xfrm>
            <a:off x="5367784" y="4766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a</a:t>
            </a:r>
            <a:endParaRPr lang="en-US" altLang="zh-CN" sz="2400"/>
          </a:p>
        </p:txBody>
      </p:sp>
      <p:sp>
        <p:nvSpPr>
          <p:cNvPr id="36" name="Rectangle 235"/>
          <p:cNvSpPr>
            <a:spLocks noChangeArrowheads="1"/>
          </p:cNvSpPr>
          <p:nvPr/>
        </p:nvSpPr>
        <p:spPr bwMode="auto">
          <a:xfrm>
            <a:off x="5458271" y="4766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t</a:t>
            </a:r>
            <a:endParaRPr lang="en-US" altLang="zh-CN" sz="2400"/>
          </a:p>
        </p:txBody>
      </p:sp>
      <p:sp>
        <p:nvSpPr>
          <p:cNvPr id="37" name="Rectangle 236"/>
          <p:cNvSpPr>
            <a:spLocks noChangeArrowheads="1"/>
          </p:cNvSpPr>
          <p:nvPr/>
        </p:nvSpPr>
        <p:spPr bwMode="auto">
          <a:xfrm>
            <a:off x="5497959" y="4766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38" name="Rectangle 237"/>
          <p:cNvSpPr>
            <a:spLocks noChangeArrowheads="1"/>
          </p:cNvSpPr>
          <p:nvPr/>
        </p:nvSpPr>
        <p:spPr bwMode="auto">
          <a:xfrm>
            <a:off x="5583684" y="476672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39" name="Rectangle 238"/>
          <p:cNvSpPr>
            <a:spLocks noChangeArrowheads="1"/>
          </p:cNvSpPr>
          <p:nvPr/>
        </p:nvSpPr>
        <p:spPr bwMode="auto">
          <a:xfrm>
            <a:off x="5631309" y="47667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1</a:t>
            </a:r>
            <a:endParaRPr lang="en-US" altLang="zh-CN" sz="2400"/>
          </a:p>
        </p:txBody>
      </p:sp>
      <p:sp>
        <p:nvSpPr>
          <p:cNvPr id="40" name="Rectangle 239"/>
          <p:cNvSpPr>
            <a:spLocks noChangeArrowheads="1"/>
          </p:cNvSpPr>
          <p:nvPr/>
        </p:nvSpPr>
        <p:spPr bwMode="auto">
          <a:xfrm>
            <a:off x="8239571" y="5915447"/>
            <a:ext cx="936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T</a:t>
            </a:r>
            <a:endParaRPr lang="en-US" altLang="zh-CN" sz="2400"/>
          </a:p>
        </p:txBody>
      </p:sp>
      <p:sp>
        <p:nvSpPr>
          <p:cNvPr id="41" name="Rectangle 240"/>
          <p:cNvSpPr>
            <a:spLocks noChangeArrowheads="1"/>
          </p:cNvSpPr>
          <p:nvPr/>
        </p:nvSpPr>
        <p:spPr bwMode="auto">
          <a:xfrm>
            <a:off x="8330059" y="5915447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o</a:t>
            </a:r>
            <a:endParaRPr lang="en-US" altLang="zh-CN" sz="2400"/>
          </a:p>
        </p:txBody>
      </p:sp>
      <p:sp>
        <p:nvSpPr>
          <p:cNvPr id="42" name="Rectangle 241"/>
          <p:cNvSpPr>
            <a:spLocks noChangeArrowheads="1"/>
          </p:cNvSpPr>
          <p:nvPr/>
        </p:nvSpPr>
        <p:spPr bwMode="auto">
          <a:xfrm>
            <a:off x="8420546" y="5915447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43" name="Rectangle 242"/>
          <p:cNvSpPr>
            <a:spLocks noChangeArrowheads="1"/>
          </p:cNvSpPr>
          <p:nvPr/>
        </p:nvSpPr>
        <p:spPr bwMode="auto">
          <a:xfrm>
            <a:off x="8466584" y="5915447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 dirty="0">
                <a:solidFill>
                  <a:srgbClr val="000000"/>
                </a:solidFill>
              </a:rPr>
              <a:t>s</a:t>
            </a:r>
            <a:endParaRPr lang="en-US" altLang="zh-CN" sz="2400" dirty="0"/>
          </a:p>
        </p:txBody>
      </p:sp>
      <p:sp>
        <p:nvSpPr>
          <p:cNvPr id="44" name="Rectangle 243"/>
          <p:cNvSpPr>
            <a:spLocks noChangeArrowheads="1"/>
          </p:cNvSpPr>
          <p:nvPr/>
        </p:nvSpPr>
        <p:spPr bwMode="auto">
          <a:xfrm>
            <a:off x="8541196" y="5915447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t</a:t>
            </a:r>
            <a:endParaRPr lang="en-US" altLang="zh-CN" sz="2400"/>
          </a:p>
        </p:txBody>
      </p:sp>
      <p:sp>
        <p:nvSpPr>
          <p:cNvPr id="45" name="Rectangle 244"/>
          <p:cNvSpPr>
            <a:spLocks noChangeArrowheads="1"/>
          </p:cNvSpPr>
          <p:nvPr/>
        </p:nvSpPr>
        <p:spPr bwMode="auto">
          <a:xfrm>
            <a:off x="8582471" y="5915447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a</a:t>
            </a:r>
            <a:endParaRPr lang="en-US" altLang="zh-CN" sz="2400"/>
          </a:p>
        </p:txBody>
      </p:sp>
      <p:sp>
        <p:nvSpPr>
          <p:cNvPr id="46" name="Rectangle 245"/>
          <p:cNvSpPr>
            <a:spLocks noChangeArrowheads="1"/>
          </p:cNvSpPr>
          <p:nvPr/>
        </p:nvSpPr>
        <p:spPr bwMode="auto">
          <a:xfrm>
            <a:off x="8666609" y="5915447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t</a:t>
            </a:r>
            <a:endParaRPr lang="en-US" altLang="zh-CN" sz="2400"/>
          </a:p>
        </p:txBody>
      </p:sp>
      <p:sp>
        <p:nvSpPr>
          <p:cNvPr id="47" name="Rectangle 246"/>
          <p:cNvSpPr>
            <a:spLocks noChangeArrowheads="1"/>
          </p:cNvSpPr>
          <p:nvPr/>
        </p:nvSpPr>
        <p:spPr bwMode="auto">
          <a:xfrm>
            <a:off x="8712646" y="5915447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48" name="Rectangle 247"/>
          <p:cNvSpPr>
            <a:spLocks noChangeArrowheads="1"/>
          </p:cNvSpPr>
          <p:nvPr/>
        </p:nvSpPr>
        <p:spPr bwMode="auto">
          <a:xfrm>
            <a:off x="8796784" y="5915447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49" name="Rectangle 248"/>
          <p:cNvSpPr>
            <a:spLocks noChangeArrowheads="1"/>
          </p:cNvSpPr>
          <p:nvPr/>
        </p:nvSpPr>
        <p:spPr bwMode="auto">
          <a:xfrm>
            <a:off x="8841234" y="5915447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0</a:t>
            </a:r>
            <a:endParaRPr lang="en-US" altLang="zh-CN" sz="2400"/>
          </a:p>
        </p:txBody>
      </p:sp>
      <p:sp>
        <p:nvSpPr>
          <p:cNvPr id="50" name="Rectangle 249"/>
          <p:cNvSpPr>
            <a:spLocks noChangeArrowheads="1"/>
          </p:cNvSpPr>
          <p:nvPr/>
        </p:nvSpPr>
        <p:spPr bwMode="auto">
          <a:xfrm>
            <a:off x="8926959" y="5915447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51" name="Rectangle 250"/>
          <p:cNvSpPr>
            <a:spLocks noChangeArrowheads="1"/>
          </p:cNvSpPr>
          <p:nvPr/>
        </p:nvSpPr>
        <p:spPr bwMode="auto">
          <a:xfrm>
            <a:off x="8152259" y="6101185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(</a:t>
            </a:r>
            <a:endParaRPr lang="en-US" altLang="zh-CN" sz="2400"/>
          </a:p>
        </p:txBody>
      </p:sp>
      <p:sp>
        <p:nvSpPr>
          <p:cNvPr id="52" name="Rectangle 251"/>
          <p:cNvSpPr>
            <a:spLocks noChangeArrowheads="1"/>
          </p:cNvSpPr>
          <p:nvPr/>
        </p:nvSpPr>
        <p:spPr bwMode="auto">
          <a:xfrm>
            <a:off x="8201471" y="6101185"/>
            <a:ext cx="936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F</a:t>
            </a:r>
            <a:endParaRPr lang="en-US" altLang="zh-CN" sz="2400"/>
          </a:p>
        </p:txBody>
      </p:sp>
      <p:sp>
        <p:nvSpPr>
          <p:cNvPr id="53" name="Rectangle 252"/>
          <p:cNvSpPr>
            <a:spLocks noChangeArrowheads="1"/>
          </p:cNvSpPr>
          <p:nvPr/>
        </p:nvSpPr>
        <p:spPr bwMode="auto">
          <a:xfrm>
            <a:off x="8293546" y="6101185"/>
            <a:ext cx="333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i</a:t>
            </a:r>
            <a:endParaRPr lang="en-US" altLang="zh-CN" sz="2400"/>
          </a:p>
        </p:txBody>
      </p:sp>
      <p:sp>
        <p:nvSpPr>
          <p:cNvPr id="54" name="Rectangle 253"/>
          <p:cNvSpPr>
            <a:spLocks noChangeArrowheads="1"/>
          </p:cNvSpPr>
          <p:nvPr/>
        </p:nvSpPr>
        <p:spPr bwMode="auto">
          <a:xfrm>
            <a:off x="8333234" y="610118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g</a:t>
            </a:r>
            <a:endParaRPr lang="en-US" altLang="zh-CN" sz="2400"/>
          </a:p>
        </p:txBody>
      </p:sp>
      <p:sp>
        <p:nvSpPr>
          <p:cNvPr id="55" name="Rectangle 254"/>
          <p:cNvSpPr>
            <a:spLocks noChangeArrowheads="1"/>
          </p:cNvSpPr>
          <p:nvPr/>
        </p:nvSpPr>
        <p:spPr bwMode="auto">
          <a:xfrm>
            <a:off x="8417371" y="610118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 dirty="0">
                <a:solidFill>
                  <a:srgbClr val="000000"/>
                </a:solidFill>
              </a:rPr>
              <a:t>u</a:t>
            </a:r>
            <a:endParaRPr lang="en-US" altLang="zh-CN" sz="2400" dirty="0"/>
          </a:p>
        </p:txBody>
      </p:sp>
      <p:sp>
        <p:nvSpPr>
          <p:cNvPr id="56" name="Rectangle 255"/>
          <p:cNvSpPr>
            <a:spLocks noChangeArrowheads="1"/>
          </p:cNvSpPr>
          <p:nvPr/>
        </p:nvSpPr>
        <p:spPr bwMode="auto">
          <a:xfrm>
            <a:off x="8506271" y="6101185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57" name="Rectangle 256"/>
          <p:cNvSpPr>
            <a:spLocks noChangeArrowheads="1"/>
          </p:cNvSpPr>
          <p:nvPr/>
        </p:nvSpPr>
        <p:spPr bwMode="auto">
          <a:xfrm>
            <a:off x="8553896" y="610118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58" name="Rectangle 257"/>
          <p:cNvSpPr>
            <a:spLocks noChangeArrowheads="1"/>
          </p:cNvSpPr>
          <p:nvPr/>
        </p:nvSpPr>
        <p:spPr bwMode="auto">
          <a:xfrm>
            <a:off x="8639621" y="6101185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 </a:t>
            </a:r>
            <a:endParaRPr lang="en-US" altLang="zh-CN" sz="2400"/>
          </a:p>
        </p:txBody>
      </p:sp>
      <p:sp>
        <p:nvSpPr>
          <p:cNvPr id="59" name="Rectangle 258"/>
          <p:cNvSpPr>
            <a:spLocks noChangeArrowheads="1"/>
          </p:cNvSpPr>
          <p:nvPr/>
        </p:nvSpPr>
        <p:spPr bwMode="auto">
          <a:xfrm>
            <a:off x="8687246" y="610118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5</a:t>
            </a:r>
            <a:endParaRPr lang="en-US" altLang="zh-CN" sz="2400"/>
          </a:p>
        </p:txBody>
      </p:sp>
      <p:sp>
        <p:nvSpPr>
          <p:cNvPr id="60" name="Rectangle 259"/>
          <p:cNvSpPr>
            <a:spLocks noChangeArrowheads="1"/>
          </p:cNvSpPr>
          <p:nvPr/>
        </p:nvSpPr>
        <p:spPr bwMode="auto">
          <a:xfrm>
            <a:off x="8769796" y="6101185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.</a:t>
            </a:r>
            <a:endParaRPr lang="en-US" altLang="zh-CN" sz="2400"/>
          </a:p>
        </p:txBody>
      </p:sp>
      <p:sp>
        <p:nvSpPr>
          <p:cNvPr id="61" name="Rectangle 260"/>
          <p:cNvSpPr>
            <a:spLocks noChangeArrowheads="1"/>
          </p:cNvSpPr>
          <p:nvPr/>
        </p:nvSpPr>
        <p:spPr bwMode="auto">
          <a:xfrm>
            <a:off x="8812659" y="610118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3</a:t>
            </a:r>
            <a:endParaRPr lang="en-US" altLang="zh-CN" sz="2400"/>
          </a:p>
        </p:txBody>
      </p:sp>
      <p:sp>
        <p:nvSpPr>
          <p:cNvPr id="62" name="Rectangle 261"/>
          <p:cNvSpPr>
            <a:spLocks noChangeArrowheads="1"/>
          </p:cNvSpPr>
          <p:nvPr/>
        </p:nvSpPr>
        <p:spPr bwMode="auto">
          <a:xfrm>
            <a:off x="8901559" y="610118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2</a:t>
            </a:r>
            <a:endParaRPr lang="en-US" altLang="zh-CN" sz="2400"/>
          </a:p>
        </p:txBody>
      </p:sp>
      <p:sp>
        <p:nvSpPr>
          <p:cNvPr id="63" name="Rectangle 262"/>
          <p:cNvSpPr>
            <a:spLocks noChangeArrowheads="1"/>
          </p:cNvSpPr>
          <p:nvPr/>
        </p:nvSpPr>
        <p:spPr bwMode="auto">
          <a:xfrm>
            <a:off x="8985696" y="6101185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</a:rPr>
              <a:t>)</a:t>
            </a:r>
            <a:endParaRPr lang="en-US" altLang="zh-CN" sz="2400"/>
          </a:p>
        </p:txBody>
      </p:sp>
      <p:sp>
        <p:nvSpPr>
          <p:cNvPr id="64" name="Rectangle 263"/>
          <p:cNvSpPr>
            <a:spLocks noChangeArrowheads="1"/>
          </p:cNvSpPr>
          <p:nvPr/>
        </p:nvSpPr>
        <p:spPr bwMode="auto">
          <a:xfrm>
            <a:off x="7121971" y="3188122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M</a:t>
            </a:r>
            <a:endParaRPr lang="en-US" altLang="zh-CN" sz="2400"/>
          </a:p>
        </p:txBody>
      </p:sp>
      <p:sp>
        <p:nvSpPr>
          <p:cNvPr id="65" name="Rectangle 264"/>
          <p:cNvSpPr>
            <a:spLocks noChangeArrowheads="1"/>
          </p:cNvSpPr>
          <p:nvPr/>
        </p:nvSpPr>
        <p:spPr bwMode="auto">
          <a:xfrm>
            <a:off x="7247384" y="318812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e</a:t>
            </a:r>
            <a:endParaRPr lang="en-US" altLang="zh-CN" sz="2400"/>
          </a:p>
        </p:txBody>
      </p:sp>
      <p:sp>
        <p:nvSpPr>
          <p:cNvPr id="66" name="Rectangle 265"/>
          <p:cNvSpPr>
            <a:spLocks noChangeArrowheads="1"/>
          </p:cNvSpPr>
          <p:nvPr/>
        </p:nvSpPr>
        <p:spPr bwMode="auto">
          <a:xfrm>
            <a:off x="7339459" y="3188122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m</a:t>
            </a:r>
            <a:endParaRPr lang="en-US" altLang="zh-CN" sz="2400"/>
          </a:p>
        </p:txBody>
      </p:sp>
      <p:sp>
        <p:nvSpPr>
          <p:cNvPr id="67" name="Rectangle 266"/>
          <p:cNvSpPr>
            <a:spLocks noChangeArrowheads="1"/>
          </p:cNvSpPr>
          <p:nvPr/>
        </p:nvSpPr>
        <p:spPr bwMode="auto">
          <a:xfrm>
            <a:off x="7461696" y="318812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o</a:t>
            </a:r>
            <a:endParaRPr lang="en-US" altLang="zh-CN" sz="2400"/>
          </a:p>
        </p:txBody>
      </p:sp>
      <p:sp>
        <p:nvSpPr>
          <p:cNvPr id="68" name="Rectangle 267"/>
          <p:cNvSpPr>
            <a:spLocks noChangeArrowheads="1"/>
          </p:cNvSpPr>
          <p:nvPr/>
        </p:nvSpPr>
        <p:spPr bwMode="auto">
          <a:xfrm>
            <a:off x="7552184" y="3188122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r</a:t>
            </a:r>
            <a:endParaRPr lang="en-US" altLang="zh-CN" sz="2400"/>
          </a:p>
        </p:txBody>
      </p:sp>
      <p:sp>
        <p:nvSpPr>
          <p:cNvPr id="69" name="Rectangle 268"/>
          <p:cNvSpPr>
            <a:spLocks noChangeArrowheads="1"/>
          </p:cNvSpPr>
          <p:nvPr/>
        </p:nvSpPr>
        <p:spPr bwMode="auto">
          <a:xfrm>
            <a:off x="7601396" y="3188122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y</a:t>
            </a:r>
            <a:endParaRPr lang="en-US" altLang="zh-CN" sz="2400"/>
          </a:p>
        </p:txBody>
      </p:sp>
      <p:sp>
        <p:nvSpPr>
          <p:cNvPr id="70" name="Rectangle 269"/>
          <p:cNvSpPr>
            <a:spLocks noChangeArrowheads="1"/>
          </p:cNvSpPr>
          <p:nvPr/>
        </p:nvSpPr>
        <p:spPr bwMode="auto">
          <a:xfrm>
            <a:off x="7679184" y="3188122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endParaRPr lang="zh-CN" altLang="zh-CN" sz="2400"/>
          </a:p>
        </p:txBody>
      </p:sp>
      <p:sp>
        <p:nvSpPr>
          <p:cNvPr id="71" name="Rectangle 270"/>
          <p:cNvSpPr>
            <a:spLocks noChangeArrowheads="1"/>
          </p:cNvSpPr>
          <p:nvPr/>
        </p:nvSpPr>
        <p:spPr bwMode="auto">
          <a:xfrm>
            <a:off x="7117209" y="337068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a</a:t>
            </a:r>
            <a:endParaRPr lang="en-US" altLang="zh-CN" sz="2400"/>
          </a:p>
        </p:txBody>
      </p:sp>
      <p:sp>
        <p:nvSpPr>
          <p:cNvPr id="72" name="Rectangle 271"/>
          <p:cNvSpPr>
            <a:spLocks noChangeArrowheads="1"/>
          </p:cNvSpPr>
          <p:nvPr/>
        </p:nvSpPr>
        <p:spPr bwMode="auto">
          <a:xfrm>
            <a:off x="7209284" y="337068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c</a:t>
            </a:r>
            <a:endParaRPr lang="en-US" altLang="zh-CN" sz="2400"/>
          </a:p>
        </p:txBody>
      </p:sp>
      <p:sp>
        <p:nvSpPr>
          <p:cNvPr id="73" name="Rectangle 272"/>
          <p:cNvSpPr>
            <a:spLocks noChangeArrowheads="1"/>
          </p:cNvSpPr>
          <p:nvPr/>
        </p:nvSpPr>
        <p:spPr bwMode="auto">
          <a:xfrm>
            <a:off x="7283896" y="337068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c</a:t>
            </a:r>
            <a:endParaRPr lang="en-US" altLang="zh-CN" sz="2400"/>
          </a:p>
        </p:txBody>
      </p:sp>
      <p:sp>
        <p:nvSpPr>
          <p:cNvPr id="74" name="Rectangle 273"/>
          <p:cNvSpPr>
            <a:spLocks noChangeArrowheads="1"/>
          </p:cNvSpPr>
          <p:nvPr/>
        </p:nvSpPr>
        <p:spPr bwMode="auto">
          <a:xfrm>
            <a:off x="7358509" y="337068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e</a:t>
            </a:r>
            <a:endParaRPr lang="en-US" altLang="zh-CN" sz="2400"/>
          </a:p>
        </p:txBody>
      </p:sp>
      <p:sp>
        <p:nvSpPr>
          <p:cNvPr id="75" name="Rectangle 274"/>
          <p:cNvSpPr>
            <a:spLocks noChangeArrowheads="1"/>
          </p:cNvSpPr>
          <p:nvPr/>
        </p:nvSpPr>
        <p:spPr bwMode="auto">
          <a:xfrm>
            <a:off x="7452171" y="337068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s</a:t>
            </a:r>
            <a:endParaRPr lang="en-US" altLang="zh-CN" sz="2400"/>
          </a:p>
        </p:txBody>
      </p:sp>
      <p:sp>
        <p:nvSpPr>
          <p:cNvPr id="76" name="Rectangle 275"/>
          <p:cNvSpPr>
            <a:spLocks noChangeArrowheads="1"/>
          </p:cNvSpPr>
          <p:nvPr/>
        </p:nvSpPr>
        <p:spPr bwMode="auto">
          <a:xfrm>
            <a:off x="7526784" y="337068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 b="0">
                <a:solidFill>
                  <a:srgbClr val="666666"/>
                </a:solidFill>
              </a:rPr>
              <a:t>s</a:t>
            </a:r>
            <a:endParaRPr lang="en-US" altLang="zh-CN" sz="2400"/>
          </a:p>
        </p:txBody>
      </p:sp>
      <p:sp>
        <p:nvSpPr>
          <p:cNvPr id="77" name="Line 276"/>
          <p:cNvSpPr>
            <a:spLocks noChangeShapeType="1"/>
          </p:cNvSpPr>
          <p:nvPr/>
        </p:nvSpPr>
        <p:spPr bwMode="auto">
          <a:xfrm>
            <a:off x="7364859" y="4747047"/>
            <a:ext cx="963613" cy="1103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277"/>
          <p:cNvSpPr>
            <a:spLocks/>
          </p:cNvSpPr>
          <p:nvPr/>
        </p:nvSpPr>
        <p:spPr bwMode="auto">
          <a:xfrm>
            <a:off x="8282434" y="5794797"/>
            <a:ext cx="82550" cy="82550"/>
          </a:xfrm>
          <a:custGeom>
            <a:avLst/>
            <a:gdLst>
              <a:gd name="T0" fmla="*/ 35 w 52"/>
              <a:gd name="T1" fmla="*/ 0 h 52"/>
              <a:gd name="T2" fmla="*/ 0 w 52"/>
              <a:gd name="T3" fmla="*/ 35 h 52"/>
              <a:gd name="T4" fmla="*/ 52 w 52"/>
              <a:gd name="T5" fmla="*/ 52 h 52"/>
              <a:gd name="T6" fmla="*/ 38 w 52"/>
              <a:gd name="T7" fmla="*/ 3 h 52"/>
              <a:gd name="T8" fmla="*/ 38 w 52"/>
              <a:gd name="T9" fmla="*/ 3 h 52"/>
              <a:gd name="T10" fmla="*/ 35 w 52"/>
              <a:gd name="T11" fmla="*/ 0 h 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"/>
              <a:gd name="T19" fmla="*/ 0 h 52"/>
              <a:gd name="T20" fmla="*/ 52 w 52"/>
              <a:gd name="T21" fmla="*/ 52 h 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" h="52">
                <a:moveTo>
                  <a:pt x="35" y="0"/>
                </a:moveTo>
                <a:lnTo>
                  <a:pt x="0" y="35"/>
                </a:lnTo>
                <a:lnTo>
                  <a:pt x="52" y="52"/>
                </a:lnTo>
                <a:lnTo>
                  <a:pt x="38" y="3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79" name="Picture 2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09" y="1126753"/>
            <a:ext cx="229552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" name="椭圆 279"/>
          <p:cNvSpPr>
            <a:spLocks noChangeArrowheads="1"/>
          </p:cNvSpPr>
          <p:nvPr/>
        </p:nvSpPr>
        <p:spPr bwMode="auto">
          <a:xfrm>
            <a:off x="4557659" y="1196261"/>
            <a:ext cx="1368425" cy="1392210"/>
          </a:xfrm>
          <a:prstGeom prst="ellipse">
            <a:avLst/>
          </a:prstGeom>
          <a:solidFill>
            <a:srgbClr val="FF0000">
              <a:alpha val="30980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500"/>
              </a:lnSpc>
            </a:pPr>
            <a:r>
              <a:rPr lang="en-US" altLang="zh-CN" sz="4400" dirty="0" err="1"/>
              <a:t>lw&amp;sw</a:t>
            </a:r>
            <a:r>
              <a:rPr lang="zh-CN" altLang="en-US" sz="4400" dirty="0"/>
              <a:t>：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   </a:t>
            </a:r>
            <a:r>
              <a:rPr lang="en-US" altLang="zh-CN" sz="3600" dirty="0" smtClean="0"/>
              <a:t>	    </a:t>
            </a:r>
            <a:r>
              <a:rPr lang="en-US" altLang="zh-CN" dirty="0" smtClean="0">
                <a:solidFill>
                  <a:srgbClr val="FF0000"/>
                </a:solidFill>
              </a:rPr>
              <a:t>read </a:t>
            </a:r>
            <a:r>
              <a:rPr lang="en-US" altLang="zh-CN" dirty="0" err="1" smtClean="0">
                <a:solidFill>
                  <a:srgbClr val="FF0000"/>
                </a:solidFill>
              </a:rPr>
              <a:t>menory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4314130" y="168275"/>
            <a:ext cx="4578350" cy="6573838"/>
            <a:chOff x="1824" y="48"/>
            <a:chExt cx="2884" cy="4141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824" y="48"/>
              <a:ext cx="2857" cy="4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830" y="218"/>
              <a:ext cx="1955" cy="3956"/>
              <a:chOff x="1830" y="218"/>
              <a:chExt cx="1955" cy="3956"/>
            </a:xfrm>
          </p:grpSpPr>
          <p:sp>
            <p:nvSpPr>
              <p:cNvPr id="79" name="Freeform 6"/>
              <p:cNvSpPr>
                <a:spLocks/>
              </p:cNvSpPr>
              <p:nvPr/>
            </p:nvSpPr>
            <p:spPr bwMode="auto">
              <a:xfrm>
                <a:off x="2905" y="1985"/>
                <a:ext cx="879" cy="879"/>
              </a:xfrm>
              <a:custGeom>
                <a:avLst/>
                <a:gdLst>
                  <a:gd name="T0" fmla="*/ 437 w 879"/>
                  <a:gd name="T1" fmla="*/ 876 h 879"/>
                  <a:gd name="T2" fmla="*/ 510 w 879"/>
                  <a:gd name="T3" fmla="*/ 873 h 879"/>
                  <a:gd name="T4" fmla="*/ 578 w 879"/>
                  <a:gd name="T5" fmla="*/ 856 h 879"/>
                  <a:gd name="T6" fmla="*/ 642 w 879"/>
                  <a:gd name="T7" fmla="*/ 830 h 879"/>
                  <a:gd name="T8" fmla="*/ 698 w 879"/>
                  <a:gd name="T9" fmla="*/ 794 h 879"/>
                  <a:gd name="T10" fmla="*/ 750 w 879"/>
                  <a:gd name="T11" fmla="*/ 750 h 879"/>
                  <a:gd name="T12" fmla="*/ 794 w 879"/>
                  <a:gd name="T13" fmla="*/ 698 h 879"/>
                  <a:gd name="T14" fmla="*/ 830 w 879"/>
                  <a:gd name="T15" fmla="*/ 639 h 879"/>
                  <a:gd name="T16" fmla="*/ 856 w 879"/>
                  <a:gd name="T17" fmla="*/ 577 h 879"/>
                  <a:gd name="T18" fmla="*/ 873 w 879"/>
                  <a:gd name="T19" fmla="*/ 510 h 879"/>
                  <a:gd name="T20" fmla="*/ 879 w 879"/>
                  <a:gd name="T21" fmla="*/ 440 h 879"/>
                  <a:gd name="T22" fmla="*/ 873 w 879"/>
                  <a:gd name="T23" fmla="*/ 366 h 879"/>
                  <a:gd name="T24" fmla="*/ 856 w 879"/>
                  <a:gd name="T25" fmla="*/ 299 h 879"/>
                  <a:gd name="T26" fmla="*/ 830 w 879"/>
                  <a:gd name="T27" fmla="*/ 238 h 879"/>
                  <a:gd name="T28" fmla="*/ 794 w 879"/>
                  <a:gd name="T29" fmla="*/ 179 h 879"/>
                  <a:gd name="T30" fmla="*/ 750 w 879"/>
                  <a:gd name="T31" fmla="*/ 126 h 879"/>
                  <a:gd name="T32" fmla="*/ 698 w 879"/>
                  <a:gd name="T33" fmla="*/ 82 h 879"/>
                  <a:gd name="T34" fmla="*/ 642 w 879"/>
                  <a:gd name="T35" fmla="*/ 47 h 879"/>
                  <a:gd name="T36" fmla="*/ 578 w 879"/>
                  <a:gd name="T37" fmla="*/ 21 h 879"/>
                  <a:gd name="T38" fmla="*/ 510 w 879"/>
                  <a:gd name="T39" fmla="*/ 3 h 879"/>
                  <a:gd name="T40" fmla="*/ 440 w 879"/>
                  <a:gd name="T41" fmla="*/ 0 h 879"/>
                  <a:gd name="T42" fmla="*/ 369 w 879"/>
                  <a:gd name="T43" fmla="*/ 3 h 879"/>
                  <a:gd name="T44" fmla="*/ 299 w 879"/>
                  <a:gd name="T45" fmla="*/ 21 h 879"/>
                  <a:gd name="T46" fmla="*/ 238 w 879"/>
                  <a:gd name="T47" fmla="*/ 47 h 879"/>
                  <a:gd name="T48" fmla="*/ 179 w 879"/>
                  <a:gd name="T49" fmla="*/ 82 h 879"/>
                  <a:gd name="T50" fmla="*/ 129 w 879"/>
                  <a:gd name="T51" fmla="*/ 126 h 879"/>
                  <a:gd name="T52" fmla="*/ 85 w 879"/>
                  <a:gd name="T53" fmla="*/ 179 h 879"/>
                  <a:gd name="T54" fmla="*/ 50 w 879"/>
                  <a:gd name="T55" fmla="*/ 238 h 879"/>
                  <a:gd name="T56" fmla="*/ 21 w 879"/>
                  <a:gd name="T57" fmla="*/ 299 h 879"/>
                  <a:gd name="T58" fmla="*/ 6 w 879"/>
                  <a:gd name="T59" fmla="*/ 366 h 879"/>
                  <a:gd name="T60" fmla="*/ 0 w 879"/>
                  <a:gd name="T61" fmla="*/ 440 h 879"/>
                  <a:gd name="T62" fmla="*/ 6 w 879"/>
                  <a:gd name="T63" fmla="*/ 510 h 879"/>
                  <a:gd name="T64" fmla="*/ 21 w 879"/>
                  <a:gd name="T65" fmla="*/ 577 h 879"/>
                  <a:gd name="T66" fmla="*/ 50 w 879"/>
                  <a:gd name="T67" fmla="*/ 639 h 879"/>
                  <a:gd name="T68" fmla="*/ 85 w 879"/>
                  <a:gd name="T69" fmla="*/ 698 h 879"/>
                  <a:gd name="T70" fmla="*/ 129 w 879"/>
                  <a:gd name="T71" fmla="*/ 750 h 879"/>
                  <a:gd name="T72" fmla="*/ 179 w 879"/>
                  <a:gd name="T73" fmla="*/ 794 h 879"/>
                  <a:gd name="T74" fmla="*/ 238 w 879"/>
                  <a:gd name="T75" fmla="*/ 830 h 879"/>
                  <a:gd name="T76" fmla="*/ 299 w 879"/>
                  <a:gd name="T77" fmla="*/ 856 h 879"/>
                  <a:gd name="T78" fmla="*/ 369 w 879"/>
                  <a:gd name="T79" fmla="*/ 873 h 879"/>
                  <a:gd name="T80" fmla="*/ 440 w 879"/>
                  <a:gd name="T81" fmla="*/ 879 h 879"/>
                  <a:gd name="T82" fmla="*/ 440 w 879"/>
                  <a:gd name="T83" fmla="*/ 879 h 8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79"/>
                  <a:gd name="T127" fmla="*/ 0 h 879"/>
                  <a:gd name="T128" fmla="*/ 879 w 879"/>
                  <a:gd name="T129" fmla="*/ 879 h 87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79" h="879">
                    <a:moveTo>
                      <a:pt x="437" y="876"/>
                    </a:moveTo>
                    <a:lnTo>
                      <a:pt x="510" y="873"/>
                    </a:lnTo>
                    <a:lnTo>
                      <a:pt x="578" y="856"/>
                    </a:lnTo>
                    <a:lnTo>
                      <a:pt x="642" y="830"/>
                    </a:lnTo>
                    <a:lnTo>
                      <a:pt x="698" y="794"/>
                    </a:lnTo>
                    <a:lnTo>
                      <a:pt x="750" y="750"/>
                    </a:lnTo>
                    <a:lnTo>
                      <a:pt x="794" y="698"/>
                    </a:lnTo>
                    <a:lnTo>
                      <a:pt x="830" y="639"/>
                    </a:lnTo>
                    <a:lnTo>
                      <a:pt x="856" y="577"/>
                    </a:lnTo>
                    <a:lnTo>
                      <a:pt x="873" y="510"/>
                    </a:lnTo>
                    <a:lnTo>
                      <a:pt x="879" y="440"/>
                    </a:lnTo>
                    <a:lnTo>
                      <a:pt x="873" y="366"/>
                    </a:lnTo>
                    <a:lnTo>
                      <a:pt x="856" y="299"/>
                    </a:lnTo>
                    <a:lnTo>
                      <a:pt x="830" y="238"/>
                    </a:lnTo>
                    <a:lnTo>
                      <a:pt x="794" y="179"/>
                    </a:lnTo>
                    <a:lnTo>
                      <a:pt x="750" y="126"/>
                    </a:lnTo>
                    <a:lnTo>
                      <a:pt x="698" y="82"/>
                    </a:lnTo>
                    <a:lnTo>
                      <a:pt x="642" y="47"/>
                    </a:lnTo>
                    <a:lnTo>
                      <a:pt x="578" y="21"/>
                    </a:lnTo>
                    <a:lnTo>
                      <a:pt x="510" y="3"/>
                    </a:lnTo>
                    <a:lnTo>
                      <a:pt x="440" y="0"/>
                    </a:lnTo>
                    <a:lnTo>
                      <a:pt x="369" y="3"/>
                    </a:lnTo>
                    <a:lnTo>
                      <a:pt x="299" y="21"/>
                    </a:lnTo>
                    <a:lnTo>
                      <a:pt x="238" y="47"/>
                    </a:lnTo>
                    <a:lnTo>
                      <a:pt x="179" y="82"/>
                    </a:lnTo>
                    <a:lnTo>
                      <a:pt x="129" y="126"/>
                    </a:lnTo>
                    <a:lnTo>
                      <a:pt x="85" y="179"/>
                    </a:lnTo>
                    <a:lnTo>
                      <a:pt x="50" y="238"/>
                    </a:lnTo>
                    <a:lnTo>
                      <a:pt x="21" y="299"/>
                    </a:lnTo>
                    <a:lnTo>
                      <a:pt x="6" y="366"/>
                    </a:lnTo>
                    <a:lnTo>
                      <a:pt x="0" y="440"/>
                    </a:lnTo>
                    <a:lnTo>
                      <a:pt x="6" y="510"/>
                    </a:lnTo>
                    <a:lnTo>
                      <a:pt x="21" y="577"/>
                    </a:lnTo>
                    <a:lnTo>
                      <a:pt x="50" y="639"/>
                    </a:lnTo>
                    <a:lnTo>
                      <a:pt x="85" y="698"/>
                    </a:lnTo>
                    <a:lnTo>
                      <a:pt x="129" y="750"/>
                    </a:lnTo>
                    <a:lnTo>
                      <a:pt x="179" y="794"/>
                    </a:lnTo>
                    <a:lnTo>
                      <a:pt x="238" y="830"/>
                    </a:lnTo>
                    <a:lnTo>
                      <a:pt x="299" y="856"/>
                    </a:lnTo>
                    <a:lnTo>
                      <a:pt x="369" y="873"/>
                    </a:lnTo>
                    <a:lnTo>
                      <a:pt x="440" y="879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Rectangle 7"/>
              <p:cNvSpPr>
                <a:spLocks noChangeArrowheads="1"/>
              </p:cNvSpPr>
              <p:nvPr/>
            </p:nvSpPr>
            <p:spPr bwMode="auto">
              <a:xfrm>
                <a:off x="3153" y="2331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3232" y="233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82" name="Rectangle 9"/>
              <p:cNvSpPr>
                <a:spLocks noChangeArrowheads="1"/>
              </p:cNvSpPr>
              <p:nvPr/>
            </p:nvSpPr>
            <p:spPr bwMode="auto">
              <a:xfrm>
                <a:off x="3288" y="2331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83" name="Rectangle 10"/>
              <p:cNvSpPr>
                <a:spLocks noChangeArrowheads="1"/>
              </p:cNvSpPr>
              <p:nvPr/>
            </p:nvSpPr>
            <p:spPr bwMode="auto">
              <a:xfrm>
                <a:off x="3374" y="2331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3460" y="2331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490" y="2331"/>
                <a:ext cx="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86" name="Rectangle 13"/>
              <p:cNvSpPr>
                <a:spLocks noChangeArrowheads="1"/>
              </p:cNvSpPr>
              <p:nvPr/>
            </p:nvSpPr>
            <p:spPr bwMode="auto">
              <a:xfrm>
                <a:off x="3514" y="233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87" name="Rectangle 14"/>
              <p:cNvSpPr>
                <a:spLocks noChangeArrowheads="1"/>
              </p:cNvSpPr>
              <p:nvPr/>
            </p:nvSpPr>
            <p:spPr bwMode="auto">
              <a:xfrm>
                <a:off x="3540" y="233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88" name="Rectangle 15"/>
              <p:cNvSpPr>
                <a:spLocks noChangeArrowheads="1"/>
              </p:cNvSpPr>
              <p:nvPr/>
            </p:nvSpPr>
            <p:spPr bwMode="auto">
              <a:xfrm>
                <a:off x="3595" y="2331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89" name="Rectangle 16"/>
              <p:cNvSpPr>
                <a:spLocks noChangeArrowheads="1"/>
              </p:cNvSpPr>
              <p:nvPr/>
            </p:nvSpPr>
            <p:spPr bwMode="auto">
              <a:xfrm>
                <a:off x="3191" y="244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90" name="Rectangle 17"/>
              <p:cNvSpPr>
                <a:spLocks noChangeArrowheads="1"/>
              </p:cNvSpPr>
              <p:nvPr/>
            </p:nvSpPr>
            <p:spPr bwMode="auto">
              <a:xfrm>
                <a:off x="3217" y="244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91" name="Rectangle 18"/>
              <p:cNvSpPr>
                <a:spLocks noChangeArrowheads="1"/>
              </p:cNvSpPr>
              <p:nvPr/>
            </p:nvSpPr>
            <p:spPr bwMode="auto">
              <a:xfrm>
                <a:off x="3275" y="244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92" name="Rectangle 19"/>
              <p:cNvSpPr>
                <a:spLocks noChangeArrowheads="1"/>
              </p:cNvSpPr>
              <p:nvPr/>
            </p:nvSpPr>
            <p:spPr bwMode="auto">
              <a:xfrm>
                <a:off x="3307" y="2448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93" name="Rectangle 20"/>
              <p:cNvSpPr>
                <a:spLocks noChangeArrowheads="1"/>
              </p:cNvSpPr>
              <p:nvPr/>
            </p:nvSpPr>
            <p:spPr bwMode="auto">
              <a:xfrm>
                <a:off x="3377" y="244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94" name="Rectangle 21"/>
              <p:cNvSpPr>
                <a:spLocks noChangeArrowheads="1"/>
              </p:cNvSpPr>
              <p:nvPr/>
            </p:nvSpPr>
            <p:spPr bwMode="auto">
              <a:xfrm>
                <a:off x="3404" y="2448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95" name="Rectangle 22"/>
              <p:cNvSpPr>
                <a:spLocks noChangeArrowheads="1"/>
              </p:cNvSpPr>
              <p:nvPr/>
            </p:nvSpPr>
            <p:spPr bwMode="auto">
              <a:xfrm>
                <a:off x="3459" y="244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96" name="Rectangle 23"/>
              <p:cNvSpPr>
                <a:spLocks noChangeArrowheads="1"/>
              </p:cNvSpPr>
              <p:nvPr/>
            </p:nvSpPr>
            <p:spPr bwMode="auto">
              <a:xfrm>
                <a:off x="3489" y="244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97" name="Freeform 24"/>
              <p:cNvSpPr>
                <a:spLocks/>
              </p:cNvSpPr>
              <p:nvPr/>
            </p:nvSpPr>
            <p:spPr bwMode="auto">
              <a:xfrm>
                <a:off x="1880" y="1985"/>
                <a:ext cx="879" cy="879"/>
              </a:xfrm>
              <a:custGeom>
                <a:avLst/>
                <a:gdLst>
                  <a:gd name="T0" fmla="*/ 436 w 879"/>
                  <a:gd name="T1" fmla="*/ 876 h 879"/>
                  <a:gd name="T2" fmla="*/ 510 w 879"/>
                  <a:gd name="T3" fmla="*/ 873 h 879"/>
                  <a:gd name="T4" fmla="*/ 577 w 879"/>
                  <a:gd name="T5" fmla="*/ 856 h 879"/>
                  <a:gd name="T6" fmla="*/ 641 w 879"/>
                  <a:gd name="T7" fmla="*/ 830 h 879"/>
                  <a:gd name="T8" fmla="*/ 697 w 879"/>
                  <a:gd name="T9" fmla="*/ 794 h 879"/>
                  <a:gd name="T10" fmla="*/ 750 w 879"/>
                  <a:gd name="T11" fmla="*/ 750 h 879"/>
                  <a:gd name="T12" fmla="*/ 794 w 879"/>
                  <a:gd name="T13" fmla="*/ 698 h 879"/>
                  <a:gd name="T14" fmla="*/ 829 w 879"/>
                  <a:gd name="T15" fmla="*/ 639 h 879"/>
                  <a:gd name="T16" fmla="*/ 855 w 879"/>
                  <a:gd name="T17" fmla="*/ 577 h 879"/>
                  <a:gd name="T18" fmla="*/ 873 w 879"/>
                  <a:gd name="T19" fmla="*/ 510 h 879"/>
                  <a:gd name="T20" fmla="*/ 879 w 879"/>
                  <a:gd name="T21" fmla="*/ 440 h 879"/>
                  <a:gd name="T22" fmla="*/ 873 w 879"/>
                  <a:gd name="T23" fmla="*/ 366 h 879"/>
                  <a:gd name="T24" fmla="*/ 855 w 879"/>
                  <a:gd name="T25" fmla="*/ 299 h 879"/>
                  <a:gd name="T26" fmla="*/ 829 w 879"/>
                  <a:gd name="T27" fmla="*/ 238 h 879"/>
                  <a:gd name="T28" fmla="*/ 794 w 879"/>
                  <a:gd name="T29" fmla="*/ 179 h 879"/>
                  <a:gd name="T30" fmla="*/ 750 w 879"/>
                  <a:gd name="T31" fmla="*/ 126 h 879"/>
                  <a:gd name="T32" fmla="*/ 697 w 879"/>
                  <a:gd name="T33" fmla="*/ 82 h 879"/>
                  <a:gd name="T34" fmla="*/ 641 w 879"/>
                  <a:gd name="T35" fmla="*/ 47 h 879"/>
                  <a:gd name="T36" fmla="*/ 577 w 879"/>
                  <a:gd name="T37" fmla="*/ 21 h 879"/>
                  <a:gd name="T38" fmla="*/ 510 w 879"/>
                  <a:gd name="T39" fmla="*/ 3 h 879"/>
                  <a:gd name="T40" fmla="*/ 439 w 879"/>
                  <a:gd name="T41" fmla="*/ 0 h 879"/>
                  <a:gd name="T42" fmla="*/ 369 w 879"/>
                  <a:gd name="T43" fmla="*/ 3 h 879"/>
                  <a:gd name="T44" fmla="*/ 299 w 879"/>
                  <a:gd name="T45" fmla="*/ 21 h 879"/>
                  <a:gd name="T46" fmla="*/ 237 w 879"/>
                  <a:gd name="T47" fmla="*/ 47 h 879"/>
                  <a:gd name="T48" fmla="*/ 178 w 879"/>
                  <a:gd name="T49" fmla="*/ 82 h 879"/>
                  <a:gd name="T50" fmla="*/ 129 w 879"/>
                  <a:gd name="T51" fmla="*/ 126 h 879"/>
                  <a:gd name="T52" fmla="*/ 85 w 879"/>
                  <a:gd name="T53" fmla="*/ 179 h 879"/>
                  <a:gd name="T54" fmla="*/ 49 w 879"/>
                  <a:gd name="T55" fmla="*/ 238 h 879"/>
                  <a:gd name="T56" fmla="*/ 20 w 879"/>
                  <a:gd name="T57" fmla="*/ 299 h 879"/>
                  <a:gd name="T58" fmla="*/ 6 w 879"/>
                  <a:gd name="T59" fmla="*/ 366 h 879"/>
                  <a:gd name="T60" fmla="*/ 0 w 879"/>
                  <a:gd name="T61" fmla="*/ 440 h 879"/>
                  <a:gd name="T62" fmla="*/ 6 w 879"/>
                  <a:gd name="T63" fmla="*/ 510 h 879"/>
                  <a:gd name="T64" fmla="*/ 20 w 879"/>
                  <a:gd name="T65" fmla="*/ 577 h 879"/>
                  <a:gd name="T66" fmla="*/ 49 w 879"/>
                  <a:gd name="T67" fmla="*/ 639 h 879"/>
                  <a:gd name="T68" fmla="*/ 85 w 879"/>
                  <a:gd name="T69" fmla="*/ 698 h 879"/>
                  <a:gd name="T70" fmla="*/ 129 w 879"/>
                  <a:gd name="T71" fmla="*/ 750 h 879"/>
                  <a:gd name="T72" fmla="*/ 178 w 879"/>
                  <a:gd name="T73" fmla="*/ 794 h 879"/>
                  <a:gd name="T74" fmla="*/ 237 w 879"/>
                  <a:gd name="T75" fmla="*/ 830 h 879"/>
                  <a:gd name="T76" fmla="*/ 299 w 879"/>
                  <a:gd name="T77" fmla="*/ 856 h 879"/>
                  <a:gd name="T78" fmla="*/ 369 w 879"/>
                  <a:gd name="T79" fmla="*/ 873 h 879"/>
                  <a:gd name="T80" fmla="*/ 439 w 879"/>
                  <a:gd name="T81" fmla="*/ 879 h 879"/>
                  <a:gd name="T82" fmla="*/ 439 w 879"/>
                  <a:gd name="T83" fmla="*/ 879 h 8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79"/>
                  <a:gd name="T127" fmla="*/ 0 h 879"/>
                  <a:gd name="T128" fmla="*/ 879 w 879"/>
                  <a:gd name="T129" fmla="*/ 879 h 87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79" h="879">
                    <a:moveTo>
                      <a:pt x="436" y="876"/>
                    </a:moveTo>
                    <a:lnTo>
                      <a:pt x="510" y="873"/>
                    </a:lnTo>
                    <a:lnTo>
                      <a:pt x="577" y="856"/>
                    </a:lnTo>
                    <a:lnTo>
                      <a:pt x="641" y="830"/>
                    </a:lnTo>
                    <a:lnTo>
                      <a:pt x="697" y="794"/>
                    </a:lnTo>
                    <a:lnTo>
                      <a:pt x="750" y="750"/>
                    </a:lnTo>
                    <a:lnTo>
                      <a:pt x="794" y="698"/>
                    </a:lnTo>
                    <a:lnTo>
                      <a:pt x="829" y="639"/>
                    </a:lnTo>
                    <a:lnTo>
                      <a:pt x="855" y="577"/>
                    </a:lnTo>
                    <a:lnTo>
                      <a:pt x="873" y="510"/>
                    </a:lnTo>
                    <a:lnTo>
                      <a:pt x="879" y="440"/>
                    </a:lnTo>
                    <a:lnTo>
                      <a:pt x="873" y="366"/>
                    </a:lnTo>
                    <a:lnTo>
                      <a:pt x="855" y="299"/>
                    </a:lnTo>
                    <a:lnTo>
                      <a:pt x="829" y="238"/>
                    </a:lnTo>
                    <a:lnTo>
                      <a:pt x="794" y="179"/>
                    </a:lnTo>
                    <a:lnTo>
                      <a:pt x="750" y="126"/>
                    </a:lnTo>
                    <a:lnTo>
                      <a:pt x="697" y="82"/>
                    </a:lnTo>
                    <a:lnTo>
                      <a:pt x="641" y="47"/>
                    </a:lnTo>
                    <a:lnTo>
                      <a:pt x="577" y="21"/>
                    </a:lnTo>
                    <a:lnTo>
                      <a:pt x="510" y="3"/>
                    </a:lnTo>
                    <a:lnTo>
                      <a:pt x="439" y="0"/>
                    </a:lnTo>
                    <a:lnTo>
                      <a:pt x="369" y="3"/>
                    </a:lnTo>
                    <a:lnTo>
                      <a:pt x="299" y="21"/>
                    </a:lnTo>
                    <a:lnTo>
                      <a:pt x="237" y="47"/>
                    </a:lnTo>
                    <a:lnTo>
                      <a:pt x="178" y="82"/>
                    </a:lnTo>
                    <a:lnTo>
                      <a:pt x="129" y="126"/>
                    </a:lnTo>
                    <a:lnTo>
                      <a:pt x="85" y="179"/>
                    </a:lnTo>
                    <a:lnTo>
                      <a:pt x="49" y="238"/>
                    </a:lnTo>
                    <a:lnTo>
                      <a:pt x="20" y="299"/>
                    </a:lnTo>
                    <a:lnTo>
                      <a:pt x="6" y="366"/>
                    </a:lnTo>
                    <a:lnTo>
                      <a:pt x="0" y="440"/>
                    </a:lnTo>
                    <a:lnTo>
                      <a:pt x="6" y="510"/>
                    </a:lnTo>
                    <a:lnTo>
                      <a:pt x="20" y="577"/>
                    </a:lnTo>
                    <a:lnTo>
                      <a:pt x="49" y="639"/>
                    </a:lnTo>
                    <a:lnTo>
                      <a:pt x="85" y="698"/>
                    </a:lnTo>
                    <a:lnTo>
                      <a:pt x="129" y="750"/>
                    </a:lnTo>
                    <a:lnTo>
                      <a:pt x="178" y="794"/>
                    </a:lnTo>
                    <a:lnTo>
                      <a:pt x="237" y="830"/>
                    </a:lnTo>
                    <a:lnTo>
                      <a:pt x="299" y="856"/>
                    </a:lnTo>
                    <a:lnTo>
                      <a:pt x="369" y="873"/>
                    </a:lnTo>
                    <a:lnTo>
                      <a:pt x="439" y="879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Rectangle 25"/>
              <p:cNvSpPr>
                <a:spLocks noChangeArrowheads="1"/>
              </p:cNvSpPr>
              <p:nvPr/>
            </p:nvSpPr>
            <p:spPr bwMode="auto">
              <a:xfrm>
                <a:off x="2116" y="227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99" name="Rectangle 26"/>
              <p:cNvSpPr>
                <a:spLocks noChangeArrowheads="1"/>
              </p:cNvSpPr>
              <p:nvPr/>
            </p:nvSpPr>
            <p:spPr bwMode="auto">
              <a:xfrm>
                <a:off x="2192" y="227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00" name="Rectangle 27"/>
              <p:cNvSpPr>
                <a:spLocks noChangeArrowheads="1"/>
              </p:cNvSpPr>
              <p:nvPr/>
            </p:nvSpPr>
            <p:spPr bwMode="auto">
              <a:xfrm>
                <a:off x="2250" y="227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01" name="Rectangle 28"/>
              <p:cNvSpPr>
                <a:spLocks noChangeArrowheads="1"/>
              </p:cNvSpPr>
              <p:nvPr/>
            </p:nvSpPr>
            <p:spPr bwMode="auto">
              <a:xfrm>
                <a:off x="2331" y="2275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02" name="Rectangle 29"/>
              <p:cNvSpPr>
                <a:spLocks noChangeArrowheads="1"/>
              </p:cNvSpPr>
              <p:nvPr/>
            </p:nvSpPr>
            <p:spPr bwMode="auto">
              <a:xfrm>
                <a:off x="2400" y="227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03" name="Rectangle 30"/>
              <p:cNvSpPr>
                <a:spLocks noChangeArrowheads="1"/>
              </p:cNvSpPr>
              <p:nvPr/>
            </p:nvSpPr>
            <p:spPr bwMode="auto">
              <a:xfrm>
                <a:off x="2453" y="227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04" name="Rectangle 31"/>
              <p:cNvSpPr>
                <a:spLocks noChangeArrowheads="1"/>
              </p:cNvSpPr>
              <p:nvPr/>
            </p:nvSpPr>
            <p:spPr bwMode="auto">
              <a:xfrm>
                <a:off x="2510" y="227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05" name="Rectangle 32"/>
              <p:cNvSpPr>
                <a:spLocks noChangeArrowheads="1"/>
              </p:cNvSpPr>
              <p:nvPr/>
            </p:nvSpPr>
            <p:spPr bwMode="auto">
              <a:xfrm>
                <a:off x="2561" y="2275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06" name="Rectangle 33"/>
              <p:cNvSpPr>
                <a:spLocks noChangeArrowheads="1"/>
              </p:cNvSpPr>
              <p:nvPr/>
            </p:nvSpPr>
            <p:spPr bwMode="auto">
              <a:xfrm>
                <a:off x="2154" y="23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107" name="Rectangle 34"/>
              <p:cNvSpPr>
                <a:spLocks noChangeArrowheads="1"/>
              </p:cNvSpPr>
              <p:nvPr/>
            </p:nvSpPr>
            <p:spPr bwMode="auto">
              <a:xfrm>
                <a:off x="2180" y="23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108" name="Rectangle 35"/>
              <p:cNvSpPr>
                <a:spLocks noChangeArrowheads="1"/>
              </p:cNvSpPr>
              <p:nvPr/>
            </p:nvSpPr>
            <p:spPr bwMode="auto">
              <a:xfrm>
                <a:off x="2235" y="2392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09" name="Rectangle 36"/>
              <p:cNvSpPr>
                <a:spLocks noChangeArrowheads="1"/>
              </p:cNvSpPr>
              <p:nvPr/>
            </p:nvSpPr>
            <p:spPr bwMode="auto">
              <a:xfrm>
                <a:off x="2267" y="2392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10" name="Rectangle 37"/>
              <p:cNvSpPr>
                <a:spLocks noChangeArrowheads="1"/>
              </p:cNvSpPr>
              <p:nvPr/>
            </p:nvSpPr>
            <p:spPr bwMode="auto">
              <a:xfrm>
                <a:off x="2339" y="23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11" name="Rectangle 38"/>
              <p:cNvSpPr>
                <a:spLocks noChangeArrowheads="1"/>
              </p:cNvSpPr>
              <p:nvPr/>
            </p:nvSpPr>
            <p:spPr bwMode="auto">
              <a:xfrm>
                <a:off x="2367" y="2392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12" name="Rectangle 39"/>
              <p:cNvSpPr>
                <a:spLocks noChangeArrowheads="1"/>
              </p:cNvSpPr>
              <p:nvPr/>
            </p:nvSpPr>
            <p:spPr bwMode="auto">
              <a:xfrm>
                <a:off x="2421" y="23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13" name="Rectangle 40"/>
              <p:cNvSpPr>
                <a:spLocks noChangeArrowheads="1"/>
              </p:cNvSpPr>
              <p:nvPr/>
            </p:nvSpPr>
            <p:spPr bwMode="auto">
              <a:xfrm>
                <a:off x="2449" y="23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14" name="Freeform 41"/>
              <p:cNvSpPr>
                <a:spLocks/>
              </p:cNvSpPr>
              <p:nvPr/>
            </p:nvSpPr>
            <p:spPr bwMode="auto">
              <a:xfrm>
                <a:off x="1880" y="520"/>
                <a:ext cx="879" cy="879"/>
              </a:xfrm>
              <a:custGeom>
                <a:avLst/>
                <a:gdLst>
                  <a:gd name="T0" fmla="*/ 436 w 879"/>
                  <a:gd name="T1" fmla="*/ 876 h 879"/>
                  <a:gd name="T2" fmla="*/ 510 w 879"/>
                  <a:gd name="T3" fmla="*/ 873 h 879"/>
                  <a:gd name="T4" fmla="*/ 577 w 879"/>
                  <a:gd name="T5" fmla="*/ 856 h 879"/>
                  <a:gd name="T6" fmla="*/ 641 w 879"/>
                  <a:gd name="T7" fmla="*/ 829 h 879"/>
                  <a:gd name="T8" fmla="*/ 697 w 879"/>
                  <a:gd name="T9" fmla="*/ 794 h 879"/>
                  <a:gd name="T10" fmla="*/ 750 w 879"/>
                  <a:gd name="T11" fmla="*/ 750 h 879"/>
                  <a:gd name="T12" fmla="*/ 794 w 879"/>
                  <a:gd name="T13" fmla="*/ 697 h 879"/>
                  <a:gd name="T14" fmla="*/ 829 w 879"/>
                  <a:gd name="T15" fmla="*/ 639 h 879"/>
                  <a:gd name="T16" fmla="*/ 855 w 879"/>
                  <a:gd name="T17" fmla="*/ 577 h 879"/>
                  <a:gd name="T18" fmla="*/ 873 w 879"/>
                  <a:gd name="T19" fmla="*/ 510 h 879"/>
                  <a:gd name="T20" fmla="*/ 879 w 879"/>
                  <a:gd name="T21" fmla="*/ 439 h 879"/>
                  <a:gd name="T22" fmla="*/ 873 w 879"/>
                  <a:gd name="T23" fmla="*/ 366 h 879"/>
                  <a:gd name="T24" fmla="*/ 855 w 879"/>
                  <a:gd name="T25" fmla="*/ 299 h 879"/>
                  <a:gd name="T26" fmla="*/ 829 w 879"/>
                  <a:gd name="T27" fmla="*/ 237 h 879"/>
                  <a:gd name="T28" fmla="*/ 794 w 879"/>
                  <a:gd name="T29" fmla="*/ 179 h 879"/>
                  <a:gd name="T30" fmla="*/ 750 w 879"/>
                  <a:gd name="T31" fmla="*/ 126 h 879"/>
                  <a:gd name="T32" fmla="*/ 697 w 879"/>
                  <a:gd name="T33" fmla="*/ 82 h 879"/>
                  <a:gd name="T34" fmla="*/ 641 w 879"/>
                  <a:gd name="T35" fmla="*/ 47 h 879"/>
                  <a:gd name="T36" fmla="*/ 577 w 879"/>
                  <a:gd name="T37" fmla="*/ 20 h 879"/>
                  <a:gd name="T38" fmla="*/ 510 w 879"/>
                  <a:gd name="T39" fmla="*/ 3 h 879"/>
                  <a:gd name="T40" fmla="*/ 439 w 879"/>
                  <a:gd name="T41" fmla="*/ 0 h 879"/>
                  <a:gd name="T42" fmla="*/ 369 w 879"/>
                  <a:gd name="T43" fmla="*/ 3 h 879"/>
                  <a:gd name="T44" fmla="*/ 299 w 879"/>
                  <a:gd name="T45" fmla="*/ 20 h 879"/>
                  <a:gd name="T46" fmla="*/ 237 w 879"/>
                  <a:gd name="T47" fmla="*/ 47 h 879"/>
                  <a:gd name="T48" fmla="*/ 178 w 879"/>
                  <a:gd name="T49" fmla="*/ 82 h 879"/>
                  <a:gd name="T50" fmla="*/ 129 w 879"/>
                  <a:gd name="T51" fmla="*/ 126 h 879"/>
                  <a:gd name="T52" fmla="*/ 85 w 879"/>
                  <a:gd name="T53" fmla="*/ 179 h 879"/>
                  <a:gd name="T54" fmla="*/ 49 w 879"/>
                  <a:gd name="T55" fmla="*/ 237 h 879"/>
                  <a:gd name="T56" fmla="*/ 20 w 879"/>
                  <a:gd name="T57" fmla="*/ 299 h 879"/>
                  <a:gd name="T58" fmla="*/ 6 w 879"/>
                  <a:gd name="T59" fmla="*/ 366 h 879"/>
                  <a:gd name="T60" fmla="*/ 0 w 879"/>
                  <a:gd name="T61" fmla="*/ 439 h 879"/>
                  <a:gd name="T62" fmla="*/ 6 w 879"/>
                  <a:gd name="T63" fmla="*/ 510 h 879"/>
                  <a:gd name="T64" fmla="*/ 20 w 879"/>
                  <a:gd name="T65" fmla="*/ 577 h 879"/>
                  <a:gd name="T66" fmla="*/ 49 w 879"/>
                  <a:gd name="T67" fmla="*/ 639 h 879"/>
                  <a:gd name="T68" fmla="*/ 85 w 879"/>
                  <a:gd name="T69" fmla="*/ 697 h 879"/>
                  <a:gd name="T70" fmla="*/ 129 w 879"/>
                  <a:gd name="T71" fmla="*/ 750 h 879"/>
                  <a:gd name="T72" fmla="*/ 178 w 879"/>
                  <a:gd name="T73" fmla="*/ 794 h 879"/>
                  <a:gd name="T74" fmla="*/ 237 w 879"/>
                  <a:gd name="T75" fmla="*/ 829 h 879"/>
                  <a:gd name="T76" fmla="*/ 299 w 879"/>
                  <a:gd name="T77" fmla="*/ 856 h 879"/>
                  <a:gd name="T78" fmla="*/ 369 w 879"/>
                  <a:gd name="T79" fmla="*/ 873 h 879"/>
                  <a:gd name="T80" fmla="*/ 439 w 879"/>
                  <a:gd name="T81" fmla="*/ 879 h 879"/>
                  <a:gd name="T82" fmla="*/ 439 w 879"/>
                  <a:gd name="T83" fmla="*/ 879 h 8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79"/>
                  <a:gd name="T127" fmla="*/ 0 h 879"/>
                  <a:gd name="T128" fmla="*/ 879 w 879"/>
                  <a:gd name="T129" fmla="*/ 879 h 87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79" h="879">
                    <a:moveTo>
                      <a:pt x="436" y="876"/>
                    </a:moveTo>
                    <a:lnTo>
                      <a:pt x="510" y="873"/>
                    </a:lnTo>
                    <a:lnTo>
                      <a:pt x="577" y="856"/>
                    </a:lnTo>
                    <a:lnTo>
                      <a:pt x="641" y="829"/>
                    </a:lnTo>
                    <a:lnTo>
                      <a:pt x="697" y="794"/>
                    </a:lnTo>
                    <a:lnTo>
                      <a:pt x="750" y="750"/>
                    </a:lnTo>
                    <a:lnTo>
                      <a:pt x="794" y="697"/>
                    </a:lnTo>
                    <a:lnTo>
                      <a:pt x="829" y="639"/>
                    </a:lnTo>
                    <a:lnTo>
                      <a:pt x="855" y="577"/>
                    </a:lnTo>
                    <a:lnTo>
                      <a:pt x="873" y="510"/>
                    </a:lnTo>
                    <a:lnTo>
                      <a:pt x="879" y="439"/>
                    </a:lnTo>
                    <a:lnTo>
                      <a:pt x="873" y="366"/>
                    </a:lnTo>
                    <a:lnTo>
                      <a:pt x="855" y="299"/>
                    </a:lnTo>
                    <a:lnTo>
                      <a:pt x="829" y="237"/>
                    </a:lnTo>
                    <a:lnTo>
                      <a:pt x="794" y="179"/>
                    </a:lnTo>
                    <a:lnTo>
                      <a:pt x="750" y="126"/>
                    </a:lnTo>
                    <a:lnTo>
                      <a:pt x="697" y="82"/>
                    </a:lnTo>
                    <a:lnTo>
                      <a:pt x="641" y="47"/>
                    </a:lnTo>
                    <a:lnTo>
                      <a:pt x="577" y="20"/>
                    </a:lnTo>
                    <a:lnTo>
                      <a:pt x="510" y="3"/>
                    </a:lnTo>
                    <a:lnTo>
                      <a:pt x="439" y="0"/>
                    </a:lnTo>
                    <a:lnTo>
                      <a:pt x="369" y="3"/>
                    </a:lnTo>
                    <a:lnTo>
                      <a:pt x="299" y="20"/>
                    </a:lnTo>
                    <a:lnTo>
                      <a:pt x="237" y="47"/>
                    </a:lnTo>
                    <a:lnTo>
                      <a:pt x="178" y="82"/>
                    </a:lnTo>
                    <a:lnTo>
                      <a:pt x="129" y="126"/>
                    </a:lnTo>
                    <a:lnTo>
                      <a:pt x="85" y="179"/>
                    </a:lnTo>
                    <a:lnTo>
                      <a:pt x="49" y="237"/>
                    </a:lnTo>
                    <a:lnTo>
                      <a:pt x="20" y="299"/>
                    </a:lnTo>
                    <a:lnTo>
                      <a:pt x="6" y="366"/>
                    </a:lnTo>
                    <a:lnTo>
                      <a:pt x="0" y="439"/>
                    </a:lnTo>
                    <a:lnTo>
                      <a:pt x="6" y="510"/>
                    </a:lnTo>
                    <a:lnTo>
                      <a:pt x="20" y="577"/>
                    </a:lnTo>
                    <a:lnTo>
                      <a:pt x="49" y="639"/>
                    </a:lnTo>
                    <a:lnTo>
                      <a:pt x="85" y="697"/>
                    </a:lnTo>
                    <a:lnTo>
                      <a:pt x="129" y="750"/>
                    </a:lnTo>
                    <a:lnTo>
                      <a:pt x="178" y="794"/>
                    </a:lnTo>
                    <a:lnTo>
                      <a:pt x="237" y="829"/>
                    </a:lnTo>
                    <a:lnTo>
                      <a:pt x="299" y="856"/>
                    </a:lnTo>
                    <a:lnTo>
                      <a:pt x="369" y="873"/>
                    </a:lnTo>
                    <a:lnTo>
                      <a:pt x="439" y="879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Rectangle 42"/>
              <p:cNvSpPr>
                <a:spLocks noChangeArrowheads="1"/>
              </p:cNvSpPr>
              <p:nvPr/>
            </p:nvSpPr>
            <p:spPr bwMode="auto">
              <a:xfrm>
                <a:off x="2074" y="757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16" name="Rectangle 43"/>
              <p:cNvSpPr>
                <a:spLocks noChangeArrowheads="1"/>
              </p:cNvSpPr>
              <p:nvPr/>
            </p:nvSpPr>
            <p:spPr bwMode="auto">
              <a:xfrm>
                <a:off x="2138" y="75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117" name="Rectangle 44"/>
              <p:cNvSpPr>
                <a:spLocks noChangeArrowheads="1"/>
              </p:cNvSpPr>
              <p:nvPr/>
            </p:nvSpPr>
            <p:spPr bwMode="auto">
              <a:xfrm>
                <a:off x="2194" y="757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118" name="Rectangle 45"/>
              <p:cNvSpPr>
                <a:spLocks noChangeArrowheads="1"/>
              </p:cNvSpPr>
              <p:nvPr/>
            </p:nvSpPr>
            <p:spPr bwMode="auto">
              <a:xfrm>
                <a:off x="2264" y="757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19" name="Rectangle 46"/>
              <p:cNvSpPr>
                <a:spLocks noChangeArrowheads="1"/>
              </p:cNvSpPr>
              <p:nvPr/>
            </p:nvSpPr>
            <p:spPr bwMode="auto">
              <a:xfrm>
                <a:off x="2329" y="757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20" name="Rectangle 47"/>
              <p:cNvSpPr>
                <a:spLocks noChangeArrowheads="1"/>
              </p:cNvSpPr>
              <p:nvPr/>
            </p:nvSpPr>
            <p:spPr bwMode="auto">
              <a:xfrm>
                <a:off x="2362" y="757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2411" y="757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22" name="Rectangle 49"/>
              <p:cNvSpPr>
                <a:spLocks noChangeArrowheads="1"/>
              </p:cNvSpPr>
              <p:nvPr/>
            </p:nvSpPr>
            <p:spPr bwMode="auto">
              <a:xfrm>
                <a:off x="2474" y="757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2501" y="757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2559" y="757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25" name="Rectangle 52"/>
              <p:cNvSpPr>
                <a:spLocks noChangeArrowheads="1"/>
              </p:cNvSpPr>
              <p:nvPr/>
            </p:nvSpPr>
            <p:spPr bwMode="auto">
              <a:xfrm>
                <a:off x="2586" y="75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26" name="Rectangle 53"/>
              <p:cNvSpPr>
                <a:spLocks noChangeArrowheads="1"/>
              </p:cNvSpPr>
              <p:nvPr/>
            </p:nvSpPr>
            <p:spPr bwMode="auto">
              <a:xfrm>
                <a:off x="2637" y="757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27" name="Rectangle 54"/>
              <p:cNvSpPr>
                <a:spLocks noChangeArrowheads="1"/>
              </p:cNvSpPr>
              <p:nvPr/>
            </p:nvSpPr>
            <p:spPr bwMode="auto">
              <a:xfrm>
                <a:off x="2041" y="874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28" name="Rectangle 55"/>
              <p:cNvSpPr>
                <a:spLocks noChangeArrowheads="1"/>
              </p:cNvSpPr>
              <p:nvPr/>
            </p:nvSpPr>
            <p:spPr bwMode="auto">
              <a:xfrm>
                <a:off x="2106" y="87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129" name="Rectangle 56"/>
              <p:cNvSpPr>
                <a:spLocks noChangeArrowheads="1"/>
              </p:cNvSpPr>
              <p:nvPr/>
            </p:nvSpPr>
            <p:spPr bwMode="auto">
              <a:xfrm>
                <a:off x="2162" y="874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130" name="Rectangle 57"/>
              <p:cNvSpPr>
                <a:spLocks noChangeArrowheads="1"/>
              </p:cNvSpPr>
              <p:nvPr/>
            </p:nvSpPr>
            <p:spPr bwMode="auto">
              <a:xfrm>
                <a:off x="2232" y="874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31" name="Rectangle 58"/>
              <p:cNvSpPr>
                <a:spLocks noChangeArrowheads="1"/>
              </p:cNvSpPr>
              <p:nvPr/>
            </p:nvSpPr>
            <p:spPr bwMode="auto">
              <a:xfrm>
                <a:off x="2296" y="874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32" name="Rectangle 59"/>
              <p:cNvSpPr>
                <a:spLocks noChangeArrowheads="1"/>
              </p:cNvSpPr>
              <p:nvPr/>
            </p:nvSpPr>
            <p:spPr bwMode="auto">
              <a:xfrm>
                <a:off x="2330" y="874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133" name="Rectangle 60"/>
              <p:cNvSpPr>
                <a:spLocks noChangeArrowheads="1"/>
              </p:cNvSpPr>
              <p:nvPr/>
            </p:nvSpPr>
            <p:spPr bwMode="auto">
              <a:xfrm>
                <a:off x="2378" y="874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B</a:t>
                </a:r>
                <a:endParaRPr lang="en-US" altLang="zh-CN" sz="2400"/>
              </a:p>
            </p:txBody>
          </p:sp>
          <p:sp>
            <p:nvSpPr>
              <p:cNvPr id="134" name="Rectangle 61"/>
              <p:cNvSpPr>
                <a:spLocks noChangeArrowheads="1"/>
              </p:cNvSpPr>
              <p:nvPr/>
            </p:nvSpPr>
            <p:spPr bwMode="auto">
              <a:xfrm>
                <a:off x="2442" y="87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35" name="Rectangle 62"/>
              <p:cNvSpPr>
                <a:spLocks noChangeArrowheads="1"/>
              </p:cNvSpPr>
              <p:nvPr/>
            </p:nvSpPr>
            <p:spPr bwMode="auto">
              <a:xfrm>
                <a:off x="2469" y="874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36" name="Rectangle 63"/>
              <p:cNvSpPr>
                <a:spLocks noChangeArrowheads="1"/>
              </p:cNvSpPr>
              <p:nvPr/>
            </p:nvSpPr>
            <p:spPr bwMode="auto">
              <a:xfrm>
                <a:off x="2527" y="87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37" name="Rectangle 64"/>
              <p:cNvSpPr>
                <a:spLocks noChangeArrowheads="1"/>
              </p:cNvSpPr>
              <p:nvPr/>
            </p:nvSpPr>
            <p:spPr bwMode="auto">
              <a:xfrm>
                <a:off x="2554" y="87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38" name="Rectangle 65"/>
              <p:cNvSpPr>
                <a:spLocks noChangeArrowheads="1"/>
              </p:cNvSpPr>
              <p:nvPr/>
            </p:nvSpPr>
            <p:spPr bwMode="auto">
              <a:xfrm>
                <a:off x="2607" y="87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39" name="Rectangle 66"/>
              <p:cNvSpPr>
                <a:spLocks noChangeArrowheads="1"/>
              </p:cNvSpPr>
              <p:nvPr/>
            </p:nvSpPr>
            <p:spPr bwMode="auto">
              <a:xfrm>
                <a:off x="2661" y="874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40" name="Rectangle 67"/>
              <p:cNvSpPr>
                <a:spLocks noChangeArrowheads="1"/>
              </p:cNvSpPr>
              <p:nvPr/>
            </p:nvSpPr>
            <p:spPr bwMode="auto">
              <a:xfrm>
                <a:off x="2082" y="992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41" name="Rectangle 68"/>
              <p:cNvSpPr>
                <a:spLocks noChangeArrowheads="1"/>
              </p:cNvSpPr>
              <p:nvPr/>
            </p:nvSpPr>
            <p:spPr bwMode="auto">
              <a:xfrm>
                <a:off x="2147" y="9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142" name="Rectangle 69"/>
              <p:cNvSpPr>
                <a:spLocks noChangeArrowheads="1"/>
              </p:cNvSpPr>
              <p:nvPr/>
            </p:nvSpPr>
            <p:spPr bwMode="auto">
              <a:xfrm>
                <a:off x="2203" y="992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143" name="Rectangle 70"/>
              <p:cNvSpPr>
                <a:spLocks noChangeArrowheads="1"/>
              </p:cNvSpPr>
              <p:nvPr/>
            </p:nvSpPr>
            <p:spPr bwMode="auto">
              <a:xfrm>
                <a:off x="2273" y="992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144" name="Rectangle 71"/>
              <p:cNvSpPr>
                <a:spLocks noChangeArrowheads="1"/>
              </p:cNvSpPr>
              <p:nvPr/>
            </p:nvSpPr>
            <p:spPr bwMode="auto">
              <a:xfrm>
                <a:off x="2349" y="9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145" name="Rectangle 72"/>
              <p:cNvSpPr>
                <a:spLocks noChangeArrowheads="1"/>
              </p:cNvSpPr>
              <p:nvPr/>
            </p:nvSpPr>
            <p:spPr bwMode="auto">
              <a:xfrm>
                <a:off x="2401" y="9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46" name="Rectangle 73"/>
              <p:cNvSpPr>
                <a:spLocks noChangeArrowheads="1"/>
              </p:cNvSpPr>
              <p:nvPr/>
            </p:nvSpPr>
            <p:spPr bwMode="auto">
              <a:xfrm>
                <a:off x="2428" y="992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47" name="Rectangle 74"/>
              <p:cNvSpPr>
                <a:spLocks noChangeArrowheads="1"/>
              </p:cNvSpPr>
              <p:nvPr/>
            </p:nvSpPr>
            <p:spPr bwMode="auto">
              <a:xfrm>
                <a:off x="2486" y="9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48" name="Rectangle 75"/>
              <p:cNvSpPr>
                <a:spLocks noChangeArrowheads="1"/>
              </p:cNvSpPr>
              <p:nvPr/>
            </p:nvSpPr>
            <p:spPr bwMode="auto">
              <a:xfrm>
                <a:off x="2513" y="9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49" name="Rectangle 76"/>
              <p:cNvSpPr>
                <a:spLocks noChangeArrowheads="1"/>
              </p:cNvSpPr>
              <p:nvPr/>
            </p:nvSpPr>
            <p:spPr bwMode="auto">
              <a:xfrm>
                <a:off x="2569" y="9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50" name="Rectangle 77"/>
              <p:cNvSpPr>
                <a:spLocks noChangeArrowheads="1"/>
              </p:cNvSpPr>
              <p:nvPr/>
            </p:nvSpPr>
            <p:spPr bwMode="auto">
              <a:xfrm>
                <a:off x="2138" y="3497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51" name="Rectangle 78"/>
              <p:cNvSpPr>
                <a:spLocks noChangeArrowheads="1"/>
              </p:cNvSpPr>
              <p:nvPr/>
            </p:nvSpPr>
            <p:spPr bwMode="auto">
              <a:xfrm>
                <a:off x="2206" y="349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52" name="Rectangle 79"/>
              <p:cNvSpPr>
                <a:spLocks noChangeArrowheads="1"/>
              </p:cNvSpPr>
              <p:nvPr/>
            </p:nvSpPr>
            <p:spPr bwMode="auto">
              <a:xfrm>
                <a:off x="2264" y="349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g</a:t>
                </a:r>
                <a:endParaRPr lang="en-US" altLang="zh-CN" sz="2400"/>
              </a:p>
            </p:txBody>
          </p:sp>
          <p:sp>
            <p:nvSpPr>
              <p:cNvPr id="153" name="Rectangle 80"/>
              <p:cNvSpPr>
                <a:spLocks noChangeArrowheads="1"/>
              </p:cNvSpPr>
              <p:nvPr/>
            </p:nvSpPr>
            <p:spPr bwMode="auto">
              <a:xfrm>
                <a:off x="2322" y="3497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154" name="Rectangle 81"/>
              <p:cNvSpPr>
                <a:spLocks noChangeArrowheads="1"/>
              </p:cNvSpPr>
              <p:nvPr/>
            </p:nvSpPr>
            <p:spPr bwMode="auto">
              <a:xfrm>
                <a:off x="2411" y="3497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55" name="Rectangle 82"/>
              <p:cNvSpPr>
                <a:spLocks noChangeArrowheads="1"/>
              </p:cNvSpPr>
              <p:nvPr/>
            </p:nvSpPr>
            <p:spPr bwMode="auto">
              <a:xfrm>
                <a:off x="2441" y="3497"/>
                <a:ext cx="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156" name="Rectangle 83"/>
              <p:cNvSpPr>
                <a:spLocks noChangeArrowheads="1"/>
              </p:cNvSpPr>
              <p:nvPr/>
            </p:nvSpPr>
            <p:spPr bwMode="auto">
              <a:xfrm>
                <a:off x="2462" y="3497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157" name="Rectangle 84"/>
              <p:cNvSpPr>
                <a:spLocks noChangeArrowheads="1"/>
              </p:cNvSpPr>
              <p:nvPr/>
            </p:nvSpPr>
            <p:spPr bwMode="auto">
              <a:xfrm>
                <a:off x="2491" y="349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58" name="Rectangle 85"/>
              <p:cNvSpPr>
                <a:spLocks noChangeArrowheads="1"/>
              </p:cNvSpPr>
              <p:nvPr/>
            </p:nvSpPr>
            <p:spPr bwMode="auto">
              <a:xfrm>
                <a:off x="2543" y="3497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59" name="Rectangle 86"/>
              <p:cNvSpPr>
                <a:spLocks noChangeArrowheads="1"/>
              </p:cNvSpPr>
              <p:nvPr/>
            </p:nvSpPr>
            <p:spPr bwMode="auto">
              <a:xfrm>
                <a:off x="2013" y="36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60" name="Rectangle 87"/>
              <p:cNvSpPr>
                <a:spLocks noChangeArrowheads="1"/>
              </p:cNvSpPr>
              <p:nvPr/>
            </p:nvSpPr>
            <p:spPr bwMode="auto">
              <a:xfrm>
                <a:off x="2092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61" name="Rectangle 88"/>
              <p:cNvSpPr>
                <a:spLocks noChangeArrowheads="1"/>
              </p:cNvSpPr>
              <p:nvPr/>
            </p:nvSpPr>
            <p:spPr bwMode="auto">
              <a:xfrm>
                <a:off x="2148" y="36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62" name="Rectangle 89"/>
              <p:cNvSpPr>
                <a:spLocks noChangeArrowheads="1"/>
              </p:cNvSpPr>
              <p:nvPr/>
            </p:nvSpPr>
            <p:spPr bwMode="auto">
              <a:xfrm>
                <a:off x="2228" y="361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163" name="Rectangle 90"/>
              <p:cNvSpPr>
                <a:spLocks noChangeArrowheads="1"/>
              </p:cNvSpPr>
              <p:nvPr/>
            </p:nvSpPr>
            <p:spPr bwMode="auto">
              <a:xfrm>
                <a:off x="2253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164" name="Rectangle 91"/>
              <p:cNvSpPr>
                <a:spLocks noChangeArrowheads="1"/>
              </p:cNvSpPr>
              <p:nvPr/>
            </p:nvSpPr>
            <p:spPr bwMode="auto">
              <a:xfrm>
                <a:off x="2311" y="3614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65" name="Rectangle 92"/>
              <p:cNvSpPr>
                <a:spLocks noChangeArrowheads="1"/>
              </p:cNvSpPr>
              <p:nvPr/>
            </p:nvSpPr>
            <p:spPr bwMode="auto">
              <a:xfrm>
                <a:off x="2379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66" name="Rectangle 93"/>
              <p:cNvSpPr>
                <a:spLocks noChangeArrowheads="1"/>
              </p:cNvSpPr>
              <p:nvPr/>
            </p:nvSpPr>
            <p:spPr bwMode="auto">
              <a:xfrm>
                <a:off x="2434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g</a:t>
                </a:r>
                <a:endParaRPr lang="en-US" altLang="zh-CN" sz="2400"/>
              </a:p>
            </p:txBody>
          </p:sp>
          <p:sp>
            <p:nvSpPr>
              <p:cNvPr id="167" name="Rectangle 94"/>
              <p:cNvSpPr>
                <a:spLocks noChangeArrowheads="1"/>
              </p:cNvSpPr>
              <p:nvPr/>
            </p:nvSpPr>
            <p:spPr bwMode="auto">
              <a:xfrm>
                <a:off x="2489" y="361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68" name="Rectangle 95"/>
              <p:cNvSpPr>
                <a:spLocks noChangeArrowheads="1"/>
              </p:cNvSpPr>
              <p:nvPr/>
            </p:nvSpPr>
            <p:spPr bwMode="auto">
              <a:xfrm>
                <a:off x="2516" y="3614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69" name="Rectangle 96"/>
              <p:cNvSpPr>
                <a:spLocks noChangeArrowheads="1"/>
              </p:cNvSpPr>
              <p:nvPr/>
            </p:nvSpPr>
            <p:spPr bwMode="auto">
              <a:xfrm>
                <a:off x="2574" y="361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70" name="Rectangle 97"/>
              <p:cNvSpPr>
                <a:spLocks noChangeArrowheads="1"/>
              </p:cNvSpPr>
              <p:nvPr/>
            </p:nvSpPr>
            <p:spPr bwMode="auto">
              <a:xfrm>
                <a:off x="2601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71" name="Rectangle 98"/>
              <p:cNvSpPr>
                <a:spLocks noChangeArrowheads="1"/>
              </p:cNvSpPr>
              <p:nvPr/>
            </p:nvSpPr>
            <p:spPr bwMode="auto">
              <a:xfrm>
                <a:off x="2652" y="3614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72" name="Rectangle 99"/>
              <p:cNvSpPr>
                <a:spLocks noChangeArrowheads="1"/>
              </p:cNvSpPr>
              <p:nvPr/>
            </p:nvSpPr>
            <p:spPr bwMode="auto">
              <a:xfrm>
                <a:off x="2088" y="3729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73" name="Rectangle 100"/>
              <p:cNvSpPr>
                <a:spLocks noChangeArrowheads="1"/>
              </p:cNvSpPr>
              <p:nvPr/>
            </p:nvSpPr>
            <p:spPr bwMode="auto">
              <a:xfrm>
                <a:off x="2157" y="372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74" name="Rectangle 101"/>
              <p:cNvSpPr>
                <a:spLocks noChangeArrowheads="1"/>
              </p:cNvSpPr>
              <p:nvPr/>
            </p:nvSpPr>
            <p:spPr bwMode="auto">
              <a:xfrm>
                <a:off x="2211" y="372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g</a:t>
                </a:r>
                <a:endParaRPr lang="en-US" altLang="zh-CN" sz="2400"/>
              </a:p>
            </p:txBody>
          </p:sp>
          <p:sp>
            <p:nvSpPr>
              <p:cNvPr id="175" name="Rectangle 102"/>
              <p:cNvSpPr>
                <a:spLocks noChangeArrowheads="1"/>
              </p:cNvSpPr>
              <p:nvPr/>
            </p:nvSpPr>
            <p:spPr bwMode="auto">
              <a:xfrm>
                <a:off x="2267" y="3729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76" name="Rectangle 103"/>
              <p:cNvSpPr>
                <a:spLocks noChangeArrowheads="1"/>
              </p:cNvSpPr>
              <p:nvPr/>
            </p:nvSpPr>
            <p:spPr bwMode="auto">
              <a:xfrm>
                <a:off x="2338" y="3729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77" name="Rectangle 104"/>
              <p:cNvSpPr>
                <a:spLocks noChangeArrowheads="1"/>
              </p:cNvSpPr>
              <p:nvPr/>
            </p:nvSpPr>
            <p:spPr bwMode="auto">
              <a:xfrm>
                <a:off x="2383" y="372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178" name="Rectangle 105"/>
              <p:cNvSpPr>
                <a:spLocks noChangeArrowheads="1"/>
              </p:cNvSpPr>
              <p:nvPr/>
            </p:nvSpPr>
            <p:spPr bwMode="auto">
              <a:xfrm>
                <a:off x="2413" y="372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79" name="Rectangle 106"/>
              <p:cNvSpPr>
                <a:spLocks noChangeArrowheads="1"/>
              </p:cNvSpPr>
              <p:nvPr/>
            </p:nvSpPr>
            <p:spPr bwMode="auto">
              <a:xfrm>
                <a:off x="2440" y="3729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80" name="Rectangle 107"/>
              <p:cNvSpPr>
                <a:spLocks noChangeArrowheads="1"/>
              </p:cNvSpPr>
              <p:nvPr/>
            </p:nvSpPr>
            <p:spPr bwMode="auto">
              <a:xfrm>
                <a:off x="2495" y="372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81" name="Rectangle 108"/>
              <p:cNvSpPr>
                <a:spLocks noChangeArrowheads="1"/>
              </p:cNvSpPr>
              <p:nvPr/>
            </p:nvSpPr>
            <p:spPr bwMode="auto">
              <a:xfrm>
                <a:off x="2525" y="372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82" name="Freeform 109"/>
              <p:cNvSpPr>
                <a:spLocks/>
              </p:cNvSpPr>
              <p:nvPr/>
            </p:nvSpPr>
            <p:spPr bwMode="auto">
              <a:xfrm>
                <a:off x="1830" y="3198"/>
                <a:ext cx="976" cy="976"/>
              </a:xfrm>
              <a:custGeom>
                <a:avLst/>
                <a:gdLst>
                  <a:gd name="T0" fmla="*/ 486 w 976"/>
                  <a:gd name="T1" fmla="*/ 976 h 976"/>
                  <a:gd name="T2" fmla="*/ 568 w 976"/>
                  <a:gd name="T3" fmla="*/ 970 h 976"/>
                  <a:gd name="T4" fmla="*/ 645 w 976"/>
                  <a:gd name="T5" fmla="*/ 953 h 976"/>
                  <a:gd name="T6" fmla="*/ 712 w 976"/>
                  <a:gd name="T7" fmla="*/ 924 h 976"/>
                  <a:gd name="T8" fmla="*/ 776 w 976"/>
                  <a:gd name="T9" fmla="*/ 883 h 976"/>
                  <a:gd name="T10" fmla="*/ 835 w 976"/>
                  <a:gd name="T11" fmla="*/ 836 h 976"/>
                  <a:gd name="T12" fmla="*/ 882 w 976"/>
                  <a:gd name="T13" fmla="*/ 777 h 976"/>
                  <a:gd name="T14" fmla="*/ 923 w 976"/>
                  <a:gd name="T15" fmla="*/ 713 h 976"/>
                  <a:gd name="T16" fmla="*/ 952 w 976"/>
                  <a:gd name="T17" fmla="*/ 642 h 976"/>
                  <a:gd name="T18" fmla="*/ 970 w 976"/>
                  <a:gd name="T19" fmla="*/ 569 h 976"/>
                  <a:gd name="T20" fmla="*/ 976 w 976"/>
                  <a:gd name="T21" fmla="*/ 490 h 976"/>
                  <a:gd name="T22" fmla="*/ 970 w 976"/>
                  <a:gd name="T23" fmla="*/ 411 h 976"/>
                  <a:gd name="T24" fmla="*/ 952 w 976"/>
                  <a:gd name="T25" fmla="*/ 335 h 976"/>
                  <a:gd name="T26" fmla="*/ 923 w 976"/>
                  <a:gd name="T27" fmla="*/ 264 h 976"/>
                  <a:gd name="T28" fmla="*/ 882 w 976"/>
                  <a:gd name="T29" fmla="*/ 200 h 976"/>
                  <a:gd name="T30" fmla="*/ 835 w 976"/>
                  <a:gd name="T31" fmla="*/ 144 h 976"/>
                  <a:gd name="T32" fmla="*/ 776 w 976"/>
                  <a:gd name="T33" fmla="*/ 94 h 976"/>
                  <a:gd name="T34" fmla="*/ 712 w 976"/>
                  <a:gd name="T35" fmla="*/ 56 h 976"/>
                  <a:gd name="T36" fmla="*/ 645 w 976"/>
                  <a:gd name="T37" fmla="*/ 27 h 976"/>
                  <a:gd name="T38" fmla="*/ 568 w 976"/>
                  <a:gd name="T39" fmla="*/ 6 h 976"/>
                  <a:gd name="T40" fmla="*/ 489 w 976"/>
                  <a:gd name="T41" fmla="*/ 0 h 976"/>
                  <a:gd name="T42" fmla="*/ 410 w 976"/>
                  <a:gd name="T43" fmla="*/ 6 h 976"/>
                  <a:gd name="T44" fmla="*/ 334 w 976"/>
                  <a:gd name="T45" fmla="*/ 27 h 976"/>
                  <a:gd name="T46" fmla="*/ 264 w 976"/>
                  <a:gd name="T47" fmla="*/ 56 h 976"/>
                  <a:gd name="T48" fmla="*/ 199 w 976"/>
                  <a:gd name="T49" fmla="*/ 94 h 976"/>
                  <a:gd name="T50" fmla="*/ 143 w 976"/>
                  <a:gd name="T51" fmla="*/ 144 h 976"/>
                  <a:gd name="T52" fmla="*/ 94 w 976"/>
                  <a:gd name="T53" fmla="*/ 200 h 976"/>
                  <a:gd name="T54" fmla="*/ 56 w 976"/>
                  <a:gd name="T55" fmla="*/ 264 h 976"/>
                  <a:gd name="T56" fmla="*/ 26 w 976"/>
                  <a:gd name="T57" fmla="*/ 335 h 976"/>
                  <a:gd name="T58" fmla="*/ 6 w 976"/>
                  <a:gd name="T59" fmla="*/ 411 h 976"/>
                  <a:gd name="T60" fmla="*/ 0 w 976"/>
                  <a:gd name="T61" fmla="*/ 490 h 976"/>
                  <a:gd name="T62" fmla="*/ 6 w 976"/>
                  <a:gd name="T63" fmla="*/ 569 h 976"/>
                  <a:gd name="T64" fmla="*/ 26 w 976"/>
                  <a:gd name="T65" fmla="*/ 642 h 976"/>
                  <a:gd name="T66" fmla="*/ 56 w 976"/>
                  <a:gd name="T67" fmla="*/ 713 h 976"/>
                  <a:gd name="T68" fmla="*/ 94 w 976"/>
                  <a:gd name="T69" fmla="*/ 777 h 976"/>
                  <a:gd name="T70" fmla="*/ 143 w 976"/>
                  <a:gd name="T71" fmla="*/ 836 h 976"/>
                  <a:gd name="T72" fmla="*/ 199 w 976"/>
                  <a:gd name="T73" fmla="*/ 883 h 976"/>
                  <a:gd name="T74" fmla="*/ 264 w 976"/>
                  <a:gd name="T75" fmla="*/ 924 h 976"/>
                  <a:gd name="T76" fmla="*/ 334 w 976"/>
                  <a:gd name="T77" fmla="*/ 953 h 976"/>
                  <a:gd name="T78" fmla="*/ 410 w 976"/>
                  <a:gd name="T79" fmla="*/ 970 h 976"/>
                  <a:gd name="T80" fmla="*/ 489 w 976"/>
                  <a:gd name="T81" fmla="*/ 976 h 976"/>
                  <a:gd name="T82" fmla="*/ 489 w 976"/>
                  <a:gd name="T83" fmla="*/ 976 h 97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76"/>
                  <a:gd name="T127" fmla="*/ 0 h 976"/>
                  <a:gd name="T128" fmla="*/ 976 w 976"/>
                  <a:gd name="T129" fmla="*/ 976 h 97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76" h="976">
                    <a:moveTo>
                      <a:pt x="486" y="976"/>
                    </a:moveTo>
                    <a:lnTo>
                      <a:pt x="568" y="970"/>
                    </a:lnTo>
                    <a:lnTo>
                      <a:pt x="645" y="953"/>
                    </a:lnTo>
                    <a:lnTo>
                      <a:pt x="712" y="924"/>
                    </a:lnTo>
                    <a:lnTo>
                      <a:pt x="776" y="883"/>
                    </a:lnTo>
                    <a:lnTo>
                      <a:pt x="835" y="836"/>
                    </a:lnTo>
                    <a:lnTo>
                      <a:pt x="882" y="777"/>
                    </a:lnTo>
                    <a:lnTo>
                      <a:pt x="923" y="713"/>
                    </a:lnTo>
                    <a:lnTo>
                      <a:pt x="952" y="642"/>
                    </a:lnTo>
                    <a:lnTo>
                      <a:pt x="970" y="569"/>
                    </a:lnTo>
                    <a:lnTo>
                      <a:pt x="976" y="490"/>
                    </a:lnTo>
                    <a:lnTo>
                      <a:pt x="970" y="411"/>
                    </a:lnTo>
                    <a:lnTo>
                      <a:pt x="952" y="335"/>
                    </a:lnTo>
                    <a:lnTo>
                      <a:pt x="923" y="264"/>
                    </a:lnTo>
                    <a:lnTo>
                      <a:pt x="882" y="200"/>
                    </a:lnTo>
                    <a:lnTo>
                      <a:pt x="835" y="144"/>
                    </a:lnTo>
                    <a:lnTo>
                      <a:pt x="776" y="94"/>
                    </a:lnTo>
                    <a:lnTo>
                      <a:pt x="712" y="56"/>
                    </a:lnTo>
                    <a:lnTo>
                      <a:pt x="645" y="27"/>
                    </a:lnTo>
                    <a:lnTo>
                      <a:pt x="568" y="6"/>
                    </a:lnTo>
                    <a:lnTo>
                      <a:pt x="489" y="0"/>
                    </a:lnTo>
                    <a:lnTo>
                      <a:pt x="410" y="6"/>
                    </a:lnTo>
                    <a:lnTo>
                      <a:pt x="334" y="27"/>
                    </a:lnTo>
                    <a:lnTo>
                      <a:pt x="264" y="56"/>
                    </a:lnTo>
                    <a:lnTo>
                      <a:pt x="199" y="94"/>
                    </a:lnTo>
                    <a:lnTo>
                      <a:pt x="143" y="144"/>
                    </a:lnTo>
                    <a:lnTo>
                      <a:pt x="94" y="200"/>
                    </a:lnTo>
                    <a:lnTo>
                      <a:pt x="56" y="264"/>
                    </a:lnTo>
                    <a:lnTo>
                      <a:pt x="26" y="335"/>
                    </a:lnTo>
                    <a:lnTo>
                      <a:pt x="6" y="411"/>
                    </a:lnTo>
                    <a:lnTo>
                      <a:pt x="0" y="490"/>
                    </a:lnTo>
                    <a:lnTo>
                      <a:pt x="6" y="569"/>
                    </a:lnTo>
                    <a:lnTo>
                      <a:pt x="26" y="642"/>
                    </a:lnTo>
                    <a:lnTo>
                      <a:pt x="56" y="713"/>
                    </a:lnTo>
                    <a:lnTo>
                      <a:pt x="94" y="777"/>
                    </a:lnTo>
                    <a:lnTo>
                      <a:pt x="143" y="836"/>
                    </a:lnTo>
                    <a:lnTo>
                      <a:pt x="199" y="883"/>
                    </a:lnTo>
                    <a:lnTo>
                      <a:pt x="264" y="924"/>
                    </a:lnTo>
                    <a:lnTo>
                      <a:pt x="334" y="953"/>
                    </a:lnTo>
                    <a:lnTo>
                      <a:pt x="410" y="970"/>
                    </a:lnTo>
                    <a:lnTo>
                      <a:pt x="489" y="976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110"/>
              <p:cNvSpPr>
                <a:spLocks noChangeShapeType="1"/>
              </p:cNvSpPr>
              <p:nvPr/>
            </p:nvSpPr>
            <p:spPr bwMode="auto">
              <a:xfrm>
                <a:off x="2316" y="1396"/>
                <a:ext cx="3" cy="5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Freeform 111"/>
              <p:cNvSpPr>
                <a:spLocks/>
              </p:cNvSpPr>
              <p:nvPr/>
            </p:nvSpPr>
            <p:spPr bwMode="auto">
              <a:xfrm>
                <a:off x="2293" y="314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0 w 50"/>
                  <a:gd name="T3" fmla="*/ 0 h 50"/>
                  <a:gd name="T4" fmla="*/ 26 w 50"/>
                  <a:gd name="T5" fmla="*/ 50 h 50"/>
                  <a:gd name="T6" fmla="*/ 50 w 50"/>
                  <a:gd name="T7" fmla="*/ 0 h 50"/>
                  <a:gd name="T8" fmla="*/ 50 w 5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50"/>
                  <a:gd name="T17" fmla="*/ 50 w 50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50">
                    <a:moveTo>
                      <a:pt x="50" y="0"/>
                    </a:moveTo>
                    <a:lnTo>
                      <a:pt x="0" y="0"/>
                    </a:lnTo>
                    <a:lnTo>
                      <a:pt x="26" y="5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112"/>
              <p:cNvSpPr>
                <a:spLocks noChangeShapeType="1"/>
              </p:cNvSpPr>
              <p:nvPr/>
            </p:nvSpPr>
            <p:spPr bwMode="auto">
              <a:xfrm>
                <a:off x="2316" y="2861"/>
                <a:ext cx="3" cy="2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Rectangle 113"/>
              <p:cNvSpPr>
                <a:spLocks noChangeArrowheads="1"/>
              </p:cNvSpPr>
              <p:nvPr/>
            </p:nvSpPr>
            <p:spPr bwMode="auto">
              <a:xfrm>
                <a:off x="2502" y="40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87" name="Rectangle 114"/>
              <p:cNvSpPr>
                <a:spLocks noChangeArrowheads="1"/>
              </p:cNvSpPr>
              <p:nvPr/>
            </p:nvSpPr>
            <p:spPr bwMode="auto">
              <a:xfrm>
                <a:off x="2579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88" name="Rectangle 115"/>
              <p:cNvSpPr>
                <a:spLocks noChangeArrowheads="1"/>
              </p:cNvSpPr>
              <p:nvPr/>
            </p:nvSpPr>
            <p:spPr bwMode="auto">
              <a:xfrm>
                <a:off x="2637" y="40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89" name="Rectangle 116"/>
              <p:cNvSpPr>
                <a:spLocks noChangeArrowheads="1"/>
              </p:cNvSpPr>
              <p:nvPr/>
            </p:nvSpPr>
            <p:spPr bwMode="auto">
              <a:xfrm>
                <a:off x="2716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190" name="Rectangle 117"/>
              <p:cNvSpPr>
                <a:spLocks noChangeArrowheads="1"/>
              </p:cNvSpPr>
              <p:nvPr/>
            </p:nvSpPr>
            <p:spPr bwMode="auto">
              <a:xfrm>
                <a:off x="2771" y="400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91" name="Rectangle 118"/>
              <p:cNvSpPr>
                <a:spLocks noChangeArrowheads="1"/>
              </p:cNvSpPr>
              <p:nvPr/>
            </p:nvSpPr>
            <p:spPr bwMode="auto">
              <a:xfrm>
                <a:off x="2802" y="400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y</a:t>
                </a:r>
                <a:endParaRPr lang="en-US" altLang="zh-CN" sz="2400"/>
              </a:p>
            </p:txBody>
          </p:sp>
          <p:sp>
            <p:nvSpPr>
              <p:cNvPr id="192" name="Rectangle 119"/>
              <p:cNvSpPr>
                <a:spLocks noChangeArrowheads="1"/>
              </p:cNvSpPr>
              <p:nvPr/>
            </p:nvSpPr>
            <p:spPr bwMode="auto">
              <a:xfrm>
                <a:off x="2852" y="40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93" name="Rectangle 120"/>
              <p:cNvSpPr>
                <a:spLocks noChangeArrowheads="1"/>
              </p:cNvSpPr>
              <p:nvPr/>
            </p:nvSpPr>
            <p:spPr bwMode="auto">
              <a:xfrm>
                <a:off x="2877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94" name="Rectangle 121"/>
              <p:cNvSpPr>
                <a:spLocks noChangeArrowheads="1"/>
              </p:cNvSpPr>
              <p:nvPr/>
            </p:nvSpPr>
            <p:spPr bwMode="auto">
              <a:xfrm>
                <a:off x="2935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95" name="Rectangle 122"/>
              <p:cNvSpPr>
                <a:spLocks noChangeArrowheads="1"/>
              </p:cNvSpPr>
              <p:nvPr/>
            </p:nvSpPr>
            <p:spPr bwMode="auto">
              <a:xfrm>
                <a:off x="2988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96" name="Rectangle 123"/>
              <p:cNvSpPr>
                <a:spLocks noChangeArrowheads="1"/>
              </p:cNvSpPr>
              <p:nvPr/>
            </p:nvSpPr>
            <p:spPr bwMode="auto">
              <a:xfrm>
                <a:off x="3044" y="400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97" name="Rectangle 124"/>
              <p:cNvSpPr>
                <a:spLocks noChangeArrowheads="1"/>
              </p:cNvSpPr>
              <p:nvPr/>
            </p:nvSpPr>
            <p:spPr bwMode="auto">
              <a:xfrm>
                <a:off x="3074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98" name="Rectangle 125"/>
              <p:cNvSpPr>
                <a:spLocks noChangeArrowheads="1"/>
              </p:cNvSpPr>
              <p:nvPr/>
            </p:nvSpPr>
            <p:spPr bwMode="auto">
              <a:xfrm>
                <a:off x="3130" y="400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99" name="Rectangle 126"/>
              <p:cNvSpPr>
                <a:spLocks noChangeArrowheads="1"/>
              </p:cNvSpPr>
              <p:nvPr/>
            </p:nvSpPr>
            <p:spPr bwMode="auto">
              <a:xfrm>
                <a:off x="3179" y="400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00" name="Rectangle 127"/>
              <p:cNvSpPr>
                <a:spLocks noChangeArrowheads="1"/>
              </p:cNvSpPr>
              <p:nvPr/>
            </p:nvSpPr>
            <p:spPr bwMode="auto">
              <a:xfrm>
                <a:off x="3227" y="40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01" name="Rectangle 128"/>
              <p:cNvSpPr>
                <a:spLocks noChangeArrowheads="1"/>
              </p:cNvSpPr>
              <p:nvPr/>
            </p:nvSpPr>
            <p:spPr bwMode="auto">
              <a:xfrm>
                <a:off x="3256" y="400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02" name="Rectangle 129"/>
              <p:cNvSpPr>
                <a:spLocks noChangeArrowheads="1"/>
              </p:cNvSpPr>
              <p:nvPr/>
            </p:nvSpPr>
            <p:spPr bwMode="auto">
              <a:xfrm>
                <a:off x="3302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03" name="Rectangle 130"/>
              <p:cNvSpPr>
                <a:spLocks noChangeArrowheads="1"/>
              </p:cNvSpPr>
              <p:nvPr/>
            </p:nvSpPr>
            <p:spPr bwMode="auto">
              <a:xfrm>
                <a:off x="3358" y="40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204" name="Rectangle 131"/>
              <p:cNvSpPr>
                <a:spLocks noChangeArrowheads="1"/>
              </p:cNvSpPr>
              <p:nvPr/>
            </p:nvSpPr>
            <p:spPr bwMode="auto">
              <a:xfrm>
                <a:off x="3439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05" name="Rectangle 132"/>
              <p:cNvSpPr>
                <a:spLocks noChangeArrowheads="1"/>
              </p:cNvSpPr>
              <p:nvPr/>
            </p:nvSpPr>
            <p:spPr bwMode="auto">
              <a:xfrm>
                <a:off x="3492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206" name="Rectangle 133"/>
              <p:cNvSpPr>
                <a:spLocks noChangeArrowheads="1"/>
              </p:cNvSpPr>
              <p:nvPr/>
            </p:nvSpPr>
            <p:spPr bwMode="auto">
              <a:xfrm>
                <a:off x="3547" y="40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07" name="Rectangle 134"/>
              <p:cNvSpPr>
                <a:spLocks noChangeArrowheads="1"/>
              </p:cNvSpPr>
              <p:nvPr/>
            </p:nvSpPr>
            <p:spPr bwMode="auto">
              <a:xfrm>
                <a:off x="3572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08" name="Rectangle 135"/>
              <p:cNvSpPr>
                <a:spLocks noChangeArrowheads="1"/>
              </p:cNvSpPr>
              <p:nvPr/>
            </p:nvSpPr>
            <p:spPr bwMode="auto">
              <a:xfrm>
                <a:off x="3629" y="40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09" name="Rectangle 136"/>
              <p:cNvSpPr>
                <a:spLocks noChangeArrowheads="1"/>
              </p:cNvSpPr>
              <p:nvPr/>
            </p:nvSpPr>
            <p:spPr bwMode="auto">
              <a:xfrm>
                <a:off x="3654" y="400"/>
                <a:ext cx="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10" name="Rectangle 137"/>
              <p:cNvSpPr>
                <a:spLocks noChangeArrowheads="1"/>
              </p:cNvSpPr>
              <p:nvPr/>
            </p:nvSpPr>
            <p:spPr bwMode="auto">
              <a:xfrm>
                <a:off x="3674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11" name="Rectangle 138"/>
              <p:cNvSpPr>
                <a:spLocks noChangeArrowheads="1"/>
              </p:cNvSpPr>
              <p:nvPr/>
            </p:nvSpPr>
            <p:spPr bwMode="auto">
              <a:xfrm>
                <a:off x="3732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n</a:t>
                </a:r>
                <a:endParaRPr lang="en-US" altLang="zh-CN" sz="2400"/>
              </a:p>
            </p:txBody>
          </p:sp>
          <p:sp>
            <p:nvSpPr>
              <p:cNvPr id="212" name="Rectangle 139"/>
              <p:cNvSpPr>
                <a:spLocks noChangeArrowheads="1"/>
              </p:cNvSpPr>
              <p:nvPr/>
            </p:nvSpPr>
            <p:spPr bwMode="auto">
              <a:xfrm>
                <a:off x="2390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(</a:t>
                </a:r>
                <a:endParaRPr lang="en-US" altLang="zh-CN" sz="2400"/>
              </a:p>
            </p:txBody>
          </p:sp>
          <p:sp>
            <p:nvSpPr>
              <p:cNvPr id="213" name="Rectangle 140"/>
              <p:cNvSpPr>
                <a:spLocks noChangeArrowheads="1"/>
              </p:cNvSpPr>
              <p:nvPr/>
            </p:nvSpPr>
            <p:spPr bwMode="auto">
              <a:xfrm>
                <a:off x="2422" y="218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14" name="Rectangle 141"/>
              <p:cNvSpPr>
                <a:spLocks noChangeArrowheads="1"/>
              </p:cNvSpPr>
              <p:nvPr/>
            </p:nvSpPr>
            <p:spPr bwMode="auto">
              <a:xfrm>
                <a:off x="2499" y="21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15" name="Rectangle 142"/>
              <p:cNvSpPr>
                <a:spLocks noChangeArrowheads="1"/>
              </p:cNvSpPr>
              <p:nvPr/>
            </p:nvSpPr>
            <p:spPr bwMode="auto">
              <a:xfrm>
                <a:off x="2553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16" name="Rectangle 143"/>
              <p:cNvSpPr>
                <a:spLocks noChangeArrowheads="1"/>
              </p:cNvSpPr>
              <p:nvPr/>
            </p:nvSpPr>
            <p:spPr bwMode="auto">
              <a:xfrm>
                <a:off x="2581" y="218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17" name="Rectangle 144"/>
              <p:cNvSpPr>
                <a:spLocks noChangeArrowheads="1"/>
              </p:cNvSpPr>
              <p:nvPr/>
            </p:nvSpPr>
            <p:spPr bwMode="auto">
              <a:xfrm>
                <a:off x="2635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18" name="Rectangle 145"/>
              <p:cNvSpPr>
                <a:spLocks noChangeArrowheads="1"/>
              </p:cNvSpPr>
              <p:nvPr/>
            </p:nvSpPr>
            <p:spPr bwMode="auto">
              <a:xfrm>
                <a:off x="2665" y="218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19" name="Rectangle 146"/>
              <p:cNvSpPr>
                <a:spLocks noChangeArrowheads="1"/>
              </p:cNvSpPr>
              <p:nvPr/>
            </p:nvSpPr>
            <p:spPr bwMode="auto">
              <a:xfrm>
                <a:off x="2683" y="21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220" name="Rectangle 147"/>
              <p:cNvSpPr>
                <a:spLocks noChangeArrowheads="1"/>
              </p:cNvSpPr>
              <p:nvPr/>
            </p:nvSpPr>
            <p:spPr bwMode="auto">
              <a:xfrm>
                <a:off x="2741" y="218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21" name="Rectangle 148"/>
              <p:cNvSpPr>
                <a:spLocks noChangeArrowheads="1"/>
              </p:cNvSpPr>
              <p:nvPr/>
            </p:nvSpPr>
            <p:spPr bwMode="auto">
              <a:xfrm>
                <a:off x="2829" y="218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22" name="Rectangle 149"/>
              <p:cNvSpPr>
                <a:spLocks noChangeArrowheads="1"/>
              </p:cNvSpPr>
              <p:nvPr/>
            </p:nvSpPr>
            <p:spPr bwMode="auto">
              <a:xfrm>
                <a:off x="2847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)</a:t>
                </a:r>
                <a:endParaRPr lang="en-US" altLang="zh-CN" sz="2400"/>
              </a:p>
            </p:txBody>
          </p:sp>
          <p:sp>
            <p:nvSpPr>
              <p:cNvPr id="223" name="Rectangle 150"/>
              <p:cNvSpPr>
                <a:spLocks noChangeArrowheads="1"/>
              </p:cNvSpPr>
              <p:nvPr/>
            </p:nvSpPr>
            <p:spPr bwMode="auto">
              <a:xfrm>
                <a:off x="2878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24" name="Rectangle 151"/>
              <p:cNvSpPr>
                <a:spLocks noChangeArrowheads="1"/>
              </p:cNvSpPr>
              <p:nvPr/>
            </p:nvSpPr>
            <p:spPr bwMode="auto">
              <a:xfrm>
                <a:off x="2904" y="21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25" name="Rectangle 152"/>
              <p:cNvSpPr>
                <a:spLocks noChangeArrowheads="1"/>
              </p:cNvSpPr>
              <p:nvPr/>
            </p:nvSpPr>
            <p:spPr bwMode="auto">
              <a:xfrm>
                <a:off x="2961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26" name="Rectangle 153"/>
              <p:cNvSpPr>
                <a:spLocks noChangeArrowheads="1"/>
              </p:cNvSpPr>
              <p:nvPr/>
            </p:nvSpPr>
            <p:spPr bwMode="auto">
              <a:xfrm>
                <a:off x="2993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27" name="Rectangle 154"/>
              <p:cNvSpPr>
                <a:spLocks noChangeArrowheads="1"/>
              </p:cNvSpPr>
              <p:nvPr/>
            </p:nvSpPr>
            <p:spPr bwMode="auto">
              <a:xfrm>
                <a:off x="3020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(</a:t>
                </a:r>
                <a:endParaRPr lang="en-US" altLang="zh-CN" sz="2400"/>
              </a:p>
            </p:txBody>
          </p:sp>
          <p:sp>
            <p:nvSpPr>
              <p:cNvPr id="228" name="Rectangle 155"/>
              <p:cNvSpPr>
                <a:spLocks noChangeArrowheads="1"/>
              </p:cNvSpPr>
              <p:nvPr/>
            </p:nvSpPr>
            <p:spPr bwMode="auto">
              <a:xfrm>
                <a:off x="3052" y="218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29" name="Rectangle 156"/>
              <p:cNvSpPr>
                <a:spLocks noChangeArrowheads="1"/>
              </p:cNvSpPr>
              <p:nvPr/>
            </p:nvSpPr>
            <p:spPr bwMode="auto">
              <a:xfrm>
                <a:off x="3129" y="21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30" name="Rectangle 157"/>
              <p:cNvSpPr>
                <a:spLocks noChangeArrowheads="1"/>
              </p:cNvSpPr>
              <p:nvPr/>
            </p:nvSpPr>
            <p:spPr bwMode="auto">
              <a:xfrm>
                <a:off x="3183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31" name="Rectangle 158"/>
              <p:cNvSpPr>
                <a:spLocks noChangeArrowheads="1"/>
              </p:cNvSpPr>
              <p:nvPr/>
            </p:nvSpPr>
            <p:spPr bwMode="auto">
              <a:xfrm>
                <a:off x="3211" y="218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32" name="Rectangle 159"/>
              <p:cNvSpPr>
                <a:spLocks noChangeArrowheads="1"/>
              </p:cNvSpPr>
              <p:nvPr/>
            </p:nvSpPr>
            <p:spPr bwMode="auto">
              <a:xfrm>
                <a:off x="3268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33" name="Rectangle 160"/>
              <p:cNvSpPr>
                <a:spLocks noChangeArrowheads="1"/>
              </p:cNvSpPr>
              <p:nvPr/>
            </p:nvSpPr>
            <p:spPr bwMode="auto">
              <a:xfrm>
                <a:off x="3295" y="218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34" name="Rectangle 161"/>
              <p:cNvSpPr>
                <a:spLocks noChangeArrowheads="1"/>
              </p:cNvSpPr>
              <p:nvPr/>
            </p:nvSpPr>
            <p:spPr bwMode="auto">
              <a:xfrm>
                <a:off x="3313" y="218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35" name="Rectangle 162"/>
              <p:cNvSpPr>
                <a:spLocks noChangeArrowheads="1"/>
              </p:cNvSpPr>
              <p:nvPr/>
            </p:nvSpPr>
            <p:spPr bwMode="auto">
              <a:xfrm>
                <a:off x="3383" y="218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36" name="Rectangle 163"/>
              <p:cNvSpPr>
                <a:spLocks noChangeArrowheads="1"/>
              </p:cNvSpPr>
              <p:nvPr/>
            </p:nvSpPr>
            <p:spPr bwMode="auto">
              <a:xfrm>
                <a:off x="3470" y="218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37" name="Rectangle 164"/>
              <p:cNvSpPr>
                <a:spLocks noChangeArrowheads="1"/>
              </p:cNvSpPr>
              <p:nvPr/>
            </p:nvSpPr>
            <p:spPr bwMode="auto">
              <a:xfrm>
                <a:off x="3489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)</a:t>
                </a:r>
                <a:endParaRPr lang="en-US" altLang="zh-CN" sz="2400"/>
              </a:p>
            </p:txBody>
          </p:sp>
          <p:sp>
            <p:nvSpPr>
              <p:cNvPr id="238" name="Rectangle 165"/>
              <p:cNvSpPr>
                <a:spLocks noChangeArrowheads="1"/>
              </p:cNvSpPr>
              <p:nvPr/>
            </p:nvSpPr>
            <p:spPr bwMode="auto">
              <a:xfrm>
                <a:off x="2476" y="175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239" name="Rectangle 166"/>
              <p:cNvSpPr>
                <a:spLocks noChangeArrowheads="1"/>
              </p:cNvSpPr>
              <p:nvPr/>
            </p:nvSpPr>
            <p:spPr bwMode="auto">
              <a:xfrm>
                <a:off x="2555" y="1756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40" name="Rectangle 167"/>
              <p:cNvSpPr>
                <a:spLocks noChangeArrowheads="1"/>
              </p:cNvSpPr>
              <p:nvPr/>
            </p:nvSpPr>
            <p:spPr bwMode="auto">
              <a:xfrm>
                <a:off x="2614" y="175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241" name="Rectangle 168"/>
              <p:cNvSpPr>
                <a:spLocks noChangeArrowheads="1"/>
              </p:cNvSpPr>
              <p:nvPr/>
            </p:nvSpPr>
            <p:spPr bwMode="auto">
              <a:xfrm>
                <a:off x="2690" y="1756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42" name="Rectangle 169"/>
              <p:cNvSpPr>
                <a:spLocks noChangeArrowheads="1"/>
              </p:cNvSpPr>
              <p:nvPr/>
            </p:nvSpPr>
            <p:spPr bwMode="auto">
              <a:xfrm>
                <a:off x="2748" y="1756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43" name="Rectangle 170"/>
              <p:cNvSpPr>
                <a:spLocks noChangeArrowheads="1"/>
              </p:cNvSpPr>
              <p:nvPr/>
            </p:nvSpPr>
            <p:spPr bwMode="auto">
              <a:xfrm>
                <a:off x="2779" y="1756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y</a:t>
                </a:r>
                <a:endParaRPr lang="en-US" altLang="zh-CN" sz="2400"/>
              </a:p>
            </p:txBody>
          </p:sp>
          <p:sp>
            <p:nvSpPr>
              <p:cNvPr id="244" name="Rectangle 171"/>
              <p:cNvSpPr>
                <a:spLocks noChangeArrowheads="1"/>
              </p:cNvSpPr>
              <p:nvPr/>
            </p:nvSpPr>
            <p:spPr bwMode="auto">
              <a:xfrm>
                <a:off x="2828" y="1756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45" name="Rectangle 172"/>
              <p:cNvSpPr>
                <a:spLocks noChangeArrowheads="1"/>
              </p:cNvSpPr>
              <p:nvPr/>
            </p:nvSpPr>
            <p:spPr bwMode="auto">
              <a:xfrm>
                <a:off x="2473" y="187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46" name="Rectangle 173"/>
              <p:cNvSpPr>
                <a:spLocks noChangeArrowheads="1"/>
              </p:cNvSpPr>
              <p:nvPr/>
            </p:nvSpPr>
            <p:spPr bwMode="auto">
              <a:xfrm>
                <a:off x="2532" y="1871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47" name="Rectangle 174"/>
              <p:cNvSpPr>
                <a:spLocks noChangeArrowheads="1"/>
              </p:cNvSpPr>
              <p:nvPr/>
            </p:nvSpPr>
            <p:spPr bwMode="auto">
              <a:xfrm>
                <a:off x="2579" y="1871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48" name="Rectangle 175"/>
              <p:cNvSpPr>
                <a:spLocks noChangeArrowheads="1"/>
              </p:cNvSpPr>
              <p:nvPr/>
            </p:nvSpPr>
            <p:spPr bwMode="auto">
              <a:xfrm>
                <a:off x="2625" y="187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49" name="Rectangle 176"/>
              <p:cNvSpPr>
                <a:spLocks noChangeArrowheads="1"/>
              </p:cNvSpPr>
              <p:nvPr/>
            </p:nvSpPr>
            <p:spPr bwMode="auto">
              <a:xfrm>
                <a:off x="2684" y="1871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50" name="Rectangle 177"/>
              <p:cNvSpPr>
                <a:spLocks noChangeArrowheads="1"/>
              </p:cNvSpPr>
              <p:nvPr/>
            </p:nvSpPr>
            <p:spPr bwMode="auto">
              <a:xfrm>
                <a:off x="2731" y="1871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51" name="Rectangle 178"/>
              <p:cNvSpPr>
                <a:spLocks noChangeArrowheads="1"/>
              </p:cNvSpPr>
              <p:nvPr/>
            </p:nvSpPr>
            <p:spPr bwMode="auto">
              <a:xfrm>
                <a:off x="2448" y="3069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52" name="Rectangle 179"/>
              <p:cNvSpPr>
                <a:spLocks noChangeArrowheads="1"/>
              </p:cNvSpPr>
              <p:nvPr/>
            </p:nvSpPr>
            <p:spPr bwMode="auto">
              <a:xfrm>
                <a:off x="2534" y="3069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53" name="Rectangle 180"/>
              <p:cNvSpPr>
                <a:spLocks noChangeArrowheads="1"/>
              </p:cNvSpPr>
              <p:nvPr/>
            </p:nvSpPr>
            <p:spPr bwMode="auto">
              <a:xfrm>
                <a:off x="2567" y="3069"/>
                <a:ext cx="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54" name="Rectangle 181"/>
              <p:cNvSpPr>
                <a:spLocks noChangeArrowheads="1"/>
              </p:cNvSpPr>
              <p:nvPr/>
            </p:nvSpPr>
            <p:spPr bwMode="auto">
              <a:xfrm>
                <a:off x="2588" y="306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55" name="Rectangle 182"/>
              <p:cNvSpPr>
                <a:spLocks noChangeArrowheads="1"/>
              </p:cNvSpPr>
              <p:nvPr/>
            </p:nvSpPr>
            <p:spPr bwMode="auto">
              <a:xfrm>
                <a:off x="2614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56" name="Rectangle 183"/>
              <p:cNvSpPr>
                <a:spLocks noChangeArrowheads="1"/>
              </p:cNvSpPr>
              <p:nvPr/>
            </p:nvSpPr>
            <p:spPr bwMode="auto">
              <a:xfrm>
                <a:off x="2671" y="3069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-</a:t>
                </a:r>
                <a:endParaRPr lang="en-US" altLang="zh-CN" sz="2400"/>
              </a:p>
            </p:txBody>
          </p:sp>
          <p:sp>
            <p:nvSpPr>
              <p:cNvPr id="257" name="Rectangle 184"/>
              <p:cNvSpPr>
                <a:spLocks noChangeArrowheads="1"/>
              </p:cNvSpPr>
              <p:nvPr/>
            </p:nvSpPr>
            <p:spPr bwMode="auto">
              <a:xfrm>
                <a:off x="2704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b</a:t>
                </a:r>
                <a:endParaRPr lang="en-US" altLang="zh-CN" sz="2400"/>
              </a:p>
            </p:txBody>
          </p:sp>
          <p:sp>
            <p:nvSpPr>
              <p:cNvPr id="258" name="Rectangle 185"/>
              <p:cNvSpPr>
                <a:spLocks noChangeArrowheads="1"/>
              </p:cNvSpPr>
              <p:nvPr/>
            </p:nvSpPr>
            <p:spPr bwMode="auto">
              <a:xfrm>
                <a:off x="2754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59" name="Rectangle 186"/>
              <p:cNvSpPr>
                <a:spLocks noChangeArrowheads="1"/>
              </p:cNvSpPr>
              <p:nvPr/>
            </p:nvSpPr>
            <p:spPr bwMode="auto">
              <a:xfrm>
                <a:off x="2813" y="3069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60" name="Rectangle 187"/>
              <p:cNvSpPr>
                <a:spLocks noChangeArrowheads="1"/>
              </p:cNvSpPr>
              <p:nvPr/>
            </p:nvSpPr>
            <p:spPr bwMode="auto">
              <a:xfrm>
                <a:off x="2863" y="3069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k</a:t>
                </a:r>
                <a:endParaRPr lang="en-US" altLang="zh-CN" sz="2400"/>
              </a:p>
            </p:txBody>
          </p:sp>
          <p:sp>
            <p:nvSpPr>
              <p:cNvPr id="261" name="Rectangle 188"/>
              <p:cNvSpPr>
                <a:spLocks noChangeArrowheads="1"/>
              </p:cNvSpPr>
              <p:nvPr/>
            </p:nvSpPr>
            <p:spPr bwMode="auto">
              <a:xfrm>
                <a:off x="2908" y="306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62" name="Rectangle 189"/>
              <p:cNvSpPr>
                <a:spLocks noChangeArrowheads="1"/>
              </p:cNvSpPr>
              <p:nvPr/>
            </p:nvSpPr>
            <p:spPr bwMode="auto">
              <a:xfrm>
                <a:off x="2936" y="3069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63" name="Rectangle 190"/>
              <p:cNvSpPr>
                <a:spLocks noChangeArrowheads="1"/>
              </p:cNvSpPr>
              <p:nvPr/>
            </p:nvSpPr>
            <p:spPr bwMode="auto">
              <a:xfrm>
                <a:off x="2984" y="306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64" name="Rectangle 191"/>
              <p:cNvSpPr>
                <a:spLocks noChangeArrowheads="1"/>
              </p:cNvSpPr>
              <p:nvPr/>
            </p:nvSpPr>
            <p:spPr bwMode="auto">
              <a:xfrm>
                <a:off x="3009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65" name="Rectangle 192"/>
              <p:cNvSpPr>
                <a:spLocks noChangeArrowheads="1"/>
              </p:cNvSpPr>
              <p:nvPr/>
            </p:nvSpPr>
            <p:spPr bwMode="auto">
              <a:xfrm>
                <a:off x="3067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66" name="Line 193"/>
              <p:cNvSpPr>
                <a:spLocks noChangeShapeType="1"/>
              </p:cNvSpPr>
              <p:nvPr/>
            </p:nvSpPr>
            <p:spPr bwMode="auto">
              <a:xfrm>
                <a:off x="2630" y="1267"/>
                <a:ext cx="606" cy="6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" name="Rectangle 194"/>
              <p:cNvSpPr>
                <a:spLocks noChangeArrowheads="1"/>
              </p:cNvSpPr>
              <p:nvPr/>
            </p:nvSpPr>
            <p:spPr bwMode="auto">
              <a:xfrm rot="2880000">
                <a:off x="2816" y="130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68" name="Rectangle 195"/>
              <p:cNvSpPr>
                <a:spLocks noChangeArrowheads="1"/>
              </p:cNvSpPr>
              <p:nvPr/>
            </p:nvSpPr>
            <p:spPr bwMode="auto">
              <a:xfrm rot="2880000">
                <a:off x="2834" y="1324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(</a:t>
                </a:r>
                <a:endParaRPr lang="en-US" altLang="zh-CN" sz="2400"/>
              </a:p>
            </p:txBody>
          </p:sp>
          <p:sp>
            <p:nvSpPr>
              <p:cNvPr id="269" name="Rectangle 196"/>
              <p:cNvSpPr>
                <a:spLocks noChangeArrowheads="1"/>
              </p:cNvSpPr>
              <p:nvPr/>
            </p:nvSpPr>
            <p:spPr bwMode="auto">
              <a:xfrm rot="2880000">
                <a:off x="2850" y="1365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70" name="Rectangle 197"/>
              <p:cNvSpPr>
                <a:spLocks noChangeArrowheads="1"/>
              </p:cNvSpPr>
              <p:nvPr/>
            </p:nvSpPr>
            <p:spPr bwMode="auto">
              <a:xfrm rot="2880000">
                <a:off x="2902" y="141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71" name="Rectangle 198"/>
              <p:cNvSpPr>
                <a:spLocks noChangeArrowheads="1"/>
              </p:cNvSpPr>
              <p:nvPr/>
            </p:nvSpPr>
            <p:spPr bwMode="auto">
              <a:xfrm rot="2880000">
                <a:off x="2942" y="1447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72" name="Rectangle 199"/>
              <p:cNvSpPr>
                <a:spLocks noChangeArrowheads="1"/>
              </p:cNvSpPr>
              <p:nvPr/>
            </p:nvSpPr>
            <p:spPr bwMode="auto">
              <a:xfrm rot="2880000">
                <a:off x="2956" y="1477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73" name="Rectangle 200"/>
              <p:cNvSpPr>
                <a:spLocks noChangeArrowheads="1"/>
              </p:cNvSpPr>
              <p:nvPr/>
            </p:nvSpPr>
            <p:spPr bwMode="auto">
              <a:xfrm rot="2880000">
                <a:off x="2998" y="150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74" name="Rectangle 201"/>
              <p:cNvSpPr>
                <a:spLocks noChangeArrowheads="1"/>
              </p:cNvSpPr>
              <p:nvPr/>
            </p:nvSpPr>
            <p:spPr bwMode="auto">
              <a:xfrm rot="2880000">
                <a:off x="3016" y="1524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75" name="Rectangle 202"/>
              <p:cNvSpPr>
                <a:spLocks noChangeArrowheads="1"/>
              </p:cNvSpPr>
              <p:nvPr/>
            </p:nvSpPr>
            <p:spPr bwMode="auto">
              <a:xfrm rot="2880000">
                <a:off x="3022" y="1556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76" name="Rectangle 203"/>
              <p:cNvSpPr>
                <a:spLocks noChangeArrowheads="1"/>
              </p:cNvSpPr>
              <p:nvPr/>
            </p:nvSpPr>
            <p:spPr bwMode="auto">
              <a:xfrm rot="2880000">
                <a:off x="3064" y="1621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77" name="Rectangle 204"/>
              <p:cNvSpPr>
                <a:spLocks noChangeArrowheads="1"/>
              </p:cNvSpPr>
              <p:nvPr/>
            </p:nvSpPr>
            <p:spPr bwMode="auto">
              <a:xfrm rot="2880000">
                <a:off x="3130" y="1655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78" name="Rectangle 205"/>
              <p:cNvSpPr>
                <a:spLocks noChangeArrowheads="1"/>
              </p:cNvSpPr>
              <p:nvPr/>
            </p:nvSpPr>
            <p:spPr bwMode="auto">
              <a:xfrm rot="2880000">
                <a:off x="3142" y="1676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)</a:t>
                </a:r>
                <a:endParaRPr lang="en-US" altLang="zh-CN" sz="2400"/>
              </a:p>
            </p:txBody>
          </p:sp>
        </p:grpSp>
        <p:sp>
          <p:nvSpPr>
            <p:cNvPr id="7" name="Rectangle 206"/>
            <p:cNvSpPr>
              <a:spLocks noChangeArrowheads="1"/>
            </p:cNvSpPr>
            <p:nvPr/>
          </p:nvSpPr>
          <p:spPr bwMode="auto">
            <a:xfrm rot="-5400000">
              <a:off x="2216" y="1805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8" name="Rectangle 207"/>
            <p:cNvSpPr>
              <a:spLocks noChangeArrowheads="1"/>
            </p:cNvSpPr>
            <p:nvPr/>
          </p:nvSpPr>
          <p:spPr bwMode="auto">
            <a:xfrm rot="-5400000">
              <a:off x="2194" y="1753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9" name="Rectangle 208"/>
            <p:cNvSpPr>
              <a:spLocks noChangeArrowheads="1"/>
            </p:cNvSpPr>
            <p:nvPr/>
          </p:nvSpPr>
          <p:spPr bwMode="auto">
            <a:xfrm rot="-5400000">
              <a:off x="2205" y="169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10" name="Rectangle 209"/>
            <p:cNvSpPr>
              <a:spLocks noChangeArrowheads="1"/>
            </p:cNvSpPr>
            <p:nvPr/>
          </p:nvSpPr>
          <p:spPr bwMode="auto">
            <a:xfrm rot="-5400000">
              <a:off x="2218" y="165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1" name="Rectangle 210"/>
            <p:cNvSpPr>
              <a:spLocks noChangeArrowheads="1"/>
            </p:cNvSpPr>
            <p:nvPr/>
          </p:nvSpPr>
          <p:spPr bwMode="auto">
            <a:xfrm rot="-5400000">
              <a:off x="2204" y="1607"/>
              <a:ext cx="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=</a:t>
              </a:r>
              <a:endParaRPr lang="en-US" altLang="zh-CN" sz="2400"/>
            </a:p>
          </p:txBody>
        </p:sp>
        <p:sp>
          <p:nvSpPr>
            <p:cNvPr id="12" name="Rectangle 211"/>
            <p:cNvSpPr>
              <a:spLocks noChangeArrowheads="1"/>
            </p:cNvSpPr>
            <p:nvPr/>
          </p:nvSpPr>
          <p:spPr bwMode="auto">
            <a:xfrm rot="-5400000">
              <a:off x="2218" y="156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3" name="Rectangle 212"/>
            <p:cNvSpPr>
              <a:spLocks noChangeArrowheads="1"/>
            </p:cNvSpPr>
            <p:nvPr/>
          </p:nvSpPr>
          <p:spPr bwMode="auto">
            <a:xfrm rot="-5400000">
              <a:off x="2223" y="1543"/>
              <a:ext cx="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14" name="Rectangle 213"/>
            <p:cNvSpPr>
              <a:spLocks noChangeArrowheads="1"/>
            </p:cNvSpPr>
            <p:nvPr/>
          </p:nvSpPr>
          <p:spPr bwMode="auto">
            <a:xfrm rot="-5400000">
              <a:off x="2205" y="150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L</a:t>
              </a:r>
              <a:endParaRPr lang="en-US" altLang="zh-CN" sz="2400"/>
            </a:p>
          </p:txBody>
        </p:sp>
        <p:sp>
          <p:nvSpPr>
            <p:cNvPr id="15" name="Rectangle 214"/>
            <p:cNvSpPr>
              <a:spLocks noChangeArrowheads="1"/>
            </p:cNvSpPr>
            <p:nvPr/>
          </p:nvSpPr>
          <p:spPr bwMode="auto">
            <a:xfrm rot="-5400000">
              <a:off x="2186" y="1427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W</a:t>
              </a:r>
              <a:endParaRPr lang="en-US" altLang="zh-CN" sz="2400"/>
            </a:p>
          </p:txBody>
        </p:sp>
        <p:sp>
          <p:nvSpPr>
            <p:cNvPr id="16" name="Rectangle 215"/>
            <p:cNvSpPr>
              <a:spLocks noChangeArrowheads="1"/>
            </p:cNvSpPr>
            <p:nvPr/>
          </p:nvSpPr>
          <p:spPr bwMode="auto">
            <a:xfrm rot="-5400000">
              <a:off x="2223" y="1379"/>
              <a:ext cx="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17" name="Rectangle 216"/>
            <p:cNvSpPr>
              <a:spLocks noChangeArrowheads="1"/>
            </p:cNvSpPr>
            <p:nvPr/>
          </p:nvSpPr>
          <p:spPr bwMode="auto">
            <a:xfrm rot="-5400000">
              <a:off x="2216" y="1350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18" name="Freeform 217"/>
            <p:cNvSpPr>
              <a:spLocks/>
            </p:cNvSpPr>
            <p:nvPr/>
          </p:nvSpPr>
          <p:spPr bwMode="auto">
            <a:xfrm>
              <a:off x="2293" y="1927"/>
              <a:ext cx="50" cy="49"/>
            </a:xfrm>
            <a:custGeom>
              <a:avLst/>
              <a:gdLst>
                <a:gd name="T0" fmla="*/ 50 w 50"/>
                <a:gd name="T1" fmla="*/ 0 h 49"/>
                <a:gd name="T2" fmla="*/ 0 w 50"/>
                <a:gd name="T3" fmla="*/ 2 h 49"/>
                <a:gd name="T4" fmla="*/ 26 w 50"/>
                <a:gd name="T5" fmla="*/ 49 h 49"/>
                <a:gd name="T6" fmla="*/ 50 w 50"/>
                <a:gd name="T7" fmla="*/ 2 h 49"/>
                <a:gd name="T8" fmla="*/ 50 w 50"/>
                <a:gd name="T9" fmla="*/ 2 h 49"/>
                <a:gd name="T10" fmla="*/ 50 w 50"/>
                <a:gd name="T11" fmla="*/ 0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49"/>
                <a:gd name="T20" fmla="*/ 50 w 50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49">
                  <a:moveTo>
                    <a:pt x="50" y="0"/>
                  </a:moveTo>
                  <a:lnTo>
                    <a:pt x="0" y="2"/>
                  </a:lnTo>
                  <a:lnTo>
                    <a:pt x="26" y="49"/>
                  </a:lnTo>
                  <a:lnTo>
                    <a:pt x="50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18"/>
            <p:cNvSpPr>
              <a:spLocks/>
            </p:cNvSpPr>
            <p:nvPr/>
          </p:nvSpPr>
          <p:spPr bwMode="auto">
            <a:xfrm>
              <a:off x="3207" y="1932"/>
              <a:ext cx="53" cy="53"/>
            </a:xfrm>
            <a:custGeom>
              <a:avLst/>
              <a:gdLst>
                <a:gd name="T0" fmla="*/ 35 w 53"/>
                <a:gd name="T1" fmla="*/ 0 h 53"/>
                <a:gd name="T2" fmla="*/ 0 w 53"/>
                <a:gd name="T3" fmla="*/ 36 h 53"/>
                <a:gd name="T4" fmla="*/ 53 w 53"/>
                <a:gd name="T5" fmla="*/ 53 h 53"/>
                <a:gd name="T6" fmla="*/ 38 w 53"/>
                <a:gd name="T7" fmla="*/ 3 h 53"/>
                <a:gd name="T8" fmla="*/ 38 w 53"/>
                <a:gd name="T9" fmla="*/ 3 h 53"/>
                <a:gd name="T10" fmla="*/ 35 w 53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53"/>
                <a:gd name="T20" fmla="*/ 53 w 53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53">
                  <a:moveTo>
                    <a:pt x="35" y="0"/>
                  </a:moveTo>
                  <a:lnTo>
                    <a:pt x="0" y="36"/>
                  </a:lnTo>
                  <a:lnTo>
                    <a:pt x="53" y="53"/>
                  </a:lnTo>
                  <a:lnTo>
                    <a:pt x="38" y="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19"/>
            <p:cNvSpPr>
              <a:spLocks/>
            </p:cNvSpPr>
            <p:nvPr/>
          </p:nvSpPr>
          <p:spPr bwMode="auto">
            <a:xfrm>
              <a:off x="4016" y="3588"/>
              <a:ext cx="50" cy="50"/>
            </a:xfrm>
            <a:custGeom>
              <a:avLst/>
              <a:gdLst>
                <a:gd name="T0" fmla="*/ 0 w 50"/>
                <a:gd name="T1" fmla="*/ 0 h 50"/>
                <a:gd name="T2" fmla="*/ 3 w 50"/>
                <a:gd name="T3" fmla="*/ 50 h 50"/>
                <a:gd name="T4" fmla="*/ 50 w 50"/>
                <a:gd name="T5" fmla="*/ 24 h 50"/>
                <a:gd name="T6" fmla="*/ 0 w 50"/>
                <a:gd name="T7" fmla="*/ 3 h 50"/>
                <a:gd name="T8" fmla="*/ 0 w 50"/>
                <a:gd name="T9" fmla="*/ 3 h 50"/>
                <a:gd name="T10" fmla="*/ 0 w 50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50"/>
                <a:gd name="T20" fmla="*/ 50 w 50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50">
                  <a:moveTo>
                    <a:pt x="0" y="0"/>
                  </a:moveTo>
                  <a:lnTo>
                    <a:pt x="3" y="50"/>
                  </a:lnTo>
                  <a:lnTo>
                    <a:pt x="50" y="2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220"/>
            <p:cNvSpPr>
              <a:spLocks noChangeArrowheads="1"/>
            </p:cNvSpPr>
            <p:nvPr/>
          </p:nvSpPr>
          <p:spPr bwMode="auto">
            <a:xfrm>
              <a:off x="1956" y="317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4</a:t>
              </a:r>
              <a:endParaRPr lang="en-US" altLang="zh-CN" sz="2400"/>
            </a:p>
          </p:txBody>
        </p:sp>
        <p:sp>
          <p:nvSpPr>
            <p:cNvPr id="22" name="Rectangle 221"/>
            <p:cNvSpPr>
              <a:spLocks noChangeArrowheads="1"/>
            </p:cNvSpPr>
            <p:nvPr/>
          </p:nvSpPr>
          <p:spPr bwMode="auto">
            <a:xfrm>
              <a:off x="1921" y="54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2</a:t>
              </a:r>
              <a:endParaRPr lang="en-US" altLang="zh-CN" sz="2400"/>
            </a:p>
          </p:txBody>
        </p:sp>
        <p:sp>
          <p:nvSpPr>
            <p:cNvPr id="23" name="Rectangle 222"/>
            <p:cNvSpPr>
              <a:spLocks noChangeArrowheads="1"/>
            </p:cNvSpPr>
            <p:nvPr/>
          </p:nvSpPr>
          <p:spPr bwMode="auto">
            <a:xfrm>
              <a:off x="2947" y="200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24" name="Rectangle 223"/>
            <p:cNvSpPr>
              <a:spLocks noChangeArrowheads="1"/>
            </p:cNvSpPr>
            <p:nvPr/>
          </p:nvSpPr>
          <p:spPr bwMode="auto">
            <a:xfrm>
              <a:off x="1921" y="200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 flipH="1">
              <a:off x="2806" y="3612"/>
              <a:ext cx="1224" cy="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25"/>
            <p:cNvSpPr>
              <a:spLocks/>
            </p:cNvSpPr>
            <p:nvPr/>
          </p:nvSpPr>
          <p:spPr bwMode="auto">
            <a:xfrm>
              <a:off x="2293" y="461"/>
              <a:ext cx="50" cy="50"/>
            </a:xfrm>
            <a:custGeom>
              <a:avLst/>
              <a:gdLst>
                <a:gd name="T0" fmla="*/ 50 w 50"/>
                <a:gd name="T1" fmla="*/ 0 h 50"/>
                <a:gd name="T2" fmla="*/ 0 w 50"/>
                <a:gd name="T3" fmla="*/ 3 h 50"/>
                <a:gd name="T4" fmla="*/ 26 w 50"/>
                <a:gd name="T5" fmla="*/ 50 h 50"/>
                <a:gd name="T6" fmla="*/ 50 w 50"/>
                <a:gd name="T7" fmla="*/ 3 h 50"/>
                <a:gd name="T8" fmla="*/ 50 w 50"/>
                <a:gd name="T9" fmla="*/ 3 h 50"/>
                <a:gd name="T10" fmla="*/ 50 w 50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50"/>
                <a:gd name="T20" fmla="*/ 50 w 50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50">
                  <a:moveTo>
                    <a:pt x="50" y="0"/>
                  </a:moveTo>
                  <a:lnTo>
                    <a:pt x="0" y="3"/>
                  </a:lnTo>
                  <a:lnTo>
                    <a:pt x="26" y="50"/>
                  </a:lnTo>
                  <a:lnTo>
                    <a:pt x="50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26"/>
            <p:cNvSpPr>
              <a:spLocks noChangeShapeType="1"/>
            </p:cNvSpPr>
            <p:nvPr/>
          </p:nvSpPr>
          <p:spPr bwMode="auto">
            <a:xfrm>
              <a:off x="2316" y="189"/>
              <a:ext cx="3" cy="2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27"/>
            <p:cNvSpPr>
              <a:spLocks noChangeArrowheads="1"/>
            </p:cNvSpPr>
            <p:nvPr/>
          </p:nvSpPr>
          <p:spPr bwMode="auto">
            <a:xfrm>
              <a:off x="2067" y="4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29" name="Rectangle 228"/>
            <p:cNvSpPr>
              <a:spLocks noChangeArrowheads="1"/>
            </p:cNvSpPr>
            <p:nvPr/>
          </p:nvSpPr>
          <p:spPr bwMode="auto">
            <a:xfrm>
              <a:off x="2126" y="48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30" name="Rectangle 229"/>
            <p:cNvSpPr>
              <a:spLocks noChangeArrowheads="1"/>
            </p:cNvSpPr>
            <p:nvPr/>
          </p:nvSpPr>
          <p:spPr bwMode="auto">
            <a:xfrm>
              <a:off x="2160" y="4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2215" y="4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32" name="Rectangle 231"/>
            <p:cNvSpPr>
              <a:spLocks noChangeArrowheads="1"/>
            </p:cNvSpPr>
            <p:nvPr/>
          </p:nvSpPr>
          <p:spPr bwMode="auto">
            <a:xfrm>
              <a:off x="2295" y="4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33" name="Rectangle 232"/>
            <p:cNvSpPr>
              <a:spLocks noChangeArrowheads="1"/>
            </p:cNvSpPr>
            <p:nvPr/>
          </p:nvSpPr>
          <p:spPr bwMode="auto">
            <a:xfrm>
              <a:off x="2324" y="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34" name="Rectangle 233"/>
            <p:cNvSpPr>
              <a:spLocks noChangeArrowheads="1"/>
            </p:cNvSpPr>
            <p:nvPr/>
          </p:nvSpPr>
          <p:spPr bwMode="auto">
            <a:xfrm>
              <a:off x="2372" y="4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35" name="Rectangle 234"/>
            <p:cNvSpPr>
              <a:spLocks noChangeArrowheads="1"/>
            </p:cNvSpPr>
            <p:nvPr/>
          </p:nvSpPr>
          <p:spPr bwMode="auto">
            <a:xfrm>
              <a:off x="2397" y="4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36" name="Rectangle 235"/>
            <p:cNvSpPr>
              <a:spLocks noChangeArrowheads="1"/>
            </p:cNvSpPr>
            <p:nvPr/>
          </p:nvSpPr>
          <p:spPr bwMode="auto">
            <a:xfrm>
              <a:off x="2454" y="4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37" name="Rectangle 236"/>
            <p:cNvSpPr>
              <a:spLocks noChangeArrowheads="1"/>
            </p:cNvSpPr>
            <p:nvPr/>
          </p:nvSpPr>
          <p:spPr bwMode="auto">
            <a:xfrm>
              <a:off x="2479" y="4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38" name="Rectangle 237"/>
            <p:cNvSpPr>
              <a:spLocks noChangeArrowheads="1"/>
            </p:cNvSpPr>
            <p:nvPr/>
          </p:nvSpPr>
          <p:spPr bwMode="auto">
            <a:xfrm>
              <a:off x="2533" y="4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39" name="Rectangle 238"/>
            <p:cNvSpPr>
              <a:spLocks noChangeArrowheads="1"/>
            </p:cNvSpPr>
            <p:nvPr/>
          </p:nvSpPr>
          <p:spPr bwMode="auto">
            <a:xfrm>
              <a:off x="2563" y="4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1</a:t>
              </a:r>
              <a:endParaRPr lang="en-US" altLang="zh-CN" sz="2400"/>
            </a:p>
          </p:txBody>
        </p:sp>
        <p:sp>
          <p:nvSpPr>
            <p:cNvPr id="40" name="Rectangle 239"/>
            <p:cNvSpPr>
              <a:spLocks noChangeArrowheads="1"/>
            </p:cNvSpPr>
            <p:nvPr/>
          </p:nvSpPr>
          <p:spPr bwMode="auto">
            <a:xfrm>
              <a:off x="4206" y="3474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41" name="Rectangle 240"/>
            <p:cNvSpPr>
              <a:spLocks noChangeArrowheads="1"/>
            </p:cNvSpPr>
            <p:nvPr/>
          </p:nvSpPr>
          <p:spPr bwMode="auto">
            <a:xfrm>
              <a:off x="4263" y="347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42" name="Rectangle 241"/>
            <p:cNvSpPr>
              <a:spLocks noChangeArrowheads="1"/>
            </p:cNvSpPr>
            <p:nvPr/>
          </p:nvSpPr>
          <p:spPr bwMode="auto">
            <a:xfrm>
              <a:off x="4320" y="347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43" name="Rectangle 242"/>
            <p:cNvSpPr>
              <a:spLocks noChangeArrowheads="1"/>
            </p:cNvSpPr>
            <p:nvPr/>
          </p:nvSpPr>
          <p:spPr bwMode="auto">
            <a:xfrm>
              <a:off x="4349" y="347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44" name="Rectangle 243"/>
            <p:cNvSpPr>
              <a:spLocks noChangeArrowheads="1"/>
            </p:cNvSpPr>
            <p:nvPr/>
          </p:nvSpPr>
          <p:spPr bwMode="auto">
            <a:xfrm>
              <a:off x="4396" y="347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45" name="Rectangle 244"/>
            <p:cNvSpPr>
              <a:spLocks noChangeArrowheads="1"/>
            </p:cNvSpPr>
            <p:nvPr/>
          </p:nvSpPr>
          <p:spPr bwMode="auto">
            <a:xfrm>
              <a:off x="4422" y="347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46" name="Rectangle 245"/>
            <p:cNvSpPr>
              <a:spLocks noChangeArrowheads="1"/>
            </p:cNvSpPr>
            <p:nvPr/>
          </p:nvSpPr>
          <p:spPr bwMode="auto">
            <a:xfrm>
              <a:off x="4475" y="347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47" name="Rectangle 246"/>
            <p:cNvSpPr>
              <a:spLocks noChangeArrowheads="1"/>
            </p:cNvSpPr>
            <p:nvPr/>
          </p:nvSpPr>
          <p:spPr bwMode="auto">
            <a:xfrm>
              <a:off x="4504" y="347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48" name="Rectangle 247"/>
            <p:cNvSpPr>
              <a:spLocks noChangeArrowheads="1"/>
            </p:cNvSpPr>
            <p:nvPr/>
          </p:nvSpPr>
          <p:spPr bwMode="auto">
            <a:xfrm>
              <a:off x="4557" y="347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49" name="Rectangle 248"/>
            <p:cNvSpPr>
              <a:spLocks noChangeArrowheads="1"/>
            </p:cNvSpPr>
            <p:nvPr/>
          </p:nvSpPr>
          <p:spPr bwMode="auto">
            <a:xfrm>
              <a:off x="4585" y="347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0</a:t>
              </a:r>
              <a:endParaRPr lang="en-US" altLang="zh-CN" sz="2400"/>
            </a:p>
          </p:txBody>
        </p:sp>
        <p:sp>
          <p:nvSpPr>
            <p:cNvPr id="50" name="Rectangle 249"/>
            <p:cNvSpPr>
              <a:spLocks noChangeArrowheads="1"/>
            </p:cNvSpPr>
            <p:nvPr/>
          </p:nvSpPr>
          <p:spPr bwMode="auto">
            <a:xfrm>
              <a:off x="4639" y="3474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 sz="2400"/>
            </a:p>
          </p:txBody>
        </p:sp>
        <p:sp>
          <p:nvSpPr>
            <p:cNvPr id="51" name="Rectangle 250"/>
            <p:cNvSpPr>
              <a:spLocks noChangeArrowheads="1"/>
            </p:cNvSpPr>
            <p:nvPr/>
          </p:nvSpPr>
          <p:spPr bwMode="auto">
            <a:xfrm>
              <a:off x="4151" y="3591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52" name="Rectangle 251"/>
            <p:cNvSpPr>
              <a:spLocks noChangeArrowheads="1"/>
            </p:cNvSpPr>
            <p:nvPr/>
          </p:nvSpPr>
          <p:spPr bwMode="auto">
            <a:xfrm>
              <a:off x="4182" y="3591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53" name="Rectangle 252"/>
            <p:cNvSpPr>
              <a:spLocks noChangeArrowheads="1"/>
            </p:cNvSpPr>
            <p:nvPr/>
          </p:nvSpPr>
          <p:spPr bwMode="auto">
            <a:xfrm>
              <a:off x="4240" y="3591"/>
              <a:ext cx="2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54" name="Rectangle 253"/>
            <p:cNvSpPr>
              <a:spLocks noChangeArrowheads="1"/>
            </p:cNvSpPr>
            <p:nvPr/>
          </p:nvSpPr>
          <p:spPr bwMode="auto">
            <a:xfrm>
              <a:off x="4265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55" name="Rectangle 254"/>
            <p:cNvSpPr>
              <a:spLocks noChangeArrowheads="1"/>
            </p:cNvSpPr>
            <p:nvPr/>
          </p:nvSpPr>
          <p:spPr bwMode="auto">
            <a:xfrm>
              <a:off x="4318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56" name="Rectangle 255"/>
            <p:cNvSpPr>
              <a:spLocks noChangeArrowheads="1"/>
            </p:cNvSpPr>
            <p:nvPr/>
          </p:nvSpPr>
          <p:spPr bwMode="auto">
            <a:xfrm>
              <a:off x="4374" y="3591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57" name="Rectangle 256"/>
            <p:cNvSpPr>
              <a:spLocks noChangeArrowheads="1"/>
            </p:cNvSpPr>
            <p:nvPr/>
          </p:nvSpPr>
          <p:spPr bwMode="auto">
            <a:xfrm>
              <a:off x="4404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58" name="Rectangle 257"/>
            <p:cNvSpPr>
              <a:spLocks noChangeArrowheads="1"/>
            </p:cNvSpPr>
            <p:nvPr/>
          </p:nvSpPr>
          <p:spPr bwMode="auto">
            <a:xfrm>
              <a:off x="4458" y="3591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59" name="Rectangle 258"/>
            <p:cNvSpPr>
              <a:spLocks noChangeArrowheads="1"/>
            </p:cNvSpPr>
            <p:nvPr/>
          </p:nvSpPr>
          <p:spPr bwMode="auto">
            <a:xfrm>
              <a:off x="4488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60" name="Rectangle 259"/>
            <p:cNvSpPr>
              <a:spLocks noChangeArrowheads="1"/>
            </p:cNvSpPr>
            <p:nvPr/>
          </p:nvSpPr>
          <p:spPr bwMode="auto">
            <a:xfrm>
              <a:off x="4540" y="3591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.</a:t>
              </a:r>
              <a:endParaRPr lang="en-US" altLang="zh-CN" sz="2400"/>
            </a:p>
          </p:txBody>
        </p:sp>
        <p:sp>
          <p:nvSpPr>
            <p:cNvPr id="61" name="Rectangle 260"/>
            <p:cNvSpPr>
              <a:spLocks noChangeArrowheads="1"/>
            </p:cNvSpPr>
            <p:nvPr/>
          </p:nvSpPr>
          <p:spPr bwMode="auto">
            <a:xfrm>
              <a:off x="4567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62" name="Rectangle 261"/>
            <p:cNvSpPr>
              <a:spLocks noChangeArrowheads="1"/>
            </p:cNvSpPr>
            <p:nvPr/>
          </p:nvSpPr>
          <p:spPr bwMode="auto">
            <a:xfrm>
              <a:off x="4623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2</a:t>
              </a:r>
              <a:endParaRPr lang="en-US" altLang="zh-CN" sz="2400"/>
            </a:p>
          </p:txBody>
        </p:sp>
        <p:sp>
          <p:nvSpPr>
            <p:cNvPr id="63" name="Rectangle 262"/>
            <p:cNvSpPr>
              <a:spLocks noChangeArrowheads="1"/>
            </p:cNvSpPr>
            <p:nvPr/>
          </p:nvSpPr>
          <p:spPr bwMode="auto">
            <a:xfrm>
              <a:off x="4676" y="3591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64" name="Rectangle 263"/>
            <p:cNvSpPr>
              <a:spLocks noChangeArrowheads="1"/>
            </p:cNvSpPr>
            <p:nvPr/>
          </p:nvSpPr>
          <p:spPr bwMode="auto">
            <a:xfrm>
              <a:off x="3502" y="175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65" name="Rectangle 264"/>
            <p:cNvSpPr>
              <a:spLocks noChangeArrowheads="1"/>
            </p:cNvSpPr>
            <p:nvPr/>
          </p:nvSpPr>
          <p:spPr bwMode="auto">
            <a:xfrm>
              <a:off x="3581" y="175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66" name="Rectangle 265"/>
            <p:cNvSpPr>
              <a:spLocks noChangeArrowheads="1"/>
            </p:cNvSpPr>
            <p:nvPr/>
          </p:nvSpPr>
          <p:spPr bwMode="auto">
            <a:xfrm>
              <a:off x="3639" y="175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67" name="Rectangle 266"/>
            <p:cNvSpPr>
              <a:spLocks noChangeArrowheads="1"/>
            </p:cNvSpPr>
            <p:nvPr/>
          </p:nvSpPr>
          <p:spPr bwMode="auto">
            <a:xfrm>
              <a:off x="3716" y="175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68" name="Rectangle 267"/>
            <p:cNvSpPr>
              <a:spLocks noChangeArrowheads="1"/>
            </p:cNvSpPr>
            <p:nvPr/>
          </p:nvSpPr>
          <p:spPr bwMode="auto">
            <a:xfrm>
              <a:off x="3773" y="1756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69" name="Rectangle 268"/>
            <p:cNvSpPr>
              <a:spLocks noChangeArrowheads="1"/>
            </p:cNvSpPr>
            <p:nvPr/>
          </p:nvSpPr>
          <p:spPr bwMode="auto">
            <a:xfrm>
              <a:off x="3804" y="175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y</a:t>
              </a:r>
              <a:endParaRPr lang="en-US" altLang="zh-CN" sz="2400"/>
            </a:p>
          </p:txBody>
        </p:sp>
        <p:sp>
          <p:nvSpPr>
            <p:cNvPr id="70" name="Rectangle 269"/>
            <p:cNvSpPr>
              <a:spLocks noChangeArrowheads="1"/>
            </p:cNvSpPr>
            <p:nvPr/>
          </p:nvSpPr>
          <p:spPr bwMode="auto">
            <a:xfrm>
              <a:off x="3853" y="1756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 sz="2400"/>
            </a:p>
          </p:txBody>
        </p:sp>
        <p:sp>
          <p:nvSpPr>
            <p:cNvPr id="71" name="Rectangle 270"/>
            <p:cNvSpPr>
              <a:spLocks noChangeArrowheads="1"/>
            </p:cNvSpPr>
            <p:nvPr/>
          </p:nvSpPr>
          <p:spPr bwMode="auto">
            <a:xfrm>
              <a:off x="3499" y="187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72" name="Rectangle 271"/>
            <p:cNvSpPr>
              <a:spLocks noChangeArrowheads="1"/>
            </p:cNvSpPr>
            <p:nvPr/>
          </p:nvSpPr>
          <p:spPr bwMode="auto">
            <a:xfrm>
              <a:off x="3557" y="187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73" name="Rectangle 272"/>
            <p:cNvSpPr>
              <a:spLocks noChangeArrowheads="1"/>
            </p:cNvSpPr>
            <p:nvPr/>
          </p:nvSpPr>
          <p:spPr bwMode="auto">
            <a:xfrm>
              <a:off x="3604" y="187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74" name="Rectangle 273"/>
            <p:cNvSpPr>
              <a:spLocks noChangeArrowheads="1"/>
            </p:cNvSpPr>
            <p:nvPr/>
          </p:nvSpPr>
          <p:spPr bwMode="auto">
            <a:xfrm>
              <a:off x="3651" y="187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75" name="Rectangle 274"/>
            <p:cNvSpPr>
              <a:spLocks noChangeArrowheads="1"/>
            </p:cNvSpPr>
            <p:nvPr/>
          </p:nvSpPr>
          <p:spPr bwMode="auto">
            <a:xfrm>
              <a:off x="3710" y="187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76" name="Rectangle 275"/>
            <p:cNvSpPr>
              <a:spLocks noChangeArrowheads="1"/>
            </p:cNvSpPr>
            <p:nvPr/>
          </p:nvSpPr>
          <p:spPr bwMode="auto">
            <a:xfrm>
              <a:off x="3757" y="187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77" name="Line 276"/>
            <p:cNvSpPr>
              <a:spLocks noChangeShapeType="1"/>
            </p:cNvSpPr>
            <p:nvPr/>
          </p:nvSpPr>
          <p:spPr bwMode="auto">
            <a:xfrm>
              <a:off x="3655" y="2732"/>
              <a:ext cx="607" cy="6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277"/>
            <p:cNvSpPr>
              <a:spLocks/>
            </p:cNvSpPr>
            <p:nvPr/>
          </p:nvSpPr>
          <p:spPr bwMode="auto">
            <a:xfrm>
              <a:off x="4233" y="3398"/>
              <a:ext cx="52" cy="52"/>
            </a:xfrm>
            <a:custGeom>
              <a:avLst/>
              <a:gdLst>
                <a:gd name="T0" fmla="*/ 35 w 52"/>
                <a:gd name="T1" fmla="*/ 0 h 52"/>
                <a:gd name="T2" fmla="*/ 0 w 52"/>
                <a:gd name="T3" fmla="*/ 35 h 52"/>
                <a:gd name="T4" fmla="*/ 52 w 52"/>
                <a:gd name="T5" fmla="*/ 52 h 52"/>
                <a:gd name="T6" fmla="*/ 38 w 52"/>
                <a:gd name="T7" fmla="*/ 3 h 52"/>
                <a:gd name="T8" fmla="*/ 38 w 52"/>
                <a:gd name="T9" fmla="*/ 3 h 52"/>
                <a:gd name="T10" fmla="*/ 35 w 52"/>
                <a:gd name="T11" fmla="*/ 0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52"/>
                <a:gd name="T20" fmla="*/ 52 w 52"/>
                <a:gd name="T21" fmla="*/ 52 h 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52">
                  <a:moveTo>
                    <a:pt x="35" y="0"/>
                  </a:moveTo>
                  <a:lnTo>
                    <a:pt x="0" y="35"/>
                  </a:lnTo>
                  <a:lnTo>
                    <a:pt x="52" y="52"/>
                  </a:lnTo>
                  <a:lnTo>
                    <a:pt x="38" y="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79" name="Picture 2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94" y="1145165"/>
            <a:ext cx="234315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" name="椭圆 279"/>
          <p:cNvSpPr>
            <a:spLocks noChangeArrowheads="1"/>
          </p:cNvSpPr>
          <p:nvPr/>
        </p:nvSpPr>
        <p:spPr bwMode="auto">
          <a:xfrm>
            <a:off x="4406205" y="3213100"/>
            <a:ext cx="1368425" cy="1439863"/>
          </a:xfrm>
          <a:prstGeom prst="ellipse">
            <a:avLst/>
          </a:prstGeom>
          <a:solidFill>
            <a:srgbClr val="FF0000">
              <a:alpha val="30980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8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500"/>
              </a:lnSpc>
            </a:pPr>
            <a:r>
              <a:rPr lang="en-US" altLang="zh-CN" sz="4400" dirty="0" err="1"/>
              <a:t>lw&amp;sw</a:t>
            </a:r>
            <a:r>
              <a:rPr lang="zh-CN" altLang="en-US" sz="4400" dirty="0"/>
              <a:t>：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   </a:t>
            </a:r>
            <a:r>
              <a:rPr lang="en-US" altLang="zh-CN" sz="3200" dirty="0" smtClean="0"/>
              <a:t>		</a:t>
            </a:r>
            <a:r>
              <a:rPr lang="en-US" altLang="zh-CN" dirty="0" smtClean="0">
                <a:solidFill>
                  <a:srgbClr val="FF0000"/>
                </a:solidFill>
              </a:rPr>
              <a:t>write result</a:t>
            </a:r>
            <a:endParaRPr lang="zh-CN" alt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4242122" y="168275"/>
            <a:ext cx="4578350" cy="6573838"/>
            <a:chOff x="1824" y="48"/>
            <a:chExt cx="2884" cy="4141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824" y="48"/>
              <a:ext cx="2857" cy="4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830" y="218"/>
              <a:ext cx="1955" cy="3956"/>
              <a:chOff x="1830" y="218"/>
              <a:chExt cx="1955" cy="3956"/>
            </a:xfrm>
          </p:grpSpPr>
          <p:sp>
            <p:nvSpPr>
              <p:cNvPr id="182" name="Freeform 109"/>
              <p:cNvSpPr>
                <a:spLocks/>
              </p:cNvSpPr>
              <p:nvPr/>
            </p:nvSpPr>
            <p:spPr bwMode="auto">
              <a:xfrm>
                <a:off x="1830" y="3198"/>
                <a:ext cx="976" cy="976"/>
              </a:xfrm>
              <a:custGeom>
                <a:avLst/>
                <a:gdLst>
                  <a:gd name="T0" fmla="*/ 486 w 976"/>
                  <a:gd name="T1" fmla="*/ 976 h 976"/>
                  <a:gd name="T2" fmla="*/ 568 w 976"/>
                  <a:gd name="T3" fmla="*/ 970 h 976"/>
                  <a:gd name="T4" fmla="*/ 645 w 976"/>
                  <a:gd name="T5" fmla="*/ 953 h 976"/>
                  <a:gd name="T6" fmla="*/ 712 w 976"/>
                  <a:gd name="T7" fmla="*/ 924 h 976"/>
                  <a:gd name="T8" fmla="*/ 776 w 976"/>
                  <a:gd name="T9" fmla="*/ 883 h 976"/>
                  <a:gd name="T10" fmla="*/ 835 w 976"/>
                  <a:gd name="T11" fmla="*/ 836 h 976"/>
                  <a:gd name="T12" fmla="*/ 882 w 976"/>
                  <a:gd name="T13" fmla="*/ 777 h 976"/>
                  <a:gd name="T14" fmla="*/ 923 w 976"/>
                  <a:gd name="T15" fmla="*/ 713 h 976"/>
                  <a:gd name="T16" fmla="*/ 952 w 976"/>
                  <a:gd name="T17" fmla="*/ 642 h 976"/>
                  <a:gd name="T18" fmla="*/ 970 w 976"/>
                  <a:gd name="T19" fmla="*/ 569 h 976"/>
                  <a:gd name="T20" fmla="*/ 976 w 976"/>
                  <a:gd name="T21" fmla="*/ 490 h 976"/>
                  <a:gd name="T22" fmla="*/ 970 w 976"/>
                  <a:gd name="T23" fmla="*/ 411 h 976"/>
                  <a:gd name="T24" fmla="*/ 952 w 976"/>
                  <a:gd name="T25" fmla="*/ 335 h 976"/>
                  <a:gd name="T26" fmla="*/ 923 w 976"/>
                  <a:gd name="T27" fmla="*/ 264 h 976"/>
                  <a:gd name="T28" fmla="*/ 882 w 976"/>
                  <a:gd name="T29" fmla="*/ 200 h 976"/>
                  <a:gd name="T30" fmla="*/ 835 w 976"/>
                  <a:gd name="T31" fmla="*/ 144 h 976"/>
                  <a:gd name="T32" fmla="*/ 776 w 976"/>
                  <a:gd name="T33" fmla="*/ 94 h 976"/>
                  <a:gd name="T34" fmla="*/ 712 w 976"/>
                  <a:gd name="T35" fmla="*/ 56 h 976"/>
                  <a:gd name="T36" fmla="*/ 645 w 976"/>
                  <a:gd name="T37" fmla="*/ 27 h 976"/>
                  <a:gd name="T38" fmla="*/ 568 w 976"/>
                  <a:gd name="T39" fmla="*/ 6 h 976"/>
                  <a:gd name="T40" fmla="*/ 489 w 976"/>
                  <a:gd name="T41" fmla="*/ 0 h 976"/>
                  <a:gd name="T42" fmla="*/ 410 w 976"/>
                  <a:gd name="T43" fmla="*/ 6 h 976"/>
                  <a:gd name="T44" fmla="*/ 334 w 976"/>
                  <a:gd name="T45" fmla="*/ 27 h 976"/>
                  <a:gd name="T46" fmla="*/ 264 w 976"/>
                  <a:gd name="T47" fmla="*/ 56 h 976"/>
                  <a:gd name="T48" fmla="*/ 199 w 976"/>
                  <a:gd name="T49" fmla="*/ 94 h 976"/>
                  <a:gd name="T50" fmla="*/ 143 w 976"/>
                  <a:gd name="T51" fmla="*/ 144 h 976"/>
                  <a:gd name="T52" fmla="*/ 94 w 976"/>
                  <a:gd name="T53" fmla="*/ 200 h 976"/>
                  <a:gd name="T54" fmla="*/ 56 w 976"/>
                  <a:gd name="T55" fmla="*/ 264 h 976"/>
                  <a:gd name="T56" fmla="*/ 26 w 976"/>
                  <a:gd name="T57" fmla="*/ 335 h 976"/>
                  <a:gd name="T58" fmla="*/ 6 w 976"/>
                  <a:gd name="T59" fmla="*/ 411 h 976"/>
                  <a:gd name="T60" fmla="*/ 0 w 976"/>
                  <a:gd name="T61" fmla="*/ 490 h 976"/>
                  <a:gd name="T62" fmla="*/ 6 w 976"/>
                  <a:gd name="T63" fmla="*/ 569 h 976"/>
                  <a:gd name="T64" fmla="*/ 26 w 976"/>
                  <a:gd name="T65" fmla="*/ 642 h 976"/>
                  <a:gd name="T66" fmla="*/ 56 w 976"/>
                  <a:gd name="T67" fmla="*/ 713 h 976"/>
                  <a:gd name="T68" fmla="*/ 94 w 976"/>
                  <a:gd name="T69" fmla="*/ 777 h 976"/>
                  <a:gd name="T70" fmla="*/ 143 w 976"/>
                  <a:gd name="T71" fmla="*/ 836 h 976"/>
                  <a:gd name="T72" fmla="*/ 199 w 976"/>
                  <a:gd name="T73" fmla="*/ 883 h 976"/>
                  <a:gd name="T74" fmla="*/ 264 w 976"/>
                  <a:gd name="T75" fmla="*/ 924 h 976"/>
                  <a:gd name="T76" fmla="*/ 334 w 976"/>
                  <a:gd name="T77" fmla="*/ 953 h 976"/>
                  <a:gd name="T78" fmla="*/ 410 w 976"/>
                  <a:gd name="T79" fmla="*/ 970 h 976"/>
                  <a:gd name="T80" fmla="*/ 489 w 976"/>
                  <a:gd name="T81" fmla="*/ 976 h 976"/>
                  <a:gd name="T82" fmla="*/ 489 w 976"/>
                  <a:gd name="T83" fmla="*/ 976 h 97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76"/>
                  <a:gd name="T127" fmla="*/ 0 h 976"/>
                  <a:gd name="T128" fmla="*/ 976 w 976"/>
                  <a:gd name="T129" fmla="*/ 976 h 97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76" h="976">
                    <a:moveTo>
                      <a:pt x="486" y="976"/>
                    </a:moveTo>
                    <a:lnTo>
                      <a:pt x="568" y="970"/>
                    </a:lnTo>
                    <a:lnTo>
                      <a:pt x="645" y="953"/>
                    </a:lnTo>
                    <a:lnTo>
                      <a:pt x="712" y="924"/>
                    </a:lnTo>
                    <a:lnTo>
                      <a:pt x="776" y="883"/>
                    </a:lnTo>
                    <a:lnTo>
                      <a:pt x="835" y="836"/>
                    </a:lnTo>
                    <a:lnTo>
                      <a:pt x="882" y="777"/>
                    </a:lnTo>
                    <a:lnTo>
                      <a:pt x="923" y="713"/>
                    </a:lnTo>
                    <a:lnTo>
                      <a:pt x="952" y="642"/>
                    </a:lnTo>
                    <a:lnTo>
                      <a:pt x="970" y="569"/>
                    </a:lnTo>
                    <a:lnTo>
                      <a:pt x="976" y="490"/>
                    </a:lnTo>
                    <a:lnTo>
                      <a:pt x="970" y="411"/>
                    </a:lnTo>
                    <a:lnTo>
                      <a:pt x="952" y="335"/>
                    </a:lnTo>
                    <a:lnTo>
                      <a:pt x="923" y="264"/>
                    </a:lnTo>
                    <a:lnTo>
                      <a:pt x="882" y="200"/>
                    </a:lnTo>
                    <a:lnTo>
                      <a:pt x="835" y="144"/>
                    </a:lnTo>
                    <a:lnTo>
                      <a:pt x="776" y="94"/>
                    </a:lnTo>
                    <a:lnTo>
                      <a:pt x="712" y="56"/>
                    </a:lnTo>
                    <a:lnTo>
                      <a:pt x="645" y="27"/>
                    </a:lnTo>
                    <a:lnTo>
                      <a:pt x="568" y="6"/>
                    </a:lnTo>
                    <a:lnTo>
                      <a:pt x="489" y="0"/>
                    </a:lnTo>
                    <a:lnTo>
                      <a:pt x="410" y="6"/>
                    </a:lnTo>
                    <a:lnTo>
                      <a:pt x="334" y="27"/>
                    </a:lnTo>
                    <a:lnTo>
                      <a:pt x="264" y="56"/>
                    </a:lnTo>
                    <a:lnTo>
                      <a:pt x="199" y="94"/>
                    </a:lnTo>
                    <a:lnTo>
                      <a:pt x="143" y="144"/>
                    </a:lnTo>
                    <a:lnTo>
                      <a:pt x="94" y="200"/>
                    </a:lnTo>
                    <a:lnTo>
                      <a:pt x="56" y="264"/>
                    </a:lnTo>
                    <a:lnTo>
                      <a:pt x="26" y="335"/>
                    </a:lnTo>
                    <a:lnTo>
                      <a:pt x="6" y="411"/>
                    </a:lnTo>
                    <a:lnTo>
                      <a:pt x="0" y="490"/>
                    </a:lnTo>
                    <a:lnTo>
                      <a:pt x="6" y="569"/>
                    </a:lnTo>
                    <a:lnTo>
                      <a:pt x="26" y="642"/>
                    </a:lnTo>
                    <a:lnTo>
                      <a:pt x="56" y="713"/>
                    </a:lnTo>
                    <a:lnTo>
                      <a:pt x="94" y="777"/>
                    </a:lnTo>
                    <a:lnTo>
                      <a:pt x="143" y="836"/>
                    </a:lnTo>
                    <a:lnTo>
                      <a:pt x="199" y="883"/>
                    </a:lnTo>
                    <a:lnTo>
                      <a:pt x="264" y="924"/>
                    </a:lnTo>
                    <a:lnTo>
                      <a:pt x="334" y="953"/>
                    </a:lnTo>
                    <a:lnTo>
                      <a:pt x="410" y="970"/>
                    </a:lnTo>
                    <a:lnTo>
                      <a:pt x="489" y="97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"/>
              <p:cNvSpPr>
                <a:spLocks/>
              </p:cNvSpPr>
              <p:nvPr/>
            </p:nvSpPr>
            <p:spPr bwMode="auto">
              <a:xfrm>
                <a:off x="2905" y="1985"/>
                <a:ext cx="879" cy="879"/>
              </a:xfrm>
              <a:custGeom>
                <a:avLst/>
                <a:gdLst>
                  <a:gd name="T0" fmla="*/ 437 w 879"/>
                  <a:gd name="T1" fmla="*/ 876 h 879"/>
                  <a:gd name="T2" fmla="*/ 510 w 879"/>
                  <a:gd name="T3" fmla="*/ 873 h 879"/>
                  <a:gd name="T4" fmla="*/ 578 w 879"/>
                  <a:gd name="T5" fmla="*/ 856 h 879"/>
                  <a:gd name="T6" fmla="*/ 642 w 879"/>
                  <a:gd name="T7" fmla="*/ 830 h 879"/>
                  <a:gd name="T8" fmla="*/ 698 w 879"/>
                  <a:gd name="T9" fmla="*/ 794 h 879"/>
                  <a:gd name="T10" fmla="*/ 750 w 879"/>
                  <a:gd name="T11" fmla="*/ 750 h 879"/>
                  <a:gd name="T12" fmla="*/ 794 w 879"/>
                  <a:gd name="T13" fmla="*/ 698 h 879"/>
                  <a:gd name="T14" fmla="*/ 830 w 879"/>
                  <a:gd name="T15" fmla="*/ 639 h 879"/>
                  <a:gd name="T16" fmla="*/ 856 w 879"/>
                  <a:gd name="T17" fmla="*/ 577 h 879"/>
                  <a:gd name="T18" fmla="*/ 873 w 879"/>
                  <a:gd name="T19" fmla="*/ 510 h 879"/>
                  <a:gd name="T20" fmla="*/ 879 w 879"/>
                  <a:gd name="T21" fmla="*/ 440 h 879"/>
                  <a:gd name="T22" fmla="*/ 873 w 879"/>
                  <a:gd name="T23" fmla="*/ 366 h 879"/>
                  <a:gd name="T24" fmla="*/ 856 w 879"/>
                  <a:gd name="T25" fmla="*/ 299 h 879"/>
                  <a:gd name="T26" fmla="*/ 830 w 879"/>
                  <a:gd name="T27" fmla="*/ 238 h 879"/>
                  <a:gd name="T28" fmla="*/ 794 w 879"/>
                  <a:gd name="T29" fmla="*/ 179 h 879"/>
                  <a:gd name="T30" fmla="*/ 750 w 879"/>
                  <a:gd name="T31" fmla="*/ 126 h 879"/>
                  <a:gd name="T32" fmla="*/ 698 w 879"/>
                  <a:gd name="T33" fmla="*/ 82 h 879"/>
                  <a:gd name="T34" fmla="*/ 642 w 879"/>
                  <a:gd name="T35" fmla="*/ 47 h 879"/>
                  <a:gd name="T36" fmla="*/ 578 w 879"/>
                  <a:gd name="T37" fmla="*/ 21 h 879"/>
                  <a:gd name="T38" fmla="*/ 510 w 879"/>
                  <a:gd name="T39" fmla="*/ 3 h 879"/>
                  <a:gd name="T40" fmla="*/ 440 w 879"/>
                  <a:gd name="T41" fmla="*/ 0 h 879"/>
                  <a:gd name="T42" fmla="*/ 369 w 879"/>
                  <a:gd name="T43" fmla="*/ 3 h 879"/>
                  <a:gd name="T44" fmla="*/ 299 w 879"/>
                  <a:gd name="T45" fmla="*/ 21 h 879"/>
                  <a:gd name="T46" fmla="*/ 238 w 879"/>
                  <a:gd name="T47" fmla="*/ 47 h 879"/>
                  <a:gd name="T48" fmla="*/ 179 w 879"/>
                  <a:gd name="T49" fmla="*/ 82 h 879"/>
                  <a:gd name="T50" fmla="*/ 129 w 879"/>
                  <a:gd name="T51" fmla="*/ 126 h 879"/>
                  <a:gd name="T52" fmla="*/ 85 w 879"/>
                  <a:gd name="T53" fmla="*/ 179 h 879"/>
                  <a:gd name="T54" fmla="*/ 50 w 879"/>
                  <a:gd name="T55" fmla="*/ 238 h 879"/>
                  <a:gd name="T56" fmla="*/ 21 w 879"/>
                  <a:gd name="T57" fmla="*/ 299 h 879"/>
                  <a:gd name="T58" fmla="*/ 6 w 879"/>
                  <a:gd name="T59" fmla="*/ 366 h 879"/>
                  <a:gd name="T60" fmla="*/ 0 w 879"/>
                  <a:gd name="T61" fmla="*/ 440 h 879"/>
                  <a:gd name="T62" fmla="*/ 6 w 879"/>
                  <a:gd name="T63" fmla="*/ 510 h 879"/>
                  <a:gd name="T64" fmla="*/ 21 w 879"/>
                  <a:gd name="T65" fmla="*/ 577 h 879"/>
                  <a:gd name="T66" fmla="*/ 50 w 879"/>
                  <a:gd name="T67" fmla="*/ 639 h 879"/>
                  <a:gd name="T68" fmla="*/ 85 w 879"/>
                  <a:gd name="T69" fmla="*/ 698 h 879"/>
                  <a:gd name="T70" fmla="*/ 129 w 879"/>
                  <a:gd name="T71" fmla="*/ 750 h 879"/>
                  <a:gd name="T72" fmla="*/ 179 w 879"/>
                  <a:gd name="T73" fmla="*/ 794 h 879"/>
                  <a:gd name="T74" fmla="*/ 238 w 879"/>
                  <a:gd name="T75" fmla="*/ 830 h 879"/>
                  <a:gd name="T76" fmla="*/ 299 w 879"/>
                  <a:gd name="T77" fmla="*/ 856 h 879"/>
                  <a:gd name="T78" fmla="*/ 369 w 879"/>
                  <a:gd name="T79" fmla="*/ 873 h 879"/>
                  <a:gd name="T80" fmla="*/ 440 w 879"/>
                  <a:gd name="T81" fmla="*/ 879 h 879"/>
                  <a:gd name="T82" fmla="*/ 440 w 879"/>
                  <a:gd name="T83" fmla="*/ 879 h 8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79"/>
                  <a:gd name="T127" fmla="*/ 0 h 879"/>
                  <a:gd name="T128" fmla="*/ 879 w 879"/>
                  <a:gd name="T129" fmla="*/ 879 h 87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79" h="879">
                    <a:moveTo>
                      <a:pt x="437" y="876"/>
                    </a:moveTo>
                    <a:lnTo>
                      <a:pt x="510" y="873"/>
                    </a:lnTo>
                    <a:lnTo>
                      <a:pt x="578" y="856"/>
                    </a:lnTo>
                    <a:lnTo>
                      <a:pt x="642" y="830"/>
                    </a:lnTo>
                    <a:lnTo>
                      <a:pt x="698" y="794"/>
                    </a:lnTo>
                    <a:lnTo>
                      <a:pt x="750" y="750"/>
                    </a:lnTo>
                    <a:lnTo>
                      <a:pt x="794" y="698"/>
                    </a:lnTo>
                    <a:lnTo>
                      <a:pt x="830" y="639"/>
                    </a:lnTo>
                    <a:lnTo>
                      <a:pt x="856" y="577"/>
                    </a:lnTo>
                    <a:lnTo>
                      <a:pt x="873" y="510"/>
                    </a:lnTo>
                    <a:lnTo>
                      <a:pt x="879" y="440"/>
                    </a:lnTo>
                    <a:lnTo>
                      <a:pt x="873" y="366"/>
                    </a:lnTo>
                    <a:lnTo>
                      <a:pt x="856" y="299"/>
                    </a:lnTo>
                    <a:lnTo>
                      <a:pt x="830" y="238"/>
                    </a:lnTo>
                    <a:lnTo>
                      <a:pt x="794" y="179"/>
                    </a:lnTo>
                    <a:lnTo>
                      <a:pt x="750" y="126"/>
                    </a:lnTo>
                    <a:lnTo>
                      <a:pt x="698" y="82"/>
                    </a:lnTo>
                    <a:lnTo>
                      <a:pt x="642" y="47"/>
                    </a:lnTo>
                    <a:lnTo>
                      <a:pt x="578" y="21"/>
                    </a:lnTo>
                    <a:lnTo>
                      <a:pt x="510" y="3"/>
                    </a:lnTo>
                    <a:lnTo>
                      <a:pt x="440" y="0"/>
                    </a:lnTo>
                    <a:lnTo>
                      <a:pt x="369" y="3"/>
                    </a:lnTo>
                    <a:lnTo>
                      <a:pt x="299" y="21"/>
                    </a:lnTo>
                    <a:lnTo>
                      <a:pt x="238" y="47"/>
                    </a:lnTo>
                    <a:lnTo>
                      <a:pt x="179" y="82"/>
                    </a:lnTo>
                    <a:lnTo>
                      <a:pt x="129" y="126"/>
                    </a:lnTo>
                    <a:lnTo>
                      <a:pt x="85" y="179"/>
                    </a:lnTo>
                    <a:lnTo>
                      <a:pt x="50" y="238"/>
                    </a:lnTo>
                    <a:lnTo>
                      <a:pt x="21" y="299"/>
                    </a:lnTo>
                    <a:lnTo>
                      <a:pt x="6" y="366"/>
                    </a:lnTo>
                    <a:lnTo>
                      <a:pt x="0" y="440"/>
                    </a:lnTo>
                    <a:lnTo>
                      <a:pt x="6" y="510"/>
                    </a:lnTo>
                    <a:lnTo>
                      <a:pt x="21" y="577"/>
                    </a:lnTo>
                    <a:lnTo>
                      <a:pt x="50" y="639"/>
                    </a:lnTo>
                    <a:lnTo>
                      <a:pt x="85" y="698"/>
                    </a:lnTo>
                    <a:lnTo>
                      <a:pt x="129" y="750"/>
                    </a:lnTo>
                    <a:lnTo>
                      <a:pt x="179" y="794"/>
                    </a:lnTo>
                    <a:lnTo>
                      <a:pt x="238" y="830"/>
                    </a:lnTo>
                    <a:lnTo>
                      <a:pt x="299" y="856"/>
                    </a:lnTo>
                    <a:lnTo>
                      <a:pt x="369" y="873"/>
                    </a:lnTo>
                    <a:lnTo>
                      <a:pt x="440" y="879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Rectangle 7"/>
              <p:cNvSpPr>
                <a:spLocks noChangeArrowheads="1"/>
              </p:cNvSpPr>
              <p:nvPr/>
            </p:nvSpPr>
            <p:spPr bwMode="auto">
              <a:xfrm>
                <a:off x="3153" y="2331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3232" y="233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82" name="Rectangle 9"/>
              <p:cNvSpPr>
                <a:spLocks noChangeArrowheads="1"/>
              </p:cNvSpPr>
              <p:nvPr/>
            </p:nvSpPr>
            <p:spPr bwMode="auto">
              <a:xfrm>
                <a:off x="3288" y="2331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83" name="Rectangle 10"/>
              <p:cNvSpPr>
                <a:spLocks noChangeArrowheads="1"/>
              </p:cNvSpPr>
              <p:nvPr/>
            </p:nvSpPr>
            <p:spPr bwMode="auto">
              <a:xfrm>
                <a:off x="3374" y="2331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3460" y="2331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490" y="2331"/>
                <a:ext cx="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86" name="Rectangle 13"/>
              <p:cNvSpPr>
                <a:spLocks noChangeArrowheads="1"/>
              </p:cNvSpPr>
              <p:nvPr/>
            </p:nvSpPr>
            <p:spPr bwMode="auto">
              <a:xfrm>
                <a:off x="3514" y="233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87" name="Rectangle 14"/>
              <p:cNvSpPr>
                <a:spLocks noChangeArrowheads="1"/>
              </p:cNvSpPr>
              <p:nvPr/>
            </p:nvSpPr>
            <p:spPr bwMode="auto">
              <a:xfrm>
                <a:off x="3540" y="233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88" name="Rectangle 15"/>
              <p:cNvSpPr>
                <a:spLocks noChangeArrowheads="1"/>
              </p:cNvSpPr>
              <p:nvPr/>
            </p:nvSpPr>
            <p:spPr bwMode="auto">
              <a:xfrm>
                <a:off x="3595" y="2331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89" name="Rectangle 16"/>
              <p:cNvSpPr>
                <a:spLocks noChangeArrowheads="1"/>
              </p:cNvSpPr>
              <p:nvPr/>
            </p:nvSpPr>
            <p:spPr bwMode="auto">
              <a:xfrm>
                <a:off x="3191" y="244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90" name="Rectangle 17"/>
              <p:cNvSpPr>
                <a:spLocks noChangeArrowheads="1"/>
              </p:cNvSpPr>
              <p:nvPr/>
            </p:nvSpPr>
            <p:spPr bwMode="auto">
              <a:xfrm>
                <a:off x="3217" y="244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91" name="Rectangle 18"/>
              <p:cNvSpPr>
                <a:spLocks noChangeArrowheads="1"/>
              </p:cNvSpPr>
              <p:nvPr/>
            </p:nvSpPr>
            <p:spPr bwMode="auto">
              <a:xfrm>
                <a:off x="3275" y="244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92" name="Rectangle 19"/>
              <p:cNvSpPr>
                <a:spLocks noChangeArrowheads="1"/>
              </p:cNvSpPr>
              <p:nvPr/>
            </p:nvSpPr>
            <p:spPr bwMode="auto">
              <a:xfrm>
                <a:off x="3307" y="2448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93" name="Rectangle 20"/>
              <p:cNvSpPr>
                <a:spLocks noChangeArrowheads="1"/>
              </p:cNvSpPr>
              <p:nvPr/>
            </p:nvSpPr>
            <p:spPr bwMode="auto">
              <a:xfrm>
                <a:off x="3377" y="244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94" name="Rectangle 21"/>
              <p:cNvSpPr>
                <a:spLocks noChangeArrowheads="1"/>
              </p:cNvSpPr>
              <p:nvPr/>
            </p:nvSpPr>
            <p:spPr bwMode="auto">
              <a:xfrm>
                <a:off x="3404" y="2448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95" name="Rectangle 22"/>
              <p:cNvSpPr>
                <a:spLocks noChangeArrowheads="1"/>
              </p:cNvSpPr>
              <p:nvPr/>
            </p:nvSpPr>
            <p:spPr bwMode="auto">
              <a:xfrm>
                <a:off x="3459" y="244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96" name="Rectangle 23"/>
              <p:cNvSpPr>
                <a:spLocks noChangeArrowheads="1"/>
              </p:cNvSpPr>
              <p:nvPr/>
            </p:nvSpPr>
            <p:spPr bwMode="auto">
              <a:xfrm>
                <a:off x="3489" y="244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97" name="Freeform 24"/>
              <p:cNvSpPr>
                <a:spLocks/>
              </p:cNvSpPr>
              <p:nvPr/>
            </p:nvSpPr>
            <p:spPr bwMode="auto">
              <a:xfrm>
                <a:off x="1880" y="1985"/>
                <a:ext cx="879" cy="879"/>
              </a:xfrm>
              <a:custGeom>
                <a:avLst/>
                <a:gdLst>
                  <a:gd name="T0" fmla="*/ 436 w 879"/>
                  <a:gd name="T1" fmla="*/ 876 h 879"/>
                  <a:gd name="T2" fmla="*/ 510 w 879"/>
                  <a:gd name="T3" fmla="*/ 873 h 879"/>
                  <a:gd name="T4" fmla="*/ 577 w 879"/>
                  <a:gd name="T5" fmla="*/ 856 h 879"/>
                  <a:gd name="T6" fmla="*/ 641 w 879"/>
                  <a:gd name="T7" fmla="*/ 830 h 879"/>
                  <a:gd name="T8" fmla="*/ 697 w 879"/>
                  <a:gd name="T9" fmla="*/ 794 h 879"/>
                  <a:gd name="T10" fmla="*/ 750 w 879"/>
                  <a:gd name="T11" fmla="*/ 750 h 879"/>
                  <a:gd name="T12" fmla="*/ 794 w 879"/>
                  <a:gd name="T13" fmla="*/ 698 h 879"/>
                  <a:gd name="T14" fmla="*/ 829 w 879"/>
                  <a:gd name="T15" fmla="*/ 639 h 879"/>
                  <a:gd name="T16" fmla="*/ 855 w 879"/>
                  <a:gd name="T17" fmla="*/ 577 h 879"/>
                  <a:gd name="T18" fmla="*/ 873 w 879"/>
                  <a:gd name="T19" fmla="*/ 510 h 879"/>
                  <a:gd name="T20" fmla="*/ 879 w 879"/>
                  <a:gd name="T21" fmla="*/ 440 h 879"/>
                  <a:gd name="T22" fmla="*/ 873 w 879"/>
                  <a:gd name="T23" fmla="*/ 366 h 879"/>
                  <a:gd name="T24" fmla="*/ 855 w 879"/>
                  <a:gd name="T25" fmla="*/ 299 h 879"/>
                  <a:gd name="T26" fmla="*/ 829 w 879"/>
                  <a:gd name="T27" fmla="*/ 238 h 879"/>
                  <a:gd name="T28" fmla="*/ 794 w 879"/>
                  <a:gd name="T29" fmla="*/ 179 h 879"/>
                  <a:gd name="T30" fmla="*/ 750 w 879"/>
                  <a:gd name="T31" fmla="*/ 126 h 879"/>
                  <a:gd name="T32" fmla="*/ 697 w 879"/>
                  <a:gd name="T33" fmla="*/ 82 h 879"/>
                  <a:gd name="T34" fmla="*/ 641 w 879"/>
                  <a:gd name="T35" fmla="*/ 47 h 879"/>
                  <a:gd name="T36" fmla="*/ 577 w 879"/>
                  <a:gd name="T37" fmla="*/ 21 h 879"/>
                  <a:gd name="T38" fmla="*/ 510 w 879"/>
                  <a:gd name="T39" fmla="*/ 3 h 879"/>
                  <a:gd name="T40" fmla="*/ 439 w 879"/>
                  <a:gd name="T41" fmla="*/ 0 h 879"/>
                  <a:gd name="T42" fmla="*/ 369 w 879"/>
                  <a:gd name="T43" fmla="*/ 3 h 879"/>
                  <a:gd name="T44" fmla="*/ 299 w 879"/>
                  <a:gd name="T45" fmla="*/ 21 h 879"/>
                  <a:gd name="T46" fmla="*/ 237 w 879"/>
                  <a:gd name="T47" fmla="*/ 47 h 879"/>
                  <a:gd name="T48" fmla="*/ 178 w 879"/>
                  <a:gd name="T49" fmla="*/ 82 h 879"/>
                  <a:gd name="T50" fmla="*/ 129 w 879"/>
                  <a:gd name="T51" fmla="*/ 126 h 879"/>
                  <a:gd name="T52" fmla="*/ 85 w 879"/>
                  <a:gd name="T53" fmla="*/ 179 h 879"/>
                  <a:gd name="T54" fmla="*/ 49 w 879"/>
                  <a:gd name="T55" fmla="*/ 238 h 879"/>
                  <a:gd name="T56" fmla="*/ 20 w 879"/>
                  <a:gd name="T57" fmla="*/ 299 h 879"/>
                  <a:gd name="T58" fmla="*/ 6 w 879"/>
                  <a:gd name="T59" fmla="*/ 366 h 879"/>
                  <a:gd name="T60" fmla="*/ 0 w 879"/>
                  <a:gd name="T61" fmla="*/ 440 h 879"/>
                  <a:gd name="T62" fmla="*/ 6 w 879"/>
                  <a:gd name="T63" fmla="*/ 510 h 879"/>
                  <a:gd name="T64" fmla="*/ 20 w 879"/>
                  <a:gd name="T65" fmla="*/ 577 h 879"/>
                  <a:gd name="T66" fmla="*/ 49 w 879"/>
                  <a:gd name="T67" fmla="*/ 639 h 879"/>
                  <a:gd name="T68" fmla="*/ 85 w 879"/>
                  <a:gd name="T69" fmla="*/ 698 h 879"/>
                  <a:gd name="T70" fmla="*/ 129 w 879"/>
                  <a:gd name="T71" fmla="*/ 750 h 879"/>
                  <a:gd name="T72" fmla="*/ 178 w 879"/>
                  <a:gd name="T73" fmla="*/ 794 h 879"/>
                  <a:gd name="T74" fmla="*/ 237 w 879"/>
                  <a:gd name="T75" fmla="*/ 830 h 879"/>
                  <a:gd name="T76" fmla="*/ 299 w 879"/>
                  <a:gd name="T77" fmla="*/ 856 h 879"/>
                  <a:gd name="T78" fmla="*/ 369 w 879"/>
                  <a:gd name="T79" fmla="*/ 873 h 879"/>
                  <a:gd name="T80" fmla="*/ 439 w 879"/>
                  <a:gd name="T81" fmla="*/ 879 h 879"/>
                  <a:gd name="T82" fmla="*/ 439 w 879"/>
                  <a:gd name="T83" fmla="*/ 879 h 8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79"/>
                  <a:gd name="T127" fmla="*/ 0 h 879"/>
                  <a:gd name="T128" fmla="*/ 879 w 879"/>
                  <a:gd name="T129" fmla="*/ 879 h 87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79" h="879">
                    <a:moveTo>
                      <a:pt x="436" y="876"/>
                    </a:moveTo>
                    <a:lnTo>
                      <a:pt x="510" y="873"/>
                    </a:lnTo>
                    <a:lnTo>
                      <a:pt x="577" y="856"/>
                    </a:lnTo>
                    <a:lnTo>
                      <a:pt x="641" y="830"/>
                    </a:lnTo>
                    <a:lnTo>
                      <a:pt x="697" y="794"/>
                    </a:lnTo>
                    <a:lnTo>
                      <a:pt x="750" y="750"/>
                    </a:lnTo>
                    <a:lnTo>
                      <a:pt x="794" y="698"/>
                    </a:lnTo>
                    <a:lnTo>
                      <a:pt x="829" y="639"/>
                    </a:lnTo>
                    <a:lnTo>
                      <a:pt x="855" y="577"/>
                    </a:lnTo>
                    <a:lnTo>
                      <a:pt x="873" y="510"/>
                    </a:lnTo>
                    <a:lnTo>
                      <a:pt x="879" y="440"/>
                    </a:lnTo>
                    <a:lnTo>
                      <a:pt x="873" y="366"/>
                    </a:lnTo>
                    <a:lnTo>
                      <a:pt x="855" y="299"/>
                    </a:lnTo>
                    <a:lnTo>
                      <a:pt x="829" y="238"/>
                    </a:lnTo>
                    <a:lnTo>
                      <a:pt x="794" y="179"/>
                    </a:lnTo>
                    <a:lnTo>
                      <a:pt x="750" y="126"/>
                    </a:lnTo>
                    <a:lnTo>
                      <a:pt x="697" y="82"/>
                    </a:lnTo>
                    <a:lnTo>
                      <a:pt x="641" y="47"/>
                    </a:lnTo>
                    <a:lnTo>
                      <a:pt x="577" y="21"/>
                    </a:lnTo>
                    <a:lnTo>
                      <a:pt x="510" y="3"/>
                    </a:lnTo>
                    <a:lnTo>
                      <a:pt x="439" y="0"/>
                    </a:lnTo>
                    <a:lnTo>
                      <a:pt x="369" y="3"/>
                    </a:lnTo>
                    <a:lnTo>
                      <a:pt x="299" y="21"/>
                    </a:lnTo>
                    <a:lnTo>
                      <a:pt x="237" y="47"/>
                    </a:lnTo>
                    <a:lnTo>
                      <a:pt x="178" y="82"/>
                    </a:lnTo>
                    <a:lnTo>
                      <a:pt x="129" y="126"/>
                    </a:lnTo>
                    <a:lnTo>
                      <a:pt x="85" y="179"/>
                    </a:lnTo>
                    <a:lnTo>
                      <a:pt x="49" y="238"/>
                    </a:lnTo>
                    <a:lnTo>
                      <a:pt x="20" y="299"/>
                    </a:lnTo>
                    <a:lnTo>
                      <a:pt x="6" y="366"/>
                    </a:lnTo>
                    <a:lnTo>
                      <a:pt x="0" y="440"/>
                    </a:lnTo>
                    <a:lnTo>
                      <a:pt x="6" y="510"/>
                    </a:lnTo>
                    <a:lnTo>
                      <a:pt x="20" y="577"/>
                    </a:lnTo>
                    <a:lnTo>
                      <a:pt x="49" y="639"/>
                    </a:lnTo>
                    <a:lnTo>
                      <a:pt x="85" y="698"/>
                    </a:lnTo>
                    <a:lnTo>
                      <a:pt x="129" y="750"/>
                    </a:lnTo>
                    <a:lnTo>
                      <a:pt x="178" y="794"/>
                    </a:lnTo>
                    <a:lnTo>
                      <a:pt x="237" y="830"/>
                    </a:lnTo>
                    <a:lnTo>
                      <a:pt x="299" y="856"/>
                    </a:lnTo>
                    <a:lnTo>
                      <a:pt x="369" y="873"/>
                    </a:lnTo>
                    <a:lnTo>
                      <a:pt x="439" y="879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Rectangle 25"/>
              <p:cNvSpPr>
                <a:spLocks noChangeArrowheads="1"/>
              </p:cNvSpPr>
              <p:nvPr/>
            </p:nvSpPr>
            <p:spPr bwMode="auto">
              <a:xfrm>
                <a:off x="2116" y="227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99" name="Rectangle 26"/>
              <p:cNvSpPr>
                <a:spLocks noChangeArrowheads="1"/>
              </p:cNvSpPr>
              <p:nvPr/>
            </p:nvSpPr>
            <p:spPr bwMode="auto">
              <a:xfrm>
                <a:off x="2192" y="227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00" name="Rectangle 27"/>
              <p:cNvSpPr>
                <a:spLocks noChangeArrowheads="1"/>
              </p:cNvSpPr>
              <p:nvPr/>
            </p:nvSpPr>
            <p:spPr bwMode="auto">
              <a:xfrm>
                <a:off x="2250" y="227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01" name="Rectangle 28"/>
              <p:cNvSpPr>
                <a:spLocks noChangeArrowheads="1"/>
              </p:cNvSpPr>
              <p:nvPr/>
            </p:nvSpPr>
            <p:spPr bwMode="auto">
              <a:xfrm>
                <a:off x="2331" y="2275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02" name="Rectangle 29"/>
              <p:cNvSpPr>
                <a:spLocks noChangeArrowheads="1"/>
              </p:cNvSpPr>
              <p:nvPr/>
            </p:nvSpPr>
            <p:spPr bwMode="auto">
              <a:xfrm>
                <a:off x="2400" y="227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03" name="Rectangle 30"/>
              <p:cNvSpPr>
                <a:spLocks noChangeArrowheads="1"/>
              </p:cNvSpPr>
              <p:nvPr/>
            </p:nvSpPr>
            <p:spPr bwMode="auto">
              <a:xfrm>
                <a:off x="2453" y="227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04" name="Rectangle 31"/>
              <p:cNvSpPr>
                <a:spLocks noChangeArrowheads="1"/>
              </p:cNvSpPr>
              <p:nvPr/>
            </p:nvSpPr>
            <p:spPr bwMode="auto">
              <a:xfrm>
                <a:off x="2510" y="227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05" name="Rectangle 32"/>
              <p:cNvSpPr>
                <a:spLocks noChangeArrowheads="1"/>
              </p:cNvSpPr>
              <p:nvPr/>
            </p:nvSpPr>
            <p:spPr bwMode="auto">
              <a:xfrm>
                <a:off x="2561" y="2275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06" name="Rectangle 33"/>
              <p:cNvSpPr>
                <a:spLocks noChangeArrowheads="1"/>
              </p:cNvSpPr>
              <p:nvPr/>
            </p:nvSpPr>
            <p:spPr bwMode="auto">
              <a:xfrm>
                <a:off x="2154" y="23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107" name="Rectangle 34"/>
              <p:cNvSpPr>
                <a:spLocks noChangeArrowheads="1"/>
              </p:cNvSpPr>
              <p:nvPr/>
            </p:nvSpPr>
            <p:spPr bwMode="auto">
              <a:xfrm>
                <a:off x="2180" y="23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108" name="Rectangle 35"/>
              <p:cNvSpPr>
                <a:spLocks noChangeArrowheads="1"/>
              </p:cNvSpPr>
              <p:nvPr/>
            </p:nvSpPr>
            <p:spPr bwMode="auto">
              <a:xfrm>
                <a:off x="2235" y="2392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09" name="Rectangle 36"/>
              <p:cNvSpPr>
                <a:spLocks noChangeArrowheads="1"/>
              </p:cNvSpPr>
              <p:nvPr/>
            </p:nvSpPr>
            <p:spPr bwMode="auto">
              <a:xfrm>
                <a:off x="2267" y="2392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10" name="Rectangle 37"/>
              <p:cNvSpPr>
                <a:spLocks noChangeArrowheads="1"/>
              </p:cNvSpPr>
              <p:nvPr/>
            </p:nvSpPr>
            <p:spPr bwMode="auto">
              <a:xfrm>
                <a:off x="2339" y="23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11" name="Rectangle 38"/>
              <p:cNvSpPr>
                <a:spLocks noChangeArrowheads="1"/>
              </p:cNvSpPr>
              <p:nvPr/>
            </p:nvSpPr>
            <p:spPr bwMode="auto">
              <a:xfrm>
                <a:off x="2367" y="2392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12" name="Rectangle 39"/>
              <p:cNvSpPr>
                <a:spLocks noChangeArrowheads="1"/>
              </p:cNvSpPr>
              <p:nvPr/>
            </p:nvSpPr>
            <p:spPr bwMode="auto">
              <a:xfrm>
                <a:off x="2421" y="23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13" name="Rectangle 40"/>
              <p:cNvSpPr>
                <a:spLocks noChangeArrowheads="1"/>
              </p:cNvSpPr>
              <p:nvPr/>
            </p:nvSpPr>
            <p:spPr bwMode="auto">
              <a:xfrm>
                <a:off x="2449" y="23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14" name="Freeform 41"/>
              <p:cNvSpPr>
                <a:spLocks/>
              </p:cNvSpPr>
              <p:nvPr/>
            </p:nvSpPr>
            <p:spPr bwMode="auto">
              <a:xfrm>
                <a:off x="1880" y="520"/>
                <a:ext cx="879" cy="879"/>
              </a:xfrm>
              <a:custGeom>
                <a:avLst/>
                <a:gdLst>
                  <a:gd name="T0" fmla="*/ 436 w 879"/>
                  <a:gd name="T1" fmla="*/ 876 h 879"/>
                  <a:gd name="T2" fmla="*/ 510 w 879"/>
                  <a:gd name="T3" fmla="*/ 873 h 879"/>
                  <a:gd name="T4" fmla="*/ 577 w 879"/>
                  <a:gd name="T5" fmla="*/ 856 h 879"/>
                  <a:gd name="T6" fmla="*/ 641 w 879"/>
                  <a:gd name="T7" fmla="*/ 829 h 879"/>
                  <a:gd name="T8" fmla="*/ 697 w 879"/>
                  <a:gd name="T9" fmla="*/ 794 h 879"/>
                  <a:gd name="T10" fmla="*/ 750 w 879"/>
                  <a:gd name="T11" fmla="*/ 750 h 879"/>
                  <a:gd name="T12" fmla="*/ 794 w 879"/>
                  <a:gd name="T13" fmla="*/ 697 h 879"/>
                  <a:gd name="T14" fmla="*/ 829 w 879"/>
                  <a:gd name="T15" fmla="*/ 639 h 879"/>
                  <a:gd name="T16" fmla="*/ 855 w 879"/>
                  <a:gd name="T17" fmla="*/ 577 h 879"/>
                  <a:gd name="T18" fmla="*/ 873 w 879"/>
                  <a:gd name="T19" fmla="*/ 510 h 879"/>
                  <a:gd name="T20" fmla="*/ 879 w 879"/>
                  <a:gd name="T21" fmla="*/ 439 h 879"/>
                  <a:gd name="T22" fmla="*/ 873 w 879"/>
                  <a:gd name="T23" fmla="*/ 366 h 879"/>
                  <a:gd name="T24" fmla="*/ 855 w 879"/>
                  <a:gd name="T25" fmla="*/ 299 h 879"/>
                  <a:gd name="T26" fmla="*/ 829 w 879"/>
                  <a:gd name="T27" fmla="*/ 237 h 879"/>
                  <a:gd name="T28" fmla="*/ 794 w 879"/>
                  <a:gd name="T29" fmla="*/ 179 h 879"/>
                  <a:gd name="T30" fmla="*/ 750 w 879"/>
                  <a:gd name="T31" fmla="*/ 126 h 879"/>
                  <a:gd name="T32" fmla="*/ 697 w 879"/>
                  <a:gd name="T33" fmla="*/ 82 h 879"/>
                  <a:gd name="T34" fmla="*/ 641 w 879"/>
                  <a:gd name="T35" fmla="*/ 47 h 879"/>
                  <a:gd name="T36" fmla="*/ 577 w 879"/>
                  <a:gd name="T37" fmla="*/ 20 h 879"/>
                  <a:gd name="T38" fmla="*/ 510 w 879"/>
                  <a:gd name="T39" fmla="*/ 3 h 879"/>
                  <a:gd name="T40" fmla="*/ 439 w 879"/>
                  <a:gd name="T41" fmla="*/ 0 h 879"/>
                  <a:gd name="T42" fmla="*/ 369 w 879"/>
                  <a:gd name="T43" fmla="*/ 3 h 879"/>
                  <a:gd name="T44" fmla="*/ 299 w 879"/>
                  <a:gd name="T45" fmla="*/ 20 h 879"/>
                  <a:gd name="T46" fmla="*/ 237 w 879"/>
                  <a:gd name="T47" fmla="*/ 47 h 879"/>
                  <a:gd name="T48" fmla="*/ 178 w 879"/>
                  <a:gd name="T49" fmla="*/ 82 h 879"/>
                  <a:gd name="T50" fmla="*/ 129 w 879"/>
                  <a:gd name="T51" fmla="*/ 126 h 879"/>
                  <a:gd name="T52" fmla="*/ 85 w 879"/>
                  <a:gd name="T53" fmla="*/ 179 h 879"/>
                  <a:gd name="T54" fmla="*/ 49 w 879"/>
                  <a:gd name="T55" fmla="*/ 237 h 879"/>
                  <a:gd name="T56" fmla="*/ 20 w 879"/>
                  <a:gd name="T57" fmla="*/ 299 h 879"/>
                  <a:gd name="T58" fmla="*/ 6 w 879"/>
                  <a:gd name="T59" fmla="*/ 366 h 879"/>
                  <a:gd name="T60" fmla="*/ 0 w 879"/>
                  <a:gd name="T61" fmla="*/ 439 h 879"/>
                  <a:gd name="T62" fmla="*/ 6 w 879"/>
                  <a:gd name="T63" fmla="*/ 510 h 879"/>
                  <a:gd name="T64" fmla="*/ 20 w 879"/>
                  <a:gd name="T65" fmla="*/ 577 h 879"/>
                  <a:gd name="T66" fmla="*/ 49 w 879"/>
                  <a:gd name="T67" fmla="*/ 639 h 879"/>
                  <a:gd name="T68" fmla="*/ 85 w 879"/>
                  <a:gd name="T69" fmla="*/ 697 h 879"/>
                  <a:gd name="T70" fmla="*/ 129 w 879"/>
                  <a:gd name="T71" fmla="*/ 750 h 879"/>
                  <a:gd name="T72" fmla="*/ 178 w 879"/>
                  <a:gd name="T73" fmla="*/ 794 h 879"/>
                  <a:gd name="T74" fmla="*/ 237 w 879"/>
                  <a:gd name="T75" fmla="*/ 829 h 879"/>
                  <a:gd name="T76" fmla="*/ 299 w 879"/>
                  <a:gd name="T77" fmla="*/ 856 h 879"/>
                  <a:gd name="T78" fmla="*/ 369 w 879"/>
                  <a:gd name="T79" fmla="*/ 873 h 879"/>
                  <a:gd name="T80" fmla="*/ 439 w 879"/>
                  <a:gd name="T81" fmla="*/ 879 h 879"/>
                  <a:gd name="T82" fmla="*/ 439 w 879"/>
                  <a:gd name="T83" fmla="*/ 879 h 8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79"/>
                  <a:gd name="T127" fmla="*/ 0 h 879"/>
                  <a:gd name="T128" fmla="*/ 879 w 879"/>
                  <a:gd name="T129" fmla="*/ 879 h 87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79" h="879">
                    <a:moveTo>
                      <a:pt x="436" y="876"/>
                    </a:moveTo>
                    <a:lnTo>
                      <a:pt x="510" y="873"/>
                    </a:lnTo>
                    <a:lnTo>
                      <a:pt x="577" y="856"/>
                    </a:lnTo>
                    <a:lnTo>
                      <a:pt x="641" y="829"/>
                    </a:lnTo>
                    <a:lnTo>
                      <a:pt x="697" y="794"/>
                    </a:lnTo>
                    <a:lnTo>
                      <a:pt x="750" y="750"/>
                    </a:lnTo>
                    <a:lnTo>
                      <a:pt x="794" y="697"/>
                    </a:lnTo>
                    <a:lnTo>
                      <a:pt x="829" y="639"/>
                    </a:lnTo>
                    <a:lnTo>
                      <a:pt x="855" y="577"/>
                    </a:lnTo>
                    <a:lnTo>
                      <a:pt x="873" y="510"/>
                    </a:lnTo>
                    <a:lnTo>
                      <a:pt x="879" y="439"/>
                    </a:lnTo>
                    <a:lnTo>
                      <a:pt x="873" y="366"/>
                    </a:lnTo>
                    <a:lnTo>
                      <a:pt x="855" y="299"/>
                    </a:lnTo>
                    <a:lnTo>
                      <a:pt x="829" y="237"/>
                    </a:lnTo>
                    <a:lnTo>
                      <a:pt x="794" y="179"/>
                    </a:lnTo>
                    <a:lnTo>
                      <a:pt x="750" y="126"/>
                    </a:lnTo>
                    <a:lnTo>
                      <a:pt x="697" y="82"/>
                    </a:lnTo>
                    <a:lnTo>
                      <a:pt x="641" y="47"/>
                    </a:lnTo>
                    <a:lnTo>
                      <a:pt x="577" y="20"/>
                    </a:lnTo>
                    <a:lnTo>
                      <a:pt x="510" y="3"/>
                    </a:lnTo>
                    <a:lnTo>
                      <a:pt x="439" y="0"/>
                    </a:lnTo>
                    <a:lnTo>
                      <a:pt x="369" y="3"/>
                    </a:lnTo>
                    <a:lnTo>
                      <a:pt x="299" y="20"/>
                    </a:lnTo>
                    <a:lnTo>
                      <a:pt x="237" y="47"/>
                    </a:lnTo>
                    <a:lnTo>
                      <a:pt x="178" y="82"/>
                    </a:lnTo>
                    <a:lnTo>
                      <a:pt x="129" y="126"/>
                    </a:lnTo>
                    <a:lnTo>
                      <a:pt x="85" y="179"/>
                    </a:lnTo>
                    <a:lnTo>
                      <a:pt x="49" y="237"/>
                    </a:lnTo>
                    <a:lnTo>
                      <a:pt x="20" y="299"/>
                    </a:lnTo>
                    <a:lnTo>
                      <a:pt x="6" y="366"/>
                    </a:lnTo>
                    <a:lnTo>
                      <a:pt x="0" y="439"/>
                    </a:lnTo>
                    <a:lnTo>
                      <a:pt x="6" y="510"/>
                    </a:lnTo>
                    <a:lnTo>
                      <a:pt x="20" y="577"/>
                    </a:lnTo>
                    <a:lnTo>
                      <a:pt x="49" y="639"/>
                    </a:lnTo>
                    <a:lnTo>
                      <a:pt x="85" y="697"/>
                    </a:lnTo>
                    <a:lnTo>
                      <a:pt x="129" y="750"/>
                    </a:lnTo>
                    <a:lnTo>
                      <a:pt x="178" y="794"/>
                    </a:lnTo>
                    <a:lnTo>
                      <a:pt x="237" y="829"/>
                    </a:lnTo>
                    <a:lnTo>
                      <a:pt x="299" y="856"/>
                    </a:lnTo>
                    <a:lnTo>
                      <a:pt x="369" y="873"/>
                    </a:lnTo>
                    <a:lnTo>
                      <a:pt x="439" y="879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Rectangle 42"/>
              <p:cNvSpPr>
                <a:spLocks noChangeArrowheads="1"/>
              </p:cNvSpPr>
              <p:nvPr/>
            </p:nvSpPr>
            <p:spPr bwMode="auto">
              <a:xfrm>
                <a:off x="2074" y="757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16" name="Rectangle 43"/>
              <p:cNvSpPr>
                <a:spLocks noChangeArrowheads="1"/>
              </p:cNvSpPr>
              <p:nvPr/>
            </p:nvSpPr>
            <p:spPr bwMode="auto">
              <a:xfrm>
                <a:off x="2138" y="75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117" name="Rectangle 44"/>
              <p:cNvSpPr>
                <a:spLocks noChangeArrowheads="1"/>
              </p:cNvSpPr>
              <p:nvPr/>
            </p:nvSpPr>
            <p:spPr bwMode="auto">
              <a:xfrm>
                <a:off x="2194" y="757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118" name="Rectangle 45"/>
              <p:cNvSpPr>
                <a:spLocks noChangeArrowheads="1"/>
              </p:cNvSpPr>
              <p:nvPr/>
            </p:nvSpPr>
            <p:spPr bwMode="auto">
              <a:xfrm>
                <a:off x="2264" y="757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19" name="Rectangle 46"/>
              <p:cNvSpPr>
                <a:spLocks noChangeArrowheads="1"/>
              </p:cNvSpPr>
              <p:nvPr/>
            </p:nvSpPr>
            <p:spPr bwMode="auto">
              <a:xfrm>
                <a:off x="2329" y="757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20" name="Rectangle 47"/>
              <p:cNvSpPr>
                <a:spLocks noChangeArrowheads="1"/>
              </p:cNvSpPr>
              <p:nvPr/>
            </p:nvSpPr>
            <p:spPr bwMode="auto">
              <a:xfrm>
                <a:off x="2362" y="757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2411" y="757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22" name="Rectangle 49"/>
              <p:cNvSpPr>
                <a:spLocks noChangeArrowheads="1"/>
              </p:cNvSpPr>
              <p:nvPr/>
            </p:nvSpPr>
            <p:spPr bwMode="auto">
              <a:xfrm>
                <a:off x="2474" y="757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2501" y="757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2559" y="757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25" name="Rectangle 52"/>
              <p:cNvSpPr>
                <a:spLocks noChangeArrowheads="1"/>
              </p:cNvSpPr>
              <p:nvPr/>
            </p:nvSpPr>
            <p:spPr bwMode="auto">
              <a:xfrm>
                <a:off x="2586" y="75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26" name="Rectangle 53"/>
              <p:cNvSpPr>
                <a:spLocks noChangeArrowheads="1"/>
              </p:cNvSpPr>
              <p:nvPr/>
            </p:nvSpPr>
            <p:spPr bwMode="auto">
              <a:xfrm>
                <a:off x="2637" y="757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27" name="Rectangle 54"/>
              <p:cNvSpPr>
                <a:spLocks noChangeArrowheads="1"/>
              </p:cNvSpPr>
              <p:nvPr/>
            </p:nvSpPr>
            <p:spPr bwMode="auto">
              <a:xfrm>
                <a:off x="2041" y="874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28" name="Rectangle 55"/>
              <p:cNvSpPr>
                <a:spLocks noChangeArrowheads="1"/>
              </p:cNvSpPr>
              <p:nvPr/>
            </p:nvSpPr>
            <p:spPr bwMode="auto">
              <a:xfrm>
                <a:off x="2106" y="87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129" name="Rectangle 56"/>
              <p:cNvSpPr>
                <a:spLocks noChangeArrowheads="1"/>
              </p:cNvSpPr>
              <p:nvPr/>
            </p:nvSpPr>
            <p:spPr bwMode="auto">
              <a:xfrm>
                <a:off x="2162" y="874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130" name="Rectangle 57"/>
              <p:cNvSpPr>
                <a:spLocks noChangeArrowheads="1"/>
              </p:cNvSpPr>
              <p:nvPr/>
            </p:nvSpPr>
            <p:spPr bwMode="auto">
              <a:xfrm>
                <a:off x="2232" y="874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31" name="Rectangle 58"/>
              <p:cNvSpPr>
                <a:spLocks noChangeArrowheads="1"/>
              </p:cNvSpPr>
              <p:nvPr/>
            </p:nvSpPr>
            <p:spPr bwMode="auto">
              <a:xfrm>
                <a:off x="2296" y="874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32" name="Rectangle 59"/>
              <p:cNvSpPr>
                <a:spLocks noChangeArrowheads="1"/>
              </p:cNvSpPr>
              <p:nvPr/>
            </p:nvSpPr>
            <p:spPr bwMode="auto">
              <a:xfrm>
                <a:off x="2330" y="874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133" name="Rectangle 60"/>
              <p:cNvSpPr>
                <a:spLocks noChangeArrowheads="1"/>
              </p:cNvSpPr>
              <p:nvPr/>
            </p:nvSpPr>
            <p:spPr bwMode="auto">
              <a:xfrm>
                <a:off x="2378" y="874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B</a:t>
                </a:r>
                <a:endParaRPr lang="en-US" altLang="zh-CN" sz="2400"/>
              </a:p>
            </p:txBody>
          </p:sp>
          <p:sp>
            <p:nvSpPr>
              <p:cNvPr id="134" name="Rectangle 61"/>
              <p:cNvSpPr>
                <a:spLocks noChangeArrowheads="1"/>
              </p:cNvSpPr>
              <p:nvPr/>
            </p:nvSpPr>
            <p:spPr bwMode="auto">
              <a:xfrm>
                <a:off x="2442" y="87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35" name="Rectangle 62"/>
              <p:cNvSpPr>
                <a:spLocks noChangeArrowheads="1"/>
              </p:cNvSpPr>
              <p:nvPr/>
            </p:nvSpPr>
            <p:spPr bwMode="auto">
              <a:xfrm>
                <a:off x="2469" y="874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36" name="Rectangle 63"/>
              <p:cNvSpPr>
                <a:spLocks noChangeArrowheads="1"/>
              </p:cNvSpPr>
              <p:nvPr/>
            </p:nvSpPr>
            <p:spPr bwMode="auto">
              <a:xfrm>
                <a:off x="2527" y="87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37" name="Rectangle 64"/>
              <p:cNvSpPr>
                <a:spLocks noChangeArrowheads="1"/>
              </p:cNvSpPr>
              <p:nvPr/>
            </p:nvSpPr>
            <p:spPr bwMode="auto">
              <a:xfrm>
                <a:off x="2554" y="87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38" name="Rectangle 65"/>
              <p:cNvSpPr>
                <a:spLocks noChangeArrowheads="1"/>
              </p:cNvSpPr>
              <p:nvPr/>
            </p:nvSpPr>
            <p:spPr bwMode="auto">
              <a:xfrm>
                <a:off x="2607" y="87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39" name="Rectangle 66"/>
              <p:cNvSpPr>
                <a:spLocks noChangeArrowheads="1"/>
              </p:cNvSpPr>
              <p:nvPr/>
            </p:nvSpPr>
            <p:spPr bwMode="auto">
              <a:xfrm>
                <a:off x="2661" y="874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40" name="Rectangle 67"/>
              <p:cNvSpPr>
                <a:spLocks noChangeArrowheads="1"/>
              </p:cNvSpPr>
              <p:nvPr/>
            </p:nvSpPr>
            <p:spPr bwMode="auto">
              <a:xfrm>
                <a:off x="2082" y="992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41" name="Rectangle 68"/>
              <p:cNvSpPr>
                <a:spLocks noChangeArrowheads="1"/>
              </p:cNvSpPr>
              <p:nvPr/>
            </p:nvSpPr>
            <p:spPr bwMode="auto">
              <a:xfrm>
                <a:off x="2147" y="9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142" name="Rectangle 69"/>
              <p:cNvSpPr>
                <a:spLocks noChangeArrowheads="1"/>
              </p:cNvSpPr>
              <p:nvPr/>
            </p:nvSpPr>
            <p:spPr bwMode="auto">
              <a:xfrm>
                <a:off x="2203" y="992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143" name="Rectangle 70"/>
              <p:cNvSpPr>
                <a:spLocks noChangeArrowheads="1"/>
              </p:cNvSpPr>
              <p:nvPr/>
            </p:nvSpPr>
            <p:spPr bwMode="auto">
              <a:xfrm>
                <a:off x="2273" y="992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144" name="Rectangle 71"/>
              <p:cNvSpPr>
                <a:spLocks noChangeArrowheads="1"/>
              </p:cNvSpPr>
              <p:nvPr/>
            </p:nvSpPr>
            <p:spPr bwMode="auto">
              <a:xfrm>
                <a:off x="2349" y="9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145" name="Rectangle 72"/>
              <p:cNvSpPr>
                <a:spLocks noChangeArrowheads="1"/>
              </p:cNvSpPr>
              <p:nvPr/>
            </p:nvSpPr>
            <p:spPr bwMode="auto">
              <a:xfrm>
                <a:off x="2401" y="9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46" name="Rectangle 73"/>
              <p:cNvSpPr>
                <a:spLocks noChangeArrowheads="1"/>
              </p:cNvSpPr>
              <p:nvPr/>
            </p:nvSpPr>
            <p:spPr bwMode="auto">
              <a:xfrm>
                <a:off x="2428" y="992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47" name="Rectangle 74"/>
              <p:cNvSpPr>
                <a:spLocks noChangeArrowheads="1"/>
              </p:cNvSpPr>
              <p:nvPr/>
            </p:nvSpPr>
            <p:spPr bwMode="auto">
              <a:xfrm>
                <a:off x="2486" y="9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48" name="Rectangle 75"/>
              <p:cNvSpPr>
                <a:spLocks noChangeArrowheads="1"/>
              </p:cNvSpPr>
              <p:nvPr/>
            </p:nvSpPr>
            <p:spPr bwMode="auto">
              <a:xfrm>
                <a:off x="2513" y="9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49" name="Rectangle 76"/>
              <p:cNvSpPr>
                <a:spLocks noChangeArrowheads="1"/>
              </p:cNvSpPr>
              <p:nvPr/>
            </p:nvSpPr>
            <p:spPr bwMode="auto">
              <a:xfrm>
                <a:off x="2569" y="9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50" name="Rectangle 77"/>
              <p:cNvSpPr>
                <a:spLocks noChangeArrowheads="1"/>
              </p:cNvSpPr>
              <p:nvPr/>
            </p:nvSpPr>
            <p:spPr bwMode="auto">
              <a:xfrm>
                <a:off x="2138" y="3497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51" name="Rectangle 78"/>
              <p:cNvSpPr>
                <a:spLocks noChangeArrowheads="1"/>
              </p:cNvSpPr>
              <p:nvPr/>
            </p:nvSpPr>
            <p:spPr bwMode="auto">
              <a:xfrm>
                <a:off x="2206" y="349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52" name="Rectangle 79"/>
              <p:cNvSpPr>
                <a:spLocks noChangeArrowheads="1"/>
              </p:cNvSpPr>
              <p:nvPr/>
            </p:nvSpPr>
            <p:spPr bwMode="auto">
              <a:xfrm>
                <a:off x="2264" y="349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g</a:t>
                </a:r>
                <a:endParaRPr lang="en-US" altLang="zh-CN" sz="2400"/>
              </a:p>
            </p:txBody>
          </p:sp>
          <p:sp>
            <p:nvSpPr>
              <p:cNvPr id="153" name="Rectangle 80"/>
              <p:cNvSpPr>
                <a:spLocks noChangeArrowheads="1"/>
              </p:cNvSpPr>
              <p:nvPr/>
            </p:nvSpPr>
            <p:spPr bwMode="auto">
              <a:xfrm>
                <a:off x="2322" y="3497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154" name="Rectangle 81"/>
              <p:cNvSpPr>
                <a:spLocks noChangeArrowheads="1"/>
              </p:cNvSpPr>
              <p:nvPr/>
            </p:nvSpPr>
            <p:spPr bwMode="auto">
              <a:xfrm>
                <a:off x="2411" y="3497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55" name="Rectangle 82"/>
              <p:cNvSpPr>
                <a:spLocks noChangeArrowheads="1"/>
              </p:cNvSpPr>
              <p:nvPr/>
            </p:nvSpPr>
            <p:spPr bwMode="auto">
              <a:xfrm>
                <a:off x="2441" y="3497"/>
                <a:ext cx="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156" name="Rectangle 83"/>
              <p:cNvSpPr>
                <a:spLocks noChangeArrowheads="1"/>
              </p:cNvSpPr>
              <p:nvPr/>
            </p:nvSpPr>
            <p:spPr bwMode="auto">
              <a:xfrm>
                <a:off x="2462" y="3497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157" name="Rectangle 84"/>
              <p:cNvSpPr>
                <a:spLocks noChangeArrowheads="1"/>
              </p:cNvSpPr>
              <p:nvPr/>
            </p:nvSpPr>
            <p:spPr bwMode="auto">
              <a:xfrm>
                <a:off x="2491" y="349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58" name="Rectangle 85"/>
              <p:cNvSpPr>
                <a:spLocks noChangeArrowheads="1"/>
              </p:cNvSpPr>
              <p:nvPr/>
            </p:nvSpPr>
            <p:spPr bwMode="auto">
              <a:xfrm>
                <a:off x="2543" y="3497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59" name="Rectangle 86"/>
              <p:cNvSpPr>
                <a:spLocks noChangeArrowheads="1"/>
              </p:cNvSpPr>
              <p:nvPr/>
            </p:nvSpPr>
            <p:spPr bwMode="auto">
              <a:xfrm>
                <a:off x="2013" y="36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60" name="Rectangle 87"/>
              <p:cNvSpPr>
                <a:spLocks noChangeArrowheads="1"/>
              </p:cNvSpPr>
              <p:nvPr/>
            </p:nvSpPr>
            <p:spPr bwMode="auto">
              <a:xfrm>
                <a:off x="2092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61" name="Rectangle 88"/>
              <p:cNvSpPr>
                <a:spLocks noChangeArrowheads="1"/>
              </p:cNvSpPr>
              <p:nvPr/>
            </p:nvSpPr>
            <p:spPr bwMode="auto">
              <a:xfrm>
                <a:off x="2148" y="36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62" name="Rectangle 89"/>
              <p:cNvSpPr>
                <a:spLocks noChangeArrowheads="1"/>
              </p:cNvSpPr>
              <p:nvPr/>
            </p:nvSpPr>
            <p:spPr bwMode="auto">
              <a:xfrm>
                <a:off x="2228" y="361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163" name="Rectangle 90"/>
              <p:cNvSpPr>
                <a:spLocks noChangeArrowheads="1"/>
              </p:cNvSpPr>
              <p:nvPr/>
            </p:nvSpPr>
            <p:spPr bwMode="auto">
              <a:xfrm>
                <a:off x="2253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164" name="Rectangle 91"/>
              <p:cNvSpPr>
                <a:spLocks noChangeArrowheads="1"/>
              </p:cNvSpPr>
              <p:nvPr/>
            </p:nvSpPr>
            <p:spPr bwMode="auto">
              <a:xfrm>
                <a:off x="2311" y="3614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65" name="Rectangle 92"/>
              <p:cNvSpPr>
                <a:spLocks noChangeArrowheads="1"/>
              </p:cNvSpPr>
              <p:nvPr/>
            </p:nvSpPr>
            <p:spPr bwMode="auto">
              <a:xfrm>
                <a:off x="2379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66" name="Rectangle 93"/>
              <p:cNvSpPr>
                <a:spLocks noChangeArrowheads="1"/>
              </p:cNvSpPr>
              <p:nvPr/>
            </p:nvSpPr>
            <p:spPr bwMode="auto">
              <a:xfrm>
                <a:off x="2434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g</a:t>
                </a:r>
                <a:endParaRPr lang="en-US" altLang="zh-CN" sz="2400"/>
              </a:p>
            </p:txBody>
          </p:sp>
          <p:sp>
            <p:nvSpPr>
              <p:cNvPr id="167" name="Rectangle 94"/>
              <p:cNvSpPr>
                <a:spLocks noChangeArrowheads="1"/>
              </p:cNvSpPr>
              <p:nvPr/>
            </p:nvSpPr>
            <p:spPr bwMode="auto">
              <a:xfrm>
                <a:off x="2489" y="361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68" name="Rectangle 95"/>
              <p:cNvSpPr>
                <a:spLocks noChangeArrowheads="1"/>
              </p:cNvSpPr>
              <p:nvPr/>
            </p:nvSpPr>
            <p:spPr bwMode="auto">
              <a:xfrm>
                <a:off x="2516" y="3614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69" name="Rectangle 96"/>
              <p:cNvSpPr>
                <a:spLocks noChangeArrowheads="1"/>
              </p:cNvSpPr>
              <p:nvPr/>
            </p:nvSpPr>
            <p:spPr bwMode="auto">
              <a:xfrm>
                <a:off x="2574" y="361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70" name="Rectangle 97"/>
              <p:cNvSpPr>
                <a:spLocks noChangeArrowheads="1"/>
              </p:cNvSpPr>
              <p:nvPr/>
            </p:nvSpPr>
            <p:spPr bwMode="auto">
              <a:xfrm>
                <a:off x="2601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71" name="Rectangle 98"/>
              <p:cNvSpPr>
                <a:spLocks noChangeArrowheads="1"/>
              </p:cNvSpPr>
              <p:nvPr/>
            </p:nvSpPr>
            <p:spPr bwMode="auto">
              <a:xfrm>
                <a:off x="2652" y="3614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72" name="Rectangle 99"/>
              <p:cNvSpPr>
                <a:spLocks noChangeArrowheads="1"/>
              </p:cNvSpPr>
              <p:nvPr/>
            </p:nvSpPr>
            <p:spPr bwMode="auto">
              <a:xfrm>
                <a:off x="2088" y="3729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73" name="Rectangle 100"/>
              <p:cNvSpPr>
                <a:spLocks noChangeArrowheads="1"/>
              </p:cNvSpPr>
              <p:nvPr/>
            </p:nvSpPr>
            <p:spPr bwMode="auto">
              <a:xfrm>
                <a:off x="2157" y="372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74" name="Rectangle 101"/>
              <p:cNvSpPr>
                <a:spLocks noChangeArrowheads="1"/>
              </p:cNvSpPr>
              <p:nvPr/>
            </p:nvSpPr>
            <p:spPr bwMode="auto">
              <a:xfrm>
                <a:off x="2211" y="372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g</a:t>
                </a:r>
                <a:endParaRPr lang="en-US" altLang="zh-CN" sz="2400"/>
              </a:p>
            </p:txBody>
          </p:sp>
          <p:sp>
            <p:nvSpPr>
              <p:cNvPr id="175" name="Rectangle 102"/>
              <p:cNvSpPr>
                <a:spLocks noChangeArrowheads="1"/>
              </p:cNvSpPr>
              <p:nvPr/>
            </p:nvSpPr>
            <p:spPr bwMode="auto">
              <a:xfrm>
                <a:off x="2267" y="3729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76" name="Rectangle 103"/>
              <p:cNvSpPr>
                <a:spLocks noChangeArrowheads="1"/>
              </p:cNvSpPr>
              <p:nvPr/>
            </p:nvSpPr>
            <p:spPr bwMode="auto">
              <a:xfrm>
                <a:off x="2338" y="3729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77" name="Rectangle 104"/>
              <p:cNvSpPr>
                <a:spLocks noChangeArrowheads="1"/>
              </p:cNvSpPr>
              <p:nvPr/>
            </p:nvSpPr>
            <p:spPr bwMode="auto">
              <a:xfrm>
                <a:off x="2383" y="372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178" name="Rectangle 105"/>
              <p:cNvSpPr>
                <a:spLocks noChangeArrowheads="1"/>
              </p:cNvSpPr>
              <p:nvPr/>
            </p:nvSpPr>
            <p:spPr bwMode="auto">
              <a:xfrm>
                <a:off x="2413" y="372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79" name="Rectangle 106"/>
              <p:cNvSpPr>
                <a:spLocks noChangeArrowheads="1"/>
              </p:cNvSpPr>
              <p:nvPr/>
            </p:nvSpPr>
            <p:spPr bwMode="auto">
              <a:xfrm>
                <a:off x="2440" y="3729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80" name="Rectangle 107"/>
              <p:cNvSpPr>
                <a:spLocks noChangeArrowheads="1"/>
              </p:cNvSpPr>
              <p:nvPr/>
            </p:nvSpPr>
            <p:spPr bwMode="auto">
              <a:xfrm>
                <a:off x="2495" y="372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81" name="Rectangle 108"/>
              <p:cNvSpPr>
                <a:spLocks noChangeArrowheads="1"/>
              </p:cNvSpPr>
              <p:nvPr/>
            </p:nvSpPr>
            <p:spPr bwMode="auto">
              <a:xfrm>
                <a:off x="2525" y="372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83" name="Line 110"/>
              <p:cNvSpPr>
                <a:spLocks noChangeShapeType="1"/>
              </p:cNvSpPr>
              <p:nvPr/>
            </p:nvSpPr>
            <p:spPr bwMode="auto">
              <a:xfrm>
                <a:off x="2316" y="1396"/>
                <a:ext cx="3" cy="5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Freeform 111"/>
              <p:cNvSpPr>
                <a:spLocks/>
              </p:cNvSpPr>
              <p:nvPr/>
            </p:nvSpPr>
            <p:spPr bwMode="auto">
              <a:xfrm>
                <a:off x="2293" y="314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0 w 50"/>
                  <a:gd name="T3" fmla="*/ 0 h 50"/>
                  <a:gd name="T4" fmla="*/ 26 w 50"/>
                  <a:gd name="T5" fmla="*/ 50 h 50"/>
                  <a:gd name="T6" fmla="*/ 50 w 50"/>
                  <a:gd name="T7" fmla="*/ 0 h 50"/>
                  <a:gd name="T8" fmla="*/ 50 w 5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50"/>
                  <a:gd name="T17" fmla="*/ 50 w 50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50">
                    <a:moveTo>
                      <a:pt x="50" y="0"/>
                    </a:moveTo>
                    <a:lnTo>
                      <a:pt x="0" y="0"/>
                    </a:lnTo>
                    <a:lnTo>
                      <a:pt x="26" y="5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112"/>
              <p:cNvSpPr>
                <a:spLocks noChangeShapeType="1"/>
              </p:cNvSpPr>
              <p:nvPr/>
            </p:nvSpPr>
            <p:spPr bwMode="auto">
              <a:xfrm>
                <a:off x="2316" y="2861"/>
                <a:ext cx="3" cy="2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Rectangle 113"/>
              <p:cNvSpPr>
                <a:spLocks noChangeArrowheads="1"/>
              </p:cNvSpPr>
              <p:nvPr/>
            </p:nvSpPr>
            <p:spPr bwMode="auto">
              <a:xfrm>
                <a:off x="2502" y="40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87" name="Rectangle 114"/>
              <p:cNvSpPr>
                <a:spLocks noChangeArrowheads="1"/>
              </p:cNvSpPr>
              <p:nvPr/>
            </p:nvSpPr>
            <p:spPr bwMode="auto">
              <a:xfrm>
                <a:off x="2579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88" name="Rectangle 115"/>
              <p:cNvSpPr>
                <a:spLocks noChangeArrowheads="1"/>
              </p:cNvSpPr>
              <p:nvPr/>
            </p:nvSpPr>
            <p:spPr bwMode="auto">
              <a:xfrm>
                <a:off x="2637" y="40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89" name="Rectangle 116"/>
              <p:cNvSpPr>
                <a:spLocks noChangeArrowheads="1"/>
              </p:cNvSpPr>
              <p:nvPr/>
            </p:nvSpPr>
            <p:spPr bwMode="auto">
              <a:xfrm>
                <a:off x="2716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190" name="Rectangle 117"/>
              <p:cNvSpPr>
                <a:spLocks noChangeArrowheads="1"/>
              </p:cNvSpPr>
              <p:nvPr/>
            </p:nvSpPr>
            <p:spPr bwMode="auto">
              <a:xfrm>
                <a:off x="2771" y="400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91" name="Rectangle 118"/>
              <p:cNvSpPr>
                <a:spLocks noChangeArrowheads="1"/>
              </p:cNvSpPr>
              <p:nvPr/>
            </p:nvSpPr>
            <p:spPr bwMode="auto">
              <a:xfrm>
                <a:off x="2802" y="400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y</a:t>
                </a:r>
                <a:endParaRPr lang="en-US" altLang="zh-CN" sz="2400"/>
              </a:p>
            </p:txBody>
          </p:sp>
          <p:sp>
            <p:nvSpPr>
              <p:cNvPr id="192" name="Rectangle 119"/>
              <p:cNvSpPr>
                <a:spLocks noChangeArrowheads="1"/>
              </p:cNvSpPr>
              <p:nvPr/>
            </p:nvSpPr>
            <p:spPr bwMode="auto">
              <a:xfrm>
                <a:off x="2852" y="40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93" name="Rectangle 120"/>
              <p:cNvSpPr>
                <a:spLocks noChangeArrowheads="1"/>
              </p:cNvSpPr>
              <p:nvPr/>
            </p:nvSpPr>
            <p:spPr bwMode="auto">
              <a:xfrm>
                <a:off x="2877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94" name="Rectangle 121"/>
              <p:cNvSpPr>
                <a:spLocks noChangeArrowheads="1"/>
              </p:cNvSpPr>
              <p:nvPr/>
            </p:nvSpPr>
            <p:spPr bwMode="auto">
              <a:xfrm>
                <a:off x="2935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95" name="Rectangle 122"/>
              <p:cNvSpPr>
                <a:spLocks noChangeArrowheads="1"/>
              </p:cNvSpPr>
              <p:nvPr/>
            </p:nvSpPr>
            <p:spPr bwMode="auto">
              <a:xfrm>
                <a:off x="2988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96" name="Rectangle 123"/>
              <p:cNvSpPr>
                <a:spLocks noChangeArrowheads="1"/>
              </p:cNvSpPr>
              <p:nvPr/>
            </p:nvSpPr>
            <p:spPr bwMode="auto">
              <a:xfrm>
                <a:off x="3044" y="400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97" name="Rectangle 124"/>
              <p:cNvSpPr>
                <a:spLocks noChangeArrowheads="1"/>
              </p:cNvSpPr>
              <p:nvPr/>
            </p:nvSpPr>
            <p:spPr bwMode="auto">
              <a:xfrm>
                <a:off x="3074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98" name="Rectangle 125"/>
              <p:cNvSpPr>
                <a:spLocks noChangeArrowheads="1"/>
              </p:cNvSpPr>
              <p:nvPr/>
            </p:nvSpPr>
            <p:spPr bwMode="auto">
              <a:xfrm>
                <a:off x="3130" y="400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99" name="Rectangle 126"/>
              <p:cNvSpPr>
                <a:spLocks noChangeArrowheads="1"/>
              </p:cNvSpPr>
              <p:nvPr/>
            </p:nvSpPr>
            <p:spPr bwMode="auto">
              <a:xfrm>
                <a:off x="3179" y="400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00" name="Rectangle 127"/>
              <p:cNvSpPr>
                <a:spLocks noChangeArrowheads="1"/>
              </p:cNvSpPr>
              <p:nvPr/>
            </p:nvSpPr>
            <p:spPr bwMode="auto">
              <a:xfrm>
                <a:off x="3227" y="40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01" name="Rectangle 128"/>
              <p:cNvSpPr>
                <a:spLocks noChangeArrowheads="1"/>
              </p:cNvSpPr>
              <p:nvPr/>
            </p:nvSpPr>
            <p:spPr bwMode="auto">
              <a:xfrm>
                <a:off x="3256" y="400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02" name="Rectangle 129"/>
              <p:cNvSpPr>
                <a:spLocks noChangeArrowheads="1"/>
              </p:cNvSpPr>
              <p:nvPr/>
            </p:nvSpPr>
            <p:spPr bwMode="auto">
              <a:xfrm>
                <a:off x="3302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03" name="Rectangle 130"/>
              <p:cNvSpPr>
                <a:spLocks noChangeArrowheads="1"/>
              </p:cNvSpPr>
              <p:nvPr/>
            </p:nvSpPr>
            <p:spPr bwMode="auto">
              <a:xfrm>
                <a:off x="3358" y="40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204" name="Rectangle 131"/>
              <p:cNvSpPr>
                <a:spLocks noChangeArrowheads="1"/>
              </p:cNvSpPr>
              <p:nvPr/>
            </p:nvSpPr>
            <p:spPr bwMode="auto">
              <a:xfrm>
                <a:off x="3439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05" name="Rectangle 132"/>
              <p:cNvSpPr>
                <a:spLocks noChangeArrowheads="1"/>
              </p:cNvSpPr>
              <p:nvPr/>
            </p:nvSpPr>
            <p:spPr bwMode="auto">
              <a:xfrm>
                <a:off x="3492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206" name="Rectangle 133"/>
              <p:cNvSpPr>
                <a:spLocks noChangeArrowheads="1"/>
              </p:cNvSpPr>
              <p:nvPr/>
            </p:nvSpPr>
            <p:spPr bwMode="auto">
              <a:xfrm>
                <a:off x="3547" y="40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07" name="Rectangle 134"/>
              <p:cNvSpPr>
                <a:spLocks noChangeArrowheads="1"/>
              </p:cNvSpPr>
              <p:nvPr/>
            </p:nvSpPr>
            <p:spPr bwMode="auto">
              <a:xfrm>
                <a:off x="3572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08" name="Rectangle 135"/>
              <p:cNvSpPr>
                <a:spLocks noChangeArrowheads="1"/>
              </p:cNvSpPr>
              <p:nvPr/>
            </p:nvSpPr>
            <p:spPr bwMode="auto">
              <a:xfrm>
                <a:off x="3629" y="40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09" name="Rectangle 136"/>
              <p:cNvSpPr>
                <a:spLocks noChangeArrowheads="1"/>
              </p:cNvSpPr>
              <p:nvPr/>
            </p:nvSpPr>
            <p:spPr bwMode="auto">
              <a:xfrm>
                <a:off x="3654" y="400"/>
                <a:ext cx="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10" name="Rectangle 137"/>
              <p:cNvSpPr>
                <a:spLocks noChangeArrowheads="1"/>
              </p:cNvSpPr>
              <p:nvPr/>
            </p:nvSpPr>
            <p:spPr bwMode="auto">
              <a:xfrm>
                <a:off x="3674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11" name="Rectangle 138"/>
              <p:cNvSpPr>
                <a:spLocks noChangeArrowheads="1"/>
              </p:cNvSpPr>
              <p:nvPr/>
            </p:nvSpPr>
            <p:spPr bwMode="auto">
              <a:xfrm>
                <a:off x="3732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n</a:t>
                </a:r>
                <a:endParaRPr lang="en-US" altLang="zh-CN" sz="2400"/>
              </a:p>
            </p:txBody>
          </p:sp>
          <p:sp>
            <p:nvSpPr>
              <p:cNvPr id="212" name="Rectangle 139"/>
              <p:cNvSpPr>
                <a:spLocks noChangeArrowheads="1"/>
              </p:cNvSpPr>
              <p:nvPr/>
            </p:nvSpPr>
            <p:spPr bwMode="auto">
              <a:xfrm>
                <a:off x="2390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(</a:t>
                </a:r>
                <a:endParaRPr lang="en-US" altLang="zh-CN" sz="2400"/>
              </a:p>
            </p:txBody>
          </p:sp>
          <p:sp>
            <p:nvSpPr>
              <p:cNvPr id="213" name="Rectangle 140"/>
              <p:cNvSpPr>
                <a:spLocks noChangeArrowheads="1"/>
              </p:cNvSpPr>
              <p:nvPr/>
            </p:nvSpPr>
            <p:spPr bwMode="auto">
              <a:xfrm>
                <a:off x="2422" y="218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14" name="Rectangle 141"/>
              <p:cNvSpPr>
                <a:spLocks noChangeArrowheads="1"/>
              </p:cNvSpPr>
              <p:nvPr/>
            </p:nvSpPr>
            <p:spPr bwMode="auto">
              <a:xfrm>
                <a:off x="2499" y="21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15" name="Rectangle 142"/>
              <p:cNvSpPr>
                <a:spLocks noChangeArrowheads="1"/>
              </p:cNvSpPr>
              <p:nvPr/>
            </p:nvSpPr>
            <p:spPr bwMode="auto">
              <a:xfrm>
                <a:off x="2553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16" name="Rectangle 143"/>
              <p:cNvSpPr>
                <a:spLocks noChangeArrowheads="1"/>
              </p:cNvSpPr>
              <p:nvPr/>
            </p:nvSpPr>
            <p:spPr bwMode="auto">
              <a:xfrm>
                <a:off x="2581" y="218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17" name="Rectangle 144"/>
              <p:cNvSpPr>
                <a:spLocks noChangeArrowheads="1"/>
              </p:cNvSpPr>
              <p:nvPr/>
            </p:nvSpPr>
            <p:spPr bwMode="auto">
              <a:xfrm>
                <a:off x="2635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18" name="Rectangle 145"/>
              <p:cNvSpPr>
                <a:spLocks noChangeArrowheads="1"/>
              </p:cNvSpPr>
              <p:nvPr/>
            </p:nvSpPr>
            <p:spPr bwMode="auto">
              <a:xfrm>
                <a:off x="2665" y="218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19" name="Rectangle 146"/>
              <p:cNvSpPr>
                <a:spLocks noChangeArrowheads="1"/>
              </p:cNvSpPr>
              <p:nvPr/>
            </p:nvSpPr>
            <p:spPr bwMode="auto">
              <a:xfrm>
                <a:off x="2683" y="21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220" name="Rectangle 147"/>
              <p:cNvSpPr>
                <a:spLocks noChangeArrowheads="1"/>
              </p:cNvSpPr>
              <p:nvPr/>
            </p:nvSpPr>
            <p:spPr bwMode="auto">
              <a:xfrm>
                <a:off x="2741" y="218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21" name="Rectangle 148"/>
              <p:cNvSpPr>
                <a:spLocks noChangeArrowheads="1"/>
              </p:cNvSpPr>
              <p:nvPr/>
            </p:nvSpPr>
            <p:spPr bwMode="auto">
              <a:xfrm>
                <a:off x="2829" y="218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22" name="Rectangle 149"/>
              <p:cNvSpPr>
                <a:spLocks noChangeArrowheads="1"/>
              </p:cNvSpPr>
              <p:nvPr/>
            </p:nvSpPr>
            <p:spPr bwMode="auto">
              <a:xfrm>
                <a:off x="2847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)</a:t>
                </a:r>
                <a:endParaRPr lang="en-US" altLang="zh-CN" sz="2400"/>
              </a:p>
            </p:txBody>
          </p:sp>
          <p:sp>
            <p:nvSpPr>
              <p:cNvPr id="223" name="Rectangle 150"/>
              <p:cNvSpPr>
                <a:spLocks noChangeArrowheads="1"/>
              </p:cNvSpPr>
              <p:nvPr/>
            </p:nvSpPr>
            <p:spPr bwMode="auto">
              <a:xfrm>
                <a:off x="2878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24" name="Rectangle 151"/>
              <p:cNvSpPr>
                <a:spLocks noChangeArrowheads="1"/>
              </p:cNvSpPr>
              <p:nvPr/>
            </p:nvSpPr>
            <p:spPr bwMode="auto">
              <a:xfrm>
                <a:off x="2904" y="21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25" name="Rectangle 152"/>
              <p:cNvSpPr>
                <a:spLocks noChangeArrowheads="1"/>
              </p:cNvSpPr>
              <p:nvPr/>
            </p:nvSpPr>
            <p:spPr bwMode="auto">
              <a:xfrm>
                <a:off x="2961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26" name="Rectangle 153"/>
              <p:cNvSpPr>
                <a:spLocks noChangeArrowheads="1"/>
              </p:cNvSpPr>
              <p:nvPr/>
            </p:nvSpPr>
            <p:spPr bwMode="auto">
              <a:xfrm>
                <a:off x="2993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27" name="Rectangle 154"/>
              <p:cNvSpPr>
                <a:spLocks noChangeArrowheads="1"/>
              </p:cNvSpPr>
              <p:nvPr/>
            </p:nvSpPr>
            <p:spPr bwMode="auto">
              <a:xfrm>
                <a:off x="3020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(</a:t>
                </a:r>
                <a:endParaRPr lang="en-US" altLang="zh-CN" sz="2400"/>
              </a:p>
            </p:txBody>
          </p:sp>
          <p:sp>
            <p:nvSpPr>
              <p:cNvPr id="228" name="Rectangle 155"/>
              <p:cNvSpPr>
                <a:spLocks noChangeArrowheads="1"/>
              </p:cNvSpPr>
              <p:nvPr/>
            </p:nvSpPr>
            <p:spPr bwMode="auto">
              <a:xfrm>
                <a:off x="3052" y="218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29" name="Rectangle 156"/>
              <p:cNvSpPr>
                <a:spLocks noChangeArrowheads="1"/>
              </p:cNvSpPr>
              <p:nvPr/>
            </p:nvSpPr>
            <p:spPr bwMode="auto">
              <a:xfrm>
                <a:off x="3129" y="21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30" name="Rectangle 157"/>
              <p:cNvSpPr>
                <a:spLocks noChangeArrowheads="1"/>
              </p:cNvSpPr>
              <p:nvPr/>
            </p:nvSpPr>
            <p:spPr bwMode="auto">
              <a:xfrm>
                <a:off x="3183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31" name="Rectangle 158"/>
              <p:cNvSpPr>
                <a:spLocks noChangeArrowheads="1"/>
              </p:cNvSpPr>
              <p:nvPr/>
            </p:nvSpPr>
            <p:spPr bwMode="auto">
              <a:xfrm>
                <a:off x="3211" y="218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32" name="Rectangle 159"/>
              <p:cNvSpPr>
                <a:spLocks noChangeArrowheads="1"/>
              </p:cNvSpPr>
              <p:nvPr/>
            </p:nvSpPr>
            <p:spPr bwMode="auto">
              <a:xfrm>
                <a:off x="3268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33" name="Rectangle 160"/>
              <p:cNvSpPr>
                <a:spLocks noChangeArrowheads="1"/>
              </p:cNvSpPr>
              <p:nvPr/>
            </p:nvSpPr>
            <p:spPr bwMode="auto">
              <a:xfrm>
                <a:off x="3295" y="218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34" name="Rectangle 161"/>
              <p:cNvSpPr>
                <a:spLocks noChangeArrowheads="1"/>
              </p:cNvSpPr>
              <p:nvPr/>
            </p:nvSpPr>
            <p:spPr bwMode="auto">
              <a:xfrm>
                <a:off x="3313" y="218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35" name="Rectangle 162"/>
              <p:cNvSpPr>
                <a:spLocks noChangeArrowheads="1"/>
              </p:cNvSpPr>
              <p:nvPr/>
            </p:nvSpPr>
            <p:spPr bwMode="auto">
              <a:xfrm>
                <a:off x="3383" y="218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36" name="Rectangle 163"/>
              <p:cNvSpPr>
                <a:spLocks noChangeArrowheads="1"/>
              </p:cNvSpPr>
              <p:nvPr/>
            </p:nvSpPr>
            <p:spPr bwMode="auto">
              <a:xfrm>
                <a:off x="3470" y="218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37" name="Rectangle 164"/>
              <p:cNvSpPr>
                <a:spLocks noChangeArrowheads="1"/>
              </p:cNvSpPr>
              <p:nvPr/>
            </p:nvSpPr>
            <p:spPr bwMode="auto">
              <a:xfrm>
                <a:off x="3489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)</a:t>
                </a:r>
                <a:endParaRPr lang="en-US" altLang="zh-CN" sz="2400"/>
              </a:p>
            </p:txBody>
          </p:sp>
          <p:sp>
            <p:nvSpPr>
              <p:cNvPr id="238" name="Rectangle 165"/>
              <p:cNvSpPr>
                <a:spLocks noChangeArrowheads="1"/>
              </p:cNvSpPr>
              <p:nvPr/>
            </p:nvSpPr>
            <p:spPr bwMode="auto">
              <a:xfrm>
                <a:off x="2476" y="175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239" name="Rectangle 166"/>
              <p:cNvSpPr>
                <a:spLocks noChangeArrowheads="1"/>
              </p:cNvSpPr>
              <p:nvPr/>
            </p:nvSpPr>
            <p:spPr bwMode="auto">
              <a:xfrm>
                <a:off x="2555" y="1756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40" name="Rectangle 167"/>
              <p:cNvSpPr>
                <a:spLocks noChangeArrowheads="1"/>
              </p:cNvSpPr>
              <p:nvPr/>
            </p:nvSpPr>
            <p:spPr bwMode="auto">
              <a:xfrm>
                <a:off x="2614" y="175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241" name="Rectangle 168"/>
              <p:cNvSpPr>
                <a:spLocks noChangeArrowheads="1"/>
              </p:cNvSpPr>
              <p:nvPr/>
            </p:nvSpPr>
            <p:spPr bwMode="auto">
              <a:xfrm>
                <a:off x="2690" y="1756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42" name="Rectangle 169"/>
              <p:cNvSpPr>
                <a:spLocks noChangeArrowheads="1"/>
              </p:cNvSpPr>
              <p:nvPr/>
            </p:nvSpPr>
            <p:spPr bwMode="auto">
              <a:xfrm>
                <a:off x="2748" y="1756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43" name="Rectangle 170"/>
              <p:cNvSpPr>
                <a:spLocks noChangeArrowheads="1"/>
              </p:cNvSpPr>
              <p:nvPr/>
            </p:nvSpPr>
            <p:spPr bwMode="auto">
              <a:xfrm>
                <a:off x="2779" y="1756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y</a:t>
                </a:r>
                <a:endParaRPr lang="en-US" altLang="zh-CN" sz="2400"/>
              </a:p>
            </p:txBody>
          </p:sp>
          <p:sp>
            <p:nvSpPr>
              <p:cNvPr id="244" name="Rectangle 171"/>
              <p:cNvSpPr>
                <a:spLocks noChangeArrowheads="1"/>
              </p:cNvSpPr>
              <p:nvPr/>
            </p:nvSpPr>
            <p:spPr bwMode="auto">
              <a:xfrm>
                <a:off x="2828" y="1756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45" name="Rectangle 172"/>
              <p:cNvSpPr>
                <a:spLocks noChangeArrowheads="1"/>
              </p:cNvSpPr>
              <p:nvPr/>
            </p:nvSpPr>
            <p:spPr bwMode="auto">
              <a:xfrm>
                <a:off x="2473" y="187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46" name="Rectangle 173"/>
              <p:cNvSpPr>
                <a:spLocks noChangeArrowheads="1"/>
              </p:cNvSpPr>
              <p:nvPr/>
            </p:nvSpPr>
            <p:spPr bwMode="auto">
              <a:xfrm>
                <a:off x="2532" y="1871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47" name="Rectangle 174"/>
              <p:cNvSpPr>
                <a:spLocks noChangeArrowheads="1"/>
              </p:cNvSpPr>
              <p:nvPr/>
            </p:nvSpPr>
            <p:spPr bwMode="auto">
              <a:xfrm>
                <a:off x="2579" y="1871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48" name="Rectangle 175"/>
              <p:cNvSpPr>
                <a:spLocks noChangeArrowheads="1"/>
              </p:cNvSpPr>
              <p:nvPr/>
            </p:nvSpPr>
            <p:spPr bwMode="auto">
              <a:xfrm>
                <a:off x="2625" y="187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49" name="Rectangle 176"/>
              <p:cNvSpPr>
                <a:spLocks noChangeArrowheads="1"/>
              </p:cNvSpPr>
              <p:nvPr/>
            </p:nvSpPr>
            <p:spPr bwMode="auto">
              <a:xfrm>
                <a:off x="2684" y="1871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50" name="Rectangle 177"/>
              <p:cNvSpPr>
                <a:spLocks noChangeArrowheads="1"/>
              </p:cNvSpPr>
              <p:nvPr/>
            </p:nvSpPr>
            <p:spPr bwMode="auto">
              <a:xfrm>
                <a:off x="2731" y="1871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51" name="Rectangle 178"/>
              <p:cNvSpPr>
                <a:spLocks noChangeArrowheads="1"/>
              </p:cNvSpPr>
              <p:nvPr/>
            </p:nvSpPr>
            <p:spPr bwMode="auto">
              <a:xfrm>
                <a:off x="2448" y="3069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52" name="Rectangle 179"/>
              <p:cNvSpPr>
                <a:spLocks noChangeArrowheads="1"/>
              </p:cNvSpPr>
              <p:nvPr/>
            </p:nvSpPr>
            <p:spPr bwMode="auto">
              <a:xfrm>
                <a:off x="2534" y="3069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53" name="Rectangle 180"/>
              <p:cNvSpPr>
                <a:spLocks noChangeArrowheads="1"/>
              </p:cNvSpPr>
              <p:nvPr/>
            </p:nvSpPr>
            <p:spPr bwMode="auto">
              <a:xfrm>
                <a:off x="2567" y="3069"/>
                <a:ext cx="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54" name="Rectangle 181"/>
              <p:cNvSpPr>
                <a:spLocks noChangeArrowheads="1"/>
              </p:cNvSpPr>
              <p:nvPr/>
            </p:nvSpPr>
            <p:spPr bwMode="auto">
              <a:xfrm>
                <a:off x="2588" y="306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55" name="Rectangle 182"/>
              <p:cNvSpPr>
                <a:spLocks noChangeArrowheads="1"/>
              </p:cNvSpPr>
              <p:nvPr/>
            </p:nvSpPr>
            <p:spPr bwMode="auto">
              <a:xfrm>
                <a:off x="2614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56" name="Rectangle 183"/>
              <p:cNvSpPr>
                <a:spLocks noChangeArrowheads="1"/>
              </p:cNvSpPr>
              <p:nvPr/>
            </p:nvSpPr>
            <p:spPr bwMode="auto">
              <a:xfrm>
                <a:off x="2671" y="3069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-</a:t>
                </a:r>
                <a:endParaRPr lang="en-US" altLang="zh-CN" sz="2400"/>
              </a:p>
            </p:txBody>
          </p:sp>
          <p:sp>
            <p:nvSpPr>
              <p:cNvPr id="257" name="Rectangle 184"/>
              <p:cNvSpPr>
                <a:spLocks noChangeArrowheads="1"/>
              </p:cNvSpPr>
              <p:nvPr/>
            </p:nvSpPr>
            <p:spPr bwMode="auto">
              <a:xfrm>
                <a:off x="2704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b</a:t>
                </a:r>
                <a:endParaRPr lang="en-US" altLang="zh-CN" sz="2400"/>
              </a:p>
            </p:txBody>
          </p:sp>
          <p:sp>
            <p:nvSpPr>
              <p:cNvPr id="258" name="Rectangle 185"/>
              <p:cNvSpPr>
                <a:spLocks noChangeArrowheads="1"/>
              </p:cNvSpPr>
              <p:nvPr/>
            </p:nvSpPr>
            <p:spPr bwMode="auto">
              <a:xfrm>
                <a:off x="2754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59" name="Rectangle 186"/>
              <p:cNvSpPr>
                <a:spLocks noChangeArrowheads="1"/>
              </p:cNvSpPr>
              <p:nvPr/>
            </p:nvSpPr>
            <p:spPr bwMode="auto">
              <a:xfrm>
                <a:off x="2813" y="3069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60" name="Rectangle 187"/>
              <p:cNvSpPr>
                <a:spLocks noChangeArrowheads="1"/>
              </p:cNvSpPr>
              <p:nvPr/>
            </p:nvSpPr>
            <p:spPr bwMode="auto">
              <a:xfrm>
                <a:off x="2863" y="3069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k</a:t>
                </a:r>
                <a:endParaRPr lang="en-US" altLang="zh-CN" sz="2400"/>
              </a:p>
            </p:txBody>
          </p:sp>
          <p:sp>
            <p:nvSpPr>
              <p:cNvPr id="261" name="Rectangle 188"/>
              <p:cNvSpPr>
                <a:spLocks noChangeArrowheads="1"/>
              </p:cNvSpPr>
              <p:nvPr/>
            </p:nvSpPr>
            <p:spPr bwMode="auto">
              <a:xfrm>
                <a:off x="2908" y="306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62" name="Rectangle 189"/>
              <p:cNvSpPr>
                <a:spLocks noChangeArrowheads="1"/>
              </p:cNvSpPr>
              <p:nvPr/>
            </p:nvSpPr>
            <p:spPr bwMode="auto">
              <a:xfrm>
                <a:off x="2936" y="3069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63" name="Rectangle 190"/>
              <p:cNvSpPr>
                <a:spLocks noChangeArrowheads="1"/>
              </p:cNvSpPr>
              <p:nvPr/>
            </p:nvSpPr>
            <p:spPr bwMode="auto">
              <a:xfrm>
                <a:off x="2984" y="306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64" name="Rectangle 191"/>
              <p:cNvSpPr>
                <a:spLocks noChangeArrowheads="1"/>
              </p:cNvSpPr>
              <p:nvPr/>
            </p:nvSpPr>
            <p:spPr bwMode="auto">
              <a:xfrm>
                <a:off x="3009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65" name="Rectangle 192"/>
              <p:cNvSpPr>
                <a:spLocks noChangeArrowheads="1"/>
              </p:cNvSpPr>
              <p:nvPr/>
            </p:nvSpPr>
            <p:spPr bwMode="auto">
              <a:xfrm>
                <a:off x="3067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66" name="Line 193"/>
              <p:cNvSpPr>
                <a:spLocks noChangeShapeType="1"/>
              </p:cNvSpPr>
              <p:nvPr/>
            </p:nvSpPr>
            <p:spPr bwMode="auto">
              <a:xfrm>
                <a:off x="2630" y="1267"/>
                <a:ext cx="606" cy="6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" name="Rectangle 194"/>
              <p:cNvSpPr>
                <a:spLocks noChangeArrowheads="1"/>
              </p:cNvSpPr>
              <p:nvPr/>
            </p:nvSpPr>
            <p:spPr bwMode="auto">
              <a:xfrm rot="2880000">
                <a:off x="2816" y="130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68" name="Rectangle 195"/>
              <p:cNvSpPr>
                <a:spLocks noChangeArrowheads="1"/>
              </p:cNvSpPr>
              <p:nvPr/>
            </p:nvSpPr>
            <p:spPr bwMode="auto">
              <a:xfrm rot="2880000">
                <a:off x="2834" y="1324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(</a:t>
                </a:r>
                <a:endParaRPr lang="en-US" altLang="zh-CN" sz="2400"/>
              </a:p>
            </p:txBody>
          </p:sp>
          <p:sp>
            <p:nvSpPr>
              <p:cNvPr id="269" name="Rectangle 196"/>
              <p:cNvSpPr>
                <a:spLocks noChangeArrowheads="1"/>
              </p:cNvSpPr>
              <p:nvPr/>
            </p:nvSpPr>
            <p:spPr bwMode="auto">
              <a:xfrm rot="2880000">
                <a:off x="2850" y="1365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70" name="Rectangle 197"/>
              <p:cNvSpPr>
                <a:spLocks noChangeArrowheads="1"/>
              </p:cNvSpPr>
              <p:nvPr/>
            </p:nvSpPr>
            <p:spPr bwMode="auto">
              <a:xfrm rot="2880000">
                <a:off x="2902" y="141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71" name="Rectangle 198"/>
              <p:cNvSpPr>
                <a:spLocks noChangeArrowheads="1"/>
              </p:cNvSpPr>
              <p:nvPr/>
            </p:nvSpPr>
            <p:spPr bwMode="auto">
              <a:xfrm rot="2880000">
                <a:off x="2942" y="1447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72" name="Rectangle 199"/>
              <p:cNvSpPr>
                <a:spLocks noChangeArrowheads="1"/>
              </p:cNvSpPr>
              <p:nvPr/>
            </p:nvSpPr>
            <p:spPr bwMode="auto">
              <a:xfrm rot="2880000">
                <a:off x="2956" y="1477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73" name="Rectangle 200"/>
              <p:cNvSpPr>
                <a:spLocks noChangeArrowheads="1"/>
              </p:cNvSpPr>
              <p:nvPr/>
            </p:nvSpPr>
            <p:spPr bwMode="auto">
              <a:xfrm rot="2880000">
                <a:off x="2998" y="150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74" name="Rectangle 201"/>
              <p:cNvSpPr>
                <a:spLocks noChangeArrowheads="1"/>
              </p:cNvSpPr>
              <p:nvPr/>
            </p:nvSpPr>
            <p:spPr bwMode="auto">
              <a:xfrm rot="2880000">
                <a:off x="3016" y="1524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75" name="Rectangle 202"/>
              <p:cNvSpPr>
                <a:spLocks noChangeArrowheads="1"/>
              </p:cNvSpPr>
              <p:nvPr/>
            </p:nvSpPr>
            <p:spPr bwMode="auto">
              <a:xfrm rot="2880000">
                <a:off x="3022" y="1556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76" name="Rectangle 203"/>
              <p:cNvSpPr>
                <a:spLocks noChangeArrowheads="1"/>
              </p:cNvSpPr>
              <p:nvPr/>
            </p:nvSpPr>
            <p:spPr bwMode="auto">
              <a:xfrm rot="2880000">
                <a:off x="3064" y="1621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77" name="Rectangle 204"/>
              <p:cNvSpPr>
                <a:spLocks noChangeArrowheads="1"/>
              </p:cNvSpPr>
              <p:nvPr/>
            </p:nvSpPr>
            <p:spPr bwMode="auto">
              <a:xfrm rot="2880000">
                <a:off x="3130" y="1655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78" name="Rectangle 205"/>
              <p:cNvSpPr>
                <a:spLocks noChangeArrowheads="1"/>
              </p:cNvSpPr>
              <p:nvPr/>
            </p:nvSpPr>
            <p:spPr bwMode="auto">
              <a:xfrm rot="2880000">
                <a:off x="3142" y="1676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)</a:t>
                </a:r>
                <a:endParaRPr lang="en-US" altLang="zh-CN" sz="2400"/>
              </a:p>
            </p:txBody>
          </p:sp>
        </p:grpSp>
        <p:sp>
          <p:nvSpPr>
            <p:cNvPr id="7" name="Rectangle 206"/>
            <p:cNvSpPr>
              <a:spLocks noChangeArrowheads="1"/>
            </p:cNvSpPr>
            <p:nvPr/>
          </p:nvSpPr>
          <p:spPr bwMode="auto">
            <a:xfrm rot="-5400000">
              <a:off x="2216" y="1805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8" name="Rectangle 207"/>
            <p:cNvSpPr>
              <a:spLocks noChangeArrowheads="1"/>
            </p:cNvSpPr>
            <p:nvPr/>
          </p:nvSpPr>
          <p:spPr bwMode="auto">
            <a:xfrm rot="-5400000">
              <a:off x="2194" y="1753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9" name="Rectangle 208"/>
            <p:cNvSpPr>
              <a:spLocks noChangeArrowheads="1"/>
            </p:cNvSpPr>
            <p:nvPr/>
          </p:nvSpPr>
          <p:spPr bwMode="auto">
            <a:xfrm rot="-5400000">
              <a:off x="2205" y="169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10" name="Rectangle 209"/>
            <p:cNvSpPr>
              <a:spLocks noChangeArrowheads="1"/>
            </p:cNvSpPr>
            <p:nvPr/>
          </p:nvSpPr>
          <p:spPr bwMode="auto">
            <a:xfrm rot="-5400000">
              <a:off x="2218" y="165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1" name="Rectangle 210"/>
            <p:cNvSpPr>
              <a:spLocks noChangeArrowheads="1"/>
            </p:cNvSpPr>
            <p:nvPr/>
          </p:nvSpPr>
          <p:spPr bwMode="auto">
            <a:xfrm rot="-5400000">
              <a:off x="2204" y="1607"/>
              <a:ext cx="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=</a:t>
              </a:r>
              <a:endParaRPr lang="en-US" altLang="zh-CN" sz="2400"/>
            </a:p>
          </p:txBody>
        </p:sp>
        <p:sp>
          <p:nvSpPr>
            <p:cNvPr id="12" name="Rectangle 211"/>
            <p:cNvSpPr>
              <a:spLocks noChangeArrowheads="1"/>
            </p:cNvSpPr>
            <p:nvPr/>
          </p:nvSpPr>
          <p:spPr bwMode="auto">
            <a:xfrm rot="-5400000">
              <a:off x="2218" y="156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3" name="Rectangle 212"/>
            <p:cNvSpPr>
              <a:spLocks noChangeArrowheads="1"/>
            </p:cNvSpPr>
            <p:nvPr/>
          </p:nvSpPr>
          <p:spPr bwMode="auto">
            <a:xfrm rot="-5400000">
              <a:off x="2223" y="1543"/>
              <a:ext cx="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14" name="Rectangle 213"/>
            <p:cNvSpPr>
              <a:spLocks noChangeArrowheads="1"/>
            </p:cNvSpPr>
            <p:nvPr/>
          </p:nvSpPr>
          <p:spPr bwMode="auto">
            <a:xfrm rot="-5400000">
              <a:off x="2205" y="150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L</a:t>
              </a:r>
              <a:endParaRPr lang="en-US" altLang="zh-CN" sz="2400"/>
            </a:p>
          </p:txBody>
        </p:sp>
        <p:sp>
          <p:nvSpPr>
            <p:cNvPr id="15" name="Rectangle 214"/>
            <p:cNvSpPr>
              <a:spLocks noChangeArrowheads="1"/>
            </p:cNvSpPr>
            <p:nvPr/>
          </p:nvSpPr>
          <p:spPr bwMode="auto">
            <a:xfrm rot="-5400000">
              <a:off x="2186" y="1427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W</a:t>
              </a:r>
              <a:endParaRPr lang="en-US" altLang="zh-CN" sz="2400"/>
            </a:p>
          </p:txBody>
        </p:sp>
        <p:sp>
          <p:nvSpPr>
            <p:cNvPr id="16" name="Rectangle 215"/>
            <p:cNvSpPr>
              <a:spLocks noChangeArrowheads="1"/>
            </p:cNvSpPr>
            <p:nvPr/>
          </p:nvSpPr>
          <p:spPr bwMode="auto">
            <a:xfrm rot="-5400000">
              <a:off x="2223" y="1379"/>
              <a:ext cx="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17" name="Rectangle 216"/>
            <p:cNvSpPr>
              <a:spLocks noChangeArrowheads="1"/>
            </p:cNvSpPr>
            <p:nvPr/>
          </p:nvSpPr>
          <p:spPr bwMode="auto">
            <a:xfrm rot="-5400000">
              <a:off x="2216" y="1350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18" name="Freeform 217"/>
            <p:cNvSpPr>
              <a:spLocks/>
            </p:cNvSpPr>
            <p:nvPr/>
          </p:nvSpPr>
          <p:spPr bwMode="auto">
            <a:xfrm>
              <a:off x="2293" y="1927"/>
              <a:ext cx="50" cy="49"/>
            </a:xfrm>
            <a:custGeom>
              <a:avLst/>
              <a:gdLst>
                <a:gd name="T0" fmla="*/ 50 w 50"/>
                <a:gd name="T1" fmla="*/ 0 h 49"/>
                <a:gd name="T2" fmla="*/ 0 w 50"/>
                <a:gd name="T3" fmla="*/ 2 h 49"/>
                <a:gd name="T4" fmla="*/ 26 w 50"/>
                <a:gd name="T5" fmla="*/ 49 h 49"/>
                <a:gd name="T6" fmla="*/ 50 w 50"/>
                <a:gd name="T7" fmla="*/ 2 h 49"/>
                <a:gd name="T8" fmla="*/ 50 w 50"/>
                <a:gd name="T9" fmla="*/ 2 h 49"/>
                <a:gd name="T10" fmla="*/ 50 w 50"/>
                <a:gd name="T11" fmla="*/ 0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49"/>
                <a:gd name="T20" fmla="*/ 50 w 50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49">
                  <a:moveTo>
                    <a:pt x="50" y="0"/>
                  </a:moveTo>
                  <a:lnTo>
                    <a:pt x="0" y="2"/>
                  </a:lnTo>
                  <a:lnTo>
                    <a:pt x="26" y="49"/>
                  </a:lnTo>
                  <a:lnTo>
                    <a:pt x="50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18"/>
            <p:cNvSpPr>
              <a:spLocks/>
            </p:cNvSpPr>
            <p:nvPr/>
          </p:nvSpPr>
          <p:spPr bwMode="auto">
            <a:xfrm>
              <a:off x="3207" y="1932"/>
              <a:ext cx="53" cy="53"/>
            </a:xfrm>
            <a:custGeom>
              <a:avLst/>
              <a:gdLst>
                <a:gd name="T0" fmla="*/ 35 w 53"/>
                <a:gd name="T1" fmla="*/ 0 h 53"/>
                <a:gd name="T2" fmla="*/ 0 w 53"/>
                <a:gd name="T3" fmla="*/ 36 h 53"/>
                <a:gd name="T4" fmla="*/ 53 w 53"/>
                <a:gd name="T5" fmla="*/ 53 h 53"/>
                <a:gd name="T6" fmla="*/ 38 w 53"/>
                <a:gd name="T7" fmla="*/ 3 h 53"/>
                <a:gd name="T8" fmla="*/ 38 w 53"/>
                <a:gd name="T9" fmla="*/ 3 h 53"/>
                <a:gd name="T10" fmla="*/ 35 w 53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53"/>
                <a:gd name="T20" fmla="*/ 53 w 53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53">
                  <a:moveTo>
                    <a:pt x="35" y="0"/>
                  </a:moveTo>
                  <a:lnTo>
                    <a:pt x="0" y="36"/>
                  </a:lnTo>
                  <a:lnTo>
                    <a:pt x="53" y="53"/>
                  </a:lnTo>
                  <a:lnTo>
                    <a:pt x="38" y="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19"/>
            <p:cNvSpPr>
              <a:spLocks/>
            </p:cNvSpPr>
            <p:nvPr/>
          </p:nvSpPr>
          <p:spPr bwMode="auto">
            <a:xfrm>
              <a:off x="4016" y="3588"/>
              <a:ext cx="50" cy="50"/>
            </a:xfrm>
            <a:custGeom>
              <a:avLst/>
              <a:gdLst>
                <a:gd name="T0" fmla="*/ 0 w 50"/>
                <a:gd name="T1" fmla="*/ 0 h 50"/>
                <a:gd name="T2" fmla="*/ 3 w 50"/>
                <a:gd name="T3" fmla="*/ 50 h 50"/>
                <a:gd name="T4" fmla="*/ 50 w 50"/>
                <a:gd name="T5" fmla="*/ 24 h 50"/>
                <a:gd name="T6" fmla="*/ 0 w 50"/>
                <a:gd name="T7" fmla="*/ 3 h 50"/>
                <a:gd name="T8" fmla="*/ 0 w 50"/>
                <a:gd name="T9" fmla="*/ 3 h 50"/>
                <a:gd name="T10" fmla="*/ 0 w 50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50"/>
                <a:gd name="T20" fmla="*/ 50 w 50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50">
                  <a:moveTo>
                    <a:pt x="0" y="0"/>
                  </a:moveTo>
                  <a:lnTo>
                    <a:pt x="3" y="50"/>
                  </a:lnTo>
                  <a:lnTo>
                    <a:pt x="50" y="2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220"/>
            <p:cNvSpPr>
              <a:spLocks noChangeArrowheads="1"/>
            </p:cNvSpPr>
            <p:nvPr/>
          </p:nvSpPr>
          <p:spPr bwMode="auto">
            <a:xfrm>
              <a:off x="1956" y="317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4</a:t>
              </a:r>
              <a:endParaRPr lang="en-US" altLang="zh-CN" sz="2400"/>
            </a:p>
          </p:txBody>
        </p:sp>
        <p:sp>
          <p:nvSpPr>
            <p:cNvPr id="22" name="Rectangle 221"/>
            <p:cNvSpPr>
              <a:spLocks noChangeArrowheads="1"/>
            </p:cNvSpPr>
            <p:nvPr/>
          </p:nvSpPr>
          <p:spPr bwMode="auto">
            <a:xfrm>
              <a:off x="1921" y="54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2</a:t>
              </a:r>
              <a:endParaRPr lang="en-US" altLang="zh-CN" sz="2400"/>
            </a:p>
          </p:txBody>
        </p:sp>
        <p:sp>
          <p:nvSpPr>
            <p:cNvPr id="23" name="Rectangle 222"/>
            <p:cNvSpPr>
              <a:spLocks noChangeArrowheads="1"/>
            </p:cNvSpPr>
            <p:nvPr/>
          </p:nvSpPr>
          <p:spPr bwMode="auto">
            <a:xfrm>
              <a:off x="2947" y="200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24" name="Rectangle 223"/>
            <p:cNvSpPr>
              <a:spLocks noChangeArrowheads="1"/>
            </p:cNvSpPr>
            <p:nvPr/>
          </p:nvSpPr>
          <p:spPr bwMode="auto">
            <a:xfrm>
              <a:off x="1921" y="200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 flipH="1">
              <a:off x="2806" y="3612"/>
              <a:ext cx="1224" cy="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25"/>
            <p:cNvSpPr>
              <a:spLocks/>
            </p:cNvSpPr>
            <p:nvPr/>
          </p:nvSpPr>
          <p:spPr bwMode="auto">
            <a:xfrm>
              <a:off x="2293" y="461"/>
              <a:ext cx="50" cy="50"/>
            </a:xfrm>
            <a:custGeom>
              <a:avLst/>
              <a:gdLst>
                <a:gd name="T0" fmla="*/ 50 w 50"/>
                <a:gd name="T1" fmla="*/ 0 h 50"/>
                <a:gd name="T2" fmla="*/ 0 w 50"/>
                <a:gd name="T3" fmla="*/ 3 h 50"/>
                <a:gd name="T4" fmla="*/ 26 w 50"/>
                <a:gd name="T5" fmla="*/ 50 h 50"/>
                <a:gd name="T6" fmla="*/ 50 w 50"/>
                <a:gd name="T7" fmla="*/ 3 h 50"/>
                <a:gd name="T8" fmla="*/ 50 w 50"/>
                <a:gd name="T9" fmla="*/ 3 h 50"/>
                <a:gd name="T10" fmla="*/ 50 w 50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50"/>
                <a:gd name="T20" fmla="*/ 50 w 50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50">
                  <a:moveTo>
                    <a:pt x="50" y="0"/>
                  </a:moveTo>
                  <a:lnTo>
                    <a:pt x="0" y="3"/>
                  </a:lnTo>
                  <a:lnTo>
                    <a:pt x="26" y="50"/>
                  </a:lnTo>
                  <a:lnTo>
                    <a:pt x="50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26"/>
            <p:cNvSpPr>
              <a:spLocks noChangeShapeType="1"/>
            </p:cNvSpPr>
            <p:nvPr/>
          </p:nvSpPr>
          <p:spPr bwMode="auto">
            <a:xfrm>
              <a:off x="2316" y="189"/>
              <a:ext cx="3" cy="2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27"/>
            <p:cNvSpPr>
              <a:spLocks noChangeArrowheads="1"/>
            </p:cNvSpPr>
            <p:nvPr/>
          </p:nvSpPr>
          <p:spPr bwMode="auto">
            <a:xfrm>
              <a:off x="2067" y="4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29" name="Rectangle 228"/>
            <p:cNvSpPr>
              <a:spLocks noChangeArrowheads="1"/>
            </p:cNvSpPr>
            <p:nvPr/>
          </p:nvSpPr>
          <p:spPr bwMode="auto">
            <a:xfrm>
              <a:off x="2126" y="48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30" name="Rectangle 229"/>
            <p:cNvSpPr>
              <a:spLocks noChangeArrowheads="1"/>
            </p:cNvSpPr>
            <p:nvPr/>
          </p:nvSpPr>
          <p:spPr bwMode="auto">
            <a:xfrm>
              <a:off x="2160" y="4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2215" y="4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32" name="Rectangle 231"/>
            <p:cNvSpPr>
              <a:spLocks noChangeArrowheads="1"/>
            </p:cNvSpPr>
            <p:nvPr/>
          </p:nvSpPr>
          <p:spPr bwMode="auto">
            <a:xfrm>
              <a:off x="2295" y="4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33" name="Rectangle 232"/>
            <p:cNvSpPr>
              <a:spLocks noChangeArrowheads="1"/>
            </p:cNvSpPr>
            <p:nvPr/>
          </p:nvSpPr>
          <p:spPr bwMode="auto">
            <a:xfrm>
              <a:off x="2324" y="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34" name="Rectangle 233"/>
            <p:cNvSpPr>
              <a:spLocks noChangeArrowheads="1"/>
            </p:cNvSpPr>
            <p:nvPr/>
          </p:nvSpPr>
          <p:spPr bwMode="auto">
            <a:xfrm>
              <a:off x="2372" y="4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35" name="Rectangle 234"/>
            <p:cNvSpPr>
              <a:spLocks noChangeArrowheads="1"/>
            </p:cNvSpPr>
            <p:nvPr/>
          </p:nvSpPr>
          <p:spPr bwMode="auto">
            <a:xfrm>
              <a:off x="2397" y="4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36" name="Rectangle 235"/>
            <p:cNvSpPr>
              <a:spLocks noChangeArrowheads="1"/>
            </p:cNvSpPr>
            <p:nvPr/>
          </p:nvSpPr>
          <p:spPr bwMode="auto">
            <a:xfrm>
              <a:off x="2454" y="4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37" name="Rectangle 236"/>
            <p:cNvSpPr>
              <a:spLocks noChangeArrowheads="1"/>
            </p:cNvSpPr>
            <p:nvPr/>
          </p:nvSpPr>
          <p:spPr bwMode="auto">
            <a:xfrm>
              <a:off x="2479" y="4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38" name="Rectangle 237"/>
            <p:cNvSpPr>
              <a:spLocks noChangeArrowheads="1"/>
            </p:cNvSpPr>
            <p:nvPr/>
          </p:nvSpPr>
          <p:spPr bwMode="auto">
            <a:xfrm>
              <a:off x="2533" y="4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39" name="Rectangle 238"/>
            <p:cNvSpPr>
              <a:spLocks noChangeArrowheads="1"/>
            </p:cNvSpPr>
            <p:nvPr/>
          </p:nvSpPr>
          <p:spPr bwMode="auto">
            <a:xfrm>
              <a:off x="2563" y="4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1</a:t>
              </a:r>
              <a:endParaRPr lang="en-US" altLang="zh-CN" sz="2400"/>
            </a:p>
          </p:txBody>
        </p:sp>
        <p:sp>
          <p:nvSpPr>
            <p:cNvPr id="40" name="Rectangle 239"/>
            <p:cNvSpPr>
              <a:spLocks noChangeArrowheads="1"/>
            </p:cNvSpPr>
            <p:nvPr/>
          </p:nvSpPr>
          <p:spPr bwMode="auto">
            <a:xfrm>
              <a:off x="4206" y="3474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41" name="Rectangle 240"/>
            <p:cNvSpPr>
              <a:spLocks noChangeArrowheads="1"/>
            </p:cNvSpPr>
            <p:nvPr/>
          </p:nvSpPr>
          <p:spPr bwMode="auto">
            <a:xfrm>
              <a:off x="4263" y="347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42" name="Rectangle 241"/>
            <p:cNvSpPr>
              <a:spLocks noChangeArrowheads="1"/>
            </p:cNvSpPr>
            <p:nvPr/>
          </p:nvSpPr>
          <p:spPr bwMode="auto">
            <a:xfrm>
              <a:off x="4320" y="347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43" name="Rectangle 242"/>
            <p:cNvSpPr>
              <a:spLocks noChangeArrowheads="1"/>
            </p:cNvSpPr>
            <p:nvPr/>
          </p:nvSpPr>
          <p:spPr bwMode="auto">
            <a:xfrm>
              <a:off x="4349" y="347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44" name="Rectangle 243"/>
            <p:cNvSpPr>
              <a:spLocks noChangeArrowheads="1"/>
            </p:cNvSpPr>
            <p:nvPr/>
          </p:nvSpPr>
          <p:spPr bwMode="auto">
            <a:xfrm>
              <a:off x="4396" y="347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45" name="Rectangle 244"/>
            <p:cNvSpPr>
              <a:spLocks noChangeArrowheads="1"/>
            </p:cNvSpPr>
            <p:nvPr/>
          </p:nvSpPr>
          <p:spPr bwMode="auto">
            <a:xfrm>
              <a:off x="4422" y="347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46" name="Rectangle 245"/>
            <p:cNvSpPr>
              <a:spLocks noChangeArrowheads="1"/>
            </p:cNvSpPr>
            <p:nvPr/>
          </p:nvSpPr>
          <p:spPr bwMode="auto">
            <a:xfrm>
              <a:off x="4475" y="347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47" name="Rectangle 246"/>
            <p:cNvSpPr>
              <a:spLocks noChangeArrowheads="1"/>
            </p:cNvSpPr>
            <p:nvPr/>
          </p:nvSpPr>
          <p:spPr bwMode="auto">
            <a:xfrm>
              <a:off x="4504" y="347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48" name="Rectangle 247"/>
            <p:cNvSpPr>
              <a:spLocks noChangeArrowheads="1"/>
            </p:cNvSpPr>
            <p:nvPr/>
          </p:nvSpPr>
          <p:spPr bwMode="auto">
            <a:xfrm>
              <a:off x="4557" y="347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49" name="Rectangle 248"/>
            <p:cNvSpPr>
              <a:spLocks noChangeArrowheads="1"/>
            </p:cNvSpPr>
            <p:nvPr/>
          </p:nvSpPr>
          <p:spPr bwMode="auto">
            <a:xfrm>
              <a:off x="4585" y="347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0</a:t>
              </a:r>
              <a:endParaRPr lang="en-US" altLang="zh-CN" sz="2400"/>
            </a:p>
          </p:txBody>
        </p:sp>
        <p:sp>
          <p:nvSpPr>
            <p:cNvPr id="50" name="Rectangle 249"/>
            <p:cNvSpPr>
              <a:spLocks noChangeArrowheads="1"/>
            </p:cNvSpPr>
            <p:nvPr/>
          </p:nvSpPr>
          <p:spPr bwMode="auto">
            <a:xfrm>
              <a:off x="4639" y="3474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 sz="2400"/>
            </a:p>
          </p:txBody>
        </p:sp>
        <p:sp>
          <p:nvSpPr>
            <p:cNvPr id="51" name="Rectangle 250"/>
            <p:cNvSpPr>
              <a:spLocks noChangeArrowheads="1"/>
            </p:cNvSpPr>
            <p:nvPr/>
          </p:nvSpPr>
          <p:spPr bwMode="auto">
            <a:xfrm>
              <a:off x="4151" y="3591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52" name="Rectangle 251"/>
            <p:cNvSpPr>
              <a:spLocks noChangeArrowheads="1"/>
            </p:cNvSpPr>
            <p:nvPr/>
          </p:nvSpPr>
          <p:spPr bwMode="auto">
            <a:xfrm>
              <a:off x="4182" y="3591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53" name="Rectangle 252"/>
            <p:cNvSpPr>
              <a:spLocks noChangeArrowheads="1"/>
            </p:cNvSpPr>
            <p:nvPr/>
          </p:nvSpPr>
          <p:spPr bwMode="auto">
            <a:xfrm>
              <a:off x="4240" y="3591"/>
              <a:ext cx="2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54" name="Rectangle 253"/>
            <p:cNvSpPr>
              <a:spLocks noChangeArrowheads="1"/>
            </p:cNvSpPr>
            <p:nvPr/>
          </p:nvSpPr>
          <p:spPr bwMode="auto">
            <a:xfrm>
              <a:off x="4265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55" name="Rectangle 254"/>
            <p:cNvSpPr>
              <a:spLocks noChangeArrowheads="1"/>
            </p:cNvSpPr>
            <p:nvPr/>
          </p:nvSpPr>
          <p:spPr bwMode="auto">
            <a:xfrm>
              <a:off x="4318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56" name="Rectangle 255"/>
            <p:cNvSpPr>
              <a:spLocks noChangeArrowheads="1"/>
            </p:cNvSpPr>
            <p:nvPr/>
          </p:nvSpPr>
          <p:spPr bwMode="auto">
            <a:xfrm>
              <a:off x="4374" y="3591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57" name="Rectangle 256"/>
            <p:cNvSpPr>
              <a:spLocks noChangeArrowheads="1"/>
            </p:cNvSpPr>
            <p:nvPr/>
          </p:nvSpPr>
          <p:spPr bwMode="auto">
            <a:xfrm>
              <a:off x="4404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58" name="Rectangle 257"/>
            <p:cNvSpPr>
              <a:spLocks noChangeArrowheads="1"/>
            </p:cNvSpPr>
            <p:nvPr/>
          </p:nvSpPr>
          <p:spPr bwMode="auto">
            <a:xfrm>
              <a:off x="4458" y="3591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59" name="Rectangle 258"/>
            <p:cNvSpPr>
              <a:spLocks noChangeArrowheads="1"/>
            </p:cNvSpPr>
            <p:nvPr/>
          </p:nvSpPr>
          <p:spPr bwMode="auto">
            <a:xfrm>
              <a:off x="4488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60" name="Rectangle 259"/>
            <p:cNvSpPr>
              <a:spLocks noChangeArrowheads="1"/>
            </p:cNvSpPr>
            <p:nvPr/>
          </p:nvSpPr>
          <p:spPr bwMode="auto">
            <a:xfrm>
              <a:off x="4540" y="3591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.</a:t>
              </a:r>
              <a:endParaRPr lang="en-US" altLang="zh-CN" sz="2400"/>
            </a:p>
          </p:txBody>
        </p:sp>
        <p:sp>
          <p:nvSpPr>
            <p:cNvPr id="61" name="Rectangle 260"/>
            <p:cNvSpPr>
              <a:spLocks noChangeArrowheads="1"/>
            </p:cNvSpPr>
            <p:nvPr/>
          </p:nvSpPr>
          <p:spPr bwMode="auto">
            <a:xfrm>
              <a:off x="4567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62" name="Rectangle 261"/>
            <p:cNvSpPr>
              <a:spLocks noChangeArrowheads="1"/>
            </p:cNvSpPr>
            <p:nvPr/>
          </p:nvSpPr>
          <p:spPr bwMode="auto">
            <a:xfrm>
              <a:off x="4623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2</a:t>
              </a:r>
              <a:endParaRPr lang="en-US" altLang="zh-CN" sz="2400"/>
            </a:p>
          </p:txBody>
        </p:sp>
        <p:sp>
          <p:nvSpPr>
            <p:cNvPr id="63" name="Rectangle 262"/>
            <p:cNvSpPr>
              <a:spLocks noChangeArrowheads="1"/>
            </p:cNvSpPr>
            <p:nvPr/>
          </p:nvSpPr>
          <p:spPr bwMode="auto">
            <a:xfrm>
              <a:off x="4676" y="3591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64" name="Rectangle 263"/>
            <p:cNvSpPr>
              <a:spLocks noChangeArrowheads="1"/>
            </p:cNvSpPr>
            <p:nvPr/>
          </p:nvSpPr>
          <p:spPr bwMode="auto">
            <a:xfrm>
              <a:off x="3502" y="175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65" name="Rectangle 264"/>
            <p:cNvSpPr>
              <a:spLocks noChangeArrowheads="1"/>
            </p:cNvSpPr>
            <p:nvPr/>
          </p:nvSpPr>
          <p:spPr bwMode="auto">
            <a:xfrm>
              <a:off x="3581" y="175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66" name="Rectangle 265"/>
            <p:cNvSpPr>
              <a:spLocks noChangeArrowheads="1"/>
            </p:cNvSpPr>
            <p:nvPr/>
          </p:nvSpPr>
          <p:spPr bwMode="auto">
            <a:xfrm>
              <a:off x="3639" y="175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 dirty="0">
                  <a:solidFill>
                    <a:srgbClr val="666666"/>
                  </a:solidFill>
                </a:rPr>
                <a:t>m</a:t>
              </a:r>
              <a:endParaRPr lang="en-US" altLang="zh-CN" sz="2400" dirty="0"/>
            </a:p>
          </p:txBody>
        </p:sp>
        <p:sp>
          <p:nvSpPr>
            <p:cNvPr id="67" name="Rectangle 266"/>
            <p:cNvSpPr>
              <a:spLocks noChangeArrowheads="1"/>
            </p:cNvSpPr>
            <p:nvPr/>
          </p:nvSpPr>
          <p:spPr bwMode="auto">
            <a:xfrm>
              <a:off x="3716" y="175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68" name="Rectangle 267"/>
            <p:cNvSpPr>
              <a:spLocks noChangeArrowheads="1"/>
            </p:cNvSpPr>
            <p:nvPr/>
          </p:nvSpPr>
          <p:spPr bwMode="auto">
            <a:xfrm>
              <a:off x="3773" y="1756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69" name="Rectangle 268"/>
            <p:cNvSpPr>
              <a:spLocks noChangeArrowheads="1"/>
            </p:cNvSpPr>
            <p:nvPr/>
          </p:nvSpPr>
          <p:spPr bwMode="auto">
            <a:xfrm>
              <a:off x="3804" y="175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y</a:t>
              </a:r>
              <a:endParaRPr lang="en-US" altLang="zh-CN" sz="2400"/>
            </a:p>
          </p:txBody>
        </p:sp>
        <p:sp>
          <p:nvSpPr>
            <p:cNvPr id="70" name="Rectangle 269"/>
            <p:cNvSpPr>
              <a:spLocks noChangeArrowheads="1"/>
            </p:cNvSpPr>
            <p:nvPr/>
          </p:nvSpPr>
          <p:spPr bwMode="auto">
            <a:xfrm>
              <a:off x="3853" y="1756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 sz="2400"/>
            </a:p>
          </p:txBody>
        </p:sp>
        <p:sp>
          <p:nvSpPr>
            <p:cNvPr id="71" name="Rectangle 270"/>
            <p:cNvSpPr>
              <a:spLocks noChangeArrowheads="1"/>
            </p:cNvSpPr>
            <p:nvPr/>
          </p:nvSpPr>
          <p:spPr bwMode="auto">
            <a:xfrm>
              <a:off x="3499" y="187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72" name="Rectangle 271"/>
            <p:cNvSpPr>
              <a:spLocks noChangeArrowheads="1"/>
            </p:cNvSpPr>
            <p:nvPr/>
          </p:nvSpPr>
          <p:spPr bwMode="auto">
            <a:xfrm>
              <a:off x="3557" y="187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73" name="Rectangle 272"/>
            <p:cNvSpPr>
              <a:spLocks noChangeArrowheads="1"/>
            </p:cNvSpPr>
            <p:nvPr/>
          </p:nvSpPr>
          <p:spPr bwMode="auto">
            <a:xfrm>
              <a:off x="3604" y="187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74" name="Rectangle 273"/>
            <p:cNvSpPr>
              <a:spLocks noChangeArrowheads="1"/>
            </p:cNvSpPr>
            <p:nvPr/>
          </p:nvSpPr>
          <p:spPr bwMode="auto">
            <a:xfrm>
              <a:off x="3651" y="187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75" name="Rectangle 274"/>
            <p:cNvSpPr>
              <a:spLocks noChangeArrowheads="1"/>
            </p:cNvSpPr>
            <p:nvPr/>
          </p:nvSpPr>
          <p:spPr bwMode="auto">
            <a:xfrm>
              <a:off x="3710" y="187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76" name="Rectangle 275"/>
            <p:cNvSpPr>
              <a:spLocks noChangeArrowheads="1"/>
            </p:cNvSpPr>
            <p:nvPr/>
          </p:nvSpPr>
          <p:spPr bwMode="auto">
            <a:xfrm>
              <a:off x="3757" y="187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77" name="Line 276"/>
            <p:cNvSpPr>
              <a:spLocks noChangeShapeType="1"/>
            </p:cNvSpPr>
            <p:nvPr/>
          </p:nvSpPr>
          <p:spPr bwMode="auto">
            <a:xfrm>
              <a:off x="3655" y="2732"/>
              <a:ext cx="607" cy="6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277"/>
            <p:cNvSpPr>
              <a:spLocks/>
            </p:cNvSpPr>
            <p:nvPr/>
          </p:nvSpPr>
          <p:spPr bwMode="auto">
            <a:xfrm>
              <a:off x="4233" y="3398"/>
              <a:ext cx="52" cy="52"/>
            </a:xfrm>
            <a:custGeom>
              <a:avLst/>
              <a:gdLst>
                <a:gd name="T0" fmla="*/ 35 w 52"/>
                <a:gd name="T1" fmla="*/ 0 h 52"/>
                <a:gd name="T2" fmla="*/ 0 w 52"/>
                <a:gd name="T3" fmla="*/ 35 h 52"/>
                <a:gd name="T4" fmla="*/ 52 w 52"/>
                <a:gd name="T5" fmla="*/ 52 h 52"/>
                <a:gd name="T6" fmla="*/ 38 w 52"/>
                <a:gd name="T7" fmla="*/ 3 h 52"/>
                <a:gd name="T8" fmla="*/ 38 w 52"/>
                <a:gd name="T9" fmla="*/ 3 h 52"/>
                <a:gd name="T10" fmla="*/ 35 w 52"/>
                <a:gd name="T11" fmla="*/ 0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52"/>
                <a:gd name="T20" fmla="*/ 52 w 52"/>
                <a:gd name="T21" fmla="*/ 52 h 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52">
                  <a:moveTo>
                    <a:pt x="35" y="0"/>
                  </a:moveTo>
                  <a:lnTo>
                    <a:pt x="0" y="35"/>
                  </a:lnTo>
                  <a:lnTo>
                    <a:pt x="52" y="52"/>
                  </a:lnTo>
                  <a:lnTo>
                    <a:pt x="38" y="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79" name="Picture 2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73" y="1167578"/>
            <a:ext cx="22860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" name="椭圆 279"/>
          <p:cNvSpPr>
            <a:spLocks noChangeArrowheads="1"/>
          </p:cNvSpPr>
          <p:nvPr/>
        </p:nvSpPr>
        <p:spPr bwMode="auto">
          <a:xfrm>
            <a:off x="4264347" y="5184787"/>
            <a:ext cx="1511300" cy="1511300"/>
          </a:xfrm>
          <a:prstGeom prst="ellipse">
            <a:avLst/>
          </a:prstGeom>
          <a:solidFill>
            <a:srgbClr val="FF0000">
              <a:alpha val="30980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altLang="zh-CN" dirty="0" err="1"/>
              <a:t>lw&amp;sw</a:t>
            </a:r>
            <a:r>
              <a:rPr lang="zh-CN" altLang="en-US" dirty="0"/>
              <a:t>：</a:t>
            </a:r>
            <a:r>
              <a:rPr lang="en-US" altLang="zh-CN" sz="2900" dirty="0"/>
              <a:t/>
            </a:r>
            <a:br>
              <a:rPr lang="en-US" altLang="zh-CN" sz="2900" dirty="0"/>
            </a:br>
            <a:r>
              <a:rPr lang="en-US" altLang="zh-CN" sz="2900" dirty="0"/>
              <a:t>   		</a:t>
            </a:r>
            <a:r>
              <a:rPr lang="en-US" altLang="zh-CN" sz="3600" dirty="0">
                <a:solidFill>
                  <a:srgbClr val="FF0000"/>
                </a:solidFill>
              </a:rPr>
              <a:t>write </a:t>
            </a:r>
            <a:r>
              <a:rPr lang="en-US" altLang="zh-CN" sz="3600" dirty="0" smtClean="0">
                <a:solidFill>
                  <a:srgbClr val="FF0000"/>
                </a:solidFill>
              </a:rPr>
              <a:t>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4386138" y="239538"/>
            <a:ext cx="4578350" cy="6573838"/>
            <a:chOff x="1824" y="48"/>
            <a:chExt cx="2884" cy="4141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824" y="48"/>
              <a:ext cx="2857" cy="4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830" y="218"/>
              <a:ext cx="1955" cy="3956"/>
              <a:chOff x="1830" y="218"/>
              <a:chExt cx="1955" cy="3956"/>
            </a:xfrm>
          </p:grpSpPr>
          <p:sp>
            <p:nvSpPr>
              <p:cNvPr id="79" name="Freeform 6"/>
              <p:cNvSpPr>
                <a:spLocks/>
              </p:cNvSpPr>
              <p:nvPr/>
            </p:nvSpPr>
            <p:spPr bwMode="auto">
              <a:xfrm>
                <a:off x="2905" y="1985"/>
                <a:ext cx="879" cy="879"/>
              </a:xfrm>
              <a:custGeom>
                <a:avLst/>
                <a:gdLst>
                  <a:gd name="T0" fmla="*/ 437 w 879"/>
                  <a:gd name="T1" fmla="*/ 876 h 879"/>
                  <a:gd name="T2" fmla="*/ 510 w 879"/>
                  <a:gd name="T3" fmla="*/ 873 h 879"/>
                  <a:gd name="T4" fmla="*/ 578 w 879"/>
                  <a:gd name="T5" fmla="*/ 856 h 879"/>
                  <a:gd name="T6" fmla="*/ 642 w 879"/>
                  <a:gd name="T7" fmla="*/ 830 h 879"/>
                  <a:gd name="T8" fmla="*/ 698 w 879"/>
                  <a:gd name="T9" fmla="*/ 794 h 879"/>
                  <a:gd name="T10" fmla="*/ 750 w 879"/>
                  <a:gd name="T11" fmla="*/ 750 h 879"/>
                  <a:gd name="T12" fmla="*/ 794 w 879"/>
                  <a:gd name="T13" fmla="*/ 698 h 879"/>
                  <a:gd name="T14" fmla="*/ 830 w 879"/>
                  <a:gd name="T15" fmla="*/ 639 h 879"/>
                  <a:gd name="T16" fmla="*/ 856 w 879"/>
                  <a:gd name="T17" fmla="*/ 577 h 879"/>
                  <a:gd name="T18" fmla="*/ 873 w 879"/>
                  <a:gd name="T19" fmla="*/ 510 h 879"/>
                  <a:gd name="T20" fmla="*/ 879 w 879"/>
                  <a:gd name="T21" fmla="*/ 440 h 879"/>
                  <a:gd name="T22" fmla="*/ 873 w 879"/>
                  <a:gd name="T23" fmla="*/ 366 h 879"/>
                  <a:gd name="T24" fmla="*/ 856 w 879"/>
                  <a:gd name="T25" fmla="*/ 299 h 879"/>
                  <a:gd name="T26" fmla="*/ 830 w 879"/>
                  <a:gd name="T27" fmla="*/ 238 h 879"/>
                  <a:gd name="T28" fmla="*/ 794 w 879"/>
                  <a:gd name="T29" fmla="*/ 179 h 879"/>
                  <a:gd name="T30" fmla="*/ 750 w 879"/>
                  <a:gd name="T31" fmla="*/ 126 h 879"/>
                  <a:gd name="T32" fmla="*/ 698 w 879"/>
                  <a:gd name="T33" fmla="*/ 82 h 879"/>
                  <a:gd name="T34" fmla="*/ 642 w 879"/>
                  <a:gd name="T35" fmla="*/ 47 h 879"/>
                  <a:gd name="T36" fmla="*/ 578 w 879"/>
                  <a:gd name="T37" fmla="*/ 21 h 879"/>
                  <a:gd name="T38" fmla="*/ 510 w 879"/>
                  <a:gd name="T39" fmla="*/ 3 h 879"/>
                  <a:gd name="T40" fmla="*/ 440 w 879"/>
                  <a:gd name="T41" fmla="*/ 0 h 879"/>
                  <a:gd name="T42" fmla="*/ 369 w 879"/>
                  <a:gd name="T43" fmla="*/ 3 h 879"/>
                  <a:gd name="T44" fmla="*/ 299 w 879"/>
                  <a:gd name="T45" fmla="*/ 21 h 879"/>
                  <a:gd name="T46" fmla="*/ 238 w 879"/>
                  <a:gd name="T47" fmla="*/ 47 h 879"/>
                  <a:gd name="T48" fmla="*/ 179 w 879"/>
                  <a:gd name="T49" fmla="*/ 82 h 879"/>
                  <a:gd name="T50" fmla="*/ 129 w 879"/>
                  <a:gd name="T51" fmla="*/ 126 h 879"/>
                  <a:gd name="T52" fmla="*/ 85 w 879"/>
                  <a:gd name="T53" fmla="*/ 179 h 879"/>
                  <a:gd name="T54" fmla="*/ 50 w 879"/>
                  <a:gd name="T55" fmla="*/ 238 h 879"/>
                  <a:gd name="T56" fmla="*/ 21 w 879"/>
                  <a:gd name="T57" fmla="*/ 299 h 879"/>
                  <a:gd name="T58" fmla="*/ 6 w 879"/>
                  <a:gd name="T59" fmla="*/ 366 h 879"/>
                  <a:gd name="T60" fmla="*/ 0 w 879"/>
                  <a:gd name="T61" fmla="*/ 440 h 879"/>
                  <a:gd name="T62" fmla="*/ 6 w 879"/>
                  <a:gd name="T63" fmla="*/ 510 h 879"/>
                  <a:gd name="T64" fmla="*/ 21 w 879"/>
                  <a:gd name="T65" fmla="*/ 577 h 879"/>
                  <a:gd name="T66" fmla="*/ 50 w 879"/>
                  <a:gd name="T67" fmla="*/ 639 h 879"/>
                  <a:gd name="T68" fmla="*/ 85 w 879"/>
                  <a:gd name="T69" fmla="*/ 698 h 879"/>
                  <a:gd name="T70" fmla="*/ 129 w 879"/>
                  <a:gd name="T71" fmla="*/ 750 h 879"/>
                  <a:gd name="T72" fmla="*/ 179 w 879"/>
                  <a:gd name="T73" fmla="*/ 794 h 879"/>
                  <a:gd name="T74" fmla="*/ 238 w 879"/>
                  <a:gd name="T75" fmla="*/ 830 h 879"/>
                  <a:gd name="T76" fmla="*/ 299 w 879"/>
                  <a:gd name="T77" fmla="*/ 856 h 879"/>
                  <a:gd name="T78" fmla="*/ 369 w 879"/>
                  <a:gd name="T79" fmla="*/ 873 h 879"/>
                  <a:gd name="T80" fmla="*/ 440 w 879"/>
                  <a:gd name="T81" fmla="*/ 879 h 879"/>
                  <a:gd name="T82" fmla="*/ 440 w 879"/>
                  <a:gd name="T83" fmla="*/ 879 h 8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79"/>
                  <a:gd name="T127" fmla="*/ 0 h 879"/>
                  <a:gd name="T128" fmla="*/ 879 w 879"/>
                  <a:gd name="T129" fmla="*/ 879 h 87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79" h="879">
                    <a:moveTo>
                      <a:pt x="437" y="876"/>
                    </a:moveTo>
                    <a:lnTo>
                      <a:pt x="510" y="873"/>
                    </a:lnTo>
                    <a:lnTo>
                      <a:pt x="578" y="856"/>
                    </a:lnTo>
                    <a:lnTo>
                      <a:pt x="642" y="830"/>
                    </a:lnTo>
                    <a:lnTo>
                      <a:pt x="698" y="794"/>
                    </a:lnTo>
                    <a:lnTo>
                      <a:pt x="750" y="750"/>
                    </a:lnTo>
                    <a:lnTo>
                      <a:pt x="794" y="698"/>
                    </a:lnTo>
                    <a:lnTo>
                      <a:pt x="830" y="639"/>
                    </a:lnTo>
                    <a:lnTo>
                      <a:pt x="856" y="577"/>
                    </a:lnTo>
                    <a:lnTo>
                      <a:pt x="873" y="510"/>
                    </a:lnTo>
                    <a:lnTo>
                      <a:pt x="879" y="440"/>
                    </a:lnTo>
                    <a:lnTo>
                      <a:pt x="873" y="366"/>
                    </a:lnTo>
                    <a:lnTo>
                      <a:pt x="856" y="299"/>
                    </a:lnTo>
                    <a:lnTo>
                      <a:pt x="830" y="238"/>
                    </a:lnTo>
                    <a:lnTo>
                      <a:pt x="794" y="179"/>
                    </a:lnTo>
                    <a:lnTo>
                      <a:pt x="750" y="126"/>
                    </a:lnTo>
                    <a:lnTo>
                      <a:pt x="698" y="82"/>
                    </a:lnTo>
                    <a:lnTo>
                      <a:pt x="642" y="47"/>
                    </a:lnTo>
                    <a:lnTo>
                      <a:pt x="578" y="21"/>
                    </a:lnTo>
                    <a:lnTo>
                      <a:pt x="510" y="3"/>
                    </a:lnTo>
                    <a:lnTo>
                      <a:pt x="440" y="0"/>
                    </a:lnTo>
                    <a:lnTo>
                      <a:pt x="369" y="3"/>
                    </a:lnTo>
                    <a:lnTo>
                      <a:pt x="299" y="21"/>
                    </a:lnTo>
                    <a:lnTo>
                      <a:pt x="238" y="47"/>
                    </a:lnTo>
                    <a:lnTo>
                      <a:pt x="179" y="82"/>
                    </a:lnTo>
                    <a:lnTo>
                      <a:pt x="129" y="126"/>
                    </a:lnTo>
                    <a:lnTo>
                      <a:pt x="85" y="179"/>
                    </a:lnTo>
                    <a:lnTo>
                      <a:pt x="50" y="238"/>
                    </a:lnTo>
                    <a:lnTo>
                      <a:pt x="21" y="299"/>
                    </a:lnTo>
                    <a:lnTo>
                      <a:pt x="6" y="366"/>
                    </a:lnTo>
                    <a:lnTo>
                      <a:pt x="0" y="440"/>
                    </a:lnTo>
                    <a:lnTo>
                      <a:pt x="6" y="510"/>
                    </a:lnTo>
                    <a:lnTo>
                      <a:pt x="21" y="577"/>
                    </a:lnTo>
                    <a:lnTo>
                      <a:pt x="50" y="639"/>
                    </a:lnTo>
                    <a:lnTo>
                      <a:pt x="85" y="698"/>
                    </a:lnTo>
                    <a:lnTo>
                      <a:pt x="129" y="750"/>
                    </a:lnTo>
                    <a:lnTo>
                      <a:pt x="179" y="794"/>
                    </a:lnTo>
                    <a:lnTo>
                      <a:pt x="238" y="830"/>
                    </a:lnTo>
                    <a:lnTo>
                      <a:pt x="299" y="856"/>
                    </a:lnTo>
                    <a:lnTo>
                      <a:pt x="369" y="873"/>
                    </a:lnTo>
                    <a:lnTo>
                      <a:pt x="440" y="879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Rectangle 7"/>
              <p:cNvSpPr>
                <a:spLocks noChangeArrowheads="1"/>
              </p:cNvSpPr>
              <p:nvPr/>
            </p:nvSpPr>
            <p:spPr bwMode="auto">
              <a:xfrm>
                <a:off x="3153" y="2331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3232" y="233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82" name="Rectangle 9"/>
              <p:cNvSpPr>
                <a:spLocks noChangeArrowheads="1"/>
              </p:cNvSpPr>
              <p:nvPr/>
            </p:nvSpPr>
            <p:spPr bwMode="auto">
              <a:xfrm>
                <a:off x="3288" y="2331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83" name="Rectangle 10"/>
              <p:cNvSpPr>
                <a:spLocks noChangeArrowheads="1"/>
              </p:cNvSpPr>
              <p:nvPr/>
            </p:nvSpPr>
            <p:spPr bwMode="auto">
              <a:xfrm>
                <a:off x="3374" y="2331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3460" y="2331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490" y="2331"/>
                <a:ext cx="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86" name="Rectangle 13"/>
              <p:cNvSpPr>
                <a:spLocks noChangeArrowheads="1"/>
              </p:cNvSpPr>
              <p:nvPr/>
            </p:nvSpPr>
            <p:spPr bwMode="auto">
              <a:xfrm>
                <a:off x="3514" y="233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87" name="Rectangle 14"/>
              <p:cNvSpPr>
                <a:spLocks noChangeArrowheads="1"/>
              </p:cNvSpPr>
              <p:nvPr/>
            </p:nvSpPr>
            <p:spPr bwMode="auto">
              <a:xfrm>
                <a:off x="3540" y="233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88" name="Rectangle 15"/>
              <p:cNvSpPr>
                <a:spLocks noChangeArrowheads="1"/>
              </p:cNvSpPr>
              <p:nvPr/>
            </p:nvSpPr>
            <p:spPr bwMode="auto">
              <a:xfrm>
                <a:off x="3595" y="2331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89" name="Rectangle 16"/>
              <p:cNvSpPr>
                <a:spLocks noChangeArrowheads="1"/>
              </p:cNvSpPr>
              <p:nvPr/>
            </p:nvSpPr>
            <p:spPr bwMode="auto">
              <a:xfrm>
                <a:off x="3191" y="244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90" name="Rectangle 17"/>
              <p:cNvSpPr>
                <a:spLocks noChangeArrowheads="1"/>
              </p:cNvSpPr>
              <p:nvPr/>
            </p:nvSpPr>
            <p:spPr bwMode="auto">
              <a:xfrm>
                <a:off x="3217" y="244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91" name="Rectangle 18"/>
              <p:cNvSpPr>
                <a:spLocks noChangeArrowheads="1"/>
              </p:cNvSpPr>
              <p:nvPr/>
            </p:nvSpPr>
            <p:spPr bwMode="auto">
              <a:xfrm>
                <a:off x="3275" y="244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92" name="Rectangle 19"/>
              <p:cNvSpPr>
                <a:spLocks noChangeArrowheads="1"/>
              </p:cNvSpPr>
              <p:nvPr/>
            </p:nvSpPr>
            <p:spPr bwMode="auto">
              <a:xfrm>
                <a:off x="3307" y="2448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93" name="Rectangle 20"/>
              <p:cNvSpPr>
                <a:spLocks noChangeArrowheads="1"/>
              </p:cNvSpPr>
              <p:nvPr/>
            </p:nvSpPr>
            <p:spPr bwMode="auto">
              <a:xfrm>
                <a:off x="3377" y="244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94" name="Rectangle 21"/>
              <p:cNvSpPr>
                <a:spLocks noChangeArrowheads="1"/>
              </p:cNvSpPr>
              <p:nvPr/>
            </p:nvSpPr>
            <p:spPr bwMode="auto">
              <a:xfrm>
                <a:off x="3404" y="2448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95" name="Rectangle 22"/>
              <p:cNvSpPr>
                <a:spLocks noChangeArrowheads="1"/>
              </p:cNvSpPr>
              <p:nvPr/>
            </p:nvSpPr>
            <p:spPr bwMode="auto">
              <a:xfrm>
                <a:off x="3459" y="244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96" name="Rectangle 23"/>
              <p:cNvSpPr>
                <a:spLocks noChangeArrowheads="1"/>
              </p:cNvSpPr>
              <p:nvPr/>
            </p:nvSpPr>
            <p:spPr bwMode="auto">
              <a:xfrm>
                <a:off x="3489" y="244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97" name="Freeform 24"/>
              <p:cNvSpPr>
                <a:spLocks/>
              </p:cNvSpPr>
              <p:nvPr/>
            </p:nvSpPr>
            <p:spPr bwMode="auto">
              <a:xfrm>
                <a:off x="1880" y="1985"/>
                <a:ext cx="879" cy="879"/>
              </a:xfrm>
              <a:custGeom>
                <a:avLst/>
                <a:gdLst>
                  <a:gd name="T0" fmla="*/ 436 w 879"/>
                  <a:gd name="T1" fmla="*/ 876 h 879"/>
                  <a:gd name="T2" fmla="*/ 510 w 879"/>
                  <a:gd name="T3" fmla="*/ 873 h 879"/>
                  <a:gd name="T4" fmla="*/ 577 w 879"/>
                  <a:gd name="T5" fmla="*/ 856 h 879"/>
                  <a:gd name="T6" fmla="*/ 641 w 879"/>
                  <a:gd name="T7" fmla="*/ 830 h 879"/>
                  <a:gd name="T8" fmla="*/ 697 w 879"/>
                  <a:gd name="T9" fmla="*/ 794 h 879"/>
                  <a:gd name="T10" fmla="*/ 750 w 879"/>
                  <a:gd name="T11" fmla="*/ 750 h 879"/>
                  <a:gd name="T12" fmla="*/ 794 w 879"/>
                  <a:gd name="T13" fmla="*/ 698 h 879"/>
                  <a:gd name="T14" fmla="*/ 829 w 879"/>
                  <a:gd name="T15" fmla="*/ 639 h 879"/>
                  <a:gd name="T16" fmla="*/ 855 w 879"/>
                  <a:gd name="T17" fmla="*/ 577 h 879"/>
                  <a:gd name="T18" fmla="*/ 873 w 879"/>
                  <a:gd name="T19" fmla="*/ 510 h 879"/>
                  <a:gd name="T20" fmla="*/ 879 w 879"/>
                  <a:gd name="T21" fmla="*/ 440 h 879"/>
                  <a:gd name="T22" fmla="*/ 873 w 879"/>
                  <a:gd name="T23" fmla="*/ 366 h 879"/>
                  <a:gd name="T24" fmla="*/ 855 w 879"/>
                  <a:gd name="T25" fmla="*/ 299 h 879"/>
                  <a:gd name="T26" fmla="*/ 829 w 879"/>
                  <a:gd name="T27" fmla="*/ 238 h 879"/>
                  <a:gd name="T28" fmla="*/ 794 w 879"/>
                  <a:gd name="T29" fmla="*/ 179 h 879"/>
                  <a:gd name="T30" fmla="*/ 750 w 879"/>
                  <a:gd name="T31" fmla="*/ 126 h 879"/>
                  <a:gd name="T32" fmla="*/ 697 w 879"/>
                  <a:gd name="T33" fmla="*/ 82 h 879"/>
                  <a:gd name="T34" fmla="*/ 641 w 879"/>
                  <a:gd name="T35" fmla="*/ 47 h 879"/>
                  <a:gd name="T36" fmla="*/ 577 w 879"/>
                  <a:gd name="T37" fmla="*/ 21 h 879"/>
                  <a:gd name="T38" fmla="*/ 510 w 879"/>
                  <a:gd name="T39" fmla="*/ 3 h 879"/>
                  <a:gd name="T40" fmla="*/ 439 w 879"/>
                  <a:gd name="T41" fmla="*/ 0 h 879"/>
                  <a:gd name="T42" fmla="*/ 369 w 879"/>
                  <a:gd name="T43" fmla="*/ 3 h 879"/>
                  <a:gd name="T44" fmla="*/ 299 w 879"/>
                  <a:gd name="T45" fmla="*/ 21 h 879"/>
                  <a:gd name="T46" fmla="*/ 237 w 879"/>
                  <a:gd name="T47" fmla="*/ 47 h 879"/>
                  <a:gd name="T48" fmla="*/ 178 w 879"/>
                  <a:gd name="T49" fmla="*/ 82 h 879"/>
                  <a:gd name="T50" fmla="*/ 129 w 879"/>
                  <a:gd name="T51" fmla="*/ 126 h 879"/>
                  <a:gd name="T52" fmla="*/ 85 w 879"/>
                  <a:gd name="T53" fmla="*/ 179 h 879"/>
                  <a:gd name="T54" fmla="*/ 49 w 879"/>
                  <a:gd name="T55" fmla="*/ 238 h 879"/>
                  <a:gd name="T56" fmla="*/ 20 w 879"/>
                  <a:gd name="T57" fmla="*/ 299 h 879"/>
                  <a:gd name="T58" fmla="*/ 6 w 879"/>
                  <a:gd name="T59" fmla="*/ 366 h 879"/>
                  <a:gd name="T60" fmla="*/ 0 w 879"/>
                  <a:gd name="T61" fmla="*/ 440 h 879"/>
                  <a:gd name="T62" fmla="*/ 6 w 879"/>
                  <a:gd name="T63" fmla="*/ 510 h 879"/>
                  <a:gd name="T64" fmla="*/ 20 w 879"/>
                  <a:gd name="T65" fmla="*/ 577 h 879"/>
                  <a:gd name="T66" fmla="*/ 49 w 879"/>
                  <a:gd name="T67" fmla="*/ 639 h 879"/>
                  <a:gd name="T68" fmla="*/ 85 w 879"/>
                  <a:gd name="T69" fmla="*/ 698 h 879"/>
                  <a:gd name="T70" fmla="*/ 129 w 879"/>
                  <a:gd name="T71" fmla="*/ 750 h 879"/>
                  <a:gd name="T72" fmla="*/ 178 w 879"/>
                  <a:gd name="T73" fmla="*/ 794 h 879"/>
                  <a:gd name="T74" fmla="*/ 237 w 879"/>
                  <a:gd name="T75" fmla="*/ 830 h 879"/>
                  <a:gd name="T76" fmla="*/ 299 w 879"/>
                  <a:gd name="T77" fmla="*/ 856 h 879"/>
                  <a:gd name="T78" fmla="*/ 369 w 879"/>
                  <a:gd name="T79" fmla="*/ 873 h 879"/>
                  <a:gd name="T80" fmla="*/ 439 w 879"/>
                  <a:gd name="T81" fmla="*/ 879 h 879"/>
                  <a:gd name="T82" fmla="*/ 439 w 879"/>
                  <a:gd name="T83" fmla="*/ 879 h 8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79"/>
                  <a:gd name="T127" fmla="*/ 0 h 879"/>
                  <a:gd name="T128" fmla="*/ 879 w 879"/>
                  <a:gd name="T129" fmla="*/ 879 h 87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79" h="879">
                    <a:moveTo>
                      <a:pt x="436" y="876"/>
                    </a:moveTo>
                    <a:lnTo>
                      <a:pt x="510" y="873"/>
                    </a:lnTo>
                    <a:lnTo>
                      <a:pt x="577" y="856"/>
                    </a:lnTo>
                    <a:lnTo>
                      <a:pt x="641" y="830"/>
                    </a:lnTo>
                    <a:lnTo>
                      <a:pt x="697" y="794"/>
                    </a:lnTo>
                    <a:lnTo>
                      <a:pt x="750" y="750"/>
                    </a:lnTo>
                    <a:lnTo>
                      <a:pt x="794" y="698"/>
                    </a:lnTo>
                    <a:lnTo>
                      <a:pt x="829" y="639"/>
                    </a:lnTo>
                    <a:lnTo>
                      <a:pt x="855" y="577"/>
                    </a:lnTo>
                    <a:lnTo>
                      <a:pt x="873" y="510"/>
                    </a:lnTo>
                    <a:lnTo>
                      <a:pt x="879" y="440"/>
                    </a:lnTo>
                    <a:lnTo>
                      <a:pt x="873" y="366"/>
                    </a:lnTo>
                    <a:lnTo>
                      <a:pt x="855" y="299"/>
                    </a:lnTo>
                    <a:lnTo>
                      <a:pt x="829" y="238"/>
                    </a:lnTo>
                    <a:lnTo>
                      <a:pt x="794" y="179"/>
                    </a:lnTo>
                    <a:lnTo>
                      <a:pt x="750" y="126"/>
                    </a:lnTo>
                    <a:lnTo>
                      <a:pt x="697" y="82"/>
                    </a:lnTo>
                    <a:lnTo>
                      <a:pt x="641" y="47"/>
                    </a:lnTo>
                    <a:lnTo>
                      <a:pt x="577" y="21"/>
                    </a:lnTo>
                    <a:lnTo>
                      <a:pt x="510" y="3"/>
                    </a:lnTo>
                    <a:lnTo>
                      <a:pt x="439" y="0"/>
                    </a:lnTo>
                    <a:lnTo>
                      <a:pt x="369" y="3"/>
                    </a:lnTo>
                    <a:lnTo>
                      <a:pt x="299" y="21"/>
                    </a:lnTo>
                    <a:lnTo>
                      <a:pt x="237" y="47"/>
                    </a:lnTo>
                    <a:lnTo>
                      <a:pt x="178" y="82"/>
                    </a:lnTo>
                    <a:lnTo>
                      <a:pt x="129" y="126"/>
                    </a:lnTo>
                    <a:lnTo>
                      <a:pt x="85" y="179"/>
                    </a:lnTo>
                    <a:lnTo>
                      <a:pt x="49" y="238"/>
                    </a:lnTo>
                    <a:lnTo>
                      <a:pt x="20" y="299"/>
                    </a:lnTo>
                    <a:lnTo>
                      <a:pt x="6" y="366"/>
                    </a:lnTo>
                    <a:lnTo>
                      <a:pt x="0" y="440"/>
                    </a:lnTo>
                    <a:lnTo>
                      <a:pt x="6" y="510"/>
                    </a:lnTo>
                    <a:lnTo>
                      <a:pt x="20" y="577"/>
                    </a:lnTo>
                    <a:lnTo>
                      <a:pt x="49" y="639"/>
                    </a:lnTo>
                    <a:lnTo>
                      <a:pt x="85" y="698"/>
                    </a:lnTo>
                    <a:lnTo>
                      <a:pt x="129" y="750"/>
                    </a:lnTo>
                    <a:lnTo>
                      <a:pt x="178" y="794"/>
                    </a:lnTo>
                    <a:lnTo>
                      <a:pt x="237" y="830"/>
                    </a:lnTo>
                    <a:lnTo>
                      <a:pt x="299" y="856"/>
                    </a:lnTo>
                    <a:lnTo>
                      <a:pt x="369" y="873"/>
                    </a:lnTo>
                    <a:lnTo>
                      <a:pt x="439" y="879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Rectangle 25"/>
              <p:cNvSpPr>
                <a:spLocks noChangeArrowheads="1"/>
              </p:cNvSpPr>
              <p:nvPr/>
            </p:nvSpPr>
            <p:spPr bwMode="auto">
              <a:xfrm>
                <a:off x="2116" y="227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99" name="Rectangle 26"/>
              <p:cNvSpPr>
                <a:spLocks noChangeArrowheads="1"/>
              </p:cNvSpPr>
              <p:nvPr/>
            </p:nvSpPr>
            <p:spPr bwMode="auto">
              <a:xfrm>
                <a:off x="2192" y="227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00" name="Rectangle 27"/>
              <p:cNvSpPr>
                <a:spLocks noChangeArrowheads="1"/>
              </p:cNvSpPr>
              <p:nvPr/>
            </p:nvSpPr>
            <p:spPr bwMode="auto">
              <a:xfrm>
                <a:off x="2250" y="227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01" name="Rectangle 28"/>
              <p:cNvSpPr>
                <a:spLocks noChangeArrowheads="1"/>
              </p:cNvSpPr>
              <p:nvPr/>
            </p:nvSpPr>
            <p:spPr bwMode="auto">
              <a:xfrm>
                <a:off x="2331" y="2275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02" name="Rectangle 29"/>
              <p:cNvSpPr>
                <a:spLocks noChangeArrowheads="1"/>
              </p:cNvSpPr>
              <p:nvPr/>
            </p:nvSpPr>
            <p:spPr bwMode="auto">
              <a:xfrm>
                <a:off x="2400" y="227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03" name="Rectangle 30"/>
              <p:cNvSpPr>
                <a:spLocks noChangeArrowheads="1"/>
              </p:cNvSpPr>
              <p:nvPr/>
            </p:nvSpPr>
            <p:spPr bwMode="auto">
              <a:xfrm>
                <a:off x="2453" y="227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04" name="Rectangle 31"/>
              <p:cNvSpPr>
                <a:spLocks noChangeArrowheads="1"/>
              </p:cNvSpPr>
              <p:nvPr/>
            </p:nvSpPr>
            <p:spPr bwMode="auto">
              <a:xfrm>
                <a:off x="2510" y="227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05" name="Rectangle 32"/>
              <p:cNvSpPr>
                <a:spLocks noChangeArrowheads="1"/>
              </p:cNvSpPr>
              <p:nvPr/>
            </p:nvSpPr>
            <p:spPr bwMode="auto">
              <a:xfrm>
                <a:off x="2561" y="2275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06" name="Rectangle 33"/>
              <p:cNvSpPr>
                <a:spLocks noChangeArrowheads="1"/>
              </p:cNvSpPr>
              <p:nvPr/>
            </p:nvSpPr>
            <p:spPr bwMode="auto">
              <a:xfrm>
                <a:off x="2154" y="23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107" name="Rectangle 34"/>
              <p:cNvSpPr>
                <a:spLocks noChangeArrowheads="1"/>
              </p:cNvSpPr>
              <p:nvPr/>
            </p:nvSpPr>
            <p:spPr bwMode="auto">
              <a:xfrm>
                <a:off x="2180" y="23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108" name="Rectangle 35"/>
              <p:cNvSpPr>
                <a:spLocks noChangeArrowheads="1"/>
              </p:cNvSpPr>
              <p:nvPr/>
            </p:nvSpPr>
            <p:spPr bwMode="auto">
              <a:xfrm>
                <a:off x="2235" y="2392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09" name="Rectangle 36"/>
              <p:cNvSpPr>
                <a:spLocks noChangeArrowheads="1"/>
              </p:cNvSpPr>
              <p:nvPr/>
            </p:nvSpPr>
            <p:spPr bwMode="auto">
              <a:xfrm>
                <a:off x="2267" y="2392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10" name="Rectangle 37"/>
              <p:cNvSpPr>
                <a:spLocks noChangeArrowheads="1"/>
              </p:cNvSpPr>
              <p:nvPr/>
            </p:nvSpPr>
            <p:spPr bwMode="auto">
              <a:xfrm>
                <a:off x="2339" y="23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11" name="Rectangle 38"/>
              <p:cNvSpPr>
                <a:spLocks noChangeArrowheads="1"/>
              </p:cNvSpPr>
              <p:nvPr/>
            </p:nvSpPr>
            <p:spPr bwMode="auto">
              <a:xfrm>
                <a:off x="2367" y="2392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12" name="Rectangle 39"/>
              <p:cNvSpPr>
                <a:spLocks noChangeArrowheads="1"/>
              </p:cNvSpPr>
              <p:nvPr/>
            </p:nvSpPr>
            <p:spPr bwMode="auto">
              <a:xfrm>
                <a:off x="2421" y="23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13" name="Rectangle 40"/>
              <p:cNvSpPr>
                <a:spLocks noChangeArrowheads="1"/>
              </p:cNvSpPr>
              <p:nvPr/>
            </p:nvSpPr>
            <p:spPr bwMode="auto">
              <a:xfrm>
                <a:off x="2449" y="23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14" name="Freeform 41"/>
              <p:cNvSpPr>
                <a:spLocks/>
              </p:cNvSpPr>
              <p:nvPr/>
            </p:nvSpPr>
            <p:spPr bwMode="auto">
              <a:xfrm>
                <a:off x="1880" y="520"/>
                <a:ext cx="879" cy="879"/>
              </a:xfrm>
              <a:custGeom>
                <a:avLst/>
                <a:gdLst>
                  <a:gd name="T0" fmla="*/ 436 w 879"/>
                  <a:gd name="T1" fmla="*/ 876 h 879"/>
                  <a:gd name="T2" fmla="*/ 510 w 879"/>
                  <a:gd name="T3" fmla="*/ 873 h 879"/>
                  <a:gd name="T4" fmla="*/ 577 w 879"/>
                  <a:gd name="T5" fmla="*/ 856 h 879"/>
                  <a:gd name="T6" fmla="*/ 641 w 879"/>
                  <a:gd name="T7" fmla="*/ 829 h 879"/>
                  <a:gd name="T8" fmla="*/ 697 w 879"/>
                  <a:gd name="T9" fmla="*/ 794 h 879"/>
                  <a:gd name="T10" fmla="*/ 750 w 879"/>
                  <a:gd name="T11" fmla="*/ 750 h 879"/>
                  <a:gd name="T12" fmla="*/ 794 w 879"/>
                  <a:gd name="T13" fmla="*/ 697 h 879"/>
                  <a:gd name="T14" fmla="*/ 829 w 879"/>
                  <a:gd name="T15" fmla="*/ 639 h 879"/>
                  <a:gd name="T16" fmla="*/ 855 w 879"/>
                  <a:gd name="T17" fmla="*/ 577 h 879"/>
                  <a:gd name="T18" fmla="*/ 873 w 879"/>
                  <a:gd name="T19" fmla="*/ 510 h 879"/>
                  <a:gd name="T20" fmla="*/ 879 w 879"/>
                  <a:gd name="T21" fmla="*/ 439 h 879"/>
                  <a:gd name="T22" fmla="*/ 873 w 879"/>
                  <a:gd name="T23" fmla="*/ 366 h 879"/>
                  <a:gd name="T24" fmla="*/ 855 w 879"/>
                  <a:gd name="T25" fmla="*/ 299 h 879"/>
                  <a:gd name="T26" fmla="*/ 829 w 879"/>
                  <a:gd name="T27" fmla="*/ 237 h 879"/>
                  <a:gd name="T28" fmla="*/ 794 w 879"/>
                  <a:gd name="T29" fmla="*/ 179 h 879"/>
                  <a:gd name="T30" fmla="*/ 750 w 879"/>
                  <a:gd name="T31" fmla="*/ 126 h 879"/>
                  <a:gd name="T32" fmla="*/ 697 w 879"/>
                  <a:gd name="T33" fmla="*/ 82 h 879"/>
                  <a:gd name="T34" fmla="*/ 641 w 879"/>
                  <a:gd name="T35" fmla="*/ 47 h 879"/>
                  <a:gd name="T36" fmla="*/ 577 w 879"/>
                  <a:gd name="T37" fmla="*/ 20 h 879"/>
                  <a:gd name="T38" fmla="*/ 510 w 879"/>
                  <a:gd name="T39" fmla="*/ 3 h 879"/>
                  <a:gd name="T40" fmla="*/ 439 w 879"/>
                  <a:gd name="T41" fmla="*/ 0 h 879"/>
                  <a:gd name="T42" fmla="*/ 369 w 879"/>
                  <a:gd name="T43" fmla="*/ 3 h 879"/>
                  <a:gd name="T44" fmla="*/ 299 w 879"/>
                  <a:gd name="T45" fmla="*/ 20 h 879"/>
                  <a:gd name="T46" fmla="*/ 237 w 879"/>
                  <a:gd name="T47" fmla="*/ 47 h 879"/>
                  <a:gd name="T48" fmla="*/ 178 w 879"/>
                  <a:gd name="T49" fmla="*/ 82 h 879"/>
                  <a:gd name="T50" fmla="*/ 129 w 879"/>
                  <a:gd name="T51" fmla="*/ 126 h 879"/>
                  <a:gd name="T52" fmla="*/ 85 w 879"/>
                  <a:gd name="T53" fmla="*/ 179 h 879"/>
                  <a:gd name="T54" fmla="*/ 49 w 879"/>
                  <a:gd name="T55" fmla="*/ 237 h 879"/>
                  <a:gd name="T56" fmla="*/ 20 w 879"/>
                  <a:gd name="T57" fmla="*/ 299 h 879"/>
                  <a:gd name="T58" fmla="*/ 6 w 879"/>
                  <a:gd name="T59" fmla="*/ 366 h 879"/>
                  <a:gd name="T60" fmla="*/ 0 w 879"/>
                  <a:gd name="T61" fmla="*/ 439 h 879"/>
                  <a:gd name="T62" fmla="*/ 6 w 879"/>
                  <a:gd name="T63" fmla="*/ 510 h 879"/>
                  <a:gd name="T64" fmla="*/ 20 w 879"/>
                  <a:gd name="T65" fmla="*/ 577 h 879"/>
                  <a:gd name="T66" fmla="*/ 49 w 879"/>
                  <a:gd name="T67" fmla="*/ 639 h 879"/>
                  <a:gd name="T68" fmla="*/ 85 w 879"/>
                  <a:gd name="T69" fmla="*/ 697 h 879"/>
                  <a:gd name="T70" fmla="*/ 129 w 879"/>
                  <a:gd name="T71" fmla="*/ 750 h 879"/>
                  <a:gd name="T72" fmla="*/ 178 w 879"/>
                  <a:gd name="T73" fmla="*/ 794 h 879"/>
                  <a:gd name="T74" fmla="*/ 237 w 879"/>
                  <a:gd name="T75" fmla="*/ 829 h 879"/>
                  <a:gd name="T76" fmla="*/ 299 w 879"/>
                  <a:gd name="T77" fmla="*/ 856 h 879"/>
                  <a:gd name="T78" fmla="*/ 369 w 879"/>
                  <a:gd name="T79" fmla="*/ 873 h 879"/>
                  <a:gd name="T80" fmla="*/ 439 w 879"/>
                  <a:gd name="T81" fmla="*/ 879 h 879"/>
                  <a:gd name="T82" fmla="*/ 439 w 879"/>
                  <a:gd name="T83" fmla="*/ 879 h 8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79"/>
                  <a:gd name="T127" fmla="*/ 0 h 879"/>
                  <a:gd name="T128" fmla="*/ 879 w 879"/>
                  <a:gd name="T129" fmla="*/ 879 h 87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79" h="879">
                    <a:moveTo>
                      <a:pt x="436" y="876"/>
                    </a:moveTo>
                    <a:lnTo>
                      <a:pt x="510" y="873"/>
                    </a:lnTo>
                    <a:lnTo>
                      <a:pt x="577" y="856"/>
                    </a:lnTo>
                    <a:lnTo>
                      <a:pt x="641" y="829"/>
                    </a:lnTo>
                    <a:lnTo>
                      <a:pt x="697" y="794"/>
                    </a:lnTo>
                    <a:lnTo>
                      <a:pt x="750" y="750"/>
                    </a:lnTo>
                    <a:lnTo>
                      <a:pt x="794" y="697"/>
                    </a:lnTo>
                    <a:lnTo>
                      <a:pt x="829" y="639"/>
                    </a:lnTo>
                    <a:lnTo>
                      <a:pt x="855" y="577"/>
                    </a:lnTo>
                    <a:lnTo>
                      <a:pt x="873" y="510"/>
                    </a:lnTo>
                    <a:lnTo>
                      <a:pt x="879" y="439"/>
                    </a:lnTo>
                    <a:lnTo>
                      <a:pt x="873" y="366"/>
                    </a:lnTo>
                    <a:lnTo>
                      <a:pt x="855" y="299"/>
                    </a:lnTo>
                    <a:lnTo>
                      <a:pt x="829" y="237"/>
                    </a:lnTo>
                    <a:lnTo>
                      <a:pt x="794" y="179"/>
                    </a:lnTo>
                    <a:lnTo>
                      <a:pt x="750" y="126"/>
                    </a:lnTo>
                    <a:lnTo>
                      <a:pt x="697" y="82"/>
                    </a:lnTo>
                    <a:lnTo>
                      <a:pt x="641" y="47"/>
                    </a:lnTo>
                    <a:lnTo>
                      <a:pt x="577" y="20"/>
                    </a:lnTo>
                    <a:lnTo>
                      <a:pt x="510" y="3"/>
                    </a:lnTo>
                    <a:lnTo>
                      <a:pt x="439" y="0"/>
                    </a:lnTo>
                    <a:lnTo>
                      <a:pt x="369" y="3"/>
                    </a:lnTo>
                    <a:lnTo>
                      <a:pt x="299" y="20"/>
                    </a:lnTo>
                    <a:lnTo>
                      <a:pt x="237" y="47"/>
                    </a:lnTo>
                    <a:lnTo>
                      <a:pt x="178" y="82"/>
                    </a:lnTo>
                    <a:lnTo>
                      <a:pt x="129" y="126"/>
                    </a:lnTo>
                    <a:lnTo>
                      <a:pt x="85" y="179"/>
                    </a:lnTo>
                    <a:lnTo>
                      <a:pt x="49" y="237"/>
                    </a:lnTo>
                    <a:lnTo>
                      <a:pt x="20" y="299"/>
                    </a:lnTo>
                    <a:lnTo>
                      <a:pt x="6" y="366"/>
                    </a:lnTo>
                    <a:lnTo>
                      <a:pt x="0" y="439"/>
                    </a:lnTo>
                    <a:lnTo>
                      <a:pt x="6" y="510"/>
                    </a:lnTo>
                    <a:lnTo>
                      <a:pt x="20" y="577"/>
                    </a:lnTo>
                    <a:lnTo>
                      <a:pt x="49" y="639"/>
                    </a:lnTo>
                    <a:lnTo>
                      <a:pt x="85" y="697"/>
                    </a:lnTo>
                    <a:lnTo>
                      <a:pt x="129" y="750"/>
                    </a:lnTo>
                    <a:lnTo>
                      <a:pt x="178" y="794"/>
                    </a:lnTo>
                    <a:lnTo>
                      <a:pt x="237" y="829"/>
                    </a:lnTo>
                    <a:lnTo>
                      <a:pt x="299" y="856"/>
                    </a:lnTo>
                    <a:lnTo>
                      <a:pt x="369" y="873"/>
                    </a:lnTo>
                    <a:lnTo>
                      <a:pt x="439" y="879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Rectangle 42"/>
              <p:cNvSpPr>
                <a:spLocks noChangeArrowheads="1"/>
              </p:cNvSpPr>
              <p:nvPr/>
            </p:nvSpPr>
            <p:spPr bwMode="auto">
              <a:xfrm>
                <a:off x="2074" y="757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16" name="Rectangle 43"/>
              <p:cNvSpPr>
                <a:spLocks noChangeArrowheads="1"/>
              </p:cNvSpPr>
              <p:nvPr/>
            </p:nvSpPr>
            <p:spPr bwMode="auto">
              <a:xfrm>
                <a:off x="2138" y="75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117" name="Rectangle 44"/>
              <p:cNvSpPr>
                <a:spLocks noChangeArrowheads="1"/>
              </p:cNvSpPr>
              <p:nvPr/>
            </p:nvSpPr>
            <p:spPr bwMode="auto">
              <a:xfrm>
                <a:off x="2194" y="757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118" name="Rectangle 45"/>
              <p:cNvSpPr>
                <a:spLocks noChangeArrowheads="1"/>
              </p:cNvSpPr>
              <p:nvPr/>
            </p:nvSpPr>
            <p:spPr bwMode="auto">
              <a:xfrm>
                <a:off x="2264" y="757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19" name="Rectangle 46"/>
              <p:cNvSpPr>
                <a:spLocks noChangeArrowheads="1"/>
              </p:cNvSpPr>
              <p:nvPr/>
            </p:nvSpPr>
            <p:spPr bwMode="auto">
              <a:xfrm>
                <a:off x="2329" y="757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20" name="Rectangle 47"/>
              <p:cNvSpPr>
                <a:spLocks noChangeArrowheads="1"/>
              </p:cNvSpPr>
              <p:nvPr/>
            </p:nvSpPr>
            <p:spPr bwMode="auto">
              <a:xfrm>
                <a:off x="2362" y="757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2411" y="757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22" name="Rectangle 49"/>
              <p:cNvSpPr>
                <a:spLocks noChangeArrowheads="1"/>
              </p:cNvSpPr>
              <p:nvPr/>
            </p:nvSpPr>
            <p:spPr bwMode="auto">
              <a:xfrm>
                <a:off x="2474" y="757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2501" y="757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2559" y="757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25" name="Rectangle 52"/>
              <p:cNvSpPr>
                <a:spLocks noChangeArrowheads="1"/>
              </p:cNvSpPr>
              <p:nvPr/>
            </p:nvSpPr>
            <p:spPr bwMode="auto">
              <a:xfrm>
                <a:off x="2586" y="75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26" name="Rectangle 53"/>
              <p:cNvSpPr>
                <a:spLocks noChangeArrowheads="1"/>
              </p:cNvSpPr>
              <p:nvPr/>
            </p:nvSpPr>
            <p:spPr bwMode="auto">
              <a:xfrm>
                <a:off x="2637" y="757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27" name="Rectangle 54"/>
              <p:cNvSpPr>
                <a:spLocks noChangeArrowheads="1"/>
              </p:cNvSpPr>
              <p:nvPr/>
            </p:nvSpPr>
            <p:spPr bwMode="auto">
              <a:xfrm>
                <a:off x="2041" y="874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28" name="Rectangle 55"/>
              <p:cNvSpPr>
                <a:spLocks noChangeArrowheads="1"/>
              </p:cNvSpPr>
              <p:nvPr/>
            </p:nvSpPr>
            <p:spPr bwMode="auto">
              <a:xfrm>
                <a:off x="2106" y="87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129" name="Rectangle 56"/>
              <p:cNvSpPr>
                <a:spLocks noChangeArrowheads="1"/>
              </p:cNvSpPr>
              <p:nvPr/>
            </p:nvSpPr>
            <p:spPr bwMode="auto">
              <a:xfrm>
                <a:off x="2162" y="874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130" name="Rectangle 57"/>
              <p:cNvSpPr>
                <a:spLocks noChangeArrowheads="1"/>
              </p:cNvSpPr>
              <p:nvPr/>
            </p:nvSpPr>
            <p:spPr bwMode="auto">
              <a:xfrm>
                <a:off x="2232" y="874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31" name="Rectangle 58"/>
              <p:cNvSpPr>
                <a:spLocks noChangeArrowheads="1"/>
              </p:cNvSpPr>
              <p:nvPr/>
            </p:nvSpPr>
            <p:spPr bwMode="auto">
              <a:xfrm>
                <a:off x="2296" y="874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32" name="Rectangle 59"/>
              <p:cNvSpPr>
                <a:spLocks noChangeArrowheads="1"/>
              </p:cNvSpPr>
              <p:nvPr/>
            </p:nvSpPr>
            <p:spPr bwMode="auto">
              <a:xfrm>
                <a:off x="2330" y="874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133" name="Rectangle 60"/>
              <p:cNvSpPr>
                <a:spLocks noChangeArrowheads="1"/>
              </p:cNvSpPr>
              <p:nvPr/>
            </p:nvSpPr>
            <p:spPr bwMode="auto">
              <a:xfrm>
                <a:off x="2378" y="874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B</a:t>
                </a:r>
                <a:endParaRPr lang="en-US" altLang="zh-CN" sz="2400"/>
              </a:p>
            </p:txBody>
          </p:sp>
          <p:sp>
            <p:nvSpPr>
              <p:cNvPr id="134" name="Rectangle 61"/>
              <p:cNvSpPr>
                <a:spLocks noChangeArrowheads="1"/>
              </p:cNvSpPr>
              <p:nvPr/>
            </p:nvSpPr>
            <p:spPr bwMode="auto">
              <a:xfrm>
                <a:off x="2442" y="87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35" name="Rectangle 62"/>
              <p:cNvSpPr>
                <a:spLocks noChangeArrowheads="1"/>
              </p:cNvSpPr>
              <p:nvPr/>
            </p:nvSpPr>
            <p:spPr bwMode="auto">
              <a:xfrm>
                <a:off x="2469" y="874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36" name="Rectangle 63"/>
              <p:cNvSpPr>
                <a:spLocks noChangeArrowheads="1"/>
              </p:cNvSpPr>
              <p:nvPr/>
            </p:nvSpPr>
            <p:spPr bwMode="auto">
              <a:xfrm>
                <a:off x="2527" y="87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37" name="Rectangle 64"/>
              <p:cNvSpPr>
                <a:spLocks noChangeArrowheads="1"/>
              </p:cNvSpPr>
              <p:nvPr/>
            </p:nvSpPr>
            <p:spPr bwMode="auto">
              <a:xfrm>
                <a:off x="2554" y="87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38" name="Rectangle 65"/>
              <p:cNvSpPr>
                <a:spLocks noChangeArrowheads="1"/>
              </p:cNvSpPr>
              <p:nvPr/>
            </p:nvSpPr>
            <p:spPr bwMode="auto">
              <a:xfrm>
                <a:off x="2607" y="87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39" name="Rectangle 66"/>
              <p:cNvSpPr>
                <a:spLocks noChangeArrowheads="1"/>
              </p:cNvSpPr>
              <p:nvPr/>
            </p:nvSpPr>
            <p:spPr bwMode="auto">
              <a:xfrm>
                <a:off x="2661" y="874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40" name="Rectangle 67"/>
              <p:cNvSpPr>
                <a:spLocks noChangeArrowheads="1"/>
              </p:cNvSpPr>
              <p:nvPr/>
            </p:nvSpPr>
            <p:spPr bwMode="auto">
              <a:xfrm>
                <a:off x="2082" y="992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41" name="Rectangle 68"/>
              <p:cNvSpPr>
                <a:spLocks noChangeArrowheads="1"/>
              </p:cNvSpPr>
              <p:nvPr/>
            </p:nvSpPr>
            <p:spPr bwMode="auto">
              <a:xfrm>
                <a:off x="2147" y="9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142" name="Rectangle 69"/>
              <p:cNvSpPr>
                <a:spLocks noChangeArrowheads="1"/>
              </p:cNvSpPr>
              <p:nvPr/>
            </p:nvSpPr>
            <p:spPr bwMode="auto">
              <a:xfrm>
                <a:off x="2203" y="992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143" name="Rectangle 70"/>
              <p:cNvSpPr>
                <a:spLocks noChangeArrowheads="1"/>
              </p:cNvSpPr>
              <p:nvPr/>
            </p:nvSpPr>
            <p:spPr bwMode="auto">
              <a:xfrm>
                <a:off x="2273" y="992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144" name="Rectangle 71"/>
              <p:cNvSpPr>
                <a:spLocks noChangeArrowheads="1"/>
              </p:cNvSpPr>
              <p:nvPr/>
            </p:nvSpPr>
            <p:spPr bwMode="auto">
              <a:xfrm>
                <a:off x="2349" y="9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145" name="Rectangle 72"/>
              <p:cNvSpPr>
                <a:spLocks noChangeArrowheads="1"/>
              </p:cNvSpPr>
              <p:nvPr/>
            </p:nvSpPr>
            <p:spPr bwMode="auto">
              <a:xfrm>
                <a:off x="2401" y="9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46" name="Rectangle 73"/>
              <p:cNvSpPr>
                <a:spLocks noChangeArrowheads="1"/>
              </p:cNvSpPr>
              <p:nvPr/>
            </p:nvSpPr>
            <p:spPr bwMode="auto">
              <a:xfrm>
                <a:off x="2428" y="992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47" name="Rectangle 74"/>
              <p:cNvSpPr>
                <a:spLocks noChangeArrowheads="1"/>
              </p:cNvSpPr>
              <p:nvPr/>
            </p:nvSpPr>
            <p:spPr bwMode="auto">
              <a:xfrm>
                <a:off x="2486" y="9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48" name="Rectangle 75"/>
              <p:cNvSpPr>
                <a:spLocks noChangeArrowheads="1"/>
              </p:cNvSpPr>
              <p:nvPr/>
            </p:nvSpPr>
            <p:spPr bwMode="auto">
              <a:xfrm>
                <a:off x="2513" y="9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49" name="Rectangle 76"/>
              <p:cNvSpPr>
                <a:spLocks noChangeArrowheads="1"/>
              </p:cNvSpPr>
              <p:nvPr/>
            </p:nvSpPr>
            <p:spPr bwMode="auto">
              <a:xfrm>
                <a:off x="2569" y="99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50" name="Rectangle 77"/>
              <p:cNvSpPr>
                <a:spLocks noChangeArrowheads="1"/>
              </p:cNvSpPr>
              <p:nvPr/>
            </p:nvSpPr>
            <p:spPr bwMode="auto">
              <a:xfrm>
                <a:off x="2138" y="3497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51" name="Rectangle 78"/>
              <p:cNvSpPr>
                <a:spLocks noChangeArrowheads="1"/>
              </p:cNvSpPr>
              <p:nvPr/>
            </p:nvSpPr>
            <p:spPr bwMode="auto">
              <a:xfrm>
                <a:off x="2206" y="349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52" name="Rectangle 79"/>
              <p:cNvSpPr>
                <a:spLocks noChangeArrowheads="1"/>
              </p:cNvSpPr>
              <p:nvPr/>
            </p:nvSpPr>
            <p:spPr bwMode="auto">
              <a:xfrm>
                <a:off x="2264" y="349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g</a:t>
                </a:r>
                <a:endParaRPr lang="en-US" altLang="zh-CN" sz="2400"/>
              </a:p>
            </p:txBody>
          </p:sp>
          <p:sp>
            <p:nvSpPr>
              <p:cNvPr id="153" name="Rectangle 80"/>
              <p:cNvSpPr>
                <a:spLocks noChangeArrowheads="1"/>
              </p:cNvSpPr>
              <p:nvPr/>
            </p:nvSpPr>
            <p:spPr bwMode="auto">
              <a:xfrm>
                <a:off x="2322" y="3497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154" name="Rectangle 81"/>
              <p:cNvSpPr>
                <a:spLocks noChangeArrowheads="1"/>
              </p:cNvSpPr>
              <p:nvPr/>
            </p:nvSpPr>
            <p:spPr bwMode="auto">
              <a:xfrm>
                <a:off x="2411" y="3497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55" name="Rectangle 82"/>
              <p:cNvSpPr>
                <a:spLocks noChangeArrowheads="1"/>
              </p:cNvSpPr>
              <p:nvPr/>
            </p:nvSpPr>
            <p:spPr bwMode="auto">
              <a:xfrm>
                <a:off x="2441" y="3497"/>
                <a:ext cx="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156" name="Rectangle 83"/>
              <p:cNvSpPr>
                <a:spLocks noChangeArrowheads="1"/>
              </p:cNvSpPr>
              <p:nvPr/>
            </p:nvSpPr>
            <p:spPr bwMode="auto">
              <a:xfrm>
                <a:off x="2462" y="3497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157" name="Rectangle 84"/>
              <p:cNvSpPr>
                <a:spLocks noChangeArrowheads="1"/>
              </p:cNvSpPr>
              <p:nvPr/>
            </p:nvSpPr>
            <p:spPr bwMode="auto">
              <a:xfrm>
                <a:off x="2491" y="349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58" name="Rectangle 85"/>
              <p:cNvSpPr>
                <a:spLocks noChangeArrowheads="1"/>
              </p:cNvSpPr>
              <p:nvPr/>
            </p:nvSpPr>
            <p:spPr bwMode="auto">
              <a:xfrm>
                <a:off x="2543" y="3497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59" name="Rectangle 86"/>
              <p:cNvSpPr>
                <a:spLocks noChangeArrowheads="1"/>
              </p:cNvSpPr>
              <p:nvPr/>
            </p:nvSpPr>
            <p:spPr bwMode="auto">
              <a:xfrm>
                <a:off x="2013" y="36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60" name="Rectangle 87"/>
              <p:cNvSpPr>
                <a:spLocks noChangeArrowheads="1"/>
              </p:cNvSpPr>
              <p:nvPr/>
            </p:nvSpPr>
            <p:spPr bwMode="auto">
              <a:xfrm>
                <a:off x="2092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61" name="Rectangle 88"/>
              <p:cNvSpPr>
                <a:spLocks noChangeArrowheads="1"/>
              </p:cNvSpPr>
              <p:nvPr/>
            </p:nvSpPr>
            <p:spPr bwMode="auto">
              <a:xfrm>
                <a:off x="2148" y="36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62" name="Rectangle 89"/>
              <p:cNvSpPr>
                <a:spLocks noChangeArrowheads="1"/>
              </p:cNvSpPr>
              <p:nvPr/>
            </p:nvSpPr>
            <p:spPr bwMode="auto">
              <a:xfrm>
                <a:off x="2228" y="361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163" name="Rectangle 90"/>
              <p:cNvSpPr>
                <a:spLocks noChangeArrowheads="1"/>
              </p:cNvSpPr>
              <p:nvPr/>
            </p:nvSpPr>
            <p:spPr bwMode="auto">
              <a:xfrm>
                <a:off x="2253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164" name="Rectangle 91"/>
              <p:cNvSpPr>
                <a:spLocks noChangeArrowheads="1"/>
              </p:cNvSpPr>
              <p:nvPr/>
            </p:nvSpPr>
            <p:spPr bwMode="auto">
              <a:xfrm>
                <a:off x="2311" y="3614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65" name="Rectangle 92"/>
              <p:cNvSpPr>
                <a:spLocks noChangeArrowheads="1"/>
              </p:cNvSpPr>
              <p:nvPr/>
            </p:nvSpPr>
            <p:spPr bwMode="auto">
              <a:xfrm>
                <a:off x="2379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66" name="Rectangle 93"/>
              <p:cNvSpPr>
                <a:spLocks noChangeArrowheads="1"/>
              </p:cNvSpPr>
              <p:nvPr/>
            </p:nvSpPr>
            <p:spPr bwMode="auto">
              <a:xfrm>
                <a:off x="2434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g</a:t>
                </a:r>
                <a:endParaRPr lang="en-US" altLang="zh-CN" sz="2400"/>
              </a:p>
            </p:txBody>
          </p:sp>
          <p:sp>
            <p:nvSpPr>
              <p:cNvPr id="167" name="Rectangle 94"/>
              <p:cNvSpPr>
                <a:spLocks noChangeArrowheads="1"/>
              </p:cNvSpPr>
              <p:nvPr/>
            </p:nvSpPr>
            <p:spPr bwMode="auto">
              <a:xfrm>
                <a:off x="2489" y="361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68" name="Rectangle 95"/>
              <p:cNvSpPr>
                <a:spLocks noChangeArrowheads="1"/>
              </p:cNvSpPr>
              <p:nvPr/>
            </p:nvSpPr>
            <p:spPr bwMode="auto">
              <a:xfrm>
                <a:off x="2516" y="3614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69" name="Rectangle 96"/>
              <p:cNvSpPr>
                <a:spLocks noChangeArrowheads="1"/>
              </p:cNvSpPr>
              <p:nvPr/>
            </p:nvSpPr>
            <p:spPr bwMode="auto">
              <a:xfrm>
                <a:off x="2574" y="361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70" name="Rectangle 97"/>
              <p:cNvSpPr>
                <a:spLocks noChangeArrowheads="1"/>
              </p:cNvSpPr>
              <p:nvPr/>
            </p:nvSpPr>
            <p:spPr bwMode="auto">
              <a:xfrm>
                <a:off x="2601" y="361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71" name="Rectangle 98"/>
              <p:cNvSpPr>
                <a:spLocks noChangeArrowheads="1"/>
              </p:cNvSpPr>
              <p:nvPr/>
            </p:nvSpPr>
            <p:spPr bwMode="auto">
              <a:xfrm>
                <a:off x="2652" y="3614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172" name="Rectangle 99"/>
              <p:cNvSpPr>
                <a:spLocks noChangeArrowheads="1"/>
              </p:cNvSpPr>
              <p:nvPr/>
            </p:nvSpPr>
            <p:spPr bwMode="auto">
              <a:xfrm>
                <a:off x="2088" y="3729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73" name="Rectangle 100"/>
              <p:cNvSpPr>
                <a:spLocks noChangeArrowheads="1"/>
              </p:cNvSpPr>
              <p:nvPr/>
            </p:nvSpPr>
            <p:spPr bwMode="auto">
              <a:xfrm>
                <a:off x="2157" y="372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74" name="Rectangle 101"/>
              <p:cNvSpPr>
                <a:spLocks noChangeArrowheads="1"/>
              </p:cNvSpPr>
              <p:nvPr/>
            </p:nvSpPr>
            <p:spPr bwMode="auto">
              <a:xfrm>
                <a:off x="2211" y="372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g</a:t>
                </a:r>
                <a:endParaRPr lang="en-US" altLang="zh-CN" sz="2400"/>
              </a:p>
            </p:txBody>
          </p:sp>
          <p:sp>
            <p:nvSpPr>
              <p:cNvPr id="175" name="Rectangle 102"/>
              <p:cNvSpPr>
                <a:spLocks noChangeArrowheads="1"/>
              </p:cNvSpPr>
              <p:nvPr/>
            </p:nvSpPr>
            <p:spPr bwMode="auto">
              <a:xfrm>
                <a:off x="2267" y="3729"/>
                <a:ext cx="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76" name="Rectangle 103"/>
              <p:cNvSpPr>
                <a:spLocks noChangeArrowheads="1"/>
              </p:cNvSpPr>
              <p:nvPr/>
            </p:nvSpPr>
            <p:spPr bwMode="auto">
              <a:xfrm>
                <a:off x="2338" y="3729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77" name="Rectangle 104"/>
              <p:cNvSpPr>
                <a:spLocks noChangeArrowheads="1"/>
              </p:cNvSpPr>
              <p:nvPr/>
            </p:nvSpPr>
            <p:spPr bwMode="auto">
              <a:xfrm>
                <a:off x="2383" y="372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178" name="Rectangle 105"/>
              <p:cNvSpPr>
                <a:spLocks noChangeArrowheads="1"/>
              </p:cNvSpPr>
              <p:nvPr/>
            </p:nvSpPr>
            <p:spPr bwMode="auto">
              <a:xfrm>
                <a:off x="2413" y="372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79" name="Rectangle 106"/>
              <p:cNvSpPr>
                <a:spLocks noChangeArrowheads="1"/>
              </p:cNvSpPr>
              <p:nvPr/>
            </p:nvSpPr>
            <p:spPr bwMode="auto">
              <a:xfrm>
                <a:off x="2440" y="3729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180" name="Rectangle 107"/>
              <p:cNvSpPr>
                <a:spLocks noChangeArrowheads="1"/>
              </p:cNvSpPr>
              <p:nvPr/>
            </p:nvSpPr>
            <p:spPr bwMode="auto">
              <a:xfrm>
                <a:off x="2495" y="372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81" name="Rectangle 108"/>
              <p:cNvSpPr>
                <a:spLocks noChangeArrowheads="1"/>
              </p:cNvSpPr>
              <p:nvPr/>
            </p:nvSpPr>
            <p:spPr bwMode="auto">
              <a:xfrm>
                <a:off x="2525" y="372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82" name="Freeform 109"/>
              <p:cNvSpPr>
                <a:spLocks/>
              </p:cNvSpPr>
              <p:nvPr/>
            </p:nvSpPr>
            <p:spPr bwMode="auto">
              <a:xfrm>
                <a:off x="1830" y="3198"/>
                <a:ext cx="976" cy="976"/>
              </a:xfrm>
              <a:custGeom>
                <a:avLst/>
                <a:gdLst>
                  <a:gd name="T0" fmla="*/ 486 w 976"/>
                  <a:gd name="T1" fmla="*/ 976 h 976"/>
                  <a:gd name="T2" fmla="*/ 568 w 976"/>
                  <a:gd name="T3" fmla="*/ 970 h 976"/>
                  <a:gd name="T4" fmla="*/ 645 w 976"/>
                  <a:gd name="T5" fmla="*/ 953 h 976"/>
                  <a:gd name="T6" fmla="*/ 712 w 976"/>
                  <a:gd name="T7" fmla="*/ 924 h 976"/>
                  <a:gd name="T8" fmla="*/ 776 w 976"/>
                  <a:gd name="T9" fmla="*/ 883 h 976"/>
                  <a:gd name="T10" fmla="*/ 835 w 976"/>
                  <a:gd name="T11" fmla="*/ 836 h 976"/>
                  <a:gd name="T12" fmla="*/ 882 w 976"/>
                  <a:gd name="T13" fmla="*/ 777 h 976"/>
                  <a:gd name="T14" fmla="*/ 923 w 976"/>
                  <a:gd name="T15" fmla="*/ 713 h 976"/>
                  <a:gd name="T16" fmla="*/ 952 w 976"/>
                  <a:gd name="T17" fmla="*/ 642 h 976"/>
                  <a:gd name="T18" fmla="*/ 970 w 976"/>
                  <a:gd name="T19" fmla="*/ 569 h 976"/>
                  <a:gd name="T20" fmla="*/ 976 w 976"/>
                  <a:gd name="T21" fmla="*/ 490 h 976"/>
                  <a:gd name="T22" fmla="*/ 970 w 976"/>
                  <a:gd name="T23" fmla="*/ 411 h 976"/>
                  <a:gd name="T24" fmla="*/ 952 w 976"/>
                  <a:gd name="T25" fmla="*/ 335 h 976"/>
                  <a:gd name="T26" fmla="*/ 923 w 976"/>
                  <a:gd name="T27" fmla="*/ 264 h 976"/>
                  <a:gd name="T28" fmla="*/ 882 w 976"/>
                  <a:gd name="T29" fmla="*/ 200 h 976"/>
                  <a:gd name="T30" fmla="*/ 835 w 976"/>
                  <a:gd name="T31" fmla="*/ 144 h 976"/>
                  <a:gd name="T32" fmla="*/ 776 w 976"/>
                  <a:gd name="T33" fmla="*/ 94 h 976"/>
                  <a:gd name="T34" fmla="*/ 712 w 976"/>
                  <a:gd name="T35" fmla="*/ 56 h 976"/>
                  <a:gd name="T36" fmla="*/ 645 w 976"/>
                  <a:gd name="T37" fmla="*/ 27 h 976"/>
                  <a:gd name="T38" fmla="*/ 568 w 976"/>
                  <a:gd name="T39" fmla="*/ 6 h 976"/>
                  <a:gd name="T40" fmla="*/ 489 w 976"/>
                  <a:gd name="T41" fmla="*/ 0 h 976"/>
                  <a:gd name="T42" fmla="*/ 410 w 976"/>
                  <a:gd name="T43" fmla="*/ 6 h 976"/>
                  <a:gd name="T44" fmla="*/ 334 w 976"/>
                  <a:gd name="T45" fmla="*/ 27 h 976"/>
                  <a:gd name="T46" fmla="*/ 264 w 976"/>
                  <a:gd name="T47" fmla="*/ 56 h 976"/>
                  <a:gd name="T48" fmla="*/ 199 w 976"/>
                  <a:gd name="T49" fmla="*/ 94 h 976"/>
                  <a:gd name="T50" fmla="*/ 143 w 976"/>
                  <a:gd name="T51" fmla="*/ 144 h 976"/>
                  <a:gd name="T52" fmla="*/ 94 w 976"/>
                  <a:gd name="T53" fmla="*/ 200 h 976"/>
                  <a:gd name="T54" fmla="*/ 56 w 976"/>
                  <a:gd name="T55" fmla="*/ 264 h 976"/>
                  <a:gd name="T56" fmla="*/ 26 w 976"/>
                  <a:gd name="T57" fmla="*/ 335 h 976"/>
                  <a:gd name="T58" fmla="*/ 6 w 976"/>
                  <a:gd name="T59" fmla="*/ 411 h 976"/>
                  <a:gd name="T60" fmla="*/ 0 w 976"/>
                  <a:gd name="T61" fmla="*/ 490 h 976"/>
                  <a:gd name="T62" fmla="*/ 6 w 976"/>
                  <a:gd name="T63" fmla="*/ 569 h 976"/>
                  <a:gd name="T64" fmla="*/ 26 w 976"/>
                  <a:gd name="T65" fmla="*/ 642 h 976"/>
                  <a:gd name="T66" fmla="*/ 56 w 976"/>
                  <a:gd name="T67" fmla="*/ 713 h 976"/>
                  <a:gd name="T68" fmla="*/ 94 w 976"/>
                  <a:gd name="T69" fmla="*/ 777 h 976"/>
                  <a:gd name="T70" fmla="*/ 143 w 976"/>
                  <a:gd name="T71" fmla="*/ 836 h 976"/>
                  <a:gd name="T72" fmla="*/ 199 w 976"/>
                  <a:gd name="T73" fmla="*/ 883 h 976"/>
                  <a:gd name="T74" fmla="*/ 264 w 976"/>
                  <a:gd name="T75" fmla="*/ 924 h 976"/>
                  <a:gd name="T76" fmla="*/ 334 w 976"/>
                  <a:gd name="T77" fmla="*/ 953 h 976"/>
                  <a:gd name="T78" fmla="*/ 410 w 976"/>
                  <a:gd name="T79" fmla="*/ 970 h 976"/>
                  <a:gd name="T80" fmla="*/ 489 w 976"/>
                  <a:gd name="T81" fmla="*/ 976 h 976"/>
                  <a:gd name="T82" fmla="*/ 489 w 976"/>
                  <a:gd name="T83" fmla="*/ 976 h 97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76"/>
                  <a:gd name="T127" fmla="*/ 0 h 976"/>
                  <a:gd name="T128" fmla="*/ 976 w 976"/>
                  <a:gd name="T129" fmla="*/ 976 h 97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76" h="976">
                    <a:moveTo>
                      <a:pt x="486" y="976"/>
                    </a:moveTo>
                    <a:lnTo>
                      <a:pt x="568" y="970"/>
                    </a:lnTo>
                    <a:lnTo>
                      <a:pt x="645" y="953"/>
                    </a:lnTo>
                    <a:lnTo>
                      <a:pt x="712" y="924"/>
                    </a:lnTo>
                    <a:lnTo>
                      <a:pt x="776" y="883"/>
                    </a:lnTo>
                    <a:lnTo>
                      <a:pt x="835" y="836"/>
                    </a:lnTo>
                    <a:lnTo>
                      <a:pt x="882" y="777"/>
                    </a:lnTo>
                    <a:lnTo>
                      <a:pt x="923" y="713"/>
                    </a:lnTo>
                    <a:lnTo>
                      <a:pt x="952" y="642"/>
                    </a:lnTo>
                    <a:lnTo>
                      <a:pt x="970" y="569"/>
                    </a:lnTo>
                    <a:lnTo>
                      <a:pt x="976" y="490"/>
                    </a:lnTo>
                    <a:lnTo>
                      <a:pt x="970" y="411"/>
                    </a:lnTo>
                    <a:lnTo>
                      <a:pt x="952" y="335"/>
                    </a:lnTo>
                    <a:lnTo>
                      <a:pt x="923" y="264"/>
                    </a:lnTo>
                    <a:lnTo>
                      <a:pt x="882" y="200"/>
                    </a:lnTo>
                    <a:lnTo>
                      <a:pt x="835" y="144"/>
                    </a:lnTo>
                    <a:lnTo>
                      <a:pt x="776" y="94"/>
                    </a:lnTo>
                    <a:lnTo>
                      <a:pt x="712" y="56"/>
                    </a:lnTo>
                    <a:lnTo>
                      <a:pt x="645" y="27"/>
                    </a:lnTo>
                    <a:lnTo>
                      <a:pt x="568" y="6"/>
                    </a:lnTo>
                    <a:lnTo>
                      <a:pt x="489" y="0"/>
                    </a:lnTo>
                    <a:lnTo>
                      <a:pt x="410" y="6"/>
                    </a:lnTo>
                    <a:lnTo>
                      <a:pt x="334" y="27"/>
                    </a:lnTo>
                    <a:lnTo>
                      <a:pt x="264" y="56"/>
                    </a:lnTo>
                    <a:lnTo>
                      <a:pt x="199" y="94"/>
                    </a:lnTo>
                    <a:lnTo>
                      <a:pt x="143" y="144"/>
                    </a:lnTo>
                    <a:lnTo>
                      <a:pt x="94" y="200"/>
                    </a:lnTo>
                    <a:lnTo>
                      <a:pt x="56" y="264"/>
                    </a:lnTo>
                    <a:lnTo>
                      <a:pt x="26" y="335"/>
                    </a:lnTo>
                    <a:lnTo>
                      <a:pt x="6" y="411"/>
                    </a:lnTo>
                    <a:lnTo>
                      <a:pt x="0" y="490"/>
                    </a:lnTo>
                    <a:lnTo>
                      <a:pt x="6" y="569"/>
                    </a:lnTo>
                    <a:lnTo>
                      <a:pt x="26" y="642"/>
                    </a:lnTo>
                    <a:lnTo>
                      <a:pt x="56" y="713"/>
                    </a:lnTo>
                    <a:lnTo>
                      <a:pt x="94" y="777"/>
                    </a:lnTo>
                    <a:lnTo>
                      <a:pt x="143" y="836"/>
                    </a:lnTo>
                    <a:lnTo>
                      <a:pt x="199" y="883"/>
                    </a:lnTo>
                    <a:lnTo>
                      <a:pt x="264" y="924"/>
                    </a:lnTo>
                    <a:lnTo>
                      <a:pt x="334" y="953"/>
                    </a:lnTo>
                    <a:lnTo>
                      <a:pt x="410" y="970"/>
                    </a:lnTo>
                    <a:lnTo>
                      <a:pt x="489" y="976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110"/>
              <p:cNvSpPr>
                <a:spLocks noChangeShapeType="1"/>
              </p:cNvSpPr>
              <p:nvPr/>
            </p:nvSpPr>
            <p:spPr bwMode="auto">
              <a:xfrm>
                <a:off x="2316" y="1396"/>
                <a:ext cx="3" cy="5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Freeform 111"/>
              <p:cNvSpPr>
                <a:spLocks/>
              </p:cNvSpPr>
              <p:nvPr/>
            </p:nvSpPr>
            <p:spPr bwMode="auto">
              <a:xfrm>
                <a:off x="2293" y="314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0 w 50"/>
                  <a:gd name="T3" fmla="*/ 0 h 50"/>
                  <a:gd name="T4" fmla="*/ 26 w 50"/>
                  <a:gd name="T5" fmla="*/ 50 h 50"/>
                  <a:gd name="T6" fmla="*/ 50 w 50"/>
                  <a:gd name="T7" fmla="*/ 0 h 50"/>
                  <a:gd name="T8" fmla="*/ 50 w 5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50"/>
                  <a:gd name="T17" fmla="*/ 50 w 50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50">
                    <a:moveTo>
                      <a:pt x="50" y="0"/>
                    </a:moveTo>
                    <a:lnTo>
                      <a:pt x="0" y="0"/>
                    </a:lnTo>
                    <a:lnTo>
                      <a:pt x="26" y="5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112"/>
              <p:cNvSpPr>
                <a:spLocks noChangeShapeType="1"/>
              </p:cNvSpPr>
              <p:nvPr/>
            </p:nvSpPr>
            <p:spPr bwMode="auto">
              <a:xfrm>
                <a:off x="2316" y="2861"/>
                <a:ext cx="3" cy="2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Rectangle 113"/>
              <p:cNvSpPr>
                <a:spLocks noChangeArrowheads="1"/>
              </p:cNvSpPr>
              <p:nvPr/>
            </p:nvSpPr>
            <p:spPr bwMode="auto">
              <a:xfrm>
                <a:off x="2502" y="40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87" name="Rectangle 114"/>
              <p:cNvSpPr>
                <a:spLocks noChangeArrowheads="1"/>
              </p:cNvSpPr>
              <p:nvPr/>
            </p:nvSpPr>
            <p:spPr bwMode="auto">
              <a:xfrm>
                <a:off x="2579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88" name="Rectangle 115"/>
              <p:cNvSpPr>
                <a:spLocks noChangeArrowheads="1"/>
              </p:cNvSpPr>
              <p:nvPr/>
            </p:nvSpPr>
            <p:spPr bwMode="auto">
              <a:xfrm>
                <a:off x="2637" y="40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189" name="Rectangle 116"/>
              <p:cNvSpPr>
                <a:spLocks noChangeArrowheads="1"/>
              </p:cNvSpPr>
              <p:nvPr/>
            </p:nvSpPr>
            <p:spPr bwMode="auto">
              <a:xfrm>
                <a:off x="2716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190" name="Rectangle 117"/>
              <p:cNvSpPr>
                <a:spLocks noChangeArrowheads="1"/>
              </p:cNvSpPr>
              <p:nvPr/>
            </p:nvSpPr>
            <p:spPr bwMode="auto">
              <a:xfrm>
                <a:off x="2771" y="400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91" name="Rectangle 118"/>
              <p:cNvSpPr>
                <a:spLocks noChangeArrowheads="1"/>
              </p:cNvSpPr>
              <p:nvPr/>
            </p:nvSpPr>
            <p:spPr bwMode="auto">
              <a:xfrm>
                <a:off x="2802" y="400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y</a:t>
                </a:r>
                <a:endParaRPr lang="en-US" altLang="zh-CN" sz="2400"/>
              </a:p>
            </p:txBody>
          </p:sp>
          <p:sp>
            <p:nvSpPr>
              <p:cNvPr id="192" name="Rectangle 119"/>
              <p:cNvSpPr>
                <a:spLocks noChangeArrowheads="1"/>
              </p:cNvSpPr>
              <p:nvPr/>
            </p:nvSpPr>
            <p:spPr bwMode="auto">
              <a:xfrm>
                <a:off x="2852" y="40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193" name="Rectangle 120"/>
              <p:cNvSpPr>
                <a:spLocks noChangeArrowheads="1"/>
              </p:cNvSpPr>
              <p:nvPr/>
            </p:nvSpPr>
            <p:spPr bwMode="auto">
              <a:xfrm>
                <a:off x="2877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194" name="Rectangle 121"/>
              <p:cNvSpPr>
                <a:spLocks noChangeArrowheads="1"/>
              </p:cNvSpPr>
              <p:nvPr/>
            </p:nvSpPr>
            <p:spPr bwMode="auto">
              <a:xfrm>
                <a:off x="2935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95" name="Rectangle 122"/>
              <p:cNvSpPr>
                <a:spLocks noChangeArrowheads="1"/>
              </p:cNvSpPr>
              <p:nvPr/>
            </p:nvSpPr>
            <p:spPr bwMode="auto">
              <a:xfrm>
                <a:off x="2988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d</a:t>
                </a:r>
                <a:endParaRPr lang="en-US" altLang="zh-CN" sz="2400"/>
              </a:p>
            </p:txBody>
          </p:sp>
          <p:sp>
            <p:nvSpPr>
              <p:cNvPr id="196" name="Rectangle 123"/>
              <p:cNvSpPr>
                <a:spLocks noChangeArrowheads="1"/>
              </p:cNvSpPr>
              <p:nvPr/>
            </p:nvSpPr>
            <p:spPr bwMode="auto">
              <a:xfrm>
                <a:off x="3044" y="400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197" name="Rectangle 124"/>
              <p:cNvSpPr>
                <a:spLocks noChangeArrowheads="1"/>
              </p:cNvSpPr>
              <p:nvPr/>
            </p:nvSpPr>
            <p:spPr bwMode="auto">
              <a:xfrm>
                <a:off x="3074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198" name="Rectangle 125"/>
              <p:cNvSpPr>
                <a:spLocks noChangeArrowheads="1"/>
              </p:cNvSpPr>
              <p:nvPr/>
            </p:nvSpPr>
            <p:spPr bwMode="auto">
              <a:xfrm>
                <a:off x="3130" y="400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199" name="Rectangle 126"/>
              <p:cNvSpPr>
                <a:spLocks noChangeArrowheads="1"/>
              </p:cNvSpPr>
              <p:nvPr/>
            </p:nvSpPr>
            <p:spPr bwMode="auto">
              <a:xfrm>
                <a:off x="3179" y="400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00" name="Rectangle 127"/>
              <p:cNvSpPr>
                <a:spLocks noChangeArrowheads="1"/>
              </p:cNvSpPr>
              <p:nvPr/>
            </p:nvSpPr>
            <p:spPr bwMode="auto">
              <a:xfrm>
                <a:off x="3227" y="40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01" name="Rectangle 128"/>
              <p:cNvSpPr>
                <a:spLocks noChangeArrowheads="1"/>
              </p:cNvSpPr>
              <p:nvPr/>
            </p:nvSpPr>
            <p:spPr bwMode="auto">
              <a:xfrm>
                <a:off x="3256" y="400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02" name="Rectangle 129"/>
              <p:cNvSpPr>
                <a:spLocks noChangeArrowheads="1"/>
              </p:cNvSpPr>
              <p:nvPr/>
            </p:nvSpPr>
            <p:spPr bwMode="auto">
              <a:xfrm>
                <a:off x="3302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03" name="Rectangle 130"/>
              <p:cNvSpPr>
                <a:spLocks noChangeArrowheads="1"/>
              </p:cNvSpPr>
              <p:nvPr/>
            </p:nvSpPr>
            <p:spPr bwMode="auto">
              <a:xfrm>
                <a:off x="3358" y="40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204" name="Rectangle 131"/>
              <p:cNvSpPr>
                <a:spLocks noChangeArrowheads="1"/>
              </p:cNvSpPr>
              <p:nvPr/>
            </p:nvSpPr>
            <p:spPr bwMode="auto">
              <a:xfrm>
                <a:off x="3439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05" name="Rectangle 132"/>
              <p:cNvSpPr>
                <a:spLocks noChangeArrowheads="1"/>
              </p:cNvSpPr>
              <p:nvPr/>
            </p:nvSpPr>
            <p:spPr bwMode="auto">
              <a:xfrm>
                <a:off x="3492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u</a:t>
                </a:r>
                <a:endParaRPr lang="en-US" altLang="zh-CN" sz="2400"/>
              </a:p>
            </p:txBody>
          </p:sp>
          <p:sp>
            <p:nvSpPr>
              <p:cNvPr id="206" name="Rectangle 133"/>
              <p:cNvSpPr>
                <a:spLocks noChangeArrowheads="1"/>
              </p:cNvSpPr>
              <p:nvPr/>
            </p:nvSpPr>
            <p:spPr bwMode="auto">
              <a:xfrm>
                <a:off x="3547" y="40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07" name="Rectangle 134"/>
              <p:cNvSpPr>
                <a:spLocks noChangeArrowheads="1"/>
              </p:cNvSpPr>
              <p:nvPr/>
            </p:nvSpPr>
            <p:spPr bwMode="auto">
              <a:xfrm>
                <a:off x="3572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08" name="Rectangle 135"/>
              <p:cNvSpPr>
                <a:spLocks noChangeArrowheads="1"/>
              </p:cNvSpPr>
              <p:nvPr/>
            </p:nvSpPr>
            <p:spPr bwMode="auto">
              <a:xfrm>
                <a:off x="3629" y="40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09" name="Rectangle 136"/>
              <p:cNvSpPr>
                <a:spLocks noChangeArrowheads="1"/>
              </p:cNvSpPr>
              <p:nvPr/>
            </p:nvSpPr>
            <p:spPr bwMode="auto">
              <a:xfrm>
                <a:off x="3654" y="400"/>
                <a:ext cx="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10" name="Rectangle 137"/>
              <p:cNvSpPr>
                <a:spLocks noChangeArrowheads="1"/>
              </p:cNvSpPr>
              <p:nvPr/>
            </p:nvSpPr>
            <p:spPr bwMode="auto">
              <a:xfrm>
                <a:off x="3674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11" name="Rectangle 138"/>
              <p:cNvSpPr>
                <a:spLocks noChangeArrowheads="1"/>
              </p:cNvSpPr>
              <p:nvPr/>
            </p:nvSpPr>
            <p:spPr bwMode="auto">
              <a:xfrm>
                <a:off x="3732" y="40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n</a:t>
                </a:r>
                <a:endParaRPr lang="en-US" altLang="zh-CN" sz="2400"/>
              </a:p>
            </p:txBody>
          </p:sp>
          <p:sp>
            <p:nvSpPr>
              <p:cNvPr id="212" name="Rectangle 139"/>
              <p:cNvSpPr>
                <a:spLocks noChangeArrowheads="1"/>
              </p:cNvSpPr>
              <p:nvPr/>
            </p:nvSpPr>
            <p:spPr bwMode="auto">
              <a:xfrm>
                <a:off x="2390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(</a:t>
                </a:r>
                <a:endParaRPr lang="en-US" altLang="zh-CN" sz="2400"/>
              </a:p>
            </p:txBody>
          </p:sp>
          <p:sp>
            <p:nvSpPr>
              <p:cNvPr id="213" name="Rectangle 140"/>
              <p:cNvSpPr>
                <a:spLocks noChangeArrowheads="1"/>
              </p:cNvSpPr>
              <p:nvPr/>
            </p:nvSpPr>
            <p:spPr bwMode="auto">
              <a:xfrm>
                <a:off x="2422" y="218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14" name="Rectangle 141"/>
              <p:cNvSpPr>
                <a:spLocks noChangeArrowheads="1"/>
              </p:cNvSpPr>
              <p:nvPr/>
            </p:nvSpPr>
            <p:spPr bwMode="auto">
              <a:xfrm>
                <a:off x="2499" y="21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15" name="Rectangle 142"/>
              <p:cNvSpPr>
                <a:spLocks noChangeArrowheads="1"/>
              </p:cNvSpPr>
              <p:nvPr/>
            </p:nvSpPr>
            <p:spPr bwMode="auto">
              <a:xfrm>
                <a:off x="2553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16" name="Rectangle 143"/>
              <p:cNvSpPr>
                <a:spLocks noChangeArrowheads="1"/>
              </p:cNvSpPr>
              <p:nvPr/>
            </p:nvSpPr>
            <p:spPr bwMode="auto">
              <a:xfrm>
                <a:off x="2581" y="218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17" name="Rectangle 144"/>
              <p:cNvSpPr>
                <a:spLocks noChangeArrowheads="1"/>
              </p:cNvSpPr>
              <p:nvPr/>
            </p:nvSpPr>
            <p:spPr bwMode="auto">
              <a:xfrm>
                <a:off x="2635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18" name="Rectangle 145"/>
              <p:cNvSpPr>
                <a:spLocks noChangeArrowheads="1"/>
              </p:cNvSpPr>
              <p:nvPr/>
            </p:nvSpPr>
            <p:spPr bwMode="auto">
              <a:xfrm>
                <a:off x="2665" y="218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19" name="Rectangle 146"/>
              <p:cNvSpPr>
                <a:spLocks noChangeArrowheads="1"/>
              </p:cNvSpPr>
              <p:nvPr/>
            </p:nvSpPr>
            <p:spPr bwMode="auto">
              <a:xfrm>
                <a:off x="2683" y="21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L</a:t>
                </a:r>
                <a:endParaRPr lang="en-US" altLang="zh-CN" sz="2400"/>
              </a:p>
            </p:txBody>
          </p:sp>
          <p:sp>
            <p:nvSpPr>
              <p:cNvPr id="220" name="Rectangle 147"/>
              <p:cNvSpPr>
                <a:spLocks noChangeArrowheads="1"/>
              </p:cNvSpPr>
              <p:nvPr/>
            </p:nvSpPr>
            <p:spPr bwMode="auto">
              <a:xfrm>
                <a:off x="2741" y="218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21" name="Rectangle 148"/>
              <p:cNvSpPr>
                <a:spLocks noChangeArrowheads="1"/>
              </p:cNvSpPr>
              <p:nvPr/>
            </p:nvSpPr>
            <p:spPr bwMode="auto">
              <a:xfrm>
                <a:off x="2829" y="218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22" name="Rectangle 149"/>
              <p:cNvSpPr>
                <a:spLocks noChangeArrowheads="1"/>
              </p:cNvSpPr>
              <p:nvPr/>
            </p:nvSpPr>
            <p:spPr bwMode="auto">
              <a:xfrm>
                <a:off x="2847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)</a:t>
                </a:r>
                <a:endParaRPr lang="en-US" altLang="zh-CN" sz="2400"/>
              </a:p>
            </p:txBody>
          </p:sp>
          <p:sp>
            <p:nvSpPr>
              <p:cNvPr id="223" name="Rectangle 150"/>
              <p:cNvSpPr>
                <a:spLocks noChangeArrowheads="1"/>
              </p:cNvSpPr>
              <p:nvPr/>
            </p:nvSpPr>
            <p:spPr bwMode="auto">
              <a:xfrm>
                <a:off x="2878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24" name="Rectangle 151"/>
              <p:cNvSpPr>
                <a:spLocks noChangeArrowheads="1"/>
              </p:cNvSpPr>
              <p:nvPr/>
            </p:nvSpPr>
            <p:spPr bwMode="auto">
              <a:xfrm>
                <a:off x="2904" y="21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25" name="Rectangle 152"/>
              <p:cNvSpPr>
                <a:spLocks noChangeArrowheads="1"/>
              </p:cNvSpPr>
              <p:nvPr/>
            </p:nvSpPr>
            <p:spPr bwMode="auto">
              <a:xfrm>
                <a:off x="2961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26" name="Rectangle 153"/>
              <p:cNvSpPr>
                <a:spLocks noChangeArrowheads="1"/>
              </p:cNvSpPr>
              <p:nvPr/>
            </p:nvSpPr>
            <p:spPr bwMode="auto">
              <a:xfrm>
                <a:off x="2993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27" name="Rectangle 154"/>
              <p:cNvSpPr>
                <a:spLocks noChangeArrowheads="1"/>
              </p:cNvSpPr>
              <p:nvPr/>
            </p:nvSpPr>
            <p:spPr bwMode="auto">
              <a:xfrm>
                <a:off x="3020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(</a:t>
                </a:r>
                <a:endParaRPr lang="en-US" altLang="zh-CN" sz="2400"/>
              </a:p>
            </p:txBody>
          </p:sp>
          <p:sp>
            <p:nvSpPr>
              <p:cNvPr id="228" name="Rectangle 155"/>
              <p:cNvSpPr>
                <a:spLocks noChangeArrowheads="1"/>
              </p:cNvSpPr>
              <p:nvPr/>
            </p:nvSpPr>
            <p:spPr bwMode="auto">
              <a:xfrm>
                <a:off x="3052" y="218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29" name="Rectangle 156"/>
              <p:cNvSpPr>
                <a:spLocks noChangeArrowheads="1"/>
              </p:cNvSpPr>
              <p:nvPr/>
            </p:nvSpPr>
            <p:spPr bwMode="auto">
              <a:xfrm>
                <a:off x="3129" y="21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30" name="Rectangle 157"/>
              <p:cNvSpPr>
                <a:spLocks noChangeArrowheads="1"/>
              </p:cNvSpPr>
              <p:nvPr/>
            </p:nvSpPr>
            <p:spPr bwMode="auto">
              <a:xfrm>
                <a:off x="3183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31" name="Rectangle 158"/>
              <p:cNvSpPr>
                <a:spLocks noChangeArrowheads="1"/>
              </p:cNvSpPr>
              <p:nvPr/>
            </p:nvSpPr>
            <p:spPr bwMode="auto">
              <a:xfrm>
                <a:off x="3211" y="218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32" name="Rectangle 159"/>
              <p:cNvSpPr>
                <a:spLocks noChangeArrowheads="1"/>
              </p:cNvSpPr>
              <p:nvPr/>
            </p:nvSpPr>
            <p:spPr bwMode="auto">
              <a:xfrm>
                <a:off x="3268" y="21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33" name="Rectangle 160"/>
              <p:cNvSpPr>
                <a:spLocks noChangeArrowheads="1"/>
              </p:cNvSpPr>
              <p:nvPr/>
            </p:nvSpPr>
            <p:spPr bwMode="auto">
              <a:xfrm>
                <a:off x="3295" y="218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34" name="Rectangle 161"/>
              <p:cNvSpPr>
                <a:spLocks noChangeArrowheads="1"/>
              </p:cNvSpPr>
              <p:nvPr/>
            </p:nvSpPr>
            <p:spPr bwMode="auto">
              <a:xfrm>
                <a:off x="3313" y="218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35" name="Rectangle 162"/>
              <p:cNvSpPr>
                <a:spLocks noChangeArrowheads="1"/>
              </p:cNvSpPr>
              <p:nvPr/>
            </p:nvSpPr>
            <p:spPr bwMode="auto">
              <a:xfrm>
                <a:off x="3383" y="218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36" name="Rectangle 163"/>
              <p:cNvSpPr>
                <a:spLocks noChangeArrowheads="1"/>
              </p:cNvSpPr>
              <p:nvPr/>
            </p:nvSpPr>
            <p:spPr bwMode="auto">
              <a:xfrm>
                <a:off x="3470" y="218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37" name="Rectangle 164"/>
              <p:cNvSpPr>
                <a:spLocks noChangeArrowheads="1"/>
              </p:cNvSpPr>
              <p:nvPr/>
            </p:nvSpPr>
            <p:spPr bwMode="auto">
              <a:xfrm>
                <a:off x="3489" y="218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)</a:t>
                </a:r>
                <a:endParaRPr lang="en-US" altLang="zh-CN" sz="2400"/>
              </a:p>
            </p:txBody>
          </p:sp>
          <p:sp>
            <p:nvSpPr>
              <p:cNvPr id="238" name="Rectangle 165"/>
              <p:cNvSpPr>
                <a:spLocks noChangeArrowheads="1"/>
              </p:cNvSpPr>
              <p:nvPr/>
            </p:nvSpPr>
            <p:spPr bwMode="auto">
              <a:xfrm>
                <a:off x="2476" y="175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239" name="Rectangle 166"/>
              <p:cNvSpPr>
                <a:spLocks noChangeArrowheads="1"/>
              </p:cNvSpPr>
              <p:nvPr/>
            </p:nvSpPr>
            <p:spPr bwMode="auto">
              <a:xfrm>
                <a:off x="2555" y="1756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40" name="Rectangle 167"/>
              <p:cNvSpPr>
                <a:spLocks noChangeArrowheads="1"/>
              </p:cNvSpPr>
              <p:nvPr/>
            </p:nvSpPr>
            <p:spPr bwMode="auto">
              <a:xfrm>
                <a:off x="2614" y="175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m</a:t>
                </a:r>
                <a:endParaRPr lang="en-US" altLang="zh-CN" sz="2400"/>
              </a:p>
            </p:txBody>
          </p:sp>
          <p:sp>
            <p:nvSpPr>
              <p:cNvPr id="241" name="Rectangle 168"/>
              <p:cNvSpPr>
                <a:spLocks noChangeArrowheads="1"/>
              </p:cNvSpPr>
              <p:nvPr/>
            </p:nvSpPr>
            <p:spPr bwMode="auto">
              <a:xfrm>
                <a:off x="2690" y="1756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42" name="Rectangle 169"/>
              <p:cNvSpPr>
                <a:spLocks noChangeArrowheads="1"/>
              </p:cNvSpPr>
              <p:nvPr/>
            </p:nvSpPr>
            <p:spPr bwMode="auto">
              <a:xfrm>
                <a:off x="2748" y="1756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43" name="Rectangle 170"/>
              <p:cNvSpPr>
                <a:spLocks noChangeArrowheads="1"/>
              </p:cNvSpPr>
              <p:nvPr/>
            </p:nvSpPr>
            <p:spPr bwMode="auto">
              <a:xfrm>
                <a:off x="2779" y="1756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y</a:t>
                </a:r>
                <a:endParaRPr lang="en-US" altLang="zh-CN" sz="2400"/>
              </a:p>
            </p:txBody>
          </p:sp>
          <p:sp>
            <p:nvSpPr>
              <p:cNvPr id="244" name="Rectangle 171"/>
              <p:cNvSpPr>
                <a:spLocks noChangeArrowheads="1"/>
              </p:cNvSpPr>
              <p:nvPr/>
            </p:nvSpPr>
            <p:spPr bwMode="auto">
              <a:xfrm>
                <a:off x="2828" y="1756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245" name="Rectangle 172"/>
              <p:cNvSpPr>
                <a:spLocks noChangeArrowheads="1"/>
              </p:cNvSpPr>
              <p:nvPr/>
            </p:nvSpPr>
            <p:spPr bwMode="auto">
              <a:xfrm>
                <a:off x="2473" y="187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46" name="Rectangle 173"/>
              <p:cNvSpPr>
                <a:spLocks noChangeArrowheads="1"/>
              </p:cNvSpPr>
              <p:nvPr/>
            </p:nvSpPr>
            <p:spPr bwMode="auto">
              <a:xfrm>
                <a:off x="2532" y="1871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47" name="Rectangle 174"/>
              <p:cNvSpPr>
                <a:spLocks noChangeArrowheads="1"/>
              </p:cNvSpPr>
              <p:nvPr/>
            </p:nvSpPr>
            <p:spPr bwMode="auto">
              <a:xfrm>
                <a:off x="2579" y="1871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48" name="Rectangle 175"/>
              <p:cNvSpPr>
                <a:spLocks noChangeArrowheads="1"/>
              </p:cNvSpPr>
              <p:nvPr/>
            </p:nvSpPr>
            <p:spPr bwMode="auto">
              <a:xfrm>
                <a:off x="2625" y="187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49" name="Rectangle 176"/>
              <p:cNvSpPr>
                <a:spLocks noChangeArrowheads="1"/>
              </p:cNvSpPr>
              <p:nvPr/>
            </p:nvSpPr>
            <p:spPr bwMode="auto">
              <a:xfrm>
                <a:off x="2684" y="1871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50" name="Rectangle 177"/>
              <p:cNvSpPr>
                <a:spLocks noChangeArrowheads="1"/>
              </p:cNvSpPr>
              <p:nvPr/>
            </p:nvSpPr>
            <p:spPr bwMode="auto">
              <a:xfrm>
                <a:off x="2731" y="1871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51" name="Rectangle 178"/>
              <p:cNvSpPr>
                <a:spLocks noChangeArrowheads="1"/>
              </p:cNvSpPr>
              <p:nvPr/>
            </p:nvSpPr>
            <p:spPr bwMode="auto">
              <a:xfrm>
                <a:off x="2448" y="3069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52" name="Rectangle 179"/>
              <p:cNvSpPr>
                <a:spLocks noChangeArrowheads="1"/>
              </p:cNvSpPr>
              <p:nvPr/>
            </p:nvSpPr>
            <p:spPr bwMode="auto">
              <a:xfrm>
                <a:off x="2534" y="3069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r</a:t>
                </a:r>
                <a:endParaRPr lang="en-US" altLang="zh-CN" sz="2400"/>
              </a:p>
            </p:txBody>
          </p:sp>
          <p:sp>
            <p:nvSpPr>
              <p:cNvPr id="253" name="Rectangle 180"/>
              <p:cNvSpPr>
                <a:spLocks noChangeArrowheads="1"/>
              </p:cNvSpPr>
              <p:nvPr/>
            </p:nvSpPr>
            <p:spPr bwMode="auto">
              <a:xfrm>
                <a:off x="2567" y="3069"/>
                <a:ext cx="2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i</a:t>
                </a:r>
                <a:endParaRPr lang="en-US" altLang="zh-CN" sz="2400"/>
              </a:p>
            </p:txBody>
          </p:sp>
          <p:sp>
            <p:nvSpPr>
              <p:cNvPr id="254" name="Rectangle 181"/>
              <p:cNvSpPr>
                <a:spLocks noChangeArrowheads="1"/>
              </p:cNvSpPr>
              <p:nvPr/>
            </p:nvSpPr>
            <p:spPr bwMode="auto">
              <a:xfrm>
                <a:off x="2588" y="306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55" name="Rectangle 182"/>
              <p:cNvSpPr>
                <a:spLocks noChangeArrowheads="1"/>
              </p:cNvSpPr>
              <p:nvPr/>
            </p:nvSpPr>
            <p:spPr bwMode="auto">
              <a:xfrm>
                <a:off x="2614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56" name="Rectangle 183"/>
              <p:cNvSpPr>
                <a:spLocks noChangeArrowheads="1"/>
              </p:cNvSpPr>
              <p:nvPr/>
            </p:nvSpPr>
            <p:spPr bwMode="auto">
              <a:xfrm>
                <a:off x="2671" y="3069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-</a:t>
                </a:r>
                <a:endParaRPr lang="en-US" altLang="zh-CN" sz="2400"/>
              </a:p>
            </p:txBody>
          </p:sp>
          <p:sp>
            <p:nvSpPr>
              <p:cNvPr id="257" name="Rectangle 184"/>
              <p:cNvSpPr>
                <a:spLocks noChangeArrowheads="1"/>
              </p:cNvSpPr>
              <p:nvPr/>
            </p:nvSpPr>
            <p:spPr bwMode="auto">
              <a:xfrm>
                <a:off x="2704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b</a:t>
                </a:r>
                <a:endParaRPr lang="en-US" altLang="zh-CN" sz="2400"/>
              </a:p>
            </p:txBody>
          </p:sp>
          <p:sp>
            <p:nvSpPr>
              <p:cNvPr id="258" name="Rectangle 185"/>
              <p:cNvSpPr>
                <a:spLocks noChangeArrowheads="1"/>
              </p:cNvSpPr>
              <p:nvPr/>
            </p:nvSpPr>
            <p:spPr bwMode="auto">
              <a:xfrm>
                <a:off x="2754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a</a:t>
                </a:r>
                <a:endParaRPr lang="en-US" altLang="zh-CN" sz="2400"/>
              </a:p>
            </p:txBody>
          </p:sp>
          <p:sp>
            <p:nvSpPr>
              <p:cNvPr id="259" name="Rectangle 186"/>
              <p:cNvSpPr>
                <a:spLocks noChangeArrowheads="1"/>
              </p:cNvSpPr>
              <p:nvPr/>
            </p:nvSpPr>
            <p:spPr bwMode="auto">
              <a:xfrm>
                <a:off x="2813" y="3069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c</a:t>
                </a:r>
                <a:endParaRPr lang="en-US" altLang="zh-CN" sz="2400"/>
              </a:p>
            </p:txBody>
          </p:sp>
          <p:sp>
            <p:nvSpPr>
              <p:cNvPr id="260" name="Rectangle 187"/>
              <p:cNvSpPr>
                <a:spLocks noChangeArrowheads="1"/>
              </p:cNvSpPr>
              <p:nvPr/>
            </p:nvSpPr>
            <p:spPr bwMode="auto">
              <a:xfrm>
                <a:off x="2863" y="3069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k</a:t>
                </a:r>
                <a:endParaRPr lang="en-US" altLang="zh-CN" sz="2400"/>
              </a:p>
            </p:txBody>
          </p:sp>
          <p:sp>
            <p:nvSpPr>
              <p:cNvPr id="261" name="Rectangle 188"/>
              <p:cNvSpPr>
                <a:spLocks noChangeArrowheads="1"/>
              </p:cNvSpPr>
              <p:nvPr/>
            </p:nvSpPr>
            <p:spPr bwMode="auto">
              <a:xfrm>
                <a:off x="2908" y="306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62" name="Rectangle 189"/>
              <p:cNvSpPr>
                <a:spLocks noChangeArrowheads="1"/>
              </p:cNvSpPr>
              <p:nvPr/>
            </p:nvSpPr>
            <p:spPr bwMode="auto">
              <a:xfrm>
                <a:off x="2936" y="3069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63" name="Rectangle 190"/>
              <p:cNvSpPr>
                <a:spLocks noChangeArrowheads="1"/>
              </p:cNvSpPr>
              <p:nvPr/>
            </p:nvSpPr>
            <p:spPr bwMode="auto">
              <a:xfrm>
                <a:off x="2984" y="306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t</a:t>
                </a:r>
                <a:endParaRPr lang="en-US" altLang="zh-CN" sz="2400"/>
              </a:p>
            </p:txBody>
          </p:sp>
          <p:sp>
            <p:nvSpPr>
              <p:cNvPr id="264" name="Rectangle 191"/>
              <p:cNvSpPr>
                <a:spLocks noChangeArrowheads="1"/>
              </p:cNvSpPr>
              <p:nvPr/>
            </p:nvSpPr>
            <p:spPr bwMode="auto">
              <a:xfrm>
                <a:off x="3009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e</a:t>
                </a:r>
                <a:endParaRPr lang="en-US" altLang="zh-CN" sz="2400"/>
              </a:p>
            </p:txBody>
          </p:sp>
          <p:sp>
            <p:nvSpPr>
              <p:cNvPr id="265" name="Rectangle 192"/>
              <p:cNvSpPr>
                <a:spLocks noChangeArrowheads="1"/>
              </p:cNvSpPr>
              <p:nvPr/>
            </p:nvSpPr>
            <p:spPr bwMode="auto">
              <a:xfrm>
                <a:off x="3067" y="306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666666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66" name="Line 193"/>
              <p:cNvSpPr>
                <a:spLocks noChangeShapeType="1"/>
              </p:cNvSpPr>
              <p:nvPr/>
            </p:nvSpPr>
            <p:spPr bwMode="auto">
              <a:xfrm>
                <a:off x="2630" y="1267"/>
                <a:ext cx="606" cy="6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" name="Rectangle 194"/>
              <p:cNvSpPr>
                <a:spLocks noChangeArrowheads="1"/>
              </p:cNvSpPr>
              <p:nvPr/>
            </p:nvSpPr>
            <p:spPr bwMode="auto">
              <a:xfrm rot="2880000">
                <a:off x="2816" y="130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68" name="Rectangle 195"/>
              <p:cNvSpPr>
                <a:spLocks noChangeArrowheads="1"/>
              </p:cNvSpPr>
              <p:nvPr/>
            </p:nvSpPr>
            <p:spPr bwMode="auto">
              <a:xfrm rot="2880000">
                <a:off x="2834" y="1324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(</a:t>
                </a:r>
                <a:endParaRPr lang="en-US" altLang="zh-CN" sz="2400"/>
              </a:p>
            </p:txBody>
          </p:sp>
          <p:sp>
            <p:nvSpPr>
              <p:cNvPr id="269" name="Rectangle 196"/>
              <p:cNvSpPr>
                <a:spLocks noChangeArrowheads="1"/>
              </p:cNvSpPr>
              <p:nvPr/>
            </p:nvSpPr>
            <p:spPr bwMode="auto">
              <a:xfrm rot="2880000">
                <a:off x="2850" y="1365"/>
                <a:ext cx="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O</a:t>
                </a:r>
                <a:endParaRPr lang="en-US" altLang="zh-CN" sz="2400"/>
              </a:p>
            </p:txBody>
          </p:sp>
          <p:sp>
            <p:nvSpPr>
              <p:cNvPr id="270" name="Rectangle 197"/>
              <p:cNvSpPr>
                <a:spLocks noChangeArrowheads="1"/>
              </p:cNvSpPr>
              <p:nvPr/>
            </p:nvSpPr>
            <p:spPr bwMode="auto">
              <a:xfrm rot="2880000">
                <a:off x="2902" y="141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p</a:t>
                </a:r>
                <a:endParaRPr lang="en-US" altLang="zh-CN" sz="2400"/>
              </a:p>
            </p:txBody>
          </p:sp>
          <p:sp>
            <p:nvSpPr>
              <p:cNvPr id="271" name="Rectangle 198"/>
              <p:cNvSpPr>
                <a:spLocks noChangeArrowheads="1"/>
              </p:cNvSpPr>
              <p:nvPr/>
            </p:nvSpPr>
            <p:spPr bwMode="auto">
              <a:xfrm rot="2880000">
                <a:off x="2942" y="1447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72" name="Rectangle 199"/>
              <p:cNvSpPr>
                <a:spLocks noChangeArrowheads="1"/>
              </p:cNvSpPr>
              <p:nvPr/>
            </p:nvSpPr>
            <p:spPr bwMode="auto">
              <a:xfrm rot="2880000">
                <a:off x="2956" y="1477"/>
                <a:ext cx="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=</a:t>
                </a:r>
                <a:endParaRPr lang="en-US" altLang="zh-CN" sz="2400"/>
              </a:p>
            </p:txBody>
          </p:sp>
          <p:sp>
            <p:nvSpPr>
              <p:cNvPr id="273" name="Rectangle 200"/>
              <p:cNvSpPr>
                <a:spLocks noChangeArrowheads="1"/>
              </p:cNvSpPr>
              <p:nvPr/>
            </p:nvSpPr>
            <p:spPr bwMode="auto">
              <a:xfrm rot="2880000">
                <a:off x="2998" y="150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 </a:t>
                </a:r>
                <a:endParaRPr lang="en-US" altLang="zh-CN" sz="2400"/>
              </a:p>
            </p:txBody>
          </p:sp>
          <p:sp>
            <p:nvSpPr>
              <p:cNvPr id="274" name="Rectangle 201"/>
              <p:cNvSpPr>
                <a:spLocks noChangeArrowheads="1"/>
              </p:cNvSpPr>
              <p:nvPr/>
            </p:nvSpPr>
            <p:spPr bwMode="auto">
              <a:xfrm rot="2880000">
                <a:off x="3016" y="1524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75" name="Rectangle 202"/>
              <p:cNvSpPr>
                <a:spLocks noChangeArrowheads="1"/>
              </p:cNvSpPr>
              <p:nvPr/>
            </p:nvSpPr>
            <p:spPr bwMode="auto">
              <a:xfrm rot="2880000">
                <a:off x="3022" y="1556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S</a:t>
                </a:r>
                <a:endParaRPr lang="en-US" altLang="zh-CN" sz="2400"/>
              </a:p>
            </p:txBody>
          </p:sp>
          <p:sp>
            <p:nvSpPr>
              <p:cNvPr id="276" name="Rectangle 203"/>
              <p:cNvSpPr>
                <a:spLocks noChangeArrowheads="1"/>
              </p:cNvSpPr>
              <p:nvPr/>
            </p:nvSpPr>
            <p:spPr bwMode="auto">
              <a:xfrm rot="2880000">
                <a:off x="3064" y="1621"/>
                <a:ext cx="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W</a:t>
                </a:r>
                <a:endParaRPr lang="en-US" altLang="zh-CN" sz="2400"/>
              </a:p>
            </p:txBody>
          </p:sp>
          <p:sp>
            <p:nvSpPr>
              <p:cNvPr id="277" name="Rectangle 204"/>
              <p:cNvSpPr>
                <a:spLocks noChangeArrowheads="1"/>
              </p:cNvSpPr>
              <p:nvPr/>
            </p:nvSpPr>
            <p:spPr bwMode="auto">
              <a:xfrm rot="2880000">
                <a:off x="3130" y="1655"/>
                <a:ext cx="1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'</a:t>
                </a:r>
                <a:endParaRPr lang="en-US" altLang="zh-CN" sz="2400"/>
              </a:p>
            </p:txBody>
          </p:sp>
          <p:sp>
            <p:nvSpPr>
              <p:cNvPr id="278" name="Rectangle 205"/>
              <p:cNvSpPr>
                <a:spLocks noChangeArrowheads="1"/>
              </p:cNvSpPr>
              <p:nvPr/>
            </p:nvSpPr>
            <p:spPr bwMode="auto">
              <a:xfrm rot="2880000">
                <a:off x="3142" y="1676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200" b="0">
                    <a:solidFill>
                      <a:srgbClr val="000000"/>
                    </a:solidFill>
                  </a:rPr>
                  <a:t>)</a:t>
                </a:r>
                <a:endParaRPr lang="en-US" altLang="zh-CN" sz="2400"/>
              </a:p>
            </p:txBody>
          </p:sp>
        </p:grpSp>
        <p:sp>
          <p:nvSpPr>
            <p:cNvPr id="7" name="Rectangle 206"/>
            <p:cNvSpPr>
              <a:spLocks noChangeArrowheads="1"/>
            </p:cNvSpPr>
            <p:nvPr/>
          </p:nvSpPr>
          <p:spPr bwMode="auto">
            <a:xfrm rot="-5400000">
              <a:off x="2216" y="1805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8" name="Rectangle 207"/>
            <p:cNvSpPr>
              <a:spLocks noChangeArrowheads="1"/>
            </p:cNvSpPr>
            <p:nvPr/>
          </p:nvSpPr>
          <p:spPr bwMode="auto">
            <a:xfrm rot="-5400000">
              <a:off x="2194" y="1753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9" name="Rectangle 208"/>
            <p:cNvSpPr>
              <a:spLocks noChangeArrowheads="1"/>
            </p:cNvSpPr>
            <p:nvPr/>
          </p:nvSpPr>
          <p:spPr bwMode="auto">
            <a:xfrm rot="-5400000">
              <a:off x="2205" y="169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p</a:t>
              </a:r>
              <a:endParaRPr lang="en-US" altLang="zh-CN" sz="2400"/>
            </a:p>
          </p:txBody>
        </p:sp>
        <p:sp>
          <p:nvSpPr>
            <p:cNvPr id="10" name="Rectangle 209"/>
            <p:cNvSpPr>
              <a:spLocks noChangeArrowheads="1"/>
            </p:cNvSpPr>
            <p:nvPr/>
          </p:nvSpPr>
          <p:spPr bwMode="auto">
            <a:xfrm rot="-5400000">
              <a:off x="2218" y="165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1" name="Rectangle 210"/>
            <p:cNvSpPr>
              <a:spLocks noChangeArrowheads="1"/>
            </p:cNvSpPr>
            <p:nvPr/>
          </p:nvSpPr>
          <p:spPr bwMode="auto">
            <a:xfrm rot="-5400000">
              <a:off x="2204" y="1607"/>
              <a:ext cx="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=</a:t>
              </a:r>
              <a:endParaRPr lang="en-US" altLang="zh-CN" sz="2400"/>
            </a:p>
          </p:txBody>
        </p:sp>
        <p:sp>
          <p:nvSpPr>
            <p:cNvPr id="12" name="Rectangle 211"/>
            <p:cNvSpPr>
              <a:spLocks noChangeArrowheads="1"/>
            </p:cNvSpPr>
            <p:nvPr/>
          </p:nvSpPr>
          <p:spPr bwMode="auto">
            <a:xfrm rot="-5400000">
              <a:off x="2218" y="156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13" name="Rectangle 212"/>
            <p:cNvSpPr>
              <a:spLocks noChangeArrowheads="1"/>
            </p:cNvSpPr>
            <p:nvPr/>
          </p:nvSpPr>
          <p:spPr bwMode="auto">
            <a:xfrm rot="-5400000">
              <a:off x="2223" y="1543"/>
              <a:ext cx="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14" name="Rectangle 213"/>
            <p:cNvSpPr>
              <a:spLocks noChangeArrowheads="1"/>
            </p:cNvSpPr>
            <p:nvPr/>
          </p:nvSpPr>
          <p:spPr bwMode="auto">
            <a:xfrm rot="-5400000">
              <a:off x="2205" y="150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L</a:t>
              </a:r>
              <a:endParaRPr lang="en-US" altLang="zh-CN" sz="2400"/>
            </a:p>
          </p:txBody>
        </p:sp>
        <p:sp>
          <p:nvSpPr>
            <p:cNvPr id="15" name="Rectangle 214"/>
            <p:cNvSpPr>
              <a:spLocks noChangeArrowheads="1"/>
            </p:cNvSpPr>
            <p:nvPr/>
          </p:nvSpPr>
          <p:spPr bwMode="auto">
            <a:xfrm rot="-5400000">
              <a:off x="2186" y="1427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W</a:t>
              </a:r>
              <a:endParaRPr lang="en-US" altLang="zh-CN" sz="2400"/>
            </a:p>
          </p:txBody>
        </p:sp>
        <p:sp>
          <p:nvSpPr>
            <p:cNvPr id="16" name="Rectangle 215"/>
            <p:cNvSpPr>
              <a:spLocks noChangeArrowheads="1"/>
            </p:cNvSpPr>
            <p:nvPr/>
          </p:nvSpPr>
          <p:spPr bwMode="auto">
            <a:xfrm rot="-5400000">
              <a:off x="2223" y="1379"/>
              <a:ext cx="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'</a:t>
              </a:r>
              <a:endParaRPr lang="en-US" altLang="zh-CN" sz="2400"/>
            </a:p>
          </p:txBody>
        </p:sp>
        <p:sp>
          <p:nvSpPr>
            <p:cNvPr id="17" name="Rectangle 216"/>
            <p:cNvSpPr>
              <a:spLocks noChangeArrowheads="1"/>
            </p:cNvSpPr>
            <p:nvPr/>
          </p:nvSpPr>
          <p:spPr bwMode="auto">
            <a:xfrm rot="-5400000">
              <a:off x="2216" y="1350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18" name="Freeform 217"/>
            <p:cNvSpPr>
              <a:spLocks/>
            </p:cNvSpPr>
            <p:nvPr/>
          </p:nvSpPr>
          <p:spPr bwMode="auto">
            <a:xfrm>
              <a:off x="2293" y="1927"/>
              <a:ext cx="50" cy="49"/>
            </a:xfrm>
            <a:custGeom>
              <a:avLst/>
              <a:gdLst>
                <a:gd name="T0" fmla="*/ 50 w 50"/>
                <a:gd name="T1" fmla="*/ 0 h 49"/>
                <a:gd name="T2" fmla="*/ 0 w 50"/>
                <a:gd name="T3" fmla="*/ 2 h 49"/>
                <a:gd name="T4" fmla="*/ 26 w 50"/>
                <a:gd name="T5" fmla="*/ 49 h 49"/>
                <a:gd name="T6" fmla="*/ 50 w 50"/>
                <a:gd name="T7" fmla="*/ 2 h 49"/>
                <a:gd name="T8" fmla="*/ 50 w 50"/>
                <a:gd name="T9" fmla="*/ 2 h 49"/>
                <a:gd name="T10" fmla="*/ 50 w 50"/>
                <a:gd name="T11" fmla="*/ 0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49"/>
                <a:gd name="T20" fmla="*/ 50 w 50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49">
                  <a:moveTo>
                    <a:pt x="50" y="0"/>
                  </a:moveTo>
                  <a:lnTo>
                    <a:pt x="0" y="2"/>
                  </a:lnTo>
                  <a:lnTo>
                    <a:pt x="26" y="49"/>
                  </a:lnTo>
                  <a:lnTo>
                    <a:pt x="50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18"/>
            <p:cNvSpPr>
              <a:spLocks/>
            </p:cNvSpPr>
            <p:nvPr/>
          </p:nvSpPr>
          <p:spPr bwMode="auto">
            <a:xfrm>
              <a:off x="3207" y="1932"/>
              <a:ext cx="53" cy="53"/>
            </a:xfrm>
            <a:custGeom>
              <a:avLst/>
              <a:gdLst>
                <a:gd name="T0" fmla="*/ 35 w 53"/>
                <a:gd name="T1" fmla="*/ 0 h 53"/>
                <a:gd name="T2" fmla="*/ 0 w 53"/>
                <a:gd name="T3" fmla="*/ 36 h 53"/>
                <a:gd name="T4" fmla="*/ 53 w 53"/>
                <a:gd name="T5" fmla="*/ 53 h 53"/>
                <a:gd name="T6" fmla="*/ 38 w 53"/>
                <a:gd name="T7" fmla="*/ 3 h 53"/>
                <a:gd name="T8" fmla="*/ 38 w 53"/>
                <a:gd name="T9" fmla="*/ 3 h 53"/>
                <a:gd name="T10" fmla="*/ 35 w 53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53"/>
                <a:gd name="T20" fmla="*/ 53 w 53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53">
                  <a:moveTo>
                    <a:pt x="35" y="0"/>
                  </a:moveTo>
                  <a:lnTo>
                    <a:pt x="0" y="36"/>
                  </a:lnTo>
                  <a:lnTo>
                    <a:pt x="53" y="53"/>
                  </a:lnTo>
                  <a:lnTo>
                    <a:pt x="38" y="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19"/>
            <p:cNvSpPr>
              <a:spLocks/>
            </p:cNvSpPr>
            <p:nvPr/>
          </p:nvSpPr>
          <p:spPr bwMode="auto">
            <a:xfrm>
              <a:off x="4016" y="3588"/>
              <a:ext cx="50" cy="50"/>
            </a:xfrm>
            <a:custGeom>
              <a:avLst/>
              <a:gdLst>
                <a:gd name="T0" fmla="*/ 0 w 50"/>
                <a:gd name="T1" fmla="*/ 0 h 50"/>
                <a:gd name="T2" fmla="*/ 3 w 50"/>
                <a:gd name="T3" fmla="*/ 50 h 50"/>
                <a:gd name="T4" fmla="*/ 50 w 50"/>
                <a:gd name="T5" fmla="*/ 24 h 50"/>
                <a:gd name="T6" fmla="*/ 0 w 50"/>
                <a:gd name="T7" fmla="*/ 3 h 50"/>
                <a:gd name="T8" fmla="*/ 0 w 50"/>
                <a:gd name="T9" fmla="*/ 3 h 50"/>
                <a:gd name="T10" fmla="*/ 0 w 50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50"/>
                <a:gd name="T20" fmla="*/ 50 w 50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50">
                  <a:moveTo>
                    <a:pt x="0" y="0"/>
                  </a:moveTo>
                  <a:lnTo>
                    <a:pt x="3" y="50"/>
                  </a:lnTo>
                  <a:lnTo>
                    <a:pt x="50" y="2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220"/>
            <p:cNvSpPr>
              <a:spLocks noChangeArrowheads="1"/>
            </p:cNvSpPr>
            <p:nvPr/>
          </p:nvSpPr>
          <p:spPr bwMode="auto">
            <a:xfrm>
              <a:off x="1956" y="317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4</a:t>
              </a:r>
              <a:endParaRPr lang="en-US" altLang="zh-CN" sz="2400"/>
            </a:p>
          </p:txBody>
        </p:sp>
        <p:sp>
          <p:nvSpPr>
            <p:cNvPr id="22" name="Rectangle 221"/>
            <p:cNvSpPr>
              <a:spLocks noChangeArrowheads="1"/>
            </p:cNvSpPr>
            <p:nvPr/>
          </p:nvSpPr>
          <p:spPr bwMode="auto">
            <a:xfrm>
              <a:off x="1921" y="54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2</a:t>
              </a:r>
              <a:endParaRPr lang="en-US" altLang="zh-CN" sz="2400"/>
            </a:p>
          </p:txBody>
        </p:sp>
        <p:sp>
          <p:nvSpPr>
            <p:cNvPr id="23" name="Rectangle 222"/>
            <p:cNvSpPr>
              <a:spLocks noChangeArrowheads="1"/>
            </p:cNvSpPr>
            <p:nvPr/>
          </p:nvSpPr>
          <p:spPr bwMode="auto">
            <a:xfrm>
              <a:off x="2947" y="200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24" name="Rectangle 223"/>
            <p:cNvSpPr>
              <a:spLocks noChangeArrowheads="1"/>
            </p:cNvSpPr>
            <p:nvPr/>
          </p:nvSpPr>
          <p:spPr bwMode="auto">
            <a:xfrm>
              <a:off x="1921" y="200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 flipH="1">
              <a:off x="2806" y="3612"/>
              <a:ext cx="1224" cy="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25"/>
            <p:cNvSpPr>
              <a:spLocks/>
            </p:cNvSpPr>
            <p:nvPr/>
          </p:nvSpPr>
          <p:spPr bwMode="auto">
            <a:xfrm>
              <a:off x="2293" y="461"/>
              <a:ext cx="50" cy="50"/>
            </a:xfrm>
            <a:custGeom>
              <a:avLst/>
              <a:gdLst>
                <a:gd name="T0" fmla="*/ 50 w 50"/>
                <a:gd name="T1" fmla="*/ 0 h 50"/>
                <a:gd name="T2" fmla="*/ 0 w 50"/>
                <a:gd name="T3" fmla="*/ 3 h 50"/>
                <a:gd name="T4" fmla="*/ 26 w 50"/>
                <a:gd name="T5" fmla="*/ 50 h 50"/>
                <a:gd name="T6" fmla="*/ 50 w 50"/>
                <a:gd name="T7" fmla="*/ 3 h 50"/>
                <a:gd name="T8" fmla="*/ 50 w 50"/>
                <a:gd name="T9" fmla="*/ 3 h 50"/>
                <a:gd name="T10" fmla="*/ 50 w 50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50"/>
                <a:gd name="T20" fmla="*/ 50 w 50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50">
                  <a:moveTo>
                    <a:pt x="50" y="0"/>
                  </a:moveTo>
                  <a:lnTo>
                    <a:pt x="0" y="3"/>
                  </a:lnTo>
                  <a:lnTo>
                    <a:pt x="26" y="50"/>
                  </a:lnTo>
                  <a:lnTo>
                    <a:pt x="50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26"/>
            <p:cNvSpPr>
              <a:spLocks noChangeShapeType="1"/>
            </p:cNvSpPr>
            <p:nvPr/>
          </p:nvSpPr>
          <p:spPr bwMode="auto">
            <a:xfrm>
              <a:off x="2316" y="189"/>
              <a:ext cx="3" cy="2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27"/>
            <p:cNvSpPr>
              <a:spLocks noChangeArrowheads="1"/>
            </p:cNvSpPr>
            <p:nvPr/>
          </p:nvSpPr>
          <p:spPr bwMode="auto">
            <a:xfrm>
              <a:off x="2067" y="4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29" name="Rectangle 228"/>
            <p:cNvSpPr>
              <a:spLocks noChangeArrowheads="1"/>
            </p:cNvSpPr>
            <p:nvPr/>
          </p:nvSpPr>
          <p:spPr bwMode="auto">
            <a:xfrm>
              <a:off x="2126" y="48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30" name="Rectangle 229"/>
            <p:cNvSpPr>
              <a:spLocks noChangeArrowheads="1"/>
            </p:cNvSpPr>
            <p:nvPr/>
          </p:nvSpPr>
          <p:spPr bwMode="auto">
            <a:xfrm>
              <a:off x="2160" y="4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2215" y="4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32" name="Rectangle 231"/>
            <p:cNvSpPr>
              <a:spLocks noChangeArrowheads="1"/>
            </p:cNvSpPr>
            <p:nvPr/>
          </p:nvSpPr>
          <p:spPr bwMode="auto">
            <a:xfrm>
              <a:off x="2295" y="4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33" name="Rectangle 232"/>
            <p:cNvSpPr>
              <a:spLocks noChangeArrowheads="1"/>
            </p:cNvSpPr>
            <p:nvPr/>
          </p:nvSpPr>
          <p:spPr bwMode="auto">
            <a:xfrm>
              <a:off x="2324" y="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34" name="Rectangle 233"/>
            <p:cNvSpPr>
              <a:spLocks noChangeArrowheads="1"/>
            </p:cNvSpPr>
            <p:nvPr/>
          </p:nvSpPr>
          <p:spPr bwMode="auto">
            <a:xfrm>
              <a:off x="2372" y="4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35" name="Rectangle 234"/>
            <p:cNvSpPr>
              <a:spLocks noChangeArrowheads="1"/>
            </p:cNvSpPr>
            <p:nvPr/>
          </p:nvSpPr>
          <p:spPr bwMode="auto">
            <a:xfrm>
              <a:off x="2397" y="4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36" name="Rectangle 235"/>
            <p:cNvSpPr>
              <a:spLocks noChangeArrowheads="1"/>
            </p:cNvSpPr>
            <p:nvPr/>
          </p:nvSpPr>
          <p:spPr bwMode="auto">
            <a:xfrm>
              <a:off x="2454" y="4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37" name="Rectangle 236"/>
            <p:cNvSpPr>
              <a:spLocks noChangeArrowheads="1"/>
            </p:cNvSpPr>
            <p:nvPr/>
          </p:nvSpPr>
          <p:spPr bwMode="auto">
            <a:xfrm>
              <a:off x="2479" y="4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38" name="Rectangle 237"/>
            <p:cNvSpPr>
              <a:spLocks noChangeArrowheads="1"/>
            </p:cNvSpPr>
            <p:nvPr/>
          </p:nvSpPr>
          <p:spPr bwMode="auto">
            <a:xfrm>
              <a:off x="2533" y="4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39" name="Rectangle 238"/>
            <p:cNvSpPr>
              <a:spLocks noChangeArrowheads="1"/>
            </p:cNvSpPr>
            <p:nvPr/>
          </p:nvSpPr>
          <p:spPr bwMode="auto">
            <a:xfrm>
              <a:off x="2563" y="4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1</a:t>
              </a:r>
              <a:endParaRPr lang="en-US" altLang="zh-CN" sz="2400"/>
            </a:p>
          </p:txBody>
        </p:sp>
        <p:sp>
          <p:nvSpPr>
            <p:cNvPr id="40" name="Rectangle 239"/>
            <p:cNvSpPr>
              <a:spLocks noChangeArrowheads="1"/>
            </p:cNvSpPr>
            <p:nvPr/>
          </p:nvSpPr>
          <p:spPr bwMode="auto">
            <a:xfrm>
              <a:off x="4206" y="3474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41" name="Rectangle 240"/>
            <p:cNvSpPr>
              <a:spLocks noChangeArrowheads="1"/>
            </p:cNvSpPr>
            <p:nvPr/>
          </p:nvSpPr>
          <p:spPr bwMode="auto">
            <a:xfrm>
              <a:off x="4263" y="347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42" name="Rectangle 241"/>
            <p:cNvSpPr>
              <a:spLocks noChangeArrowheads="1"/>
            </p:cNvSpPr>
            <p:nvPr/>
          </p:nvSpPr>
          <p:spPr bwMode="auto">
            <a:xfrm>
              <a:off x="4320" y="347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43" name="Rectangle 242"/>
            <p:cNvSpPr>
              <a:spLocks noChangeArrowheads="1"/>
            </p:cNvSpPr>
            <p:nvPr/>
          </p:nvSpPr>
          <p:spPr bwMode="auto">
            <a:xfrm>
              <a:off x="4349" y="347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44" name="Rectangle 243"/>
            <p:cNvSpPr>
              <a:spLocks noChangeArrowheads="1"/>
            </p:cNvSpPr>
            <p:nvPr/>
          </p:nvSpPr>
          <p:spPr bwMode="auto">
            <a:xfrm>
              <a:off x="4396" y="347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45" name="Rectangle 244"/>
            <p:cNvSpPr>
              <a:spLocks noChangeArrowheads="1"/>
            </p:cNvSpPr>
            <p:nvPr/>
          </p:nvSpPr>
          <p:spPr bwMode="auto">
            <a:xfrm>
              <a:off x="4422" y="347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46" name="Rectangle 245"/>
            <p:cNvSpPr>
              <a:spLocks noChangeArrowheads="1"/>
            </p:cNvSpPr>
            <p:nvPr/>
          </p:nvSpPr>
          <p:spPr bwMode="auto">
            <a:xfrm>
              <a:off x="4475" y="347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47" name="Rectangle 246"/>
            <p:cNvSpPr>
              <a:spLocks noChangeArrowheads="1"/>
            </p:cNvSpPr>
            <p:nvPr/>
          </p:nvSpPr>
          <p:spPr bwMode="auto">
            <a:xfrm>
              <a:off x="4504" y="347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48" name="Rectangle 247"/>
            <p:cNvSpPr>
              <a:spLocks noChangeArrowheads="1"/>
            </p:cNvSpPr>
            <p:nvPr/>
          </p:nvSpPr>
          <p:spPr bwMode="auto">
            <a:xfrm>
              <a:off x="4557" y="347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49" name="Rectangle 248"/>
            <p:cNvSpPr>
              <a:spLocks noChangeArrowheads="1"/>
            </p:cNvSpPr>
            <p:nvPr/>
          </p:nvSpPr>
          <p:spPr bwMode="auto">
            <a:xfrm>
              <a:off x="4585" y="347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0</a:t>
              </a:r>
              <a:endParaRPr lang="en-US" altLang="zh-CN" sz="2400"/>
            </a:p>
          </p:txBody>
        </p:sp>
        <p:sp>
          <p:nvSpPr>
            <p:cNvPr id="50" name="Rectangle 249"/>
            <p:cNvSpPr>
              <a:spLocks noChangeArrowheads="1"/>
            </p:cNvSpPr>
            <p:nvPr/>
          </p:nvSpPr>
          <p:spPr bwMode="auto">
            <a:xfrm>
              <a:off x="4639" y="3474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 sz="2400"/>
            </a:p>
          </p:txBody>
        </p:sp>
        <p:sp>
          <p:nvSpPr>
            <p:cNvPr id="51" name="Rectangle 250"/>
            <p:cNvSpPr>
              <a:spLocks noChangeArrowheads="1"/>
            </p:cNvSpPr>
            <p:nvPr/>
          </p:nvSpPr>
          <p:spPr bwMode="auto">
            <a:xfrm>
              <a:off x="4151" y="3591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(</a:t>
              </a:r>
              <a:endParaRPr lang="en-US" altLang="zh-CN" sz="2400"/>
            </a:p>
          </p:txBody>
        </p:sp>
        <p:sp>
          <p:nvSpPr>
            <p:cNvPr id="52" name="Rectangle 251"/>
            <p:cNvSpPr>
              <a:spLocks noChangeArrowheads="1"/>
            </p:cNvSpPr>
            <p:nvPr/>
          </p:nvSpPr>
          <p:spPr bwMode="auto">
            <a:xfrm>
              <a:off x="4182" y="3591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53" name="Rectangle 252"/>
            <p:cNvSpPr>
              <a:spLocks noChangeArrowheads="1"/>
            </p:cNvSpPr>
            <p:nvPr/>
          </p:nvSpPr>
          <p:spPr bwMode="auto">
            <a:xfrm>
              <a:off x="4240" y="3591"/>
              <a:ext cx="2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54" name="Rectangle 253"/>
            <p:cNvSpPr>
              <a:spLocks noChangeArrowheads="1"/>
            </p:cNvSpPr>
            <p:nvPr/>
          </p:nvSpPr>
          <p:spPr bwMode="auto">
            <a:xfrm>
              <a:off x="4265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55" name="Rectangle 254"/>
            <p:cNvSpPr>
              <a:spLocks noChangeArrowheads="1"/>
            </p:cNvSpPr>
            <p:nvPr/>
          </p:nvSpPr>
          <p:spPr bwMode="auto">
            <a:xfrm>
              <a:off x="4318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u</a:t>
              </a:r>
              <a:endParaRPr lang="en-US" altLang="zh-CN" sz="2400"/>
            </a:p>
          </p:txBody>
        </p:sp>
        <p:sp>
          <p:nvSpPr>
            <p:cNvPr id="56" name="Rectangle 255"/>
            <p:cNvSpPr>
              <a:spLocks noChangeArrowheads="1"/>
            </p:cNvSpPr>
            <p:nvPr/>
          </p:nvSpPr>
          <p:spPr bwMode="auto">
            <a:xfrm>
              <a:off x="4374" y="3591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57" name="Rectangle 256"/>
            <p:cNvSpPr>
              <a:spLocks noChangeArrowheads="1"/>
            </p:cNvSpPr>
            <p:nvPr/>
          </p:nvSpPr>
          <p:spPr bwMode="auto">
            <a:xfrm>
              <a:off x="4404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58" name="Rectangle 257"/>
            <p:cNvSpPr>
              <a:spLocks noChangeArrowheads="1"/>
            </p:cNvSpPr>
            <p:nvPr/>
          </p:nvSpPr>
          <p:spPr bwMode="auto">
            <a:xfrm>
              <a:off x="4458" y="3591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59" name="Rectangle 258"/>
            <p:cNvSpPr>
              <a:spLocks noChangeArrowheads="1"/>
            </p:cNvSpPr>
            <p:nvPr/>
          </p:nvSpPr>
          <p:spPr bwMode="auto">
            <a:xfrm>
              <a:off x="4488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60" name="Rectangle 259"/>
            <p:cNvSpPr>
              <a:spLocks noChangeArrowheads="1"/>
            </p:cNvSpPr>
            <p:nvPr/>
          </p:nvSpPr>
          <p:spPr bwMode="auto">
            <a:xfrm>
              <a:off x="4540" y="3591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.</a:t>
              </a:r>
              <a:endParaRPr lang="en-US" altLang="zh-CN" sz="2400"/>
            </a:p>
          </p:txBody>
        </p:sp>
        <p:sp>
          <p:nvSpPr>
            <p:cNvPr id="61" name="Rectangle 260"/>
            <p:cNvSpPr>
              <a:spLocks noChangeArrowheads="1"/>
            </p:cNvSpPr>
            <p:nvPr/>
          </p:nvSpPr>
          <p:spPr bwMode="auto">
            <a:xfrm>
              <a:off x="4567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3</a:t>
              </a:r>
              <a:endParaRPr lang="en-US" altLang="zh-CN" sz="2400"/>
            </a:p>
          </p:txBody>
        </p:sp>
        <p:sp>
          <p:nvSpPr>
            <p:cNvPr id="62" name="Rectangle 261"/>
            <p:cNvSpPr>
              <a:spLocks noChangeArrowheads="1"/>
            </p:cNvSpPr>
            <p:nvPr/>
          </p:nvSpPr>
          <p:spPr bwMode="auto">
            <a:xfrm>
              <a:off x="4623" y="35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2</a:t>
              </a:r>
              <a:endParaRPr lang="en-US" altLang="zh-CN" sz="2400"/>
            </a:p>
          </p:txBody>
        </p:sp>
        <p:sp>
          <p:nvSpPr>
            <p:cNvPr id="63" name="Rectangle 262"/>
            <p:cNvSpPr>
              <a:spLocks noChangeArrowheads="1"/>
            </p:cNvSpPr>
            <p:nvPr/>
          </p:nvSpPr>
          <p:spPr bwMode="auto">
            <a:xfrm>
              <a:off x="4676" y="3591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</a:rPr>
                <a:t>)</a:t>
              </a:r>
              <a:endParaRPr lang="en-US" altLang="zh-CN" sz="2400"/>
            </a:p>
          </p:txBody>
        </p:sp>
        <p:sp>
          <p:nvSpPr>
            <p:cNvPr id="64" name="Rectangle 263"/>
            <p:cNvSpPr>
              <a:spLocks noChangeArrowheads="1"/>
            </p:cNvSpPr>
            <p:nvPr/>
          </p:nvSpPr>
          <p:spPr bwMode="auto">
            <a:xfrm>
              <a:off x="3502" y="175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65" name="Rectangle 264"/>
            <p:cNvSpPr>
              <a:spLocks noChangeArrowheads="1"/>
            </p:cNvSpPr>
            <p:nvPr/>
          </p:nvSpPr>
          <p:spPr bwMode="auto">
            <a:xfrm>
              <a:off x="3581" y="175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66" name="Rectangle 265"/>
            <p:cNvSpPr>
              <a:spLocks noChangeArrowheads="1"/>
            </p:cNvSpPr>
            <p:nvPr/>
          </p:nvSpPr>
          <p:spPr bwMode="auto">
            <a:xfrm>
              <a:off x="3639" y="175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67" name="Rectangle 266"/>
            <p:cNvSpPr>
              <a:spLocks noChangeArrowheads="1"/>
            </p:cNvSpPr>
            <p:nvPr/>
          </p:nvSpPr>
          <p:spPr bwMode="auto">
            <a:xfrm>
              <a:off x="3716" y="175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o</a:t>
              </a:r>
              <a:endParaRPr lang="en-US" altLang="zh-CN" sz="2400"/>
            </a:p>
          </p:txBody>
        </p:sp>
        <p:sp>
          <p:nvSpPr>
            <p:cNvPr id="68" name="Rectangle 267"/>
            <p:cNvSpPr>
              <a:spLocks noChangeArrowheads="1"/>
            </p:cNvSpPr>
            <p:nvPr/>
          </p:nvSpPr>
          <p:spPr bwMode="auto">
            <a:xfrm>
              <a:off x="3773" y="1756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r</a:t>
              </a:r>
              <a:endParaRPr lang="en-US" altLang="zh-CN" sz="2400"/>
            </a:p>
          </p:txBody>
        </p:sp>
        <p:sp>
          <p:nvSpPr>
            <p:cNvPr id="69" name="Rectangle 268"/>
            <p:cNvSpPr>
              <a:spLocks noChangeArrowheads="1"/>
            </p:cNvSpPr>
            <p:nvPr/>
          </p:nvSpPr>
          <p:spPr bwMode="auto">
            <a:xfrm>
              <a:off x="3804" y="175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y</a:t>
              </a:r>
              <a:endParaRPr lang="en-US" altLang="zh-CN" sz="2400"/>
            </a:p>
          </p:txBody>
        </p:sp>
        <p:sp>
          <p:nvSpPr>
            <p:cNvPr id="70" name="Rectangle 269"/>
            <p:cNvSpPr>
              <a:spLocks noChangeArrowheads="1"/>
            </p:cNvSpPr>
            <p:nvPr/>
          </p:nvSpPr>
          <p:spPr bwMode="auto">
            <a:xfrm>
              <a:off x="3853" y="1756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 sz="2400"/>
            </a:p>
          </p:txBody>
        </p:sp>
        <p:sp>
          <p:nvSpPr>
            <p:cNvPr id="71" name="Rectangle 270"/>
            <p:cNvSpPr>
              <a:spLocks noChangeArrowheads="1"/>
            </p:cNvSpPr>
            <p:nvPr/>
          </p:nvSpPr>
          <p:spPr bwMode="auto">
            <a:xfrm>
              <a:off x="3499" y="187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72" name="Rectangle 271"/>
            <p:cNvSpPr>
              <a:spLocks noChangeArrowheads="1"/>
            </p:cNvSpPr>
            <p:nvPr/>
          </p:nvSpPr>
          <p:spPr bwMode="auto">
            <a:xfrm>
              <a:off x="3557" y="187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73" name="Rectangle 272"/>
            <p:cNvSpPr>
              <a:spLocks noChangeArrowheads="1"/>
            </p:cNvSpPr>
            <p:nvPr/>
          </p:nvSpPr>
          <p:spPr bwMode="auto">
            <a:xfrm>
              <a:off x="3604" y="187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74" name="Rectangle 273"/>
            <p:cNvSpPr>
              <a:spLocks noChangeArrowheads="1"/>
            </p:cNvSpPr>
            <p:nvPr/>
          </p:nvSpPr>
          <p:spPr bwMode="auto">
            <a:xfrm>
              <a:off x="3651" y="187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75" name="Rectangle 274"/>
            <p:cNvSpPr>
              <a:spLocks noChangeArrowheads="1"/>
            </p:cNvSpPr>
            <p:nvPr/>
          </p:nvSpPr>
          <p:spPr bwMode="auto">
            <a:xfrm>
              <a:off x="3710" y="187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76" name="Rectangle 275"/>
            <p:cNvSpPr>
              <a:spLocks noChangeArrowheads="1"/>
            </p:cNvSpPr>
            <p:nvPr/>
          </p:nvSpPr>
          <p:spPr bwMode="auto">
            <a:xfrm>
              <a:off x="3757" y="187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 b="0">
                  <a:solidFill>
                    <a:srgbClr val="666666"/>
                  </a:solidFill>
                </a:rPr>
                <a:t>s</a:t>
              </a:r>
              <a:endParaRPr lang="en-US" altLang="zh-CN" sz="2400"/>
            </a:p>
          </p:txBody>
        </p:sp>
        <p:sp>
          <p:nvSpPr>
            <p:cNvPr id="77" name="Line 276"/>
            <p:cNvSpPr>
              <a:spLocks noChangeShapeType="1"/>
            </p:cNvSpPr>
            <p:nvPr/>
          </p:nvSpPr>
          <p:spPr bwMode="auto">
            <a:xfrm>
              <a:off x="3655" y="2732"/>
              <a:ext cx="607" cy="6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277"/>
            <p:cNvSpPr>
              <a:spLocks/>
            </p:cNvSpPr>
            <p:nvPr/>
          </p:nvSpPr>
          <p:spPr bwMode="auto">
            <a:xfrm>
              <a:off x="4233" y="3398"/>
              <a:ext cx="52" cy="52"/>
            </a:xfrm>
            <a:custGeom>
              <a:avLst/>
              <a:gdLst>
                <a:gd name="T0" fmla="*/ 35 w 52"/>
                <a:gd name="T1" fmla="*/ 0 h 52"/>
                <a:gd name="T2" fmla="*/ 0 w 52"/>
                <a:gd name="T3" fmla="*/ 35 h 52"/>
                <a:gd name="T4" fmla="*/ 52 w 52"/>
                <a:gd name="T5" fmla="*/ 52 h 52"/>
                <a:gd name="T6" fmla="*/ 38 w 52"/>
                <a:gd name="T7" fmla="*/ 3 h 52"/>
                <a:gd name="T8" fmla="*/ 38 w 52"/>
                <a:gd name="T9" fmla="*/ 3 h 52"/>
                <a:gd name="T10" fmla="*/ 35 w 52"/>
                <a:gd name="T11" fmla="*/ 0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52"/>
                <a:gd name="T20" fmla="*/ 52 w 52"/>
                <a:gd name="T21" fmla="*/ 52 h 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52">
                  <a:moveTo>
                    <a:pt x="35" y="0"/>
                  </a:moveTo>
                  <a:lnTo>
                    <a:pt x="0" y="35"/>
                  </a:lnTo>
                  <a:lnTo>
                    <a:pt x="52" y="52"/>
                  </a:lnTo>
                  <a:lnTo>
                    <a:pt x="38" y="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79" name="Picture 2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50" y="1070992"/>
            <a:ext cx="229552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" name="椭圆 279"/>
          <p:cNvSpPr>
            <a:spLocks noChangeArrowheads="1"/>
          </p:cNvSpPr>
          <p:nvPr/>
        </p:nvSpPr>
        <p:spPr bwMode="auto">
          <a:xfrm>
            <a:off x="6133976" y="3284363"/>
            <a:ext cx="1368425" cy="1439863"/>
          </a:xfrm>
          <a:prstGeom prst="ellipse">
            <a:avLst/>
          </a:prstGeom>
          <a:solidFill>
            <a:srgbClr val="FF0000">
              <a:alpha val="30980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R-type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Execution</a:t>
            </a:r>
            <a:endParaRPr lang="zh-CN" alt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786361" y="1125538"/>
            <a:ext cx="2016125" cy="2016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/>
              <a:t>ALUSrcA=1</a:t>
            </a:r>
          </a:p>
          <a:p>
            <a:pPr algn="ctr">
              <a:buFontTx/>
              <a:buNone/>
            </a:pPr>
            <a:r>
              <a:rPr lang="en-US" altLang="zh-CN" sz="2400"/>
              <a:t>ALUSrcB=00</a:t>
            </a:r>
          </a:p>
          <a:p>
            <a:pPr algn="ctr">
              <a:buFontTx/>
              <a:buNone/>
            </a:pPr>
            <a:r>
              <a:rPr lang="en-US" altLang="zh-CN" sz="2400"/>
              <a:t>ALUOp=10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786361" y="3860800"/>
            <a:ext cx="2016125" cy="2016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/>
              <a:t>RegDst=1</a:t>
            </a:r>
          </a:p>
          <a:p>
            <a:pPr algn="ctr">
              <a:buFontTx/>
              <a:buNone/>
            </a:pPr>
            <a:r>
              <a:rPr lang="en-US" altLang="zh-CN" sz="2400"/>
              <a:t>RegWrite</a:t>
            </a:r>
          </a:p>
          <a:p>
            <a:pPr algn="ctr">
              <a:buFontTx/>
              <a:buNone/>
            </a:pPr>
            <a:r>
              <a:rPr lang="en-US" altLang="zh-CN"/>
              <a:t>MemtoReg</a:t>
            </a:r>
            <a:r>
              <a:rPr lang="en-US" altLang="zh-CN" sz="2400"/>
              <a:t>=0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837924" y="5130791"/>
            <a:ext cx="1008063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794424" y="3141663"/>
            <a:ext cx="0" cy="719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794424" y="404813"/>
            <a:ext cx="0" cy="719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714924" y="90805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716511" y="36449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427586" y="0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From stste 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623720" y="5562591"/>
            <a:ext cx="25202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n-US" altLang="zh-CN" sz="2400" dirty="0"/>
              <a:t>To  state 0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altLang="zh-CN" sz="2400" dirty="0"/>
              <a:t>(Figure 5.32)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930824" y="620713"/>
            <a:ext cx="309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/>
              <a:t>Op=R-type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010324" y="1484313"/>
            <a:ext cx="309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Execution</a:t>
            </a:r>
          </a:p>
        </p:txBody>
      </p: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12" y="1070992"/>
            <a:ext cx="22764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4787949" y="1125538"/>
            <a:ext cx="2016125" cy="2016125"/>
          </a:xfrm>
          <a:prstGeom prst="ellipse">
            <a:avLst/>
          </a:prstGeom>
          <a:solidFill>
            <a:srgbClr val="FF0000">
              <a:alpha val="30980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R-type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write </a:t>
            </a:r>
            <a:r>
              <a:rPr lang="en-US" altLang="zh-CN" dirty="0">
                <a:solidFill>
                  <a:srgbClr val="FF0000"/>
                </a:solidFill>
              </a:rPr>
              <a:t>result</a:t>
            </a:r>
            <a:endParaRPr lang="zh-CN" alt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570337" y="1602210"/>
            <a:ext cx="2016125" cy="2016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/>
              <a:t>ALUSrcA=1</a:t>
            </a:r>
          </a:p>
          <a:p>
            <a:pPr algn="ctr">
              <a:buFontTx/>
              <a:buNone/>
            </a:pPr>
            <a:r>
              <a:rPr lang="en-US" altLang="zh-CN" sz="2400"/>
              <a:t>ALUSrcB=00</a:t>
            </a:r>
          </a:p>
          <a:p>
            <a:pPr algn="ctr">
              <a:buFontTx/>
              <a:buNone/>
            </a:pPr>
            <a:r>
              <a:rPr lang="en-US" altLang="zh-CN" sz="2400"/>
              <a:t>ALUOp=10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570337" y="4337472"/>
            <a:ext cx="2016125" cy="20161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/>
              <a:t>RegDst=1</a:t>
            </a:r>
          </a:p>
          <a:p>
            <a:pPr algn="ctr">
              <a:buFontTx/>
              <a:buNone/>
            </a:pPr>
            <a:r>
              <a:rPr lang="en-US" altLang="zh-CN" sz="2400"/>
              <a:t>RegWrite</a:t>
            </a:r>
          </a:p>
          <a:p>
            <a:pPr algn="ctr">
              <a:buFontTx/>
              <a:buNone/>
            </a:pPr>
            <a:r>
              <a:rPr lang="en-US" altLang="zh-CN"/>
              <a:t>MemtoReg</a:t>
            </a:r>
            <a:r>
              <a:rPr lang="en-US" altLang="zh-CN" sz="2400"/>
              <a:t>=0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586463" y="5345534"/>
            <a:ext cx="865858" cy="5211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578400" y="3618335"/>
            <a:ext cx="0" cy="719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578400" y="881485"/>
            <a:ext cx="0" cy="719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98900" y="1384722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500487" y="4121572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211562" y="476672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From stste 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586462" y="5866660"/>
            <a:ext cx="2445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n-US" altLang="zh-CN" sz="2400" dirty="0"/>
              <a:t>To  state 0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altLang="zh-CN" sz="2400" dirty="0"/>
              <a:t>(Figure 5.32)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714800" y="1097385"/>
            <a:ext cx="309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/>
              <a:t>Op=R-type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794300" y="1960985"/>
            <a:ext cx="309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Execution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309006" y="4443834"/>
            <a:ext cx="259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R-type completion</a:t>
            </a:r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4571925" y="1602210"/>
            <a:ext cx="2016125" cy="2016125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93" y="1135057"/>
            <a:ext cx="23145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4571925" y="4337472"/>
            <a:ext cx="2016125" cy="2016125"/>
          </a:xfrm>
          <a:prstGeom prst="ellipse">
            <a:avLst/>
          </a:prstGeom>
          <a:solidFill>
            <a:srgbClr val="FF0000">
              <a:alpha val="30980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Branch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completion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491880" y="2350468"/>
            <a:ext cx="2808288" cy="2663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ALUSrcA=1</a:t>
            </a:r>
          </a:p>
          <a:p>
            <a:pPr algn="ctr">
              <a:buFontTx/>
              <a:buNone/>
            </a:pPr>
            <a:r>
              <a:rPr lang="en-US" altLang="zh-CN"/>
              <a:t>ALUSrcB=00</a:t>
            </a:r>
          </a:p>
          <a:p>
            <a:pPr algn="ctr">
              <a:buFontTx/>
              <a:buNone/>
            </a:pPr>
            <a:r>
              <a:rPr lang="en-US" altLang="zh-CN"/>
              <a:t>ALUOp=01</a:t>
            </a:r>
          </a:p>
          <a:p>
            <a:pPr algn="ctr">
              <a:buFontTx/>
              <a:buNone/>
            </a:pPr>
            <a:r>
              <a:rPr lang="en-US" altLang="zh-CN"/>
              <a:t>PCWriteCond</a:t>
            </a:r>
          </a:p>
          <a:p>
            <a:pPr algn="ctr">
              <a:buFontTx/>
              <a:buNone/>
            </a:pPr>
            <a:r>
              <a:rPr lang="en-US" altLang="zh-CN"/>
              <a:t>PCSource=01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868368" y="4798393"/>
            <a:ext cx="1079500" cy="863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074618" y="1629743"/>
            <a:ext cx="0" cy="719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80805" y="203614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707780" y="1224930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From stste 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371605" y="5157168"/>
            <a:ext cx="309721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To  state 0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(Figure 5.32)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11018" y="1845643"/>
            <a:ext cx="309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/>
              <a:t>Op=‘BEQ’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57293" y="3285505"/>
            <a:ext cx="309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Branch </a:t>
            </a:r>
            <a:r>
              <a:rPr lang="en-US" altLang="zh-CN" sz="2400" dirty="0">
                <a:solidFill>
                  <a:srgbClr val="FF0000"/>
                </a:solidFill>
              </a:rPr>
              <a:t>completion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85840"/>
            <a:ext cx="23145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3491880" y="2348880"/>
            <a:ext cx="2808288" cy="2736850"/>
          </a:xfrm>
          <a:prstGeom prst="ellipse">
            <a:avLst/>
          </a:prstGeom>
          <a:solidFill>
            <a:srgbClr val="FF0000">
              <a:alpha val="30980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6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J-type 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completion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90680" y="2491023"/>
            <a:ext cx="2374900" cy="23034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/>
              <a:t>PCSource=10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90905" y="4723048"/>
            <a:ext cx="1079500" cy="863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740030" y="1770298"/>
            <a:ext cx="0" cy="719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46217" y="2176698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73192" y="1365485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From stste 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37017" y="5297723"/>
            <a:ext cx="309721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To  state 0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(Figure 5.32)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76430" y="1986198"/>
            <a:ext cx="309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/>
              <a:t>Op=‘J’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822705" y="3426060"/>
            <a:ext cx="309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Jump </a:t>
            </a:r>
            <a:r>
              <a:rPr lang="en-US" altLang="zh-CN" sz="2400" dirty="0">
                <a:solidFill>
                  <a:srgbClr val="FF0000"/>
                </a:solidFill>
              </a:rPr>
              <a:t>completion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70992"/>
            <a:ext cx="22574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3590680" y="2489435"/>
            <a:ext cx="2376487" cy="2305050"/>
          </a:xfrm>
          <a:prstGeom prst="ellipse">
            <a:avLst/>
          </a:prstGeom>
          <a:solidFill>
            <a:srgbClr val="FF0000">
              <a:alpha val="30980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Multicycle</a:t>
            </a:r>
            <a:r>
              <a:rPr lang="en-US" altLang="zh-CN" dirty="0"/>
              <a:t>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 up the instructions into </a:t>
            </a:r>
            <a:r>
              <a:rPr lang="en-US" altLang="zh-CN" dirty="0" smtClean="0"/>
              <a:t>steps </a:t>
            </a:r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step takes a cycle</a:t>
            </a:r>
          </a:p>
          <a:p>
            <a:pPr lvl="1"/>
            <a:r>
              <a:rPr lang="en-US" altLang="zh-CN" dirty="0"/>
              <a:t>balance the amount of work to be done</a:t>
            </a:r>
          </a:p>
          <a:p>
            <a:pPr lvl="1"/>
            <a:r>
              <a:rPr lang="en-US" altLang="zh-CN" dirty="0"/>
              <a:t>restrict each cycle to use only one major functional unit</a:t>
            </a:r>
          </a:p>
          <a:p>
            <a:r>
              <a:rPr lang="en-US" altLang="zh-CN" dirty="0"/>
              <a:t>At the end of a cycle</a:t>
            </a:r>
          </a:p>
          <a:p>
            <a:pPr lvl="1"/>
            <a:r>
              <a:rPr lang="en-US" altLang="zh-CN" dirty="0"/>
              <a:t>store values for use in later cycles</a:t>
            </a:r>
          </a:p>
          <a:p>
            <a:pPr lvl="1"/>
            <a:r>
              <a:rPr lang="en-US" altLang="zh-CN" dirty="0"/>
              <a:t>introduce additional internal registers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546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AutoShape 2"/>
          <p:cNvSpPr>
            <a:spLocks noGrp="1" noChangeArrowheads="1"/>
          </p:cNvSpPr>
          <p:nvPr>
            <p:ph type="body" idx="1"/>
          </p:nvPr>
        </p:nvSpPr>
        <p:spPr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87440"/>
            <a:ext cx="5123172" cy="954360"/>
          </a:xfrm>
          <a:noFill/>
        </p:spPr>
        <p:txBody>
          <a:bodyPr>
            <a:normAutofit fontScale="90000"/>
          </a:bodyPr>
          <a:lstStyle/>
          <a:p>
            <a:pPr eaLnBrk="1" hangingPunct="1">
              <a:lnSpc>
                <a:spcPts val="3500"/>
              </a:lnSpc>
            </a:pPr>
            <a:r>
              <a:rPr lang="en-US" altLang="zh-CN" dirty="0" smtClean="0"/>
              <a:t>Graphical 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Specification of FSM</a:t>
            </a:r>
          </a:p>
        </p:txBody>
      </p:sp>
      <p:pic>
        <p:nvPicPr>
          <p:cNvPr id="204805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04813"/>
            <a:ext cx="6424612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6" name="Line 6"/>
          <p:cNvSpPr>
            <a:spLocks noChangeShapeType="1"/>
          </p:cNvSpPr>
          <p:nvPr/>
        </p:nvSpPr>
        <p:spPr bwMode="auto">
          <a:xfrm>
            <a:off x="6227763" y="2997200"/>
            <a:ext cx="0" cy="2395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6372225" y="4581525"/>
            <a:ext cx="142716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latin typeface="Times New Roman" panose="02020603050405020304" pitchFamily="18" charset="0"/>
              </a:rPr>
              <a:t>R-type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7750175" y="2997200"/>
            <a:ext cx="925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latin typeface="Times New Roman" panose="02020603050405020304" pitchFamily="18" charset="0"/>
              </a:rPr>
              <a:t>jump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7164388" y="3241675"/>
            <a:ext cx="6477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latin typeface="Times New Roman" panose="02020603050405020304" pitchFamily="18" charset="0"/>
              </a:rPr>
              <a:t>beq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04810" name="Line 10"/>
          <p:cNvSpPr>
            <a:spLocks noChangeShapeType="1"/>
          </p:cNvSpPr>
          <p:nvPr/>
        </p:nvSpPr>
        <p:spPr bwMode="auto">
          <a:xfrm>
            <a:off x="2411413" y="2852738"/>
            <a:ext cx="0" cy="2909887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1" name="Text Box 11"/>
          <p:cNvSpPr txBox="1">
            <a:spLocks noChangeArrowheads="1"/>
          </p:cNvSpPr>
          <p:nvPr/>
        </p:nvSpPr>
        <p:spPr bwMode="auto">
          <a:xfrm>
            <a:off x="1835150" y="3644900"/>
            <a:ext cx="7143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latin typeface="Times New Roman" panose="02020603050405020304" pitchFamily="18" charset="0"/>
              </a:rPr>
              <a:t>lw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>
            <a:off x="3779838" y="3284538"/>
            <a:ext cx="647700" cy="72072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4022725" y="3213100"/>
            <a:ext cx="981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latin typeface="Times New Roman" panose="02020603050405020304" pitchFamily="18" charset="0"/>
              </a:rPr>
              <a:t>sw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64975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60648"/>
            <a:ext cx="8915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</a:rPr>
              <a:t>The truth table for the 16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datapath</a:t>
            </a:r>
            <a:r>
              <a:rPr lang="en-US" altLang="zh-CN" sz="2800" dirty="0" smtClean="0">
                <a:solidFill>
                  <a:srgbClr val="FF0000"/>
                </a:solidFill>
              </a:rPr>
              <a:t> control outputs, </a:t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	 which depend only on the state inputs.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25538"/>
            <a:ext cx="864235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8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6" y="434117"/>
            <a:ext cx="8617340" cy="609600"/>
          </a:xfrm>
          <a:noFill/>
        </p:spPr>
        <p:txBody>
          <a:bodyPr/>
          <a:lstStyle/>
          <a:p>
            <a:pPr eaLnBrk="1" hangingPunct="1"/>
            <a:r>
              <a:rPr lang="en-US" altLang="zh-CN" sz="2400" b="0" dirty="0" smtClean="0">
                <a:solidFill>
                  <a:srgbClr val="FF3300"/>
                </a:solidFill>
              </a:rPr>
              <a:t>The logic equations for the control unit shown in a shorthand form</a:t>
            </a:r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137525" cy="57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295142" y="4653136"/>
            <a:ext cx="84248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9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ts val="35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Implemented using a block of combinational logic </a:t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	 </a:t>
            </a:r>
            <a:r>
              <a:rPr lang="en-US" altLang="zh-CN" sz="2800" dirty="0" smtClean="0">
                <a:solidFill>
                  <a:srgbClr val="FF0000"/>
                </a:solidFill>
              </a:rPr>
              <a:t>  and a register to hold the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the</a:t>
            </a:r>
            <a:r>
              <a:rPr lang="en-US" altLang="zh-CN" sz="2800" dirty="0" smtClean="0">
                <a:solidFill>
                  <a:srgbClr val="FF0000"/>
                </a:solidFill>
              </a:rPr>
              <a:t> current state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611188" y="979488"/>
            <a:ext cx="4392612" cy="3744912"/>
          </a:xfrm>
          <a:prstGeom prst="rect">
            <a:avLst/>
          </a:prstGeom>
          <a:noFill/>
          <a:ln w="28575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Combinational         </a:t>
            </a:r>
          </a:p>
          <a:p>
            <a:pPr algn="ctr"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Control logic</a:t>
            </a:r>
            <a:r>
              <a:rPr lang="en-US" altLang="zh-CN" sz="2400">
                <a:solidFill>
                  <a:srgbClr val="3366CC"/>
                </a:solidFill>
              </a:rPr>
              <a:t>        </a:t>
            </a:r>
          </a:p>
          <a:p>
            <a:pPr algn="ctr">
              <a:buFontTx/>
              <a:buNone/>
            </a:pPr>
            <a:endParaRPr lang="en-US" altLang="zh-CN" sz="2400">
              <a:solidFill>
                <a:srgbClr val="3366CC"/>
              </a:solidFill>
            </a:endParaRPr>
          </a:p>
          <a:p>
            <a:pPr algn="ctr">
              <a:buFontTx/>
              <a:buNone/>
            </a:pPr>
            <a:endParaRPr lang="en-US" altLang="zh-CN" sz="2400">
              <a:solidFill>
                <a:srgbClr val="3366CC"/>
              </a:solidFill>
            </a:endParaRPr>
          </a:p>
          <a:p>
            <a:pPr algn="ctr">
              <a:buFontTx/>
              <a:buNone/>
            </a:pPr>
            <a:endParaRPr lang="en-US" altLang="zh-CN" sz="2400">
              <a:solidFill>
                <a:srgbClr val="3366CC"/>
              </a:solidFill>
            </a:endParaRPr>
          </a:p>
        </p:txBody>
      </p:sp>
      <p:sp>
        <p:nvSpPr>
          <p:cNvPr id="207876" name="AutoShape 4"/>
          <p:cNvSpPr>
            <a:spLocks/>
          </p:cNvSpPr>
          <p:nvPr/>
        </p:nvSpPr>
        <p:spPr bwMode="auto">
          <a:xfrm>
            <a:off x="4645025" y="1123950"/>
            <a:ext cx="215900" cy="3455988"/>
          </a:xfrm>
          <a:prstGeom prst="leftBrace">
            <a:avLst>
              <a:gd name="adj1" fmla="val 133395"/>
              <a:gd name="adj2" fmla="val 50000"/>
            </a:avLst>
          </a:prstGeom>
          <a:noFill/>
          <a:ln w="2857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>
            <a:off x="5003800" y="13398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8" name="Line 6"/>
          <p:cNvSpPr>
            <a:spLocks noChangeShapeType="1"/>
          </p:cNvSpPr>
          <p:nvPr/>
        </p:nvSpPr>
        <p:spPr bwMode="auto">
          <a:xfrm>
            <a:off x="5003800" y="15557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9" name="Line 7"/>
          <p:cNvSpPr>
            <a:spLocks noChangeShapeType="1"/>
          </p:cNvSpPr>
          <p:nvPr/>
        </p:nvSpPr>
        <p:spPr bwMode="auto">
          <a:xfrm>
            <a:off x="5003800" y="17716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>
            <a:off x="5003800" y="19875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>
            <a:off x="5003800" y="22034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2" name="Line 10"/>
          <p:cNvSpPr>
            <a:spLocks noChangeShapeType="1"/>
          </p:cNvSpPr>
          <p:nvPr/>
        </p:nvSpPr>
        <p:spPr bwMode="auto">
          <a:xfrm>
            <a:off x="5003800" y="24193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3" name="Line 11"/>
          <p:cNvSpPr>
            <a:spLocks noChangeShapeType="1"/>
          </p:cNvSpPr>
          <p:nvPr/>
        </p:nvSpPr>
        <p:spPr bwMode="auto">
          <a:xfrm>
            <a:off x="5003800" y="26352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2844800" y="5227638"/>
            <a:ext cx="2089150" cy="360362"/>
          </a:xfrm>
          <a:prstGeom prst="rect">
            <a:avLst/>
          </a:prstGeom>
          <a:noFill/>
          <a:ln w="28575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>
                <a:solidFill>
                  <a:srgbClr val="3366CC"/>
                </a:solidFill>
              </a:rPr>
              <a:t>State register</a:t>
            </a:r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 flipV="1">
            <a:off x="1044575" y="4724400"/>
            <a:ext cx="0" cy="9350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 flipV="1">
            <a:off x="1260475" y="4724400"/>
            <a:ext cx="0" cy="9350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 flipV="1">
            <a:off x="1476375" y="4724400"/>
            <a:ext cx="0" cy="9350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 flipV="1">
            <a:off x="1692275" y="4724400"/>
            <a:ext cx="0" cy="9350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 flipV="1">
            <a:off x="1908175" y="4724400"/>
            <a:ext cx="0" cy="9350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0" name="Line 18"/>
          <p:cNvSpPr>
            <a:spLocks noChangeShapeType="1"/>
          </p:cNvSpPr>
          <p:nvPr/>
        </p:nvSpPr>
        <p:spPr bwMode="auto">
          <a:xfrm flipV="1">
            <a:off x="2124075" y="4724400"/>
            <a:ext cx="0" cy="9350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1" name="Line 19"/>
          <p:cNvSpPr>
            <a:spLocks noChangeShapeType="1"/>
          </p:cNvSpPr>
          <p:nvPr/>
        </p:nvSpPr>
        <p:spPr bwMode="auto">
          <a:xfrm flipV="1">
            <a:off x="3276600" y="4724400"/>
            <a:ext cx="0" cy="5032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2" name="Line 20"/>
          <p:cNvSpPr>
            <a:spLocks noChangeShapeType="1"/>
          </p:cNvSpPr>
          <p:nvPr/>
        </p:nvSpPr>
        <p:spPr bwMode="auto">
          <a:xfrm flipV="1">
            <a:off x="3636963" y="4724400"/>
            <a:ext cx="0" cy="5032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3" name="Line 21"/>
          <p:cNvSpPr>
            <a:spLocks noChangeShapeType="1"/>
          </p:cNvSpPr>
          <p:nvPr/>
        </p:nvSpPr>
        <p:spPr bwMode="auto">
          <a:xfrm flipV="1">
            <a:off x="3995738" y="4724400"/>
            <a:ext cx="0" cy="5032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4" name="Line 22"/>
          <p:cNvSpPr>
            <a:spLocks noChangeShapeType="1"/>
          </p:cNvSpPr>
          <p:nvPr/>
        </p:nvSpPr>
        <p:spPr bwMode="auto">
          <a:xfrm flipV="1">
            <a:off x="4356100" y="4724400"/>
            <a:ext cx="0" cy="5032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5" name="Freeform 23"/>
          <p:cNvSpPr>
            <a:spLocks/>
          </p:cNvSpPr>
          <p:nvPr/>
        </p:nvSpPr>
        <p:spPr bwMode="auto">
          <a:xfrm>
            <a:off x="4356100" y="4219575"/>
            <a:ext cx="863600" cy="1584325"/>
          </a:xfrm>
          <a:custGeom>
            <a:avLst/>
            <a:gdLst>
              <a:gd name="T0" fmla="*/ 2147483647 w 544"/>
              <a:gd name="T1" fmla="*/ 0 h 998"/>
              <a:gd name="T2" fmla="*/ 2147483647 w 544"/>
              <a:gd name="T3" fmla="*/ 0 h 998"/>
              <a:gd name="T4" fmla="*/ 2147483647 w 544"/>
              <a:gd name="T5" fmla="*/ 2147483647 h 998"/>
              <a:gd name="T6" fmla="*/ 0 w 544"/>
              <a:gd name="T7" fmla="*/ 2147483647 h 998"/>
              <a:gd name="T8" fmla="*/ 0 w 544"/>
              <a:gd name="T9" fmla="*/ 2147483647 h 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4"/>
              <a:gd name="T16" fmla="*/ 0 h 998"/>
              <a:gd name="T17" fmla="*/ 544 w 544"/>
              <a:gd name="T18" fmla="*/ 998 h 9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4" h="998">
                <a:moveTo>
                  <a:pt x="408" y="0"/>
                </a:moveTo>
                <a:lnTo>
                  <a:pt x="544" y="0"/>
                </a:lnTo>
                <a:lnTo>
                  <a:pt x="544" y="998"/>
                </a:lnTo>
                <a:lnTo>
                  <a:pt x="0" y="998"/>
                </a:lnTo>
                <a:lnTo>
                  <a:pt x="0" y="862"/>
                </a:lnTo>
              </a:path>
            </a:pathLst>
          </a:custGeom>
          <a:noFill/>
          <a:ln w="12700" cap="flat" cmpd="sng">
            <a:solidFill>
              <a:srgbClr val="3366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6" name="Freeform 24"/>
          <p:cNvSpPr>
            <a:spLocks/>
          </p:cNvSpPr>
          <p:nvPr/>
        </p:nvSpPr>
        <p:spPr bwMode="auto">
          <a:xfrm>
            <a:off x="3995738" y="4003675"/>
            <a:ext cx="1368425" cy="1944688"/>
          </a:xfrm>
          <a:custGeom>
            <a:avLst/>
            <a:gdLst>
              <a:gd name="T0" fmla="*/ 2147483647 w 862"/>
              <a:gd name="T1" fmla="*/ 0 h 1225"/>
              <a:gd name="T2" fmla="*/ 2147483647 w 862"/>
              <a:gd name="T3" fmla="*/ 0 h 1225"/>
              <a:gd name="T4" fmla="*/ 2147483647 w 862"/>
              <a:gd name="T5" fmla="*/ 2147483647 h 1225"/>
              <a:gd name="T6" fmla="*/ 0 w 862"/>
              <a:gd name="T7" fmla="*/ 2147483647 h 1225"/>
              <a:gd name="T8" fmla="*/ 0 w 862"/>
              <a:gd name="T9" fmla="*/ 2147483647 h 1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2"/>
              <a:gd name="T16" fmla="*/ 0 h 1225"/>
              <a:gd name="T17" fmla="*/ 862 w 862"/>
              <a:gd name="T18" fmla="*/ 1225 h 1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2" h="1225">
                <a:moveTo>
                  <a:pt x="635" y="0"/>
                </a:moveTo>
                <a:lnTo>
                  <a:pt x="862" y="0"/>
                </a:lnTo>
                <a:lnTo>
                  <a:pt x="862" y="1225"/>
                </a:lnTo>
                <a:lnTo>
                  <a:pt x="0" y="1225"/>
                </a:lnTo>
                <a:lnTo>
                  <a:pt x="0" y="998"/>
                </a:lnTo>
              </a:path>
            </a:pathLst>
          </a:custGeom>
          <a:noFill/>
          <a:ln w="12700" cap="flat" cmpd="sng">
            <a:solidFill>
              <a:srgbClr val="3366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7" name="Freeform 25"/>
          <p:cNvSpPr>
            <a:spLocks/>
          </p:cNvSpPr>
          <p:nvPr/>
        </p:nvSpPr>
        <p:spPr bwMode="auto">
          <a:xfrm>
            <a:off x="3636963" y="3787775"/>
            <a:ext cx="1871662" cy="2303463"/>
          </a:xfrm>
          <a:custGeom>
            <a:avLst/>
            <a:gdLst>
              <a:gd name="T0" fmla="*/ 2147483647 w 1179"/>
              <a:gd name="T1" fmla="*/ 0 h 1451"/>
              <a:gd name="T2" fmla="*/ 2147483647 w 1179"/>
              <a:gd name="T3" fmla="*/ 0 h 1451"/>
              <a:gd name="T4" fmla="*/ 2147483647 w 1179"/>
              <a:gd name="T5" fmla="*/ 2147483647 h 1451"/>
              <a:gd name="T6" fmla="*/ 0 w 1179"/>
              <a:gd name="T7" fmla="*/ 2147483647 h 1451"/>
              <a:gd name="T8" fmla="*/ 0 w 1179"/>
              <a:gd name="T9" fmla="*/ 2147483647 h 1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1451"/>
              <a:gd name="T17" fmla="*/ 1179 w 1179"/>
              <a:gd name="T18" fmla="*/ 1451 h 14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1451">
                <a:moveTo>
                  <a:pt x="861" y="0"/>
                </a:moveTo>
                <a:lnTo>
                  <a:pt x="1179" y="0"/>
                </a:lnTo>
                <a:lnTo>
                  <a:pt x="1179" y="1451"/>
                </a:lnTo>
                <a:lnTo>
                  <a:pt x="0" y="1451"/>
                </a:lnTo>
                <a:lnTo>
                  <a:pt x="0" y="1134"/>
                </a:lnTo>
              </a:path>
            </a:pathLst>
          </a:custGeom>
          <a:noFill/>
          <a:ln w="12700" cap="flat" cmpd="sng">
            <a:solidFill>
              <a:srgbClr val="3366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8" name="Freeform 26"/>
          <p:cNvSpPr>
            <a:spLocks/>
          </p:cNvSpPr>
          <p:nvPr/>
        </p:nvSpPr>
        <p:spPr bwMode="auto">
          <a:xfrm>
            <a:off x="3276600" y="3571875"/>
            <a:ext cx="2447925" cy="2736850"/>
          </a:xfrm>
          <a:custGeom>
            <a:avLst/>
            <a:gdLst>
              <a:gd name="T0" fmla="*/ 2147483647 w 1542"/>
              <a:gd name="T1" fmla="*/ 0 h 1724"/>
              <a:gd name="T2" fmla="*/ 2147483647 w 1542"/>
              <a:gd name="T3" fmla="*/ 0 h 1724"/>
              <a:gd name="T4" fmla="*/ 2147483647 w 1542"/>
              <a:gd name="T5" fmla="*/ 2147483647 h 1724"/>
              <a:gd name="T6" fmla="*/ 0 w 1542"/>
              <a:gd name="T7" fmla="*/ 2147483647 h 1724"/>
              <a:gd name="T8" fmla="*/ 0 w 1542"/>
              <a:gd name="T9" fmla="*/ 2147483647 h 17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2"/>
              <a:gd name="T16" fmla="*/ 0 h 1724"/>
              <a:gd name="T17" fmla="*/ 1542 w 1542"/>
              <a:gd name="T18" fmla="*/ 1724 h 17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2" h="1724">
                <a:moveTo>
                  <a:pt x="1088" y="0"/>
                </a:moveTo>
                <a:lnTo>
                  <a:pt x="1542" y="0"/>
                </a:lnTo>
                <a:lnTo>
                  <a:pt x="1542" y="1724"/>
                </a:lnTo>
                <a:lnTo>
                  <a:pt x="0" y="1724"/>
                </a:lnTo>
                <a:lnTo>
                  <a:pt x="0" y="1270"/>
                </a:lnTo>
              </a:path>
            </a:pathLst>
          </a:custGeom>
          <a:noFill/>
          <a:ln w="12700" cap="flat" cmpd="sng">
            <a:solidFill>
              <a:srgbClr val="3366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9" name="Rectangle 27"/>
          <p:cNvSpPr>
            <a:spLocks noChangeArrowheads="1"/>
          </p:cNvSpPr>
          <p:nvPr/>
        </p:nvSpPr>
        <p:spPr bwMode="auto">
          <a:xfrm>
            <a:off x="395288" y="5876925"/>
            <a:ext cx="2089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/>
              <a:t>Input from instruction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/>
              <a:t>Register opcode field</a:t>
            </a:r>
          </a:p>
        </p:txBody>
      </p:sp>
      <p:sp>
        <p:nvSpPr>
          <p:cNvPr id="207900" name="Rectangle 28"/>
          <p:cNvSpPr>
            <a:spLocks noChangeArrowheads="1"/>
          </p:cNvSpPr>
          <p:nvPr/>
        </p:nvSpPr>
        <p:spPr bwMode="auto">
          <a:xfrm>
            <a:off x="6338546" y="2290820"/>
            <a:ext cx="20891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 err="1">
                <a:solidFill>
                  <a:srgbClr val="3366CC"/>
                </a:solidFill>
              </a:rPr>
              <a:t>Datapath</a:t>
            </a:r>
            <a:r>
              <a:rPr lang="en-US" altLang="zh-CN" b="0" dirty="0">
                <a:solidFill>
                  <a:srgbClr val="3366CC"/>
                </a:solidFill>
              </a:rPr>
              <a:t> control output</a:t>
            </a:r>
          </a:p>
        </p:txBody>
      </p:sp>
      <p:sp>
        <p:nvSpPr>
          <p:cNvPr id="207901" name="Rectangle 29"/>
          <p:cNvSpPr>
            <a:spLocks noChangeArrowheads="1"/>
          </p:cNvSpPr>
          <p:nvPr/>
        </p:nvSpPr>
        <p:spPr bwMode="auto">
          <a:xfrm>
            <a:off x="6011863" y="4797425"/>
            <a:ext cx="2089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3366CC"/>
                </a:solidFill>
              </a:rPr>
              <a:t>Next state</a:t>
            </a:r>
          </a:p>
        </p:txBody>
      </p:sp>
      <p:sp>
        <p:nvSpPr>
          <p:cNvPr id="207902" name="Rectangle 30"/>
          <p:cNvSpPr>
            <a:spLocks noChangeArrowheads="1"/>
          </p:cNvSpPr>
          <p:nvPr/>
        </p:nvSpPr>
        <p:spPr bwMode="auto">
          <a:xfrm>
            <a:off x="3130550" y="2708275"/>
            <a:ext cx="2089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3366CC"/>
                </a:solidFill>
              </a:rPr>
              <a:t>Outputs</a:t>
            </a:r>
          </a:p>
        </p:txBody>
      </p:sp>
      <p:sp>
        <p:nvSpPr>
          <p:cNvPr id="207903" name="AutoShape 31"/>
          <p:cNvSpPr>
            <a:spLocks/>
          </p:cNvSpPr>
          <p:nvPr/>
        </p:nvSpPr>
        <p:spPr bwMode="auto">
          <a:xfrm rot="5400000">
            <a:off x="2520157" y="2672556"/>
            <a:ext cx="215900" cy="3455987"/>
          </a:xfrm>
          <a:prstGeom prst="leftBrace">
            <a:avLst>
              <a:gd name="adj1" fmla="val 133395"/>
              <a:gd name="adj2" fmla="val 50000"/>
            </a:avLst>
          </a:prstGeom>
          <a:noFill/>
          <a:ln w="2857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7904" name="Rectangle 32"/>
          <p:cNvSpPr>
            <a:spLocks noChangeArrowheads="1"/>
          </p:cNvSpPr>
          <p:nvPr/>
        </p:nvSpPr>
        <p:spPr bwMode="auto">
          <a:xfrm>
            <a:off x="1692275" y="3860800"/>
            <a:ext cx="2089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3366CC"/>
                </a:solidFill>
              </a:rPr>
              <a:t>Inputs</a:t>
            </a:r>
          </a:p>
        </p:txBody>
      </p:sp>
      <p:pic>
        <p:nvPicPr>
          <p:cNvPr id="207905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69560"/>
            <a:ext cx="56896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4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Instruction expansion design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4968552"/>
          </a:xfrm>
        </p:spPr>
        <p:txBody>
          <a:bodyPr/>
          <a:lstStyle/>
          <a:p>
            <a:pPr marL="228600" indent="-17145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</a:pPr>
            <a:r>
              <a:rPr lang="en-US" altLang="zh-CN" dirty="0">
                <a:solidFill>
                  <a:prstClr val="black"/>
                </a:solidFill>
              </a:rPr>
              <a:t>Additional design following instructions</a:t>
            </a:r>
          </a:p>
          <a:p>
            <a:pPr marL="457200" lvl="1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add, sub, and, or,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sltu</a:t>
            </a:r>
            <a:r>
              <a:rPr lang="en-US" altLang="zh-CN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；</a:t>
            </a:r>
          </a:p>
          <a:p>
            <a:pPr marL="457200" lvl="1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</a:p>
          <a:p>
            <a:pPr marL="457200" lvl="1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	J-Type</a:t>
            </a:r>
            <a:r>
              <a:rPr lang="zh-CN" altLang="en-US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 Jal</a:t>
            </a:r>
            <a:r>
              <a:rPr lang="zh-CN" altLang="en-US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；</a:t>
            </a:r>
            <a:endParaRPr lang="en-US" altLang="zh-CN" sz="2000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</a:pPr>
            <a:r>
              <a:rPr lang="en-US" altLang="zh-CN" dirty="0">
                <a:solidFill>
                  <a:prstClr val="black"/>
                </a:solidFill>
              </a:rPr>
              <a:t>Design process</a:t>
            </a:r>
            <a:endParaRPr lang="en-US" altLang="zh-CN" b="1" dirty="0" smtClean="0">
              <a:solidFill>
                <a:prstClr val="black"/>
              </a:solidFill>
              <a:ea typeface="+mj-ea"/>
            </a:endParaRPr>
          </a:p>
          <a:p>
            <a:pPr lvl="1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  <a:ea typeface="+mj-ea"/>
              </a:rPr>
              <a:t>Define </a:t>
            </a:r>
            <a:r>
              <a:rPr lang="en-US" altLang="zh-CN" dirty="0" err="1" smtClean="0">
                <a:solidFill>
                  <a:prstClr val="black"/>
                </a:solidFill>
                <a:ea typeface="+mj-ea"/>
              </a:rPr>
              <a:t>datapath</a:t>
            </a:r>
            <a:r>
              <a:rPr lang="en-US" altLang="zh-CN" dirty="0" smtClean="0">
                <a:solidFill>
                  <a:prstClr val="black"/>
                </a:solidFill>
                <a:ea typeface="+mj-ea"/>
              </a:rPr>
              <a:t> </a:t>
            </a:r>
          </a:p>
          <a:p>
            <a:pPr lvl="1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  <a:ea typeface="+mj-ea"/>
              </a:rPr>
              <a:t>Analyze the finite state machine for each instruction</a:t>
            </a:r>
          </a:p>
          <a:p>
            <a:pPr lvl="1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Assign states</a:t>
            </a:r>
            <a:endParaRPr lang="en-US" altLang="zh-CN" dirty="0" smtClean="0">
              <a:solidFill>
                <a:prstClr val="black"/>
              </a:solidFill>
              <a:ea typeface="+mj-ea"/>
            </a:endParaRPr>
          </a:p>
          <a:p>
            <a:pPr lvl="1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  <a:ea typeface="+mj-ea"/>
              </a:rPr>
              <a:t>Fill in the state truth table</a:t>
            </a:r>
          </a:p>
          <a:p>
            <a:pPr lvl="1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  <a:ea typeface="+mj-ea"/>
              </a:rPr>
              <a:t>Datapath</a:t>
            </a:r>
            <a:r>
              <a:rPr lang="en-US" altLang="zh-CN" dirty="0" smtClean="0">
                <a:solidFill>
                  <a:prstClr val="black"/>
                </a:solidFill>
                <a:ea typeface="+mj-ea"/>
              </a:rPr>
              <a:t> coding design </a:t>
            </a:r>
          </a:p>
          <a:p>
            <a:pPr lvl="1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  <a:ea typeface="+mj-ea"/>
              </a:rPr>
              <a:t>Controller coding design</a:t>
            </a:r>
            <a:endParaRPr lang="zh-CN" altLang="en-US" dirty="0">
              <a:solidFill>
                <a:prstClr val="black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07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7038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2800"/>
              </a:lnSpc>
            </a:pPr>
            <a:r>
              <a:rPr lang="en-US" altLang="zh-CN" dirty="0"/>
              <a:t>Reference state diagram: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200" dirty="0"/>
              <a:t> </a:t>
            </a:r>
            <a:r>
              <a:rPr lang="en-US" altLang="zh-CN" sz="2200" dirty="0" smtClean="0"/>
              <a:t>      </a:t>
            </a:r>
            <a:r>
              <a:rPr lang="en-US" altLang="zh-CN" sz="2200" dirty="0" smtClean="0">
                <a:solidFill>
                  <a:srgbClr val="FF0000"/>
                </a:solidFill>
              </a:rPr>
              <a:t>asking </a:t>
            </a:r>
            <a:r>
              <a:rPr lang="en-US" altLang="zh-CN" sz="2200" dirty="0">
                <a:solidFill>
                  <a:srgbClr val="FF0000"/>
                </a:solidFill>
              </a:rPr>
              <a:t>the students to complete the corresponding state truth table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629358"/>
              </p:ext>
            </p:extLst>
          </p:nvPr>
        </p:nvGraphicFramePr>
        <p:xfrm>
          <a:off x="827584" y="1844824"/>
          <a:ext cx="6985000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1" name="Visio" r:id="rId4" imgW="7311154" imgH="4353128" progId="Visio.Drawing.11">
                  <p:embed/>
                </p:oleObj>
              </mc:Choice>
              <mc:Fallback>
                <p:oleObj name="Visio" r:id="rId4" imgW="7311154" imgH="43531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44824"/>
                        <a:ext cx="6985000" cy="415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1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8" y="2797895"/>
            <a:ext cx="8690581" cy="3151867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006600"/>
              </a:buClr>
              <a:buSzPct val="90000"/>
              <a:buNone/>
              <a:defRPr/>
            </a:pPr>
            <a:r>
              <a:rPr lang="en-US" altLang="zh-CN" sz="48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华文行楷" pitchFamily="2" charset="-122"/>
              </a:rPr>
              <a:t>Processor </a:t>
            </a:r>
            <a:r>
              <a:rPr lang="en-US" altLang="zh-CN" sz="4800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华文行楷" pitchFamily="2" charset="-122"/>
              </a:rPr>
              <a:t>Design</a:t>
            </a:r>
            <a:r>
              <a:rPr lang="en-US" altLang="zh-CN" sz="4800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……</a:t>
            </a:r>
            <a:endParaRPr lang="en-US" altLang="zh-CN" sz="4800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006600"/>
              </a:buClr>
              <a:buSzPct val="90000"/>
              <a:buNone/>
              <a:defRPr/>
            </a:pPr>
            <a:endParaRPr lang="en-US" altLang="zh-CN" sz="2400" kern="0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marL="0" lvl="0" indent="0">
              <a:buClr>
                <a:srgbClr val="006600"/>
              </a:buClr>
              <a:buSzPct val="90000"/>
              <a:buNone/>
              <a:defRPr/>
            </a:pPr>
            <a:r>
              <a:rPr lang="en-US" altLang="zh-CN" sz="4400" kern="0" dirty="0" err="1">
                <a:solidFill>
                  <a:srgbClr val="FF3300"/>
                </a:solidFill>
                <a:latin typeface="Comic Sans MS" pitchFamily="66" charset="0"/>
                <a:ea typeface="宋体"/>
              </a:rPr>
              <a:t>Multicycle</a:t>
            </a:r>
            <a:r>
              <a:rPr lang="en-US" altLang="zh-CN" sz="4400" kern="0" dirty="0">
                <a:solidFill>
                  <a:srgbClr val="FF3300"/>
                </a:solidFill>
                <a:latin typeface="Comic Sans MS" pitchFamily="66" charset="0"/>
                <a:ea typeface="宋体"/>
              </a:rPr>
              <a:t> Controller using 				  </a:t>
            </a:r>
            <a:r>
              <a:rPr lang="en-US" altLang="zh-CN" sz="4400" kern="0" dirty="0" smtClean="0">
                <a:solidFill>
                  <a:srgbClr val="FF3300"/>
                </a:solidFill>
                <a:latin typeface="Comic Sans MS" pitchFamily="66" charset="0"/>
                <a:ea typeface="宋体"/>
              </a:rPr>
              <a:t> </a:t>
            </a:r>
            <a:r>
              <a:rPr lang="en-US" altLang="zh-CN" sz="4400" b="0" kern="0" dirty="0" smtClean="0">
                <a:solidFill>
                  <a:srgbClr val="FF3300"/>
                </a:solidFill>
                <a:latin typeface="Comic Sans MS" pitchFamily="66" charset="0"/>
                <a:ea typeface="宋体"/>
              </a:rPr>
              <a:t>Microprogramming</a:t>
            </a:r>
            <a:endParaRPr lang="zh-CN" altLang="en-US" sz="4400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35" name="组合 7"/>
          <p:cNvGrpSpPr>
            <a:grpSpLocks/>
          </p:cNvGrpSpPr>
          <p:nvPr/>
        </p:nvGrpSpPr>
        <p:grpSpPr bwMode="auto">
          <a:xfrm>
            <a:off x="5004048" y="1061973"/>
            <a:ext cx="3673475" cy="1871662"/>
            <a:chOff x="177800" y="1268413"/>
            <a:chExt cx="8715375" cy="4968875"/>
          </a:xfrm>
        </p:grpSpPr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1042988" y="2636838"/>
              <a:ext cx="6985000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kern="0" dirty="0">
                  <a:solidFill>
                    <a:srgbClr val="FFFFFF"/>
                  </a:solidFill>
                </a:rPr>
                <a:t>Instruction fetch/decode and </a:t>
              </a:r>
              <a:r>
                <a:rPr lang="en-US" altLang="zh-CN" sz="800" kern="0" dirty="0" err="1">
                  <a:solidFill>
                    <a:srgbClr val="FFFFFF"/>
                  </a:solidFill>
                </a:rPr>
                <a:t>registerfetch</a:t>
              </a:r>
              <a:endParaRPr lang="en-US" altLang="zh-CN" sz="800" kern="0" dirty="0">
                <a:solidFill>
                  <a:srgbClr val="FFFFFF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kern="0" dirty="0">
                  <a:solidFill>
                    <a:srgbClr val="FFFFFF"/>
                  </a:solidFill>
                </a:rPr>
                <a:t>Figure(5.32)</a:t>
              </a:r>
            </a:p>
          </p:txBody>
        </p:sp>
        <p:sp>
          <p:nvSpPr>
            <p:cNvPr id="37" name="AutoShape 5"/>
            <p:cNvSpPr>
              <a:spLocks noChangeArrowheads="1"/>
            </p:cNvSpPr>
            <p:nvPr/>
          </p:nvSpPr>
          <p:spPr bwMode="auto">
            <a:xfrm>
              <a:off x="177800" y="4437063"/>
              <a:ext cx="1873250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Menory access</a:t>
              </a:r>
            </a:p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instructions</a:t>
              </a:r>
            </a:p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Figure(5.33)</a:t>
              </a:r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auto">
            <a:xfrm>
              <a:off x="2124075" y="4437063"/>
              <a:ext cx="2160588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R-type instructions</a:t>
              </a:r>
            </a:p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Figure(5.34)</a:t>
              </a:r>
            </a:p>
          </p:txBody>
        </p: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4356100" y="4437063"/>
              <a:ext cx="2160588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Branch instructions</a:t>
              </a:r>
            </a:p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Figure(5.35)</a:t>
              </a:r>
            </a:p>
          </p:txBody>
        </p:sp>
        <p:sp>
          <p:nvSpPr>
            <p:cNvPr id="40" name="AutoShape 8"/>
            <p:cNvSpPr>
              <a:spLocks noChangeArrowheads="1"/>
            </p:cNvSpPr>
            <p:nvPr/>
          </p:nvSpPr>
          <p:spPr bwMode="auto">
            <a:xfrm>
              <a:off x="6588125" y="4437063"/>
              <a:ext cx="2016125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Jump instructions</a:t>
              </a:r>
            </a:p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Figure(5.36)</a:t>
              </a: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4356100" y="1700213"/>
              <a:ext cx="0" cy="936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1657350" cy="5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kern="0">
                  <a:solidFill>
                    <a:srgbClr val="003300"/>
                  </a:solidFill>
                </a:rPr>
                <a:t>Start </a:t>
              </a: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1042988" y="4005263"/>
              <a:ext cx="6553200" cy="431800"/>
            </a:xfrm>
            <a:custGeom>
              <a:avLst/>
              <a:gdLst>
                <a:gd name="T0" fmla="*/ 0 w 4128"/>
                <a:gd name="T1" fmla="*/ 2147483647 h 181"/>
                <a:gd name="T2" fmla="*/ 0 w 4128"/>
                <a:gd name="T3" fmla="*/ 0 h 181"/>
                <a:gd name="T4" fmla="*/ 2147483647 w 4128"/>
                <a:gd name="T5" fmla="*/ 0 h 181"/>
                <a:gd name="T6" fmla="*/ 2147483647 w 4128"/>
                <a:gd name="T7" fmla="*/ 2147483647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8"/>
                <a:gd name="T13" fmla="*/ 0 h 181"/>
                <a:gd name="T14" fmla="*/ 4128 w 4128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8" h="181">
                  <a:moveTo>
                    <a:pt x="0" y="181"/>
                  </a:moveTo>
                  <a:lnTo>
                    <a:pt x="0" y="0"/>
                  </a:lnTo>
                  <a:lnTo>
                    <a:pt x="4128" y="0"/>
                  </a:lnTo>
                  <a:lnTo>
                    <a:pt x="4128" y="181"/>
                  </a:lnTo>
                </a:path>
              </a:pathLst>
            </a:custGeom>
            <a:noFill/>
            <a:ln w="127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4356100" y="35734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3132138" y="40052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5364163" y="40052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1042988" y="2133600"/>
              <a:ext cx="7850187" cy="4103688"/>
            </a:xfrm>
            <a:custGeom>
              <a:avLst/>
              <a:gdLst>
                <a:gd name="T0" fmla="*/ 0 w 4945"/>
                <a:gd name="T1" fmla="*/ 2147483647 h 2585"/>
                <a:gd name="T2" fmla="*/ 0 w 4945"/>
                <a:gd name="T3" fmla="*/ 2147483647 h 2585"/>
                <a:gd name="T4" fmla="*/ 2147483647 w 4945"/>
                <a:gd name="T5" fmla="*/ 2147483647 h 2585"/>
                <a:gd name="T6" fmla="*/ 2147483647 w 4945"/>
                <a:gd name="T7" fmla="*/ 0 h 2585"/>
                <a:gd name="T8" fmla="*/ 2147483647 w 4945"/>
                <a:gd name="T9" fmla="*/ 0 h 2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5"/>
                <a:gd name="T16" fmla="*/ 0 h 2585"/>
                <a:gd name="T17" fmla="*/ 4945 w 4945"/>
                <a:gd name="T18" fmla="*/ 2585 h 25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5" h="2585">
                  <a:moveTo>
                    <a:pt x="0" y="2041"/>
                  </a:moveTo>
                  <a:lnTo>
                    <a:pt x="0" y="2585"/>
                  </a:lnTo>
                  <a:lnTo>
                    <a:pt x="4945" y="2585"/>
                  </a:lnTo>
                  <a:lnTo>
                    <a:pt x="4945" y="0"/>
                  </a:lnTo>
                  <a:lnTo>
                    <a:pt x="2087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>
              <a:off x="3203575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5508625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7596188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1042988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8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Microinstruction format</a:t>
            </a:r>
          </a:p>
        </p:txBody>
      </p:sp>
      <p:sp>
        <p:nvSpPr>
          <p:cNvPr id="8196" name="AutoShap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Microinstruction</a:t>
            </a:r>
          </a:p>
          <a:p>
            <a:pPr lvl="1" eaLnBrk="1" hangingPunct="1"/>
            <a:r>
              <a:rPr lang="en-US" altLang="zh-CN" sz="2400" smtClean="0"/>
              <a:t>control signal</a:t>
            </a:r>
          </a:p>
          <a:p>
            <a:pPr lvl="1" eaLnBrk="1" hangingPunct="1"/>
            <a:r>
              <a:rPr lang="en-US" altLang="zh-CN" sz="2400" smtClean="0"/>
              <a:t>position of next Microinstruction</a:t>
            </a:r>
            <a:endParaRPr lang="en-US" altLang="zh-CN" sz="2000" smtClean="0"/>
          </a:p>
          <a:p>
            <a:pPr eaLnBrk="1" hangingPunct="1"/>
            <a:r>
              <a:rPr lang="en-US" altLang="zh-CN" sz="2400" smtClean="0"/>
              <a:t>Representation</a:t>
            </a:r>
          </a:p>
          <a:p>
            <a:pPr lvl="1" eaLnBrk="1" hangingPunct="1"/>
            <a:r>
              <a:rPr lang="en-US" altLang="zh-CN" sz="2400" smtClean="0"/>
              <a:t>split into some fields</a:t>
            </a:r>
          </a:p>
          <a:p>
            <a:pPr lvl="1" eaLnBrk="1" hangingPunct="1"/>
            <a:endParaRPr lang="en-US" altLang="zh-CN" sz="2400" smtClean="0"/>
          </a:p>
          <a:p>
            <a:pPr lvl="1" eaLnBrk="1" hangingPunct="1"/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next position </a:t>
            </a:r>
          </a:p>
          <a:p>
            <a:pPr lvl="2" eaLnBrk="1" hangingPunct="1"/>
            <a:r>
              <a:rPr lang="en-US" altLang="zh-CN" smtClean="0"/>
              <a:t>sequential</a:t>
            </a:r>
          </a:p>
          <a:p>
            <a:pPr lvl="2" eaLnBrk="1" hangingPunct="1"/>
            <a:r>
              <a:rPr lang="en-US" altLang="zh-CN" smtClean="0"/>
              <a:t>dispatch table (jump)</a:t>
            </a:r>
            <a:endParaRPr lang="en-US" altLang="zh-CN" sz="320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524000" y="3600450"/>
          <a:ext cx="6705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4" name="BMP 图象" r:id="rId4" imgW="5630061" imgH="495369" progId="Paint.Picture">
                  <p:embed/>
                </p:oleObj>
              </mc:Choice>
              <mc:Fallback>
                <p:oleObj name="BMP 图象" r:id="rId4" imgW="5630061" imgH="4953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00450"/>
                        <a:ext cx="6705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5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Microinstruction format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381000" y="990600"/>
          <a:ext cx="7848600" cy="561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8" name="BMP 图象" r:id="rId3" imgW="3648584" imgH="3200000" progId="Paint.Picture">
                  <p:embed/>
                </p:oleObj>
              </mc:Choice>
              <mc:Fallback>
                <p:oleObj name="BMP 图象" r:id="rId3" imgW="3648584" imgH="32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7848600" cy="561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405438" y="4387850"/>
            <a:ext cx="2838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</a:rPr>
              <a:t>A=Reg[IR</a:t>
            </a:r>
            <a:r>
              <a:rPr lang="en-US" altLang="zh-CN" sz="1600" b="0" baseline="-25000">
                <a:latin typeface="Times New Roman" panose="02020603050405020304" pitchFamily="18" charset="0"/>
              </a:rPr>
              <a:t>25-21</a:t>
            </a:r>
            <a:r>
              <a:rPr lang="en-US" altLang="zh-CN" sz="1600" b="0">
                <a:latin typeface="Times New Roman" panose="02020603050405020304" pitchFamily="18" charset="0"/>
              </a:rPr>
              <a:t>], B=Reg[IR</a:t>
            </a:r>
            <a:r>
              <a:rPr lang="en-US" altLang="zh-CN" sz="1600" b="0" baseline="-25000">
                <a:latin typeface="Times New Roman" panose="02020603050405020304" pitchFamily="18" charset="0"/>
              </a:rPr>
              <a:t>20-16</a:t>
            </a:r>
            <a:r>
              <a:rPr lang="en-US" altLang="zh-CN" sz="1600" b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810000" y="42164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(Reg fetch)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Microinstruction format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395288" y="1125538"/>
          <a:ext cx="7391400" cy="546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BMP 图象" r:id="rId3" imgW="3648584" imgH="2695951" progId="Paint.Picture">
                  <p:embed/>
                </p:oleObj>
              </mc:Choice>
              <mc:Fallback>
                <p:oleObj name="BMP 图象" r:id="rId3" imgW="3648584" imgH="269595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7391400" cy="546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568700" y="1066800"/>
            <a:ext cx="685800" cy="1981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4572000" y="457200"/>
            <a:ext cx="2971800" cy="609600"/>
          </a:xfrm>
          <a:prstGeom prst="wedgeRectCallout">
            <a:avLst>
              <a:gd name="adj1" fmla="val -62819"/>
              <a:gd name="adj2" fmla="val 120315"/>
            </a:avLst>
          </a:prstGeom>
          <a:solidFill>
            <a:schemeClr val="bg1"/>
          </a:solidFill>
          <a:ln w="2857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latin typeface="Times New Roman" panose="02020603050405020304" pitchFamily="18" charset="0"/>
              </a:rPr>
              <a:t>Mem  address is from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Analyze </a:t>
            </a:r>
            <a:r>
              <a:rPr lang="en-US" altLang="zh-CN" dirty="0"/>
              <a:t>events: Five Execution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150000"/>
              </a:lnSpc>
              <a:buClrTx/>
              <a:buSzPct val="100000"/>
              <a:buFontTx/>
              <a:buChar char="•"/>
            </a:pP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宋体"/>
              </a:rPr>
              <a:t>IF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宋体"/>
              </a:rPr>
              <a:t>：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/>
              </a:rPr>
              <a:t>Instruction Fetch</a:t>
            </a:r>
          </a:p>
          <a:p>
            <a:pPr lvl="0" eaLnBrk="1" hangingPunct="1">
              <a:lnSpc>
                <a:spcPct val="150000"/>
              </a:lnSpc>
              <a:buClrTx/>
              <a:buSzPct val="100000"/>
              <a:buFontTx/>
              <a:buChar char="•"/>
            </a:pP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宋体"/>
              </a:rPr>
              <a:t>ID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宋体"/>
              </a:rPr>
              <a:t>：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/>
              </a:rPr>
              <a:t>Instruction Decode and Register Fetch</a:t>
            </a:r>
          </a:p>
          <a:p>
            <a:pPr lvl="0" eaLnBrk="1" hangingPunct="1">
              <a:lnSpc>
                <a:spcPct val="150000"/>
              </a:lnSpc>
              <a:buClrTx/>
              <a:buSzPct val="100000"/>
              <a:buFontTx/>
              <a:buChar char="•"/>
            </a:pP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宋体"/>
              </a:rPr>
              <a:t>EX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宋体"/>
              </a:rPr>
              <a:t>（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宋体"/>
              </a:rPr>
              <a:t>BC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宋体"/>
              </a:rPr>
              <a:t>）：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/>
              </a:rPr>
              <a:t>Execution, Memory Address Computation, or Branch Completion</a:t>
            </a:r>
          </a:p>
          <a:p>
            <a:pPr lvl="0" eaLnBrk="1" hangingPunct="1">
              <a:lnSpc>
                <a:spcPct val="150000"/>
              </a:lnSpc>
              <a:buClrTx/>
              <a:buSzPct val="100000"/>
              <a:buFontTx/>
              <a:buChar char="•"/>
            </a:pP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宋体"/>
              </a:rPr>
              <a:t>MEM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宋体"/>
              </a:rPr>
              <a:t>（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宋体"/>
              </a:rPr>
              <a:t>WB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宋体"/>
              </a:rPr>
              <a:t>）：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/>
              </a:rPr>
              <a:t>Memory Access or R-type instruction completion</a:t>
            </a:r>
          </a:p>
          <a:p>
            <a:pPr lvl="0" eaLnBrk="1" hangingPunct="1">
              <a:lnSpc>
                <a:spcPct val="150000"/>
              </a:lnSpc>
              <a:buClrTx/>
              <a:buSzPct val="100000"/>
              <a:buFontTx/>
              <a:buChar char="•"/>
            </a:pP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宋体"/>
              </a:rPr>
              <a:t>WB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宋体"/>
              </a:rPr>
              <a:t>：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/>
              </a:rPr>
              <a:t>Write-back 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step</a:t>
            </a:r>
          </a:p>
          <a:p>
            <a:pPr marL="0" lvl="0" indent="0" algn="ctr" eaLnBrk="1" hangingPunct="1">
              <a:lnSpc>
                <a:spcPct val="150000"/>
              </a:lnSpc>
              <a:buClrTx/>
              <a:buSzPct val="100000"/>
              <a:buNone/>
            </a:pPr>
            <a:r>
              <a:rPr lang="en-US" altLang="zh-CN" sz="2400" i="1" kern="0" dirty="0">
                <a:solidFill>
                  <a:srgbClr val="FF0000"/>
                </a:solidFill>
                <a:latin typeface="Arial"/>
                <a:ea typeface="宋体"/>
              </a:rPr>
              <a:t>INSTRUCTIONS TAKE FROM 3 - 5 CYCLES</a:t>
            </a:r>
            <a:r>
              <a:rPr lang="en-US" altLang="zh-CN" sz="2400" i="1" kern="0" dirty="0" smtClean="0">
                <a:solidFill>
                  <a:srgbClr val="FF0000"/>
                </a:solidFill>
                <a:latin typeface="Arial"/>
                <a:ea typeface="宋体"/>
              </a:rPr>
              <a:t>!</a:t>
            </a:r>
            <a:endParaRPr lang="en-US" altLang="zh-CN" sz="2400" i="1" kern="0" dirty="0">
              <a:solidFill>
                <a:srgbClr val="FF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8783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25425" y="312738"/>
            <a:ext cx="15906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Steps  of  Instructions</a:t>
            </a:r>
          </a:p>
        </p:txBody>
      </p:sp>
      <p:graphicFrame>
        <p:nvGraphicFramePr>
          <p:cNvPr id="1126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" y="1524000"/>
          <a:ext cx="89154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6" name="工作表" r:id="rId4" imgW="8334360" imgH="2960640" progId="Excel.Sheet.8">
                  <p:embed/>
                </p:oleObj>
              </mc:Choice>
              <mc:Fallback>
                <p:oleObj name="工作表" r:id="rId4" imgW="8334360" imgH="296064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0"/>
                        <a:ext cx="89154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43320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Microoperation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4664"/>
            <a:ext cx="5946775" cy="63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0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25425" y="312738"/>
            <a:ext cx="28559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82000" cy="525780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 eaLnBrk="1" hangingPunct="1"/>
            <a:r>
              <a:rPr lang="en-US" altLang="zh-CN" sz="2400" dirty="0" smtClean="0"/>
              <a:t>A specification methodology</a:t>
            </a:r>
          </a:p>
          <a:p>
            <a:pPr lvl="1" eaLnBrk="1" hangingPunct="1"/>
            <a:r>
              <a:rPr lang="en-US" altLang="zh-CN" sz="2400" dirty="0" smtClean="0"/>
              <a:t>appropriate if hundreds of opcodes, modes, cycles, etc.</a:t>
            </a:r>
          </a:p>
          <a:p>
            <a:pPr lvl="1" eaLnBrk="1" hangingPunct="1"/>
            <a:r>
              <a:rPr lang="en-US" altLang="zh-CN" sz="2400" dirty="0" smtClean="0"/>
              <a:t>signals specified symbolically using microinstructions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eaLnBrk="1" hangingPunct="1">
              <a:buFontTx/>
              <a:buNone/>
            </a:pPr>
            <a:endParaRPr lang="ru-RU" altLang="zh-CN" sz="2000" i="1" dirty="0" smtClean="0">
              <a:latin typeface="Times New Roman" panose="02020603050405020304" pitchFamily="18" charset="0"/>
            </a:endParaRP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Microprogramming</a:t>
            </a:r>
          </a:p>
        </p:txBody>
      </p:sp>
      <p:graphicFrame>
        <p:nvGraphicFramePr>
          <p:cNvPr id="12290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551821"/>
              </p:ext>
            </p:extLst>
          </p:nvPr>
        </p:nvGraphicFramePr>
        <p:xfrm>
          <a:off x="946150" y="2852936"/>
          <a:ext cx="766445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0" name="工作表" r:id="rId4" imgW="7662600" imgH="2827080" progId="Excel.Sheet.8">
                  <p:embed/>
                </p:oleObj>
              </mc:Choice>
              <mc:Fallback>
                <p:oleObj name="工作表" r:id="rId4" imgW="7662600" imgH="282708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852936"/>
                        <a:ext cx="766445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8737" y="2951361"/>
            <a:ext cx="9906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0000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0001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0010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0011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0100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0101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0110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0111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1000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1001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087937" y="3294261"/>
            <a:ext cx="990600" cy="381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86975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152"/>
          <p:cNvSpPr/>
          <p:nvPr/>
        </p:nvSpPr>
        <p:spPr>
          <a:xfrm>
            <a:off x="161330" y="241809"/>
            <a:ext cx="2880320" cy="1144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51520" y="5713190"/>
            <a:ext cx="2880320" cy="1144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-100013"/>
            <a:ext cx="3816350" cy="6096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>
                <a:solidFill>
                  <a:srgbClr val="FF3300"/>
                </a:solidFill>
              </a:rPr>
              <a:t>微指令编码</a:t>
            </a:r>
          </a:p>
        </p:txBody>
      </p:sp>
      <p:graphicFrame>
        <p:nvGraphicFramePr>
          <p:cNvPr id="480259" name="Group 3"/>
          <p:cNvGraphicFramePr>
            <a:graphicFrameLocks noGrp="1"/>
          </p:cNvGraphicFramePr>
          <p:nvPr/>
        </p:nvGraphicFramePr>
        <p:xfrm>
          <a:off x="3779838" y="495300"/>
          <a:ext cx="5132387" cy="6035040"/>
        </p:xfrm>
        <a:graphic>
          <a:graphicData uri="http://schemas.openxmlformats.org/drawingml/2006/table">
            <a:tbl>
              <a:tblPr/>
              <a:tblGrid>
                <a:gridCol w="655637"/>
                <a:gridCol w="296863"/>
                <a:gridCol w="296862"/>
                <a:gridCol w="296863"/>
                <a:gridCol w="296862"/>
                <a:gridCol w="296863"/>
                <a:gridCol w="296862"/>
                <a:gridCol w="296863"/>
                <a:gridCol w="296862"/>
                <a:gridCol w="296863"/>
                <a:gridCol w="296862"/>
                <a:gridCol w="1508125"/>
              </a:tblGrid>
              <a:tr h="303213">
                <a:tc rowSpan="2"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ALUOp1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ALUOp0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SRC1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ALUSrcA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 rowSpan="2"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SRC2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ALUSrcB1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ALUSrcB0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rowSpan="4"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Register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control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IRWrite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RegWrite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RegDst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MemtoReg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 rowSpan="3"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Memory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control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MemWrite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IorD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 rowSpan="4"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PCWite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PCSource1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PCSource0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PCWrite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PCWriteCond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 rowSpan="2"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Seq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Addrctl1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Addrctl0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1184" name="Group 260"/>
          <p:cNvGrpSpPr>
            <a:grpSpLocks/>
          </p:cNvGrpSpPr>
          <p:nvPr/>
        </p:nvGrpSpPr>
        <p:grpSpPr bwMode="auto">
          <a:xfrm rot="-5400000">
            <a:off x="-1592688" y="2256692"/>
            <a:ext cx="6734757" cy="2327009"/>
            <a:chOff x="444" y="1480"/>
            <a:chExt cx="4664" cy="1760"/>
          </a:xfrm>
        </p:grpSpPr>
        <p:sp>
          <p:nvSpPr>
            <p:cNvPr id="211185" name="AutoShape 261"/>
            <p:cNvSpPr>
              <a:spLocks noChangeAspect="1" noChangeArrowheads="1" noTextEdit="1"/>
            </p:cNvSpPr>
            <p:nvPr/>
          </p:nvSpPr>
          <p:spPr bwMode="auto">
            <a:xfrm>
              <a:off x="476" y="1480"/>
              <a:ext cx="4626" cy="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186" name="Rectangle 262"/>
            <p:cNvSpPr>
              <a:spLocks noChangeArrowheads="1"/>
            </p:cNvSpPr>
            <p:nvPr/>
          </p:nvSpPr>
          <p:spPr bwMode="auto">
            <a:xfrm>
              <a:off x="476" y="1480"/>
              <a:ext cx="4626" cy="29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187" name="Rectangle 263"/>
            <p:cNvSpPr>
              <a:spLocks noChangeArrowheads="1"/>
            </p:cNvSpPr>
            <p:nvPr/>
          </p:nvSpPr>
          <p:spPr bwMode="auto">
            <a:xfrm>
              <a:off x="614" y="1631"/>
              <a:ext cx="32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Label</a:t>
              </a:r>
              <a:endParaRPr lang="en-US" altLang="zh-CN" sz="1400"/>
            </a:p>
          </p:txBody>
        </p:sp>
        <p:sp>
          <p:nvSpPr>
            <p:cNvPr id="211188" name="Rectangle 264"/>
            <p:cNvSpPr>
              <a:spLocks noChangeArrowheads="1"/>
            </p:cNvSpPr>
            <p:nvPr/>
          </p:nvSpPr>
          <p:spPr bwMode="auto">
            <a:xfrm>
              <a:off x="1218" y="1489"/>
              <a:ext cx="25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ALU</a:t>
              </a:r>
              <a:endParaRPr lang="en-US" altLang="zh-CN" sz="1400"/>
            </a:p>
          </p:txBody>
        </p:sp>
        <p:sp>
          <p:nvSpPr>
            <p:cNvPr id="211189" name="Rectangle 265"/>
            <p:cNvSpPr>
              <a:spLocks noChangeArrowheads="1"/>
            </p:cNvSpPr>
            <p:nvPr/>
          </p:nvSpPr>
          <p:spPr bwMode="auto">
            <a:xfrm>
              <a:off x="1133" y="1633"/>
              <a:ext cx="42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control</a:t>
              </a:r>
              <a:endParaRPr lang="en-US" altLang="zh-CN" sz="1400"/>
            </a:p>
          </p:txBody>
        </p:sp>
        <p:sp>
          <p:nvSpPr>
            <p:cNvPr id="211190" name="Rectangle 266"/>
            <p:cNvSpPr>
              <a:spLocks noChangeArrowheads="1"/>
            </p:cNvSpPr>
            <p:nvPr/>
          </p:nvSpPr>
          <p:spPr bwMode="auto">
            <a:xfrm>
              <a:off x="1658" y="1634"/>
              <a:ext cx="33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SRC1</a:t>
              </a:r>
              <a:endParaRPr lang="en-US" altLang="zh-CN" sz="1400"/>
            </a:p>
          </p:txBody>
        </p:sp>
        <p:sp>
          <p:nvSpPr>
            <p:cNvPr id="211191" name="Rectangle 267"/>
            <p:cNvSpPr>
              <a:spLocks noChangeArrowheads="1"/>
            </p:cNvSpPr>
            <p:nvPr/>
          </p:nvSpPr>
          <p:spPr bwMode="auto">
            <a:xfrm>
              <a:off x="2046" y="1634"/>
              <a:ext cx="33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SRC2</a:t>
              </a:r>
              <a:endParaRPr lang="en-US" altLang="zh-CN" sz="1400"/>
            </a:p>
          </p:txBody>
        </p:sp>
        <p:sp>
          <p:nvSpPr>
            <p:cNvPr id="211192" name="Rectangle 268"/>
            <p:cNvSpPr>
              <a:spLocks noChangeArrowheads="1"/>
            </p:cNvSpPr>
            <p:nvPr/>
          </p:nvSpPr>
          <p:spPr bwMode="auto">
            <a:xfrm>
              <a:off x="2480" y="1490"/>
              <a:ext cx="49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</a:rPr>
                <a:t>Register</a:t>
              </a:r>
              <a:endParaRPr lang="en-US" altLang="zh-CN" sz="1400" dirty="0"/>
            </a:p>
          </p:txBody>
        </p:sp>
        <p:sp>
          <p:nvSpPr>
            <p:cNvPr id="211193" name="Rectangle 269"/>
            <p:cNvSpPr>
              <a:spLocks noChangeArrowheads="1"/>
            </p:cNvSpPr>
            <p:nvPr/>
          </p:nvSpPr>
          <p:spPr bwMode="auto">
            <a:xfrm>
              <a:off x="2519" y="1634"/>
              <a:ext cx="42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control</a:t>
              </a:r>
              <a:endParaRPr lang="en-US" altLang="zh-CN" sz="1400"/>
            </a:p>
          </p:txBody>
        </p:sp>
        <p:sp>
          <p:nvSpPr>
            <p:cNvPr id="211194" name="Rectangle 270"/>
            <p:cNvSpPr>
              <a:spLocks noChangeArrowheads="1"/>
            </p:cNvSpPr>
            <p:nvPr/>
          </p:nvSpPr>
          <p:spPr bwMode="auto">
            <a:xfrm>
              <a:off x="3083" y="1634"/>
              <a:ext cx="4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Memory</a:t>
              </a:r>
              <a:endParaRPr lang="en-US" altLang="zh-CN" sz="1400"/>
            </a:p>
          </p:txBody>
        </p:sp>
        <p:sp>
          <p:nvSpPr>
            <p:cNvPr id="211195" name="Rectangle 271"/>
            <p:cNvSpPr>
              <a:spLocks noChangeArrowheads="1"/>
            </p:cNvSpPr>
            <p:nvPr/>
          </p:nvSpPr>
          <p:spPr bwMode="auto">
            <a:xfrm>
              <a:off x="3775" y="1491"/>
              <a:ext cx="48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PCWrite</a:t>
              </a:r>
              <a:endParaRPr lang="en-US" altLang="zh-CN" sz="1400"/>
            </a:p>
          </p:txBody>
        </p:sp>
        <p:sp>
          <p:nvSpPr>
            <p:cNvPr id="211196" name="Rectangle 272"/>
            <p:cNvSpPr>
              <a:spLocks noChangeArrowheads="1"/>
            </p:cNvSpPr>
            <p:nvPr/>
          </p:nvSpPr>
          <p:spPr bwMode="auto">
            <a:xfrm>
              <a:off x="3800" y="1635"/>
              <a:ext cx="42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control</a:t>
              </a:r>
              <a:endParaRPr lang="en-US" altLang="zh-CN" sz="1400"/>
            </a:p>
          </p:txBody>
        </p:sp>
        <p:sp>
          <p:nvSpPr>
            <p:cNvPr id="211197" name="Rectangle 273"/>
            <p:cNvSpPr>
              <a:spLocks noChangeArrowheads="1"/>
            </p:cNvSpPr>
            <p:nvPr/>
          </p:nvSpPr>
          <p:spPr bwMode="auto">
            <a:xfrm>
              <a:off x="4381" y="1588"/>
              <a:ext cx="70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</a:rPr>
                <a:t>Sequencing</a:t>
              </a:r>
              <a:endParaRPr lang="en-US" altLang="zh-CN" sz="1400" dirty="0"/>
            </a:p>
          </p:txBody>
        </p:sp>
        <p:sp>
          <p:nvSpPr>
            <p:cNvPr id="211198" name="Rectangle 274"/>
            <p:cNvSpPr>
              <a:spLocks noChangeArrowheads="1"/>
            </p:cNvSpPr>
            <p:nvPr/>
          </p:nvSpPr>
          <p:spPr bwMode="auto">
            <a:xfrm>
              <a:off x="522" y="1778"/>
              <a:ext cx="3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Fetch</a:t>
              </a:r>
              <a:endParaRPr lang="en-US" altLang="zh-CN" sz="1400"/>
            </a:p>
          </p:txBody>
        </p:sp>
        <p:sp>
          <p:nvSpPr>
            <p:cNvPr id="211199" name="Rectangle 275"/>
            <p:cNvSpPr>
              <a:spLocks noChangeArrowheads="1"/>
            </p:cNvSpPr>
            <p:nvPr/>
          </p:nvSpPr>
          <p:spPr bwMode="auto">
            <a:xfrm>
              <a:off x="1055" y="1778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Add</a:t>
              </a:r>
              <a:endParaRPr lang="en-US" altLang="zh-CN" sz="1400"/>
            </a:p>
          </p:txBody>
        </p:sp>
        <p:sp>
          <p:nvSpPr>
            <p:cNvPr id="211200" name="Rectangle 276"/>
            <p:cNvSpPr>
              <a:spLocks noChangeArrowheads="1"/>
            </p:cNvSpPr>
            <p:nvPr/>
          </p:nvSpPr>
          <p:spPr bwMode="auto">
            <a:xfrm>
              <a:off x="1658" y="1779"/>
              <a:ext cx="17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PC</a:t>
              </a:r>
              <a:endParaRPr lang="en-US" altLang="zh-CN" sz="1400"/>
            </a:p>
          </p:txBody>
        </p:sp>
        <p:sp>
          <p:nvSpPr>
            <p:cNvPr id="211201" name="Rectangle 277"/>
            <p:cNvSpPr>
              <a:spLocks noChangeArrowheads="1"/>
            </p:cNvSpPr>
            <p:nvPr/>
          </p:nvSpPr>
          <p:spPr bwMode="auto">
            <a:xfrm>
              <a:off x="2021" y="1779"/>
              <a:ext cx="6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4</a:t>
              </a:r>
              <a:endParaRPr lang="en-US" altLang="zh-CN" sz="1400"/>
            </a:p>
          </p:txBody>
        </p:sp>
        <p:sp>
          <p:nvSpPr>
            <p:cNvPr id="211202" name="Rectangle 278"/>
            <p:cNvSpPr>
              <a:spLocks noChangeArrowheads="1"/>
            </p:cNvSpPr>
            <p:nvPr/>
          </p:nvSpPr>
          <p:spPr bwMode="auto">
            <a:xfrm>
              <a:off x="3042" y="1779"/>
              <a:ext cx="50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Read PC</a:t>
              </a:r>
              <a:endParaRPr lang="en-US" altLang="zh-CN" sz="1400"/>
            </a:p>
          </p:txBody>
        </p:sp>
        <p:sp>
          <p:nvSpPr>
            <p:cNvPr id="211203" name="Rectangle 279"/>
            <p:cNvSpPr>
              <a:spLocks noChangeArrowheads="1"/>
            </p:cNvSpPr>
            <p:nvPr/>
          </p:nvSpPr>
          <p:spPr bwMode="auto">
            <a:xfrm>
              <a:off x="3635" y="1780"/>
              <a:ext cx="2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ALU</a:t>
              </a:r>
              <a:endParaRPr lang="en-US" altLang="zh-CN" sz="1400"/>
            </a:p>
          </p:txBody>
        </p:sp>
        <p:sp>
          <p:nvSpPr>
            <p:cNvPr id="211204" name="Rectangle 280"/>
            <p:cNvSpPr>
              <a:spLocks noChangeArrowheads="1"/>
            </p:cNvSpPr>
            <p:nvPr/>
          </p:nvSpPr>
          <p:spPr bwMode="auto">
            <a:xfrm>
              <a:off x="4419" y="1779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Seq</a:t>
              </a:r>
              <a:endParaRPr lang="en-US" altLang="zh-CN" sz="1400"/>
            </a:p>
          </p:txBody>
        </p:sp>
        <p:sp>
          <p:nvSpPr>
            <p:cNvPr id="211205" name="Rectangle 281"/>
            <p:cNvSpPr>
              <a:spLocks noChangeArrowheads="1"/>
            </p:cNvSpPr>
            <p:nvPr/>
          </p:nvSpPr>
          <p:spPr bwMode="auto">
            <a:xfrm>
              <a:off x="1055" y="1923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Add</a:t>
              </a:r>
              <a:endParaRPr lang="en-US" altLang="zh-CN" sz="1400"/>
            </a:p>
          </p:txBody>
        </p:sp>
        <p:sp>
          <p:nvSpPr>
            <p:cNvPr id="211206" name="Rectangle 282"/>
            <p:cNvSpPr>
              <a:spLocks noChangeArrowheads="1"/>
            </p:cNvSpPr>
            <p:nvPr/>
          </p:nvSpPr>
          <p:spPr bwMode="auto">
            <a:xfrm>
              <a:off x="1658" y="1924"/>
              <a:ext cx="17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PC</a:t>
              </a:r>
              <a:endParaRPr lang="en-US" altLang="zh-CN" sz="1400"/>
            </a:p>
          </p:txBody>
        </p:sp>
        <p:sp>
          <p:nvSpPr>
            <p:cNvPr id="211207" name="Rectangle 283"/>
            <p:cNvSpPr>
              <a:spLocks noChangeArrowheads="1"/>
            </p:cNvSpPr>
            <p:nvPr/>
          </p:nvSpPr>
          <p:spPr bwMode="auto">
            <a:xfrm>
              <a:off x="2013" y="1924"/>
              <a:ext cx="38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Extshft</a:t>
              </a:r>
              <a:endParaRPr lang="en-US" altLang="zh-CN" sz="1400"/>
            </a:p>
          </p:txBody>
        </p:sp>
        <p:sp>
          <p:nvSpPr>
            <p:cNvPr id="211208" name="Rectangle 284"/>
            <p:cNvSpPr>
              <a:spLocks noChangeArrowheads="1"/>
            </p:cNvSpPr>
            <p:nvPr/>
          </p:nvSpPr>
          <p:spPr bwMode="auto">
            <a:xfrm>
              <a:off x="2429" y="1924"/>
              <a:ext cx="29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Read</a:t>
              </a:r>
              <a:endParaRPr lang="en-US" altLang="zh-CN" sz="1400"/>
            </a:p>
          </p:txBody>
        </p:sp>
        <p:sp>
          <p:nvSpPr>
            <p:cNvPr id="211209" name="Rectangle 285"/>
            <p:cNvSpPr>
              <a:spLocks noChangeArrowheads="1"/>
            </p:cNvSpPr>
            <p:nvPr/>
          </p:nvSpPr>
          <p:spPr bwMode="auto">
            <a:xfrm>
              <a:off x="4417" y="1926"/>
              <a:ext cx="58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Dispatch 1</a:t>
              </a:r>
              <a:endParaRPr lang="en-US" altLang="zh-CN" sz="1400"/>
            </a:p>
          </p:txBody>
        </p:sp>
        <p:sp>
          <p:nvSpPr>
            <p:cNvPr id="211210" name="Rectangle 286"/>
            <p:cNvSpPr>
              <a:spLocks noChangeArrowheads="1"/>
            </p:cNvSpPr>
            <p:nvPr/>
          </p:nvSpPr>
          <p:spPr bwMode="auto">
            <a:xfrm>
              <a:off x="521" y="2067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Mem1</a:t>
              </a:r>
              <a:endParaRPr lang="en-US" altLang="zh-CN" sz="1400"/>
            </a:p>
          </p:txBody>
        </p:sp>
        <p:sp>
          <p:nvSpPr>
            <p:cNvPr id="211211" name="Rectangle 287"/>
            <p:cNvSpPr>
              <a:spLocks noChangeArrowheads="1"/>
            </p:cNvSpPr>
            <p:nvPr/>
          </p:nvSpPr>
          <p:spPr bwMode="auto">
            <a:xfrm>
              <a:off x="1055" y="2069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Add</a:t>
              </a:r>
              <a:endParaRPr lang="en-US" altLang="zh-CN" sz="1400"/>
            </a:p>
          </p:txBody>
        </p:sp>
        <p:sp>
          <p:nvSpPr>
            <p:cNvPr id="211212" name="Rectangle 288"/>
            <p:cNvSpPr>
              <a:spLocks noChangeArrowheads="1"/>
            </p:cNvSpPr>
            <p:nvPr/>
          </p:nvSpPr>
          <p:spPr bwMode="auto">
            <a:xfrm>
              <a:off x="1655" y="2070"/>
              <a:ext cx="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A</a:t>
              </a:r>
              <a:endParaRPr lang="en-US" altLang="zh-CN" sz="1400"/>
            </a:p>
          </p:txBody>
        </p:sp>
        <p:sp>
          <p:nvSpPr>
            <p:cNvPr id="211213" name="Rectangle 289"/>
            <p:cNvSpPr>
              <a:spLocks noChangeArrowheads="1"/>
            </p:cNvSpPr>
            <p:nvPr/>
          </p:nvSpPr>
          <p:spPr bwMode="auto">
            <a:xfrm>
              <a:off x="2016" y="2070"/>
              <a:ext cx="38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Extend</a:t>
              </a:r>
              <a:endParaRPr lang="en-US" altLang="zh-CN" sz="1400"/>
            </a:p>
          </p:txBody>
        </p:sp>
        <p:sp>
          <p:nvSpPr>
            <p:cNvPr id="211214" name="Rectangle 290"/>
            <p:cNvSpPr>
              <a:spLocks noChangeArrowheads="1"/>
            </p:cNvSpPr>
            <p:nvPr/>
          </p:nvSpPr>
          <p:spPr bwMode="auto">
            <a:xfrm>
              <a:off x="4415" y="2070"/>
              <a:ext cx="58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Dispatch 2</a:t>
              </a:r>
              <a:endParaRPr lang="en-US" altLang="zh-CN" sz="1400"/>
            </a:p>
          </p:txBody>
        </p:sp>
        <p:sp>
          <p:nvSpPr>
            <p:cNvPr id="211215" name="Rectangle 291"/>
            <p:cNvSpPr>
              <a:spLocks noChangeArrowheads="1"/>
            </p:cNvSpPr>
            <p:nvPr/>
          </p:nvSpPr>
          <p:spPr bwMode="auto">
            <a:xfrm>
              <a:off x="531" y="2208"/>
              <a:ext cx="24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LW2</a:t>
              </a:r>
              <a:endParaRPr lang="en-US" altLang="zh-CN" sz="1400"/>
            </a:p>
          </p:txBody>
        </p:sp>
        <p:sp>
          <p:nvSpPr>
            <p:cNvPr id="211216" name="Rectangle 292"/>
            <p:cNvSpPr>
              <a:spLocks noChangeArrowheads="1"/>
            </p:cNvSpPr>
            <p:nvPr/>
          </p:nvSpPr>
          <p:spPr bwMode="auto">
            <a:xfrm>
              <a:off x="3045" y="2211"/>
              <a:ext cx="56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Read ALU</a:t>
              </a:r>
              <a:endParaRPr lang="en-US" altLang="zh-CN" sz="1400"/>
            </a:p>
          </p:txBody>
        </p:sp>
        <p:sp>
          <p:nvSpPr>
            <p:cNvPr id="211217" name="Rectangle 293"/>
            <p:cNvSpPr>
              <a:spLocks noChangeArrowheads="1"/>
            </p:cNvSpPr>
            <p:nvPr/>
          </p:nvSpPr>
          <p:spPr bwMode="auto">
            <a:xfrm>
              <a:off x="4418" y="2211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Seq</a:t>
              </a:r>
              <a:endParaRPr lang="en-US" altLang="zh-CN" sz="1400"/>
            </a:p>
          </p:txBody>
        </p:sp>
        <p:sp>
          <p:nvSpPr>
            <p:cNvPr id="211218" name="Rectangle 294"/>
            <p:cNvSpPr>
              <a:spLocks noChangeArrowheads="1"/>
            </p:cNvSpPr>
            <p:nvPr/>
          </p:nvSpPr>
          <p:spPr bwMode="auto">
            <a:xfrm>
              <a:off x="2428" y="2355"/>
              <a:ext cx="60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Write MDR</a:t>
              </a:r>
              <a:endParaRPr lang="en-US" altLang="zh-CN" sz="1400"/>
            </a:p>
          </p:txBody>
        </p:sp>
        <p:sp>
          <p:nvSpPr>
            <p:cNvPr id="211219" name="Rectangle 295"/>
            <p:cNvSpPr>
              <a:spLocks noChangeArrowheads="1"/>
            </p:cNvSpPr>
            <p:nvPr/>
          </p:nvSpPr>
          <p:spPr bwMode="auto">
            <a:xfrm>
              <a:off x="4419" y="2355"/>
              <a:ext cx="3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Fetch</a:t>
              </a:r>
              <a:endParaRPr lang="en-US" altLang="zh-CN" sz="1400"/>
            </a:p>
          </p:txBody>
        </p:sp>
        <p:sp>
          <p:nvSpPr>
            <p:cNvPr id="211220" name="Rectangle 296"/>
            <p:cNvSpPr>
              <a:spLocks noChangeArrowheads="1"/>
            </p:cNvSpPr>
            <p:nvPr/>
          </p:nvSpPr>
          <p:spPr bwMode="auto">
            <a:xfrm>
              <a:off x="524" y="2496"/>
              <a:ext cx="27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SW2</a:t>
              </a:r>
              <a:endParaRPr lang="en-US" altLang="zh-CN" sz="1400"/>
            </a:p>
          </p:txBody>
        </p:sp>
        <p:sp>
          <p:nvSpPr>
            <p:cNvPr id="211221" name="Rectangle 297"/>
            <p:cNvSpPr>
              <a:spLocks noChangeArrowheads="1"/>
            </p:cNvSpPr>
            <p:nvPr/>
          </p:nvSpPr>
          <p:spPr bwMode="auto">
            <a:xfrm>
              <a:off x="3047" y="2500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Write ALU</a:t>
              </a:r>
              <a:endParaRPr lang="en-US" altLang="zh-CN" sz="1400"/>
            </a:p>
          </p:txBody>
        </p:sp>
        <p:sp>
          <p:nvSpPr>
            <p:cNvPr id="211222" name="Rectangle 298"/>
            <p:cNvSpPr>
              <a:spLocks noChangeArrowheads="1"/>
            </p:cNvSpPr>
            <p:nvPr/>
          </p:nvSpPr>
          <p:spPr bwMode="auto">
            <a:xfrm>
              <a:off x="4419" y="2500"/>
              <a:ext cx="3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Fetch</a:t>
              </a:r>
              <a:endParaRPr lang="en-US" altLang="zh-CN" sz="1400"/>
            </a:p>
          </p:txBody>
        </p:sp>
        <p:sp>
          <p:nvSpPr>
            <p:cNvPr id="211223" name="Rectangle 299"/>
            <p:cNvSpPr>
              <a:spLocks noChangeArrowheads="1"/>
            </p:cNvSpPr>
            <p:nvPr/>
          </p:nvSpPr>
          <p:spPr bwMode="auto">
            <a:xfrm>
              <a:off x="522" y="2640"/>
              <a:ext cx="5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Rformat1</a:t>
              </a:r>
              <a:endParaRPr lang="en-US" altLang="zh-CN" sz="1400"/>
            </a:p>
          </p:txBody>
        </p:sp>
        <p:sp>
          <p:nvSpPr>
            <p:cNvPr id="211224" name="Rectangle 300"/>
            <p:cNvSpPr>
              <a:spLocks noChangeArrowheads="1"/>
            </p:cNvSpPr>
            <p:nvPr/>
          </p:nvSpPr>
          <p:spPr bwMode="auto">
            <a:xfrm>
              <a:off x="1050" y="2642"/>
              <a:ext cx="57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Func code</a:t>
              </a:r>
              <a:endParaRPr lang="en-US" altLang="zh-CN" sz="1400"/>
            </a:p>
          </p:txBody>
        </p:sp>
        <p:sp>
          <p:nvSpPr>
            <p:cNvPr id="211225" name="Rectangle 301"/>
            <p:cNvSpPr>
              <a:spLocks noChangeArrowheads="1"/>
            </p:cNvSpPr>
            <p:nvPr/>
          </p:nvSpPr>
          <p:spPr bwMode="auto">
            <a:xfrm>
              <a:off x="1655" y="2644"/>
              <a:ext cx="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A</a:t>
              </a:r>
              <a:endParaRPr lang="en-US" altLang="zh-CN" sz="1400"/>
            </a:p>
          </p:txBody>
        </p:sp>
        <p:sp>
          <p:nvSpPr>
            <p:cNvPr id="211226" name="Rectangle 302"/>
            <p:cNvSpPr>
              <a:spLocks noChangeArrowheads="1"/>
            </p:cNvSpPr>
            <p:nvPr/>
          </p:nvSpPr>
          <p:spPr bwMode="auto">
            <a:xfrm>
              <a:off x="2019" y="2644"/>
              <a:ext cx="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B</a:t>
              </a:r>
              <a:endParaRPr lang="en-US" altLang="zh-CN" sz="1400"/>
            </a:p>
          </p:txBody>
        </p:sp>
        <p:sp>
          <p:nvSpPr>
            <p:cNvPr id="211227" name="Rectangle 303"/>
            <p:cNvSpPr>
              <a:spLocks noChangeArrowheads="1"/>
            </p:cNvSpPr>
            <p:nvPr/>
          </p:nvSpPr>
          <p:spPr bwMode="auto">
            <a:xfrm>
              <a:off x="4418" y="2644"/>
              <a:ext cx="2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Seq</a:t>
              </a:r>
              <a:endParaRPr lang="en-US" altLang="zh-CN" sz="1400"/>
            </a:p>
          </p:txBody>
        </p:sp>
        <p:sp>
          <p:nvSpPr>
            <p:cNvPr id="211228" name="Rectangle 304"/>
            <p:cNvSpPr>
              <a:spLocks noChangeArrowheads="1"/>
            </p:cNvSpPr>
            <p:nvPr/>
          </p:nvSpPr>
          <p:spPr bwMode="auto">
            <a:xfrm>
              <a:off x="2432" y="2789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Write ALU</a:t>
              </a:r>
              <a:endParaRPr lang="en-US" altLang="zh-CN" sz="1400"/>
            </a:p>
          </p:txBody>
        </p:sp>
        <p:sp>
          <p:nvSpPr>
            <p:cNvPr id="211229" name="Rectangle 305"/>
            <p:cNvSpPr>
              <a:spLocks noChangeArrowheads="1"/>
            </p:cNvSpPr>
            <p:nvPr/>
          </p:nvSpPr>
          <p:spPr bwMode="auto">
            <a:xfrm>
              <a:off x="4419" y="2789"/>
              <a:ext cx="3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Fetch</a:t>
              </a:r>
              <a:endParaRPr lang="en-US" altLang="zh-CN" sz="1400"/>
            </a:p>
          </p:txBody>
        </p:sp>
        <p:sp>
          <p:nvSpPr>
            <p:cNvPr id="211230" name="Rectangle 306"/>
            <p:cNvSpPr>
              <a:spLocks noChangeArrowheads="1"/>
            </p:cNvSpPr>
            <p:nvPr/>
          </p:nvSpPr>
          <p:spPr bwMode="auto">
            <a:xfrm>
              <a:off x="522" y="2929"/>
              <a:ext cx="33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BEQ1</a:t>
              </a:r>
              <a:endParaRPr lang="en-US" altLang="zh-CN" sz="1400"/>
            </a:p>
          </p:txBody>
        </p:sp>
        <p:sp>
          <p:nvSpPr>
            <p:cNvPr id="211231" name="Rectangle 307"/>
            <p:cNvSpPr>
              <a:spLocks noChangeArrowheads="1"/>
            </p:cNvSpPr>
            <p:nvPr/>
          </p:nvSpPr>
          <p:spPr bwMode="auto">
            <a:xfrm>
              <a:off x="1057" y="2932"/>
              <a:ext cx="25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Subt</a:t>
              </a:r>
              <a:endParaRPr lang="en-US" altLang="zh-CN" sz="1400"/>
            </a:p>
          </p:txBody>
        </p:sp>
        <p:sp>
          <p:nvSpPr>
            <p:cNvPr id="211232" name="Rectangle 308"/>
            <p:cNvSpPr>
              <a:spLocks noChangeArrowheads="1"/>
            </p:cNvSpPr>
            <p:nvPr/>
          </p:nvSpPr>
          <p:spPr bwMode="auto">
            <a:xfrm>
              <a:off x="1655" y="2933"/>
              <a:ext cx="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A</a:t>
              </a:r>
              <a:endParaRPr lang="en-US" altLang="zh-CN" sz="1400"/>
            </a:p>
          </p:txBody>
        </p:sp>
        <p:sp>
          <p:nvSpPr>
            <p:cNvPr id="211233" name="Rectangle 309"/>
            <p:cNvSpPr>
              <a:spLocks noChangeArrowheads="1"/>
            </p:cNvSpPr>
            <p:nvPr/>
          </p:nvSpPr>
          <p:spPr bwMode="auto">
            <a:xfrm>
              <a:off x="2019" y="2933"/>
              <a:ext cx="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B</a:t>
              </a:r>
              <a:endParaRPr lang="en-US" altLang="zh-CN" sz="1400"/>
            </a:p>
          </p:txBody>
        </p:sp>
        <p:sp>
          <p:nvSpPr>
            <p:cNvPr id="211234" name="Rectangle 310"/>
            <p:cNvSpPr>
              <a:spLocks noChangeArrowheads="1"/>
            </p:cNvSpPr>
            <p:nvPr/>
          </p:nvSpPr>
          <p:spPr bwMode="auto">
            <a:xfrm>
              <a:off x="3624" y="2933"/>
              <a:ext cx="7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ALUOut-cond</a:t>
              </a:r>
              <a:endParaRPr lang="en-US" altLang="zh-CN" sz="1400"/>
            </a:p>
          </p:txBody>
        </p:sp>
        <p:sp>
          <p:nvSpPr>
            <p:cNvPr id="211235" name="Rectangle 311"/>
            <p:cNvSpPr>
              <a:spLocks noChangeArrowheads="1"/>
            </p:cNvSpPr>
            <p:nvPr/>
          </p:nvSpPr>
          <p:spPr bwMode="auto">
            <a:xfrm>
              <a:off x="4419" y="2933"/>
              <a:ext cx="3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Fetch</a:t>
              </a:r>
              <a:endParaRPr lang="en-US" altLang="zh-CN" sz="1400"/>
            </a:p>
          </p:txBody>
        </p:sp>
        <p:sp>
          <p:nvSpPr>
            <p:cNvPr id="211236" name="Rectangle 312"/>
            <p:cNvSpPr>
              <a:spLocks noChangeArrowheads="1"/>
            </p:cNvSpPr>
            <p:nvPr/>
          </p:nvSpPr>
          <p:spPr bwMode="auto">
            <a:xfrm>
              <a:off x="520" y="3074"/>
              <a:ext cx="40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JUMP1</a:t>
              </a:r>
              <a:endParaRPr lang="en-US" altLang="zh-CN" sz="1400"/>
            </a:p>
          </p:txBody>
        </p:sp>
        <p:sp>
          <p:nvSpPr>
            <p:cNvPr id="211237" name="Rectangle 313"/>
            <p:cNvSpPr>
              <a:spLocks noChangeArrowheads="1"/>
            </p:cNvSpPr>
            <p:nvPr/>
          </p:nvSpPr>
          <p:spPr bwMode="auto">
            <a:xfrm>
              <a:off x="3624" y="3077"/>
              <a:ext cx="77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Jump address</a:t>
              </a:r>
              <a:endParaRPr lang="en-US" altLang="zh-CN" sz="1400"/>
            </a:p>
          </p:txBody>
        </p:sp>
        <p:sp>
          <p:nvSpPr>
            <p:cNvPr id="211238" name="Rectangle 314"/>
            <p:cNvSpPr>
              <a:spLocks noChangeArrowheads="1"/>
            </p:cNvSpPr>
            <p:nvPr/>
          </p:nvSpPr>
          <p:spPr bwMode="auto">
            <a:xfrm>
              <a:off x="4421" y="3077"/>
              <a:ext cx="3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 b="0">
                  <a:solidFill>
                    <a:srgbClr val="000000"/>
                  </a:solidFill>
                </a:rPr>
                <a:t>Fetch</a:t>
              </a:r>
              <a:endParaRPr lang="en-US" altLang="zh-CN" sz="1400"/>
            </a:p>
          </p:txBody>
        </p:sp>
        <p:sp>
          <p:nvSpPr>
            <p:cNvPr id="211239" name="Rectangle 315"/>
            <p:cNvSpPr>
              <a:spLocks noChangeArrowheads="1"/>
            </p:cNvSpPr>
            <p:nvPr/>
          </p:nvSpPr>
          <p:spPr bwMode="auto">
            <a:xfrm>
              <a:off x="476" y="1480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40" name="Rectangle 316"/>
            <p:cNvSpPr>
              <a:spLocks noChangeArrowheads="1"/>
            </p:cNvSpPr>
            <p:nvPr/>
          </p:nvSpPr>
          <p:spPr bwMode="auto">
            <a:xfrm>
              <a:off x="1008" y="1480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41" name="Rectangle 317"/>
            <p:cNvSpPr>
              <a:spLocks noChangeArrowheads="1"/>
            </p:cNvSpPr>
            <p:nvPr/>
          </p:nvSpPr>
          <p:spPr bwMode="auto">
            <a:xfrm>
              <a:off x="1607" y="1480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42" name="Rectangle 318"/>
            <p:cNvSpPr>
              <a:spLocks noChangeArrowheads="1"/>
            </p:cNvSpPr>
            <p:nvPr/>
          </p:nvSpPr>
          <p:spPr bwMode="auto">
            <a:xfrm>
              <a:off x="1970" y="1480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43" name="Rectangle 319"/>
            <p:cNvSpPr>
              <a:spLocks noChangeArrowheads="1"/>
            </p:cNvSpPr>
            <p:nvPr/>
          </p:nvSpPr>
          <p:spPr bwMode="auto">
            <a:xfrm>
              <a:off x="2381" y="1480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44" name="Rectangle 320"/>
            <p:cNvSpPr>
              <a:spLocks noChangeArrowheads="1"/>
            </p:cNvSpPr>
            <p:nvPr/>
          </p:nvSpPr>
          <p:spPr bwMode="auto">
            <a:xfrm>
              <a:off x="2998" y="1480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45" name="Rectangle 321"/>
            <p:cNvSpPr>
              <a:spLocks noChangeArrowheads="1"/>
            </p:cNvSpPr>
            <p:nvPr/>
          </p:nvSpPr>
          <p:spPr bwMode="auto">
            <a:xfrm>
              <a:off x="3584" y="1480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46" name="Rectangle 322"/>
            <p:cNvSpPr>
              <a:spLocks noChangeArrowheads="1"/>
            </p:cNvSpPr>
            <p:nvPr/>
          </p:nvSpPr>
          <p:spPr bwMode="auto">
            <a:xfrm>
              <a:off x="4370" y="1480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47" name="Line 323"/>
            <p:cNvSpPr>
              <a:spLocks noChangeShapeType="1"/>
            </p:cNvSpPr>
            <p:nvPr/>
          </p:nvSpPr>
          <p:spPr bwMode="auto">
            <a:xfrm>
              <a:off x="444" y="1480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48" name="Rectangle 324"/>
            <p:cNvSpPr>
              <a:spLocks noChangeArrowheads="1"/>
            </p:cNvSpPr>
            <p:nvPr/>
          </p:nvSpPr>
          <p:spPr bwMode="auto">
            <a:xfrm>
              <a:off x="482" y="1480"/>
              <a:ext cx="46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49" name="Rectangle 325"/>
            <p:cNvSpPr>
              <a:spLocks noChangeArrowheads="1"/>
            </p:cNvSpPr>
            <p:nvPr/>
          </p:nvSpPr>
          <p:spPr bwMode="auto">
            <a:xfrm>
              <a:off x="5096" y="1480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50" name="Line 326"/>
            <p:cNvSpPr>
              <a:spLocks noChangeShapeType="1"/>
            </p:cNvSpPr>
            <p:nvPr/>
          </p:nvSpPr>
          <p:spPr bwMode="auto">
            <a:xfrm>
              <a:off x="482" y="1768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51" name="Rectangle 327"/>
            <p:cNvSpPr>
              <a:spLocks noChangeArrowheads="1"/>
            </p:cNvSpPr>
            <p:nvPr/>
          </p:nvSpPr>
          <p:spPr bwMode="auto">
            <a:xfrm>
              <a:off x="482" y="1768"/>
              <a:ext cx="46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52" name="Line 328"/>
            <p:cNvSpPr>
              <a:spLocks noChangeShapeType="1"/>
            </p:cNvSpPr>
            <p:nvPr/>
          </p:nvSpPr>
          <p:spPr bwMode="auto">
            <a:xfrm>
              <a:off x="482" y="1913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53" name="Rectangle 329"/>
            <p:cNvSpPr>
              <a:spLocks noChangeArrowheads="1"/>
            </p:cNvSpPr>
            <p:nvPr/>
          </p:nvSpPr>
          <p:spPr bwMode="auto">
            <a:xfrm>
              <a:off x="482" y="1913"/>
              <a:ext cx="46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54" name="Line 330"/>
            <p:cNvSpPr>
              <a:spLocks noChangeShapeType="1"/>
            </p:cNvSpPr>
            <p:nvPr/>
          </p:nvSpPr>
          <p:spPr bwMode="auto">
            <a:xfrm>
              <a:off x="482" y="2057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55" name="Rectangle 331"/>
            <p:cNvSpPr>
              <a:spLocks noChangeArrowheads="1"/>
            </p:cNvSpPr>
            <p:nvPr/>
          </p:nvSpPr>
          <p:spPr bwMode="auto">
            <a:xfrm>
              <a:off x="482" y="2057"/>
              <a:ext cx="46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56" name="Line 332"/>
            <p:cNvSpPr>
              <a:spLocks noChangeShapeType="1"/>
            </p:cNvSpPr>
            <p:nvPr/>
          </p:nvSpPr>
          <p:spPr bwMode="auto">
            <a:xfrm>
              <a:off x="482" y="2201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57" name="Rectangle 333"/>
            <p:cNvSpPr>
              <a:spLocks noChangeArrowheads="1"/>
            </p:cNvSpPr>
            <p:nvPr/>
          </p:nvSpPr>
          <p:spPr bwMode="auto">
            <a:xfrm>
              <a:off x="482" y="2201"/>
              <a:ext cx="46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58" name="Line 334"/>
            <p:cNvSpPr>
              <a:spLocks noChangeShapeType="1"/>
            </p:cNvSpPr>
            <p:nvPr/>
          </p:nvSpPr>
          <p:spPr bwMode="auto">
            <a:xfrm>
              <a:off x="482" y="2345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59" name="Rectangle 335"/>
            <p:cNvSpPr>
              <a:spLocks noChangeArrowheads="1"/>
            </p:cNvSpPr>
            <p:nvPr/>
          </p:nvSpPr>
          <p:spPr bwMode="auto">
            <a:xfrm>
              <a:off x="482" y="2345"/>
              <a:ext cx="46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60" name="Line 336"/>
            <p:cNvSpPr>
              <a:spLocks noChangeShapeType="1"/>
            </p:cNvSpPr>
            <p:nvPr/>
          </p:nvSpPr>
          <p:spPr bwMode="auto">
            <a:xfrm>
              <a:off x="482" y="2489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61" name="Rectangle 337"/>
            <p:cNvSpPr>
              <a:spLocks noChangeArrowheads="1"/>
            </p:cNvSpPr>
            <p:nvPr/>
          </p:nvSpPr>
          <p:spPr bwMode="auto">
            <a:xfrm>
              <a:off x="482" y="2489"/>
              <a:ext cx="46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62" name="Line 338"/>
            <p:cNvSpPr>
              <a:spLocks noChangeShapeType="1"/>
            </p:cNvSpPr>
            <p:nvPr/>
          </p:nvSpPr>
          <p:spPr bwMode="auto">
            <a:xfrm>
              <a:off x="482" y="2633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63" name="Rectangle 339"/>
            <p:cNvSpPr>
              <a:spLocks noChangeArrowheads="1"/>
            </p:cNvSpPr>
            <p:nvPr/>
          </p:nvSpPr>
          <p:spPr bwMode="auto">
            <a:xfrm>
              <a:off x="482" y="2633"/>
              <a:ext cx="46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64" name="Line 340"/>
            <p:cNvSpPr>
              <a:spLocks noChangeShapeType="1"/>
            </p:cNvSpPr>
            <p:nvPr/>
          </p:nvSpPr>
          <p:spPr bwMode="auto">
            <a:xfrm>
              <a:off x="482" y="2778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65" name="Rectangle 341"/>
            <p:cNvSpPr>
              <a:spLocks noChangeArrowheads="1"/>
            </p:cNvSpPr>
            <p:nvPr/>
          </p:nvSpPr>
          <p:spPr bwMode="auto">
            <a:xfrm>
              <a:off x="482" y="2778"/>
              <a:ext cx="46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66" name="Line 342"/>
            <p:cNvSpPr>
              <a:spLocks noChangeShapeType="1"/>
            </p:cNvSpPr>
            <p:nvPr/>
          </p:nvSpPr>
          <p:spPr bwMode="auto">
            <a:xfrm>
              <a:off x="482" y="2922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67" name="Rectangle 343"/>
            <p:cNvSpPr>
              <a:spLocks noChangeArrowheads="1"/>
            </p:cNvSpPr>
            <p:nvPr/>
          </p:nvSpPr>
          <p:spPr bwMode="auto">
            <a:xfrm>
              <a:off x="482" y="2922"/>
              <a:ext cx="46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68" name="Line 344"/>
            <p:cNvSpPr>
              <a:spLocks noChangeShapeType="1"/>
            </p:cNvSpPr>
            <p:nvPr/>
          </p:nvSpPr>
          <p:spPr bwMode="auto">
            <a:xfrm>
              <a:off x="482" y="3066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69" name="Rectangle 345"/>
            <p:cNvSpPr>
              <a:spLocks noChangeArrowheads="1"/>
            </p:cNvSpPr>
            <p:nvPr/>
          </p:nvSpPr>
          <p:spPr bwMode="auto">
            <a:xfrm>
              <a:off x="482" y="3066"/>
              <a:ext cx="46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70" name="Line 346"/>
            <p:cNvSpPr>
              <a:spLocks noChangeShapeType="1"/>
            </p:cNvSpPr>
            <p:nvPr/>
          </p:nvSpPr>
          <p:spPr bwMode="auto">
            <a:xfrm>
              <a:off x="476" y="1480"/>
              <a:ext cx="1" cy="17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71" name="Rectangle 347"/>
            <p:cNvSpPr>
              <a:spLocks noChangeArrowheads="1"/>
            </p:cNvSpPr>
            <p:nvPr/>
          </p:nvSpPr>
          <p:spPr bwMode="auto">
            <a:xfrm>
              <a:off x="476" y="1480"/>
              <a:ext cx="6" cy="17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72" name="Line 348"/>
            <p:cNvSpPr>
              <a:spLocks noChangeShapeType="1"/>
            </p:cNvSpPr>
            <p:nvPr/>
          </p:nvSpPr>
          <p:spPr bwMode="auto">
            <a:xfrm>
              <a:off x="1008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73" name="Rectangle 349"/>
            <p:cNvSpPr>
              <a:spLocks noChangeArrowheads="1"/>
            </p:cNvSpPr>
            <p:nvPr/>
          </p:nvSpPr>
          <p:spPr bwMode="auto">
            <a:xfrm>
              <a:off x="1008" y="1486"/>
              <a:ext cx="6" cy="17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74" name="Line 350"/>
            <p:cNvSpPr>
              <a:spLocks noChangeShapeType="1"/>
            </p:cNvSpPr>
            <p:nvPr/>
          </p:nvSpPr>
          <p:spPr bwMode="auto">
            <a:xfrm>
              <a:off x="1607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75" name="Rectangle 351"/>
            <p:cNvSpPr>
              <a:spLocks noChangeArrowheads="1"/>
            </p:cNvSpPr>
            <p:nvPr/>
          </p:nvSpPr>
          <p:spPr bwMode="auto">
            <a:xfrm>
              <a:off x="1607" y="1486"/>
              <a:ext cx="6" cy="17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76" name="Line 352"/>
            <p:cNvSpPr>
              <a:spLocks noChangeShapeType="1"/>
            </p:cNvSpPr>
            <p:nvPr/>
          </p:nvSpPr>
          <p:spPr bwMode="auto">
            <a:xfrm>
              <a:off x="1970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77" name="Rectangle 353"/>
            <p:cNvSpPr>
              <a:spLocks noChangeArrowheads="1"/>
            </p:cNvSpPr>
            <p:nvPr/>
          </p:nvSpPr>
          <p:spPr bwMode="auto">
            <a:xfrm>
              <a:off x="1970" y="1486"/>
              <a:ext cx="6" cy="17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78" name="Line 354"/>
            <p:cNvSpPr>
              <a:spLocks noChangeShapeType="1"/>
            </p:cNvSpPr>
            <p:nvPr/>
          </p:nvSpPr>
          <p:spPr bwMode="auto">
            <a:xfrm>
              <a:off x="2381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79" name="Rectangle 355"/>
            <p:cNvSpPr>
              <a:spLocks noChangeArrowheads="1"/>
            </p:cNvSpPr>
            <p:nvPr/>
          </p:nvSpPr>
          <p:spPr bwMode="auto">
            <a:xfrm>
              <a:off x="2381" y="1486"/>
              <a:ext cx="6" cy="17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80" name="Line 356"/>
            <p:cNvSpPr>
              <a:spLocks noChangeShapeType="1"/>
            </p:cNvSpPr>
            <p:nvPr/>
          </p:nvSpPr>
          <p:spPr bwMode="auto">
            <a:xfrm>
              <a:off x="2998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81" name="Rectangle 357"/>
            <p:cNvSpPr>
              <a:spLocks noChangeArrowheads="1"/>
            </p:cNvSpPr>
            <p:nvPr/>
          </p:nvSpPr>
          <p:spPr bwMode="auto">
            <a:xfrm>
              <a:off x="2998" y="1486"/>
              <a:ext cx="6" cy="17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82" name="Line 358"/>
            <p:cNvSpPr>
              <a:spLocks noChangeShapeType="1"/>
            </p:cNvSpPr>
            <p:nvPr/>
          </p:nvSpPr>
          <p:spPr bwMode="auto">
            <a:xfrm>
              <a:off x="3584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83" name="Rectangle 359"/>
            <p:cNvSpPr>
              <a:spLocks noChangeArrowheads="1"/>
            </p:cNvSpPr>
            <p:nvPr/>
          </p:nvSpPr>
          <p:spPr bwMode="auto">
            <a:xfrm>
              <a:off x="3584" y="1486"/>
              <a:ext cx="6" cy="17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84" name="Line 360"/>
            <p:cNvSpPr>
              <a:spLocks noChangeShapeType="1"/>
            </p:cNvSpPr>
            <p:nvPr/>
          </p:nvSpPr>
          <p:spPr bwMode="auto">
            <a:xfrm>
              <a:off x="4370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85" name="Rectangle 361"/>
            <p:cNvSpPr>
              <a:spLocks noChangeArrowheads="1"/>
            </p:cNvSpPr>
            <p:nvPr/>
          </p:nvSpPr>
          <p:spPr bwMode="auto">
            <a:xfrm>
              <a:off x="4370" y="1486"/>
              <a:ext cx="6" cy="17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86" name="Line 362"/>
            <p:cNvSpPr>
              <a:spLocks noChangeShapeType="1"/>
            </p:cNvSpPr>
            <p:nvPr/>
          </p:nvSpPr>
          <p:spPr bwMode="auto">
            <a:xfrm>
              <a:off x="482" y="3210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87" name="Rectangle 363"/>
            <p:cNvSpPr>
              <a:spLocks noChangeArrowheads="1"/>
            </p:cNvSpPr>
            <p:nvPr/>
          </p:nvSpPr>
          <p:spPr bwMode="auto">
            <a:xfrm>
              <a:off x="482" y="3210"/>
              <a:ext cx="46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88" name="Line 364"/>
            <p:cNvSpPr>
              <a:spLocks noChangeShapeType="1"/>
            </p:cNvSpPr>
            <p:nvPr/>
          </p:nvSpPr>
          <p:spPr bwMode="auto">
            <a:xfrm>
              <a:off x="5096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89" name="Rectangle 365"/>
            <p:cNvSpPr>
              <a:spLocks noChangeArrowheads="1"/>
            </p:cNvSpPr>
            <p:nvPr/>
          </p:nvSpPr>
          <p:spPr bwMode="auto">
            <a:xfrm>
              <a:off x="5096" y="1486"/>
              <a:ext cx="6" cy="17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90" name="Line 366"/>
            <p:cNvSpPr>
              <a:spLocks noChangeShapeType="1"/>
            </p:cNvSpPr>
            <p:nvPr/>
          </p:nvSpPr>
          <p:spPr bwMode="auto">
            <a:xfrm>
              <a:off x="476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91" name="Rectangle 367"/>
            <p:cNvSpPr>
              <a:spLocks noChangeArrowheads="1"/>
            </p:cNvSpPr>
            <p:nvPr/>
          </p:nvSpPr>
          <p:spPr bwMode="auto">
            <a:xfrm>
              <a:off x="476" y="3216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92" name="Line 368"/>
            <p:cNvSpPr>
              <a:spLocks noChangeShapeType="1"/>
            </p:cNvSpPr>
            <p:nvPr/>
          </p:nvSpPr>
          <p:spPr bwMode="auto">
            <a:xfrm>
              <a:off x="1008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93" name="Rectangle 369"/>
            <p:cNvSpPr>
              <a:spLocks noChangeArrowheads="1"/>
            </p:cNvSpPr>
            <p:nvPr/>
          </p:nvSpPr>
          <p:spPr bwMode="auto">
            <a:xfrm>
              <a:off x="1008" y="3216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94" name="Line 370"/>
            <p:cNvSpPr>
              <a:spLocks noChangeShapeType="1"/>
            </p:cNvSpPr>
            <p:nvPr/>
          </p:nvSpPr>
          <p:spPr bwMode="auto">
            <a:xfrm>
              <a:off x="1607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95" name="Rectangle 371"/>
            <p:cNvSpPr>
              <a:spLocks noChangeArrowheads="1"/>
            </p:cNvSpPr>
            <p:nvPr/>
          </p:nvSpPr>
          <p:spPr bwMode="auto">
            <a:xfrm>
              <a:off x="1607" y="3216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96" name="Line 372"/>
            <p:cNvSpPr>
              <a:spLocks noChangeShapeType="1"/>
            </p:cNvSpPr>
            <p:nvPr/>
          </p:nvSpPr>
          <p:spPr bwMode="auto">
            <a:xfrm>
              <a:off x="1970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97" name="Rectangle 373"/>
            <p:cNvSpPr>
              <a:spLocks noChangeArrowheads="1"/>
            </p:cNvSpPr>
            <p:nvPr/>
          </p:nvSpPr>
          <p:spPr bwMode="auto">
            <a:xfrm>
              <a:off x="1970" y="3216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298" name="Line 374"/>
            <p:cNvSpPr>
              <a:spLocks noChangeShapeType="1"/>
            </p:cNvSpPr>
            <p:nvPr/>
          </p:nvSpPr>
          <p:spPr bwMode="auto">
            <a:xfrm>
              <a:off x="2381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299" name="Rectangle 375"/>
            <p:cNvSpPr>
              <a:spLocks noChangeArrowheads="1"/>
            </p:cNvSpPr>
            <p:nvPr/>
          </p:nvSpPr>
          <p:spPr bwMode="auto">
            <a:xfrm>
              <a:off x="2381" y="3216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00" name="Line 376"/>
            <p:cNvSpPr>
              <a:spLocks noChangeShapeType="1"/>
            </p:cNvSpPr>
            <p:nvPr/>
          </p:nvSpPr>
          <p:spPr bwMode="auto">
            <a:xfrm>
              <a:off x="2998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01" name="Rectangle 377"/>
            <p:cNvSpPr>
              <a:spLocks noChangeArrowheads="1"/>
            </p:cNvSpPr>
            <p:nvPr/>
          </p:nvSpPr>
          <p:spPr bwMode="auto">
            <a:xfrm>
              <a:off x="2998" y="3216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02" name="Line 378"/>
            <p:cNvSpPr>
              <a:spLocks noChangeShapeType="1"/>
            </p:cNvSpPr>
            <p:nvPr/>
          </p:nvSpPr>
          <p:spPr bwMode="auto">
            <a:xfrm>
              <a:off x="3584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03" name="Rectangle 379"/>
            <p:cNvSpPr>
              <a:spLocks noChangeArrowheads="1"/>
            </p:cNvSpPr>
            <p:nvPr/>
          </p:nvSpPr>
          <p:spPr bwMode="auto">
            <a:xfrm>
              <a:off x="3584" y="3216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04" name="Line 380"/>
            <p:cNvSpPr>
              <a:spLocks noChangeShapeType="1"/>
            </p:cNvSpPr>
            <p:nvPr/>
          </p:nvSpPr>
          <p:spPr bwMode="auto">
            <a:xfrm>
              <a:off x="4370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05" name="Rectangle 381"/>
            <p:cNvSpPr>
              <a:spLocks noChangeArrowheads="1"/>
            </p:cNvSpPr>
            <p:nvPr/>
          </p:nvSpPr>
          <p:spPr bwMode="auto">
            <a:xfrm>
              <a:off x="4370" y="3216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06" name="Line 382"/>
            <p:cNvSpPr>
              <a:spLocks noChangeShapeType="1"/>
            </p:cNvSpPr>
            <p:nvPr/>
          </p:nvSpPr>
          <p:spPr bwMode="auto">
            <a:xfrm>
              <a:off x="5096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07" name="Rectangle 383"/>
            <p:cNvSpPr>
              <a:spLocks noChangeArrowheads="1"/>
            </p:cNvSpPr>
            <p:nvPr/>
          </p:nvSpPr>
          <p:spPr bwMode="auto">
            <a:xfrm>
              <a:off x="5096" y="3216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08" name="Line 384"/>
            <p:cNvSpPr>
              <a:spLocks noChangeShapeType="1"/>
            </p:cNvSpPr>
            <p:nvPr/>
          </p:nvSpPr>
          <p:spPr bwMode="auto">
            <a:xfrm>
              <a:off x="5102" y="1480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09" name="Rectangle 385"/>
            <p:cNvSpPr>
              <a:spLocks noChangeArrowheads="1"/>
            </p:cNvSpPr>
            <p:nvPr/>
          </p:nvSpPr>
          <p:spPr bwMode="auto">
            <a:xfrm>
              <a:off x="5102" y="1480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10" name="Line 386"/>
            <p:cNvSpPr>
              <a:spLocks noChangeShapeType="1"/>
            </p:cNvSpPr>
            <p:nvPr/>
          </p:nvSpPr>
          <p:spPr bwMode="auto">
            <a:xfrm>
              <a:off x="5102" y="1768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11" name="Rectangle 387"/>
            <p:cNvSpPr>
              <a:spLocks noChangeArrowheads="1"/>
            </p:cNvSpPr>
            <p:nvPr/>
          </p:nvSpPr>
          <p:spPr bwMode="auto">
            <a:xfrm>
              <a:off x="5102" y="1768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12" name="Line 388"/>
            <p:cNvSpPr>
              <a:spLocks noChangeShapeType="1"/>
            </p:cNvSpPr>
            <p:nvPr/>
          </p:nvSpPr>
          <p:spPr bwMode="auto">
            <a:xfrm>
              <a:off x="5102" y="1913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13" name="Rectangle 389"/>
            <p:cNvSpPr>
              <a:spLocks noChangeArrowheads="1"/>
            </p:cNvSpPr>
            <p:nvPr/>
          </p:nvSpPr>
          <p:spPr bwMode="auto">
            <a:xfrm>
              <a:off x="5102" y="1913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14" name="Line 390"/>
            <p:cNvSpPr>
              <a:spLocks noChangeShapeType="1"/>
            </p:cNvSpPr>
            <p:nvPr/>
          </p:nvSpPr>
          <p:spPr bwMode="auto">
            <a:xfrm>
              <a:off x="5102" y="2057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15" name="Rectangle 391"/>
            <p:cNvSpPr>
              <a:spLocks noChangeArrowheads="1"/>
            </p:cNvSpPr>
            <p:nvPr/>
          </p:nvSpPr>
          <p:spPr bwMode="auto">
            <a:xfrm>
              <a:off x="5102" y="2057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16" name="Line 392"/>
            <p:cNvSpPr>
              <a:spLocks noChangeShapeType="1"/>
            </p:cNvSpPr>
            <p:nvPr/>
          </p:nvSpPr>
          <p:spPr bwMode="auto">
            <a:xfrm>
              <a:off x="5102" y="2201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17" name="Rectangle 393"/>
            <p:cNvSpPr>
              <a:spLocks noChangeArrowheads="1"/>
            </p:cNvSpPr>
            <p:nvPr/>
          </p:nvSpPr>
          <p:spPr bwMode="auto">
            <a:xfrm>
              <a:off x="5102" y="2201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18" name="Line 394"/>
            <p:cNvSpPr>
              <a:spLocks noChangeShapeType="1"/>
            </p:cNvSpPr>
            <p:nvPr/>
          </p:nvSpPr>
          <p:spPr bwMode="auto">
            <a:xfrm>
              <a:off x="5102" y="2345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19" name="Rectangle 395"/>
            <p:cNvSpPr>
              <a:spLocks noChangeArrowheads="1"/>
            </p:cNvSpPr>
            <p:nvPr/>
          </p:nvSpPr>
          <p:spPr bwMode="auto">
            <a:xfrm>
              <a:off x="5102" y="2345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20" name="Line 396"/>
            <p:cNvSpPr>
              <a:spLocks noChangeShapeType="1"/>
            </p:cNvSpPr>
            <p:nvPr/>
          </p:nvSpPr>
          <p:spPr bwMode="auto">
            <a:xfrm>
              <a:off x="5102" y="2489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21" name="Rectangle 397"/>
            <p:cNvSpPr>
              <a:spLocks noChangeArrowheads="1"/>
            </p:cNvSpPr>
            <p:nvPr/>
          </p:nvSpPr>
          <p:spPr bwMode="auto">
            <a:xfrm>
              <a:off x="5102" y="2489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22" name="Line 398"/>
            <p:cNvSpPr>
              <a:spLocks noChangeShapeType="1"/>
            </p:cNvSpPr>
            <p:nvPr/>
          </p:nvSpPr>
          <p:spPr bwMode="auto">
            <a:xfrm>
              <a:off x="5102" y="2633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23" name="Rectangle 399"/>
            <p:cNvSpPr>
              <a:spLocks noChangeArrowheads="1"/>
            </p:cNvSpPr>
            <p:nvPr/>
          </p:nvSpPr>
          <p:spPr bwMode="auto">
            <a:xfrm>
              <a:off x="5102" y="2633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24" name="Line 400"/>
            <p:cNvSpPr>
              <a:spLocks noChangeShapeType="1"/>
            </p:cNvSpPr>
            <p:nvPr/>
          </p:nvSpPr>
          <p:spPr bwMode="auto">
            <a:xfrm>
              <a:off x="5102" y="2778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25" name="Rectangle 401"/>
            <p:cNvSpPr>
              <a:spLocks noChangeArrowheads="1"/>
            </p:cNvSpPr>
            <p:nvPr/>
          </p:nvSpPr>
          <p:spPr bwMode="auto">
            <a:xfrm>
              <a:off x="5102" y="2778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26" name="Line 402"/>
            <p:cNvSpPr>
              <a:spLocks noChangeShapeType="1"/>
            </p:cNvSpPr>
            <p:nvPr/>
          </p:nvSpPr>
          <p:spPr bwMode="auto">
            <a:xfrm>
              <a:off x="5102" y="2922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27" name="Rectangle 403"/>
            <p:cNvSpPr>
              <a:spLocks noChangeArrowheads="1"/>
            </p:cNvSpPr>
            <p:nvPr/>
          </p:nvSpPr>
          <p:spPr bwMode="auto">
            <a:xfrm>
              <a:off x="5102" y="2922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28" name="Line 404"/>
            <p:cNvSpPr>
              <a:spLocks noChangeShapeType="1"/>
            </p:cNvSpPr>
            <p:nvPr/>
          </p:nvSpPr>
          <p:spPr bwMode="auto">
            <a:xfrm>
              <a:off x="5102" y="306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29" name="Rectangle 405"/>
            <p:cNvSpPr>
              <a:spLocks noChangeArrowheads="1"/>
            </p:cNvSpPr>
            <p:nvPr/>
          </p:nvSpPr>
          <p:spPr bwMode="auto">
            <a:xfrm>
              <a:off x="5102" y="3066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1330" name="Line 406"/>
            <p:cNvSpPr>
              <a:spLocks noChangeShapeType="1"/>
            </p:cNvSpPr>
            <p:nvPr/>
          </p:nvSpPr>
          <p:spPr bwMode="auto">
            <a:xfrm>
              <a:off x="5102" y="3210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1331" name="Rectangle 407"/>
            <p:cNvSpPr>
              <a:spLocks noChangeArrowheads="1"/>
            </p:cNvSpPr>
            <p:nvPr/>
          </p:nvSpPr>
          <p:spPr bwMode="auto">
            <a:xfrm>
              <a:off x="5102" y="3210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390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Microprogramming</a:t>
            </a:r>
          </a:p>
        </p:txBody>
      </p:sp>
      <p:sp>
        <p:nvSpPr>
          <p:cNvPr id="21197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78784" y="836712"/>
            <a:ext cx="8382000" cy="4495800"/>
          </a:xfrm>
          <a:prstGeom prst="roundRect">
            <a:avLst>
              <a:gd name="adj" fmla="val 3884"/>
            </a:avLst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What are the Microinstructions?</a:t>
            </a:r>
          </a:p>
        </p:txBody>
      </p:sp>
      <p:pic>
        <p:nvPicPr>
          <p:cNvPr id="211972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03176"/>
            <a:ext cx="6324600" cy="5410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24648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2" y="116632"/>
            <a:ext cx="4648200" cy="419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4000" dirty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Details</a:t>
            </a:r>
          </a:p>
        </p:txBody>
      </p:sp>
      <p:graphicFrame>
        <p:nvGraphicFramePr>
          <p:cNvPr id="1331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505343"/>
              </p:ext>
            </p:extLst>
          </p:nvPr>
        </p:nvGraphicFramePr>
        <p:xfrm>
          <a:off x="179512" y="1102277"/>
          <a:ext cx="4271962" cy="345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" name="工作表" r:id="rId4" imgW="3038292" imgH="2114329" progId="Excel.Sheet.8">
                  <p:embed/>
                </p:oleObj>
              </mc:Choice>
              <mc:Fallback>
                <p:oleObj name="工作表" r:id="rId4" imgW="3038292" imgH="2114329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02277"/>
                        <a:ext cx="4271962" cy="3456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30811"/>
              </p:ext>
            </p:extLst>
          </p:nvPr>
        </p:nvGraphicFramePr>
        <p:xfrm>
          <a:off x="228600" y="4365625"/>
          <a:ext cx="6056313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6" name="工作表" r:id="rId6" imgW="5762933" imgH="2010058" progId="Excel.Sheet.8">
                  <p:embed/>
                </p:oleObj>
              </mc:Choice>
              <mc:Fallback>
                <p:oleObj name="工作表" r:id="rId6" imgW="5762933" imgH="201005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65625"/>
                        <a:ext cx="6056313" cy="224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6553200" y="568849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/>
              <a:t>Seeing to</a:t>
            </a:r>
            <a:r>
              <a:rPr lang="en-US" altLang="zh-CN" sz="2400" b="0" dirty="0">
                <a:latin typeface="Times New Roman" panose="02020603050405020304" pitchFamily="18" charset="0"/>
              </a:rPr>
              <a:t> CD</a:t>
            </a:r>
          </a:p>
        </p:txBody>
      </p:sp>
    </p:spTree>
    <p:extLst>
      <p:ext uri="{BB962C8B-B14F-4D97-AF65-F5344CB8AC3E}">
        <p14:creationId xmlns:p14="http://schemas.microsoft.com/office/powerpoint/2010/main" val="14571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484355" name="Group 3"/>
          <p:cNvGraphicFramePr>
            <a:graphicFrameLocks noGrp="1"/>
          </p:cNvGraphicFramePr>
          <p:nvPr/>
        </p:nvGraphicFramePr>
        <p:xfrm>
          <a:off x="3779838" y="188913"/>
          <a:ext cx="5132387" cy="6035040"/>
        </p:xfrm>
        <a:graphic>
          <a:graphicData uri="http://schemas.openxmlformats.org/drawingml/2006/table">
            <a:tbl>
              <a:tblPr/>
              <a:tblGrid>
                <a:gridCol w="655637"/>
                <a:gridCol w="296863"/>
                <a:gridCol w="296862"/>
                <a:gridCol w="296863"/>
                <a:gridCol w="296862"/>
                <a:gridCol w="296863"/>
                <a:gridCol w="296862"/>
                <a:gridCol w="296863"/>
                <a:gridCol w="296862"/>
                <a:gridCol w="296863"/>
                <a:gridCol w="296862"/>
                <a:gridCol w="1508125"/>
              </a:tblGrid>
              <a:tr h="303213">
                <a:tc rowSpan="2"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ALUOp1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ALUOp0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SRC1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ALUSrcA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 rowSpan="2"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SRC2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ALUSrcB1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ALUSrcB0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 rowSpan="4"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Register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control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IRWrite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RegWrite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RegDst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MemtoReg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 rowSpan="3"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Memory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control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MemWrite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IorD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4"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PCWite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PCSource1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PCSource0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PCWrite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PCWriteCond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 rowSpan="2"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Seq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Addrctl1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Addrctl0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232" name="Rectangle 260"/>
          <p:cNvSpPr>
            <a:spLocks noChangeArrowheads="1"/>
          </p:cNvSpPr>
          <p:nvPr/>
        </p:nvSpPr>
        <p:spPr bwMode="auto">
          <a:xfrm>
            <a:off x="3132138" y="2492375"/>
            <a:ext cx="360362" cy="15843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600"/>
              <a:t>State (MC)</a:t>
            </a:r>
          </a:p>
        </p:txBody>
      </p:sp>
      <p:sp>
        <p:nvSpPr>
          <p:cNvPr id="213233" name="Rectangle 261"/>
          <p:cNvSpPr>
            <a:spLocks noChangeArrowheads="1"/>
          </p:cNvSpPr>
          <p:nvPr/>
        </p:nvSpPr>
        <p:spPr bwMode="auto">
          <a:xfrm>
            <a:off x="2411413" y="2347913"/>
            <a:ext cx="433387" cy="1944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3  2  1  0</a:t>
            </a:r>
          </a:p>
        </p:txBody>
      </p:sp>
      <p:grpSp>
        <p:nvGrpSpPr>
          <p:cNvPr id="213234" name="Group 262"/>
          <p:cNvGrpSpPr>
            <a:grpSpLocks/>
          </p:cNvGrpSpPr>
          <p:nvPr/>
        </p:nvGrpSpPr>
        <p:grpSpPr bwMode="auto">
          <a:xfrm>
            <a:off x="1403350" y="2205038"/>
            <a:ext cx="503238" cy="869950"/>
            <a:chOff x="476" y="799"/>
            <a:chExt cx="317" cy="548"/>
          </a:xfrm>
        </p:grpSpPr>
        <p:sp>
          <p:nvSpPr>
            <p:cNvPr id="213259" name="Rectangle 263"/>
            <p:cNvSpPr>
              <a:spLocks noChangeArrowheads="1"/>
            </p:cNvSpPr>
            <p:nvPr/>
          </p:nvSpPr>
          <p:spPr bwMode="auto">
            <a:xfrm rot="5400000">
              <a:off x="361" y="914"/>
              <a:ext cx="548" cy="31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/>
                <a:t>0011</a:t>
              </a:r>
            </a:p>
            <a:p>
              <a:pPr algn="ctr">
                <a:buFontTx/>
                <a:buNone/>
              </a:pPr>
              <a:r>
                <a:rPr lang="en-US" altLang="zh-CN" sz="1400"/>
                <a:t>0101</a:t>
              </a:r>
            </a:p>
          </p:txBody>
        </p:sp>
        <p:sp>
          <p:nvSpPr>
            <p:cNvPr id="213260" name="Line 264"/>
            <p:cNvSpPr>
              <a:spLocks noChangeShapeType="1"/>
            </p:cNvSpPr>
            <p:nvPr/>
          </p:nvSpPr>
          <p:spPr bwMode="auto">
            <a:xfrm rot="5400000">
              <a:off x="375" y="1072"/>
              <a:ext cx="5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3235" name="Group 265"/>
          <p:cNvGrpSpPr>
            <a:grpSpLocks/>
          </p:cNvGrpSpPr>
          <p:nvPr/>
        </p:nvGrpSpPr>
        <p:grpSpPr bwMode="auto">
          <a:xfrm>
            <a:off x="900113" y="4076700"/>
            <a:ext cx="1008062" cy="865188"/>
            <a:chOff x="113" y="2432"/>
            <a:chExt cx="635" cy="545"/>
          </a:xfrm>
        </p:grpSpPr>
        <p:sp>
          <p:nvSpPr>
            <p:cNvPr id="213255" name="Rectangle 266"/>
            <p:cNvSpPr>
              <a:spLocks noChangeArrowheads="1"/>
            </p:cNvSpPr>
            <p:nvPr/>
          </p:nvSpPr>
          <p:spPr bwMode="auto">
            <a:xfrm rot="5400000">
              <a:off x="159" y="2386"/>
              <a:ext cx="544" cy="63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/>
                <a:t>0110</a:t>
              </a:r>
            </a:p>
            <a:p>
              <a:pPr algn="ctr">
                <a:buFontTx/>
                <a:buNone/>
              </a:pPr>
              <a:r>
                <a:rPr lang="en-US" altLang="zh-CN" sz="1400"/>
                <a:t>1001</a:t>
              </a:r>
            </a:p>
            <a:p>
              <a:pPr algn="ctr">
                <a:buFontTx/>
                <a:buNone/>
              </a:pPr>
              <a:r>
                <a:rPr lang="en-US" altLang="zh-CN" sz="1400"/>
                <a:t>1001</a:t>
              </a:r>
            </a:p>
            <a:p>
              <a:pPr algn="ctr">
                <a:buFontTx/>
                <a:buNone/>
              </a:pPr>
              <a:r>
                <a:rPr lang="en-US" altLang="zh-CN" sz="1400"/>
                <a:t>0010</a:t>
              </a:r>
            </a:p>
          </p:txBody>
        </p:sp>
        <p:sp>
          <p:nvSpPr>
            <p:cNvPr id="213256" name="Line 267"/>
            <p:cNvSpPr>
              <a:spLocks noChangeShapeType="1"/>
            </p:cNvSpPr>
            <p:nvPr/>
          </p:nvSpPr>
          <p:spPr bwMode="auto">
            <a:xfrm rot="5400000">
              <a:off x="330" y="2705"/>
              <a:ext cx="5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257" name="Line 268"/>
            <p:cNvSpPr>
              <a:spLocks noChangeShapeType="1"/>
            </p:cNvSpPr>
            <p:nvPr/>
          </p:nvSpPr>
          <p:spPr bwMode="auto">
            <a:xfrm rot="5400000">
              <a:off x="158" y="2705"/>
              <a:ext cx="5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258" name="Line 269"/>
            <p:cNvSpPr>
              <a:spLocks noChangeShapeType="1"/>
            </p:cNvSpPr>
            <p:nvPr/>
          </p:nvSpPr>
          <p:spPr bwMode="auto">
            <a:xfrm rot="5400000">
              <a:off x="13" y="2705"/>
              <a:ext cx="5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3236" name="Freeform 270"/>
          <p:cNvSpPr>
            <a:spLocks/>
          </p:cNvSpPr>
          <p:nvPr/>
        </p:nvSpPr>
        <p:spPr bwMode="auto">
          <a:xfrm>
            <a:off x="2482850" y="1054100"/>
            <a:ext cx="504825" cy="935038"/>
          </a:xfrm>
          <a:custGeom>
            <a:avLst/>
            <a:gdLst>
              <a:gd name="T0" fmla="*/ 2147483647 w 318"/>
              <a:gd name="T1" fmla="*/ 0 h 589"/>
              <a:gd name="T2" fmla="*/ 2147483647 w 318"/>
              <a:gd name="T3" fmla="*/ 2147483647 h 589"/>
              <a:gd name="T4" fmla="*/ 2147483647 w 318"/>
              <a:gd name="T5" fmla="*/ 2147483647 h 589"/>
              <a:gd name="T6" fmla="*/ 2147483647 w 318"/>
              <a:gd name="T7" fmla="*/ 2147483647 h 589"/>
              <a:gd name="T8" fmla="*/ 2147483647 w 318"/>
              <a:gd name="T9" fmla="*/ 2147483647 h 589"/>
              <a:gd name="T10" fmla="*/ 0 w 318"/>
              <a:gd name="T11" fmla="*/ 2147483647 h 589"/>
              <a:gd name="T12" fmla="*/ 0 w 318"/>
              <a:gd name="T13" fmla="*/ 2147483647 h 589"/>
              <a:gd name="T14" fmla="*/ 2147483647 w 318"/>
              <a:gd name="T15" fmla="*/ 0 h 5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8"/>
              <a:gd name="T25" fmla="*/ 0 h 589"/>
              <a:gd name="T26" fmla="*/ 318 w 318"/>
              <a:gd name="T27" fmla="*/ 589 h 5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8" h="589">
                <a:moveTo>
                  <a:pt x="318" y="0"/>
                </a:moveTo>
                <a:lnTo>
                  <a:pt x="318" y="181"/>
                </a:lnTo>
                <a:lnTo>
                  <a:pt x="182" y="272"/>
                </a:lnTo>
                <a:lnTo>
                  <a:pt x="318" y="453"/>
                </a:lnTo>
                <a:lnTo>
                  <a:pt x="318" y="589"/>
                </a:lnTo>
                <a:lnTo>
                  <a:pt x="0" y="453"/>
                </a:lnTo>
                <a:lnTo>
                  <a:pt x="0" y="136"/>
                </a:lnTo>
                <a:lnTo>
                  <a:pt x="318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37" name="Freeform 271"/>
          <p:cNvSpPr>
            <a:spLocks/>
          </p:cNvSpPr>
          <p:nvPr/>
        </p:nvSpPr>
        <p:spPr bwMode="auto">
          <a:xfrm>
            <a:off x="2268538" y="1557338"/>
            <a:ext cx="215900" cy="1079500"/>
          </a:xfrm>
          <a:custGeom>
            <a:avLst/>
            <a:gdLst>
              <a:gd name="T0" fmla="*/ 2147483647 w 136"/>
              <a:gd name="T1" fmla="*/ 2147483647 h 680"/>
              <a:gd name="T2" fmla="*/ 0 w 136"/>
              <a:gd name="T3" fmla="*/ 2147483647 h 680"/>
              <a:gd name="T4" fmla="*/ 0 w 136"/>
              <a:gd name="T5" fmla="*/ 0 h 680"/>
              <a:gd name="T6" fmla="*/ 2147483647 w 136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36"/>
              <a:gd name="T13" fmla="*/ 0 h 680"/>
              <a:gd name="T14" fmla="*/ 136 w 136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" h="680">
                <a:moveTo>
                  <a:pt x="90" y="680"/>
                </a:moveTo>
                <a:lnTo>
                  <a:pt x="0" y="680"/>
                </a:ln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38" name="Line 272"/>
          <p:cNvSpPr>
            <a:spLocks noChangeShapeType="1"/>
          </p:cNvSpPr>
          <p:nvPr/>
        </p:nvSpPr>
        <p:spPr bwMode="auto">
          <a:xfrm>
            <a:off x="3492500" y="3284538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39" name="Line 273"/>
          <p:cNvSpPr>
            <a:spLocks noChangeShapeType="1"/>
          </p:cNvSpPr>
          <p:nvPr/>
        </p:nvSpPr>
        <p:spPr bwMode="auto">
          <a:xfrm>
            <a:off x="2843213" y="3284538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40" name="Freeform 274"/>
          <p:cNvSpPr>
            <a:spLocks/>
          </p:cNvSpPr>
          <p:nvPr/>
        </p:nvSpPr>
        <p:spPr bwMode="auto">
          <a:xfrm>
            <a:off x="2627313" y="4292600"/>
            <a:ext cx="6408737" cy="2305050"/>
          </a:xfrm>
          <a:custGeom>
            <a:avLst/>
            <a:gdLst>
              <a:gd name="T0" fmla="*/ 2147483647 w 4037"/>
              <a:gd name="T1" fmla="*/ 2147483647 h 1452"/>
              <a:gd name="T2" fmla="*/ 2147483647 w 4037"/>
              <a:gd name="T3" fmla="*/ 2147483647 h 1452"/>
              <a:gd name="T4" fmla="*/ 2147483647 w 4037"/>
              <a:gd name="T5" fmla="*/ 2147483647 h 1452"/>
              <a:gd name="T6" fmla="*/ 0 w 4037"/>
              <a:gd name="T7" fmla="*/ 2147483647 h 1452"/>
              <a:gd name="T8" fmla="*/ 0 w 4037"/>
              <a:gd name="T9" fmla="*/ 0 h 14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37"/>
              <a:gd name="T16" fmla="*/ 0 h 1452"/>
              <a:gd name="T17" fmla="*/ 4037 w 4037"/>
              <a:gd name="T18" fmla="*/ 1452 h 14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37" h="1452">
                <a:moveTo>
                  <a:pt x="3947" y="953"/>
                </a:moveTo>
                <a:lnTo>
                  <a:pt x="4037" y="953"/>
                </a:lnTo>
                <a:lnTo>
                  <a:pt x="4037" y="1452"/>
                </a:lnTo>
                <a:lnTo>
                  <a:pt x="0" y="1452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41" name="Freeform 275"/>
          <p:cNvSpPr>
            <a:spLocks/>
          </p:cNvSpPr>
          <p:nvPr/>
        </p:nvSpPr>
        <p:spPr bwMode="auto">
          <a:xfrm>
            <a:off x="2987675" y="1844675"/>
            <a:ext cx="576263" cy="1439863"/>
          </a:xfrm>
          <a:custGeom>
            <a:avLst/>
            <a:gdLst>
              <a:gd name="T0" fmla="*/ 2147483647 w 363"/>
              <a:gd name="T1" fmla="*/ 2147483647 h 862"/>
              <a:gd name="T2" fmla="*/ 2147483647 w 363"/>
              <a:gd name="T3" fmla="*/ 0 h 862"/>
              <a:gd name="T4" fmla="*/ 0 w 363"/>
              <a:gd name="T5" fmla="*/ 0 h 862"/>
              <a:gd name="T6" fmla="*/ 0 60000 65536"/>
              <a:gd name="T7" fmla="*/ 0 60000 65536"/>
              <a:gd name="T8" fmla="*/ 0 60000 65536"/>
              <a:gd name="T9" fmla="*/ 0 w 363"/>
              <a:gd name="T10" fmla="*/ 0 h 862"/>
              <a:gd name="T11" fmla="*/ 363 w 363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862">
                <a:moveTo>
                  <a:pt x="363" y="862"/>
                </a:moveTo>
                <a:lnTo>
                  <a:pt x="363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42" name="Line 276"/>
          <p:cNvSpPr>
            <a:spLocks noChangeShapeType="1"/>
          </p:cNvSpPr>
          <p:nvPr/>
        </p:nvSpPr>
        <p:spPr bwMode="auto">
          <a:xfrm flipH="1">
            <a:off x="2987675" y="1196975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43" name="Line 277"/>
          <p:cNvSpPr>
            <a:spLocks noChangeShapeType="1"/>
          </p:cNvSpPr>
          <p:nvPr/>
        </p:nvSpPr>
        <p:spPr bwMode="auto">
          <a:xfrm>
            <a:off x="2555875" y="1484313"/>
            <a:ext cx="1444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44" name="Line 278"/>
          <p:cNvSpPr>
            <a:spLocks noChangeShapeType="1"/>
          </p:cNvSpPr>
          <p:nvPr/>
        </p:nvSpPr>
        <p:spPr bwMode="auto">
          <a:xfrm>
            <a:off x="2627313" y="1370013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45" name="Freeform 279"/>
          <p:cNvSpPr>
            <a:spLocks/>
          </p:cNvSpPr>
          <p:nvPr/>
        </p:nvSpPr>
        <p:spPr bwMode="auto">
          <a:xfrm>
            <a:off x="1908175" y="2636838"/>
            <a:ext cx="503238" cy="431800"/>
          </a:xfrm>
          <a:custGeom>
            <a:avLst/>
            <a:gdLst>
              <a:gd name="T0" fmla="*/ 0 w 317"/>
              <a:gd name="T1" fmla="*/ 0 h 272"/>
              <a:gd name="T2" fmla="*/ 2147483647 w 317"/>
              <a:gd name="T3" fmla="*/ 0 h 272"/>
              <a:gd name="T4" fmla="*/ 2147483647 w 317"/>
              <a:gd name="T5" fmla="*/ 2147483647 h 272"/>
              <a:gd name="T6" fmla="*/ 2147483647 w 317"/>
              <a:gd name="T7" fmla="*/ 2147483647 h 272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272"/>
              <a:gd name="T14" fmla="*/ 317 w 317"/>
              <a:gd name="T15" fmla="*/ 272 h 2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272">
                <a:moveTo>
                  <a:pt x="0" y="0"/>
                </a:moveTo>
                <a:lnTo>
                  <a:pt x="136" y="0"/>
                </a:lnTo>
                <a:lnTo>
                  <a:pt x="136" y="272"/>
                </a:lnTo>
                <a:lnTo>
                  <a:pt x="317" y="272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46" name="Freeform 280"/>
          <p:cNvSpPr>
            <a:spLocks/>
          </p:cNvSpPr>
          <p:nvPr/>
        </p:nvSpPr>
        <p:spPr bwMode="auto">
          <a:xfrm>
            <a:off x="1908175" y="3573463"/>
            <a:ext cx="503238" cy="935037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2147483647 w 317"/>
              <a:gd name="T7" fmla="*/ 0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544"/>
              <a:gd name="T14" fmla="*/ 317 w 317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544">
                <a:moveTo>
                  <a:pt x="0" y="544"/>
                </a:moveTo>
                <a:lnTo>
                  <a:pt x="90" y="544"/>
                </a:lnTo>
                <a:lnTo>
                  <a:pt x="90" y="0"/>
                </a:lnTo>
                <a:lnTo>
                  <a:pt x="317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47" name="Freeform 281"/>
          <p:cNvSpPr>
            <a:spLocks/>
          </p:cNvSpPr>
          <p:nvPr/>
        </p:nvSpPr>
        <p:spPr bwMode="auto">
          <a:xfrm>
            <a:off x="611188" y="2708275"/>
            <a:ext cx="792162" cy="1800225"/>
          </a:xfrm>
          <a:custGeom>
            <a:avLst/>
            <a:gdLst>
              <a:gd name="T0" fmla="*/ 2147483647 w 499"/>
              <a:gd name="T1" fmla="*/ 2147483647 h 1134"/>
              <a:gd name="T2" fmla="*/ 0 w 499"/>
              <a:gd name="T3" fmla="*/ 2147483647 h 1134"/>
              <a:gd name="T4" fmla="*/ 0 w 499"/>
              <a:gd name="T5" fmla="*/ 0 h 1134"/>
              <a:gd name="T6" fmla="*/ 2147483647 w 499"/>
              <a:gd name="T7" fmla="*/ 0 h 1134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1134"/>
              <a:gd name="T14" fmla="*/ 499 w 499"/>
              <a:gd name="T15" fmla="*/ 1134 h 1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1134">
                <a:moveTo>
                  <a:pt x="182" y="1134"/>
                </a:moveTo>
                <a:lnTo>
                  <a:pt x="0" y="1134"/>
                </a:lnTo>
                <a:lnTo>
                  <a:pt x="0" y="0"/>
                </a:lnTo>
                <a:lnTo>
                  <a:pt x="499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48" name="Line 282"/>
          <p:cNvSpPr>
            <a:spLocks noChangeShapeType="1"/>
          </p:cNvSpPr>
          <p:nvPr/>
        </p:nvSpPr>
        <p:spPr bwMode="auto">
          <a:xfrm>
            <a:off x="0" y="3644900"/>
            <a:ext cx="6111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49" name="Line 283"/>
          <p:cNvSpPr>
            <a:spLocks noChangeShapeType="1"/>
          </p:cNvSpPr>
          <p:nvPr/>
        </p:nvSpPr>
        <p:spPr bwMode="auto">
          <a:xfrm>
            <a:off x="2124075" y="4005263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250" name="Text Box 284"/>
          <p:cNvSpPr txBox="1">
            <a:spLocks noChangeArrowheads="1"/>
          </p:cNvSpPr>
          <p:nvPr/>
        </p:nvSpPr>
        <p:spPr bwMode="auto">
          <a:xfrm>
            <a:off x="1979613" y="371633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213251" name="Text Box 285"/>
          <p:cNvSpPr txBox="1">
            <a:spLocks noChangeArrowheads="1"/>
          </p:cNvSpPr>
          <p:nvPr/>
        </p:nvSpPr>
        <p:spPr bwMode="auto">
          <a:xfrm>
            <a:off x="9525" y="3213100"/>
            <a:ext cx="45878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/>
              <a:t>Opcode</a:t>
            </a:r>
          </a:p>
        </p:txBody>
      </p:sp>
      <p:sp>
        <p:nvSpPr>
          <p:cNvPr id="213252" name="Text Box 286"/>
          <p:cNvSpPr txBox="1">
            <a:spLocks noChangeArrowheads="1"/>
          </p:cNvSpPr>
          <p:nvPr/>
        </p:nvSpPr>
        <p:spPr bwMode="auto">
          <a:xfrm rot="5400000">
            <a:off x="1296195" y="1421606"/>
            <a:ext cx="7223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Lw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sw</a:t>
            </a:r>
          </a:p>
        </p:txBody>
      </p:sp>
      <p:sp>
        <p:nvSpPr>
          <p:cNvPr id="213253" name="Text Box 287"/>
          <p:cNvSpPr txBox="1">
            <a:spLocks noChangeArrowheads="1"/>
          </p:cNvSpPr>
          <p:nvPr/>
        </p:nvSpPr>
        <p:spPr bwMode="auto">
          <a:xfrm rot="5400000">
            <a:off x="1015206" y="5061744"/>
            <a:ext cx="722313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00"/>
                </a:solidFill>
              </a:rPr>
              <a:t>R</a:t>
            </a:r>
          </a:p>
          <a:p>
            <a:pPr algn="ctr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00"/>
                </a:solidFill>
              </a:rPr>
              <a:t>J</a:t>
            </a:r>
          </a:p>
          <a:p>
            <a:pPr algn="ctr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00"/>
                </a:solidFill>
              </a:rPr>
              <a:t>Beq</a:t>
            </a:r>
          </a:p>
          <a:p>
            <a:pPr algn="ctr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00"/>
                </a:solidFill>
              </a:rPr>
              <a:t>Lw</a:t>
            </a:r>
          </a:p>
          <a:p>
            <a:pPr algn="ctr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00"/>
                </a:solidFill>
              </a:rPr>
              <a:t>Sw</a:t>
            </a:r>
          </a:p>
        </p:txBody>
      </p:sp>
      <p:sp>
        <p:nvSpPr>
          <p:cNvPr id="213254" name="Text Box 288"/>
          <p:cNvSpPr txBox="1">
            <a:spLocks noChangeArrowheads="1"/>
          </p:cNvSpPr>
          <p:nvPr/>
        </p:nvSpPr>
        <p:spPr bwMode="auto">
          <a:xfrm>
            <a:off x="3276600" y="908050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70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8" y="2797895"/>
            <a:ext cx="8690581" cy="3151867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006600"/>
              </a:buClr>
              <a:buSzPct val="90000"/>
              <a:buNone/>
              <a:defRPr/>
            </a:pPr>
            <a:r>
              <a:rPr lang="en-US" altLang="zh-CN" sz="48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华文行楷" pitchFamily="2" charset="-122"/>
              </a:rPr>
              <a:t>Processor </a:t>
            </a:r>
            <a:r>
              <a:rPr lang="en-US" altLang="zh-CN" sz="4800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华文行楷" pitchFamily="2" charset="-122"/>
              </a:rPr>
              <a:t>Design</a:t>
            </a:r>
            <a:r>
              <a:rPr lang="en-US" altLang="zh-CN" sz="4800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……</a:t>
            </a:r>
            <a:endParaRPr lang="en-US" altLang="zh-CN" sz="4800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006600"/>
              </a:buClr>
              <a:buSzPct val="90000"/>
              <a:buNone/>
              <a:defRPr/>
            </a:pPr>
            <a:endParaRPr lang="en-US" altLang="zh-CN" sz="2400" kern="0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marL="0" lvl="0" indent="0" algn="r">
              <a:buClr>
                <a:srgbClr val="006600"/>
              </a:buClr>
              <a:buSzPct val="90000"/>
              <a:buNone/>
              <a:defRPr/>
            </a:pPr>
            <a:r>
              <a:rPr lang="en-US" altLang="zh-CN" sz="4400" dirty="0">
                <a:solidFill>
                  <a:srgbClr val="FF3300"/>
                </a:solidFill>
                <a:latin typeface="Comic Sans MS" pitchFamily="66" charset="0"/>
              </a:rPr>
              <a:t>CPU </a:t>
            </a:r>
            <a:r>
              <a:rPr lang="en-US" altLang="zh-CN" sz="4400" dirty="0" smtClean="0">
                <a:solidFill>
                  <a:srgbClr val="FF3300"/>
                </a:solidFill>
                <a:latin typeface="Comic Sans MS" pitchFamily="66" charset="0"/>
              </a:rPr>
              <a:t>with </a:t>
            </a:r>
            <a:r>
              <a:rPr lang="en-US" altLang="zh-CN" sz="4400" dirty="0">
                <a:solidFill>
                  <a:srgbClr val="FF3300"/>
                </a:solidFill>
                <a:latin typeface="Comic Sans MS" pitchFamily="66" charset="0"/>
              </a:rPr>
              <a:t>Exception</a:t>
            </a:r>
            <a:endParaRPr lang="zh-CN" altLang="en-US" sz="4400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35" name="组合 7"/>
          <p:cNvGrpSpPr>
            <a:grpSpLocks/>
          </p:cNvGrpSpPr>
          <p:nvPr/>
        </p:nvGrpSpPr>
        <p:grpSpPr bwMode="auto">
          <a:xfrm>
            <a:off x="5004048" y="1061973"/>
            <a:ext cx="3673475" cy="1871662"/>
            <a:chOff x="177800" y="1268413"/>
            <a:chExt cx="8715375" cy="4968875"/>
          </a:xfrm>
        </p:grpSpPr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1042988" y="2636838"/>
              <a:ext cx="6985000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kern="0" dirty="0">
                  <a:solidFill>
                    <a:srgbClr val="FFFFFF"/>
                  </a:solidFill>
                </a:rPr>
                <a:t>Instruction fetch/decode and </a:t>
              </a:r>
              <a:r>
                <a:rPr lang="en-US" altLang="zh-CN" sz="800" kern="0" dirty="0" err="1">
                  <a:solidFill>
                    <a:srgbClr val="FFFFFF"/>
                  </a:solidFill>
                </a:rPr>
                <a:t>registerfetch</a:t>
              </a:r>
              <a:endParaRPr lang="en-US" altLang="zh-CN" sz="800" kern="0" dirty="0">
                <a:solidFill>
                  <a:srgbClr val="FFFFFF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kern="0" dirty="0">
                  <a:solidFill>
                    <a:srgbClr val="FFFFFF"/>
                  </a:solidFill>
                </a:rPr>
                <a:t>Figure(5.32)</a:t>
              </a:r>
            </a:p>
          </p:txBody>
        </p:sp>
        <p:sp>
          <p:nvSpPr>
            <p:cNvPr id="37" name="AutoShape 5"/>
            <p:cNvSpPr>
              <a:spLocks noChangeArrowheads="1"/>
            </p:cNvSpPr>
            <p:nvPr/>
          </p:nvSpPr>
          <p:spPr bwMode="auto">
            <a:xfrm>
              <a:off x="177800" y="4437063"/>
              <a:ext cx="1873250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Menory access</a:t>
              </a:r>
            </a:p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instructions</a:t>
              </a:r>
            </a:p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Figure(5.33)</a:t>
              </a:r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auto">
            <a:xfrm>
              <a:off x="2124075" y="4437063"/>
              <a:ext cx="2160588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R-type instructions</a:t>
              </a:r>
            </a:p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Figure(5.34)</a:t>
              </a:r>
            </a:p>
          </p:txBody>
        </p: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4356100" y="4437063"/>
              <a:ext cx="2160588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Branch instructions</a:t>
              </a:r>
            </a:p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Figure(5.35)</a:t>
              </a:r>
            </a:p>
          </p:txBody>
        </p:sp>
        <p:sp>
          <p:nvSpPr>
            <p:cNvPr id="40" name="AutoShape 8"/>
            <p:cNvSpPr>
              <a:spLocks noChangeArrowheads="1"/>
            </p:cNvSpPr>
            <p:nvPr/>
          </p:nvSpPr>
          <p:spPr bwMode="auto">
            <a:xfrm>
              <a:off x="6588125" y="4437063"/>
              <a:ext cx="2016125" cy="936625"/>
            </a:xfrm>
            <a:prstGeom prst="flowChartAlternateProcess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Jump instructions</a:t>
              </a:r>
            </a:p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b="0" kern="0">
                  <a:solidFill>
                    <a:srgbClr val="FFFFFF"/>
                  </a:solidFill>
                </a:rPr>
                <a:t>Figure(5.36)</a:t>
              </a: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4356100" y="1700213"/>
              <a:ext cx="0" cy="936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1657350" cy="5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lang="en-US" altLang="zh-CN" sz="800" kern="0">
                  <a:solidFill>
                    <a:srgbClr val="003300"/>
                  </a:solidFill>
                </a:rPr>
                <a:t>Start </a:t>
              </a: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1042988" y="4005263"/>
              <a:ext cx="6553200" cy="431800"/>
            </a:xfrm>
            <a:custGeom>
              <a:avLst/>
              <a:gdLst>
                <a:gd name="T0" fmla="*/ 0 w 4128"/>
                <a:gd name="T1" fmla="*/ 2147483647 h 181"/>
                <a:gd name="T2" fmla="*/ 0 w 4128"/>
                <a:gd name="T3" fmla="*/ 0 h 181"/>
                <a:gd name="T4" fmla="*/ 2147483647 w 4128"/>
                <a:gd name="T5" fmla="*/ 0 h 181"/>
                <a:gd name="T6" fmla="*/ 2147483647 w 4128"/>
                <a:gd name="T7" fmla="*/ 2147483647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8"/>
                <a:gd name="T13" fmla="*/ 0 h 181"/>
                <a:gd name="T14" fmla="*/ 4128 w 4128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8" h="181">
                  <a:moveTo>
                    <a:pt x="0" y="181"/>
                  </a:moveTo>
                  <a:lnTo>
                    <a:pt x="0" y="0"/>
                  </a:lnTo>
                  <a:lnTo>
                    <a:pt x="4128" y="0"/>
                  </a:lnTo>
                  <a:lnTo>
                    <a:pt x="4128" y="181"/>
                  </a:lnTo>
                </a:path>
              </a:pathLst>
            </a:custGeom>
            <a:noFill/>
            <a:ln w="127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4356100" y="35734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3132138" y="40052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5364163" y="4005263"/>
              <a:ext cx="0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1042988" y="2133600"/>
              <a:ext cx="7850187" cy="4103688"/>
            </a:xfrm>
            <a:custGeom>
              <a:avLst/>
              <a:gdLst>
                <a:gd name="T0" fmla="*/ 0 w 4945"/>
                <a:gd name="T1" fmla="*/ 2147483647 h 2585"/>
                <a:gd name="T2" fmla="*/ 0 w 4945"/>
                <a:gd name="T3" fmla="*/ 2147483647 h 2585"/>
                <a:gd name="T4" fmla="*/ 2147483647 w 4945"/>
                <a:gd name="T5" fmla="*/ 2147483647 h 2585"/>
                <a:gd name="T6" fmla="*/ 2147483647 w 4945"/>
                <a:gd name="T7" fmla="*/ 0 h 2585"/>
                <a:gd name="T8" fmla="*/ 2147483647 w 4945"/>
                <a:gd name="T9" fmla="*/ 0 h 2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5"/>
                <a:gd name="T16" fmla="*/ 0 h 2585"/>
                <a:gd name="T17" fmla="*/ 4945 w 4945"/>
                <a:gd name="T18" fmla="*/ 2585 h 25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5" h="2585">
                  <a:moveTo>
                    <a:pt x="0" y="2041"/>
                  </a:moveTo>
                  <a:lnTo>
                    <a:pt x="0" y="2585"/>
                  </a:lnTo>
                  <a:lnTo>
                    <a:pt x="4945" y="2585"/>
                  </a:lnTo>
                  <a:lnTo>
                    <a:pt x="4945" y="0"/>
                  </a:lnTo>
                  <a:lnTo>
                    <a:pt x="2087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>
              <a:off x="3203575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5508625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7596188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1042988" y="5373688"/>
              <a:ext cx="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endParaRPr kumimoji="0" lang="zh-CN" altLang="en-US" sz="1800" b="0" kern="0" smtClean="0">
                <a:solidFill>
                  <a:srgbClr val="00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5.6  Exception</a:t>
            </a:r>
          </a:p>
        </p:txBody>
      </p:sp>
      <p:sp>
        <p:nvSpPr>
          <p:cNvPr id="21504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44418" y="1340768"/>
            <a:ext cx="8915400" cy="41148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chemeClr val="tx1"/>
                </a:solidFill>
              </a:rPr>
              <a:t>The cause of changing CPU’s work flow :</a:t>
            </a:r>
          </a:p>
          <a:p>
            <a:pPr lvl="1" eaLnBrk="1" hangingPunct="1"/>
            <a:r>
              <a:rPr lang="en-US" altLang="zh-CN" sz="2400" dirty="0" smtClean="0"/>
              <a:t>Control instructions in program (</a:t>
            </a:r>
            <a:r>
              <a:rPr lang="en-US" altLang="zh-CN" sz="2400" dirty="0" err="1" smtClean="0"/>
              <a:t>bne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beq</a:t>
            </a:r>
            <a:r>
              <a:rPr lang="en-US" altLang="zh-CN" sz="2400" dirty="0" smtClean="0"/>
              <a:t>, j, </a:t>
            </a:r>
            <a:r>
              <a:rPr lang="en-US" altLang="zh-CN" sz="2400" dirty="0" err="1" smtClean="0"/>
              <a:t>jal</a:t>
            </a:r>
            <a:r>
              <a:rPr lang="en-US" altLang="zh-CN" sz="2400" dirty="0" smtClean="0"/>
              <a:t> , 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     It is </a:t>
            </a:r>
            <a:r>
              <a:rPr lang="en-US" altLang="zh-CN" sz="2400" dirty="0" smtClean="0">
                <a:solidFill>
                  <a:srgbClr val="FF0000"/>
                </a:solidFill>
              </a:rPr>
              <a:t>foreseeable</a:t>
            </a:r>
            <a:r>
              <a:rPr lang="en-US" altLang="zh-CN" sz="2400" dirty="0" smtClean="0"/>
              <a:t> in programming flow</a:t>
            </a:r>
          </a:p>
          <a:p>
            <a:pPr lvl="1" eaLnBrk="1" hangingPunct="1"/>
            <a:r>
              <a:rPr lang="en-US" altLang="zh-CN" sz="2400" dirty="0" smtClean="0"/>
              <a:t>Something happen suddenly (Exception and Interruption)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     It is </a:t>
            </a:r>
            <a:r>
              <a:rPr lang="en-US" altLang="zh-CN" sz="2400" dirty="0" smtClean="0">
                <a:solidFill>
                  <a:srgbClr val="FF0000"/>
                </a:solidFill>
              </a:rPr>
              <a:t>unpredictable</a:t>
            </a:r>
          </a:p>
          <a:p>
            <a:pPr lvl="2"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Call Instructions </a:t>
            </a:r>
            <a:r>
              <a:rPr lang="en-US" altLang="zh-CN" sz="2000" dirty="0">
                <a:solidFill>
                  <a:srgbClr val="FF0000"/>
                </a:solidFill>
              </a:rPr>
              <a:t>triggered by hardware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chemeClr val="tx1"/>
                </a:solidFill>
              </a:rPr>
              <a:t>Unexpected  events</a:t>
            </a:r>
          </a:p>
          <a:p>
            <a:pPr lvl="1" eaLnBrk="1" hangingPunct="1"/>
            <a:r>
              <a:rPr lang="en-US" altLang="zh-CN" sz="2400" dirty="0" smtClean="0"/>
              <a:t>Exception: from within processor ( overflow,  undefined instruction, 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)</a:t>
            </a:r>
          </a:p>
          <a:p>
            <a:pPr lvl="1" eaLnBrk="1" hangingPunct="1"/>
            <a:r>
              <a:rPr lang="en-US" altLang="zh-CN" sz="2400" dirty="0" smtClean="0"/>
              <a:t>Interruption : from </a:t>
            </a:r>
            <a:r>
              <a:rPr lang="en-US" altLang="zh-CN" sz="2400" dirty="0" smtClean="0">
                <a:solidFill>
                  <a:srgbClr val="FF0000"/>
                </a:solidFill>
              </a:rPr>
              <a:t>outside processor </a:t>
            </a:r>
            <a:r>
              <a:rPr lang="en-US" altLang="zh-CN" sz="2400" dirty="0" smtClean="0"/>
              <a:t>( input /output )</a:t>
            </a:r>
          </a:p>
        </p:txBody>
      </p:sp>
    </p:spTree>
    <p:extLst>
      <p:ext uri="{BB962C8B-B14F-4D97-AF65-F5344CB8AC3E}">
        <p14:creationId xmlns:p14="http://schemas.microsoft.com/office/powerpoint/2010/main" val="35792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98"/>
            <a:ext cx="7546032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Exception</a:t>
            </a:r>
            <a:endParaRPr lang="en-US" altLang="zh-CN" dirty="0"/>
          </a:p>
        </p:txBody>
      </p:sp>
      <p:sp>
        <p:nvSpPr>
          <p:cNvPr id="21606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382000" cy="4536504"/>
          </a:xfrm>
          <a:prstGeom prst="roundRect">
            <a:avLst>
              <a:gd name="adj" fmla="val 5130"/>
            </a:avLst>
          </a:prstGeo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Exception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An Exception is a unexpected event from within processor.</a:t>
            </a: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</a:rPr>
              <a:t>We follow the MIPS convention</a:t>
            </a:r>
          </a:p>
          <a:p>
            <a:pPr lvl="1" eaLnBrk="1" hangingPunct="1"/>
            <a:r>
              <a:rPr lang="en-US" altLang="zh-CN" sz="2000" dirty="0" smtClean="0">
                <a:solidFill>
                  <a:schemeClr val="tx1"/>
                </a:solidFill>
              </a:rPr>
              <a:t>using the term exception to refer to any unexpected change in control flow</a:t>
            </a: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</a:rPr>
              <a:t>Here we will discuss two types exceptions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arithmetic overflow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undefined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Interruption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Implementation methods are similar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1:  Instruction Fetch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Use PC to get instruction and put it in the Instruction Register.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49" charset="0"/>
              </a:rPr>
              <a:t>IR = Memory[PC];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Increment the PC by 4 and put the result back in the PC.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49" charset="0"/>
              </a:rPr>
              <a:t>PC = PC + 4;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Can be described simply using RTL "Register-Transfer Language"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/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	IR = Memory[PC];</a:t>
            </a:r>
            <a:b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	PC = PC + 4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0" dirty="0">
                <a:solidFill>
                  <a:schemeClr val="tx1"/>
                </a:solidFill>
              </a:rPr>
              <a:t>Can we figure out the values of the control signals?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0" dirty="0">
                <a:solidFill>
                  <a:schemeClr val="tx1"/>
                </a:solidFill>
              </a:rPr>
              <a:t>What is the advantage of updating the PC now?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336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797552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Improve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working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0992"/>
            <a:ext cx="8229600" cy="5256584"/>
          </a:xfrm>
        </p:spPr>
        <p:txBody>
          <a:bodyPr>
            <a:noAutofit/>
          </a:bodyPr>
          <a:lstStyle/>
          <a:p>
            <a:pPr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Interaction between CPU and outside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Query 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Consume CPU time no matter whether request or not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Exception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Request CPU when necessary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Increase CPU efficiency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Convenient for interaction among multiple 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equipments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DMA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No interact with CPU</a:t>
            </a: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Massive data transmission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Nature of exception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Hardware triggered 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jal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/call instruction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Happens internal or external of instructions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Soft interrupt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eaLnBrk="0" fontAlgn="base" hangingPunct="0"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Use 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jal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to simulate interrupts handled by hardware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22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How Exceptions Are Handled</a:t>
            </a:r>
            <a:endParaRPr lang="en-US" altLang="zh-CN" smtClean="0"/>
          </a:p>
        </p:txBody>
      </p:sp>
      <p:sp>
        <p:nvSpPr>
          <p:cNvPr id="217091" name="AutoShap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What must </a:t>
            </a:r>
            <a:r>
              <a:rPr lang="en-US" altLang="zh-CN" sz="2800" dirty="0" smtClean="0">
                <a:solidFill>
                  <a:schemeClr val="tx1"/>
                </a:solidFill>
              </a:rPr>
              <a:t>the processor do?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2400" dirty="0" smtClean="0"/>
              <a:t>When </a:t>
            </a:r>
            <a:r>
              <a:rPr lang="en-US" altLang="zh-CN" sz="2400" dirty="0"/>
              <a:t>exception </a:t>
            </a:r>
            <a:r>
              <a:rPr lang="en-US" altLang="zh-CN" sz="2400" dirty="0" smtClean="0"/>
              <a:t>happens the </a:t>
            </a:r>
            <a:r>
              <a:rPr lang="en-US" altLang="zh-CN" sz="2400" dirty="0"/>
              <a:t>processor must do </a:t>
            </a:r>
            <a:r>
              <a:rPr lang="en-US" altLang="zh-CN" sz="2400" dirty="0" smtClean="0"/>
              <a:t>something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2400" dirty="0"/>
              <a:t>The predefined process routines are saved in memory when computer </a:t>
            </a:r>
            <a:r>
              <a:rPr lang="en-US" altLang="zh-CN" sz="2400" dirty="0" smtClean="0"/>
              <a:t>starts</a:t>
            </a:r>
            <a:endParaRPr lang="en-US" altLang="zh-CN" sz="2400" dirty="0"/>
          </a:p>
          <a:p>
            <a:pPr eaLnBrk="1" hangingPunct="1"/>
            <a:r>
              <a:rPr lang="en-US" altLang="zh-CN" sz="2800" dirty="0" smtClean="0">
                <a:solidFill>
                  <a:schemeClr val="tx1"/>
                </a:solidFill>
              </a:rPr>
              <a:t>Problem</a:t>
            </a:r>
          </a:p>
          <a:p>
            <a:pPr lvl="1" eaLnBrk="1" hangingPunct="1"/>
            <a:r>
              <a:rPr lang="en-US" altLang="zh-CN" sz="2400" dirty="0"/>
              <a:t> </a:t>
            </a:r>
            <a:r>
              <a:rPr lang="en-US" altLang="zh-CN" sz="2200" dirty="0"/>
              <a:t>how can  CPU </a:t>
            </a:r>
            <a:r>
              <a:rPr lang="en-US" altLang="zh-CN" sz="2200" dirty="0" smtClean="0"/>
              <a:t>go to </a:t>
            </a:r>
            <a:r>
              <a:rPr lang="en-US" altLang="zh-CN" sz="2200" dirty="0"/>
              <a:t>relative routine when an exception </a:t>
            </a:r>
            <a:r>
              <a:rPr lang="en-US" altLang="zh-CN" sz="2200" dirty="0" smtClean="0"/>
              <a:t>occurs</a:t>
            </a:r>
            <a:endParaRPr lang="en-US" altLang="zh-CN" sz="2200" dirty="0"/>
          </a:p>
          <a:p>
            <a:pPr lvl="1" eaLnBrk="1" hangingPunct="1"/>
            <a:r>
              <a:rPr lang="en-US" altLang="zh-CN" sz="2200" dirty="0"/>
              <a:t>CPU should know</a:t>
            </a:r>
          </a:p>
          <a:p>
            <a:pPr lvl="2" eaLnBrk="1" hangingPunct="1"/>
            <a:r>
              <a:rPr lang="en-US" altLang="zh-CN" sz="2000" dirty="0" smtClean="0"/>
              <a:t>The  cause of exception</a:t>
            </a:r>
          </a:p>
          <a:p>
            <a:pPr lvl="2" eaLnBrk="1" hangingPunct="1"/>
            <a:r>
              <a:rPr lang="en-US" altLang="zh-CN" sz="2000" dirty="0" smtClean="0"/>
              <a:t>which instruction generate the exception</a:t>
            </a:r>
          </a:p>
          <a:p>
            <a:pPr lvl="1" eaLnBrk="1" hangingPunct="1"/>
            <a:r>
              <a:rPr lang="en-US" altLang="zh-CN" sz="2200" dirty="0">
                <a:solidFill>
                  <a:srgbClr val="FF0000"/>
                </a:solidFill>
              </a:rPr>
              <a:t>Like the </a:t>
            </a:r>
            <a:r>
              <a:rPr lang="en-US" altLang="zh-CN" sz="2200" dirty="0" smtClean="0">
                <a:solidFill>
                  <a:srgbClr val="FF0000"/>
                </a:solidFill>
              </a:rPr>
              <a:t>“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jal</a:t>
            </a:r>
            <a:r>
              <a:rPr lang="en-US" altLang="zh-CN" sz="2200" dirty="0" smtClean="0">
                <a:solidFill>
                  <a:srgbClr val="FF0000"/>
                </a:solidFill>
              </a:rPr>
              <a:t>" </a:t>
            </a:r>
            <a:r>
              <a:rPr lang="en-US" altLang="zh-CN" sz="2200" dirty="0">
                <a:solidFill>
                  <a:srgbClr val="FF0000"/>
                </a:solidFill>
              </a:rPr>
              <a:t>instruction, but the hardware triggers</a:t>
            </a:r>
          </a:p>
        </p:txBody>
      </p:sp>
    </p:spTree>
    <p:extLst>
      <p:ext uri="{BB962C8B-B14F-4D97-AF65-F5344CB8AC3E}">
        <p14:creationId xmlns:p14="http://schemas.microsoft.com/office/powerpoint/2010/main" val="23010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 interrupt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7099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prstClr val="black"/>
                </a:solidFill>
                <a:ea typeface="黑体" pitchFamily="49" charset="-122"/>
              </a:rPr>
              <a:t>Coprocessor </a:t>
            </a:r>
            <a:r>
              <a:rPr lang="en-US" altLang="zh-CN" sz="2800" dirty="0" smtClean="0">
                <a:solidFill>
                  <a:prstClr val="black"/>
                </a:solidFill>
                <a:ea typeface="黑体" pitchFamily="49" charset="-122"/>
              </a:rPr>
              <a:t>0</a:t>
            </a:r>
            <a:r>
              <a:rPr lang="en-US" altLang="zh-CN" sz="2800" dirty="0">
                <a:solidFill>
                  <a:prstClr val="black"/>
                </a:solidFill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ea typeface="黑体" pitchFamily="49" charset="-122"/>
              </a:rPr>
              <a:t>: CP0</a:t>
            </a:r>
            <a:endParaRPr lang="en-US" altLang="zh-CN" dirty="0"/>
          </a:p>
          <a:p>
            <a:pPr lvl="1"/>
            <a:r>
              <a:rPr lang="en-US" altLang="zh-CN" sz="2400" dirty="0"/>
              <a:t>32 </a:t>
            </a:r>
            <a:r>
              <a:rPr lang="en-US" altLang="zh-CN" sz="2400" dirty="0" smtClean="0"/>
              <a:t>Registers number(5bit </a:t>
            </a:r>
            <a:r>
              <a:rPr lang="en-US" altLang="zh-CN" sz="2400" dirty="0"/>
              <a:t>indication)</a:t>
            </a:r>
          </a:p>
          <a:p>
            <a:pPr lvl="1"/>
            <a:r>
              <a:rPr lang="en-US" altLang="zh-CN" sz="2400" dirty="0"/>
              <a:t>Each number contains 8 </a:t>
            </a:r>
            <a:r>
              <a:rPr lang="en-US" altLang="zh-CN" sz="2400" dirty="0" smtClean="0"/>
              <a:t>registers(: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Selection 3bit)</a:t>
            </a:r>
            <a:endParaRPr lang="en-US" altLang="zh-CN" sz="2400" dirty="0"/>
          </a:p>
          <a:p>
            <a:pPr lvl="2"/>
            <a:r>
              <a:rPr lang="en-US" altLang="zh-CN" sz="2000" dirty="0"/>
              <a:t>Each register consists of 32 bits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prstClr val="black"/>
                </a:solidFill>
                <a:ea typeface="黑体" pitchFamily="49" charset="-122"/>
              </a:rPr>
              <a:t>CP0 register</a:t>
            </a:r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56391"/>
              </p:ext>
            </p:extLst>
          </p:nvPr>
        </p:nvGraphicFramePr>
        <p:xfrm>
          <a:off x="941156" y="3519731"/>
          <a:ext cx="7426392" cy="2645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941"/>
                <a:gridCol w="1172699"/>
                <a:gridCol w="5078752"/>
              </a:tblGrid>
              <a:tr h="413325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Register 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number</a:t>
                      </a:r>
                      <a:endParaRPr kumimoji="0" lang="zh-CN" alt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function</a:t>
                      </a:r>
                      <a:endParaRPr kumimoji="0" lang="zh-CN" alt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BadVAddr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最近内存访问异常的地址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高精度内部计时计数器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Compare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定时常数匹配比较寄存器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Status(SR)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状态寄存器、特权、中断屏蔽及使能等，可位控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Cause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中断异常类型及中断持起位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EPC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中断返回地址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Config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配置寄存器，依赖于具体系统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7246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Status </a:t>
            </a:r>
            <a:r>
              <a:rPr lang="en-US" altLang="zh-CN" dirty="0">
                <a:solidFill>
                  <a:srgbClr val="FF0000"/>
                </a:solidFill>
              </a:rPr>
              <a:t>Register (SR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395536" y="1340768"/>
          <a:ext cx="8496231" cy="2057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1836776"/>
                <a:gridCol w="648072"/>
                <a:gridCol w="288032"/>
                <a:gridCol w="360040"/>
                <a:gridCol w="215311"/>
              </a:tblGrid>
              <a:tr h="43536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dist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15             8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4-3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36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KSU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</a:rPr>
                        <a:t>ERL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EXL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IE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349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保留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IM7-IM0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特权级别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错误级别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异常级别</a:t>
                      </a:r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异常允许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3356992"/>
            <a:ext cx="843528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BACC6">
                  <a:lumMod val="75000"/>
                </a:srgbClr>
              </a:buClr>
            </a:pPr>
            <a:r>
              <a:rPr kumimoji="0" lang="en-US" altLang="zh-CN" sz="2000">
                <a:solidFill>
                  <a:prstClr val="black"/>
                </a:solidFill>
              </a:rPr>
              <a:t>IE</a:t>
            </a:r>
            <a:r>
              <a:rPr kumimoji="0" sz="2000">
                <a:solidFill>
                  <a:prstClr val="black"/>
                </a:solidFill>
                <a:ea typeface="宋体" panose="02010600030101010101" pitchFamily="2" charset="-122"/>
              </a:rPr>
              <a:t>：</a:t>
            </a:r>
            <a:r>
              <a:rPr kumimoji="0" lang="en-US" altLang="zh-CN" sz="2000">
                <a:solidFill>
                  <a:prstClr val="black"/>
                </a:solidFill>
              </a:rPr>
              <a:t>	    </a:t>
            </a:r>
            <a:r>
              <a:rPr kumimoji="0" lang="en-US" altLang="zh-CN" sz="2000" b="0">
                <a:solidFill>
                  <a:prstClr val="black"/>
                </a:solidFill>
              </a:rPr>
              <a:t>IE=1</a:t>
            </a:r>
            <a:r>
              <a:rPr kumimoji="0" sz="2000" b="0">
                <a:solidFill>
                  <a:prstClr val="black"/>
                </a:solidFill>
                <a:ea typeface="宋体" panose="02010600030101010101" pitchFamily="2" charset="-122"/>
              </a:rPr>
              <a:t>全局中断使能</a:t>
            </a:r>
            <a:endParaRPr kumimoji="0" lang="en-US" altLang="zh-CN" sz="2000" b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kumimoji="0" lang="en-US" altLang="zh-CN" sz="2000">
                <a:solidFill>
                  <a:prstClr val="black"/>
                </a:solidFill>
              </a:rPr>
              <a:t>EXL</a:t>
            </a:r>
            <a:r>
              <a:rPr kumimoji="0" sz="2000">
                <a:solidFill>
                  <a:prstClr val="black"/>
                </a:solidFill>
                <a:ea typeface="宋体" panose="02010600030101010101" pitchFamily="2" charset="-122"/>
              </a:rPr>
              <a:t>：</a:t>
            </a:r>
            <a:r>
              <a:rPr kumimoji="0" sz="2000" b="0">
                <a:solidFill>
                  <a:prstClr val="black"/>
                </a:solidFill>
                <a:ea typeface="宋体" panose="02010600030101010101" pitchFamily="2" charset="-122"/>
              </a:rPr>
              <a:t>异常设置，强制</a:t>
            </a:r>
            <a:r>
              <a:rPr kumimoji="0" lang="en-US" altLang="zh-CN" sz="2000" b="0">
                <a:solidFill>
                  <a:prstClr val="black"/>
                </a:solidFill>
              </a:rPr>
              <a:t>CPU</a:t>
            </a:r>
            <a:r>
              <a:rPr kumimoji="0" sz="2000" b="0">
                <a:solidFill>
                  <a:prstClr val="black"/>
                </a:solidFill>
                <a:ea typeface="宋体" panose="02010600030101010101" pitchFamily="2" charset="-122"/>
              </a:rPr>
              <a:t>进入内核模式并关闭中断，优先级高于</a:t>
            </a:r>
            <a:r>
              <a:rPr kumimoji="0" lang="en-US" altLang="zh-CN" sz="2000" b="0">
                <a:solidFill>
                  <a:prstClr val="black"/>
                </a:solidFill>
              </a:rPr>
              <a:t>IE</a:t>
            </a:r>
          </a:p>
          <a:p>
            <a:pPr>
              <a:buClr>
                <a:srgbClr val="4BACC6">
                  <a:lumMod val="75000"/>
                </a:srgbClr>
              </a:buClr>
            </a:pPr>
            <a:r>
              <a:rPr kumimoji="0" lang="en-US" altLang="zh-CN" sz="2000">
                <a:solidFill>
                  <a:prstClr val="black"/>
                </a:solidFill>
              </a:rPr>
              <a:t>ERL</a:t>
            </a:r>
            <a:r>
              <a:rPr kumimoji="0" sz="2000" b="0">
                <a:solidFill>
                  <a:prstClr val="black"/>
                </a:solidFill>
                <a:ea typeface="宋体" panose="02010600030101010101" pitchFamily="2" charset="-122"/>
              </a:rPr>
              <a:t>：数据错误设置，进入内核模式并关闭中断，优先级高于</a:t>
            </a:r>
            <a:r>
              <a:rPr kumimoji="0" lang="en-US" altLang="zh-CN" sz="2000" b="0">
                <a:solidFill>
                  <a:prstClr val="black"/>
                </a:solidFill>
              </a:rPr>
              <a:t>IE</a:t>
            </a:r>
          </a:p>
          <a:p>
            <a:pPr>
              <a:buClr>
                <a:srgbClr val="4BACC6">
                  <a:lumMod val="75000"/>
                </a:srgbClr>
              </a:buClr>
            </a:pPr>
            <a:r>
              <a:rPr kumimoji="0" lang="en-US" altLang="zh-CN" sz="2000" b="0">
                <a:solidFill>
                  <a:srgbClr val="FF0000"/>
                </a:solidFill>
              </a:rPr>
              <a:t>IM7-0</a:t>
            </a:r>
            <a:r>
              <a:rPr kumimoji="0" sz="2000" b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kumimoji="0" lang="en-US" altLang="zh-CN" sz="2000" b="0">
                <a:solidFill>
                  <a:srgbClr val="FF0000"/>
                </a:solidFill>
              </a:rPr>
              <a:t>8</a:t>
            </a:r>
            <a:r>
              <a:rPr kumimoji="0" sz="2000" b="0">
                <a:solidFill>
                  <a:srgbClr val="FF0000"/>
                </a:solidFill>
                <a:ea typeface="宋体" panose="02010600030101010101" pitchFamily="2" charset="-122"/>
              </a:rPr>
              <a:t>个中断屏蔽位，</a:t>
            </a:r>
            <a:r>
              <a:rPr kumimoji="0" lang="en-US" altLang="zh-CN" sz="2000" b="0">
                <a:solidFill>
                  <a:srgbClr val="FF0000"/>
                </a:solidFill>
              </a:rPr>
              <a:t>6</a:t>
            </a:r>
            <a:r>
              <a:rPr kumimoji="0" sz="2000" b="0">
                <a:solidFill>
                  <a:srgbClr val="FF0000"/>
                </a:solidFill>
                <a:ea typeface="宋体" panose="02010600030101010101" pitchFamily="2" charset="-122"/>
              </a:rPr>
              <a:t>个外中断，</a:t>
            </a:r>
            <a:r>
              <a:rPr kumimoji="0" lang="en-US" altLang="zh-CN" sz="2000" b="0">
                <a:solidFill>
                  <a:srgbClr val="FF0000"/>
                </a:solidFill>
              </a:rPr>
              <a:t>2</a:t>
            </a:r>
            <a:r>
              <a:rPr kumimoji="0" sz="2000" b="0">
                <a:solidFill>
                  <a:srgbClr val="FF0000"/>
                </a:solidFill>
                <a:ea typeface="宋体" panose="02010600030101010101" pitchFamily="2" charset="-122"/>
              </a:rPr>
              <a:t>个软中断。没有优先级</a:t>
            </a:r>
          </a:p>
          <a:p>
            <a:pPr>
              <a:buClr>
                <a:srgbClr val="4BACC6">
                  <a:lumMod val="75000"/>
                </a:srgbClr>
              </a:buClr>
            </a:pPr>
            <a:r>
              <a:rPr kumimoji="0" lang="en-US" altLang="zh-CN" sz="2000">
                <a:solidFill>
                  <a:prstClr val="black"/>
                </a:solidFill>
              </a:rPr>
              <a:t>KSU</a:t>
            </a:r>
            <a:r>
              <a:rPr kumimoji="0" sz="2000">
                <a:solidFill>
                  <a:prstClr val="black"/>
                </a:solidFill>
                <a:ea typeface="宋体" panose="02010600030101010101" pitchFamily="2" charset="-122"/>
              </a:rPr>
              <a:t>：</a:t>
            </a:r>
            <a:r>
              <a:rPr kumimoji="0" lang="en-US" altLang="zh-CN" sz="2000" b="0">
                <a:solidFill>
                  <a:prstClr val="black"/>
                </a:solidFill>
              </a:rPr>
              <a:t>00=</a:t>
            </a:r>
            <a:r>
              <a:rPr kumimoji="0" sz="2000" b="0">
                <a:solidFill>
                  <a:prstClr val="black"/>
                </a:solidFill>
                <a:ea typeface="宋体" panose="02010600030101010101" pitchFamily="2" charset="-122"/>
              </a:rPr>
              <a:t>内核态、</a:t>
            </a:r>
            <a:r>
              <a:rPr kumimoji="0" lang="en-US" altLang="zh-CN" sz="2000" b="0">
                <a:solidFill>
                  <a:prstClr val="black"/>
                </a:solidFill>
              </a:rPr>
              <a:t>01=</a:t>
            </a:r>
            <a:r>
              <a:rPr kumimoji="0" sz="2000" b="0">
                <a:solidFill>
                  <a:prstClr val="black"/>
                </a:solidFill>
                <a:ea typeface="宋体" panose="02010600030101010101" pitchFamily="2" charset="-122"/>
              </a:rPr>
              <a:t>监管模式、</a:t>
            </a:r>
            <a:r>
              <a:rPr kumimoji="0" lang="en-US" altLang="zh-CN" sz="2000">
                <a:solidFill>
                  <a:srgbClr val="FF0000"/>
                </a:solidFill>
              </a:rPr>
              <a:t>10=</a:t>
            </a:r>
            <a:r>
              <a:rPr kumimoji="0" sz="2000">
                <a:solidFill>
                  <a:srgbClr val="FF0000"/>
                </a:solidFill>
                <a:ea typeface="宋体" panose="02010600030101010101" pitchFamily="2" charset="-122"/>
              </a:rPr>
              <a:t>用户态</a:t>
            </a:r>
            <a:r>
              <a:rPr kumimoji="0" sz="2000" b="0">
                <a:solidFill>
                  <a:prstClr val="black"/>
                </a:solidFill>
                <a:ea typeface="宋体" panose="02010600030101010101" pitchFamily="2" charset="-122"/>
              </a:rPr>
              <a:t>。优先级低于</a:t>
            </a:r>
            <a:r>
              <a:rPr kumimoji="0" lang="en-US" altLang="zh-CN" sz="2000" b="0">
                <a:solidFill>
                  <a:prstClr val="black"/>
                </a:solidFill>
              </a:rPr>
              <a:t>EXL</a:t>
            </a:r>
            <a:r>
              <a:rPr kumimoji="0" sz="2000" b="0">
                <a:solidFill>
                  <a:prstClr val="black"/>
                </a:solidFill>
                <a:ea typeface="宋体" panose="02010600030101010101" pitchFamily="2" charset="-122"/>
              </a:rPr>
              <a:t>和</a:t>
            </a:r>
            <a:r>
              <a:rPr kumimoji="0" lang="en-US" altLang="zh-CN" sz="2000" b="0">
                <a:solidFill>
                  <a:prstClr val="black"/>
                </a:solidFill>
              </a:rPr>
              <a:t>ERL</a:t>
            </a:r>
            <a:endParaRPr kumimoji="0" sz="2000" b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39633" y="2564904"/>
          <a:ext cx="860803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19"/>
                <a:gridCol w="703580"/>
                <a:gridCol w="5464493"/>
                <a:gridCol w="1296144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Name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Bits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Description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Read/Write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CU3-0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31-28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协处理器存在标志 （</a:t>
                      </a:r>
                      <a:r>
                        <a:rPr lang="en-US" altLang="zh-CN" sz="1600" dirty="0" smtClean="0"/>
                        <a:t>0:</a:t>
                      </a:r>
                      <a:r>
                        <a:rPr lang="zh-CN" altLang="en-US" sz="1600" dirty="0" smtClean="0"/>
                        <a:t>不存在 </a:t>
                      </a:r>
                      <a:r>
                        <a:rPr lang="en-US" altLang="zh-CN" sz="1600" dirty="0" smtClean="0"/>
                        <a:t>1:</a:t>
                      </a:r>
                      <a:r>
                        <a:rPr lang="zh-CN" altLang="en-US" sz="1600" dirty="0" smtClean="0"/>
                        <a:t>存在）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R/W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BEV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中断向量行为 （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0:Normal 1:Bootstrap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R/W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SR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上电复位方式 （</a:t>
                      </a:r>
                      <a:r>
                        <a:rPr lang="en-US" altLang="zh-CN" sz="1600" dirty="0" smtClean="0"/>
                        <a:t>0:</a:t>
                      </a:r>
                      <a:r>
                        <a:rPr lang="zh-CN" altLang="en-US" sz="1600" dirty="0" smtClean="0"/>
                        <a:t>硬复位 </a:t>
                      </a:r>
                      <a:r>
                        <a:rPr lang="en-US" altLang="zh-CN" sz="1600" dirty="0" smtClean="0"/>
                        <a:t>1:</a:t>
                      </a:r>
                      <a:r>
                        <a:rPr lang="zh-CN" altLang="en-US" sz="1600" dirty="0" smtClean="0"/>
                        <a:t>软复位）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R/W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IM7-0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15-8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中断允许位 （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0: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屏蔽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1: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允许）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R/W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IPL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15-10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当前中断优先级 （仅</a:t>
                      </a:r>
                      <a:r>
                        <a:rPr lang="en-US" altLang="zh-CN" sz="1600" dirty="0" smtClean="0"/>
                        <a:t>EIC</a:t>
                      </a:r>
                      <a:r>
                        <a:rPr lang="zh-CN" altLang="en-US" sz="1600" dirty="0" smtClean="0"/>
                        <a:t>模式）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R/W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UM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当前运行级别 （</a:t>
                      </a:r>
                      <a:r>
                        <a:rPr lang="en-US" altLang="zh-CN" sz="1600" dirty="0" smtClean="0"/>
                        <a:t>0:</a:t>
                      </a:r>
                      <a:r>
                        <a:rPr lang="zh-CN" altLang="en-US" sz="1600" dirty="0" smtClean="0"/>
                        <a:t>内核态 </a:t>
                      </a:r>
                      <a:r>
                        <a:rPr lang="en-US" altLang="zh-CN" sz="1600" dirty="0" smtClean="0"/>
                        <a:t>1:</a:t>
                      </a:r>
                      <a:r>
                        <a:rPr lang="zh-CN" altLang="en-US" sz="1600" dirty="0" smtClean="0"/>
                        <a:t>用户态）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R/W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ERL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错误标志 （</a:t>
                      </a:r>
                      <a:r>
                        <a:rPr lang="en-US" altLang="zh-CN" sz="1600" dirty="0" smtClean="0"/>
                        <a:t>0:</a:t>
                      </a:r>
                      <a:r>
                        <a:rPr lang="zh-CN" altLang="en-US" sz="1600" dirty="0" smtClean="0"/>
                        <a:t>正常 </a:t>
                      </a:r>
                      <a:r>
                        <a:rPr lang="en-US" altLang="zh-CN" sz="1600" dirty="0" smtClean="0"/>
                        <a:t>1:</a:t>
                      </a:r>
                      <a:r>
                        <a:rPr lang="zh-CN" altLang="en-US" sz="1600" dirty="0" smtClean="0"/>
                        <a:t>错误），在上电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复位时置位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R/W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EXL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异常标志 （</a:t>
                      </a:r>
                      <a:r>
                        <a:rPr lang="en-US" altLang="zh-CN" sz="1600" dirty="0" smtClean="0"/>
                        <a:t>0:</a:t>
                      </a:r>
                      <a:r>
                        <a:rPr lang="zh-CN" altLang="en-US" sz="1600" dirty="0" smtClean="0"/>
                        <a:t>正常 </a:t>
                      </a:r>
                      <a:r>
                        <a:rPr lang="en-US" altLang="zh-CN" sz="1600" dirty="0" smtClean="0"/>
                        <a:t>1:</a:t>
                      </a:r>
                      <a:r>
                        <a:rPr lang="zh-CN" altLang="en-US" sz="1600" dirty="0" smtClean="0"/>
                        <a:t>异常），在内部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外部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软件中断时置位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R/W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IE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全局中断允许位 （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0: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屏蔽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1: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允许）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R/W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7" y="1215008"/>
            <a:ext cx="8645625" cy="11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506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Cause Register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Cause Register (CP0 Register 13, Select 0)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7138" y="2727833"/>
          <a:ext cx="884972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471"/>
                <a:gridCol w="982867"/>
                <a:gridCol w="5608955"/>
                <a:gridCol w="119943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Name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Bits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Description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R/W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</a:tr>
              <a:tr h="35805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BD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中断是否发生在跳转延时槽中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05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TI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时钟中断标志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05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PCI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26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性能计数器中断标志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05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是否使用特殊向量地址，详见手册</a:t>
                      </a:r>
                      <a:endParaRPr lang="en-US" altLang="zh-CN" sz="1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R/W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IP7-0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15-8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当前中断等待标志，对应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兼容和向量</a:t>
                      </a:r>
                      <a:r>
                        <a:rPr lang="zh-CN" altLang="en-US" sz="1800" dirty="0" smtClean="0"/>
                        <a:t>模式的</a:t>
                      </a:r>
                      <a:r>
                        <a:rPr lang="en-US" altLang="zh-CN" sz="1800" dirty="0" smtClean="0"/>
                        <a:t>8</a:t>
                      </a:r>
                      <a:r>
                        <a:rPr lang="zh-CN" altLang="en-US" sz="1800" dirty="0" smtClean="0"/>
                        <a:t>个中断号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05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RIPL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15-10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当前正在执行的中断号，仅外部中断控制模式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055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rgbClr val="FF0000"/>
                          </a:solidFill>
                        </a:rPr>
                        <a:t>Exc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 Code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6-2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CPU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内部异常号，见下页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1196752"/>
            <a:ext cx="8546480" cy="12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198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Interrupt/Exception coding</a:t>
            </a:r>
            <a:endParaRPr lang="en-US" altLang="zh-CN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03649" y="1412776"/>
          <a:ext cx="7272808" cy="4557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200"/>
                <a:gridCol w="1692128"/>
                <a:gridCol w="4320480"/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ExcCode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名称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异常产生原因</a:t>
                      </a:r>
                      <a:endParaRPr lang="zh-CN" altLang="en-US" sz="2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</a:tr>
              <a:tr h="31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外中断（硬件）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AdEL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地址错误异常（</a:t>
                      </a:r>
                      <a:r>
                        <a:rPr lang="en-US" altLang="zh-CN" dirty="0" smtClean="0"/>
                        <a:t>L/S)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AdES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地址错误异常（存储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IBE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取指令的总线错误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DBE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L/S</a:t>
                      </a:r>
                      <a:r>
                        <a:rPr lang="zh-CN" altLang="en-US" dirty="0" smtClean="0"/>
                        <a:t>的总线错误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Sys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系统调用异常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Bp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断点异常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RI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非法指令异常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CpU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没有实现的协处理器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Ov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算术上溢异常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陷阱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FPE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浮点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6929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MIPS interrupt mode</a:t>
            </a:r>
            <a:r>
              <a:rPr lang="zh-CN" altLang="en-US" dirty="0" smtClean="0"/>
              <a:t>：</a:t>
            </a:r>
            <a:r>
              <a:rPr lang="en-US" altLang="zh-CN" dirty="0">
                <a:solidFill>
                  <a:srgbClr val="FF0000"/>
                </a:solidFill>
                <a:ea typeface="黑体" pitchFamily="49" charset="-122"/>
              </a:rPr>
              <a:t> Compatibility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05" y="110470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prstClr val="black"/>
                </a:solidFill>
                <a:ea typeface="黑体" pitchFamily="49" charset="-122"/>
              </a:rPr>
              <a:t>兼容模式（</a:t>
            </a:r>
            <a:r>
              <a:rPr lang="en-US" altLang="zh-CN" sz="2800" dirty="0" smtClean="0">
                <a:solidFill>
                  <a:prstClr val="black"/>
                </a:solidFill>
                <a:ea typeface="黑体" pitchFamily="49" charset="-122"/>
              </a:rPr>
              <a:t>Interrupt 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</a:rPr>
              <a:t>Compatibility</a:t>
            </a:r>
            <a:r>
              <a:rPr lang="en-US" altLang="zh-CN" sz="2800" dirty="0">
                <a:solidFill>
                  <a:prstClr val="black"/>
                </a:solidFill>
                <a:ea typeface="黑体" pitchFamily="49" charset="-122"/>
              </a:rPr>
              <a:t> Mode</a:t>
            </a:r>
            <a:r>
              <a:rPr lang="zh-CN" altLang="en-US" sz="2800" dirty="0">
                <a:solidFill>
                  <a:prstClr val="black"/>
                </a:solidFill>
                <a:ea typeface="黑体" pitchFamily="49" charset="-122"/>
              </a:rPr>
              <a:t>）</a:t>
            </a:r>
            <a:endParaRPr lang="en-US" altLang="zh-CN" sz="2800" dirty="0">
              <a:solidFill>
                <a:prstClr val="black"/>
              </a:solidFill>
              <a:ea typeface="黑体" pitchFamily="49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6 hard interrupt number and 2 soft interrupt number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Non vectored mode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use unified entry address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Use software to check for interrup</a:t>
            </a:r>
            <a:r>
              <a:rPr lang="en-US" altLang="zh-CN" sz="2000" dirty="0" smtClean="0"/>
              <a:t>t source</a:t>
            </a:r>
            <a:endParaRPr lang="en-US" altLang="zh-CN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21733" y="2780928"/>
          <a:ext cx="7709944" cy="339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868"/>
                <a:gridCol w="1174741"/>
                <a:gridCol w="2642335"/>
              </a:tblGrid>
              <a:tr h="257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200" b="1" kern="1200" dirty="0" smtClean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中断类型</a:t>
                      </a:r>
                      <a:endParaRPr lang="zh-CN" altLang="en-US" sz="2200" b="1" kern="1200" dirty="0">
                        <a:solidFill>
                          <a:schemeClr val="lt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200" b="1" kern="1200" dirty="0" smtClean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中断源</a:t>
                      </a:r>
                      <a:endParaRPr lang="zh-CN" altLang="en-US" sz="2200" b="1" kern="1200" dirty="0">
                        <a:solidFill>
                          <a:schemeClr val="lt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200" b="1" kern="1200" dirty="0" smtClean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中断请求源</a:t>
                      </a:r>
                      <a:endParaRPr lang="zh-CN" altLang="en-US" sz="2200" b="1" kern="1200" dirty="0">
                        <a:solidFill>
                          <a:schemeClr val="lt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3EF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硬件中断、时钟中断或性能计数中断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硬件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Cause</a:t>
                      </a:r>
                      <a:r>
                        <a:rPr lang="en-US" altLang="zh-CN" baseline="-25000" dirty="0" smtClean="0"/>
                        <a:t>IP7</a:t>
                      </a:r>
                      <a:r>
                        <a:rPr lang="en-US" altLang="zh-CN" dirty="0" smtClean="0"/>
                        <a:t> &amp; Stavus</a:t>
                      </a:r>
                      <a:r>
                        <a:rPr lang="en-US" altLang="zh-CN" baseline="-25000" dirty="0" smtClean="0"/>
                        <a:t>IM7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r>
                        <a:rPr lang="zh-CN" altLang="en-US" dirty="0" smtClean="0"/>
                        <a:t>硬件中断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硬件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Cause</a:t>
                      </a:r>
                      <a:r>
                        <a:rPr lang="en-US" altLang="zh-CN" baseline="-25000" dirty="0" smtClean="0"/>
                        <a:t>IP6</a:t>
                      </a:r>
                      <a:r>
                        <a:rPr lang="en-US" altLang="zh-CN" dirty="0" smtClean="0"/>
                        <a:t> &amp; Stavus</a:t>
                      </a:r>
                      <a:r>
                        <a:rPr lang="en-US" altLang="zh-CN" baseline="-25000" dirty="0" smtClean="0"/>
                        <a:t>IM6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硬件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Cause</a:t>
                      </a:r>
                      <a:r>
                        <a:rPr lang="en-US" altLang="zh-CN" baseline="-25000" dirty="0" smtClean="0"/>
                        <a:t>IP5</a:t>
                      </a:r>
                      <a:r>
                        <a:rPr lang="en-US" altLang="zh-CN" dirty="0" smtClean="0"/>
                        <a:t> &amp; Stavus</a:t>
                      </a:r>
                      <a:r>
                        <a:rPr lang="en-US" altLang="zh-CN" baseline="-25000" dirty="0" smtClean="0"/>
                        <a:t>IM5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硬件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Cause</a:t>
                      </a:r>
                      <a:r>
                        <a:rPr lang="en-US" altLang="zh-CN" baseline="-25000" dirty="0" smtClean="0"/>
                        <a:t>IP4</a:t>
                      </a:r>
                      <a:r>
                        <a:rPr lang="en-US" altLang="zh-CN" dirty="0" smtClean="0"/>
                        <a:t> &amp; Stavus</a:t>
                      </a:r>
                      <a:r>
                        <a:rPr lang="en-US" altLang="zh-CN" baseline="-25000" dirty="0" smtClean="0"/>
                        <a:t>IM4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硬件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Cause</a:t>
                      </a:r>
                      <a:r>
                        <a:rPr lang="en-US" altLang="zh-CN" baseline="-25000" dirty="0" smtClean="0"/>
                        <a:t>IP3</a:t>
                      </a:r>
                      <a:r>
                        <a:rPr lang="en-US" altLang="zh-CN" dirty="0" smtClean="0"/>
                        <a:t> &amp; Stavus</a:t>
                      </a:r>
                      <a:r>
                        <a:rPr lang="en-US" altLang="zh-CN" baseline="-25000" dirty="0" smtClean="0"/>
                        <a:t>IM3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HW0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Cause</a:t>
                      </a:r>
                      <a:r>
                        <a:rPr lang="en-US" altLang="zh-CN" baseline="-25000" dirty="0" smtClean="0"/>
                        <a:t>IP2</a:t>
                      </a:r>
                      <a:r>
                        <a:rPr lang="en-US" altLang="zh-CN" dirty="0" smtClean="0"/>
                        <a:t> &amp; Stavus</a:t>
                      </a:r>
                      <a:r>
                        <a:rPr lang="en-US" altLang="zh-CN" baseline="-25000" dirty="0" smtClean="0"/>
                        <a:t>IM2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软件中断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硬件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Cause</a:t>
                      </a:r>
                      <a:r>
                        <a:rPr lang="en-US" altLang="zh-CN" baseline="-25000" dirty="0" smtClean="0"/>
                        <a:t>IP1</a:t>
                      </a:r>
                      <a:r>
                        <a:rPr lang="en-US" altLang="zh-CN" dirty="0" smtClean="0"/>
                        <a:t> &amp; Stavus</a:t>
                      </a:r>
                      <a:r>
                        <a:rPr lang="en-US" altLang="zh-CN" baseline="-25000" dirty="0" smtClean="0"/>
                        <a:t>IM1</a:t>
                      </a:r>
                      <a:endParaRPr lang="zh-CN" alt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硬件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Cause</a:t>
                      </a:r>
                      <a:r>
                        <a:rPr kumimoji="0" lang="en-US" altLang="zh-CN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IP0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&amp; Stavus</a:t>
                      </a:r>
                      <a:r>
                        <a:rPr kumimoji="0" lang="en-US" altLang="zh-CN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IM0</a:t>
                      </a:r>
                      <a:endParaRPr kumimoji="0" lang="zh-CN" altLang="en-US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9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/>
              <a:t> </a:t>
            </a:r>
            <a:r>
              <a:rPr lang="en-US" altLang="zh-CN" dirty="0" smtClean="0"/>
              <a:t>interrupt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vectored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prstClr val="black"/>
                </a:solidFill>
                <a:ea typeface="黑体" pitchFamily="49" charset="-122"/>
              </a:rPr>
              <a:t>中断向量模式</a:t>
            </a:r>
            <a:r>
              <a:rPr lang="en-US" altLang="zh-CN" sz="2400" dirty="0" smtClean="0">
                <a:solidFill>
                  <a:prstClr val="black"/>
                </a:solidFill>
                <a:ea typeface="黑体" pitchFamily="49" charset="-12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ea typeface="黑体" pitchFamily="49" charset="-122"/>
              </a:rPr>
              <a:t>V</a:t>
            </a:r>
            <a:r>
              <a:rPr lang="en-US" altLang="zh-CN" sz="2400" dirty="0" smtClean="0">
                <a:solidFill>
                  <a:prstClr val="black"/>
                </a:solidFill>
                <a:ea typeface="黑体" pitchFamily="49" charset="-122"/>
              </a:rPr>
              <a:t>ectored 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ea typeface="黑体" pitchFamily="49" charset="-122"/>
              </a:rPr>
              <a:t>nterrupt </a:t>
            </a:r>
            <a:r>
              <a:rPr lang="en-US" altLang="zh-CN" sz="2400" dirty="0" smtClean="0">
                <a:solidFill>
                  <a:prstClr val="black"/>
                </a:solidFill>
                <a:ea typeface="黑体" pitchFamily="49" charset="-122"/>
              </a:rPr>
              <a:t>Mode</a:t>
            </a:r>
            <a:r>
              <a:rPr lang="en-US" altLang="zh-CN" sz="2400" dirty="0">
                <a:solidFill>
                  <a:prstClr val="black"/>
                </a:solidFill>
                <a:ea typeface="黑体" pitchFamily="49" charset="-122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6</a:t>
            </a:r>
            <a:r>
              <a:rPr lang="zh-CN" altLang="en-US" sz="2400" dirty="0"/>
              <a:t>个硬件</a:t>
            </a:r>
            <a:r>
              <a:rPr lang="zh-CN" altLang="en-US" sz="2400" dirty="0" smtClean="0"/>
              <a:t>中断号和</a:t>
            </a:r>
            <a:r>
              <a:rPr lang="en-US" altLang="zh-CN" sz="2400" dirty="0"/>
              <a:t>2</a:t>
            </a:r>
            <a:r>
              <a:rPr lang="zh-CN" altLang="en-US" sz="2400" dirty="0"/>
              <a:t>个软件中断</a:t>
            </a:r>
            <a:r>
              <a:rPr lang="zh-CN" altLang="en-US" sz="2400" dirty="0" smtClean="0"/>
              <a:t>号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由其中一个决定起始向量地址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有多个时由硬件决定那一个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按向量递增方式决定入口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prstClr val="black"/>
                </a:solidFill>
                <a:ea typeface="黑体" pitchFamily="49" charset="-122"/>
              </a:rPr>
              <a:t>外部控制模式</a:t>
            </a:r>
            <a:r>
              <a:rPr lang="en-US" altLang="zh-CN" sz="2400" dirty="0">
                <a:solidFill>
                  <a:prstClr val="black"/>
                </a:solidFill>
                <a:ea typeface="黑体" pitchFamily="49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ea typeface="黑体" pitchFamily="49" charset="-122"/>
              </a:rPr>
              <a:t>xternal 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ea typeface="黑体" pitchFamily="49" charset="-122"/>
              </a:rPr>
              <a:t>nterrupt 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ea typeface="黑体" pitchFamily="49" charset="-122"/>
              </a:rPr>
              <a:t>ontroller Mode)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由外部控制器提供入口地址，甚至可编程控制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6</a:t>
            </a:r>
            <a:r>
              <a:rPr lang="zh-CN" altLang="en-US" sz="2400" dirty="0" smtClean="0">
                <a:solidFill>
                  <a:prstClr val="black"/>
                </a:solidFill>
              </a:rPr>
              <a:t>位中断号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由个</a:t>
            </a:r>
            <a:r>
              <a:rPr lang="zh-CN" altLang="en-US" sz="2000" dirty="0">
                <a:solidFill>
                  <a:prstClr val="black"/>
                </a:solidFill>
              </a:rPr>
              <a:t>硬件中断</a:t>
            </a:r>
            <a:r>
              <a:rPr lang="zh-CN" altLang="en-US" sz="2000" dirty="0" smtClean="0">
                <a:solidFill>
                  <a:prstClr val="black"/>
                </a:solidFill>
              </a:rPr>
              <a:t>号构成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1-63</a:t>
            </a:r>
            <a:r>
              <a:rPr lang="zh-CN" altLang="en-US" sz="2000" dirty="0">
                <a:solidFill>
                  <a:prstClr val="black"/>
                </a:solidFill>
              </a:rPr>
              <a:t>共</a:t>
            </a:r>
            <a:r>
              <a:rPr lang="en-US" altLang="zh-CN" sz="2000" dirty="0">
                <a:solidFill>
                  <a:prstClr val="black"/>
                </a:solidFill>
              </a:rPr>
              <a:t>63</a:t>
            </a:r>
            <a:r>
              <a:rPr lang="zh-CN" altLang="en-US" sz="2000" dirty="0">
                <a:solidFill>
                  <a:prstClr val="black"/>
                </a:solidFill>
              </a:rPr>
              <a:t>个中断</a:t>
            </a:r>
            <a:r>
              <a:rPr lang="zh-CN" altLang="en-US" sz="2000" dirty="0" smtClean="0">
                <a:solidFill>
                  <a:prstClr val="black"/>
                </a:solidFill>
              </a:rPr>
              <a:t>号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0</a:t>
            </a:r>
            <a:r>
              <a:rPr lang="zh-CN" altLang="en-US" sz="2000" dirty="0" smtClean="0">
                <a:solidFill>
                  <a:prstClr val="black"/>
                </a:solidFill>
              </a:rPr>
              <a:t>表示没有中断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 smtClean="0"/>
              <a:t>中断模式</a:t>
            </a:r>
            <a:r>
              <a:rPr lang="zh-CN" altLang="en-US" dirty="0"/>
              <a:t>选择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83568" y="1916832"/>
          <a:ext cx="7109460" cy="344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730"/>
                <a:gridCol w="836930"/>
                <a:gridCol w="836930"/>
                <a:gridCol w="957580"/>
                <a:gridCol w="957580"/>
                <a:gridCol w="1376680"/>
                <a:gridCol w="125603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BEV</a:t>
                      </a:r>
                      <a:br>
                        <a:rPr lang="en-US" altLang="zh-CN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Stavus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IV</a:t>
                      </a:r>
                      <a:br>
                        <a:rPr lang="en-US" altLang="zh-CN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Cause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VS</a:t>
                      </a:r>
                      <a:br>
                        <a:rPr lang="en-US" altLang="zh-CN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IntCtl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VINT</a:t>
                      </a:r>
                      <a:br>
                        <a:rPr lang="en-US" altLang="zh-CN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kern="1200" baseline="-250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VEIC</a:t>
                      </a:r>
                      <a:br>
                        <a:rPr lang="en-US" altLang="zh-CN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kern="1200" baseline="-250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中断模式</a:t>
                      </a:r>
                      <a:endParaRPr lang="zh-CN" altLang="en-US" sz="2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F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兼容模式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启动向量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兼容模式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“</a:t>
                      </a:r>
                      <a:r>
                        <a:rPr lang="zh-CN" altLang="en-US" sz="2000" dirty="0" smtClean="0"/>
                        <a:t>非向量</a:t>
                      </a:r>
                      <a:r>
                        <a:rPr lang="en-US" altLang="zh-CN" sz="2000" dirty="0" smtClean="0"/>
                        <a:t>”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=0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兼容模式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“</a:t>
                      </a:r>
                      <a:r>
                        <a:rPr lang="zh-CN" altLang="en-US" sz="2000" dirty="0" smtClean="0"/>
                        <a:t>非向量</a:t>
                      </a:r>
                      <a:r>
                        <a:rPr lang="en-US" altLang="zh-CN" sz="2000" dirty="0" smtClean="0"/>
                        <a:t>”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≠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向量模式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专用向量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≠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外部向量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专用向量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≠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不允许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9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CP0</a:t>
            </a:r>
            <a:r>
              <a:rPr lang="zh-CN" altLang="en-US" smtClean="0"/>
              <a:t>传输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solidFill>
                  <a:prstClr val="black"/>
                </a:solidFill>
                <a:ea typeface="黑体" pitchFamily="49" charset="-122"/>
              </a:rPr>
              <a:t>控制寄存器访问指令</a:t>
            </a:r>
            <a:endParaRPr lang="en-US" altLang="zh-CN" sz="2800" dirty="0">
              <a:solidFill>
                <a:prstClr val="black"/>
              </a:solidFill>
              <a:ea typeface="黑体" pitchFamily="49" charset="-122"/>
            </a:endParaRPr>
          </a:p>
          <a:p>
            <a:pPr lvl="1">
              <a:spcBef>
                <a:spcPts val="600"/>
              </a:spcBef>
            </a:pPr>
            <a:r>
              <a:rPr lang="zh-CN" altLang="zh-CN" sz="2400" kern="100" dirty="0"/>
              <a:t>读</a:t>
            </a:r>
            <a:r>
              <a:rPr lang="en-US" altLang="zh-CN" sz="2400" kern="100" dirty="0" smtClean="0"/>
              <a:t>CP0</a:t>
            </a:r>
            <a:r>
              <a:rPr lang="zh-CN" altLang="en-US" sz="2400" kern="100" dirty="0" smtClean="0"/>
              <a:t>指令</a:t>
            </a:r>
            <a:r>
              <a:rPr lang="en-US" altLang="zh-CN" sz="2400" kern="100" dirty="0" err="1" smtClean="0"/>
              <a:t>mfco</a:t>
            </a:r>
            <a:endParaRPr lang="en-US" altLang="zh-CN" sz="2400" dirty="0" smtClean="0"/>
          </a:p>
          <a:p>
            <a:pPr lvl="2">
              <a:spcBef>
                <a:spcPts val="600"/>
              </a:spcBef>
            </a:pPr>
            <a:r>
              <a:rPr lang="en-US" altLang="zh-CN" sz="2200" kern="100" dirty="0" smtClean="0">
                <a:cs typeface="Times New Roman" panose="02020603050405020304" pitchFamily="18" charset="0"/>
              </a:rPr>
              <a:t>mfc0 </a:t>
            </a:r>
            <a:r>
              <a:rPr lang="en-US" altLang="zh-CN" sz="2200" kern="100" dirty="0" err="1" smtClean="0">
                <a:cs typeface="Times New Roman" panose="02020603050405020304" pitchFamily="18" charset="0"/>
              </a:rPr>
              <a:t>rt,rd</a:t>
            </a:r>
            <a:r>
              <a:rPr lang="zh-CN" altLang="en-US" sz="2200" kern="100" dirty="0" smtClean="0">
                <a:cs typeface="Times New Roman" panose="02020603050405020304" pitchFamily="18" charset="0"/>
              </a:rPr>
              <a:t>：</a:t>
            </a:r>
            <a:r>
              <a:rPr lang="en-US" altLang="zh-CN" sz="2200" dirty="0">
                <a:cs typeface="Times New Roman" panose="02020603050405020304" pitchFamily="18" charset="0"/>
              </a:rPr>
              <a:t>GPR[</a:t>
            </a:r>
            <a:r>
              <a:rPr lang="en-US" altLang="zh-CN" sz="2200" dirty="0" err="1">
                <a:cs typeface="Times New Roman" panose="02020603050405020304" pitchFamily="18" charset="0"/>
              </a:rPr>
              <a:t>rt</a:t>
            </a:r>
            <a:r>
              <a:rPr lang="en-US" altLang="zh-CN" sz="2200" dirty="0">
                <a:cs typeface="Times New Roman" panose="02020603050405020304" pitchFamily="18" charset="0"/>
              </a:rPr>
              <a:t>] &lt;= CP0[</a:t>
            </a:r>
            <a:r>
              <a:rPr lang="en-US" altLang="zh-CN" sz="2200" dirty="0" err="1">
                <a:cs typeface="Times New Roman" panose="02020603050405020304" pitchFamily="18" charset="0"/>
              </a:rPr>
              <a:t>rd</a:t>
            </a:r>
            <a:r>
              <a:rPr lang="en-US" altLang="zh-CN" sz="2200" dirty="0" smtClean="0">
                <a:cs typeface="Times New Roman" panose="02020603050405020304" pitchFamily="18" charset="0"/>
              </a:rPr>
              <a:t>]</a:t>
            </a:r>
          </a:p>
          <a:p>
            <a:pPr lvl="2">
              <a:spcBef>
                <a:spcPts val="600"/>
              </a:spcBef>
            </a:pPr>
            <a:endParaRPr lang="en-US" altLang="zh-CN" kern="100" dirty="0"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endParaRPr lang="en-US" altLang="zh-CN" kern="100" dirty="0" smtClean="0"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endParaRPr lang="en-US" altLang="zh-CN" kern="100" dirty="0" smtClean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kern="100" dirty="0"/>
              <a:t>写</a:t>
            </a:r>
            <a:r>
              <a:rPr lang="en-US" altLang="zh-CN" sz="2400" kern="100" dirty="0"/>
              <a:t>CP0mtco</a:t>
            </a:r>
            <a:r>
              <a:rPr lang="zh-CN" altLang="en-US" sz="2400" kern="100" dirty="0"/>
              <a:t>指令</a:t>
            </a:r>
            <a:endParaRPr lang="en-US" altLang="zh-CN" sz="2400" kern="100" dirty="0"/>
          </a:p>
          <a:p>
            <a:pPr lvl="2">
              <a:spcBef>
                <a:spcPts val="600"/>
              </a:spcBef>
            </a:pPr>
            <a:r>
              <a:rPr lang="en-US" altLang="zh-CN" sz="2200" kern="100" dirty="0">
                <a:cs typeface="Times New Roman" panose="02020603050405020304" pitchFamily="18" charset="0"/>
              </a:rPr>
              <a:t>mtc0 </a:t>
            </a:r>
            <a:r>
              <a:rPr lang="en-US" altLang="zh-CN" sz="2200" kern="100" dirty="0" err="1">
                <a:cs typeface="Times New Roman" panose="02020603050405020304" pitchFamily="18" charset="0"/>
              </a:rPr>
              <a:t>rd</a:t>
            </a:r>
            <a:r>
              <a:rPr lang="zh-CN" altLang="en-US" sz="22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 err="1">
                <a:cs typeface="Times New Roman" panose="02020603050405020304" pitchFamily="18" charset="0"/>
              </a:rPr>
              <a:t>rt</a:t>
            </a:r>
            <a:r>
              <a:rPr lang="zh-CN" altLang="en-US" sz="2200" kern="100" dirty="0"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>
                <a:cs typeface="Times New Roman" panose="02020603050405020304" pitchFamily="18" charset="0"/>
              </a:rPr>
              <a:t>GPR[</a:t>
            </a:r>
            <a:r>
              <a:rPr lang="en-US" altLang="zh-CN" sz="2200" kern="100" dirty="0" err="1">
                <a:cs typeface="Times New Roman" panose="02020603050405020304" pitchFamily="18" charset="0"/>
              </a:rPr>
              <a:t>rd</a:t>
            </a:r>
            <a:r>
              <a:rPr lang="en-US" altLang="zh-CN" sz="2200" kern="100" dirty="0">
                <a:cs typeface="Times New Roman" panose="02020603050405020304" pitchFamily="18" charset="0"/>
              </a:rPr>
              <a:t>] &lt;= CP0[</a:t>
            </a:r>
            <a:r>
              <a:rPr lang="en-US" altLang="zh-CN" sz="2200" kern="100" dirty="0" err="1">
                <a:cs typeface="Times New Roman" panose="02020603050405020304" pitchFamily="18" charset="0"/>
              </a:rPr>
              <a:t>rt</a:t>
            </a:r>
            <a:r>
              <a:rPr lang="en-US" altLang="zh-CN" sz="2200" kern="100" dirty="0">
                <a:cs typeface="Times New Roman" panose="02020603050405020304" pitchFamily="18" charset="0"/>
              </a:rPr>
              <a:t>]</a:t>
            </a:r>
          </a:p>
          <a:p>
            <a:pPr lvl="1">
              <a:spcBef>
                <a:spcPts val="600"/>
              </a:spcBef>
            </a:pPr>
            <a:endParaRPr lang="zh-CN" altLang="zh-CN" sz="2400" kern="100" dirty="0" smtClean="0"/>
          </a:p>
          <a:p>
            <a:pPr lvl="2">
              <a:spcBef>
                <a:spcPts val="600"/>
              </a:spcBef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835696" y="2852936"/>
          <a:ext cx="618062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5682"/>
                <a:gridCol w="1316842"/>
                <a:gridCol w="1012760"/>
                <a:gridCol w="1116548"/>
                <a:gridCol w="15887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Op=6bit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rs</a:t>
                      </a:r>
                      <a:r>
                        <a:rPr lang="en-US" altLang="zh-CN" b="0" dirty="0" smtClean="0"/>
                        <a:t>=00000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rt</a:t>
                      </a:r>
                      <a:r>
                        <a:rPr lang="en-US" altLang="zh-CN" b="0" dirty="0" smtClean="0"/>
                        <a:t>=5bit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Rd=5bit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=11</a:t>
                      </a:r>
                      <a:r>
                        <a:rPr lang="zh-CN" altLang="en-US" b="0" dirty="0" smtClean="0"/>
                        <a:t>个</a:t>
                      </a:r>
                      <a:r>
                        <a:rPr lang="en-US" altLang="zh-CN" b="0" dirty="0" smtClean="0"/>
                        <a:t>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0x10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rt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rd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00000 000000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835696" y="4984801"/>
          <a:ext cx="6163211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7918"/>
                <a:gridCol w="1319412"/>
                <a:gridCol w="1014736"/>
                <a:gridCol w="1118727"/>
                <a:gridCol w="15624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Op=6bit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rs</a:t>
                      </a:r>
                      <a:r>
                        <a:rPr lang="en-US" altLang="zh-CN" b="0" dirty="0" smtClean="0"/>
                        <a:t>=00000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rt</a:t>
                      </a:r>
                      <a:r>
                        <a:rPr lang="en-US" altLang="zh-CN" b="0" dirty="0" smtClean="0"/>
                        <a:t>=5bit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Rd=5bit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=11</a:t>
                      </a:r>
                      <a:r>
                        <a:rPr lang="zh-CN" altLang="en-US" b="0" dirty="0" smtClean="0"/>
                        <a:t>位</a:t>
                      </a:r>
                      <a:r>
                        <a:rPr lang="en-US" altLang="zh-CN" b="0" dirty="0" smtClean="0"/>
                        <a:t>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0x10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rt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rd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00000 000000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9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797552" cy="95436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Step 2</a:t>
            </a:r>
            <a:r>
              <a:rPr lang="en-US" altLang="zh-CN" sz="2800" dirty="0"/>
              <a:t>:  Instruction Decode and Register Fetch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</a:rPr>
              <a:t>Read registers </a:t>
            </a:r>
            <a:r>
              <a:rPr lang="en-US" altLang="zh-CN" sz="2400" b="0" dirty="0" err="1">
                <a:solidFill>
                  <a:schemeClr val="tx1"/>
                </a:solidFill>
              </a:rPr>
              <a:t>rs</a:t>
            </a:r>
            <a:r>
              <a:rPr lang="en-US" altLang="zh-CN" sz="2400" b="0" dirty="0">
                <a:solidFill>
                  <a:schemeClr val="tx1"/>
                </a:solidFill>
              </a:rPr>
              <a:t> and </a:t>
            </a:r>
            <a:r>
              <a:rPr lang="en-US" altLang="zh-CN" sz="2400" b="0" dirty="0" err="1">
                <a:solidFill>
                  <a:schemeClr val="tx1"/>
                </a:solidFill>
              </a:rPr>
              <a:t>rt</a:t>
            </a:r>
            <a:r>
              <a:rPr lang="en-US" altLang="zh-CN" sz="2400" b="0" dirty="0">
                <a:solidFill>
                  <a:schemeClr val="tx1"/>
                </a:solidFill>
              </a:rPr>
              <a:t> in case we need them</a:t>
            </a: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</a:rPr>
              <a:t>Compute the branch address in case the instruction is a branch</a:t>
            </a:r>
          </a:p>
          <a:p>
            <a:pPr eaLnBrk="1" hangingPunct="1"/>
            <a:r>
              <a:rPr lang="en-US" altLang="zh-CN" sz="2200" b="0" dirty="0">
                <a:solidFill>
                  <a:schemeClr val="tx1"/>
                </a:solidFill>
              </a:rPr>
              <a:t>RTL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:</a:t>
            </a:r>
            <a:r>
              <a:rPr lang="en-US" altLang="zh-CN" sz="2200" b="0" dirty="0">
                <a:solidFill>
                  <a:schemeClr val="tx1"/>
                </a:solidFill>
              </a:rPr>
              <a:t/>
            </a:r>
            <a:br>
              <a:rPr lang="en-US" altLang="zh-CN" sz="2200" b="0" dirty="0">
                <a:solidFill>
                  <a:schemeClr val="tx1"/>
                </a:solidFill>
              </a:rPr>
            </a:br>
            <a:r>
              <a:rPr lang="en-US" altLang="zh-CN" sz="2200" b="0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A = </a:t>
            </a:r>
            <a:r>
              <a:rPr lang="en-US" altLang="zh-CN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Reg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[IR[25-21]];</a:t>
            </a:r>
            <a:b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	B = </a:t>
            </a:r>
            <a:r>
              <a:rPr lang="en-US" altLang="zh-CN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Reg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[IR[20-16]];</a:t>
            </a:r>
            <a:b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	</a:t>
            </a:r>
            <a:r>
              <a:rPr lang="en-US" altLang="zh-CN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ALUOut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=PC+(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sign-extend(IR[15-0]) &lt;&lt; 2);</a:t>
            </a:r>
            <a:b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</a:br>
            <a:endParaRPr lang="en-US" altLang="zh-CN" sz="2400" b="0" dirty="0">
              <a:solidFill>
                <a:schemeClr val="tx1"/>
              </a:solidFill>
              <a:latin typeface="Courier New" panose="02070309020205020404" pitchFamily="49" charset="0"/>
              <a:ea typeface="+mn-ea"/>
            </a:endParaRPr>
          </a:p>
          <a:p>
            <a:pPr eaLnBrk="1" hangingPunct="1"/>
            <a:endParaRPr lang="en-US" altLang="zh-CN" sz="22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We aren't setting any control lines based on the instruction type </a:t>
            </a:r>
            <a:b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</a:b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	(we are busy "decoding" it in our control logic)</a:t>
            </a:r>
          </a:p>
        </p:txBody>
      </p:sp>
    </p:spTree>
    <p:extLst>
      <p:ext uri="{BB962C8B-B14F-4D97-AF65-F5344CB8AC3E}">
        <p14:creationId xmlns:p14="http://schemas.microsoft.com/office/powerpoint/2010/main" val="17375126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中断相关指令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96944" cy="496855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zh-CN" sz="2800" dirty="0">
                <a:solidFill>
                  <a:prstClr val="black"/>
                </a:solidFill>
                <a:ea typeface="黑体" pitchFamily="49" charset="-122"/>
              </a:rPr>
              <a:t>异常返回</a:t>
            </a:r>
            <a:endParaRPr lang="en-US" altLang="zh-CN" sz="2800" dirty="0">
              <a:solidFill>
                <a:prstClr val="black"/>
              </a:solidFill>
              <a:ea typeface="黑体" pitchFamily="49" charset="-122"/>
            </a:endParaRP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eret</a:t>
            </a:r>
            <a:endParaRPr lang="en-US" altLang="zh-CN" sz="2400" dirty="0" smtClean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/>
              <a:t>PC </a:t>
            </a:r>
            <a:r>
              <a:rPr lang="en-US" altLang="zh-CN" sz="2000" dirty="0"/>
              <a:t>&lt;= EPC</a:t>
            </a:r>
            <a:r>
              <a:rPr lang="zh-CN" altLang="zh-CN" sz="2000" dirty="0"/>
              <a:t>；</a:t>
            </a:r>
            <a:r>
              <a:rPr lang="en-US" altLang="zh-CN" sz="2000" dirty="0" smtClean="0"/>
              <a:t>(CP0</a:t>
            </a:r>
            <a:r>
              <a:rPr lang="zh-CN" altLang="zh-CN" sz="2000" dirty="0"/>
              <a:t>的</a:t>
            </a:r>
            <a:r>
              <a:rPr lang="en-US" altLang="zh-CN" sz="2000" dirty="0"/>
              <a:t>Cause</a:t>
            </a:r>
            <a:r>
              <a:rPr lang="zh-CN" altLang="zh-CN" sz="2000" dirty="0"/>
              <a:t>和</a:t>
            </a:r>
            <a:r>
              <a:rPr lang="en-US" altLang="zh-CN" sz="2000" dirty="0"/>
              <a:t>Status</a:t>
            </a:r>
            <a:r>
              <a:rPr lang="zh-CN" altLang="zh-CN" sz="2000" dirty="0"/>
              <a:t>寄存器有变化</a:t>
            </a:r>
            <a:r>
              <a:rPr lang="en-US" altLang="zh-CN" sz="2000" dirty="0" smtClean="0"/>
              <a:t>)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endParaRPr lang="en-US" altLang="zh-CN" dirty="0"/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prstClr val="black"/>
                </a:solidFill>
                <a:ea typeface="黑体" pitchFamily="49" charset="-122"/>
              </a:rPr>
              <a:t>系统调用</a:t>
            </a:r>
            <a:endParaRPr lang="en-US" altLang="zh-CN" sz="2800" dirty="0">
              <a:solidFill>
                <a:prstClr val="black"/>
              </a:solidFill>
              <a:ea typeface="黑体" pitchFamily="49" charset="-122"/>
            </a:endParaRP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sz="2400" dirty="0"/>
              <a:t>	</a:t>
            </a:r>
            <a:r>
              <a:rPr lang="en-US" altLang="zh-CN" sz="2400" dirty="0" err="1"/>
              <a:t>syscall</a:t>
            </a: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/>
              <a:t> EPC </a:t>
            </a:r>
            <a:r>
              <a:rPr lang="en-US" altLang="zh-CN" sz="2000" dirty="0"/>
              <a:t>= PC+4;  PC &lt;= </a:t>
            </a:r>
            <a:r>
              <a:rPr lang="zh-CN" altLang="en-US" sz="2000" dirty="0"/>
              <a:t>异常处理地址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Cause</a:t>
            </a:r>
            <a:r>
              <a:rPr lang="zh-CN" altLang="en-US" sz="2000" dirty="0"/>
              <a:t>和</a:t>
            </a:r>
            <a:r>
              <a:rPr lang="en-US" altLang="zh-CN" sz="2000" dirty="0"/>
              <a:t>Status</a:t>
            </a:r>
            <a:r>
              <a:rPr lang="zh-CN" altLang="en-US" sz="2000" dirty="0"/>
              <a:t>寄存器</a:t>
            </a:r>
            <a:r>
              <a:rPr lang="zh-CN" altLang="en-US" sz="2000" dirty="0" smtClean="0"/>
              <a:t>有变化</a:t>
            </a:r>
            <a:endParaRPr lang="en-US" altLang="zh-CN" sz="2000" dirty="0" smtClean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sz="2400" dirty="0" smtClean="0"/>
              <a:t>参数：</a:t>
            </a:r>
            <a:endParaRPr lang="en-US" altLang="zh-CN" sz="2400" dirty="0" smtClean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/>
              <a:t>$v0=</a:t>
            </a:r>
            <a:r>
              <a:rPr lang="zh-CN" altLang="en-US" sz="2000" dirty="0" smtClean="0"/>
              <a:t>系统调用号：</a:t>
            </a:r>
            <a:r>
              <a:rPr lang="en-US" altLang="zh-CN" sz="2000" dirty="0" smtClean="0"/>
              <a:t>Fig B-9-1</a:t>
            </a:r>
          </a:p>
          <a:p>
            <a:pPr lvl="2">
              <a:lnSpc>
                <a:spcPts val="1600"/>
              </a:lnSpc>
              <a:spcBef>
                <a:spcPts val="0"/>
              </a:spcBef>
            </a:pPr>
            <a:r>
              <a:rPr lang="en-US" altLang="zh-CN" sz="2000" dirty="0" smtClean="0"/>
              <a:t>$a0~$a3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$f12</a:t>
            </a:r>
            <a:r>
              <a:rPr lang="zh-CN" altLang="en-US" sz="2000" dirty="0" smtClean="0"/>
              <a:t>，返回在</a:t>
            </a:r>
            <a:r>
              <a:rPr lang="en-US" altLang="zh-CN" sz="2000" dirty="0" smtClean="0"/>
              <a:t>$v0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898062" y="2276872"/>
          <a:ext cx="618062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5682"/>
                <a:gridCol w="294478"/>
                <a:gridCol w="3672408"/>
                <a:gridCol w="10680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Op=6bit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smtClean="0"/>
                        <a:t>1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19bit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FUN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0x0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000 0000 0000 0000 0000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011000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92031" y="5301208"/>
          <a:ext cx="618062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5682"/>
                <a:gridCol w="294478"/>
                <a:gridCol w="3672408"/>
                <a:gridCol w="10680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Op=6bit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20bit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FUN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0x0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0000 0000 0000 0000 0000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0011000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6991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中断响应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prstClr val="black"/>
                </a:solidFill>
                <a:ea typeface="黑体" pitchFamily="49" charset="-122"/>
              </a:rPr>
              <a:t>初始化</a:t>
            </a:r>
            <a:endParaRPr lang="en-US" altLang="zh-CN" sz="2800" dirty="0">
              <a:solidFill>
                <a:prstClr val="black"/>
              </a:solidFill>
              <a:ea typeface="黑体" pitchFamily="49" charset="-122"/>
            </a:endParaRPr>
          </a:p>
          <a:p>
            <a:pPr lvl="1"/>
            <a:r>
              <a:rPr lang="zh-CN" altLang="en-US" sz="2400" dirty="0" smtClean="0"/>
              <a:t>设置</a:t>
            </a:r>
            <a:r>
              <a:rPr lang="en-US" altLang="zh-CN" sz="2400" dirty="0" smtClean="0"/>
              <a:t>SR</a:t>
            </a:r>
            <a:r>
              <a:rPr lang="zh-CN" altLang="en-US" sz="2400" dirty="0" smtClean="0"/>
              <a:t>：关中断 </a:t>
            </a:r>
            <a:r>
              <a:rPr lang="en-US" altLang="zh-CN" sz="2400" dirty="0" smtClean="0"/>
              <a:t>IE=0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KSU ERL EXL=00 0 0</a:t>
            </a:r>
          </a:p>
          <a:p>
            <a:pPr lvl="1"/>
            <a:r>
              <a:rPr lang="zh-CN" altLang="en-US" sz="2400" dirty="0" smtClean="0"/>
              <a:t>系统初始化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设置</a:t>
            </a:r>
            <a:r>
              <a:rPr lang="en-US" altLang="zh-CN" sz="2400" dirty="0" smtClean="0"/>
              <a:t>SR</a:t>
            </a:r>
            <a:r>
              <a:rPr lang="zh-CN" altLang="en-US" sz="2400" dirty="0" smtClean="0"/>
              <a:t>：开中断</a:t>
            </a:r>
            <a:r>
              <a:rPr lang="en-US" altLang="zh-CN" sz="2400" dirty="0" smtClean="0"/>
              <a:t> IE=1</a:t>
            </a:r>
            <a:r>
              <a:rPr lang="zh-CN" altLang="en-US" sz="2400" dirty="0" smtClean="0"/>
              <a:t>，设置</a:t>
            </a:r>
            <a:r>
              <a:rPr lang="en-US" altLang="zh-CN" sz="2400" dirty="0" smtClean="0"/>
              <a:t>IM7-0</a:t>
            </a:r>
          </a:p>
          <a:p>
            <a:r>
              <a:rPr lang="zh-CN" altLang="en-US" sz="2800" dirty="0">
                <a:solidFill>
                  <a:prstClr val="black"/>
                </a:solidFill>
                <a:ea typeface="黑体" pitchFamily="49" charset="-122"/>
              </a:rPr>
              <a:t>中断响应</a:t>
            </a:r>
            <a:endParaRPr lang="en-US" altLang="zh-CN" sz="2800" dirty="0">
              <a:solidFill>
                <a:prstClr val="black"/>
              </a:solidFill>
              <a:ea typeface="黑体" pitchFamily="49" charset="-122"/>
            </a:endParaRPr>
          </a:p>
          <a:p>
            <a:pPr lvl="1"/>
            <a:r>
              <a:rPr lang="zh-CN" altLang="en-US" sz="2400" dirty="0">
                <a:latin typeface="+mn-ea"/>
              </a:rPr>
              <a:t>硬件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保存断点：</a:t>
            </a:r>
            <a:r>
              <a:rPr lang="en-US" altLang="zh-CN" sz="2400" dirty="0" smtClean="0"/>
              <a:t>EPC</a:t>
            </a:r>
            <a:r>
              <a:rPr lang="zh-CN" altLang="en-US" sz="2400" dirty="0" smtClean="0"/>
              <a:t>←</a:t>
            </a:r>
            <a:r>
              <a:rPr lang="en-US" altLang="zh-CN" sz="2400" dirty="0" smtClean="0"/>
              <a:t>PC+4 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硬件修改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←向量 、硬件关中断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中断服务：</a:t>
            </a:r>
            <a:r>
              <a:rPr lang="zh-CN" altLang="en-US" sz="2400" b="1" dirty="0">
                <a:solidFill>
                  <a:srgbClr val="3E3EFC"/>
                </a:solidFill>
              </a:rPr>
              <a:t>保护寄存器</a:t>
            </a:r>
            <a:r>
              <a:rPr lang="zh-CN" altLang="en-US" sz="2400" dirty="0" smtClean="0"/>
              <a:t>、开中断</a:t>
            </a:r>
            <a:r>
              <a:rPr lang="en-US" altLang="zh-CN" sz="2400" dirty="0" smtClean="0"/>
              <a:t>*</a:t>
            </a:r>
            <a:r>
              <a:rPr lang="zh-CN" altLang="en-US" sz="2400" dirty="0" smtClean="0"/>
              <a:t>、服务、</a:t>
            </a:r>
            <a:r>
              <a:rPr lang="zh-CN" altLang="en-US" sz="2400" b="1" dirty="0" smtClean="0">
                <a:solidFill>
                  <a:srgbClr val="3E3EFC"/>
                </a:solidFill>
              </a:rPr>
              <a:t>恢复寄存器</a:t>
            </a:r>
            <a:endParaRPr lang="en-US" altLang="zh-CN" sz="2400" b="1" dirty="0" smtClean="0">
              <a:solidFill>
                <a:srgbClr val="3E3EFC"/>
              </a:solidFill>
            </a:endParaRPr>
          </a:p>
          <a:p>
            <a:pPr lvl="1"/>
            <a:r>
              <a:rPr lang="zh-CN" altLang="en-US" sz="2400" dirty="0" smtClean="0"/>
              <a:t>开中断</a:t>
            </a:r>
            <a:r>
              <a:rPr lang="en-US" altLang="zh-CN" sz="2400" dirty="0" smtClean="0"/>
              <a:t>*</a:t>
            </a:r>
          </a:p>
          <a:p>
            <a:pPr lvl="1"/>
            <a:r>
              <a:rPr lang="zh-CN" altLang="en-US" sz="2400" dirty="0" smtClean="0"/>
              <a:t>返回：</a:t>
            </a:r>
            <a:r>
              <a:rPr lang="en-US" altLang="zh-CN" sz="2400" dirty="0" err="1" smtClean="0"/>
              <a:t>eret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（硬件修改</a:t>
            </a:r>
            <a:r>
              <a:rPr lang="en-US" altLang="zh-CN" sz="2400" dirty="0" smtClean="0"/>
              <a:t>Cause</a:t>
            </a:r>
            <a:r>
              <a:rPr lang="zh-CN" altLang="zh-CN" sz="2400" dirty="0"/>
              <a:t>和</a:t>
            </a:r>
            <a:r>
              <a:rPr lang="en-US" altLang="zh-CN" sz="2400" dirty="0"/>
              <a:t>Status</a:t>
            </a:r>
            <a:r>
              <a:rPr lang="zh-CN" altLang="zh-CN" sz="2400" dirty="0" smtClean="0"/>
              <a:t>寄存器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3245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典型处理器中断</a:t>
            </a:r>
            <a:r>
              <a:rPr lang="zh-CN" altLang="en-US" dirty="0"/>
              <a:t>结构</a:t>
            </a:r>
            <a:r>
              <a:rPr lang="zh-CN" altLang="en-US" sz="3600" dirty="0"/>
              <a:t>：</a:t>
            </a:r>
            <a:r>
              <a:rPr lang="zh-CN" altLang="en-US" sz="3600" dirty="0">
                <a:solidFill>
                  <a:srgbClr val="FF0000"/>
                </a:solidFill>
              </a:rPr>
              <a:t>向量模式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880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prstClr val="black"/>
                </a:solidFill>
                <a:ea typeface="黑体" pitchFamily="49" charset="-122"/>
              </a:rPr>
              <a:t>Intel x86</a:t>
            </a:r>
            <a:r>
              <a:rPr lang="zh-CN" altLang="en-US" sz="2800" dirty="0">
                <a:solidFill>
                  <a:prstClr val="black"/>
                </a:solidFill>
                <a:ea typeface="黑体" pitchFamily="49" charset="-122"/>
              </a:rPr>
              <a:t>中断结构</a:t>
            </a:r>
            <a:endParaRPr lang="en-US" altLang="zh-CN" sz="2800" dirty="0">
              <a:solidFill>
                <a:prstClr val="black"/>
              </a:solidFill>
              <a:ea typeface="黑体" pitchFamily="49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间接</a:t>
            </a:r>
            <a:r>
              <a:rPr lang="zh-CN" altLang="en-US" sz="2400" dirty="0" smtClean="0"/>
              <a:t>向量：</a:t>
            </a:r>
            <a:r>
              <a:rPr lang="en-US" altLang="zh-CN" sz="2400" dirty="0" smtClean="0"/>
              <a:t>000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3FF</a:t>
            </a:r>
            <a:r>
              <a:rPr lang="zh-CN" altLang="en-US" sz="2400" dirty="0" smtClean="0"/>
              <a:t>，占</a:t>
            </a:r>
            <a:r>
              <a:rPr lang="zh-CN" altLang="en-US" sz="2400" dirty="0"/>
              <a:t>内存最底</a:t>
            </a:r>
            <a:r>
              <a:rPr lang="en-US" altLang="zh-CN" sz="2400" dirty="0"/>
              <a:t>1KB</a:t>
            </a:r>
            <a:r>
              <a:rPr lang="zh-CN" altLang="en-US" sz="2400" dirty="0" smtClean="0"/>
              <a:t>空间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每个向量由</a:t>
            </a:r>
            <a:r>
              <a:rPr lang="zh-CN" altLang="en-US" sz="2000" dirty="0"/>
              <a:t>二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16</a:t>
            </a:r>
            <a:r>
              <a:rPr lang="zh-CN" altLang="en-US" sz="2000" dirty="0" smtClean="0">
                <a:solidFill>
                  <a:schemeClr val="tx1"/>
                </a:solidFill>
              </a:rPr>
              <a:t>位生成</a:t>
            </a:r>
            <a:r>
              <a:rPr lang="en-US" altLang="zh-CN" sz="2000" dirty="0" smtClean="0">
                <a:solidFill>
                  <a:schemeClr val="tx1"/>
                </a:solidFill>
              </a:rPr>
              <a:t>20</a:t>
            </a:r>
            <a:r>
              <a:rPr lang="zh-CN" altLang="en-US" sz="2000" dirty="0" smtClean="0">
                <a:solidFill>
                  <a:schemeClr val="tx1"/>
                </a:solidFill>
              </a:rPr>
              <a:t>位中断地址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共</a:t>
            </a:r>
            <a:r>
              <a:rPr lang="en-US" altLang="zh-CN" sz="2000" dirty="0" smtClean="0"/>
              <a:t>256</a:t>
            </a:r>
            <a:r>
              <a:rPr lang="zh-CN" altLang="en-US" sz="2000" dirty="0" smtClean="0"/>
              <a:t>个中断向量，向量编号</a:t>
            </a:r>
            <a:r>
              <a:rPr lang="en-US" altLang="zh-CN" sz="2000" dirty="0" smtClean="0"/>
              <a:t>n=0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255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分硬中断和软中断，响应过程类同，触发方式不同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硬中断响应由控制芯片</a:t>
            </a:r>
            <a:r>
              <a:rPr lang="en-US" altLang="zh-CN" sz="2000" dirty="0" smtClean="0">
                <a:solidFill>
                  <a:schemeClr val="tx1"/>
                </a:solidFill>
              </a:rPr>
              <a:t>8259</a:t>
            </a:r>
            <a:r>
              <a:rPr lang="zh-CN" altLang="en-US" sz="2000" dirty="0" smtClean="0">
                <a:solidFill>
                  <a:schemeClr val="tx1"/>
                </a:solidFill>
              </a:rPr>
              <a:t>产生中断号</a:t>
            </a:r>
            <a:r>
              <a:rPr lang="en-US" altLang="zh-CN" sz="2000" dirty="0" smtClean="0">
                <a:solidFill>
                  <a:schemeClr val="tx1"/>
                </a:solidFill>
              </a:rPr>
              <a:t>n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接口原理课深入学习</a:t>
            </a:r>
            <a:r>
              <a:rPr lang="en-US" altLang="zh-CN" sz="20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prstClr val="black"/>
                </a:solidFill>
                <a:ea typeface="黑体" pitchFamily="49" charset="-122"/>
              </a:rPr>
              <a:t>ARM</a:t>
            </a:r>
            <a:r>
              <a:rPr lang="zh-CN" altLang="en-US" sz="2800" dirty="0">
                <a:solidFill>
                  <a:prstClr val="black"/>
                </a:solidFill>
                <a:ea typeface="黑体" pitchFamily="49" charset="-122"/>
              </a:rPr>
              <a:t>中断结构</a:t>
            </a:r>
            <a:endParaRPr lang="en-US" altLang="zh-CN" sz="2800" dirty="0">
              <a:solidFill>
                <a:prstClr val="black"/>
              </a:solidFill>
              <a:ea typeface="黑体" pitchFamily="49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固定向量方式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嵌入式课程深入学习</a:t>
            </a:r>
            <a:r>
              <a:rPr lang="en-US" altLang="zh-CN" sz="2400" dirty="0" smtClean="0"/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/>
          </p:nvPr>
        </p:nvGraphicFramePr>
        <p:xfrm>
          <a:off x="611560" y="3970744"/>
          <a:ext cx="8229600" cy="22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异常类型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偏移地址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低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偏移地址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高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CC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复  位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00000000 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FFFF0000</a:t>
                      </a:r>
                      <a:endParaRPr lang="zh-CN" altLang="en-US" sz="1600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未定义指令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00000004 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FFFF0004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软中断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00000008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FFFF0008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预取指令终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0000000C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FFFF000C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数据终止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00000010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FFFF0010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保留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00000014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FFFF0014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中断请求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(IRQ)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00000018 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FFFF0018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快速中断请求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(FIQ)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0000001C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FFFF001C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037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How Exceptions Are Handled</a:t>
            </a:r>
            <a:endParaRPr lang="en-US" altLang="zh-CN" smtClean="0"/>
          </a:p>
        </p:txBody>
      </p:sp>
      <p:sp>
        <p:nvSpPr>
          <p:cNvPr id="218115" name="AutoShap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Design</a:t>
            </a:r>
          </a:p>
          <a:p>
            <a:pPr lvl="1" eaLnBrk="1" hangingPunct="1"/>
            <a:r>
              <a:rPr lang="en-US" altLang="zh-CN" sz="2400" dirty="0" smtClean="0"/>
              <a:t>add a register: </a:t>
            </a:r>
            <a:r>
              <a:rPr lang="en-US" altLang="zh-CN" sz="2400" dirty="0" smtClean="0">
                <a:solidFill>
                  <a:srgbClr val="3366CC"/>
                </a:solidFill>
              </a:rPr>
              <a:t>exception program counter(EPC)</a:t>
            </a:r>
            <a:r>
              <a:rPr lang="en-US" altLang="zh-CN" sz="2400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   save the address of the offending instruction</a:t>
            </a:r>
          </a:p>
          <a:p>
            <a:pPr lvl="1" eaLnBrk="1" hangingPunct="1"/>
            <a:r>
              <a:rPr lang="en-US" altLang="zh-CN" sz="2400" dirty="0" smtClean="0"/>
              <a:t>add a status register: </a:t>
            </a:r>
            <a:r>
              <a:rPr lang="en-US" altLang="zh-CN" sz="2400" dirty="0" smtClean="0">
                <a:solidFill>
                  <a:srgbClr val="3366CC"/>
                </a:solidFill>
              </a:rPr>
              <a:t>cause register( 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CauseReg</a:t>
            </a:r>
            <a:r>
              <a:rPr lang="en-US" altLang="zh-CN" sz="2400" dirty="0" smtClean="0">
                <a:solidFill>
                  <a:srgbClr val="3366CC"/>
                </a:solidFill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   hold a field that indicates the reason for the exception.                 				0   undefined instruction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      			1   overflow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i="1" dirty="0" smtClean="0">
                <a:solidFill>
                  <a:srgbClr val="777777"/>
                </a:solidFill>
              </a:rPr>
              <a:t>Another method is to use vector interrupts</a:t>
            </a:r>
            <a:endParaRPr lang="en-US" altLang="zh-CN" sz="2400" dirty="0" smtClean="0">
              <a:solidFill>
                <a:srgbClr val="777777"/>
              </a:solidFill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dirty="0" smtClean="0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2843808" y="3657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bit0 =</a:t>
            </a:r>
          </a:p>
        </p:txBody>
      </p:sp>
      <p:sp>
        <p:nvSpPr>
          <p:cNvPr id="218117" name="AutoShape 5"/>
          <p:cNvSpPr>
            <a:spLocks/>
          </p:cNvSpPr>
          <p:nvPr/>
        </p:nvSpPr>
        <p:spPr bwMode="auto">
          <a:xfrm>
            <a:off x="3987552" y="3501008"/>
            <a:ext cx="152400" cy="689992"/>
          </a:xfrm>
          <a:prstGeom prst="lef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3657600" y="4876800"/>
            <a:ext cx="3200400" cy="409575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vector address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828800" y="4876800"/>
            <a:ext cx="1828800" cy="409575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Exception type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3657600" y="5291138"/>
            <a:ext cx="3200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c0 00 00 00 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H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3657600" y="5700713"/>
            <a:ext cx="3200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c0 00 00 20</a:t>
            </a:r>
            <a:r>
              <a:rPr lang="en-US" altLang="zh-CN" b="0" baseline="-25000">
                <a:latin typeface="Times New Roman" panose="02020603050405020304" pitchFamily="18" charset="0"/>
              </a:rPr>
              <a:t>H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1828800" y="5291138"/>
            <a:ext cx="18288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undefine instr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1828800" y="5700713"/>
            <a:ext cx="18288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overflow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How Control Checks for Exceptions</a:t>
            </a:r>
            <a:endParaRPr lang="en-US" altLang="zh-CN" dirty="0" smtClean="0"/>
          </a:p>
        </p:txBody>
      </p:sp>
      <p:sp>
        <p:nvSpPr>
          <p:cNvPr id="21913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1148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add control signal</a:t>
            </a:r>
          </a:p>
          <a:p>
            <a:pPr lvl="1" eaLnBrk="1" hangingPunct="1"/>
            <a:r>
              <a:rPr lang="en-US" altLang="zh-CN" sz="2400" dirty="0" err="1" smtClean="0">
                <a:solidFill>
                  <a:srgbClr val="3366CC"/>
                </a:solidFill>
              </a:rPr>
              <a:t>CauseWrite</a:t>
            </a:r>
            <a:r>
              <a:rPr lang="en-US" altLang="zh-CN" sz="2400" dirty="0" smtClean="0"/>
              <a:t> for </a:t>
            </a:r>
            <a:r>
              <a:rPr lang="en-US" altLang="zh-CN" sz="2400" dirty="0" err="1" smtClean="0"/>
              <a:t>CauseReg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err="1" smtClean="0">
                <a:solidFill>
                  <a:srgbClr val="3366CC"/>
                </a:solidFill>
              </a:rPr>
              <a:t>EPCWrite</a:t>
            </a:r>
            <a:r>
              <a:rPr lang="en-US" altLang="zh-CN" sz="2400" dirty="0" smtClean="0"/>
              <a:t> for EPC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    EPC = PC - 4  (completed by ALU)</a:t>
            </a:r>
          </a:p>
          <a:p>
            <a:pPr eaLnBrk="1" hangingPunct="1"/>
            <a:r>
              <a:rPr lang="en-US" altLang="zh-CN" sz="2400" dirty="0" smtClean="0"/>
              <a:t>process of control </a:t>
            </a:r>
          </a:p>
          <a:p>
            <a:pPr lvl="1" eaLnBrk="1" hangingPunct="1"/>
            <a:r>
              <a:rPr lang="en-US" altLang="zh-CN" sz="2400" dirty="0" err="1" smtClean="0"/>
              <a:t>CauseReg</a:t>
            </a:r>
            <a:r>
              <a:rPr lang="en-US" altLang="zh-CN" sz="2400" dirty="0" smtClean="0"/>
              <a:t> = 0 or 1</a:t>
            </a:r>
          </a:p>
          <a:p>
            <a:pPr lvl="1" eaLnBrk="1" hangingPunct="1"/>
            <a:r>
              <a:rPr lang="en-US" altLang="zh-CN" sz="2400" dirty="0" smtClean="0"/>
              <a:t>EPC = PC - 4</a:t>
            </a:r>
          </a:p>
          <a:p>
            <a:pPr lvl="1" eaLnBrk="1" hangingPunct="1"/>
            <a:r>
              <a:rPr lang="en-US" altLang="zh-CN" sz="2400" dirty="0" err="1" smtClean="0"/>
              <a:t>PC←address</a:t>
            </a:r>
            <a:r>
              <a:rPr lang="en-US" altLang="zh-CN" sz="2400" dirty="0" smtClean="0"/>
              <a:t> of process routine ( ex. c0000000 )</a:t>
            </a:r>
          </a:p>
          <a:p>
            <a:pPr lvl="1" eaLnBrk="1" hangingPunct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153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2" name="Picture 2" descr="F05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81075"/>
            <a:ext cx="88773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3" name="Line 3"/>
          <p:cNvSpPr>
            <a:spLocks noChangeShapeType="1"/>
          </p:cNvSpPr>
          <p:nvPr/>
        </p:nvSpPr>
        <p:spPr bwMode="auto">
          <a:xfrm>
            <a:off x="7518400" y="3352800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4" name="Oval 4"/>
          <p:cNvSpPr>
            <a:spLocks noChangeArrowheads="1"/>
          </p:cNvSpPr>
          <p:nvPr/>
        </p:nvSpPr>
        <p:spPr bwMode="auto">
          <a:xfrm>
            <a:off x="7848600" y="3657600"/>
            <a:ext cx="1295400" cy="2057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200" dirty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How Control Checks for Exceptions</a:t>
            </a:r>
          </a:p>
        </p:txBody>
      </p:sp>
    </p:spTree>
    <p:extLst>
      <p:ext uri="{BB962C8B-B14F-4D97-AF65-F5344CB8AC3E}">
        <p14:creationId xmlns:p14="http://schemas.microsoft.com/office/powerpoint/2010/main" val="12804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How Control Checks for Exceptions</a:t>
            </a:r>
          </a:p>
        </p:txBody>
      </p:sp>
      <p:sp>
        <p:nvSpPr>
          <p:cNvPr id="221187" name="AutoShap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detect  exceptions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Undefined instruction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400" smtClean="0"/>
              <a:t>       when no next state is defined from state 1 for op value. New state 10 is introduced.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Overflow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400" smtClean="0"/>
              <a:t>       Overflow is occured only in R-type instruction. Overflow is provided as an output from the ALU. This signal is used in the modified FSM to specify an additional state 11 for state 7 .</a:t>
            </a:r>
          </a:p>
        </p:txBody>
      </p:sp>
    </p:spTree>
    <p:extLst>
      <p:ext uri="{BB962C8B-B14F-4D97-AF65-F5344CB8AC3E}">
        <p14:creationId xmlns:p14="http://schemas.microsoft.com/office/powerpoint/2010/main" val="14485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FSM for Exceptions </a:t>
            </a:r>
            <a:endParaRPr lang="zh-CN" altLang="en-US" dirty="0"/>
          </a:p>
        </p:txBody>
      </p:sp>
      <p:pic>
        <p:nvPicPr>
          <p:cNvPr id="4" name="Picture 2" descr="F0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290" y="1412776"/>
            <a:ext cx="65278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335190" y="4652938"/>
            <a:ext cx="3384550" cy="576262"/>
          </a:xfrm>
          <a:prstGeom prst="flowChartAlternateProcess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4" name="Picture 2" descr="F05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6838"/>
            <a:ext cx="7848600" cy="66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Oval 3"/>
          <p:cNvSpPr>
            <a:spLocks noChangeArrowheads="1"/>
          </p:cNvSpPr>
          <p:nvPr/>
        </p:nvSpPr>
        <p:spPr bwMode="auto">
          <a:xfrm>
            <a:off x="5348288" y="3884613"/>
            <a:ext cx="1524000" cy="1449387"/>
          </a:xfrm>
          <a:prstGeom prst="ellipse">
            <a:avLst/>
          </a:prstGeom>
          <a:solidFill>
            <a:srgbClr val="FF0000">
              <a:alpha val="27000"/>
            </a:srgbClr>
          </a:solidFill>
          <a:ln w="28575">
            <a:solidFill>
              <a:srgbClr val="FF3300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3236" name="Oval 4"/>
          <p:cNvSpPr>
            <a:spLocks noChangeArrowheads="1"/>
          </p:cNvSpPr>
          <p:nvPr/>
        </p:nvSpPr>
        <p:spPr bwMode="auto">
          <a:xfrm>
            <a:off x="7038975" y="3886200"/>
            <a:ext cx="1524000" cy="1447800"/>
          </a:xfrm>
          <a:prstGeom prst="ellipse">
            <a:avLst/>
          </a:prstGeom>
          <a:solidFill>
            <a:srgbClr val="FF0000">
              <a:alpha val="28000"/>
            </a:srgbClr>
          </a:solidFill>
          <a:ln w="28575">
            <a:solidFill>
              <a:srgbClr val="FF3300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>
            <a:off x="4533900" y="4622800"/>
            <a:ext cx="838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>
            <a:off x="7772400" y="2895600"/>
            <a:ext cx="0" cy="990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30832" y="116632"/>
            <a:ext cx="3117032" cy="95436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buSzTx/>
              <a:buNone/>
            </a:pPr>
            <a:r>
              <a:rPr lang="en-US" altLang="zh-CN" sz="4000" dirty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FSM </a:t>
            </a:r>
            <a:r>
              <a:rPr lang="en-US" altLang="zh-CN" sz="40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with      	Exceptions </a:t>
            </a:r>
            <a:endParaRPr lang="zh-CN" altLang="en-US" sz="4000" dirty="0">
              <a:solidFill>
                <a:srgbClr val="3E3EFC"/>
              </a:solidFill>
              <a:latin typeface="Times New Roman" panose="02020603050405020304" pitchFamily="18" charset="0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890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endParaRPr smtClean="0">
              <a:ea typeface="黑体" panose="02010609060101010101" pitchFamily="49" charset="-122"/>
            </a:endParaRP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1547813" y="2852738"/>
            <a:ext cx="6021387" cy="2525712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  <a:defRPr/>
            </a:pPr>
            <a:r>
              <a:rPr lang="en-US" altLang="zh-CN" sz="8800">
                <a:solidFill>
                  <a:srgbClr val="000000"/>
                </a:solidFill>
                <a:latin typeface="Algerian" panose="04020705040A02060702" pitchFamily="82" charset="0"/>
              </a:rPr>
              <a:t>END</a:t>
            </a:r>
            <a:endParaRPr sz="8800">
              <a:solidFill>
                <a:srgbClr val="000000"/>
              </a:solidFill>
              <a:latin typeface="Algerian" panose="04020705040A02060702" pitchFamily="8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4961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225425" y="312738"/>
            <a:ext cx="47720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9203" name="AutoShape 3"/>
          <p:cNvSpPr>
            <a:spLocks noGrp="1" noChangeArrowheads="1"/>
          </p:cNvSpPr>
          <p:nvPr>
            <p:ph type="body" idx="1"/>
          </p:nvPr>
        </p:nvSpPr>
        <p:spPr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ALU is performing one of three functions, based on instruction type</a:t>
            </a:r>
          </a:p>
          <a:p>
            <a:pPr lvl="1" eaLnBrk="1" hangingPunct="1">
              <a:spcBef>
                <a:spcPts val="900"/>
              </a:spcBef>
            </a:pPr>
            <a:r>
              <a:rPr lang="en-US" altLang="zh-CN" sz="2400" dirty="0">
                <a:latin typeface="Courier New" panose="02070309020205020404" pitchFamily="49" charset="0"/>
              </a:rPr>
              <a:t>Memory Reference ( </a:t>
            </a:r>
            <a:r>
              <a:rPr lang="en-US" altLang="zh-CN" sz="2400" dirty="0" err="1">
                <a:latin typeface="Courier New" panose="02070309020205020404" pitchFamily="49" charset="0"/>
              </a:rPr>
              <a:t>lw</a:t>
            </a:r>
            <a:r>
              <a:rPr lang="en-US" altLang="zh-CN" sz="2400" dirty="0">
                <a:latin typeface="Courier New" panose="02070309020205020404" pitchFamily="49" charset="0"/>
              </a:rPr>
              <a:t> / </a:t>
            </a:r>
            <a:r>
              <a:rPr lang="en-US" altLang="zh-CN" sz="2400" dirty="0" err="1">
                <a:latin typeface="Courier New" panose="02070309020205020404" pitchFamily="49" charset="0"/>
              </a:rPr>
              <a:t>sw</a:t>
            </a:r>
            <a:r>
              <a:rPr lang="en-US" altLang="zh-CN" sz="2400" dirty="0">
                <a:latin typeface="Courier New" panose="02070309020205020404" pitchFamily="49" charset="0"/>
              </a:rPr>
              <a:t> ):</a:t>
            </a:r>
            <a:br>
              <a:rPr lang="en-US" altLang="zh-CN" sz="2400" dirty="0">
                <a:latin typeface="Courier New" panose="02070309020205020404" pitchFamily="49" charset="0"/>
              </a:rPr>
            </a:br>
            <a:r>
              <a:rPr lang="en-US" altLang="zh-CN" sz="2400" dirty="0">
                <a:latin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</a:rPr>
              <a:t>ALUOut</a:t>
            </a:r>
            <a:r>
              <a:rPr lang="en-US" altLang="zh-CN" sz="2400" dirty="0">
                <a:latin typeface="Courier New" panose="02070309020205020404" pitchFamily="49" charset="0"/>
              </a:rPr>
              <a:t> = A + sign-extend(IR[15-0]);</a:t>
            </a:r>
          </a:p>
          <a:p>
            <a:pPr lvl="1" eaLnBrk="1" hangingPunct="1">
              <a:spcBef>
                <a:spcPts val="900"/>
              </a:spcBef>
            </a:pPr>
            <a:r>
              <a:rPr lang="en-US" altLang="zh-CN" sz="2400" dirty="0">
                <a:latin typeface="Courier New" panose="02070309020205020404" pitchFamily="49" charset="0"/>
              </a:rPr>
              <a:t>R-type:</a:t>
            </a:r>
            <a:br>
              <a:rPr lang="en-US" altLang="zh-CN" sz="2400" dirty="0">
                <a:latin typeface="Courier New" panose="02070309020205020404" pitchFamily="49" charset="0"/>
              </a:rPr>
            </a:br>
            <a:r>
              <a:rPr lang="en-US" altLang="zh-CN" sz="2400" dirty="0">
                <a:latin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</a:rPr>
              <a:t>ALUOut</a:t>
            </a:r>
            <a:r>
              <a:rPr lang="en-US" altLang="zh-CN" sz="2400" dirty="0">
                <a:latin typeface="Courier New" panose="02070309020205020404" pitchFamily="49" charset="0"/>
              </a:rPr>
              <a:t> = A op B;</a:t>
            </a:r>
          </a:p>
          <a:p>
            <a:pPr lvl="1" eaLnBrk="1" hangingPunct="1">
              <a:spcBef>
                <a:spcPts val="900"/>
              </a:spcBef>
            </a:pPr>
            <a:r>
              <a:rPr lang="en-US" altLang="zh-CN" sz="2400" dirty="0">
                <a:latin typeface="Courier New" panose="02070309020205020404" pitchFamily="49" charset="0"/>
              </a:rPr>
              <a:t>Branch:</a:t>
            </a:r>
            <a:br>
              <a:rPr lang="en-US" altLang="zh-CN" sz="2400" dirty="0">
                <a:latin typeface="Courier New" panose="02070309020205020404" pitchFamily="49" charset="0"/>
              </a:rPr>
            </a:br>
            <a:r>
              <a:rPr lang="en-US" altLang="zh-CN" sz="2400" dirty="0">
                <a:latin typeface="Courier New" panose="02070309020205020404" pitchFamily="49" charset="0"/>
              </a:rPr>
              <a:t>	if (A==B) PC = </a:t>
            </a:r>
            <a:r>
              <a:rPr lang="en-US" altLang="zh-CN" sz="2400" dirty="0" err="1">
                <a:latin typeface="Courier New" panose="02070309020205020404" pitchFamily="49" charset="0"/>
              </a:rPr>
              <a:t>ALUOut</a:t>
            </a:r>
            <a:r>
              <a:rPr lang="en-US" altLang="zh-CN" sz="24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ts val="900"/>
              </a:spcBef>
            </a:pPr>
            <a:r>
              <a:rPr lang="en-US" altLang="zh-CN" sz="2400" dirty="0">
                <a:latin typeface="Courier New" panose="02070309020205020404" pitchFamily="49" charset="0"/>
              </a:rPr>
              <a:t>jump: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		 pc = </a:t>
            </a:r>
            <a:r>
              <a:rPr lang="en-US" altLang="zh-CN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pc[31-28] 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+ </a:t>
            </a:r>
            <a:r>
              <a:rPr lang="en-US" altLang="zh-CN" sz="2400" b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IR[25-0] 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&lt;&lt; 2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Step 3  instruction dependent</a:t>
            </a:r>
          </a:p>
        </p:txBody>
      </p:sp>
    </p:spTree>
    <p:extLst>
      <p:ext uri="{BB962C8B-B14F-4D97-AF65-F5344CB8AC3E}">
        <p14:creationId xmlns:p14="http://schemas.microsoft.com/office/powerpoint/2010/main" val="73116234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82" y="1412776"/>
            <a:ext cx="8541236" cy="44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139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控制对象：数据通路结构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写出九条指令控制信号真值表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0832" y="1556792"/>
            <a:ext cx="8770293" cy="5184576"/>
            <a:chOff x="230832" y="1556792"/>
            <a:chExt cx="8770293" cy="518457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832" y="3533936"/>
              <a:ext cx="8733655" cy="3207432"/>
            </a:xfrm>
            <a:prstGeom prst="rect">
              <a:avLst/>
            </a:prstGeom>
          </p:spPr>
        </p:pic>
        <p:sp>
          <p:nvSpPr>
            <p:cNvPr id="19" name="圆角矩形 18"/>
            <p:cNvSpPr/>
            <p:nvPr/>
          </p:nvSpPr>
          <p:spPr>
            <a:xfrm>
              <a:off x="1691680" y="3677952"/>
              <a:ext cx="5904656" cy="2865648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042815" y="1772816"/>
              <a:ext cx="572269" cy="179910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r>
                <a:rPr kumimoji="0" lang="zh-CN" altLang="en-US" sz="2400" b="0" dirty="0" smtClean="0">
                  <a:solidFill>
                    <a:prstClr val="black"/>
                  </a:solidFill>
                </a:rPr>
                <a:t>控制器</a:t>
              </a:r>
              <a:endParaRPr kumimoji="0" lang="zh-CN" altLang="en-US" sz="2400" b="0" dirty="0">
                <a:solidFill>
                  <a:prstClr val="black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547664" y="2675670"/>
              <a:ext cx="771103" cy="1833078"/>
            </a:xfrm>
            <a:custGeom>
              <a:avLst/>
              <a:gdLst>
                <a:gd name="connsiteX0" fmla="*/ 790575 w 1028700"/>
                <a:gd name="connsiteY0" fmla="*/ 1619250 h 1628775"/>
                <a:gd name="connsiteX1" fmla="*/ 1028700 w 1028700"/>
                <a:gd name="connsiteY1" fmla="*/ 1628775 h 1628775"/>
                <a:gd name="connsiteX2" fmla="*/ 638175 w 1028700"/>
                <a:gd name="connsiteY2" fmla="*/ 1476375 h 1628775"/>
                <a:gd name="connsiteX3" fmla="*/ 0 w 1028700"/>
                <a:gd name="connsiteY3" fmla="*/ 1476375 h 1628775"/>
                <a:gd name="connsiteX4" fmla="*/ 9525 w 1028700"/>
                <a:gd name="connsiteY4" fmla="*/ 0 h 1628775"/>
                <a:gd name="connsiteX5" fmla="*/ 571500 w 1028700"/>
                <a:gd name="connsiteY5" fmla="*/ 0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8700" h="1628775">
                  <a:moveTo>
                    <a:pt x="790575" y="1619250"/>
                  </a:moveTo>
                  <a:lnTo>
                    <a:pt x="1028700" y="1628775"/>
                  </a:lnTo>
                  <a:lnTo>
                    <a:pt x="638175" y="1476375"/>
                  </a:lnTo>
                  <a:lnTo>
                    <a:pt x="0" y="1476375"/>
                  </a:lnTo>
                  <a:lnTo>
                    <a:pt x="9525" y="0"/>
                  </a:lnTo>
                  <a:lnTo>
                    <a:pt x="571500" y="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08285" y="2365345"/>
              <a:ext cx="1670708" cy="2880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r>
                <a:rPr kumimoji="0" lang="en-US" altLang="zh-CN" sz="1600" b="0" dirty="0" smtClean="0">
                  <a:solidFill>
                    <a:prstClr val="black"/>
                  </a:solidFill>
                </a:rPr>
                <a:t>Instruction[31:26]</a:t>
              </a:r>
              <a:endParaRPr kumimoji="0" lang="zh-CN" altLang="en-US" sz="1600" b="0" dirty="0">
                <a:solidFill>
                  <a:prstClr val="black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542015" y="1719352"/>
              <a:ext cx="1088467" cy="1552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r>
                <a:rPr kumimoji="0" lang="en-US" altLang="zh-CN" sz="1600" b="0" dirty="0" smtClean="0">
                  <a:solidFill>
                    <a:prstClr val="black"/>
                  </a:solidFill>
                </a:rPr>
                <a:t>ALU OP</a:t>
              </a:r>
              <a:endParaRPr kumimoji="0" lang="zh-CN" altLang="en-US" sz="1600" b="0" dirty="0">
                <a:solidFill>
                  <a:prstClr val="black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940152" y="1556792"/>
              <a:ext cx="1042506" cy="55913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eaLnBrk="1" fontAlgn="auto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r>
                <a:rPr kumimoji="0" lang="en-US" altLang="zh-CN" sz="1800" b="0" dirty="0" smtClean="0">
                  <a:solidFill>
                    <a:prstClr val="black"/>
                  </a:solidFill>
                </a:rPr>
                <a:t>ALU Control</a:t>
              </a:r>
              <a:endParaRPr kumimoji="0" lang="zh-CN" altLang="en-US" sz="1800" b="0" dirty="0">
                <a:solidFill>
                  <a:prstClr val="black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320515" y="1871004"/>
              <a:ext cx="1572657" cy="16944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r>
                <a:rPr kumimoji="0" lang="en-US" altLang="zh-CN" sz="1600" b="0" dirty="0" err="1" smtClean="0">
                  <a:solidFill>
                    <a:prstClr val="black"/>
                  </a:solidFill>
                </a:rPr>
                <a:t>Instroction</a:t>
              </a:r>
              <a:r>
                <a:rPr kumimoji="0" lang="en-US" altLang="zh-CN" sz="1600" b="0" dirty="0" smtClean="0">
                  <a:solidFill>
                    <a:prstClr val="black"/>
                  </a:solidFill>
                </a:rPr>
                <a:t>[5:0]</a:t>
              </a:r>
              <a:endParaRPr kumimoji="0" lang="zh-CN" altLang="en-US" sz="1600" b="0" dirty="0">
                <a:solidFill>
                  <a:prstClr val="black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 flipV="1">
              <a:off x="6444208" y="2115927"/>
              <a:ext cx="13865" cy="1455991"/>
            </a:xfrm>
            <a:prstGeom prst="straightConnector1">
              <a:avLst/>
            </a:prstGeom>
            <a:ln w="28575">
              <a:solidFill>
                <a:srgbClr val="00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任意多边形 22"/>
            <p:cNvSpPr/>
            <p:nvPr/>
          </p:nvSpPr>
          <p:spPr>
            <a:xfrm>
              <a:off x="2552700" y="2375683"/>
              <a:ext cx="5657850" cy="1132197"/>
            </a:xfrm>
            <a:custGeom>
              <a:avLst/>
              <a:gdLst>
                <a:gd name="connsiteX0" fmla="*/ 0 w 5657850"/>
                <a:gd name="connsiteY0" fmla="*/ 0 h 942975"/>
                <a:gd name="connsiteX1" fmla="*/ 5657850 w 5657850"/>
                <a:gd name="connsiteY1" fmla="*/ 28575 h 942975"/>
                <a:gd name="connsiteX2" fmla="*/ 5657850 w 5657850"/>
                <a:gd name="connsiteY2" fmla="*/ 942975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7850" h="942975">
                  <a:moveTo>
                    <a:pt x="0" y="0"/>
                  </a:moveTo>
                  <a:lnTo>
                    <a:pt x="5657850" y="28575"/>
                  </a:lnTo>
                  <a:lnTo>
                    <a:pt x="5657850" y="942975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542015" y="1988840"/>
              <a:ext cx="1165889" cy="1042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r>
                <a:rPr kumimoji="0" lang="en-US" altLang="zh-CN" sz="1600" b="0" dirty="0" err="1" smtClean="0">
                  <a:solidFill>
                    <a:prstClr val="black"/>
                  </a:solidFill>
                </a:rPr>
                <a:t>MemRead</a:t>
              </a:r>
              <a:endParaRPr kumimoji="0" lang="zh-CN" altLang="en-US" sz="1600" b="0" dirty="0">
                <a:solidFill>
                  <a:prstClr val="black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562225" y="2141983"/>
              <a:ext cx="6438900" cy="4319391"/>
            </a:xfrm>
            <a:custGeom>
              <a:avLst/>
              <a:gdLst>
                <a:gd name="connsiteX0" fmla="*/ 0 w 6438900"/>
                <a:gd name="connsiteY0" fmla="*/ 0 h 3667125"/>
                <a:gd name="connsiteX1" fmla="*/ 0 w 6438900"/>
                <a:gd name="connsiteY1" fmla="*/ 0 h 3667125"/>
                <a:gd name="connsiteX2" fmla="*/ 6438900 w 6438900"/>
                <a:gd name="connsiteY2" fmla="*/ 28575 h 3667125"/>
                <a:gd name="connsiteX3" fmla="*/ 6438900 w 6438900"/>
                <a:gd name="connsiteY3" fmla="*/ 3295650 h 3667125"/>
                <a:gd name="connsiteX4" fmla="*/ 6438900 w 6438900"/>
                <a:gd name="connsiteY4" fmla="*/ 3657600 h 3667125"/>
                <a:gd name="connsiteX5" fmla="*/ 5657850 w 6438900"/>
                <a:gd name="connsiteY5" fmla="*/ 3667125 h 36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8900" h="3667125">
                  <a:moveTo>
                    <a:pt x="0" y="0"/>
                  </a:moveTo>
                  <a:lnTo>
                    <a:pt x="0" y="0"/>
                  </a:lnTo>
                  <a:lnTo>
                    <a:pt x="6438900" y="28575"/>
                  </a:lnTo>
                  <a:lnTo>
                    <a:pt x="6438900" y="3295650"/>
                  </a:lnTo>
                  <a:lnTo>
                    <a:pt x="6438900" y="3657600"/>
                  </a:lnTo>
                  <a:lnTo>
                    <a:pt x="5657850" y="3667125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542015" y="2204864"/>
              <a:ext cx="1165889" cy="1042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r>
                <a:rPr kumimoji="0" lang="en-US" altLang="zh-CN" sz="1600" b="0" dirty="0" err="1" smtClean="0">
                  <a:solidFill>
                    <a:prstClr val="black"/>
                  </a:solidFill>
                </a:rPr>
                <a:t>MemWrite</a:t>
              </a:r>
              <a:endParaRPr kumimoji="0" lang="zh-CN" altLang="en-US" sz="1600" b="0" dirty="0">
                <a:solidFill>
                  <a:prstClr val="black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505651" y="2545036"/>
              <a:ext cx="5234701" cy="2249202"/>
            </a:xfrm>
            <a:custGeom>
              <a:avLst/>
              <a:gdLst>
                <a:gd name="connsiteX0" fmla="*/ 0 w 5657850"/>
                <a:gd name="connsiteY0" fmla="*/ 0 h 942975"/>
                <a:gd name="connsiteX1" fmla="*/ 5657850 w 5657850"/>
                <a:gd name="connsiteY1" fmla="*/ 28575 h 942975"/>
                <a:gd name="connsiteX2" fmla="*/ 5657850 w 5657850"/>
                <a:gd name="connsiteY2" fmla="*/ 942975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7850" h="942975">
                  <a:moveTo>
                    <a:pt x="0" y="0"/>
                  </a:moveTo>
                  <a:lnTo>
                    <a:pt x="5657850" y="28575"/>
                  </a:lnTo>
                  <a:lnTo>
                    <a:pt x="5657850" y="942975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542015" y="2396508"/>
              <a:ext cx="1165889" cy="1042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r>
                <a:rPr kumimoji="0" lang="en-US" altLang="zh-CN" sz="1600" b="0" dirty="0" smtClean="0">
                  <a:solidFill>
                    <a:prstClr val="black"/>
                  </a:solidFill>
                </a:rPr>
                <a:t>Branch</a:t>
              </a:r>
              <a:endParaRPr kumimoji="0" lang="zh-CN" altLang="en-US" sz="1600" b="0" dirty="0">
                <a:solidFill>
                  <a:prstClr val="black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542015" y="2571439"/>
              <a:ext cx="1165889" cy="1042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r>
                <a:rPr kumimoji="0" lang="en-US" altLang="zh-CN" sz="1600" b="0" dirty="0" smtClean="0">
                  <a:solidFill>
                    <a:prstClr val="black"/>
                  </a:solidFill>
                </a:rPr>
                <a:t>Jump</a:t>
              </a:r>
              <a:endParaRPr kumimoji="0" lang="zh-CN" altLang="en-US" sz="1600" b="0" dirty="0">
                <a:solidFill>
                  <a:prstClr val="black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603500" y="2719967"/>
              <a:ext cx="4597400" cy="810881"/>
            </a:xfrm>
            <a:custGeom>
              <a:avLst/>
              <a:gdLst>
                <a:gd name="connsiteX0" fmla="*/ 0 w 4597400"/>
                <a:gd name="connsiteY0" fmla="*/ 0 h 254000"/>
                <a:gd name="connsiteX1" fmla="*/ 4597400 w 4597400"/>
                <a:gd name="connsiteY1" fmla="*/ 12700 h 254000"/>
                <a:gd name="connsiteX2" fmla="*/ 4597400 w 4597400"/>
                <a:gd name="connsiteY2" fmla="*/ 254000 h 254000"/>
                <a:gd name="connsiteX3" fmla="*/ 4597400 w 4597400"/>
                <a:gd name="connsiteY3" fmla="*/ 25400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7400" h="254000">
                  <a:moveTo>
                    <a:pt x="0" y="0"/>
                  </a:moveTo>
                  <a:lnTo>
                    <a:pt x="4597400" y="12700"/>
                  </a:lnTo>
                  <a:lnTo>
                    <a:pt x="4597400" y="254000"/>
                  </a:lnTo>
                  <a:lnTo>
                    <a:pt x="4597400" y="2540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565400" y="2906337"/>
              <a:ext cx="4152900" cy="3570912"/>
            </a:xfrm>
            <a:custGeom>
              <a:avLst/>
              <a:gdLst>
                <a:gd name="connsiteX0" fmla="*/ 0 w 4152900"/>
                <a:gd name="connsiteY0" fmla="*/ 0 h 3187700"/>
                <a:gd name="connsiteX1" fmla="*/ 4140200 w 4152900"/>
                <a:gd name="connsiteY1" fmla="*/ 25400 h 3187700"/>
                <a:gd name="connsiteX2" fmla="*/ 4152900 w 4152900"/>
                <a:gd name="connsiteY2" fmla="*/ 3187700 h 3187700"/>
                <a:gd name="connsiteX3" fmla="*/ 3987800 w 4152900"/>
                <a:gd name="connsiteY3" fmla="*/ 3187700 h 318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2900" h="3187700">
                  <a:moveTo>
                    <a:pt x="0" y="0"/>
                  </a:moveTo>
                  <a:lnTo>
                    <a:pt x="4140200" y="25400"/>
                  </a:lnTo>
                  <a:cubicBezTo>
                    <a:pt x="4144433" y="1079500"/>
                    <a:pt x="4148667" y="2133600"/>
                    <a:pt x="4152900" y="3187700"/>
                  </a:cubicBezTo>
                  <a:lnTo>
                    <a:pt x="3987800" y="31877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542015" y="2761036"/>
              <a:ext cx="1165889" cy="1042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r>
                <a:rPr kumimoji="0" lang="en-US" altLang="zh-CN" sz="1600" b="0" dirty="0" err="1" smtClean="0">
                  <a:solidFill>
                    <a:prstClr val="black"/>
                  </a:solidFill>
                </a:rPr>
                <a:t>MemtoReg</a:t>
              </a:r>
              <a:endParaRPr kumimoji="0" lang="zh-CN" altLang="en-US" sz="1600" b="0" dirty="0">
                <a:solidFill>
                  <a:prstClr val="black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578100" y="3283841"/>
              <a:ext cx="1587500" cy="232349"/>
            </a:xfrm>
            <a:custGeom>
              <a:avLst/>
              <a:gdLst>
                <a:gd name="connsiteX0" fmla="*/ 0 w 1587500"/>
                <a:gd name="connsiteY0" fmla="*/ 0 h 266700"/>
                <a:gd name="connsiteX1" fmla="*/ 1587500 w 1587500"/>
                <a:gd name="connsiteY1" fmla="*/ 12700 h 266700"/>
                <a:gd name="connsiteX2" fmla="*/ 1574800 w 1587500"/>
                <a:gd name="connsiteY2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500" h="266700">
                  <a:moveTo>
                    <a:pt x="0" y="0"/>
                  </a:moveTo>
                  <a:lnTo>
                    <a:pt x="1587500" y="12700"/>
                  </a:lnTo>
                  <a:lnTo>
                    <a:pt x="1574800" y="2667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400300" y="1948072"/>
              <a:ext cx="3556000" cy="3856076"/>
            </a:xfrm>
            <a:custGeom>
              <a:avLst/>
              <a:gdLst>
                <a:gd name="connsiteX0" fmla="*/ 0 w 3556000"/>
                <a:gd name="connsiteY0" fmla="*/ 3644900 h 3644900"/>
                <a:gd name="connsiteX1" fmla="*/ 25400 w 3556000"/>
                <a:gd name="connsiteY1" fmla="*/ 1638300 h 3644900"/>
                <a:gd name="connsiteX2" fmla="*/ 3352800 w 3556000"/>
                <a:gd name="connsiteY2" fmla="*/ 1625600 h 3644900"/>
                <a:gd name="connsiteX3" fmla="*/ 3365500 w 3556000"/>
                <a:gd name="connsiteY3" fmla="*/ 0 h 3644900"/>
                <a:gd name="connsiteX4" fmla="*/ 3556000 w 3556000"/>
                <a:gd name="connsiteY4" fmla="*/ 0 h 364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0" h="3644900">
                  <a:moveTo>
                    <a:pt x="0" y="3644900"/>
                  </a:moveTo>
                  <a:lnTo>
                    <a:pt x="25400" y="1638300"/>
                  </a:lnTo>
                  <a:lnTo>
                    <a:pt x="3352800" y="1625600"/>
                  </a:lnTo>
                  <a:cubicBezTo>
                    <a:pt x="3357033" y="1083733"/>
                    <a:pt x="3361267" y="541867"/>
                    <a:pt x="3365500" y="0"/>
                  </a:cubicBezTo>
                  <a:lnTo>
                    <a:pt x="355600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2565400" y="3121990"/>
              <a:ext cx="3022600" cy="3232325"/>
            </a:xfrm>
            <a:custGeom>
              <a:avLst/>
              <a:gdLst>
                <a:gd name="connsiteX0" fmla="*/ 0 w 3022600"/>
                <a:gd name="connsiteY0" fmla="*/ 0 h 3124200"/>
                <a:gd name="connsiteX1" fmla="*/ 2616200 w 3022600"/>
                <a:gd name="connsiteY1" fmla="*/ 12700 h 3124200"/>
                <a:gd name="connsiteX2" fmla="*/ 2628900 w 3022600"/>
                <a:gd name="connsiteY2" fmla="*/ 3124200 h 3124200"/>
                <a:gd name="connsiteX3" fmla="*/ 3022600 w 3022600"/>
                <a:gd name="connsiteY3" fmla="*/ 3124200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2600" h="3124200">
                  <a:moveTo>
                    <a:pt x="0" y="0"/>
                  </a:moveTo>
                  <a:lnTo>
                    <a:pt x="2616200" y="12700"/>
                  </a:lnTo>
                  <a:cubicBezTo>
                    <a:pt x="2620433" y="1049867"/>
                    <a:pt x="2624667" y="2087033"/>
                    <a:pt x="2628900" y="3124200"/>
                  </a:cubicBezTo>
                  <a:lnTo>
                    <a:pt x="3022600" y="31242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542015" y="2964316"/>
              <a:ext cx="1165889" cy="1042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r>
                <a:rPr kumimoji="0" lang="en-US" altLang="zh-CN" sz="1600" b="0" dirty="0" err="1" smtClean="0">
                  <a:solidFill>
                    <a:prstClr val="black"/>
                  </a:solidFill>
                </a:rPr>
                <a:t>ALUScr_B</a:t>
              </a:r>
              <a:endParaRPr kumimoji="0" lang="zh-CN" altLang="en-US" sz="1600" b="0" dirty="0">
                <a:solidFill>
                  <a:prstClr val="black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2542015" y="3153554"/>
              <a:ext cx="1165889" cy="1042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r>
                <a:rPr kumimoji="0" lang="en-US" altLang="zh-CN" sz="1600" b="0" dirty="0" err="1" smtClean="0">
                  <a:solidFill>
                    <a:prstClr val="black"/>
                  </a:solidFill>
                </a:rPr>
                <a:t>RegWrite</a:t>
              </a:r>
              <a:endParaRPr kumimoji="0" lang="zh-CN" altLang="en-US" sz="1600" b="0" dirty="0">
                <a:solidFill>
                  <a:prstClr val="black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578100" y="3473438"/>
              <a:ext cx="609600" cy="2652278"/>
            </a:xfrm>
            <a:custGeom>
              <a:avLst/>
              <a:gdLst>
                <a:gd name="connsiteX0" fmla="*/ 0 w 609600"/>
                <a:gd name="connsiteY0" fmla="*/ 0 h 2527300"/>
                <a:gd name="connsiteX1" fmla="*/ 609600 w 609600"/>
                <a:gd name="connsiteY1" fmla="*/ 12700 h 2527300"/>
                <a:gd name="connsiteX2" fmla="*/ 596900 w 609600"/>
                <a:gd name="connsiteY2" fmla="*/ 2514600 h 2527300"/>
                <a:gd name="connsiteX3" fmla="*/ 444500 w 609600"/>
                <a:gd name="connsiteY3" fmla="*/ 2527300 h 252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2527300">
                  <a:moveTo>
                    <a:pt x="0" y="0"/>
                  </a:moveTo>
                  <a:lnTo>
                    <a:pt x="609600" y="12700"/>
                  </a:lnTo>
                  <a:cubicBezTo>
                    <a:pt x="605367" y="846667"/>
                    <a:pt x="601133" y="1680633"/>
                    <a:pt x="596900" y="2514600"/>
                  </a:cubicBezTo>
                  <a:lnTo>
                    <a:pt x="444500" y="25273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2542015" y="3331436"/>
              <a:ext cx="1165889" cy="1042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r>
                <a:rPr kumimoji="0" lang="en-US" altLang="zh-CN" sz="1600" b="0" dirty="0" err="1" smtClean="0">
                  <a:solidFill>
                    <a:prstClr val="black"/>
                  </a:solidFill>
                </a:rPr>
                <a:t>RegDst</a:t>
              </a:r>
              <a:endParaRPr kumimoji="0" lang="zh-CN" altLang="en-US" sz="1600" b="0" dirty="0">
                <a:solidFill>
                  <a:prstClr val="black"/>
                </a:solidFill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2578100" y="1718816"/>
              <a:ext cx="3340100" cy="203200"/>
            </a:xfrm>
            <a:custGeom>
              <a:avLst/>
              <a:gdLst>
                <a:gd name="connsiteX0" fmla="*/ 0 w 3340100"/>
                <a:gd name="connsiteY0" fmla="*/ 203200 h 203200"/>
                <a:gd name="connsiteX1" fmla="*/ 1828800 w 3340100"/>
                <a:gd name="connsiteY1" fmla="*/ 203200 h 203200"/>
                <a:gd name="connsiteX2" fmla="*/ 2159000 w 3340100"/>
                <a:gd name="connsiteY2" fmla="*/ 0 h 203200"/>
                <a:gd name="connsiteX3" fmla="*/ 3340100 w 3340100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100" h="203200">
                  <a:moveTo>
                    <a:pt x="0" y="203200"/>
                  </a:moveTo>
                  <a:lnTo>
                    <a:pt x="1828800" y="203200"/>
                  </a:lnTo>
                  <a:lnTo>
                    <a:pt x="2159000" y="0"/>
                  </a:lnTo>
                  <a:lnTo>
                    <a:pt x="3340100" y="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5698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28688" y="5243513"/>
          <a:ext cx="7608887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6" name="工作表" r:id="rId4" imgW="7453080" imgH="1457280" progId="Excel.Sheet.8">
                  <p:embed/>
                </p:oleObj>
              </mc:Choice>
              <mc:Fallback>
                <p:oleObj name="工作表" r:id="rId4" imgW="7453080" imgH="145728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243513"/>
                        <a:ext cx="7608887" cy="1503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2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79388" y="-26988"/>
            <a:ext cx="467995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Truth Table for Main decoder</a:t>
            </a:r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10338" y="6208713"/>
            <a:ext cx="2289175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5DF1FF-74E3-459F-8CE2-49DA10A18157}" type="slidenum">
              <a:rPr kumimoji="0" lang="en-US" altLang="zh-CN" sz="1400" b="0"/>
              <a:pPr/>
              <a:t>82</a:t>
            </a:fld>
            <a:endParaRPr kumimoji="0" lang="en-US" altLang="zh-CN" sz="1400" b="0"/>
          </a:p>
        </p:txBody>
      </p:sp>
      <p:graphicFrame>
        <p:nvGraphicFramePr>
          <p:cNvPr id="3075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928688" y="5192713"/>
          <a:ext cx="7608887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7" name="工作表" r:id="rId6" imgW="7453080" imgH="1457280" progId="Excel.Sheet.8">
                  <p:embed/>
                </p:oleObj>
              </mc:Choice>
              <mc:Fallback>
                <p:oleObj name="工作表" r:id="rId6" imgW="7453080" imgH="145728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192713"/>
                        <a:ext cx="7608887" cy="1503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Group 6"/>
          <p:cNvGraphicFramePr>
            <a:graphicFrameLocks noGrp="1"/>
          </p:cNvGraphicFramePr>
          <p:nvPr/>
        </p:nvGraphicFramePr>
        <p:xfrm>
          <a:off x="280988" y="5099050"/>
          <a:ext cx="8639175" cy="1678400"/>
        </p:xfrm>
        <a:graphic>
          <a:graphicData uri="http://schemas.openxmlformats.org/drawingml/2006/table">
            <a:tbl>
              <a:tblPr/>
              <a:tblGrid>
                <a:gridCol w="1065213"/>
                <a:gridCol w="742950"/>
                <a:gridCol w="776287"/>
                <a:gridCol w="1057275"/>
                <a:gridCol w="917575"/>
                <a:gridCol w="982663"/>
                <a:gridCol w="1031875"/>
                <a:gridCol w="700087"/>
                <a:gridCol w="673100"/>
                <a:gridCol w="692150"/>
              </a:tblGrid>
              <a:tr h="33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Instruction </a:t>
                      </a:r>
                    </a:p>
                  </a:txBody>
                  <a:tcPr marL="0" marR="0" marT="46784" marB="467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RegDst 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ALUSrc 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MemtoReg 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RegWrite 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MemRead 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MemWrite 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Branch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ALU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ALU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op0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R-format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LW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SW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beq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roup 74"/>
          <p:cNvGraphicFramePr>
            <a:graphicFrameLocks noGrp="1"/>
          </p:cNvGraphicFramePr>
          <p:nvPr/>
        </p:nvGraphicFramePr>
        <p:xfrm>
          <a:off x="280988" y="5692775"/>
          <a:ext cx="8639175" cy="365125"/>
        </p:xfrm>
        <a:graphic>
          <a:graphicData uri="http://schemas.openxmlformats.org/drawingml/2006/table">
            <a:tbl>
              <a:tblPr/>
              <a:tblGrid>
                <a:gridCol w="1065212"/>
                <a:gridCol w="742950"/>
                <a:gridCol w="776288"/>
                <a:gridCol w="1057275"/>
                <a:gridCol w="917575"/>
                <a:gridCol w="982662"/>
                <a:gridCol w="1031875"/>
                <a:gridCol w="700088"/>
                <a:gridCol w="673100"/>
                <a:gridCol w="692150"/>
              </a:tblGrid>
              <a:tr h="365125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roup 98"/>
          <p:cNvGraphicFramePr>
            <a:graphicFrameLocks noGrp="1"/>
          </p:cNvGraphicFramePr>
          <p:nvPr/>
        </p:nvGraphicFramePr>
        <p:xfrm>
          <a:off x="280988" y="6053138"/>
          <a:ext cx="8639175" cy="365125"/>
        </p:xfrm>
        <a:graphic>
          <a:graphicData uri="http://schemas.openxmlformats.org/drawingml/2006/table">
            <a:tbl>
              <a:tblPr/>
              <a:tblGrid>
                <a:gridCol w="1065212"/>
                <a:gridCol w="742950"/>
                <a:gridCol w="776288"/>
                <a:gridCol w="1057275"/>
                <a:gridCol w="917575"/>
                <a:gridCol w="982662"/>
                <a:gridCol w="1031875"/>
                <a:gridCol w="700088"/>
                <a:gridCol w="673100"/>
                <a:gridCol w="692150"/>
              </a:tblGrid>
              <a:tr h="365125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roup 122"/>
          <p:cNvGraphicFramePr>
            <a:graphicFrameLocks noGrp="1"/>
          </p:cNvGraphicFramePr>
          <p:nvPr/>
        </p:nvGraphicFramePr>
        <p:xfrm>
          <a:off x="280988" y="6411913"/>
          <a:ext cx="8639175" cy="365125"/>
        </p:xfrm>
        <a:graphic>
          <a:graphicData uri="http://schemas.openxmlformats.org/drawingml/2006/table">
            <a:tbl>
              <a:tblPr/>
              <a:tblGrid>
                <a:gridCol w="1065212"/>
                <a:gridCol w="742950"/>
                <a:gridCol w="776288"/>
                <a:gridCol w="1057275"/>
                <a:gridCol w="917575"/>
                <a:gridCol w="982662"/>
                <a:gridCol w="1031875"/>
                <a:gridCol w="700088"/>
                <a:gridCol w="673100"/>
                <a:gridCol w="692150"/>
              </a:tblGrid>
              <a:tr h="365125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roup 146"/>
          <p:cNvGraphicFramePr>
            <a:graphicFrameLocks noGrp="1"/>
          </p:cNvGraphicFramePr>
          <p:nvPr/>
        </p:nvGraphicFramePr>
        <p:xfrm>
          <a:off x="282575" y="5337175"/>
          <a:ext cx="8639175" cy="365125"/>
        </p:xfrm>
        <a:graphic>
          <a:graphicData uri="http://schemas.openxmlformats.org/drawingml/2006/table">
            <a:tbl>
              <a:tblPr/>
              <a:tblGrid>
                <a:gridCol w="1065213"/>
                <a:gridCol w="742950"/>
                <a:gridCol w="776287"/>
                <a:gridCol w="1057275"/>
                <a:gridCol w="917575"/>
                <a:gridCol w="982663"/>
                <a:gridCol w="1031875"/>
                <a:gridCol w="700087"/>
                <a:gridCol w="673100"/>
                <a:gridCol w="692150"/>
              </a:tblGrid>
              <a:tr h="365125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beq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243" name="组合 162"/>
          <p:cNvGrpSpPr>
            <a:grpSpLocks/>
          </p:cNvGrpSpPr>
          <p:nvPr/>
        </p:nvGrpSpPr>
        <p:grpSpPr bwMode="auto">
          <a:xfrm>
            <a:off x="107950" y="44450"/>
            <a:ext cx="9001125" cy="5040313"/>
            <a:chOff x="107950" y="44624"/>
            <a:chExt cx="9001125" cy="5040734"/>
          </a:xfrm>
        </p:grpSpPr>
        <p:sp>
          <p:nvSpPr>
            <p:cNvPr id="3244" name="Rectangle 3"/>
            <p:cNvSpPr>
              <a:spLocks noChangeArrowheads="1"/>
            </p:cNvSpPr>
            <p:nvPr/>
          </p:nvSpPr>
          <p:spPr bwMode="auto">
            <a:xfrm>
              <a:off x="971550" y="1854118"/>
              <a:ext cx="936625" cy="120431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45" name="Rectangle 4"/>
            <p:cNvSpPr>
              <a:spLocks noChangeArrowheads="1"/>
            </p:cNvSpPr>
            <p:nvPr/>
          </p:nvSpPr>
          <p:spPr bwMode="auto">
            <a:xfrm>
              <a:off x="900113" y="1908476"/>
              <a:ext cx="576262" cy="21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Read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 address</a:t>
              </a:r>
            </a:p>
          </p:txBody>
        </p:sp>
        <p:sp>
          <p:nvSpPr>
            <p:cNvPr id="3246" name="Rectangle 5"/>
            <p:cNvSpPr>
              <a:spLocks noChangeArrowheads="1"/>
            </p:cNvSpPr>
            <p:nvPr/>
          </p:nvSpPr>
          <p:spPr bwMode="auto">
            <a:xfrm>
              <a:off x="1116013" y="2401315"/>
              <a:ext cx="865187" cy="21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Instruction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[31-0] </a:t>
              </a:r>
            </a:p>
          </p:txBody>
        </p:sp>
        <p:sp>
          <p:nvSpPr>
            <p:cNvPr id="3247" name="Rectangle 6"/>
            <p:cNvSpPr>
              <a:spLocks noChangeArrowheads="1"/>
            </p:cNvSpPr>
            <p:nvPr/>
          </p:nvSpPr>
          <p:spPr bwMode="auto">
            <a:xfrm>
              <a:off x="971550" y="2785440"/>
              <a:ext cx="865188" cy="21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3300"/>
                  </a:solidFill>
                </a:rPr>
                <a:t>Instruction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3300"/>
                  </a:solidFill>
                </a:rPr>
                <a:t>memory </a:t>
              </a:r>
            </a:p>
          </p:txBody>
        </p:sp>
        <p:sp>
          <p:nvSpPr>
            <p:cNvPr id="3248" name="Rectangle 7"/>
            <p:cNvSpPr>
              <a:spLocks noChangeArrowheads="1"/>
            </p:cNvSpPr>
            <p:nvPr/>
          </p:nvSpPr>
          <p:spPr bwMode="auto">
            <a:xfrm>
              <a:off x="3779838" y="2455672"/>
              <a:ext cx="1296987" cy="158964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49" name="Rectangle 8"/>
            <p:cNvSpPr>
              <a:spLocks noChangeArrowheads="1"/>
            </p:cNvSpPr>
            <p:nvPr/>
          </p:nvSpPr>
          <p:spPr bwMode="auto">
            <a:xfrm>
              <a:off x="3708400" y="2477415"/>
              <a:ext cx="576263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Read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register 1</a:t>
              </a:r>
            </a:p>
          </p:txBody>
        </p:sp>
        <p:sp>
          <p:nvSpPr>
            <p:cNvPr id="3250" name="Rectangle 9"/>
            <p:cNvSpPr>
              <a:spLocks noChangeArrowheads="1"/>
            </p:cNvSpPr>
            <p:nvPr/>
          </p:nvSpPr>
          <p:spPr bwMode="auto">
            <a:xfrm>
              <a:off x="3708400" y="2915898"/>
              <a:ext cx="576263" cy="21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Read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register 2</a:t>
              </a:r>
            </a:p>
          </p:txBody>
        </p:sp>
        <p:sp>
          <p:nvSpPr>
            <p:cNvPr id="3251" name="Rectangle 10"/>
            <p:cNvSpPr>
              <a:spLocks noChangeArrowheads="1"/>
            </p:cNvSpPr>
            <p:nvPr/>
          </p:nvSpPr>
          <p:spPr bwMode="auto">
            <a:xfrm>
              <a:off x="3708400" y="3386994"/>
              <a:ext cx="576263" cy="21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Write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register</a:t>
              </a:r>
            </a:p>
          </p:txBody>
        </p:sp>
        <p:sp>
          <p:nvSpPr>
            <p:cNvPr id="3252" name="Rectangle 11"/>
            <p:cNvSpPr>
              <a:spLocks noChangeArrowheads="1"/>
            </p:cNvSpPr>
            <p:nvPr/>
          </p:nvSpPr>
          <p:spPr bwMode="auto">
            <a:xfrm>
              <a:off x="3708400" y="3716762"/>
              <a:ext cx="576263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Write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data</a:t>
              </a:r>
            </a:p>
          </p:txBody>
        </p:sp>
        <p:sp>
          <p:nvSpPr>
            <p:cNvPr id="3253" name="Rectangle 12"/>
            <p:cNvSpPr>
              <a:spLocks noChangeArrowheads="1"/>
            </p:cNvSpPr>
            <p:nvPr/>
          </p:nvSpPr>
          <p:spPr bwMode="auto">
            <a:xfrm>
              <a:off x="4572000" y="2675517"/>
              <a:ext cx="576263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Read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data 1</a:t>
              </a:r>
            </a:p>
          </p:txBody>
        </p:sp>
        <p:sp>
          <p:nvSpPr>
            <p:cNvPr id="3254" name="Rectangle 13"/>
            <p:cNvSpPr>
              <a:spLocks noChangeArrowheads="1"/>
            </p:cNvSpPr>
            <p:nvPr/>
          </p:nvSpPr>
          <p:spPr bwMode="auto">
            <a:xfrm>
              <a:off x="4572000" y="3332637"/>
              <a:ext cx="576263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Read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data 2</a:t>
              </a:r>
            </a:p>
          </p:txBody>
        </p:sp>
        <p:sp>
          <p:nvSpPr>
            <p:cNvPr id="3255" name="Rectangle 14"/>
            <p:cNvSpPr>
              <a:spLocks noChangeArrowheads="1"/>
            </p:cNvSpPr>
            <p:nvPr/>
          </p:nvSpPr>
          <p:spPr bwMode="auto">
            <a:xfrm>
              <a:off x="4283075" y="3825476"/>
              <a:ext cx="865188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3300"/>
                  </a:solidFill>
                </a:rPr>
                <a:t>Registers</a:t>
              </a:r>
            </a:p>
          </p:txBody>
        </p:sp>
        <p:sp>
          <p:nvSpPr>
            <p:cNvPr id="3256" name="Freeform 15"/>
            <p:cNvSpPr>
              <a:spLocks/>
            </p:cNvSpPr>
            <p:nvPr/>
          </p:nvSpPr>
          <p:spPr bwMode="auto">
            <a:xfrm>
              <a:off x="6084888" y="2510030"/>
              <a:ext cx="863600" cy="1315446"/>
            </a:xfrm>
            <a:custGeom>
              <a:avLst/>
              <a:gdLst>
                <a:gd name="T0" fmla="*/ 0 w 635"/>
                <a:gd name="T1" fmla="*/ 2147483647 h 1179"/>
                <a:gd name="T2" fmla="*/ 0 w 635"/>
                <a:gd name="T3" fmla="*/ 2147483647 h 1179"/>
                <a:gd name="T4" fmla="*/ 2147483647 w 635"/>
                <a:gd name="T5" fmla="*/ 2147483647 h 1179"/>
                <a:gd name="T6" fmla="*/ 2147483647 w 635"/>
                <a:gd name="T7" fmla="*/ 2147483647 h 1179"/>
                <a:gd name="T8" fmla="*/ 2147483647 w 635"/>
                <a:gd name="T9" fmla="*/ 2147483647 h 1179"/>
                <a:gd name="T10" fmla="*/ 2147483647 w 635"/>
                <a:gd name="T11" fmla="*/ 2147483647 h 1179"/>
                <a:gd name="T12" fmla="*/ 2147483647 w 635"/>
                <a:gd name="T13" fmla="*/ 2147483647 h 1179"/>
                <a:gd name="T14" fmla="*/ 2147483647 w 635"/>
                <a:gd name="T15" fmla="*/ 2147483647 h 1179"/>
                <a:gd name="T16" fmla="*/ 0 w 635"/>
                <a:gd name="T17" fmla="*/ 0 h 1179"/>
                <a:gd name="T18" fmla="*/ 0 w 635"/>
                <a:gd name="T19" fmla="*/ 2147483647 h 1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35"/>
                <a:gd name="T31" fmla="*/ 0 h 1179"/>
                <a:gd name="T32" fmla="*/ 635 w 635"/>
                <a:gd name="T33" fmla="*/ 1179 h 11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35" h="1179">
                  <a:moveTo>
                    <a:pt x="0" y="136"/>
                  </a:moveTo>
                  <a:lnTo>
                    <a:pt x="0" y="408"/>
                  </a:lnTo>
                  <a:lnTo>
                    <a:pt x="181" y="544"/>
                  </a:lnTo>
                  <a:lnTo>
                    <a:pt x="45" y="771"/>
                  </a:lnTo>
                  <a:lnTo>
                    <a:pt x="45" y="1043"/>
                  </a:lnTo>
                  <a:lnTo>
                    <a:pt x="45" y="1179"/>
                  </a:lnTo>
                  <a:lnTo>
                    <a:pt x="635" y="862"/>
                  </a:lnTo>
                  <a:lnTo>
                    <a:pt x="635" y="227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7" name="Rectangle 16"/>
            <p:cNvSpPr>
              <a:spLocks noChangeArrowheads="1"/>
            </p:cNvSpPr>
            <p:nvPr/>
          </p:nvSpPr>
          <p:spPr bwMode="auto">
            <a:xfrm>
              <a:off x="7308850" y="3004077"/>
              <a:ext cx="938213" cy="120431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58" name="Rectangle 17"/>
            <p:cNvSpPr>
              <a:spLocks noChangeArrowheads="1"/>
            </p:cNvSpPr>
            <p:nvPr/>
          </p:nvSpPr>
          <p:spPr bwMode="auto">
            <a:xfrm>
              <a:off x="7235825" y="3058435"/>
              <a:ext cx="576263" cy="21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Address</a:t>
              </a:r>
            </a:p>
          </p:txBody>
        </p:sp>
        <p:sp>
          <p:nvSpPr>
            <p:cNvPr id="3259" name="Rectangle 18"/>
            <p:cNvSpPr>
              <a:spLocks noChangeArrowheads="1"/>
            </p:cNvSpPr>
            <p:nvPr/>
          </p:nvSpPr>
          <p:spPr bwMode="auto">
            <a:xfrm>
              <a:off x="7381875" y="3661196"/>
              <a:ext cx="865188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3300"/>
                  </a:solidFill>
                </a:rPr>
                <a:t>Data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3300"/>
                  </a:solidFill>
                </a:rPr>
                <a:t>memory </a:t>
              </a:r>
            </a:p>
          </p:txBody>
        </p:sp>
        <p:sp>
          <p:nvSpPr>
            <p:cNvPr id="3260" name="Rectangle 19"/>
            <p:cNvSpPr>
              <a:spLocks noChangeArrowheads="1"/>
            </p:cNvSpPr>
            <p:nvPr/>
          </p:nvSpPr>
          <p:spPr bwMode="auto">
            <a:xfrm>
              <a:off x="7308304" y="3212976"/>
              <a:ext cx="938188" cy="259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Read  data</a:t>
              </a:r>
            </a:p>
          </p:txBody>
        </p:sp>
        <p:sp>
          <p:nvSpPr>
            <p:cNvPr id="3261" name="Rectangle 20"/>
            <p:cNvSpPr>
              <a:spLocks noChangeArrowheads="1"/>
            </p:cNvSpPr>
            <p:nvPr/>
          </p:nvSpPr>
          <p:spPr bwMode="auto">
            <a:xfrm>
              <a:off x="7265324" y="4000108"/>
              <a:ext cx="863550" cy="220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Write data</a:t>
              </a:r>
            </a:p>
          </p:txBody>
        </p:sp>
        <p:sp>
          <p:nvSpPr>
            <p:cNvPr id="3262" name="Freeform 21"/>
            <p:cNvSpPr>
              <a:spLocks/>
            </p:cNvSpPr>
            <p:nvPr/>
          </p:nvSpPr>
          <p:spPr bwMode="auto">
            <a:xfrm>
              <a:off x="6227763" y="371976"/>
              <a:ext cx="1079500" cy="878172"/>
            </a:xfrm>
            <a:custGeom>
              <a:avLst/>
              <a:gdLst>
                <a:gd name="T0" fmla="*/ 0 w 635"/>
                <a:gd name="T1" fmla="*/ 2147483647 h 1179"/>
                <a:gd name="T2" fmla="*/ 0 w 635"/>
                <a:gd name="T3" fmla="*/ 2147483647 h 1179"/>
                <a:gd name="T4" fmla="*/ 2147483647 w 635"/>
                <a:gd name="T5" fmla="*/ 2147483647 h 1179"/>
                <a:gd name="T6" fmla="*/ 2147483647 w 635"/>
                <a:gd name="T7" fmla="*/ 2147483647 h 1179"/>
                <a:gd name="T8" fmla="*/ 2147483647 w 635"/>
                <a:gd name="T9" fmla="*/ 2147483647 h 1179"/>
                <a:gd name="T10" fmla="*/ 2147483647 w 635"/>
                <a:gd name="T11" fmla="*/ 2147483647 h 1179"/>
                <a:gd name="T12" fmla="*/ 2147483647 w 635"/>
                <a:gd name="T13" fmla="*/ 2147483647 h 1179"/>
                <a:gd name="T14" fmla="*/ 2147483647 w 635"/>
                <a:gd name="T15" fmla="*/ 2147483647 h 1179"/>
                <a:gd name="T16" fmla="*/ 0 w 635"/>
                <a:gd name="T17" fmla="*/ 0 h 1179"/>
                <a:gd name="T18" fmla="*/ 0 w 635"/>
                <a:gd name="T19" fmla="*/ 2147483647 h 1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35"/>
                <a:gd name="T31" fmla="*/ 0 h 1179"/>
                <a:gd name="T32" fmla="*/ 635 w 635"/>
                <a:gd name="T33" fmla="*/ 1179 h 11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35" h="1179">
                  <a:moveTo>
                    <a:pt x="0" y="136"/>
                  </a:moveTo>
                  <a:lnTo>
                    <a:pt x="0" y="408"/>
                  </a:lnTo>
                  <a:lnTo>
                    <a:pt x="181" y="544"/>
                  </a:lnTo>
                  <a:lnTo>
                    <a:pt x="45" y="771"/>
                  </a:lnTo>
                  <a:lnTo>
                    <a:pt x="45" y="1043"/>
                  </a:lnTo>
                  <a:lnTo>
                    <a:pt x="45" y="1179"/>
                  </a:lnTo>
                  <a:lnTo>
                    <a:pt x="635" y="862"/>
                  </a:lnTo>
                  <a:lnTo>
                    <a:pt x="635" y="227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3" name="Freeform 22"/>
            <p:cNvSpPr>
              <a:spLocks/>
            </p:cNvSpPr>
            <p:nvPr/>
          </p:nvSpPr>
          <p:spPr bwMode="auto">
            <a:xfrm>
              <a:off x="1403350" y="701743"/>
              <a:ext cx="503238" cy="712685"/>
            </a:xfrm>
            <a:custGeom>
              <a:avLst/>
              <a:gdLst>
                <a:gd name="T0" fmla="*/ 0 w 635"/>
                <a:gd name="T1" fmla="*/ 2147483647 h 1179"/>
                <a:gd name="T2" fmla="*/ 0 w 635"/>
                <a:gd name="T3" fmla="*/ 2147483647 h 1179"/>
                <a:gd name="T4" fmla="*/ 2147483647 w 635"/>
                <a:gd name="T5" fmla="*/ 2147483647 h 1179"/>
                <a:gd name="T6" fmla="*/ 2147483647 w 635"/>
                <a:gd name="T7" fmla="*/ 2147483647 h 1179"/>
                <a:gd name="T8" fmla="*/ 2147483647 w 635"/>
                <a:gd name="T9" fmla="*/ 2147483647 h 1179"/>
                <a:gd name="T10" fmla="*/ 2147483647 w 635"/>
                <a:gd name="T11" fmla="*/ 2147483647 h 1179"/>
                <a:gd name="T12" fmla="*/ 2147483647 w 635"/>
                <a:gd name="T13" fmla="*/ 2147483647 h 1179"/>
                <a:gd name="T14" fmla="*/ 2147483647 w 635"/>
                <a:gd name="T15" fmla="*/ 2147483647 h 1179"/>
                <a:gd name="T16" fmla="*/ 0 w 635"/>
                <a:gd name="T17" fmla="*/ 0 h 1179"/>
                <a:gd name="T18" fmla="*/ 0 w 635"/>
                <a:gd name="T19" fmla="*/ 2147483647 h 1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35"/>
                <a:gd name="T31" fmla="*/ 0 h 1179"/>
                <a:gd name="T32" fmla="*/ 635 w 635"/>
                <a:gd name="T33" fmla="*/ 1179 h 11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35" h="1179">
                  <a:moveTo>
                    <a:pt x="0" y="136"/>
                  </a:moveTo>
                  <a:lnTo>
                    <a:pt x="0" y="408"/>
                  </a:lnTo>
                  <a:lnTo>
                    <a:pt x="181" y="544"/>
                  </a:lnTo>
                  <a:lnTo>
                    <a:pt x="45" y="771"/>
                  </a:lnTo>
                  <a:lnTo>
                    <a:pt x="45" y="1043"/>
                  </a:lnTo>
                  <a:lnTo>
                    <a:pt x="45" y="1179"/>
                  </a:lnTo>
                  <a:lnTo>
                    <a:pt x="635" y="862"/>
                  </a:lnTo>
                  <a:lnTo>
                    <a:pt x="635" y="227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64" name="Group 23"/>
            <p:cNvGrpSpPr>
              <a:grpSpLocks/>
            </p:cNvGrpSpPr>
            <p:nvPr/>
          </p:nvGrpSpPr>
          <p:grpSpPr bwMode="auto">
            <a:xfrm>
              <a:off x="3132147" y="3114004"/>
              <a:ext cx="360363" cy="767042"/>
              <a:chOff x="2064" y="2886"/>
              <a:chExt cx="227" cy="635"/>
            </a:xfrm>
          </p:grpSpPr>
          <p:sp>
            <p:nvSpPr>
              <p:cNvPr id="3383" name="Freeform 24"/>
              <p:cNvSpPr>
                <a:spLocks/>
              </p:cNvSpPr>
              <p:nvPr/>
            </p:nvSpPr>
            <p:spPr bwMode="auto">
              <a:xfrm>
                <a:off x="2064" y="2886"/>
                <a:ext cx="227" cy="635"/>
              </a:xfrm>
              <a:custGeom>
                <a:avLst/>
                <a:gdLst>
                  <a:gd name="T0" fmla="*/ 2 w 302"/>
                  <a:gd name="T1" fmla="*/ 30 h 900"/>
                  <a:gd name="T2" fmla="*/ 2 w 302"/>
                  <a:gd name="T3" fmla="*/ 10 h 900"/>
                  <a:gd name="T4" fmla="*/ 11 w 302"/>
                  <a:gd name="T5" fmla="*/ 1 h 900"/>
                  <a:gd name="T6" fmla="*/ 20 w 302"/>
                  <a:gd name="T7" fmla="*/ 1 h 900"/>
                  <a:gd name="T8" fmla="*/ 29 w 302"/>
                  <a:gd name="T9" fmla="*/ 7 h 900"/>
                  <a:gd name="T10" fmla="*/ 29 w 302"/>
                  <a:gd name="T11" fmla="*/ 13 h 900"/>
                  <a:gd name="T12" fmla="*/ 29 w 302"/>
                  <a:gd name="T13" fmla="*/ 26 h 900"/>
                  <a:gd name="T14" fmla="*/ 29 w 302"/>
                  <a:gd name="T15" fmla="*/ 49 h 900"/>
                  <a:gd name="T16" fmla="*/ 20 w 302"/>
                  <a:gd name="T17" fmla="*/ 54 h 900"/>
                  <a:gd name="T18" fmla="*/ 11 w 302"/>
                  <a:gd name="T19" fmla="*/ 54 h 900"/>
                  <a:gd name="T20" fmla="*/ 2 w 302"/>
                  <a:gd name="T21" fmla="*/ 52 h 900"/>
                  <a:gd name="T22" fmla="*/ 2 w 302"/>
                  <a:gd name="T23" fmla="*/ 46 h 900"/>
                  <a:gd name="T24" fmla="*/ 2 w 302"/>
                  <a:gd name="T25" fmla="*/ 30 h 9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02"/>
                  <a:gd name="T40" fmla="*/ 0 h 900"/>
                  <a:gd name="T41" fmla="*/ 302 w 302"/>
                  <a:gd name="T42" fmla="*/ 900 h 9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02" h="900">
                    <a:moveTo>
                      <a:pt x="15" y="477"/>
                    </a:moveTo>
                    <a:cubicBezTo>
                      <a:pt x="15" y="379"/>
                      <a:pt x="0" y="235"/>
                      <a:pt x="15" y="159"/>
                    </a:cubicBezTo>
                    <a:cubicBezTo>
                      <a:pt x="30" y="83"/>
                      <a:pt x="76" y="46"/>
                      <a:pt x="106" y="23"/>
                    </a:cubicBezTo>
                    <a:cubicBezTo>
                      <a:pt x="136" y="0"/>
                      <a:pt x="167" y="8"/>
                      <a:pt x="197" y="23"/>
                    </a:cubicBezTo>
                    <a:cubicBezTo>
                      <a:pt x="227" y="38"/>
                      <a:pt x="272" y="84"/>
                      <a:pt x="287" y="114"/>
                    </a:cubicBezTo>
                    <a:cubicBezTo>
                      <a:pt x="302" y="144"/>
                      <a:pt x="287" y="152"/>
                      <a:pt x="287" y="205"/>
                    </a:cubicBezTo>
                    <a:cubicBezTo>
                      <a:pt x="287" y="258"/>
                      <a:pt x="287" y="333"/>
                      <a:pt x="287" y="431"/>
                    </a:cubicBezTo>
                    <a:cubicBezTo>
                      <a:pt x="287" y="529"/>
                      <a:pt x="302" y="719"/>
                      <a:pt x="287" y="794"/>
                    </a:cubicBezTo>
                    <a:cubicBezTo>
                      <a:pt x="272" y="869"/>
                      <a:pt x="227" y="870"/>
                      <a:pt x="197" y="885"/>
                    </a:cubicBezTo>
                    <a:cubicBezTo>
                      <a:pt x="167" y="900"/>
                      <a:pt x="136" y="892"/>
                      <a:pt x="106" y="885"/>
                    </a:cubicBezTo>
                    <a:cubicBezTo>
                      <a:pt x="76" y="878"/>
                      <a:pt x="30" y="863"/>
                      <a:pt x="15" y="840"/>
                    </a:cubicBezTo>
                    <a:cubicBezTo>
                      <a:pt x="0" y="817"/>
                      <a:pt x="15" y="817"/>
                      <a:pt x="15" y="749"/>
                    </a:cubicBezTo>
                    <a:cubicBezTo>
                      <a:pt x="15" y="681"/>
                      <a:pt x="15" y="575"/>
                      <a:pt x="15" y="477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" name="Rectangle 25"/>
              <p:cNvSpPr>
                <a:spLocks noChangeArrowheads="1"/>
              </p:cNvSpPr>
              <p:nvPr/>
            </p:nvSpPr>
            <p:spPr bwMode="auto">
              <a:xfrm>
                <a:off x="2109" y="2931"/>
                <a:ext cx="13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M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U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X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1</a:t>
                </a:r>
              </a:p>
            </p:txBody>
          </p:sp>
        </p:grpSp>
        <p:grpSp>
          <p:nvGrpSpPr>
            <p:cNvPr id="3265" name="Group 26"/>
            <p:cNvGrpSpPr>
              <a:grpSpLocks/>
            </p:cNvGrpSpPr>
            <p:nvPr/>
          </p:nvGrpSpPr>
          <p:grpSpPr bwMode="auto">
            <a:xfrm>
              <a:off x="5507047" y="3278284"/>
              <a:ext cx="360363" cy="767042"/>
              <a:chOff x="2064" y="2886"/>
              <a:chExt cx="227" cy="635"/>
            </a:xfrm>
          </p:grpSpPr>
          <p:sp>
            <p:nvSpPr>
              <p:cNvPr id="3381" name="Freeform 27"/>
              <p:cNvSpPr>
                <a:spLocks/>
              </p:cNvSpPr>
              <p:nvPr/>
            </p:nvSpPr>
            <p:spPr bwMode="auto">
              <a:xfrm>
                <a:off x="2064" y="2886"/>
                <a:ext cx="227" cy="635"/>
              </a:xfrm>
              <a:custGeom>
                <a:avLst/>
                <a:gdLst>
                  <a:gd name="T0" fmla="*/ 2 w 302"/>
                  <a:gd name="T1" fmla="*/ 30 h 900"/>
                  <a:gd name="T2" fmla="*/ 2 w 302"/>
                  <a:gd name="T3" fmla="*/ 10 h 900"/>
                  <a:gd name="T4" fmla="*/ 11 w 302"/>
                  <a:gd name="T5" fmla="*/ 1 h 900"/>
                  <a:gd name="T6" fmla="*/ 20 w 302"/>
                  <a:gd name="T7" fmla="*/ 1 h 900"/>
                  <a:gd name="T8" fmla="*/ 29 w 302"/>
                  <a:gd name="T9" fmla="*/ 7 h 900"/>
                  <a:gd name="T10" fmla="*/ 29 w 302"/>
                  <a:gd name="T11" fmla="*/ 13 h 900"/>
                  <a:gd name="T12" fmla="*/ 29 w 302"/>
                  <a:gd name="T13" fmla="*/ 26 h 900"/>
                  <a:gd name="T14" fmla="*/ 29 w 302"/>
                  <a:gd name="T15" fmla="*/ 49 h 900"/>
                  <a:gd name="T16" fmla="*/ 20 w 302"/>
                  <a:gd name="T17" fmla="*/ 54 h 900"/>
                  <a:gd name="T18" fmla="*/ 11 w 302"/>
                  <a:gd name="T19" fmla="*/ 54 h 900"/>
                  <a:gd name="T20" fmla="*/ 2 w 302"/>
                  <a:gd name="T21" fmla="*/ 52 h 900"/>
                  <a:gd name="T22" fmla="*/ 2 w 302"/>
                  <a:gd name="T23" fmla="*/ 46 h 900"/>
                  <a:gd name="T24" fmla="*/ 2 w 302"/>
                  <a:gd name="T25" fmla="*/ 30 h 9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02"/>
                  <a:gd name="T40" fmla="*/ 0 h 900"/>
                  <a:gd name="T41" fmla="*/ 302 w 302"/>
                  <a:gd name="T42" fmla="*/ 900 h 9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02" h="900">
                    <a:moveTo>
                      <a:pt x="15" y="477"/>
                    </a:moveTo>
                    <a:cubicBezTo>
                      <a:pt x="15" y="379"/>
                      <a:pt x="0" y="235"/>
                      <a:pt x="15" y="159"/>
                    </a:cubicBezTo>
                    <a:cubicBezTo>
                      <a:pt x="30" y="83"/>
                      <a:pt x="76" y="46"/>
                      <a:pt x="106" y="23"/>
                    </a:cubicBezTo>
                    <a:cubicBezTo>
                      <a:pt x="136" y="0"/>
                      <a:pt x="167" y="8"/>
                      <a:pt x="197" y="23"/>
                    </a:cubicBezTo>
                    <a:cubicBezTo>
                      <a:pt x="227" y="38"/>
                      <a:pt x="272" y="84"/>
                      <a:pt x="287" y="114"/>
                    </a:cubicBezTo>
                    <a:cubicBezTo>
                      <a:pt x="302" y="144"/>
                      <a:pt x="287" y="152"/>
                      <a:pt x="287" y="205"/>
                    </a:cubicBezTo>
                    <a:cubicBezTo>
                      <a:pt x="287" y="258"/>
                      <a:pt x="287" y="333"/>
                      <a:pt x="287" y="431"/>
                    </a:cubicBezTo>
                    <a:cubicBezTo>
                      <a:pt x="287" y="529"/>
                      <a:pt x="302" y="719"/>
                      <a:pt x="287" y="794"/>
                    </a:cubicBezTo>
                    <a:cubicBezTo>
                      <a:pt x="272" y="869"/>
                      <a:pt x="227" y="870"/>
                      <a:pt x="197" y="885"/>
                    </a:cubicBezTo>
                    <a:cubicBezTo>
                      <a:pt x="167" y="900"/>
                      <a:pt x="136" y="892"/>
                      <a:pt x="106" y="885"/>
                    </a:cubicBezTo>
                    <a:cubicBezTo>
                      <a:pt x="76" y="878"/>
                      <a:pt x="30" y="863"/>
                      <a:pt x="15" y="840"/>
                    </a:cubicBezTo>
                    <a:cubicBezTo>
                      <a:pt x="0" y="817"/>
                      <a:pt x="15" y="817"/>
                      <a:pt x="15" y="749"/>
                    </a:cubicBezTo>
                    <a:cubicBezTo>
                      <a:pt x="15" y="681"/>
                      <a:pt x="15" y="575"/>
                      <a:pt x="15" y="477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" name="Rectangle 28"/>
              <p:cNvSpPr>
                <a:spLocks noChangeArrowheads="1"/>
              </p:cNvSpPr>
              <p:nvPr/>
            </p:nvSpPr>
            <p:spPr bwMode="auto">
              <a:xfrm>
                <a:off x="2109" y="2931"/>
                <a:ext cx="13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M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U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X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1</a:t>
                </a:r>
              </a:p>
            </p:txBody>
          </p:sp>
        </p:grpSp>
        <p:grpSp>
          <p:nvGrpSpPr>
            <p:cNvPr id="3266" name="Group 29"/>
            <p:cNvGrpSpPr>
              <a:grpSpLocks/>
            </p:cNvGrpSpPr>
            <p:nvPr/>
          </p:nvGrpSpPr>
          <p:grpSpPr bwMode="auto">
            <a:xfrm>
              <a:off x="8459797" y="3004077"/>
              <a:ext cx="360363" cy="767042"/>
              <a:chOff x="2064" y="2886"/>
              <a:chExt cx="227" cy="635"/>
            </a:xfrm>
          </p:grpSpPr>
          <p:sp>
            <p:nvSpPr>
              <p:cNvPr id="3379" name="Freeform 30"/>
              <p:cNvSpPr>
                <a:spLocks/>
              </p:cNvSpPr>
              <p:nvPr/>
            </p:nvSpPr>
            <p:spPr bwMode="auto">
              <a:xfrm>
                <a:off x="2064" y="2886"/>
                <a:ext cx="227" cy="635"/>
              </a:xfrm>
              <a:custGeom>
                <a:avLst/>
                <a:gdLst>
                  <a:gd name="T0" fmla="*/ 2 w 302"/>
                  <a:gd name="T1" fmla="*/ 30 h 900"/>
                  <a:gd name="T2" fmla="*/ 2 w 302"/>
                  <a:gd name="T3" fmla="*/ 10 h 900"/>
                  <a:gd name="T4" fmla="*/ 11 w 302"/>
                  <a:gd name="T5" fmla="*/ 1 h 900"/>
                  <a:gd name="T6" fmla="*/ 20 w 302"/>
                  <a:gd name="T7" fmla="*/ 1 h 900"/>
                  <a:gd name="T8" fmla="*/ 29 w 302"/>
                  <a:gd name="T9" fmla="*/ 7 h 900"/>
                  <a:gd name="T10" fmla="*/ 29 w 302"/>
                  <a:gd name="T11" fmla="*/ 13 h 900"/>
                  <a:gd name="T12" fmla="*/ 29 w 302"/>
                  <a:gd name="T13" fmla="*/ 26 h 900"/>
                  <a:gd name="T14" fmla="*/ 29 w 302"/>
                  <a:gd name="T15" fmla="*/ 49 h 900"/>
                  <a:gd name="T16" fmla="*/ 20 w 302"/>
                  <a:gd name="T17" fmla="*/ 54 h 900"/>
                  <a:gd name="T18" fmla="*/ 11 w 302"/>
                  <a:gd name="T19" fmla="*/ 54 h 900"/>
                  <a:gd name="T20" fmla="*/ 2 w 302"/>
                  <a:gd name="T21" fmla="*/ 52 h 900"/>
                  <a:gd name="T22" fmla="*/ 2 w 302"/>
                  <a:gd name="T23" fmla="*/ 46 h 900"/>
                  <a:gd name="T24" fmla="*/ 2 w 302"/>
                  <a:gd name="T25" fmla="*/ 30 h 9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02"/>
                  <a:gd name="T40" fmla="*/ 0 h 900"/>
                  <a:gd name="T41" fmla="*/ 302 w 302"/>
                  <a:gd name="T42" fmla="*/ 900 h 9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02" h="900">
                    <a:moveTo>
                      <a:pt x="15" y="477"/>
                    </a:moveTo>
                    <a:cubicBezTo>
                      <a:pt x="15" y="379"/>
                      <a:pt x="0" y="235"/>
                      <a:pt x="15" y="159"/>
                    </a:cubicBezTo>
                    <a:cubicBezTo>
                      <a:pt x="30" y="83"/>
                      <a:pt x="76" y="46"/>
                      <a:pt x="106" y="23"/>
                    </a:cubicBezTo>
                    <a:cubicBezTo>
                      <a:pt x="136" y="0"/>
                      <a:pt x="167" y="8"/>
                      <a:pt x="197" y="23"/>
                    </a:cubicBezTo>
                    <a:cubicBezTo>
                      <a:pt x="227" y="38"/>
                      <a:pt x="272" y="84"/>
                      <a:pt x="287" y="114"/>
                    </a:cubicBezTo>
                    <a:cubicBezTo>
                      <a:pt x="302" y="144"/>
                      <a:pt x="287" y="152"/>
                      <a:pt x="287" y="205"/>
                    </a:cubicBezTo>
                    <a:cubicBezTo>
                      <a:pt x="287" y="258"/>
                      <a:pt x="287" y="333"/>
                      <a:pt x="287" y="431"/>
                    </a:cubicBezTo>
                    <a:cubicBezTo>
                      <a:pt x="287" y="529"/>
                      <a:pt x="302" y="719"/>
                      <a:pt x="287" y="794"/>
                    </a:cubicBezTo>
                    <a:cubicBezTo>
                      <a:pt x="272" y="869"/>
                      <a:pt x="227" y="870"/>
                      <a:pt x="197" y="885"/>
                    </a:cubicBezTo>
                    <a:cubicBezTo>
                      <a:pt x="167" y="900"/>
                      <a:pt x="136" y="892"/>
                      <a:pt x="106" y="885"/>
                    </a:cubicBezTo>
                    <a:cubicBezTo>
                      <a:pt x="76" y="878"/>
                      <a:pt x="30" y="863"/>
                      <a:pt x="15" y="840"/>
                    </a:cubicBezTo>
                    <a:cubicBezTo>
                      <a:pt x="0" y="817"/>
                      <a:pt x="15" y="817"/>
                      <a:pt x="15" y="749"/>
                    </a:cubicBezTo>
                    <a:cubicBezTo>
                      <a:pt x="15" y="681"/>
                      <a:pt x="15" y="575"/>
                      <a:pt x="15" y="477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" name="Rectangle 31"/>
              <p:cNvSpPr>
                <a:spLocks noChangeArrowheads="1"/>
              </p:cNvSpPr>
              <p:nvPr/>
            </p:nvSpPr>
            <p:spPr bwMode="auto">
              <a:xfrm>
                <a:off x="2109" y="2931"/>
                <a:ext cx="13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M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U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X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0</a:t>
                </a:r>
              </a:p>
            </p:txBody>
          </p:sp>
        </p:grpSp>
        <p:grpSp>
          <p:nvGrpSpPr>
            <p:cNvPr id="3267" name="Group 32"/>
            <p:cNvGrpSpPr>
              <a:grpSpLocks/>
            </p:cNvGrpSpPr>
            <p:nvPr/>
          </p:nvGrpSpPr>
          <p:grpSpPr bwMode="auto">
            <a:xfrm>
              <a:off x="7740650" y="317618"/>
              <a:ext cx="360363" cy="822608"/>
              <a:chOff x="2064" y="2886"/>
              <a:chExt cx="227" cy="635"/>
            </a:xfrm>
          </p:grpSpPr>
          <p:sp>
            <p:nvSpPr>
              <p:cNvPr id="3377" name="Freeform 33"/>
              <p:cNvSpPr>
                <a:spLocks/>
              </p:cNvSpPr>
              <p:nvPr/>
            </p:nvSpPr>
            <p:spPr bwMode="auto">
              <a:xfrm>
                <a:off x="2064" y="2886"/>
                <a:ext cx="227" cy="635"/>
              </a:xfrm>
              <a:custGeom>
                <a:avLst/>
                <a:gdLst>
                  <a:gd name="T0" fmla="*/ 2 w 302"/>
                  <a:gd name="T1" fmla="*/ 30 h 900"/>
                  <a:gd name="T2" fmla="*/ 2 w 302"/>
                  <a:gd name="T3" fmla="*/ 10 h 900"/>
                  <a:gd name="T4" fmla="*/ 11 w 302"/>
                  <a:gd name="T5" fmla="*/ 1 h 900"/>
                  <a:gd name="T6" fmla="*/ 20 w 302"/>
                  <a:gd name="T7" fmla="*/ 1 h 900"/>
                  <a:gd name="T8" fmla="*/ 29 w 302"/>
                  <a:gd name="T9" fmla="*/ 7 h 900"/>
                  <a:gd name="T10" fmla="*/ 29 w 302"/>
                  <a:gd name="T11" fmla="*/ 13 h 900"/>
                  <a:gd name="T12" fmla="*/ 29 w 302"/>
                  <a:gd name="T13" fmla="*/ 26 h 900"/>
                  <a:gd name="T14" fmla="*/ 29 w 302"/>
                  <a:gd name="T15" fmla="*/ 49 h 900"/>
                  <a:gd name="T16" fmla="*/ 20 w 302"/>
                  <a:gd name="T17" fmla="*/ 54 h 900"/>
                  <a:gd name="T18" fmla="*/ 11 w 302"/>
                  <a:gd name="T19" fmla="*/ 54 h 900"/>
                  <a:gd name="T20" fmla="*/ 2 w 302"/>
                  <a:gd name="T21" fmla="*/ 52 h 900"/>
                  <a:gd name="T22" fmla="*/ 2 w 302"/>
                  <a:gd name="T23" fmla="*/ 46 h 900"/>
                  <a:gd name="T24" fmla="*/ 2 w 302"/>
                  <a:gd name="T25" fmla="*/ 30 h 9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02"/>
                  <a:gd name="T40" fmla="*/ 0 h 900"/>
                  <a:gd name="T41" fmla="*/ 302 w 302"/>
                  <a:gd name="T42" fmla="*/ 900 h 9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02" h="900">
                    <a:moveTo>
                      <a:pt x="15" y="477"/>
                    </a:moveTo>
                    <a:cubicBezTo>
                      <a:pt x="15" y="379"/>
                      <a:pt x="0" y="235"/>
                      <a:pt x="15" y="159"/>
                    </a:cubicBezTo>
                    <a:cubicBezTo>
                      <a:pt x="30" y="83"/>
                      <a:pt x="76" y="46"/>
                      <a:pt x="106" y="23"/>
                    </a:cubicBezTo>
                    <a:cubicBezTo>
                      <a:pt x="136" y="0"/>
                      <a:pt x="167" y="8"/>
                      <a:pt x="197" y="23"/>
                    </a:cubicBezTo>
                    <a:cubicBezTo>
                      <a:pt x="227" y="38"/>
                      <a:pt x="272" y="84"/>
                      <a:pt x="287" y="114"/>
                    </a:cubicBezTo>
                    <a:cubicBezTo>
                      <a:pt x="302" y="144"/>
                      <a:pt x="287" y="152"/>
                      <a:pt x="287" y="205"/>
                    </a:cubicBezTo>
                    <a:cubicBezTo>
                      <a:pt x="287" y="258"/>
                      <a:pt x="287" y="333"/>
                      <a:pt x="287" y="431"/>
                    </a:cubicBezTo>
                    <a:cubicBezTo>
                      <a:pt x="287" y="529"/>
                      <a:pt x="302" y="719"/>
                      <a:pt x="287" y="794"/>
                    </a:cubicBezTo>
                    <a:cubicBezTo>
                      <a:pt x="272" y="869"/>
                      <a:pt x="227" y="870"/>
                      <a:pt x="197" y="885"/>
                    </a:cubicBezTo>
                    <a:cubicBezTo>
                      <a:pt x="167" y="900"/>
                      <a:pt x="136" y="892"/>
                      <a:pt x="106" y="885"/>
                    </a:cubicBezTo>
                    <a:cubicBezTo>
                      <a:pt x="76" y="878"/>
                      <a:pt x="30" y="863"/>
                      <a:pt x="15" y="840"/>
                    </a:cubicBezTo>
                    <a:cubicBezTo>
                      <a:pt x="0" y="817"/>
                      <a:pt x="15" y="817"/>
                      <a:pt x="15" y="749"/>
                    </a:cubicBezTo>
                    <a:cubicBezTo>
                      <a:pt x="15" y="681"/>
                      <a:pt x="15" y="575"/>
                      <a:pt x="15" y="477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8" name="Rectangle 34"/>
              <p:cNvSpPr>
                <a:spLocks noChangeArrowheads="1"/>
              </p:cNvSpPr>
              <p:nvPr/>
            </p:nvSpPr>
            <p:spPr bwMode="auto">
              <a:xfrm>
                <a:off x="2109" y="2931"/>
                <a:ext cx="13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M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U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X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1</a:t>
                </a:r>
              </a:p>
            </p:txBody>
          </p:sp>
        </p:grpSp>
        <p:sp>
          <p:nvSpPr>
            <p:cNvPr id="3268" name="Rectangle 35"/>
            <p:cNvSpPr>
              <a:spLocks noChangeArrowheads="1"/>
            </p:cNvSpPr>
            <p:nvPr/>
          </p:nvSpPr>
          <p:spPr bwMode="auto">
            <a:xfrm>
              <a:off x="6227763" y="3004077"/>
              <a:ext cx="576262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3300"/>
                  </a:solidFill>
                </a:rPr>
                <a:t>ALU</a:t>
              </a:r>
            </a:p>
          </p:txBody>
        </p:sp>
        <p:sp>
          <p:nvSpPr>
            <p:cNvPr id="3269" name="Rectangle 36"/>
            <p:cNvSpPr>
              <a:spLocks noChangeArrowheads="1"/>
            </p:cNvSpPr>
            <p:nvPr/>
          </p:nvSpPr>
          <p:spPr bwMode="auto">
            <a:xfrm rot="-1083215">
              <a:off x="6265127" y="3127733"/>
              <a:ext cx="791741" cy="260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ALU result</a:t>
              </a:r>
            </a:p>
          </p:txBody>
        </p:sp>
        <p:sp>
          <p:nvSpPr>
            <p:cNvPr id="3270" name="Rectangle 37"/>
            <p:cNvSpPr>
              <a:spLocks noChangeArrowheads="1"/>
            </p:cNvSpPr>
            <p:nvPr/>
          </p:nvSpPr>
          <p:spPr bwMode="auto">
            <a:xfrm>
              <a:off x="6443663" y="2780928"/>
              <a:ext cx="576262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Zero</a:t>
              </a:r>
            </a:p>
          </p:txBody>
        </p:sp>
        <p:sp>
          <p:nvSpPr>
            <p:cNvPr id="3271" name="Rectangle 38"/>
            <p:cNvSpPr>
              <a:spLocks noChangeArrowheads="1"/>
            </p:cNvSpPr>
            <p:nvPr/>
          </p:nvSpPr>
          <p:spPr bwMode="auto">
            <a:xfrm>
              <a:off x="6372225" y="646178"/>
              <a:ext cx="576263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3300"/>
                  </a:solidFill>
                </a:rPr>
                <a:t>Add</a:t>
              </a:r>
            </a:p>
          </p:txBody>
        </p:sp>
        <p:sp>
          <p:nvSpPr>
            <p:cNvPr id="3272" name="Rectangle 39"/>
            <p:cNvSpPr>
              <a:spLocks noChangeArrowheads="1"/>
            </p:cNvSpPr>
            <p:nvPr/>
          </p:nvSpPr>
          <p:spPr bwMode="auto">
            <a:xfrm>
              <a:off x="6804025" y="701743"/>
              <a:ext cx="576263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ALU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result</a:t>
              </a:r>
            </a:p>
          </p:txBody>
        </p:sp>
        <p:sp>
          <p:nvSpPr>
            <p:cNvPr id="3273" name="Oval 40"/>
            <p:cNvSpPr>
              <a:spLocks noChangeArrowheads="1"/>
            </p:cNvSpPr>
            <p:nvPr/>
          </p:nvSpPr>
          <p:spPr bwMode="auto">
            <a:xfrm>
              <a:off x="5795963" y="4154036"/>
              <a:ext cx="647700" cy="65711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>
                  <a:solidFill>
                    <a:srgbClr val="3366CC"/>
                  </a:solidFill>
                </a:rPr>
                <a:t>ALU</a:t>
              </a:r>
            </a:p>
            <a:p>
              <a:pPr algn="ctr">
                <a:buFontTx/>
                <a:buNone/>
              </a:pPr>
              <a:r>
                <a:rPr lang="en-US" altLang="zh-CN" sz="1200">
                  <a:solidFill>
                    <a:srgbClr val="3366CC"/>
                  </a:solidFill>
                </a:rPr>
                <a:t>control</a:t>
              </a:r>
            </a:p>
          </p:txBody>
        </p:sp>
        <p:sp>
          <p:nvSpPr>
            <p:cNvPr id="3274" name="Oval 41"/>
            <p:cNvSpPr>
              <a:spLocks noChangeArrowheads="1"/>
            </p:cNvSpPr>
            <p:nvPr/>
          </p:nvSpPr>
          <p:spPr bwMode="auto">
            <a:xfrm>
              <a:off x="2843213" y="1195791"/>
              <a:ext cx="865187" cy="1205524"/>
            </a:xfrm>
            <a:prstGeom prst="ellipse">
              <a:avLst/>
            </a:prstGeom>
            <a:noFill/>
            <a:ln w="28575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rgbClr val="3366CC"/>
                  </a:solidFill>
                </a:rPr>
                <a:t>Control</a:t>
              </a:r>
            </a:p>
          </p:txBody>
        </p:sp>
        <p:sp>
          <p:nvSpPr>
            <p:cNvPr id="3275" name="Rectangle 42"/>
            <p:cNvSpPr>
              <a:spLocks noChangeArrowheads="1"/>
            </p:cNvSpPr>
            <p:nvPr/>
          </p:nvSpPr>
          <p:spPr bwMode="auto">
            <a:xfrm>
              <a:off x="1474788" y="921588"/>
              <a:ext cx="576262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3300"/>
                  </a:solidFill>
                </a:rPr>
                <a:t>Add</a:t>
              </a:r>
            </a:p>
          </p:txBody>
        </p:sp>
        <p:sp>
          <p:nvSpPr>
            <p:cNvPr id="3276" name="Line 43"/>
            <p:cNvSpPr>
              <a:spLocks noChangeShapeType="1"/>
            </p:cNvSpPr>
            <p:nvPr/>
          </p:nvSpPr>
          <p:spPr bwMode="auto">
            <a:xfrm flipH="1">
              <a:off x="3492500" y="3496917"/>
              <a:ext cx="2873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" name="Rectangle 44"/>
            <p:cNvSpPr>
              <a:spLocks noChangeArrowheads="1"/>
            </p:cNvSpPr>
            <p:nvPr/>
          </p:nvSpPr>
          <p:spPr bwMode="auto">
            <a:xfrm>
              <a:off x="323850" y="1688631"/>
              <a:ext cx="360363" cy="71268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pc</a:t>
              </a:r>
            </a:p>
          </p:txBody>
        </p:sp>
        <p:sp>
          <p:nvSpPr>
            <p:cNvPr id="3278" name="Line 45"/>
            <p:cNvSpPr>
              <a:spLocks noChangeShapeType="1"/>
            </p:cNvSpPr>
            <p:nvPr/>
          </p:nvSpPr>
          <p:spPr bwMode="auto">
            <a:xfrm>
              <a:off x="684213" y="2018398"/>
              <a:ext cx="287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Freeform 46"/>
            <p:cNvSpPr>
              <a:spLocks/>
            </p:cNvSpPr>
            <p:nvPr/>
          </p:nvSpPr>
          <p:spPr bwMode="auto">
            <a:xfrm>
              <a:off x="755650" y="867232"/>
              <a:ext cx="647700" cy="1149959"/>
            </a:xfrm>
            <a:custGeom>
              <a:avLst/>
              <a:gdLst>
                <a:gd name="T0" fmla="*/ 0 w 363"/>
                <a:gd name="T1" fmla="*/ 2147483647 h 1724"/>
                <a:gd name="T2" fmla="*/ 0 w 363"/>
                <a:gd name="T3" fmla="*/ 0 h 1724"/>
                <a:gd name="T4" fmla="*/ 2147483647 w 363"/>
                <a:gd name="T5" fmla="*/ 0 h 1724"/>
                <a:gd name="T6" fmla="*/ 0 60000 65536"/>
                <a:gd name="T7" fmla="*/ 0 60000 65536"/>
                <a:gd name="T8" fmla="*/ 0 60000 65536"/>
                <a:gd name="T9" fmla="*/ 0 w 363"/>
                <a:gd name="T10" fmla="*/ 0 h 1724"/>
                <a:gd name="T11" fmla="*/ 363 w 363"/>
                <a:gd name="T12" fmla="*/ 1724 h 17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724">
                  <a:moveTo>
                    <a:pt x="0" y="1724"/>
                  </a:moveTo>
                  <a:lnTo>
                    <a:pt x="0" y="0"/>
                  </a:lnTo>
                  <a:lnTo>
                    <a:pt x="363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Line 47"/>
            <p:cNvSpPr>
              <a:spLocks noChangeShapeType="1"/>
            </p:cNvSpPr>
            <p:nvPr/>
          </p:nvSpPr>
          <p:spPr bwMode="auto">
            <a:xfrm>
              <a:off x="1042988" y="1194583"/>
              <a:ext cx="360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" name="Rectangle 48"/>
            <p:cNvSpPr>
              <a:spLocks noChangeArrowheads="1"/>
            </p:cNvSpPr>
            <p:nvPr/>
          </p:nvSpPr>
          <p:spPr bwMode="auto">
            <a:xfrm>
              <a:off x="827088" y="1085868"/>
              <a:ext cx="576262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3282" name="Oval 49"/>
            <p:cNvSpPr>
              <a:spLocks noChangeArrowheads="1"/>
            </p:cNvSpPr>
            <p:nvPr/>
          </p:nvSpPr>
          <p:spPr bwMode="auto">
            <a:xfrm>
              <a:off x="3924300" y="4155244"/>
              <a:ext cx="647700" cy="65711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200"/>
                <a:t>Sign</a:t>
              </a:r>
            </a:p>
            <a:p>
              <a:pPr algn="ctr">
                <a:buFontTx/>
                <a:buNone/>
              </a:pPr>
              <a:r>
                <a:rPr lang="en-US" altLang="zh-CN" sz="1200"/>
                <a:t>extend</a:t>
              </a:r>
            </a:p>
          </p:txBody>
        </p:sp>
        <p:sp>
          <p:nvSpPr>
            <p:cNvPr id="3283" name="Freeform 50"/>
            <p:cNvSpPr>
              <a:spLocks/>
            </p:cNvSpPr>
            <p:nvPr/>
          </p:nvSpPr>
          <p:spPr bwMode="auto">
            <a:xfrm>
              <a:off x="2267710" y="1836952"/>
              <a:ext cx="1656590" cy="2646852"/>
            </a:xfrm>
            <a:custGeom>
              <a:avLst/>
              <a:gdLst>
                <a:gd name="T0" fmla="*/ 2147483647 w 10005"/>
                <a:gd name="T1" fmla="*/ 2147483647 h 9857"/>
                <a:gd name="T2" fmla="*/ 2147483647 w 10005"/>
                <a:gd name="T3" fmla="*/ 2147483647 h 9857"/>
                <a:gd name="T4" fmla="*/ 2147483647 w 10005"/>
                <a:gd name="T5" fmla="*/ 2147483647 h 9857"/>
                <a:gd name="T6" fmla="*/ 0 w 10005"/>
                <a:gd name="T7" fmla="*/ 2147483647 h 9857"/>
                <a:gd name="T8" fmla="*/ 2147483647 w 10005"/>
                <a:gd name="T9" fmla="*/ 2147483647 h 9857"/>
                <a:gd name="T10" fmla="*/ 2147483647 w 10005"/>
                <a:gd name="T11" fmla="*/ 2147483647 h 98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05"/>
                <a:gd name="T19" fmla="*/ 0 h 9857"/>
                <a:gd name="T20" fmla="*/ 10005 w 10005"/>
                <a:gd name="T21" fmla="*/ 9857 h 98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05" h="9857">
                  <a:moveTo>
                    <a:pt x="3479" y="29"/>
                  </a:moveTo>
                  <a:cubicBezTo>
                    <a:pt x="3479" y="28"/>
                    <a:pt x="2800" y="0"/>
                    <a:pt x="2610" y="29"/>
                  </a:cubicBezTo>
                  <a:lnTo>
                    <a:pt x="0" y="29"/>
                  </a:lnTo>
                  <a:cubicBezTo>
                    <a:pt x="2" y="3305"/>
                    <a:pt x="3" y="6581"/>
                    <a:pt x="5" y="9857"/>
                  </a:cubicBezTo>
                  <a:lnTo>
                    <a:pt x="10005" y="985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" name="Line 51"/>
            <p:cNvSpPr>
              <a:spLocks noChangeShapeType="1"/>
            </p:cNvSpPr>
            <p:nvPr/>
          </p:nvSpPr>
          <p:spPr bwMode="auto">
            <a:xfrm>
              <a:off x="1908175" y="2510030"/>
              <a:ext cx="3603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" name="Oval 52"/>
            <p:cNvSpPr>
              <a:spLocks noChangeArrowheads="1"/>
            </p:cNvSpPr>
            <p:nvPr/>
          </p:nvSpPr>
          <p:spPr bwMode="auto">
            <a:xfrm flipH="1">
              <a:off x="2243931" y="2486458"/>
              <a:ext cx="39600" cy="4107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86" name="Line 53"/>
            <p:cNvSpPr>
              <a:spLocks noChangeShapeType="1"/>
            </p:cNvSpPr>
            <p:nvPr/>
          </p:nvSpPr>
          <p:spPr bwMode="auto">
            <a:xfrm>
              <a:off x="2268538" y="3771119"/>
              <a:ext cx="863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" name="Oval 54"/>
            <p:cNvSpPr>
              <a:spLocks noChangeArrowheads="1"/>
            </p:cNvSpPr>
            <p:nvPr/>
          </p:nvSpPr>
          <p:spPr bwMode="auto">
            <a:xfrm flipH="1">
              <a:off x="2243138" y="3751792"/>
              <a:ext cx="39600" cy="4107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88" name="Line 55"/>
            <p:cNvSpPr>
              <a:spLocks noChangeShapeType="1"/>
            </p:cNvSpPr>
            <p:nvPr/>
          </p:nvSpPr>
          <p:spPr bwMode="auto">
            <a:xfrm>
              <a:off x="2268538" y="3004077"/>
              <a:ext cx="1511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9" name="Oval 56"/>
            <p:cNvSpPr>
              <a:spLocks noChangeArrowheads="1"/>
            </p:cNvSpPr>
            <p:nvPr/>
          </p:nvSpPr>
          <p:spPr bwMode="auto">
            <a:xfrm flipH="1">
              <a:off x="2243138" y="2982334"/>
              <a:ext cx="39600" cy="4107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90" name="Line 57"/>
            <p:cNvSpPr>
              <a:spLocks noChangeShapeType="1"/>
            </p:cNvSpPr>
            <p:nvPr/>
          </p:nvSpPr>
          <p:spPr bwMode="auto">
            <a:xfrm>
              <a:off x="2268538" y="2619952"/>
              <a:ext cx="1511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Oval 58"/>
            <p:cNvSpPr>
              <a:spLocks noChangeArrowheads="1"/>
            </p:cNvSpPr>
            <p:nvPr/>
          </p:nvSpPr>
          <p:spPr bwMode="auto">
            <a:xfrm flipH="1">
              <a:off x="2244725" y="2598209"/>
              <a:ext cx="39600" cy="4107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92" name="Freeform 59"/>
            <p:cNvSpPr>
              <a:spLocks/>
            </p:cNvSpPr>
            <p:nvPr/>
          </p:nvSpPr>
          <p:spPr bwMode="auto">
            <a:xfrm>
              <a:off x="2771775" y="3004077"/>
              <a:ext cx="360363" cy="274203"/>
            </a:xfrm>
            <a:custGeom>
              <a:avLst/>
              <a:gdLst>
                <a:gd name="T0" fmla="*/ 0 w 227"/>
                <a:gd name="T1" fmla="*/ 0 h 227"/>
                <a:gd name="T2" fmla="*/ 0 w 227"/>
                <a:gd name="T3" fmla="*/ 2147483647 h 227"/>
                <a:gd name="T4" fmla="*/ 2147483647 w 227"/>
                <a:gd name="T5" fmla="*/ 2147483647 h 227"/>
                <a:gd name="T6" fmla="*/ 0 60000 65536"/>
                <a:gd name="T7" fmla="*/ 0 60000 65536"/>
                <a:gd name="T8" fmla="*/ 0 60000 65536"/>
                <a:gd name="T9" fmla="*/ 0 w 227"/>
                <a:gd name="T10" fmla="*/ 0 h 227"/>
                <a:gd name="T11" fmla="*/ 227 w 227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227">
                  <a:moveTo>
                    <a:pt x="0" y="0"/>
                  </a:moveTo>
                  <a:lnTo>
                    <a:pt x="0" y="227"/>
                  </a:lnTo>
                  <a:lnTo>
                    <a:pt x="227" y="22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" name="Oval 60"/>
            <p:cNvSpPr>
              <a:spLocks noChangeArrowheads="1"/>
            </p:cNvSpPr>
            <p:nvPr/>
          </p:nvSpPr>
          <p:spPr bwMode="auto">
            <a:xfrm flipH="1">
              <a:off x="2746375" y="2986856"/>
              <a:ext cx="53975" cy="4107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94" name="Oval 61"/>
            <p:cNvSpPr>
              <a:spLocks noChangeArrowheads="1"/>
            </p:cNvSpPr>
            <p:nvPr/>
          </p:nvSpPr>
          <p:spPr bwMode="auto">
            <a:xfrm flipH="1">
              <a:off x="3321049" y="4456162"/>
              <a:ext cx="45719" cy="4680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95" name="Rectangle 62"/>
            <p:cNvSpPr>
              <a:spLocks noChangeArrowheads="1"/>
            </p:cNvSpPr>
            <p:nvPr/>
          </p:nvSpPr>
          <p:spPr bwMode="auto">
            <a:xfrm>
              <a:off x="1259632" y="1556792"/>
              <a:ext cx="1370013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Instruction [31-26] </a:t>
              </a:r>
            </a:p>
          </p:txBody>
        </p:sp>
        <p:sp>
          <p:nvSpPr>
            <p:cNvPr id="3296" name="Rectangle 63"/>
            <p:cNvSpPr>
              <a:spLocks noChangeArrowheads="1"/>
            </p:cNvSpPr>
            <p:nvPr/>
          </p:nvSpPr>
          <p:spPr bwMode="auto">
            <a:xfrm>
              <a:off x="2265363" y="2423058"/>
              <a:ext cx="1370012" cy="21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Instruction [25-21] </a:t>
              </a:r>
            </a:p>
          </p:txBody>
        </p:sp>
        <p:sp>
          <p:nvSpPr>
            <p:cNvPr id="3297" name="Rectangle 64"/>
            <p:cNvSpPr>
              <a:spLocks noChangeArrowheads="1"/>
            </p:cNvSpPr>
            <p:nvPr/>
          </p:nvSpPr>
          <p:spPr bwMode="auto">
            <a:xfrm>
              <a:off x="2265884" y="2827718"/>
              <a:ext cx="1370012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Instruction [20-16] </a:t>
              </a:r>
            </a:p>
          </p:txBody>
        </p:sp>
        <p:sp>
          <p:nvSpPr>
            <p:cNvPr id="3298" name="Rectangle 65"/>
            <p:cNvSpPr>
              <a:spLocks noChangeArrowheads="1"/>
            </p:cNvSpPr>
            <p:nvPr/>
          </p:nvSpPr>
          <p:spPr bwMode="auto">
            <a:xfrm>
              <a:off x="755576" y="3642410"/>
              <a:ext cx="1370013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Instruction [15-11] </a:t>
              </a:r>
            </a:p>
          </p:txBody>
        </p:sp>
        <p:sp>
          <p:nvSpPr>
            <p:cNvPr id="3299" name="Rectangle 66"/>
            <p:cNvSpPr>
              <a:spLocks noChangeArrowheads="1"/>
            </p:cNvSpPr>
            <p:nvPr/>
          </p:nvSpPr>
          <p:spPr bwMode="auto">
            <a:xfrm>
              <a:off x="2193925" y="4296573"/>
              <a:ext cx="1370013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Instruction [15-0] </a:t>
              </a:r>
            </a:p>
          </p:txBody>
        </p:sp>
        <p:sp>
          <p:nvSpPr>
            <p:cNvPr id="3300" name="Line 67"/>
            <p:cNvSpPr>
              <a:spLocks noChangeShapeType="1"/>
            </p:cNvSpPr>
            <p:nvPr/>
          </p:nvSpPr>
          <p:spPr bwMode="auto">
            <a:xfrm>
              <a:off x="3706813" y="4373881"/>
              <a:ext cx="73025" cy="218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1" name="Rectangle 68"/>
            <p:cNvSpPr>
              <a:spLocks noChangeArrowheads="1"/>
            </p:cNvSpPr>
            <p:nvPr/>
          </p:nvSpPr>
          <p:spPr bwMode="auto">
            <a:xfrm>
              <a:off x="3635375" y="4209601"/>
              <a:ext cx="576263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16</a:t>
              </a:r>
            </a:p>
          </p:txBody>
        </p:sp>
        <p:sp>
          <p:nvSpPr>
            <p:cNvPr id="3302" name="Rectangle 69"/>
            <p:cNvSpPr>
              <a:spLocks noChangeArrowheads="1"/>
            </p:cNvSpPr>
            <p:nvPr/>
          </p:nvSpPr>
          <p:spPr bwMode="auto">
            <a:xfrm>
              <a:off x="4643438" y="4208394"/>
              <a:ext cx="576262" cy="21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32</a:t>
              </a:r>
            </a:p>
          </p:txBody>
        </p:sp>
        <p:sp>
          <p:nvSpPr>
            <p:cNvPr id="3303" name="Line 70"/>
            <p:cNvSpPr>
              <a:spLocks noChangeShapeType="1"/>
            </p:cNvSpPr>
            <p:nvPr/>
          </p:nvSpPr>
          <p:spPr bwMode="auto">
            <a:xfrm>
              <a:off x="4716463" y="4373881"/>
              <a:ext cx="144462" cy="164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4" name="Line 71"/>
            <p:cNvSpPr>
              <a:spLocks noChangeShapeType="1"/>
            </p:cNvSpPr>
            <p:nvPr/>
          </p:nvSpPr>
          <p:spPr bwMode="auto">
            <a:xfrm>
              <a:off x="5292725" y="3935399"/>
              <a:ext cx="215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5" name="Oval 72"/>
            <p:cNvSpPr>
              <a:spLocks noChangeArrowheads="1"/>
            </p:cNvSpPr>
            <p:nvPr/>
          </p:nvSpPr>
          <p:spPr bwMode="auto">
            <a:xfrm flipH="1">
              <a:off x="5275263" y="3916072"/>
              <a:ext cx="39600" cy="4107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06" name="Line 73"/>
            <p:cNvSpPr>
              <a:spLocks noChangeShapeType="1"/>
            </p:cNvSpPr>
            <p:nvPr/>
          </p:nvSpPr>
          <p:spPr bwMode="auto">
            <a:xfrm>
              <a:off x="5867400" y="3605631"/>
              <a:ext cx="288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" name="Freeform 74"/>
            <p:cNvSpPr>
              <a:spLocks/>
            </p:cNvSpPr>
            <p:nvPr/>
          </p:nvSpPr>
          <p:spPr bwMode="auto">
            <a:xfrm>
              <a:off x="6443663" y="3551274"/>
              <a:ext cx="360362" cy="931321"/>
            </a:xfrm>
            <a:custGeom>
              <a:avLst/>
              <a:gdLst>
                <a:gd name="T0" fmla="*/ 0 w 91"/>
                <a:gd name="T1" fmla="*/ 2147483647 h 635"/>
                <a:gd name="T2" fmla="*/ 2147483647 w 91"/>
                <a:gd name="T3" fmla="*/ 2147483647 h 635"/>
                <a:gd name="T4" fmla="*/ 2147483647 w 91"/>
                <a:gd name="T5" fmla="*/ 0 h 635"/>
                <a:gd name="T6" fmla="*/ 0 60000 65536"/>
                <a:gd name="T7" fmla="*/ 0 60000 65536"/>
                <a:gd name="T8" fmla="*/ 0 60000 65536"/>
                <a:gd name="T9" fmla="*/ 0 w 91"/>
                <a:gd name="T10" fmla="*/ 0 h 635"/>
                <a:gd name="T11" fmla="*/ 91 w 91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635">
                  <a:moveTo>
                    <a:pt x="0" y="635"/>
                  </a:moveTo>
                  <a:lnTo>
                    <a:pt x="91" y="635"/>
                  </a:lnTo>
                  <a:lnTo>
                    <a:pt x="91" y="0"/>
                  </a:lnTo>
                </a:path>
              </a:pathLst>
            </a:custGeom>
            <a:noFill/>
            <a:ln w="28575" cap="flat" cmpd="sng">
              <a:solidFill>
                <a:srgbClr val="3366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" name="Oval 75"/>
            <p:cNvSpPr>
              <a:spLocks noChangeArrowheads="1"/>
            </p:cNvSpPr>
            <p:nvPr/>
          </p:nvSpPr>
          <p:spPr bwMode="auto">
            <a:xfrm flipH="1">
              <a:off x="734695" y="1995447"/>
              <a:ext cx="39600" cy="4107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09" name="Line 76"/>
            <p:cNvSpPr>
              <a:spLocks noChangeShapeType="1"/>
            </p:cNvSpPr>
            <p:nvPr/>
          </p:nvSpPr>
          <p:spPr bwMode="auto">
            <a:xfrm>
              <a:off x="5076825" y="2784232"/>
              <a:ext cx="10080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Line 77"/>
            <p:cNvSpPr>
              <a:spLocks noChangeShapeType="1"/>
            </p:cNvSpPr>
            <p:nvPr/>
          </p:nvSpPr>
          <p:spPr bwMode="auto">
            <a:xfrm>
              <a:off x="5076825" y="3441351"/>
              <a:ext cx="431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1" name="Freeform 78"/>
            <p:cNvSpPr>
              <a:spLocks/>
            </p:cNvSpPr>
            <p:nvPr/>
          </p:nvSpPr>
          <p:spPr bwMode="auto">
            <a:xfrm>
              <a:off x="3708400" y="1852911"/>
              <a:ext cx="2447925" cy="3178090"/>
            </a:xfrm>
            <a:custGeom>
              <a:avLst/>
              <a:gdLst>
                <a:gd name="T0" fmla="*/ 2147483647 w 1542"/>
                <a:gd name="T1" fmla="*/ 2147483647 h 2722"/>
                <a:gd name="T2" fmla="*/ 2147483647 w 1542"/>
                <a:gd name="T3" fmla="*/ 2147483647 h 2722"/>
                <a:gd name="T4" fmla="*/ 2147483647 w 1542"/>
                <a:gd name="T5" fmla="*/ 2147483647 h 2722"/>
                <a:gd name="T6" fmla="*/ 2147483647 w 1542"/>
                <a:gd name="T7" fmla="*/ 0 h 2722"/>
                <a:gd name="T8" fmla="*/ 0 w 1542"/>
                <a:gd name="T9" fmla="*/ 0 h 27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2"/>
                <a:gd name="T16" fmla="*/ 0 h 2722"/>
                <a:gd name="T17" fmla="*/ 1542 w 1542"/>
                <a:gd name="T18" fmla="*/ 2722 h 27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2" h="2722">
                  <a:moveTo>
                    <a:pt x="1542" y="2540"/>
                  </a:moveTo>
                  <a:lnTo>
                    <a:pt x="1542" y="2722"/>
                  </a:lnTo>
                  <a:lnTo>
                    <a:pt x="952" y="2722"/>
                  </a:lnTo>
                  <a:lnTo>
                    <a:pt x="952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2" name="Freeform 80"/>
            <p:cNvSpPr>
              <a:spLocks/>
            </p:cNvSpPr>
            <p:nvPr/>
          </p:nvSpPr>
          <p:spPr bwMode="auto">
            <a:xfrm>
              <a:off x="5148263" y="3441351"/>
              <a:ext cx="2160587" cy="658328"/>
            </a:xfrm>
            <a:custGeom>
              <a:avLst/>
              <a:gdLst>
                <a:gd name="T0" fmla="*/ 0 w 1315"/>
                <a:gd name="T1" fmla="*/ 0 h 545"/>
                <a:gd name="T2" fmla="*/ 0 w 1315"/>
                <a:gd name="T3" fmla="*/ 2147483647 h 545"/>
                <a:gd name="T4" fmla="*/ 2147483647 w 1315"/>
                <a:gd name="T5" fmla="*/ 2147483647 h 545"/>
                <a:gd name="T6" fmla="*/ 0 60000 65536"/>
                <a:gd name="T7" fmla="*/ 0 60000 65536"/>
                <a:gd name="T8" fmla="*/ 0 60000 65536"/>
                <a:gd name="T9" fmla="*/ 0 w 1315"/>
                <a:gd name="T10" fmla="*/ 0 h 545"/>
                <a:gd name="T11" fmla="*/ 1315 w 1315"/>
                <a:gd name="T12" fmla="*/ 545 h 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5" h="545">
                  <a:moveTo>
                    <a:pt x="0" y="0"/>
                  </a:moveTo>
                  <a:lnTo>
                    <a:pt x="0" y="545"/>
                  </a:lnTo>
                  <a:lnTo>
                    <a:pt x="1315" y="54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3" name="Line 81"/>
            <p:cNvSpPr>
              <a:spLocks noChangeShapeType="1"/>
            </p:cNvSpPr>
            <p:nvPr/>
          </p:nvSpPr>
          <p:spPr bwMode="auto">
            <a:xfrm>
              <a:off x="6948488" y="3168357"/>
              <a:ext cx="360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4" name="Freeform 82"/>
            <p:cNvSpPr>
              <a:spLocks/>
            </p:cNvSpPr>
            <p:nvPr/>
          </p:nvSpPr>
          <p:spPr bwMode="auto">
            <a:xfrm>
              <a:off x="7092950" y="3168357"/>
              <a:ext cx="1366838" cy="1314239"/>
            </a:xfrm>
            <a:custGeom>
              <a:avLst/>
              <a:gdLst>
                <a:gd name="T0" fmla="*/ 0 w 861"/>
                <a:gd name="T1" fmla="*/ 0 h 1088"/>
                <a:gd name="T2" fmla="*/ 0 w 861"/>
                <a:gd name="T3" fmla="*/ 2147483647 h 1088"/>
                <a:gd name="T4" fmla="*/ 2147483647 w 861"/>
                <a:gd name="T5" fmla="*/ 2147483647 h 1088"/>
                <a:gd name="T6" fmla="*/ 2147483647 w 861"/>
                <a:gd name="T7" fmla="*/ 2147483647 h 1088"/>
                <a:gd name="T8" fmla="*/ 2147483647 w 861"/>
                <a:gd name="T9" fmla="*/ 2147483647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1"/>
                <a:gd name="T16" fmla="*/ 0 h 1088"/>
                <a:gd name="T17" fmla="*/ 861 w 861"/>
                <a:gd name="T18" fmla="*/ 1088 h 10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1" h="1088">
                  <a:moveTo>
                    <a:pt x="0" y="0"/>
                  </a:moveTo>
                  <a:lnTo>
                    <a:pt x="0" y="1088"/>
                  </a:lnTo>
                  <a:lnTo>
                    <a:pt x="771" y="1088"/>
                  </a:lnTo>
                  <a:lnTo>
                    <a:pt x="771" y="408"/>
                  </a:lnTo>
                  <a:lnTo>
                    <a:pt x="861" y="408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5" name="Line 83"/>
            <p:cNvSpPr>
              <a:spLocks noChangeShapeType="1"/>
            </p:cNvSpPr>
            <p:nvPr/>
          </p:nvSpPr>
          <p:spPr bwMode="auto">
            <a:xfrm>
              <a:off x="8243888" y="3356992"/>
              <a:ext cx="215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6" name="Oval 84"/>
            <p:cNvSpPr>
              <a:spLocks noChangeArrowheads="1"/>
            </p:cNvSpPr>
            <p:nvPr/>
          </p:nvSpPr>
          <p:spPr bwMode="auto">
            <a:xfrm flipH="1">
              <a:off x="5126038" y="3419608"/>
              <a:ext cx="39600" cy="4107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17" name="Freeform 85"/>
            <p:cNvSpPr>
              <a:spLocks/>
            </p:cNvSpPr>
            <p:nvPr/>
          </p:nvSpPr>
          <p:spPr bwMode="auto">
            <a:xfrm>
              <a:off x="3348038" y="4482596"/>
              <a:ext cx="2447925" cy="492840"/>
            </a:xfrm>
            <a:custGeom>
              <a:avLst/>
              <a:gdLst>
                <a:gd name="T0" fmla="*/ 0 w 1542"/>
                <a:gd name="T1" fmla="*/ 0 h 408"/>
                <a:gd name="T2" fmla="*/ 0 w 1542"/>
                <a:gd name="T3" fmla="*/ 2147483647 h 408"/>
                <a:gd name="T4" fmla="*/ 2147483647 w 1542"/>
                <a:gd name="T5" fmla="*/ 2147483647 h 408"/>
                <a:gd name="T6" fmla="*/ 2147483647 w 1542"/>
                <a:gd name="T7" fmla="*/ 0 h 408"/>
                <a:gd name="T8" fmla="*/ 2147483647 w 1542"/>
                <a:gd name="T9" fmla="*/ 0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2"/>
                <a:gd name="T16" fmla="*/ 0 h 408"/>
                <a:gd name="T17" fmla="*/ 1542 w 1542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2" h="408">
                  <a:moveTo>
                    <a:pt x="0" y="0"/>
                  </a:moveTo>
                  <a:lnTo>
                    <a:pt x="0" y="408"/>
                  </a:lnTo>
                  <a:lnTo>
                    <a:pt x="1361" y="408"/>
                  </a:lnTo>
                  <a:lnTo>
                    <a:pt x="1361" y="0"/>
                  </a:lnTo>
                  <a:lnTo>
                    <a:pt x="154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" name="Rectangle 86"/>
            <p:cNvSpPr>
              <a:spLocks noChangeArrowheads="1"/>
            </p:cNvSpPr>
            <p:nvPr/>
          </p:nvSpPr>
          <p:spPr bwMode="auto">
            <a:xfrm>
              <a:off x="3806825" y="4778541"/>
              <a:ext cx="1370013" cy="21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Instruction [5-0] </a:t>
              </a:r>
            </a:p>
          </p:txBody>
        </p:sp>
        <p:sp>
          <p:nvSpPr>
            <p:cNvPr id="3319" name="Freeform 87"/>
            <p:cNvSpPr>
              <a:spLocks/>
            </p:cNvSpPr>
            <p:nvPr/>
          </p:nvSpPr>
          <p:spPr bwMode="auto">
            <a:xfrm>
              <a:off x="3491880" y="2276872"/>
              <a:ext cx="864220" cy="178800"/>
            </a:xfrm>
            <a:custGeom>
              <a:avLst/>
              <a:gdLst>
                <a:gd name="T0" fmla="*/ 0 w 499"/>
                <a:gd name="T1" fmla="*/ 0 h 136"/>
                <a:gd name="T2" fmla="*/ 2147483647 w 499"/>
                <a:gd name="T3" fmla="*/ 0 h 136"/>
                <a:gd name="T4" fmla="*/ 2147483647 w 499"/>
                <a:gd name="T5" fmla="*/ 2147483647 h 136"/>
                <a:gd name="T6" fmla="*/ 0 60000 65536"/>
                <a:gd name="T7" fmla="*/ 0 60000 65536"/>
                <a:gd name="T8" fmla="*/ 0 60000 65536"/>
                <a:gd name="T9" fmla="*/ 0 w 499"/>
                <a:gd name="T10" fmla="*/ 0 h 136"/>
                <a:gd name="T11" fmla="*/ 499 w 499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136">
                  <a:moveTo>
                    <a:pt x="0" y="0"/>
                  </a:moveTo>
                  <a:lnTo>
                    <a:pt x="499" y="0"/>
                  </a:lnTo>
                  <a:lnTo>
                    <a:pt x="499" y="136"/>
                  </a:lnTo>
                </a:path>
              </a:pathLst>
            </a:custGeom>
            <a:noFill/>
            <a:ln w="28575" cap="flat" cmpd="sng">
              <a:solidFill>
                <a:srgbClr val="66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0" name="Freeform 88"/>
            <p:cNvSpPr>
              <a:spLocks/>
            </p:cNvSpPr>
            <p:nvPr/>
          </p:nvSpPr>
          <p:spPr bwMode="auto">
            <a:xfrm>
              <a:off x="3635375" y="2127113"/>
              <a:ext cx="2016125" cy="1149959"/>
            </a:xfrm>
            <a:custGeom>
              <a:avLst/>
              <a:gdLst>
                <a:gd name="T0" fmla="*/ 0 w 1270"/>
                <a:gd name="T1" fmla="*/ 0 h 952"/>
                <a:gd name="T2" fmla="*/ 2147483647 w 1270"/>
                <a:gd name="T3" fmla="*/ 0 h 952"/>
                <a:gd name="T4" fmla="*/ 2147483647 w 1270"/>
                <a:gd name="T5" fmla="*/ 2147483647 h 952"/>
                <a:gd name="T6" fmla="*/ 0 60000 65536"/>
                <a:gd name="T7" fmla="*/ 0 60000 65536"/>
                <a:gd name="T8" fmla="*/ 0 60000 65536"/>
                <a:gd name="T9" fmla="*/ 0 w 1270"/>
                <a:gd name="T10" fmla="*/ 0 h 952"/>
                <a:gd name="T11" fmla="*/ 1270 w 1270"/>
                <a:gd name="T12" fmla="*/ 952 h 9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952">
                  <a:moveTo>
                    <a:pt x="0" y="0"/>
                  </a:moveTo>
                  <a:lnTo>
                    <a:pt x="1270" y="0"/>
                  </a:lnTo>
                  <a:lnTo>
                    <a:pt x="1270" y="9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1" name="Freeform 89"/>
            <p:cNvSpPr>
              <a:spLocks/>
            </p:cNvSpPr>
            <p:nvPr/>
          </p:nvSpPr>
          <p:spPr bwMode="auto">
            <a:xfrm>
              <a:off x="3708400" y="2017190"/>
              <a:ext cx="4032250" cy="986887"/>
            </a:xfrm>
            <a:custGeom>
              <a:avLst/>
              <a:gdLst>
                <a:gd name="T0" fmla="*/ 0 w 2585"/>
                <a:gd name="T1" fmla="*/ 0 h 817"/>
                <a:gd name="T2" fmla="*/ 2147483647 w 2585"/>
                <a:gd name="T3" fmla="*/ 0 h 817"/>
                <a:gd name="T4" fmla="*/ 2147483647 w 2585"/>
                <a:gd name="T5" fmla="*/ 2147483647 h 817"/>
                <a:gd name="T6" fmla="*/ 0 60000 65536"/>
                <a:gd name="T7" fmla="*/ 0 60000 65536"/>
                <a:gd name="T8" fmla="*/ 0 60000 65536"/>
                <a:gd name="T9" fmla="*/ 0 w 2585"/>
                <a:gd name="T10" fmla="*/ 0 h 817"/>
                <a:gd name="T11" fmla="*/ 2585 w 2585"/>
                <a:gd name="T12" fmla="*/ 817 h 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5" h="817">
                  <a:moveTo>
                    <a:pt x="0" y="0"/>
                  </a:moveTo>
                  <a:lnTo>
                    <a:pt x="2585" y="0"/>
                  </a:lnTo>
                  <a:lnTo>
                    <a:pt x="2585" y="817"/>
                  </a:lnTo>
                </a:path>
              </a:pathLst>
            </a:custGeom>
            <a:noFill/>
            <a:ln w="28575" cap="flat" cmpd="sng">
              <a:solidFill>
                <a:srgbClr val="66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2" name="Freeform 90"/>
            <p:cNvSpPr>
              <a:spLocks/>
            </p:cNvSpPr>
            <p:nvPr/>
          </p:nvSpPr>
          <p:spPr bwMode="auto">
            <a:xfrm>
              <a:off x="3708400" y="1742988"/>
              <a:ext cx="4967288" cy="1261089"/>
            </a:xfrm>
            <a:custGeom>
              <a:avLst/>
              <a:gdLst>
                <a:gd name="T0" fmla="*/ 0 w 3129"/>
                <a:gd name="T1" fmla="*/ 0 h 1044"/>
                <a:gd name="T2" fmla="*/ 2147483647 w 3129"/>
                <a:gd name="T3" fmla="*/ 0 h 1044"/>
                <a:gd name="T4" fmla="*/ 2147483647 w 3129"/>
                <a:gd name="T5" fmla="*/ 2147483647 h 1044"/>
                <a:gd name="T6" fmla="*/ 0 60000 65536"/>
                <a:gd name="T7" fmla="*/ 0 60000 65536"/>
                <a:gd name="T8" fmla="*/ 0 60000 65536"/>
                <a:gd name="T9" fmla="*/ 0 w 3129"/>
                <a:gd name="T10" fmla="*/ 0 h 1044"/>
                <a:gd name="T11" fmla="*/ 3129 w 3129"/>
                <a:gd name="T12" fmla="*/ 1044 h 10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29" h="1044">
                  <a:moveTo>
                    <a:pt x="0" y="0"/>
                  </a:moveTo>
                  <a:lnTo>
                    <a:pt x="3129" y="0"/>
                  </a:lnTo>
                  <a:lnTo>
                    <a:pt x="3129" y="1044"/>
                  </a:lnTo>
                </a:path>
              </a:pathLst>
            </a:custGeom>
            <a:noFill/>
            <a:ln w="28575" cap="flat" cmpd="sng">
              <a:solidFill>
                <a:srgbClr val="66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3" name="Freeform 91"/>
            <p:cNvSpPr>
              <a:spLocks/>
            </p:cNvSpPr>
            <p:nvPr/>
          </p:nvSpPr>
          <p:spPr bwMode="auto">
            <a:xfrm>
              <a:off x="3708400" y="1578708"/>
              <a:ext cx="5400675" cy="3013811"/>
            </a:xfrm>
            <a:custGeom>
              <a:avLst/>
              <a:gdLst>
                <a:gd name="T0" fmla="*/ 0 w 3402"/>
                <a:gd name="T1" fmla="*/ 0 h 2495"/>
                <a:gd name="T2" fmla="*/ 2147483647 w 3402"/>
                <a:gd name="T3" fmla="*/ 0 h 2495"/>
                <a:gd name="T4" fmla="*/ 2147483647 w 3402"/>
                <a:gd name="T5" fmla="*/ 2147483647 h 2495"/>
                <a:gd name="T6" fmla="*/ 2147483647 w 3402"/>
                <a:gd name="T7" fmla="*/ 2147483647 h 2495"/>
                <a:gd name="T8" fmla="*/ 2147483647 w 3402"/>
                <a:gd name="T9" fmla="*/ 2147483647 h 24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02"/>
                <a:gd name="T16" fmla="*/ 0 h 2495"/>
                <a:gd name="T17" fmla="*/ 3402 w 3402"/>
                <a:gd name="T18" fmla="*/ 2495 h 24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02" h="2495">
                  <a:moveTo>
                    <a:pt x="0" y="0"/>
                  </a:moveTo>
                  <a:lnTo>
                    <a:pt x="3402" y="0"/>
                  </a:lnTo>
                  <a:lnTo>
                    <a:pt x="3402" y="2495"/>
                  </a:lnTo>
                  <a:lnTo>
                    <a:pt x="2585" y="2495"/>
                  </a:lnTo>
                  <a:lnTo>
                    <a:pt x="2585" y="2177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4" name="Line 92"/>
            <p:cNvSpPr>
              <a:spLocks noChangeShapeType="1"/>
            </p:cNvSpPr>
            <p:nvPr/>
          </p:nvSpPr>
          <p:spPr bwMode="auto">
            <a:xfrm>
              <a:off x="3635375" y="1414428"/>
              <a:ext cx="3673475" cy="0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25" name="Group 93"/>
            <p:cNvGrpSpPr>
              <a:grpSpLocks/>
            </p:cNvGrpSpPr>
            <p:nvPr/>
          </p:nvGrpSpPr>
          <p:grpSpPr bwMode="auto">
            <a:xfrm>
              <a:off x="7308850" y="1141434"/>
              <a:ext cx="503238" cy="382917"/>
              <a:chOff x="4740" y="981"/>
              <a:chExt cx="317" cy="317"/>
            </a:xfrm>
          </p:grpSpPr>
          <p:sp>
            <p:nvSpPr>
              <p:cNvPr id="3375" name="Oval 94"/>
              <p:cNvSpPr>
                <a:spLocks noChangeArrowheads="1"/>
              </p:cNvSpPr>
              <p:nvPr/>
            </p:nvSpPr>
            <p:spPr bwMode="auto">
              <a:xfrm>
                <a:off x="4784" y="981"/>
                <a:ext cx="273" cy="317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76" name="Freeform 95"/>
              <p:cNvSpPr>
                <a:spLocks/>
              </p:cNvSpPr>
              <p:nvPr/>
            </p:nvSpPr>
            <p:spPr bwMode="auto">
              <a:xfrm>
                <a:off x="4740" y="981"/>
                <a:ext cx="180" cy="317"/>
              </a:xfrm>
              <a:custGeom>
                <a:avLst/>
                <a:gdLst>
                  <a:gd name="T0" fmla="*/ 173 w 181"/>
                  <a:gd name="T1" fmla="*/ 0 h 363"/>
                  <a:gd name="T2" fmla="*/ 0 w 181"/>
                  <a:gd name="T3" fmla="*/ 0 h 363"/>
                  <a:gd name="T4" fmla="*/ 0 w 181"/>
                  <a:gd name="T5" fmla="*/ 123 h 363"/>
                  <a:gd name="T6" fmla="*/ 173 w 181"/>
                  <a:gd name="T7" fmla="*/ 123 h 3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363"/>
                  <a:gd name="T14" fmla="*/ 181 w 181"/>
                  <a:gd name="T15" fmla="*/ 363 h 3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363">
                    <a:moveTo>
                      <a:pt x="181" y="0"/>
                    </a:moveTo>
                    <a:lnTo>
                      <a:pt x="0" y="0"/>
                    </a:lnTo>
                    <a:lnTo>
                      <a:pt x="0" y="363"/>
                    </a:lnTo>
                    <a:lnTo>
                      <a:pt x="181" y="363"/>
                    </a:ln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26" name="Freeform 96"/>
            <p:cNvSpPr>
              <a:spLocks/>
            </p:cNvSpPr>
            <p:nvPr/>
          </p:nvSpPr>
          <p:spPr bwMode="auto">
            <a:xfrm>
              <a:off x="6948488" y="1250148"/>
              <a:ext cx="360362" cy="1644007"/>
            </a:xfrm>
            <a:custGeom>
              <a:avLst/>
              <a:gdLst>
                <a:gd name="T0" fmla="*/ 0 w 363"/>
                <a:gd name="T1" fmla="*/ 2147483647 h 1361"/>
                <a:gd name="T2" fmla="*/ 2147483647 w 363"/>
                <a:gd name="T3" fmla="*/ 2147483647 h 1361"/>
                <a:gd name="T4" fmla="*/ 2147483647 w 363"/>
                <a:gd name="T5" fmla="*/ 0 h 1361"/>
                <a:gd name="T6" fmla="*/ 2147483647 w 363"/>
                <a:gd name="T7" fmla="*/ 0 h 13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1361"/>
                <a:gd name="T14" fmla="*/ 363 w 363"/>
                <a:gd name="T15" fmla="*/ 1361 h 13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1361">
                  <a:moveTo>
                    <a:pt x="0" y="1361"/>
                  </a:moveTo>
                  <a:lnTo>
                    <a:pt x="272" y="1361"/>
                  </a:lnTo>
                  <a:lnTo>
                    <a:pt x="272" y="0"/>
                  </a:lnTo>
                  <a:lnTo>
                    <a:pt x="363" y="0"/>
                  </a:lnTo>
                </a:path>
              </a:pathLst>
            </a:custGeom>
            <a:noFill/>
            <a:ln w="28575" cap="flat" cmpd="sng">
              <a:solidFill>
                <a:srgbClr val="3366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7" name="Freeform 97"/>
            <p:cNvSpPr>
              <a:spLocks/>
            </p:cNvSpPr>
            <p:nvPr/>
          </p:nvSpPr>
          <p:spPr bwMode="auto">
            <a:xfrm>
              <a:off x="3635375" y="3332637"/>
              <a:ext cx="5329238" cy="1752721"/>
            </a:xfrm>
            <a:custGeom>
              <a:avLst/>
              <a:gdLst>
                <a:gd name="T0" fmla="*/ 2147483647 w 3357"/>
                <a:gd name="T1" fmla="*/ 0 h 1451"/>
                <a:gd name="T2" fmla="*/ 2147483647 w 3357"/>
                <a:gd name="T3" fmla="*/ 0 h 1451"/>
                <a:gd name="T4" fmla="*/ 2147483647 w 3357"/>
                <a:gd name="T5" fmla="*/ 2147483647 h 1451"/>
                <a:gd name="T6" fmla="*/ 0 w 3357"/>
                <a:gd name="T7" fmla="*/ 2147483647 h 1451"/>
                <a:gd name="T8" fmla="*/ 0 w 3357"/>
                <a:gd name="T9" fmla="*/ 2147483647 h 1451"/>
                <a:gd name="T10" fmla="*/ 2147483647 w 3357"/>
                <a:gd name="T11" fmla="*/ 2147483647 h 14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7"/>
                <a:gd name="T19" fmla="*/ 0 h 1451"/>
                <a:gd name="T20" fmla="*/ 3357 w 3357"/>
                <a:gd name="T21" fmla="*/ 1451 h 14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7" h="1451">
                  <a:moveTo>
                    <a:pt x="3266" y="0"/>
                  </a:moveTo>
                  <a:lnTo>
                    <a:pt x="3357" y="0"/>
                  </a:lnTo>
                  <a:lnTo>
                    <a:pt x="3357" y="1451"/>
                  </a:lnTo>
                  <a:lnTo>
                    <a:pt x="0" y="1451"/>
                  </a:lnTo>
                  <a:lnTo>
                    <a:pt x="0" y="408"/>
                  </a:lnTo>
                  <a:lnTo>
                    <a:pt x="91" y="408"/>
                  </a:ln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" name="Freeform 98"/>
            <p:cNvSpPr>
              <a:spLocks/>
            </p:cNvSpPr>
            <p:nvPr/>
          </p:nvSpPr>
          <p:spPr bwMode="auto">
            <a:xfrm>
              <a:off x="4572000" y="1031511"/>
              <a:ext cx="1079500" cy="3451084"/>
            </a:xfrm>
            <a:custGeom>
              <a:avLst/>
              <a:gdLst>
                <a:gd name="T0" fmla="*/ 0 w 680"/>
                <a:gd name="T1" fmla="*/ 2147483647 h 2857"/>
                <a:gd name="T2" fmla="*/ 2147483647 w 680"/>
                <a:gd name="T3" fmla="*/ 2147483647 h 2857"/>
                <a:gd name="T4" fmla="*/ 2147483647 w 680"/>
                <a:gd name="T5" fmla="*/ 0 h 2857"/>
                <a:gd name="T6" fmla="*/ 2147483647 w 680"/>
                <a:gd name="T7" fmla="*/ 0 h 28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0"/>
                <a:gd name="T13" fmla="*/ 0 h 2857"/>
                <a:gd name="T14" fmla="*/ 680 w 680"/>
                <a:gd name="T15" fmla="*/ 2857 h 28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0" h="2857">
                  <a:moveTo>
                    <a:pt x="0" y="2857"/>
                  </a:moveTo>
                  <a:lnTo>
                    <a:pt x="454" y="2857"/>
                  </a:lnTo>
                  <a:lnTo>
                    <a:pt x="454" y="0"/>
                  </a:lnTo>
                  <a:lnTo>
                    <a:pt x="68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9" name="Freeform 99"/>
            <p:cNvSpPr>
              <a:spLocks/>
            </p:cNvSpPr>
            <p:nvPr/>
          </p:nvSpPr>
          <p:spPr bwMode="auto">
            <a:xfrm>
              <a:off x="7812088" y="1140226"/>
              <a:ext cx="144462" cy="164280"/>
            </a:xfrm>
            <a:custGeom>
              <a:avLst/>
              <a:gdLst>
                <a:gd name="T0" fmla="*/ 0 w 91"/>
                <a:gd name="T1" fmla="*/ 2147483647 h 226"/>
                <a:gd name="T2" fmla="*/ 2147483647 w 91"/>
                <a:gd name="T3" fmla="*/ 2147483647 h 226"/>
                <a:gd name="T4" fmla="*/ 2147483647 w 91"/>
                <a:gd name="T5" fmla="*/ 0 h 226"/>
                <a:gd name="T6" fmla="*/ 0 60000 65536"/>
                <a:gd name="T7" fmla="*/ 0 60000 65536"/>
                <a:gd name="T8" fmla="*/ 0 60000 65536"/>
                <a:gd name="T9" fmla="*/ 0 w 91"/>
                <a:gd name="T10" fmla="*/ 0 h 226"/>
                <a:gd name="T11" fmla="*/ 91 w 9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226">
                  <a:moveTo>
                    <a:pt x="0" y="226"/>
                  </a:moveTo>
                  <a:lnTo>
                    <a:pt x="91" y="226"/>
                  </a:lnTo>
                  <a:lnTo>
                    <a:pt x="91" y="0"/>
                  </a:lnTo>
                </a:path>
              </a:pathLst>
            </a:custGeom>
            <a:noFill/>
            <a:ln w="28575" cap="flat" cmpd="sng">
              <a:solidFill>
                <a:srgbClr val="3366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0" name="Line 100"/>
            <p:cNvSpPr>
              <a:spLocks noChangeShapeType="1"/>
            </p:cNvSpPr>
            <p:nvPr/>
          </p:nvSpPr>
          <p:spPr bwMode="auto">
            <a:xfrm>
              <a:off x="6011863" y="1085868"/>
              <a:ext cx="288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1" name="Freeform 101"/>
            <p:cNvSpPr>
              <a:spLocks/>
            </p:cNvSpPr>
            <p:nvPr/>
          </p:nvSpPr>
          <p:spPr bwMode="auto">
            <a:xfrm>
              <a:off x="2483768" y="1124761"/>
              <a:ext cx="1152125" cy="3130236"/>
            </a:xfrm>
            <a:custGeom>
              <a:avLst/>
              <a:gdLst>
                <a:gd name="T0" fmla="*/ 2147483647 w 10000"/>
                <a:gd name="T1" fmla="*/ 2147483647 h 10000"/>
                <a:gd name="T2" fmla="*/ 2147483647 w 10000"/>
                <a:gd name="T3" fmla="*/ 2147483647 h 10000"/>
                <a:gd name="T4" fmla="*/ 0 w 10000"/>
                <a:gd name="T5" fmla="*/ 2147483647 h 10000"/>
                <a:gd name="T6" fmla="*/ 0 w 10000"/>
                <a:gd name="T7" fmla="*/ 0 h 10000"/>
                <a:gd name="T8" fmla="*/ 2147483647 w 10000"/>
                <a:gd name="T9" fmla="*/ 0 h 10000"/>
                <a:gd name="T10" fmla="*/ 2147483647 w 10000"/>
                <a:gd name="T11" fmla="*/ 2147483647 h 10000"/>
                <a:gd name="T12" fmla="*/ 2147483647 w 10000"/>
                <a:gd name="T13" fmla="*/ 2147483647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00"/>
                <a:gd name="T22" fmla="*/ 0 h 10000"/>
                <a:gd name="T23" fmla="*/ 10000 w 10000"/>
                <a:gd name="T24" fmla="*/ 10000 h 10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00" h="10000">
                  <a:moveTo>
                    <a:pt x="7185" y="8772"/>
                  </a:moveTo>
                  <a:lnTo>
                    <a:pt x="7185" y="10000"/>
                  </a:lnTo>
                  <a:lnTo>
                    <a:pt x="0" y="10000"/>
                  </a:lnTo>
                  <a:lnTo>
                    <a:pt x="0" y="0"/>
                  </a:lnTo>
                  <a:lnTo>
                    <a:pt x="10000" y="0"/>
                  </a:lnTo>
                  <a:lnTo>
                    <a:pt x="10000" y="230"/>
                  </a:lnTo>
                  <a:lnTo>
                    <a:pt x="8125" y="230"/>
                  </a:lnTo>
                </a:path>
              </a:pathLst>
            </a:custGeom>
            <a:noFill/>
            <a:ln w="28575" cap="flat" cmpd="sng">
              <a:solidFill>
                <a:srgbClr val="66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2" name="Oval 154"/>
            <p:cNvSpPr>
              <a:spLocks noChangeArrowheads="1"/>
            </p:cNvSpPr>
            <p:nvPr/>
          </p:nvSpPr>
          <p:spPr bwMode="auto">
            <a:xfrm>
              <a:off x="5653088" y="757309"/>
              <a:ext cx="503237" cy="54719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000"/>
                <a:t>Shift</a:t>
              </a:r>
            </a:p>
            <a:p>
              <a:pPr algn="ctr">
                <a:buFontTx/>
                <a:buNone/>
              </a:pPr>
              <a:r>
                <a:rPr lang="en-US" altLang="zh-CN" sz="1000"/>
                <a:t> left 2</a:t>
              </a:r>
            </a:p>
          </p:txBody>
        </p:sp>
        <p:sp>
          <p:nvSpPr>
            <p:cNvPr id="3333" name="Oval 155"/>
            <p:cNvSpPr>
              <a:spLocks noChangeArrowheads="1"/>
            </p:cNvSpPr>
            <p:nvPr/>
          </p:nvSpPr>
          <p:spPr bwMode="auto">
            <a:xfrm>
              <a:off x="2484438" y="373184"/>
              <a:ext cx="503237" cy="54719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000"/>
                <a:t>Shift</a:t>
              </a:r>
            </a:p>
            <a:p>
              <a:pPr algn="ctr">
                <a:buFontTx/>
                <a:buNone/>
              </a:pPr>
              <a:r>
                <a:rPr lang="en-US" altLang="zh-CN" sz="1000"/>
                <a:t> left 2</a:t>
              </a:r>
            </a:p>
          </p:txBody>
        </p:sp>
        <p:sp>
          <p:nvSpPr>
            <p:cNvPr id="3334" name="Freeform 156"/>
            <p:cNvSpPr>
              <a:spLocks/>
            </p:cNvSpPr>
            <p:nvPr/>
          </p:nvSpPr>
          <p:spPr bwMode="auto">
            <a:xfrm>
              <a:off x="2124075" y="647386"/>
              <a:ext cx="360363" cy="1862643"/>
            </a:xfrm>
            <a:custGeom>
              <a:avLst/>
              <a:gdLst>
                <a:gd name="T0" fmla="*/ 0 w 227"/>
                <a:gd name="T1" fmla="*/ 2147483647 h 1497"/>
                <a:gd name="T2" fmla="*/ 0 w 227"/>
                <a:gd name="T3" fmla="*/ 0 h 1497"/>
                <a:gd name="T4" fmla="*/ 2147483647 w 227"/>
                <a:gd name="T5" fmla="*/ 0 h 1497"/>
                <a:gd name="T6" fmla="*/ 0 60000 65536"/>
                <a:gd name="T7" fmla="*/ 0 60000 65536"/>
                <a:gd name="T8" fmla="*/ 0 60000 65536"/>
                <a:gd name="T9" fmla="*/ 0 w 227"/>
                <a:gd name="T10" fmla="*/ 0 h 1497"/>
                <a:gd name="T11" fmla="*/ 227 w 227"/>
                <a:gd name="T12" fmla="*/ 1497 h 14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1497">
                  <a:moveTo>
                    <a:pt x="0" y="1497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5" name="Line 157"/>
            <p:cNvSpPr>
              <a:spLocks noChangeShapeType="1"/>
            </p:cNvSpPr>
            <p:nvPr/>
          </p:nvSpPr>
          <p:spPr bwMode="auto">
            <a:xfrm>
              <a:off x="2195513" y="593029"/>
              <a:ext cx="73025" cy="1087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6" name="Rectangle 158"/>
            <p:cNvSpPr>
              <a:spLocks noChangeArrowheads="1"/>
            </p:cNvSpPr>
            <p:nvPr/>
          </p:nvSpPr>
          <p:spPr bwMode="auto">
            <a:xfrm>
              <a:off x="2124075" y="701743"/>
              <a:ext cx="576263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26</a:t>
              </a:r>
            </a:p>
          </p:txBody>
        </p:sp>
        <p:sp>
          <p:nvSpPr>
            <p:cNvPr id="3337" name="Rectangle 159"/>
            <p:cNvSpPr>
              <a:spLocks noChangeArrowheads="1"/>
            </p:cNvSpPr>
            <p:nvPr/>
          </p:nvSpPr>
          <p:spPr bwMode="auto">
            <a:xfrm>
              <a:off x="1116013" y="373184"/>
              <a:ext cx="1370012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40408"/>
                  </a:solidFill>
                </a:rPr>
                <a:t>Instruction [25-0] </a:t>
              </a:r>
            </a:p>
          </p:txBody>
        </p:sp>
        <p:sp>
          <p:nvSpPr>
            <p:cNvPr id="3338" name="Freeform 160"/>
            <p:cNvSpPr>
              <a:spLocks/>
            </p:cNvSpPr>
            <p:nvPr/>
          </p:nvSpPr>
          <p:spPr bwMode="auto">
            <a:xfrm>
              <a:off x="7308850" y="811666"/>
              <a:ext cx="431502" cy="169062"/>
            </a:xfrm>
            <a:custGeom>
              <a:avLst/>
              <a:gdLst>
                <a:gd name="T0" fmla="*/ 0 w 317"/>
                <a:gd name="T1" fmla="*/ 0 h 182"/>
                <a:gd name="T2" fmla="*/ 2147483647 w 317"/>
                <a:gd name="T3" fmla="*/ 0 h 182"/>
                <a:gd name="T4" fmla="*/ 2147483647 w 317"/>
                <a:gd name="T5" fmla="*/ 2147483647 h 182"/>
                <a:gd name="T6" fmla="*/ 2147483647 w 317"/>
                <a:gd name="T7" fmla="*/ 2147483647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7"/>
                <a:gd name="T13" fmla="*/ 0 h 182"/>
                <a:gd name="T14" fmla="*/ 317 w 317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7" h="182">
                  <a:moveTo>
                    <a:pt x="0" y="0"/>
                  </a:moveTo>
                  <a:lnTo>
                    <a:pt x="136" y="0"/>
                  </a:lnTo>
                  <a:lnTo>
                    <a:pt x="136" y="182"/>
                  </a:lnTo>
                  <a:lnTo>
                    <a:pt x="317" y="182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9" name="Freeform 161"/>
            <p:cNvSpPr>
              <a:spLocks/>
            </p:cNvSpPr>
            <p:nvPr/>
          </p:nvSpPr>
          <p:spPr bwMode="auto">
            <a:xfrm>
              <a:off x="1908175" y="318827"/>
              <a:ext cx="5832475" cy="712685"/>
            </a:xfrm>
            <a:custGeom>
              <a:avLst/>
              <a:gdLst>
                <a:gd name="T0" fmla="*/ 0 w 3674"/>
                <a:gd name="T1" fmla="*/ 2147483647 h 590"/>
                <a:gd name="T2" fmla="*/ 2147483647 w 3674"/>
                <a:gd name="T3" fmla="*/ 2147483647 h 590"/>
                <a:gd name="T4" fmla="*/ 2147483647 w 3674"/>
                <a:gd name="T5" fmla="*/ 0 h 590"/>
                <a:gd name="T6" fmla="*/ 2147483647 w 3674"/>
                <a:gd name="T7" fmla="*/ 0 h 590"/>
                <a:gd name="T8" fmla="*/ 2147483647 w 3674"/>
                <a:gd name="T9" fmla="*/ 2147483647 h 590"/>
                <a:gd name="T10" fmla="*/ 2147483647 w 3674"/>
                <a:gd name="T11" fmla="*/ 2147483647 h 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74"/>
                <a:gd name="T19" fmla="*/ 0 h 590"/>
                <a:gd name="T20" fmla="*/ 3674 w 3674"/>
                <a:gd name="T21" fmla="*/ 590 h 5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74" h="590">
                  <a:moveTo>
                    <a:pt x="0" y="590"/>
                  </a:moveTo>
                  <a:lnTo>
                    <a:pt x="2086" y="590"/>
                  </a:lnTo>
                  <a:lnTo>
                    <a:pt x="2086" y="0"/>
                  </a:lnTo>
                  <a:lnTo>
                    <a:pt x="3538" y="0"/>
                  </a:lnTo>
                  <a:lnTo>
                    <a:pt x="3538" y="136"/>
                  </a:lnTo>
                  <a:lnTo>
                    <a:pt x="3674" y="13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40" name="Group 162"/>
            <p:cNvGrpSpPr>
              <a:grpSpLocks/>
            </p:cNvGrpSpPr>
            <p:nvPr/>
          </p:nvGrpSpPr>
          <p:grpSpPr bwMode="auto">
            <a:xfrm>
              <a:off x="8388350" y="317618"/>
              <a:ext cx="360363" cy="822608"/>
              <a:chOff x="2064" y="2886"/>
              <a:chExt cx="227" cy="635"/>
            </a:xfrm>
          </p:grpSpPr>
          <p:sp>
            <p:nvSpPr>
              <p:cNvPr id="3373" name="Freeform 163"/>
              <p:cNvSpPr>
                <a:spLocks/>
              </p:cNvSpPr>
              <p:nvPr/>
            </p:nvSpPr>
            <p:spPr bwMode="auto">
              <a:xfrm>
                <a:off x="2064" y="2886"/>
                <a:ext cx="227" cy="635"/>
              </a:xfrm>
              <a:custGeom>
                <a:avLst/>
                <a:gdLst>
                  <a:gd name="T0" fmla="*/ 2 w 302"/>
                  <a:gd name="T1" fmla="*/ 30 h 900"/>
                  <a:gd name="T2" fmla="*/ 2 w 302"/>
                  <a:gd name="T3" fmla="*/ 10 h 900"/>
                  <a:gd name="T4" fmla="*/ 11 w 302"/>
                  <a:gd name="T5" fmla="*/ 1 h 900"/>
                  <a:gd name="T6" fmla="*/ 20 w 302"/>
                  <a:gd name="T7" fmla="*/ 1 h 900"/>
                  <a:gd name="T8" fmla="*/ 29 w 302"/>
                  <a:gd name="T9" fmla="*/ 7 h 900"/>
                  <a:gd name="T10" fmla="*/ 29 w 302"/>
                  <a:gd name="T11" fmla="*/ 13 h 900"/>
                  <a:gd name="T12" fmla="*/ 29 w 302"/>
                  <a:gd name="T13" fmla="*/ 26 h 900"/>
                  <a:gd name="T14" fmla="*/ 29 w 302"/>
                  <a:gd name="T15" fmla="*/ 49 h 900"/>
                  <a:gd name="T16" fmla="*/ 20 w 302"/>
                  <a:gd name="T17" fmla="*/ 54 h 900"/>
                  <a:gd name="T18" fmla="*/ 11 w 302"/>
                  <a:gd name="T19" fmla="*/ 54 h 900"/>
                  <a:gd name="T20" fmla="*/ 2 w 302"/>
                  <a:gd name="T21" fmla="*/ 52 h 900"/>
                  <a:gd name="T22" fmla="*/ 2 w 302"/>
                  <a:gd name="T23" fmla="*/ 46 h 900"/>
                  <a:gd name="T24" fmla="*/ 2 w 302"/>
                  <a:gd name="T25" fmla="*/ 30 h 9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02"/>
                  <a:gd name="T40" fmla="*/ 0 h 900"/>
                  <a:gd name="T41" fmla="*/ 302 w 302"/>
                  <a:gd name="T42" fmla="*/ 900 h 9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02" h="900">
                    <a:moveTo>
                      <a:pt x="15" y="477"/>
                    </a:moveTo>
                    <a:cubicBezTo>
                      <a:pt x="15" y="379"/>
                      <a:pt x="0" y="235"/>
                      <a:pt x="15" y="159"/>
                    </a:cubicBezTo>
                    <a:cubicBezTo>
                      <a:pt x="30" y="83"/>
                      <a:pt x="76" y="46"/>
                      <a:pt x="106" y="23"/>
                    </a:cubicBezTo>
                    <a:cubicBezTo>
                      <a:pt x="136" y="0"/>
                      <a:pt x="167" y="8"/>
                      <a:pt x="197" y="23"/>
                    </a:cubicBezTo>
                    <a:cubicBezTo>
                      <a:pt x="227" y="38"/>
                      <a:pt x="272" y="84"/>
                      <a:pt x="287" y="114"/>
                    </a:cubicBezTo>
                    <a:cubicBezTo>
                      <a:pt x="302" y="144"/>
                      <a:pt x="287" y="152"/>
                      <a:pt x="287" y="205"/>
                    </a:cubicBezTo>
                    <a:cubicBezTo>
                      <a:pt x="287" y="258"/>
                      <a:pt x="287" y="333"/>
                      <a:pt x="287" y="431"/>
                    </a:cubicBezTo>
                    <a:cubicBezTo>
                      <a:pt x="287" y="529"/>
                      <a:pt x="302" y="719"/>
                      <a:pt x="287" y="794"/>
                    </a:cubicBezTo>
                    <a:cubicBezTo>
                      <a:pt x="272" y="869"/>
                      <a:pt x="227" y="870"/>
                      <a:pt x="197" y="885"/>
                    </a:cubicBezTo>
                    <a:cubicBezTo>
                      <a:pt x="167" y="900"/>
                      <a:pt x="136" y="892"/>
                      <a:pt x="106" y="885"/>
                    </a:cubicBezTo>
                    <a:cubicBezTo>
                      <a:pt x="76" y="878"/>
                      <a:pt x="30" y="863"/>
                      <a:pt x="15" y="840"/>
                    </a:cubicBezTo>
                    <a:cubicBezTo>
                      <a:pt x="0" y="817"/>
                      <a:pt x="15" y="817"/>
                      <a:pt x="15" y="749"/>
                    </a:cubicBezTo>
                    <a:cubicBezTo>
                      <a:pt x="15" y="681"/>
                      <a:pt x="15" y="575"/>
                      <a:pt x="15" y="4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4" name="Rectangle 164"/>
              <p:cNvSpPr>
                <a:spLocks noChangeArrowheads="1"/>
              </p:cNvSpPr>
              <p:nvPr/>
            </p:nvSpPr>
            <p:spPr bwMode="auto">
              <a:xfrm>
                <a:off x="2109" y="2931"/>
                <a:ext cx="13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M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U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X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000"/>
                  <a:t>0</a:t>
                </a:r>
              </a:p>
            </p:txBody>
          </p:sp>
        </p:grpSp>
        <p:sp>
          <p:nvSpPr>
            <p:cNvPr id="3341" name="Freeform 165"/>
            <p:cNvSpPr>
              <a:spLocks/>
            </p:cNvSpPr>
            <p:nvPr/>
          </p:nvSpPr>
          <p:spPr bwMode="auto">
            <a:xfrm>
              <a:off x="2987675" y="208904"/>
              <a:ext cx="5400675" cy="438483"/>
            </a:xfrm>
            <a:custGeom>
              <a:avLst/>
              <a:gdLst>
                <a:gd name="T0" fmla="*/ 0 w 3402"/>
                <a:gd name="T1" fmla="*/ 2147483647 h 363"/>
                <a:gd name="T2" fmla="*/ 2147483647 w 3402"/>
                <a:gd name="T3" fmla="*/ 2147483647 h 363"/>
                <a:gd name="T4" fmla="*/ 2147483647 w 3402"/>
                <a:gd name="T5" fmla="*/ 0 h 363"/>
                <a:gd name="T6" fmla="*/ 2147483647 w 3402"/>
                <a:gd name="T7" fmla="*/ 0 h 363"/>
                <a:gd name="T8" fmla="*/ 2147483647 w 3402"/>
                <a:gd name="T9" fmla="*/ 2147483647 h 363"/>
                <a:gd name="T10" fmla="*/ 2147483647 w 3402"/>
                <a:gd name="T11" fmla="*/ 2147483647 h 3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02"/>
                <a:gd name="T19" fmla="*/ 0 h 363"/>
                <a:gd name="T20" fmla="*/ 3402 w 3402"/>
                <a:gd name="T21" fmla="*/ 363 h 3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02" h="363">
                  <a:moveTo>
                    <a:pt x="0" y="363"/>
                  </a:moveTo>
                  <a:lnTo>
                    <a:pt x="1316" y="363"/>
                  </a:lnTo>
                  <a:lnTo>
                    <a:pt x="1316" y="0"/>
                  </a:lnTo>
                  <a:lnTo>
                    <a:pt x="3311" y="0"/>
                  </a:lnTo>
                  <a:lnTo>
                    <a:pt x="3311" y="227"/>
                  </a:lnTo>
                  <a:lnTo>
                    <a:pt x="3402" y="22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2" name="Freeform 166"/>
            <p:cNvSpPr>
              <a:spLocks/>
            </p:cNvSpPr>
            <p:nvPr/>
          </p:nvSpPr>
          <p:spPr bwMode="auto">
            <a:xfrm>
              <a:off x="107950" y="44624"/>
              <a:ext cx="8856663" cy="1972566"/>
            </a:xfrm>
            <a:custGeom>
              <a:avLst/>
              <a:gdLst>
                <a:gd name="T0" fmla="*/ 2147483647 w 5579"/>
                <a:gd name="T1" fmla="*/ 2147483647 h 1633"/>
                <a:gd name="T2" fmla="*/ 2147483647 w 5579"/>
                <a:gd name="T3" fmla="*/ 2147483647 h 1633"/>
                <a:gd name="T4" fmla="*/ 2147483647 w 5579"/>
                <a:gd name="T5" fmla="*/ 0 h 1633"/>
                <a:gd name="T6" fmla="*/ 0 w 5579"/>
                <a:gd name="T7" fmla="*/ 0 h 1633"/>
                <a:gd name="T8" fmla="*/ 0 w 5579"/>
                <a:gd name="T9" fmla="*/ 2147483647 h 1633"/>
                <a:gd name="T10" fmla="*/ 2147483647 w 5579"/>
                <a:gd name="T11" fmla="*/ 2147483647 h 16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79"/>
                <a:gd name="T19" fmla="*/ 0 h 1633"/>
                <a:gd name="T20" fmla="*/ 5579 w 5579"/>
                <a:gd name="T21" fmla="*/ 1633 h 16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79" h="1633">
                  <a:moveTo>
                    <a:pt x="5443" y="590"/>
                  </a:moveTo>
                  <a:lnTo>
                    <a:pt x="5579" y="590"/>
                  </a:lnTo>
                  <a:lnTo>
                    <a:pt x="5579" y="0"/>
                  </a:lnTo>
                  <a:lnTo>
                    <a:pt x="0" y="0"/>
                  </a:lnTo>
                  <a:lnTo>
                    <a:pt x="0" y="1633"/>
                  </a:lnTo>
                  <a:lnTo>
                    <a:pt x="136" y="1633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3" name="Freeform 167"/>
            <p:cNvSpPr>
              <a:spLocks/>
            </p:cNvSpPr>
            <p:nvPr/>
          </p:nvSpPr>
          <p:spPr bwMode="auto">
            <a:xfrm>
              <a:off x="8101013" y="757309"/>
              <a:ext cx="287337" cy="274203"/>
            </a:xfrm>
            <a:custGeom>
              <a:avLst/>
              <a:gdLst>
                <a:gd name="T0" fmla="*/ 0 w 181"/>
                <a:gd name="T1" fmla="*/ 0 h 227"/>
                <a:gd name="T2" fmla="*/ 2147483647 w 181"/>
                <a:gd name="T3" fmla="*/ 0 h 227"/>
                <a:gd name="T4" fmla="*/ 2147483647 w 181"/>
                <a:gd name="T5" fmla="*/ 2147483647 h 227"/>
                <a:gd name="T6" fmla="*/ 2147483647 w 181"/>
                <a:gd name="T7" fmla="*/ 214748364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227"/>
                <a:gd name="T14" fmla="*/ 181 w 181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227">
                  <a:moveTo>
                    <a:pt x="0" y="0"/>
                  </a:moveTo>
                  <a:lnTo>
                    <a:pt x="90" y="0"/>
                  </a:lnTo>
                  <a:lnTo>
                    <a:pt x="90" y="227"/>
                  </a:lnTo>
                  <a:lnTo>
                    <a:pt x="181" y="22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4" name="Freeform 168"/>
            <p:cNvSpPr>
              <a:spLocks/>
            </p:cNvSpPr>
            <p:nvPr/>
          </p:nvSpPr>
          <p:spPr bwMode="auto">
            <a:xfrm>
              <a:off x="3491741" y="1140226"/>
              <a:ext cx="5112707" cy="494047"/>
            </a:xfrm>
            <a:custGeom>
              <a:avLst/>
              <a:gdLst>
                <a:gd name="T0" fmla="*/ 0 w 9861"/>
                <a:gd name="T1" fmla="*/ 2147483647 h 10000"/>
                <a:gd name="T2" fmla="*/ 0 w 9861"/>
                <a:gd name="T3" fmla="*/ 2147483647 h 10000"/>
                <a:gd name="T4" fmla="*/ 2147483647 w 9861"/>
                <a:gd name="T5" fmla="*/ 2147483647 h 10000"/>
                <a:gd name="T6" fmla="*/ 2147483647 w 9861"/>
                <a:gd name="T7" fmla="*/ 2147483647 h 10000"/>
                <a:gd name="T8" fmla="*/ 2147483647 w 9861"/>
                <a:gd name="T9" fmla="*/ 2147483647 h 10000"/>
                <a:gd name="T10" fmla="*/ 2147483647 w 9861"/>
                <a:gd name="T11" fmla="*/ 2147483647 h 10000"/>
                <a:gd name="T12" fmla="*/ 2147483647 w 9861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861"/>
                <a:gd name="T22" fmla="*/ 0 h 10000"/>
                <a:gd name="T23" fmla="*/ 9861 w 9861"/>
                <a:gd name="T24" fmla="*/ 10000 h 10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861" h="10000">
                  <a:moveTo>
                    <a:pt x="0" y="2602"/>
                  </a:moveTo>
                  <a:lnTo>
                    <a:pt x="0" y="2602"/>
                  </a:lnTo>
                  <a:lnTo>
                    <a:pt x="556" y="2602"/>
                  </a:lnTo>
                  <a:lnTo>
                    <a:pt x="3889" y="2602"/>
                  </a:lnTo>
                  <a:cubicBezTo>
                    <a:pt x="3889" y="5068"/>
                    <a:pt x="3890" y="7534"/>
                    <a:pt x="3890" y="10000"/>
                  </a:cubicBezTo>
                  <a:lnTo>
                    <a:pt x="9861" y="10000"/>
                  </a:lnTo>
                  <a:lnTo>
                    <a:pt x="986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5" name="Rectangle 169"/>
            <p:cNvSpPr>
              <a:spLocks noChangeArrowheads="1"/>
            </p:cNvSpPr>
            <p:nvPr/>
          </p:nvSpPr>
          <p:spPr bwMode="auto">
            <a:xfrm>
              <a:off x="8099425" y="1195791"/>
              <a:ext cx="576263" cy="21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C00000"/>
                  </a:solidFill>
                </a:rPr>
                <a:t>jump</a:t>
              </a:r>
            </a:p>
          </p:txBody>
        </p:sp>
        <p:sp>
          <p:nvSpPr>
            <p:cNvPr id="3346" name="Rectangle 170"/>
            <p:cNvSpPr>
              <a:spLocks noChangeArrowheads="1"/>
            </p:cNvSpPr>
            <p:nvPr/>
          </p:nvSpPr>
          <p:spPr bwMode="auto">
            <a:xfrm>
              <a:off x="3489325" y="428749"/>
              <a:ext cx="1370013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40408"/>
                  </a:solidFill>
                </a:rPr>
                <a:t>jump  address[31-0] </a:t>
              </a:r>
            </a:p>
          </p:txBody>
        </p:sp>
        <p:sp>
          <p:nvSpPr>
            <p:cNvPr id="3347" name="Line 171"/>
            <p:cNvSpPr>
              <a:spLocks noChangeShapeType="1"/>
            </p:cNvSpPr>
            <p:nvPr/>
          </p:nvSpPr>
          <p:spPr bwMode="auto">
            <a:xfrm>
              <a:off x="3130550" y="593029"/>
              <a:ext cx="73025" cy="1087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" name="Rectangle 172"/>
            <p:cNvSpPr>
              <a:spLocks noChangeArrowheads="1"/>
            </p:cNvSpPr>
            <p:nvPr/>
          </p:nvSpPr>
          <p:spPr bwMode="auto">
            <a:xfrm>
              <a:off x="3106738" y="464533"/>
              <a:ext cx="576262" cy="2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/>
                <a:t>28</a:t>
              </a:r>
            </a:p>
          </p:txBody>
        </p:sp>
        <p:sp>
          <p:nvSpPr>
            <p:cNvPr id="3349" name="Freeform 173"/>
            <p:cNvSpPr>
              <a:spLocks/>
            </p:cNvSpPr>
            <p:nvPr/>
          </p:nvSpPr>
          <p:spPr bwMode="auto">
            <a:xfrm>
              <a:off x="2916238" y="647386"/>
              <a:ext cx="576262" cy="384125"/>
            </a:xfrm>
            <a:custGeom>
              <a:avLst/>
              <a:gdLst>
                <a:gd name="T0" fmla="*/ 0 w 499"/>
                <a:gd name="T1" fmla="*/ 2147483647 h 318"/>
                <a:gd name="T2" fmla="*/ 0 w 499"/>
                <a:gd name="T3" fmla="*/ 2147483647 h 318"/>
                <a:gd name="T4" fmla="*/ 2147483647 w 499"/>
                <a:gd name="T5" fmla="*/ 2147483647 h 318"/>
                <a:gd name="T6" fmla="*/ 2147483647 w 499"/>
                <a:gd name="T7" fmla="*/ 0 h 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318"/>
                <a:gd name="T14" fmla="*/ 499 w 499"/>
                <a:gd name="T15" fmla="*/ 318 h 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318">
                  <a:moveTo>
                    <a:pt x="0" y="318"/>
                  </a:moveTo>
                  <a:lnTo>
                    <a:pt x="0" y="227"/>
                  </a:lnTo>
                  <a:lnTo>
                    <a:pt x="499" y="227"/>
                  </a:lnTo>
                  <a:lnTo>
                    <a:pt x="499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Oval 174"/>
            <p:cNvSpPr>
              <a:spLocks noChangeArrowheads="1"/>
            </p:cNvSpPr>
            <p:nvPr/>
          </p:nvSpPr>
          <p:spPr bwMode="auto">
            <a:xfrm flipH="1">
              <a:off x="3463925" y="625644"/>
              <a:ext cx="39600" cy="4107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51" name="Oval 175"/>
            <p:cNvSpPr>
              <a:spLocks noChangeArrowheads="1"/>
            </p:cNvSpPr>
            <p:nvPr/>
          </p:nvSpPr>
          <p:spPr bwMode="auto">
            <a:xfrm flipH="1">
              <a:off x="2895600" y="1005834"/>
              <a:ext cx="39600" cy="4107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52" name="Rectangle 176"/>
            <p:cNvSpPr>
              <a:spLocks noChangeArrowheads="1"/>
            </p:cNvSpPr>
            <p:nvPr/>
          </p:nvSpPr>
          <p:spPr bwMode="auto">
            <a:xfrm>
              <a:off x="3419475" y="701743"/>
              <a:ext cx="1080517" cy="20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0000"/>
                  </a:solidFill>
                </a:rPr>
                <a:t>PC+4[31-28] </a:t>
              </a:r>
            </a:p>
          </p:txBody>
        </p:sp>
        <p:sp>
          <p:nvSpPr>
            <p:cNvPr id="3353" name="Oval 177"/>
            <p:cNvSpPr>
              <a:spLocks noChangeArrowheads="1"/>
            </p:cNvSpPr>
            <p:nvPr/>
          </p:nvSpPr>
          <p:spPr bwMode="auto">
            <a:xfrm flipH="1">
              <a:off x="2106613" y="2488287"/>
              <a:ext cx="39600" cy="4107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4040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54" name="Oval 178"/>
            <p:cNvSpPr>
              <a:spLocks noChangeArrowheads="1"/>
            </p:cNvSpPr>
            <p:nvPr/>
          </p:nvSpPr>
          <p:spPr bwMode="auto">
            <a:xfrm flipH="1">
              <a:off x="7070408" y="3146614"/>
              <a:ext cx="39600" cy="4107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55" name="Oval 180"/>
            <p:cNvSpPr>
              <a:spLocks noChangeArrowheads="1"/>
            </p:cNvSpPr>
            <p:nvPr/>
          </p:nvSpPr>
          <p:spPr bwMode="auto">
            <a:xfrm flipH="1">
              <a:off x="5200650" y="461364"/>
              <a:ext cx="39600" cy="41070"/>
            </a:xfrm>
            <a:prstGeom prst="ellipse">
              <a:avLst/>
            </a:prstGeom>
            <a:solidFill>
              <a:srgbClr val="04040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56" name="Line 181"/>
            <p:cNvSpPr>
              <a:spLocks noChangeShapeType="1"/>
            </p:cNvSpPr>
            <p:nvPr/>
          </p:nvSpPr>
          <p:spPr bwMode="auto">
            <a:xfrm>
              <a:off x="5219700" y="483107"/>
              <a:ext cx="10080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7" name="矩形 139"/>
            <p:cNvSpPr>
              <a:spLocks noChangeArrowheads="1"/>
            </p:cNvSpPr>
            <p:nvPr/>
          </p:nvSpPr>
          <p:spPr bwMode="auto">
            <a:xfrm>
              <a:off x="3477366" y="2217647"/>
              <a:ext cx="7825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6600FF"/>
                  </a:solidFill>
                </a:rPr>
                <a:t>RegWrite </a:t>
              </a:r>
            </a:p>
          </p:txBody>
        </p:sp>
        <p:sp>
          <p:nvSpPr>
            <p:cNvPr id="3358" name="矩形 140"/>
            <p:cNvSpPr>
              <a:spLocks noChangeArrowheads="1"/>
            </p:cNvSpPr>
            <p:nvPr/>
          </p:nvSpPr>
          <p:spPr bwMode="auto">
            <a:xfrm>
              <a:off x="3577840" y="2073631"/>
              <a:ext cx="6543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FF0000"/>
                  </a:solidFill>
                </a:rPr>
                <a:t>ALUSrc</a:t>
              </a:r>
            </a:p>
          </p:txBody>
        </p:sp>
        <p:sp>
          <p:nvSpPr>
            <p:cNvPr id="3359" name="矩形 141"/>
            <p:cNvSpPr>
              <a:spLocks noChangeArrowheads="1"/>
            </p:cNvSpPr>
            <p:nvPr/>
          </p:nvSpPr>
          <p:spPr bwMode="auto">
            <a:xfrm>
              <a:off x="3650410" y="1944129"/>
              <a:ext cx="79701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6600FF"/>
                  </a:solidFill>
                </a:rPr>
                <a:t>MemWrite</a:t>
              </a:r>
            </a:p>
          </p:txBody>
        </p:sp>
        <p:sp>
          <p:nvSpPr>
            <p:cNvPr id="3360" name="矩形 142"/>
            <p:cNvSpPr>
              <a:spLocks noChangeArrowheads="1"/>
            </p:cNvSpPr>
            <p:nvPr/>
          </p:nvSpPr>
          <p:spPr bwMode="auto">
            <a:xfrm>
              <a:off x="3692828" y="1816358"/>
              <a:ext cx="62709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FF0000"/>
                  </a:solidFill>
                </a:rPr>
                <a:t>ALUOp</a:t>
              </a:r>
            </a:p>
          </p:txBody>
        </p:sp>
        <p:sp>
          <p:nvSpPr>
            <p:cNvPr id="3361" name="矩形 143"/>
            <p:cNvSpPr>
              <a:spLocks noChangeArrowheads="1"/>
            </p:cNvSpPr>
            <p:nvPr/>
          </p:nvSpPr>
          <p:spPr bwMode="auto">
            <a:xfrm>
              <a:off x="3664362" y="1671780"/>
              <a:ext cx="840295" cy="24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6600FF"/>
                  </a:solidFill>
                </a:rPr>
                <a:t>MemtoReg</a:t>
              </a:r>
            </a:p>
          </p:txBody>
        </p:sp>
        <p:sp>
          <p:nvSpPr>
            <p:cNvPr id="3362" name="矩形 144"/>
            <p:cNvSpPr>
              <a:spLocks noChangeArrowheads="1"/>
            </p:cNvSpPr>
            <p:nvPr/>
          </p:nvSpPr>
          <p:spPr bwMode="auto">
            <a:xfrm>
              <a:off x="3661173" y="1526595"/>
              <a:ext cx="78899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FF0000"/>
                  </a:solidFill>
                </a:rPr>
                <a:t>MemRead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592513" y="1356009"/>
              <a:ext cx="625475" cy="246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0"/>
                </a:spcBef>
                <a:buFont typeface="Wingdings" pitchFamily="2" charset="2"/>
                <a:buNone/>
                <a:defRPr/>
              </a:pPr>
              <a:r>
                <a:rPr lang="en-US" altLang="zh-CN" sz="1000" dirty="0">
                  <a:solidFill>
                    <a:schemeClr val="accent2">
                      <a:lumMod val="75000"/>
                    </a:schemeClr>
                  </a:solidFill>
                  <a:latin typeface="Arial" charset="0"/>
                </a:rPr>
                <a:t>Branch</a:t>
              </a:r>
            </a:p>
          </p:txBody>
        </p:sp>
        <p:sp>
          <p:nvSpPr>
            <p:cNvPr id="3364" name="矩形 146"/>
            <p:cNvSpPr>
              <a:spLocks noChangeArrowheads="1"/>
            </p:cNvSpPr>
            <p:nvPr/>
          </p:nvSpPr>
          <p:spPr bwMode="auto">
            <a:xfrm>
              <a:off x="3571508" y="1018828"/>
              <a:ext cx="6335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000"/>
                <a:t>RegDst</a:t>
              </a:r>
            </a:p>
          </p:txBody>
        </p:sp>
        <p:sp>
          <p:nvSpPr>
            <p:cNvPr id="3365" name="矩形 147"/>
            <p:cNvSpPr>
              <a:spLocks noChangeArrowheads="1"/>
            </p:cNvSpPr>
            <p:nvPr/>
          </p:nvSpPr>
          <p:spPr bwMode="auto">
            <a:xfrm>
              <a:off x="7455409" y="4581128"/>
              <a:ext cx="78899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FF0000"/>
                  </a:solidFill>
                </a:rPr>
                <a:t>MemRead</a:t>
              </a:r>
            </a:p>
          </p:txBody>
        </p:sp>
        <p:sp>
          <p:nvSpPr>
            <p:cNvPr id="3366" name="矩形 148"/>
            <p:cNvSpPr>
              <a:spLocks noChangeArrowheads="1"/>
            </p:cNvSpPr>
            <p:nvPr/>
          </p:nvSpPr>
          <p:spPr bwMode="auto">
            <a:xfrm>
              <a:off x="6545244" y="1166555"/>
              <a:ext cx="71365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6600FF"/>
                  </a:solidFill>
                </a:rPr>
                <a:t>Branch</a:t>
              </a:r>
            </a:p>
          </p:txBody>
        </p:sp>
        <p:sp>
          <p:nvSpPr>
            <p:cNvPr id="3367" name="矩形 149"/>
            <p:cNvSpPr>
              <a:spLocks noChangeArrowheads="1"/>
            </p:cNvSpPr>
            <p:nvPr/>
          </p:nvSpPr>
          <p:spPr bwMode="auto">
            <a:xfrm>
              <a:off x="2627784" y="4005064"/>
              <a:ext cx="7216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FF0000"/>
                  </a:solidFill>
                </a:rPr>
                <a:t>RegDst</a:t>
              </a:r>
            </a:p>
          </p:txBody>
        </p:sp>
        <p:sp>
          <p:nvSpPr>
            <p:cNvPr id="3368" name="矩形 150"/>
            <p:cNvSpPr>
              <a:spLocks noChangeArrowheads="1"/>
            </p:cNvSpPr>
            <p:nvPr/>
          </p:nvSpPr>
          <p:spPr bwMode="auto">
            <a:xfrm rot="-5400000">
              <a:off x="8085356" y="2363375"/>
              <a:ext cx="9702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6600FF"/>
                  </a:solidFill>
                </a:rPr>
                <a:t>MemtoReg</a:t>
              </a:r>
            </a:p>
          </p:txBody>
        </p:sp>
        <p:sp>
          <p:nvSpPr>
            <p:cNvPr id="3369" name="矩形 151"/>
            <p:cNvSpPr>
              <a:spLocks noChangeArrowheads="1"/>
            </p:cNvSpPr>
            <p:nvPr/>
          </p:nvSpPr>
          <p:spPr bwMode="auto">
            <a:xfrm>
              <a:off x="5479076" y="4768124"/>
              <a:ext cx="7152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FF0000"/>
                  </a:solidFill>
                </a:rPr>
                <a:t>ALUOp</a:t>
              </a:r>
            </a:p>
          </p:txBody>
        </p:sp>
        <p:sp>
          <p:nvSpPr>
            <p:cNvPr id="3370" name="矩形 152"/>
            <p:cNvSpPr>
              <a:spLocks noChangeArrowheads="1"/>
            </p:cNvSpPr>
            <p:nvPr/>
          </p:nvSpPr>
          <p:spPr bwMode="auto">
            <a:xfrm rot="-5400000">
              <a:off x="5197454" y="2321530"/>
              <a:ext cx="7473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FF0000"/>
                  </a:solidFill>
                </a:rPr>
                <a:t>ALUSrc</a:t>
              </a:r>
            </a:p>
          </p:txBody>
        </p:sp>
        <p:sp>
          <p:nvSpPr>
            <p:cNvPr id="3371" name="矩形 153"/>
            <p:cNvSpPr>
              <a:spLocks noChangeArrowheads="1"/>
            </p:cNvSpPr>
            <p:nvPr/>
          </p:nvSpPr>
          <p:spPr bwMode="auto">
            <a:xfrm rot="-5400000">
              <a:off x="7187352" y="2351363"/>
              <a:ext cx="9160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rgbClr val="6600FF"/>
                  </a:solidFill>
                </a:rPr>
                <a:t>MemWrite</a:t>
              </a:r>
            </a:p>
          </p:txBody>
        </p:sp>
        <p:sp>
          <p:nvSpPr>
            <p:cNvPr id="3372" name="Rectangle 169"/>
            <p:cNvSpPr>
              <a:spLocks noChangeArrowheads="1"/>
            </p:cNvSpPr>
            <p:nvPr/>
          </p:nvSpPr>
          <p:spPr bwMode="auto">
            <a:xfrm>
              <a:off x="3445396" y="1234852"/>
              <a:ext cx="576263" cy="21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0000"/>
                  </a:solidFill>
                </a:rPr>
                <a:t>jump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96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225425" y="312738"/>
            <a:ext cx="52990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0227" name="AutoShape 3"/>
          <p:cNvSpPr>
            <a:spLocks noGrp="1" noChangeArrowheads="1"/>
          </p:cNvSpPr>
          <p:nvPr>
            <p:ph type="body" idx="1"/>
          </p:nvPr>
        </p:nvSpPr>
        <p:spPr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Loads and stores access memory</a:t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MDR = Memory[</a:t>
            </a:r>
            <a:r>
              <a:rPr lang="en-US" altLang="zh-CN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ALUOut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]; # for </a:t>
            </a:r>
            <a:r>
              <a:rPr lang="en-US" altLang="zh-CN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lw</a:t>
            </a:r>
            <a:endParaRPr lang="en-US" altLang="zh-CN" sz="2400" b="0" dirty="0">
              <a:solidFill>
                <a:schemeClr val="tx1"/>
              </a:solidFill>
              <a:latin typeface="Courier New" panose="02070309020205020404" pitchFamily="49" charset="0"/>
              <a:ea typeface="+mn-ea"/>
            </a:endParaRP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   or</a:t>
            </a:r>
            <a:b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	Memory[</a:t>
            </a:r>
            <a:r>
              <a:rPr lang="en-US" altLang="zh-CN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ALUOut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] = B;   # for   </a:t>
            </a:r>
            <a:r>
              <a:rPr lang="en-US" altLang="zh-CN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sw</a:t>
            </a:r>
            <a:endParaRPr lang="en-US" altLang="zh-CN" sz="2400" b="0" dirty="0">
              <a:solidFill>
                <a:schemeClr val="tx1"/>
              </a:solidFill>
              <a:latin typeface="Courier New" panose="02070309020205020404" pitchFamily="49" charset="0"/>
              <a:ea typeface="+mn-ea"/>
            </a:endParaRPr>
          </a:p>
          <a:p>
            <a:pPr eaLnBrk="1" hangingPunct="1">
              <a:spcBef>
                <a:spcPts val="90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R-type instructions finish</a:t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Reg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[</a:t>
            </a:r>
            <a:r>
              <a:rPr lang="en-US" altLang="zh-CN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rd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]=</a:t>
            </a:r>
            <a:r>
              <a:rPr lang="en-US" altLang="zh-CN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Reg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[ IR[15-11] ] = </a:t>
            </a:r>
            <a:r>
              <a:rPr lang="en-US" altLang="zh-CN" sz="2400" b="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ALUOut</a:t>
            </a:r>
            <a: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  <a:t>;</a:t>
            </a:r>
            <a:br>
              <a:rPr lang="en-US" altLang="zh-CN" sz="2400" b="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</a:rPr>
            </a:br>
            <a:r>
              <a:rPr lang="en-US" altLang="zh-CN" sz="2400" dirty="0" smtClean="0">
                <a:solidFill>
                  <a:schemeClr val="tx1"/>
                </a:solidFill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en-US" altLang="zh-CN" sz="2400" dirty="0" smtClean="0">
                <a:solidFill>
                  <a:schemeClr val="tx1"/>
                </a:solidFill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en-US" altLang="zh-CN" sz="2400" i="1" dirty="0" smtClean="0">
                <a:solidFill>
                  <a:schemeClr val="tx1"/>
                </a:solidFill>
              </a:rPr>
              <a:t>The write actually takes place at the end of the cycle on the edge</a:t>
            </a:r>
            <a:r>
              <a:rPr lang="en-US" altLang="zh-CN" sz="2400" dirty="0" smtClean="0">
                <a:solidFill>
                  <a:schemeClr val="tx1"/>
                </a:solidFill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Step 4  R-type or memory-access</a:t>
            </a:r>
          </a:p>
        </p:txBody>
      </p:sp>
      <p:cxnSp>
        <p:nvCxnSpPr>
          <p:cNvPr id="3" name="肘形连接符 2"/>
          <p:cNvCxnSpPr/>
          <p:nvPr/>
        </p:nvCxnSpPr>
        <p:spPr>
          <a:xfrm flipV="1">
            <a:off x="4572000" y="5589240"/>
            <a:ext cx="1512168" cy="43204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320216" y="5445224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38357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11956</TotalTime>
  <Pages>48</Pages>
  <Words>5202</Words>
  <Application>Microsoft Office PowerPoint</Application>
  <PresentationFormat>全屏显示(4:3)</PresentationFormat>
  <Paragraphs>3158</Paragraphs>
  <Slides>82</Slides>
  <Notes>53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82</vt:i4>
      </vt:variant>
    </vt:vector>
  </HeadingPairs>
  <TitlesOfParts>
    <vt:vector size="90" baseType="lpstr">
      <vt:lpstr>Office 主题</vt:lpstr>
      <vt:lpstr>6_Office 主题</vt:lpstr>
      <vt:lpstr>13_Office 主题</vt:lpstr>
      <vt:lpstr>Clip</vt:lpstr>
      <vt:lpstr>工作表</vt:lpstr>
      <vt:lpstr>Worksheet</vt:lpstr>
      <vt:lpstr>Visio</vt:lpstr>
      <vt:lpstr>BMP 图象</vt:lpstr>
      <vt:lpstr>Computer Organization &amp; Design             The Hardware/Software Interface</vt:lpstr>
      <vt:lpstr>Contents of Chapter 3</vt:lpstr>
      <vt:lpstr>PowerPoint 演示文稿</vt:lpstr>
      <vt:lpstr>Multicycle Approach</vt:lpstr>
      <vt:lpstr>Analyze events: Five Execution Steps</vt:lpstr>
      <vt:lpstr>Step 1:  Instruction Fetch</vt:lpstr>
      <vt:lpstr>Step 2:  Instruction Decode and Register Fetch</vt:lpstr>
      <vt:lpstr>Step 3  instruction dependent</vt:lpstr>
      <vt:lpstr>Step 4  R-type or memory-access</vt:lpstr>
      <vt:lpstr>Write-back step (step 5)</vt:lpstr>
      <vt:lpstr>Summary:</vt:lpstr>
      <vt:lpstr>Simple Questions</vt:lpstr>
      <vt:lpstr>Reusing  Resource </vt:lpstr>
      <vt:lpstr>Datapath of Controller of Multicycle</vt:lpstr>
      <vt:lpstr>How does it control in Multicycle Approach</vt:lpstr>
      <vt:lpstr>PowerPoint 演示文稿</vt:lpstr>
      <vt:lpstr>Control signals for multicycle Defined 10+6 control (p. 324)</vt:lpstr>
      <vt:lpstr>Control signals</vt:lpstr>
      <vt:lpstr>Implementing the Control</vt:lpstr>
      <vt:lpstr>PowerPoint 演示文稿</vt:lpstr>
      <vt:lpstr>PowerPoint 演示文稿</vt:lpstr>
      <vt:lpstr>PowerPoint 演示文稿</vt:lpstr>
      <vt:lpstr>Difference in main controller </vt:lpstr>
      <vt:lpstr>Review:  Finite state machines</vt:lpstr>
      <vt:lpstr>PowerPoint 演示文稿</vt:lpstr>
      <vt:lpstr>PowerPoint 演示文稿</vt:lpstr>
      <vt:lpstr>How Many States?</vt:lpstr>
      <vt:lpstr>State diagram for Instruction execute flow</vt:lpstr>
      <vt:lpstr>Datapath in multicycle approach</vt:lpstr>
      <vt:lpstr>Instruction fetch / decode and Reg fetch</vt:lpstr>
      <vt:lpstr>Instruction fetch / decode and Reg fetch</vt:lpstr>
      <vt:lpstr>lw&amp;sw：     Address is calculated</vt:lpstr>
      <vt:lpstr>lw&amp;sw：         read menory</vt:lpstr>
      <vt:lpstr>lw&amp;sw：      write result</vt:lpstr>
      <vt:lpstr>lw&amp;sw：      write memory</vt:lpstr>
      <vt:lpstr>R-type：Execution</vt:lpstr>
      <vt:lpstr>R-type：write result</vt:lpstr>
      <vt:lpstr>Branch：completion </vt:lpstr>
      <vt:lpstr>J-type ：completion</vt:lpstr>
      <vt:lpstr>Graphical      Specification of FSM</vt:lpstr>
      <vt:lpstr>The truth table for the 16 datapath control outputs,     which depend only on the state inputs.</vt:lpstr>
      <vt:lpstr>The logic equations for the control unit shown in a shorthand form</vt:lpstr>
      <vt:lpstr>Implemented using a block of combinational logic      and a register to hold the the current state</vt:lpstr>
      <vt:lpstr>Instruction expansion design</vt:lpstr>
      <vt:lpstr>Reference state diagram:         asking the students to complete the corresponding state truth table</vt:lpstr>
      <vt:lpstr>PowerPoint 演示文稿</vt:lpstr>
      <vt:lpstr>Microinstruction format</vt:lpstr>
      <vt:lpstr>Microinstruction format</vt:lpstr>
      <vt:lpstr>Microinstruction format</vt:lpstr>
      <vt:lpstr>Steps  of  Instructions</vt:lpstr>
      <vt:lpstr>Microoperation</vt:lpstr>
      <vt:lpstr>Microprogramming</vt:lpstr>
      <vt:lpstr>微指令编码</vt:lpstr>
      <vt:lpstr>Microprogramming</vt:lpstr>
      <vt:lpstr>PowerPoint 演示文稿</vt:lpstr>
      <vt:lpstr>PowerPoint 演示文稿</vt:lpstr>
      <vt:lpstr>PowerPoint 演示文稿</vt:lpstr>
      <vt:lpstr>5.6  Exception</vt:lpstr>
      <vt:lpstr>Exception</vt:lpstr>
      <vt:lpstr>Improve the CPU working efficiency</vt:lpstr>
      <vt:lpstr>How Exceptions Are Handled</vt:lpstr>
      <vt:lpstr>MIPS interrupt structure</vt:lpstr>
      <vt:lpstr>Status Register (SR)</vt:lpstr>
      <vt:lpstr>Cause Register</vt:lpstr>
      <vt:lpstr>Interrupt/Exception coding</vt:lpstr>
      <vt:lpstr>MIPS interrupt mode： Compatibility</vt:lpstr>
      <vt:lpstr>MIPS interrupt：vectored mode</vt:lpstr>
      <vt:lpstr>MIPS中断模式选择</vt:lpstr>
      <vt:lpstr>CP0传输指令</vt:lpstr>
      <vt:lpstr>中断相关指令</vt:lpstr>
      <vt:lpstr>MIPS中断响应</vt:lpstr>
      <vt:lpstr>典型处理器中断结构：向量模式</vt:lpstr>
      <vt:lpstr>How Exceptions Are Handled</vt:lpstr>
      <vt:lpstr>How Control Checks for Exceptions</vt:lpstr>
      <vt:lpstr>PowerPoint 演示文稿</vt:lpstr>
      <vt:lpstr>How Control Checks for Exceptions</vt:lpstr>
      <vt:lpstr>FSM for Exceptions </vt:lpstr>
      <vt:lpstr>PowerPoint 演示文稿</vt:lpstr>
      <vt:lpstr>PowerPoint 演示文稿</vt:lpstr>
      <vt:lpstr>PowerPoint 演示文稿</vt:lpstr>
      <vt:lpstr>控制对象：数据通路结构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</dc:title>
  <dc:creator>sqs</dc:creator>
  <cp:lastModifiedBy>Xiaofei</cp:lastModifiedBy>
  <cp:revision>676</cp:revision>
  <cp:lastPrinted>2018-05-16T01:52:44Z</cp:lastPrinted>
  <dcterms:created xsi:type="dcterms:W3CDTF">1997-08-29T18:22:54Z</dcterms:created>
  <dcterms:modified xsi:type="dcterms:W3CDTF">2018-05-16T04:59:15Z</dcterms:modified>
</cp:coreProperties>
</file>