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307" r:id="rId4"/>
    <p:sldId id="306" r:id="rId5"/>
    <p:sldId id="30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3C18-3B49-DABB-A8EB-EFFFC3F21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0FEB5-D745-88DA-975C-4D1A26A04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DA62D-6180-76FE-BB87-1DB435208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78259-DE0B-4DC0-9A76-C0A719149AFB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5CCF-4C6A-5A1C-B6A6-456562A0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F6445-2BBF-4166-18F7-9CDB5192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589A-4BC8-482D-940D-D2C3D829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66E3-F989-3C9A-98D1-A923E057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5E080-76E9-C757-0835-5A54D2646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E41A0-153B-F8D0-9AB2-FF113C561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78259-DE0B-4DC0-9A76-C0A719149AFB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906B8-E02E-DDE2-02DB-980FF8B4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49171-53D5-1E64-7F94-33CC53D7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589A-4BC8-482D-940D-D2C3D829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9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61286E-7393-1B3C-CA6F-70203543E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178F1-A341-BFAD-EB0D-C1A156130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FC183-06FD-7CAB-346B-CB165E65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78259-DE0B-4DC0-9A76-C0A719149AFB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C96C1-6598-40EA-4D1A-154B5BCA8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2B8EF-C3BA-9D4A-AF93-378CFE7AC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589A-4BC8-482D-940D-D2C3D829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2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89FAD-F0B3-B2E9-72C2-46621432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3892D-34D6-BB6F-FB2D-1EBC5F4AD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03A6C-6BF1-7601-0264-A793A8AE3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78259-DE0B-4DC0-9A76-C0A719149AFB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03A88-DDBE-2C00-09AD-18C7BEDA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B4D4C-3B17-DC17-F234-E1EC56A9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589A-4BC8-482D-940D-D2C3D829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0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6B1E-3E09-4F79-DB14-900B48866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3FA9C-A00A-07F3-8A6D-528B44BB1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4091A-FEC2-47C6-D1E9-DC64CD234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78259-DE0B-4DC0-9A76-C0A719149AFB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8C8A0-43EC-A115-909E-FAB2FC58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C6EF2-1A38-DB7F-2010-F2DE94BCD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589A-4BC8-482D-940D-D2C3D829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4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D0813-38AC-08DE-55D8-AC70AEAD4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E3427-5B79-7E58-5078-6CC35A9C3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25234-DA08-F4FF-AE43-D60F3E08C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504B6-2AB0-529F-78D1-16611FEB7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78259-DE0B-4DC0-9A76-C0A719149AFB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733F-1B33-B5EF-5A24-F138E5DEB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2879A-17B3-7966-82D0-9CFBB4D1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589A-4BC8-482D-940D-D2C3D829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1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28A6B-0DAC-D490-8D15-37FAF1EE3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028F0-4E8F-2CF2-B847-9E7550F27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068DC-77DD-8A4E-8BCE-EC8133522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BB47A-2094-3A7A-2C78-4C7255BF5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ECC80-BC38-0776-7486-14A796E2D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1499C4-19BF-3797-9A6A-6730A226E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78259-DE0B-4DC0-9A76-C0A719149AFB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A5DFCD-E310-7AA8-B24B-6221FC7E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30C7A-10BC-F0AC-BDDF-F0F99744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589A-4BC8-482D-940D-D2C3D829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7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1A67-0C6B-BDE1-A840-ADCC42E11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DCABC8-BBB4-5420-6F12-4D33AB96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78259-DE0B-4DC0-9A76-C0A719149AFB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0AE69-FFE3-2FFE-CF58-77D196132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E927E-3F47-566A-4743-1C86E1A1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589A-4BC8-482D-940D-D2C3D829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7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110177-04C1-863B-4171-8CA35F5B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78259-DE0B-4DC0-9A76-C0A719149AFB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62D61-8919-3A69-4780-E4B16775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5AED-C7EF-221B-E27C-002AD624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589A-4BC8-482D-940D-D2C3D829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5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4E69-8034-AB2A-1FB0-8EB2BD3A3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9FD9A-C9A3-7D94-AB65-1D84B4816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AA01C-E53B-825D-5EA5-44D933EB0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628C5-C1E0-45BB-483F-0D1549D9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78259-DE0B-4DC0-9A76-C0A719149AFB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F58A4-236E-D23C-1ABE-2DAE8859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2450A-F4D0-F39C-028E-63FF8655A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589A-4BC8-482D-940D-D2C3D829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1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E51A-EF27-1DAD-1C8D-AF005339F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8C965-2889-0EDB-4400-C9031C5DD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1940E-581A-8FCE-2C70-08B3564FF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EB6BC-B41E-56AF-1EC0-BB994629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78259-DE0B-4DC0-9A76-C0A719149AFB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A1689-1129-1244-1AEA-F0FF6819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ADE9A-8594-ABDE-61E5-976DB97D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D589A-4BC8-482D-940D-D2C3D829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3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5DDA6D-6268-E1F1-FC19-54539316B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95654-813E-8CBC-3429-54328B242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52287-51C0-E720-7177-FD69B5E26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B78259-DE0B-4DC0-9A76-C0A719149AFB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66F47-0FA3-8DE2-A9DB-CB5D0C95A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E1AD6-A952-952A-CBFF-EBA96C60B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4D589A-4BC8-482D-940D-D2C3D829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1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2CD3-B73B-AC66-9C8E-F640BA68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44637"/>
          </a:xfrm>
        </p:spPr>
        <p:txBody>
          <a:bodyPr/>
          <a:lstStyle/>
          <a:p>
            <a:r>
              <a:rPr lang="en-US" dirty="0"/>
              <a:t>XV15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C20AC-11FD-AAE0-D003-550AD7B749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Date: 3/18/2025</a:t>
            </a:r>
          </a:p>
        </p:txBody>
      </p:sp>
    </p:spTree>
    <p:extLst>
      <p:ext uri="{BB962C8B-B14F-4D97-AF65-F5344CB8AC3E}">
        <p14:creationId xmlns:p14="http://schemas.microsoft.com/office/powerpoint/2010/main" val="141373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0EC5-C322-A9EC-F6FB-8D093F6FC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2394"/>
            <a:ext cx="7841974" cy="959637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</a:t>
            </a:r>
            <a:br>
              <a:rPr lang="en-US" dirty="0"/>
            </a:br>
            <a:r>
              <a:rPr lang="en-US" dirty="0"/>
              <a:t>Rotor configuration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CAD24EBA-50AF-B923-9C15-2B4FB481075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7128987"/>
                  </p:ext>
                </p:extLst>
              </p:nvPr>
            </p:nvGraphicFramePr>
            <p:xfrm>
              <a:off x="2924778" y="2043596"/>
              <a:ext cx="5378850" cy="3032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2372">
                      <a:extLst>
                        <a:ext uri="{9D8B030D-6E8A-4147-A177-3AD203B41FA5}">
                          <a16:colId xmlns:a16="http://schemas.microsoft.com/office/drawing/2014/main" val="2471992344"/>
                        </a:ext>
                      </a:extLst>
                    </a:gridCol>
                    <a:gridCol w="1671818">
                      <a:extLst>
                        <a:ext uri="{9D8B030D-6E8A-4147-A177-3AD203B41FA5}">
                          <a16:colId xmlns:a16="http://schemas.microsoft.com/office/drawing/2014/main" val="1321182491"/>
                        </a:ext>
                      </a:extLst>
                    </a:gridCol>
                    <a:gridCol w="1624660">
                      <a:extLst>
                        <a:ext uri="{9D8B030D-6E8A-4147-A177-3AD203B41FA5}">
                          <a16:colId xmlns:a16="http://schemas.microsoft.com/office/drawing/2014/main" val="26642744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Design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C000"/>
                              </a:solidFill>
                            </a:rPr>
                            <a:t>XV15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3167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 of blades,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40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Rotor radius,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oMath>
                          </a14:m>
                          <a:r>
                            <a:rPr lang="en-US" dirty="0"/>
                            <a:t> (ft)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7341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Blade chord (ft)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76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Constant (1.167)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95852"/>
                      </a:ext>
                    </a:extLst>
                  </a:tr>
                  <a:tr h="34109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Blade twist (deg)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76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Nonlinear (-40.9)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95272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Rotor solidity,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0.089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85999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CAD24EBA-50AF-B923-9C15-2B4FB481075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7128987"/>
                  </p:ext>
                </p:extLst>
              </p:nvPr>
            </p:nvGraphicFramePr>
            <p:xfrm>
              <a:off x="2924778" y="2043596"/>
              <a:ext cx="5378850" cy="3032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2372">
                      <a:extLst>
                        <a:ext uri="{9D8B030D-6E8A-4147-A177-3AD203B41FA5}">
                          <a16:colId xmlns:a16="http://schemas.microsoft.com/office/drawing/2014/main" val="2471992344"/>
                        </a:ext>
                      </a:extLst>
                    </a:gridCol>
                    <a:gridCol w="1671818">
                      <a:extLst>
                        <a:ext uri="{9D8B030D-6E8A-4147-A177-3AD203B41FA5}">
                          <a16:colId xmlns:a16="http://schemas.microsoft.com/office/drawing/2014/main" val="1321182491"/>
                        </a:ext>
                      </a:extLst>
                    </a:gridCol>
                    <a:gridCol w="1624660">
                      <a:extLst>
                        <a:ext uri="{9D8B030D-6E8A-4147-A177-3AD203B41FA5}">
                          <a16:colId xmlns:a16="http://schemas.microsoft.com/office/drawing/2014/main" val="26642744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Design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C000"/>
                              </a:solidFill>
                            </a:rPr>
                            <a:t>XV15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316700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2" t="-61905" r="-159649" b="-33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40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2" t="-278689" r="-159649" b="-4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734187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Blade chord (ft)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76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Constant (1.167)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9585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Blade twist (deg)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76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Nonlinear (-40.9)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95272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2" t="-722951" r="-159649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0.089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85999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72800-ED1D-2966-F910-84A37069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0E66-7788-41AA-83E4-8AA6C3BDEEDB}" type="slidenum">
              <a:rPr lang="en-US" smtClean="0"/>
              <a:t>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A0B761-A7CC-F170-45AF-94AA52DB73C2}"/>
              </a:ext>
            </a:extLst>
          </p:cNvPr>
          <p:cNvSpPr txBox="1"/>
          <p:nvPr/>
        </p:nvSpPr>
        <p:spPr>
          <a:xfrm>
            <a:off x="1917797" y="6183081"/>
            <a:ext cx="566108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</a:rPr>
              <a:t>Reference: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 Felker, F. F., Betzina, M. D., &amp; Signor, D. B. (1985). </a:t>
            </a:r>
            <a:r>
              <a:rPr lang="en-US" sz="1100" i="1" dirty="0">
                <a:solidFill>
                  <a:srgbClr val="222222"/>
                </a:solidFill>
                <a:latin typeface="Arial" panose="020B0604020202020204" pitchFamily="34" charset="0"/>
              </a:rPr>
              <a:t>Performance and loads data from a hover test of a full-scale XV-15 rotor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 (No. NAS 1.15: 86833).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61829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555B-C9D6-DDEA-4D90-69D17702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 and Chord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1315D-88B2-E7FC-1472-F806CEF1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0E66-7788-41AA-83E4-8AA6C3BDEEDB}" type="slidenum">
              <a:rPr lang="en-US" smtClean="0"/>
              <a:t>3</a:t>
            </a:fld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7E9BADD-8C33-9B73-D120-0CEDD6BD1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14" y="3983846"/>
            <a:ext cx="7705197" cy="211066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6BF427F-4541-C7A7-4CB5-926CDF1AB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010" y="1392272"/>
            <a:ext cx="7663701" cy="237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0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5C3C2CE-A3FC-9800-9DB3-D17DE681BDB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4000" y="1"/>
                <a:ext cx="7841974" cy="122203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/>
                  <a:t>Comparison </a:t>
                </a:r>
                <a:br>
                  <a:rPr lang="en-US" b="1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𝑭𝑴</m:t>
                    </m:r>
                  </m:oMath>
                </a14:m>
                <a:r>
                  <a:rPr lang="en-US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=[−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°,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°]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5C3C2CE-A3FC-9800-9DB3-D17DE681BD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0" y="1"/>
                <a:ext cx="7841974" cy="1222030"/>
              </a:xfrm>
              <a:blipFill>
                <a:blip r:embed="rId2"/>
                <a:stretch>
                  <a:fillRect l="-2722" t="-12000" b="-2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89442-EE3F-B3AA-189F-4DF25D22B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0E66-7788-41AA-83E4-8AA6C3BDEEDB}" type="slidenum">
              <a:rPr lang="en-US" smtClean="0"/>
              <a:t>4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86A3BA-719B-DF49-89AC-5333E9703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414" y="2553678"/>
            <a:ext cx="3686948" cy="30536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CD410F-1EEE-3806-5875-8DB4DDEF7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639" y="2178658"/>
            <a:ext cx="5122445" cy="390011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2D1026F-FD11-6CFA-7F08-F8310EE149F6}"/>
              </a:ext>
            </a:extLst>
          </p:cNvPr>
          <p:cNvSpPr txBox="1"/>
          <p:nvPr/>
        </p:nvSpPr>
        <p:spPr>
          <a:xfrm>
            <a:off x="1783763" y="6140914"/>
            <a:ext cx="81050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Arial" panose="020B0604020202020204" pitchFamily="34" charset="0"/>
              </a:rPr>
              <a:t>Reference: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 Betzina, M. D. (2002, January). Rotor performance of an isolated full-Scale XV-15 tiltrotor in helicopter mode. In </a:t>
            </a:r>
            <a:r>
              <a:rPr lang="en-US" sz="1050" i="1" dirty="0">
                <a:solidFill>
                  <a:srgbClr val="222222"/>
                </a:solidFill>
                <a:latin typeface="Arial" panose="020B0604020202020204" pitchFamily="34" charset="0"/>
              </a:rPr>
              <a:t>American Helicopter Society Aerodynamics, Acoustics, and Test and Evaluation Technical Specialists Meeting, San Francisco, CA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6952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E0D0CEA-1CB9-4D04-8B87-669F9B8542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61727" y="136519"/>
                <a:ext cx="11090495" cy="177627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Comparison </a:t>
                </a:r>
                <a:br>
                  <a:rPr lang="en-US" b="1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°,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𝟐𝟔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E0D0CEA-1CB9-4D04-8B87-669F9B8542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1727" y="136519"/>
                <a:ext cx="11090495" cy="1776278"/>
              </a:xfrm>
              <a:blipFill>
                <a:blip r:embed="rId2"/>
                <a:stretch>
                  <a:fillRect l="-2254" b="-3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896C5-DD65-ACFF-3D30-BCA3483B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0E66-7788-41AA-83E4-8AA6C3BDEEDB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A1F0AD-7C5C-DFFF-E3FF-584909291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509" y="1912797"/>
            <a:ext cx="3389177" cy="36054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8EB7CC-BF53-971E-8F37-0FA8DC8B4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355" y="5661071"/>
            <a:ext cx="3098331" cy="44722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5206537-6B4B-29BD-F96B-F24EC2CC08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5203" y="1995011"/>
            <a:ext cx="4815035" cy="36660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75931A-7889-2BD8-8794-3E3A34F67179}"/>
              </a:ext>
            </a:extLst>
          </p:cNvPr>
          <p:cNvSpPr txBox="1"/>
          <p:nvPr/>
        </p:nvSpPr>
        <p:spPr>
          <a:xfrm>
            <a:off x="1775202" y="6284370"/>
            <a:ext cx="509207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</a:rPr>
              <a:t>Reference: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 Johnson, W. (1984). </a:t>
            </a:r>
            <a:r>
              <a:rPr lang="en-US" sz="1100" i="1" dirty="0">
                <a:solidFill>
                  <a:srgbClr val="222222"/>
                </a:solidFill>
                <a:latin typeface="Arial" panose="020B0604020202020204" pitchFamily="34" charset="0"/>
              </a:rPr>
              <a:t>An assessment of the capability to calculate tilting prop-rotor aircraft performance, loads and stability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 (No. NAS 1.60: 2291).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8439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220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 Theme</vt:lpstr>
      <vt:lpstr>XV15 data</vt:lpstr>
      <vt:lpstr>Comparison  Rotor configuration</vt:lpstr>
      <vt:lpstr>Pitch and Chord Distribution</vt:lpstr>
      <vt:lpstr>Comparison  FM vs c_T (θ_0=[-5°, 20°])</vt:lpstr>
      <vt:lpstr>Comparison  η vs c_T/σ (θ_0=16°, μ=[0.1, 0.26])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Hashem Dabaghian, Pedram</dc:creator>
  <cp:lastModifiedBy>Hashem Dabaghian, Pedram</cp:lastModifiedBy>
  <cp:revision>1</cp:revision>
  <dcterms:created xsi:type="dcterms:W3CDTF">2025-03-18T14:24:46Z</dcterms:created>
  <dcterms:modified xsi:type="dcterms:W3CDTF">2025-03-18T14:37:04Z</dcterms:modified>
</cp:coreProperties>
</file>