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8" r:id="rId5"/>
    <p:sldId id="259" r:id="rId6"/>
    <p:sldId id="260" r:id="rId7"/>
    <p:sldId id="277" r:id="rId8"/>
    <p:sldId id="279" r:id="rId9"/>
    <p:sldId id="280" r:id="rId10"/>
    <p:sldId id="281" r:id="rId11"/>
    <p:sldId id="282" r:id="rId12"/>
    <p:sldId id="283" r:id="rId13"/>
    <p:sldId id="284" r:id="rId14"/>
    <p:sldId id="285" r:id="rId15"/>
    <p:sldId id="286" r:id="rId16"/>
    <p:sldId id="287" r:id="rId17"/>
    <p:sldId id="288" r:id="rId18"/>
    <p:sldId id="273"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ia Das" userId="c0a9a523af65b62c" providerId="LiveId" clId="{3AB6D9FD-6075-4D60-B099-FB3D3597D405}"/>
    <pc:docChg chg="custSel addSld delSld modSld">
      <pc:chgData name="Tania Das" userId="c0a9a523af65b62c" providerId="LiveId" clId="{3AB6D9FD-6075-4D60-B099-FB3D3597D405}" dt="2022-02-19T15:23:13.572" v="3729" actId="2696"/>
      <pc:docMkLst>
        <pc:docMk/>
      </pc:docMkLst>
      <pc:sldChg chg="modSp mod">
        <pc:chgData name="Tania Das" userId="c0a9a523af65b62c" providerId="LiveId" clId="{3AB6D9FD-6075-4D60-B099-FB3D3597D405}" dt="2022-02-18T15:34:42.140" v="2973" actId="20577"/>
        <pc:sldMkLst>
          <pc:docMk/>
          <pc:sldMk cId="563781943" sldId="256"/>
        </pc:sldMkLst>
        <pc:spChg chg="mod">
          <ac:chgData name="Tania Das" userId="c0a9a523af65b62c" providerId="LiveId" clId="{3AB6D9FD-6075-4D60-B099-FB3D3597D405}" dt="2022-02-18T15:34:42.140" v="2973" actId="20577"/>
          <ac:spMkLst>
            <pc:docMk/>
            <pc:sldMk cId="563781943" sldId="256"/>
            <ac:spMk id="2" creationId="{2EC2DB92-CCD9-4192-80E9-6BAF58C69BB4}"/>
          </ac:spMkLst>
        </pc:spChg>
      </pc:sldChg>
      <pc:sldChg chg="modSp del mod">
        <pc:chgData name="Tania Das" userId="c0a9a523af65b62c" providerId="LiveId" clId="{3AB6D9FD-6075-4D60-B099-FB3D3597D405}" dt="2022-02-17T06:20:59.129" v="653" actId="2696"/>
        <pc:sldMkLst>
          <pc:docMk/>
          <pc:sldMk cId="3483547884" sldId="261"/>
        </pc:sldMkLst>
        <pc:spChg chg="mod">
          <ac:chgData name="Tania Das" userId="c0a9a523af65b62c" providerId="LiveId" clId="{3AB6D9FD-6075-4D60-B099-FB3D3597D405}" dt="2022-02-17T06:20:47.544" v="652" actId="5793"/>
          <ac:spMkLst>
            <pc:docMk/>
            <pc:sldMk cId="3483547884" sldId="261"/>
            <ac:spMk id="3" creationId="{F716A964-A36B-4FF7-A217-203DE7265A79}"/>
          </ac:spMkLst>
        </pc:spChg>
      </pc:sldChg>
      <pc:sldChg chg="del">
        <pc:chgData name="Tania Das" userId="c0a9a523af65b62c" providerId="LiveId" clId="{3AB6D9FD-6075-4D60-B099-FB3D3597D405}" dt="2022-02-17T06:21:28.376" v="654" actId="2696"/>
        <pc:sldMkLst>
          <pc:docMk/>
          <pc:sldMk cId="3537520030" sldId="262"/>
        </pc:sldMkLst>
      </pc:sldChg>
      <pc:sldChg chg="del">
        <pc:chgData name="Tania Das" userId="c0a9a523af65b62c" providerId="LiveId" clId="{3AB6D9FD-6075-4D60-B099-FB3D3597D405}" dt="2022-02-17T06:21:31.897" v="655" actId="2696"/>
        <pc:sldMkLst>
          <pc:docMk/>
          <pc:sldMk cId="144594087" sldId="263"/>
        </pc:sldMkLst>
      </pc:sldChg>
      <pc:sldChg chg="del">
        <pc:chgData name="Tania Das" userId="c0a9a523af65b62c" providerId="LiveId" clId="{3AB6D9FD-6075-4D60-B099-FB3D3597D405}" dt="2022-02-17T06:21:35.715" v="656" actId="2696"/>
        <pc:sldMkLst>
          <pc:docMk/>
          <pc:sldMk cId="4200797265" sldId="264"/>
        </pc:sldMkLst>
      </pc:sldChg>
      <pc:sldChg chg="del">
        <pc:chgData name="Tania Das" userId="c0a9a523af65b62c" providerId="LiveId" clId="{3AB6D9FD-6075-4D60-B099-FB3D3597D405}" dt="2022-02-17T06:21:39.441" v="657" actId="2696"/>
        <pc:sldMkLst>
          <pc:docMk/>
          <pc:sldMk cId="1341718937" sldId="265"/>
        </pc:sldMkLst>
      </pc:sldChg>
      <pc:sldChg chg="del">
        <pc:chgData name="Tania Das" userId="c0a9a523af65b62c" providerId="LiveId" clId="{3AB6D9FD-6075-4D60-B099-FB3D3597D405}" dt="2022-02-17T06:21:42.766" v="658" actId="2696"/>
        <pc:sldMkLst>
          <pc:docMk/>
          <pc:sldMk cId="1202664059" sldId="266"/>
        </pc:sldMkLst>
      </pc:sldChg>
      <pc:sldChg chg="del">
        <pc:chgData name="Tania Das" userId="c0a9a523af65b62c" providerId="LiveId" clId="{3AB6D9FD-6075-4D60-B099-FB3D3597D405}" dt="2022-02-17T06:21:46.203" v="659" actId="2696"/>
        <pc:sldMkLst>
          <pc:docMk/>
          <pc:sldMk cId="329261529" sldId="267"/>
        </pc:sldMkLst>
      </pc:sldChg>
      <pc:sldChg chg="del">
        <pc:chgData name="Tania Das" userId="c0a9a523af65b62c" providerId="LiveId" clId="{3AB6D9FD-6075-4D60-B099-FB3D3597D405}" dt="2022-02-17T06:21:49.737" v="660" actId="2696"/>
        <pc:sldMkLst>
          <pc:docMk/>
          <pc:sldMk cId="1021576813" sldId="268"/>
        </pc:sldMkLst>
      </pc:sldChg>
      <pc:sldChg chg="del">
        <pc:chgData name="Tania Das" userId="c0a9a523af65b62c" providerId="LiveId" clId="{3AB6D9FD-6075-4D60-B099-FB3D3597D405}" dt="2022-02-17T06:29:27.485" v="661" actId="2696"/>
        <pc:sldMkLst>
          <pc:docMk/>
          <pc:sldMk cId="1603674607" sldId="269"/>
        </pc:sldMkLst>
      </pc:sldChg>
      <pc:sldChg chg="del">
        <pc:chgData name="Tania Das" userId="c0a9a523af65b62c" providerId="LiveId" clId="{3AB6D9FD-6075-4D60-B099-FB3D3597D405}" dt="2022-02-17T06:29:44.306" v="662" actId="2696"/>
        <pc:sldMkLst>
          <pc:docMk/>
          <pc:sldMk cId="135840725" sldId="270"/>
        </pc:sldMkLst>
      </pc:sldChg>
      <pc:sldChg chg="del">
        <pc:chgData name="Tania Das" userId="c0a9a523af65b62c" providerId="LiveId" clId="{3AB6D9FD-6075-4D60-B099-FB3D3597D405}" dt="2022-02-17T06:29:48.771" v="663" actId="2696"/>
        <pc:sldMkLst>
          <pc:docMk/>
          <pc:sldMk cId="2826965804" sldId="271"/>
        </pc:sldMkLst>
      </pc:sldChg>
      <pc:sldChg chg="del">
        <pc:chgData name="Tania Das" userId="c0a9a523af65b62c" providerId="LiveId" clId="{3AB6D9FD-6075-4D60-B099-FB3D3597D405}" dt="2022-02-19T15:15:47.243" v="2974" actId="2696"/>
        <pc:sldMkLst>
          <pc:docMk/>
          <pc:sldMk cId="2271328335" sldId="272"/>
        </pc:sldMkLst>
      </pc:sldChg>
      <pc:sldChg chg="modSp mod">
        <pc:chgData name="Tania Das" userId="c0a9a523af65b62c" providerId="LiveId" clId="{3AB6D9FD-6075-4D60-B099-FB3D3597D405}" dt="2022-02-19T15:22:29.684" v="3728" actId="20577"/>
        <pc:sldMkLst>
          <pc:docMk/>
          <pc:sldMk cId="1536522855" sldId="273"/>
        </pc:sldMkLst>
        <pc:spChg chg="mod">
          <ac:chgData name="Tania Das" userId="c0a9a523af65b62c" providerId="LiveId" clId="{3AB6D9FD-6075-4D60-B099-FB3D3597D405}" dt="2022-02-19T15:22:29.684" v="3728" actId="20577"/>
          <ac:spMkLst>
            <pc:docMk/>
            <pc:sldMk cId="1536522855" sldId="273"/>
            <ac:spMk id="5" creationId="{01C36D23-9FDF-456E-96C3-0AD68856C426}"/>
          </ac:spMkLst>
        </pc:spChg>
      </pc:sldChg>
      <pc:sldChg chg="del">
        <pc:chgData name="Tania Das" userId="c0a9a523af65b62c" providerId="LiveId" clId="{3AB6D9FD-6075-4D60-B099-FB3D3597D405}" dt="2022-02-18T15:33:31.249" v="2939" actId="2696"/>
        <pc:sldMkLst>
          <pc:docMk/>
          <pc:sldMk cId="3676335995" sldId="274"/>
        </pc:sldMkLst>
      </pc:sldChg>
      <pc:sldChg chg="del">
        <pc:chgData name="Tania Das" userId="c0a9a523af65b62c" providerId="LiveId" clId="{3AB6D9FD-6075-4D60-B099-FB3D3597D405}" dt="2022-02-19T15:23:13.572" v="3729" actId="2696"/>
        <pc:sldMkLst>
          <pc:docMk/>
          <pc:sldMk cId="1839015978" sldId="275"/>
        </pc:sldMkLst>
      </pc:sldChg>
      <pc:sldChg chg="addSp delSp modSp mod">
        <pc:chgData name="Tania Das" userId="c0a9a523af65b62c" providerId="LiveId" clId="{3AB6D9FD-6075-4D60-B099-FB3D3597D405}" dt="2022-02-17T06:14:17.164" v="74" actId="1076"/>
        <pc:sldMkLst>
          <pc:docMk/>
          <pc:sldMk cId="3476125639" sldId="278"/>
        </pc:sldMkLst>
        <pc:spChg chg="mod">
          <ac:chgData name="Tania Das" userId="c0a9a523af65b62c" providerId="LiveId" clId="{3AB6D9FD-6075-4D60-B099-FB3D3597D405}" dt="2022-02-17T06:12:45.579" v="70" actId="20577"/>
          <ac:spMkLst>
            <pc:docMk/>
            <pc:sldMk cId="3476125639" sldId="278"/>
            <ac:spMk id="5" creationId="{A5B682B0-BD87-447D-AD30-016A5E6AC7B6}"/>
          </ac:spMkLst>
        </pc:spChg>
        <pc:spChg chg="add mod">
          <ac:chgData name="Tania Das" userId="c0a9a523af65b62c" providerId="LiveId" clId="{3AB6D9FD-6075-4D60-B099-FB3D3597D405}" dt="2022-02-17T06:14:17.164" v="74" actId="1076"/>
          <ac:spMkLst>
            <pc:docMk/>
            <pc:sldMk cId="3476125639" sldId="278"/>
            <ac:spMk id="8" creationId="{A3028EA5-8DDF-4809-BC8D-61043D4F9F25}"/>
          </ac:spMkLst>
        </pc:spChg>
        <pc:picChg chg="add del mod">
          <ac:chgData name="Tania Das" userId="c0a9a523af65b62c" providerId="LiveId" clId="{3AB6D9FD-6075-4D60-B099-FB3D3597D405}" dt="2022-02-17T06:09:58.581" v="5" actId="21"/>
          <ac:picMkLst>
            <pc:docMk/>
            <pc:sldMk cId="3476125639" sldId="278"/>
            <ac:picMk id="7" creationId="{C7EAF547-2A8D-42B1-98C2-5D900827C9A2}"/>
          </ac:picMkLst>
        </pc:picChg>
      </pc:sldChg>
      <pc:sldChg chg="addSp modSp new mod">
        <pc:chgData name="Tania Das" userId="c0a9a523af65b62c" providerId="LiveId" clId="{3AB6D9FD-6075-4D60-B099-FB3D3597D405}" dt="2022-02-17T06:55:01.745" v="1090" actId="255"/>
        <pc:sldMkLst>
          <pc:docMk/>
          <pc:sldMk cId="2316347848" sldId="279"/>
        </pc:sldMkLst>
        <pc:spChg chg="add mod">
          <ac:chgData name="Tania Das" userId="c0a9a523af65b62c" providerId="LiveId" clId="{3AB6D9FD-6075-4D60-B099-FB3D3597D405}" dt="2022-02-17T06:32:21.248" v="723" actId="20577"/>
          <ac:spMkLst>
            <pc:docMk/>
            <pc:sldMk cId="2316347848" sldId="279"/>
            <ac:spMk id="3" creationId="{A833640E-3B73-4053-96BC-06545990E56F}"/>
          </ac:spMkLst>
        </pc:spChg>
        <pc:spChg chg="add mod">
          <ac:chgData name="Tania Das" userId="c0a9a523af65b62c" providerId="LiveId" clId="{3AB6D9FD-6075-4D60-B099-FB3D3597D405}" dt="2022-02-17T06:55:01.745" v="1090" actId="255"/>
          <ac:spMkLst>
            <pc:docMk/>
            <pc:sldMk cId="2316347848" sldId="279"/>
            <ac:spMk id="5" creationId="{0A314D17-B502-43AF-A565-67CA64225D9E}"/>
          </ac:spMkLst>
        </pc:spChg>
      </pc:sldChg>
      <pc:sldChg chg="addSp modSp new mod">
        <pc:chgData name="Tania Das" userId="c0a9a523af65b62c" providerId="LiveId" clId="{3AB6D9FD-6075-4D60-B099-FB3D3597D405}" dt="2022-02-17T07:13:48.112" v="1145" actId="2711"/>
        <pc:sldMkLst>
          <pc:docMk/>
          <pc:sldMk cId="3385914981" sldId="280"/>
        </pc:sldMkLst>
        <pc:spChg chg="add mod">
          <ac:chgData name="Tania Das" userId="c0a9a523af65b62c" providerId="LiveId" clId="{3AB6D9FD-6075-4D60-B099-FB3D3597D405}" dt="2022-02-17T06:55:30.793" v="1093" actId="1076"/>
          <ac:spMkLst>
            <pc:docMk/>
            <pc:sldMk cId="3385914981" sldId="280"/>
            <ac:spMk id="3" creationId="{9F8A5F1B-5AA6-4D05-83E0-BFA543707D62}"/>
          </ac:spMkLst>
        </pc:spChg>
        <pc:spChg chg="add mod">
          <ac:chgData name="Tania Das" userId="c0a9a523af65b62c" providerId="LiveId" clId="{3AB6D9FD-6075-4D60-B099-FB3D3597D405}" dt="2022-02-17T07:13:48.112" v="1145" actId="2711"/>
          <ac:spMkLst>
            <pc:docMk/>
            <pc:sldMk cId="3385914981" sldId="280"/>
            <ac:spMk id="6" creationId="{F50A62DD-9F4C-48B2-94EB-9064C3957DF1}"/>
          </ac:spMkLst>
        </pc:spChg>
        <pc:picChg chg="add mod">
          <ac:chgData name="Tania Das" userId="c0a9a523af65b62c" providerId="LiveId" clId="{3AB6D9FD-6075-4D60-B099-FB3D3597D405}" dt="2022-02-17T07:06:19.797" v="1097" actId="1076"/>
          <ac:picMkLst>
            <pc:docMk/>
            <pc:sldMk cId="3385914981" sldId="280"/>
            <ac:picMk id="5" creationId="{33E30F34-A282-4B71-A755-3C9C1D59AD7D}"/>
          </ac:picMkLst>
        </pc:picChg>
      </pc:sldChg>
      <pc:sldChg chg="addSp modSp new mod">
        <pc:chgData name="Tania Das" userId="c0a9a523af65b62c" providerId="LiveId" clId="{3AB6D9FD-6075-4D60-B099-FB3D3597D405}" dt="2022-02-17T13:48:19.533" v="1440" actId="1076"/>
        <pc:sldMkLst>
          <pc:docMk/>
          <pc:sldMk cId="2039720223" sldId="281"/>
        </pc:sldMkLst>
        <pc:spChg chg="add mod">
          <ac:chgData name="Tania Das" userId="c0a9a523af65b62c" providerId="LiveId" clId="{3AB6D9FD-6075-4D60-B099-FB3D3597D405}" dt="2022-02-17T13:48:19.533" v="1440" actId="1076"/>
          <ac:spMkLst>
            <pc:docMk/>
            <pc:sldMk cId="2039720223" sldId="281"/>
            <ac:spMk id="3" creationId="{1639A37E-73C0-42F3-83F6-8C3C67205356}"/>
          </ac:spMkLst>
        </pc:spChg>
        <pc:spChg chg="add mod">
          <ac:chgData name="Tania Das" userId="c0a9a523af65b62c" providerId="LiveId" clId="{3AB6D9FD-6075-4D60-B099-FB3D3597D405}" dt="2022-02-17T07:24:08.505" v="1438" actId="20577"/>
          <ac:spMkLst>
            <pc:docMk/>
            <pc:sldMk cId="2039720223" sldId="281"/>
            <ac:spMk id="5" creationId="{89731286-C1EC-4316-B8D6-7FF92D3C760B}"/>
          </ac:spMkLst>
        </pc:spChg>
      </pc:sldChg>
      <pc:sldChg chg="addSp modSp new mod">
        <pc:chgData name="Tania Das" userId="c0a9a523af65b62c" providerId="LiveId" clId="{3AB6D9FD-6075-4D60-B099-FB3D3597D405}" dt="2022-02-17T14:48:32.788" v="1765" actId="255"/>
        <pc:sldMkLst>
          <pc:docMk/>
          <pc:sldMk cId="2343460830" sldId="282"/>
        </pc:sldMkLst>
        <pc:spChg chg="add mod">
          <ac:chgData name="Tania Das" userId="c0a9a523af65b62c" providerId="LiveId" clId="{3AB6D9FD-6075-4D60-B099-FB3D3597D405}" dt="2022-02-17T13:48:46.877" v="1442" actId="1076"/>
          <ac:spMkLst>
            <pc:docMk/>
            <pc:sldMk cId="2343460830" sldId="282"/>
            <ac:spMk id="3" creationId="{65572053-5732-4C50-966C-D3A94356755E}"/>
          </ac:spMkLst>
        </pc:spChg>
        <pc:spChg chg="add mod">
          <ac:chgData name="Tania Das" userId="c0a9a523af65b62c" providerId="LiveId" clId="{3AB6D9FD-6075-4D60-B099-FB3D3597D405}" dt="2022-02-17T14:09:02.428" v="1751" actId="20577"/>
          <ac:spMkLst>
            <pc:docMk/>
            <pc:sldMk cId="2343460830" sldId="282"/>
            <ac:spMk id="4" creationId="{F719025E-9C65-4E00-95CB-EB3A5AFAE085}"/>
          </ac:spMkLst>
        </pc:spChg>
        <pc:spChg chg="add mod">
          <ac:chgData name="Tania Das" userId="c0a9a523af65b62c" providerId="LiveId" clId="{3AB6D9FD-6075-4D60-B099-FB3D3597D405}" dt="2022-02-17T14:48:32.788" v="1765" actId="255"/>
          <ac:spMkLst>
            <pc:docMk/>
            <pc:sldMk cId="2343460830" sldId="282"/>
            <ac:spMk id="8" creationId="{DBF9A360-2A3B-4160-8EF4-1898170862D2}"/>
          </ac:spMkLst>
        </pc:spChg>
        <pc:picChg chg="add mod">
          <ac:chgData name="Tania Das" userId="c0a9a523af65b62c" providerId="LiveId" clId="{3AB6D9FD-6075-4D60-B099-FB3D3597D405}" dt="2022-02-17T14:09:11.693" v="1752" actId="1076"/>
          <ac:picMkLst>
            <pc:docMk/>
            <pc:sldMk cId="2343460830" sldId="282"/>
            <ac:picMk id="6" creationId="{48E32D83-202E-4CAB-BA74-5751BD2FDC45}"/>
          </ac:picMkLst>
        </pc:picChg>
      </pc:sldChg>
      <pc:sldChg chg="addSp modSp new mod">
        <pc:chgData name="Tania Das" userId="c0a9a523af65b62c" providerId="LiveId" clId="{3AB6D9FD-6075-4D60-B099-FB3D3597D405}" dt="2022-02-17T15:21:37.637" v="2091" actId="255"/>
        <pc:sldMkLst>
          <pc:docMk/>
          <pc:sldMk cId="778493652" sldId="283"/>
        </pc:sldMkLst>
        <pc:spChg chg="add mod">
          <ac:chgData name="Tania Das" userId="c0a9a523af65b62c" providerId="LiveId" clId="{3AB6D9FD-6075-4D60-B099-FB3D3597D405}" dt="2022-02-17T14:49:46.044" v="1769" actId="1076"/>
          <ac:spMkLst>
            <pc:docMk/>
            <pc:sldMk cId="778493652" sldId="283"/>
            <ac:spMk id="3" creationId="{D876F7BC-BA44-411C-88C4-52E598D9E649}"/>
          </ac:spMkLst>
        </pc:spChg>
        <pc:spChg chg="add mod">
          <ac:chgData name="Tania Das" userId="c0a9a523af65b62c" providerId="LiveId" clId="{3AB6D9FD-6075-4D60-B099-FB3D3597D405}" dt="2022-02-17T15:19:03.209" v="2076" actId="1076"/>
          <ac:spMkLst>
            <pc:docMk/>
            <pc:sldMk cId="778493652" sldId="283"/>
            <ac:spMk id="5" creationId="{0550443F-E93F-4923-B5A6-6C7D8759FD3D}"/>
          </ac:spMkLst>
        </pc:spChg>
        <pc:spChg chg="add mod">
          <ac:chgData name="Tania Das" userId="c0a9a523af65b62c" providerId="LiveId" clId="{3AB6D9FD-6075-4D60-B099-FB3D3597D405}" dt="2022-02-17T15:21:37.637" v="2091" actId="255"/>
          <ac:spMkLst>
            <pc:docMk/>
            <pc:sldMk cId="778493652" sldId="283"/>
            <ac:spMk id="7" creationId="{B08123E3-3255-42AA-B30D-ACCC3A98B1F3}"/>
          </ac:spMkLst>
        </pc:spChg>
        <pc:picChg chg="add mod">
          <ac:chgData name="Tania Das" userId="c0a9a523af65b62c" providerId="LiveId" clId="{3AB6D9FD-6075-4D60-B099-FB3D3597D405}" dt="2022-02-17T15:20:04.844" v="2087" actId="14100"/>
          <ac:picMkLst>
            <pc:docMk/>
            <pc:sldMk cId="778493652" sldId="283"/>
            <ac:picMk id="9" creationId="{1DE8EA0B-3935-4883-9638-42AC27C0B380}"/>
          </ac:picMkLst>
        </pc:picChg>
      </pc:sldChg>
      <pc:sldChg chg="addSp modSp new mod">
        <pc:chgData name="Tania Das" userId="c0a9a523af65b62c" providerId="LiveId" clId="{3AB6D9FD-6075-4D60-B099-FB3D3597D405}" dt="2022-02-18T13:48:02.571" v="2151" actId="20577"/>
        <pc:sldMkLst>
          <pc:docMk/>
          <pc:sldMk cId="3779627440" sldId="284"/>
        </pc:sldMkLst>
        <pc:spChg chg="add mod">
          <ac:chgData name="Tania Das" userId="c0a9a523af65b62c" providerId="LiveId" clId="{3AB6D9FD-6075-4D60-B099-FB3D3597D405}" dt="2022-02-17T15:26:29.148" v="2094" actId="1076"/>
          <ac:spMkLst>
            <pc:docMk/>
            <pc:sldMk cId="3779627440" sldId="284"/>
            <ac:spMk id="3" creationId="{C709278B-C7C7-47F8-96A2-09A1F015D3F7}"/>
          </ac:spMkLst>
        </pc:spChg>
        <pc:spChg chg="add mod">
          <ac:chgData name="Tania Das" userId="c0a9a523af65b62c" providerId="LiveId" clId="{3AB6D9FD-6075-4D60-B099-FB3D3597D405}" dt="2022-02-18T13:48:02.571" v="2151" actId="20577"/>
          <ac:spMkLst>
            <pc:docMk/>
            <pc:sldMk cId="3779627440" sldId="284"/>
            <ac:spMk id="5" creationId="{27734BE0-B999-4A70-8AB1-808B8E96483E}"/>
          </ac:spMkLst>
        </pc:spChg>
        <pc:spChg chg="add mod">
          <ac:chgData name="Tania Das" userId="c0a9a523af65b62c" providerId="LiveId" clId="{3AB6D9FD-6075-4D60-B099-FB3D3597D405}" dt="2022-02-18T13:46:55.514" v="2150" actId="313"/>
          <ac:spMkLst>
            <pc:docMk/>
            <pc:sldMk cId="3779627440" sldId="284"/>
            <ac:spMk id="7" creationId="{2156BA6C-2E3C-40A6-BD9D-40A964ADF372}"/>
          </ac:spMkLst>
        </pc:spChg>
      </pc:sldChg>
      <pc:sldChg chg="addSp modSp new mod">
        <pc:chgData name="Tania Das" userId="c0a9a523af65b62c" providerId="LiveId" clId="{3AB6D9FD-6075-4D60-B099-FB3D3597D405}" dt="2022-02-18T14:38:38.366" v="2215" actId="20577"/>
        <pc:sldMkLst>
          <pc:docMk/>
          <pc:sldMk cId="973744829" sldId="285"/>
        </pc:sldMkLst>
        <pc:spChg chg="add mod">
          <ac:chgData name="Tania Das" userId="c0a9a523af65b62c" providerId="LiveId" clId="{3AB6D9FD-6075-4D60-B099-FB3D3597D405}" dt="2022-02-18T14:30:09.310" v="2153" actId="1076"/>
          <ac:spMkLst>
            <pc:docMk/>
            <pc:sldMk cId="973744829" sldId="285"/>
            <ac:spMk id="3" creationId="{C5CE89CF-172C-497B-9850-78788C6C15FD}"/>
          </ac:spMkLst>
        </pc:spChg>
        <pc:spChg chg="add mod">
          <ac:chgData name="Tania Das" userId="c0a9a523af65b62c" providerId="LiveId" clId="{3AB6D9FD-6075-4D60-B099-FB3D3597D405}" dt="2022-02-18T14:31:36.589" v="2203" actId="255"/>
          <ac:spMkLst>
            <pc:docMk/>
            <pc:sldMk cId="973744829" sldId="285"/>
            <ac:spMk id="4" creationId="{F159BC80-CBDC-42EB-A989-96A4019F9532}"/>
          </ac:spMkLst>
        </pc:spChg>
        <pc:spChg chg="add mod">
          <ac:chgData name="Tania Das" userId="c0a9a523af65b62c" providerId="LiveId" clId="{3AB6D9FD-6075-4D60-B099-FB3D3597D405}" dt="2022-02-18T14:38:38.366" v="2215" actId="20577"/>
          <ac:spMkLst>
            <pc:docMk/>
            <pc:sldMk cId="973744829" sldId="285"/>
            <ac:spMk id="8" creationId="{8453629E-5937-40D5-B784-A9E07B72803D}"/>
          </ac:spMkLst>
        </pc:spChg>
        <pc:picChg chg="add mod">
          <ac:chgData name="Tania Das" userId="c0a9a523af65b62c" providerId="LiveId" clId="{3AB6D9FD-6075-4D60-B099-FB3D3597D405}" dt="2022-02-18T14:34:53.165" v="2208" actId="14100"/>
          <ac:picMkLst>
            <pc:docMk/>
            <pc:sldMk cId="973744829" sldId="285"/>
            <ac:picMk id="6" creationId="{D942C835-AB6C-4513-A33B-059D7E9FF603}"/>
          </ac:picMkLst>
        </pc:picChg>
      </pc:sldChg>
      <pc:sldChg chg="addSp delSp modSp new mod">
        <pc:chgData name="Tania Das" userId="c0a9a523af65b62c" providerId="LiveId" clId="{3AB6D9FD-6075-4D60-B099-FB3D3597D405}" dt="2022-02-18T15:00:33.146" v="2565" actId="21"/>
        <pc:sldMkLst>
          <pc:docMk/>
          <pc:sldMk cId="2176580945" sldId="286"/>
        </pc:sldMkLst>
        <pc:spChg chg="add mod">
          <ac:chgData name="Tania Das" userId="c0a9a523af65b62c" providerId="LiveId" clId="{3AB6D9FD-6075-4D60-B099-FB3D3597D405}" dt="2022-02-18T14:40:10.786" v="2219" actId="1076"/>
          <ac:spMkLst>
            <pc:docMk/>
            <pc:sldMk cId="2176580945" sldId="286"/>
            <ac:spMk id="3" creationId="{FBB1C631-F4F3-4841-9FDA-BA054EC1E1BF}"/>
          </ac:spMkLst>
        </pc:spChg>
        <pc:spChg chg="add mod">
          <ac:chgData name="Tania Das" userId="c0a9a523af65b62c" providerId="LiveId" clId="{3AB6D9FD-6075-4D60-B099-FB3D3597D405}" dt="2022-02-18T14:41:14.449" v="2243" actId="1076"/>
          <ac:spMkLst>
            <pc:docMk/>
            <pc:sldMk cId="2176580945" sldId="286"/>
            <ac:spMk id="4" creationId="{544E8CBF-4401-4139-BE3C-7CF85F2419EA}"/>
          </ac:spMkLst>
        </pc:spChg>
        <pc:spChg chg="add mod">
          <ac:chgData name="Tania Das" userId="c0a9a523af65b62c" providerId="LiveId" clId="{3AB6D9FD-6075-4D60-B099-FB3D3597D405}" dt="2022-02-18T14:55:47.141" v="2555" actId="1076"/>
          <ac:spMkLst>
            <pc:docMk/>
            <pc:sldMk cId="2176580945" sldId="286"/>
            <ac:spMk id="6" creationId="{ACA16EA8-94D6-41ED-8533-747BFC91F5D8}"/>
          </ac:spMkLst>
        </pc:spChg>
        <pc:picChg chg="add del mod">
          <ac:chgData name="Tania Das" userId="c0a9a523af65b62c" providerId="LiveId" clId="{3AB6D9FD-6075-4D60-B099-FB3D3597D405}" dt="2022-02-18T15:00:33.146" v="2565" actId="21"/>
          <ac:picMkLst>
            <pc:docMk/>
            <pc:sldMk cId="2176580945" sldId="286"/>
            <ac:picMk id="8" creationId="{03A0D3EF-6861-4EB8-BC81-AF09DE8E469A}"/>
          </ac:picMkLst>
        </pc:picChg>
      </pc:sldChg>
      <pc:sldChg chg="addSp modSp new mod">
        <pc:chgData name="Tania Das" userId="c0a9a523af65b62c" providerId="LiveId" clId="{3AB6D9FD-6075-4D60-B099-FB3D3597D405}" dt="2022-02-18T15:04:15.294" v="2597" actId="113"/>
        <pc:sldMkLst>
          <pc:docMk/>
          <pc:sldMk cId="4000412726" sldId="287"/>
        </pc:sldMkLst>
        <pc:spChg chg="add mod">
          <ac:chgData name="Tania Das" userId="c0a9a523af65b62c" providerId="LiveId" clId="{3AB6D9FD-6075-4D60-B099-FB3D3597D405}" dt="2022-02-18T15:01:07.948" v="2567" actId="1076"/>
          <ac:spMkLst>
            <pc:docMk/>
            <pc:sldMk cId="4000412726" sldId="287"/>
            <ac:spMk id="4" creationId="{59262CD7-6E7B-46FA-BF9F-50A1B0D5BCC1}"/>
          </ac:spMkLst>
        </pc:spChg>
        <pc:spChg chg="add mod">
          <ac:chgData name="Tania Das" userId="c0a9a523af65b62c" providerId="LiveId" clId="{3AB6D9FD-6075-4D60-B099-FB3D3597D405}" dt="2022-02-18T15:04:15.294" v="2597" actId="113"/>
          <ac:spMkLst>
            <pc:docMk/>
            <pc:sldMk cId="4000412726" sldId="287"/>
            <ac:spMk id="6" creationId="{01093405-247D-4B95-85B4-D9F7C265EB88}"/>
          </ac:spMkLst>
        </pc:spChg>
        <pc:picChg chg="add mod">
          <ac:chgData name="Tania Das" userId="c0a9a523af65b62c" providerId="LiveId" clId="{3AB6D9FD-6075-4D60-B099-FB3D3597D405}" dt="2022-02-18T15:00:26.609" v="2564" actId="1076"/>
          <ac:picMkLst>
            <pc:docMk/>
            <pc:sldMk cId="4000412726" sldId="287"/>
            <ac:picMk id="2" creationId="{EBA5E183-2FEF-4039-A147-41ACF3CFACBF}"/>
          </ac:picMkLst>
        </pc:picChg>
      </pc:sldChg>
      <pc:sldChg chg="addSp modSp new mod">
        <pc:chgData name="Tania Das" userId="c0a9a523af65b62c" providerId="LiveId" clId="{3AB6D9FD-6075-4D60-B099-FB3D3597D405}" dt="2022-02-18T15:31:09.163" v="2938" actId="113"/>
        <pc:sldMkLst>
          <pc:docMk/>
          <pc:sldMk cId="3356709524" sldId="288"/>
        </pc:sldMkLst>
        <pc:spChg chg="add mod">
          <ac:chgData name="Tania Das" userId="c0a9a523af65b62c" providerId="LiveId" clId="{3AB6D9FD-6075-4D60-B099-FB3D3597D405}" dt="2022-02-18T15:04:45.526" v="2600" actId="1076"/>
          <ac:spMkLst>
            <pc:docMk/>
            <pc:sldMk cId="3356709524" sldId="288"/>
            <ac:spMk id="3" creationId="{1ACBA81C-A42E-4570-A2A6-3ADFEE90DB96}"/>
          </ac:spMkLst>
        </pc:spChg>
        <pc:spChg chg="add mod">
          <ac:chgData name="Tania Das" userId="c0a9a523af65b62c" providerId="LiveId" clId="{3AB6D9FD-6075-4D60-B099-FB3D3597D405}" dt="2022-02-18T15:31:09.163" v="2938" actId="113"/>
          <ac:spMkLst>
            <pc:docMk/>
            <pc:sldMk cId="3356709524" sldId="288"/>
            <ac:spMk id="5" creationId="{7079D5ED-3177-4703-BF1F-9D92C51D4DDB}"/>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8/26/2024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2DB92-CCD9-4192-80E9-6BAF58C69BB4}"/>
              </a:ext>
            </a:extLst>
          </p:cNvPr>
          <p:cNvSpPr>
            <a:spLocks noGrp="1"/>
          </p:cNvSpPr>
          <p:nvPr>
            <p:ph type="ctrTitle"/>
          </p:nvPr>
        </p:nvSpPr>
        <p:spPr/>
        <p:txBody>
          <a:bodyPr/>
          <a:lstStyle/>
          <a:p>
            <a:r>
              <a:rPr lang="en-US"/>
              <a:t>Linear Regression-Elantra Sales </a:t>
            </a:r>
            <a:r>
              <a:rPr lang="en-US" dirty="0"/>
              <a:t>Prediction</a:t>
            </a:r>
            <a:endParaRPr lang="en-IN" dirty="0"/>
          </a:p>
        </p:txBody>
      </p:sp>
      <p:sp>
        <p:nvSpPr>
          <p:cNvPr id="3" name="Subtitle 2">
            <a:extLst>
              <a:ext uri="{FF2B5EF4-FFF2-40B4-BE49-F238E27FC236}">
                <a16:creationId xmlns:a16="http://schemas.microsoft.com/office/drawing/2014/main" id="{EF754C2C-7F9F-4A7A-BFA6-6D2435052227}"/>
              </a:ext>
            </a:extLst>
          </p:cNvPr>
          <p:cNvSpPr>
            <a:spLocks noGrp="1"/>
          </p:cNvSpPr>
          <p:nvPr>
            <p:ph type="subTitle" idx="1"/>
          </p:nvPr>
        </p:nvSpPr>
        <p:spPr/>
        <p:txBody>
          <a:bodyPr/>
          <a:lstStyle/>
          <a:p>
            <a:r>
              <a:rPr lang="en-US" dirty="0"/>
              <a:t>                                                 By Atanu Das</a:t>
            </a:r>
            <a:endParaRPr lang="en-IN" dirty="0"/>
          </a:p>
        </p:txBody>
      </p:sp>
    </p:spTree>
    <p:extLst>
      <p:ext uri="{BB962C8B-B14F-4D97-AF65-F5344CB8AC3E}">
        <p14:creationId xmlns:p14="http://schemas.microsoft.com/office/powerpoint/2010/main" val="563781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39A37E-73C0-42F3-83F6-8C3C67205356}"/>
              </a:ext>
            </a:extLst>
          </p:cNvPr>
          <p:cNvSpPr txBox="1"/>
          <p:nvPr/>
        </p:nvSpPr>
        <p:spPr>
          <a:xfrm>
            <a:off x="663390" y="698357"/>
            <a:ext cx="6113928" cy="369332"/>
          </a:xfrm>
          <a:prstGeom prst="rect">
            <a:avLst/>
          </a:prstGeom>
          <a:noFill/>
        </p:spPr>
        <p:txBody>
          <a:bodyPr wrap="square">
            <a:spAutoFit/>
          </a:bodyPr>
          <a:lstStyle/>
          <a:p>
            <a:r>
              <a:rPr lang="en-IN" b="1" dirty="0">
                <a:solidFill>
                  <a:srgbClr val="002060"/>
                </a:solidFill>
              </a:rPr>
              <a:t>PROBLEM STATEMENT:</a:t>
            </a:r>
          </a:p>
        </p:txBody>
      </p:sp>
      <p:sp>
        <p:nvSpPr>
          <p:cNvPr id="5" name="TextBox 4">
            <a:extLst>
              <a:ext uri="{FF2B5EF4-FFF2-40B4-BE49-F238E27FC236}">
                <a16:creationId xmlns:a16="http://schemas.microsoft.com/office/drawing/2014/main" id="{89731286-C1EC-4316-B8D6-7FF92D3C760B}"/>
              </a:ext>
            </a:extLst>
          </p:cNvPr>
          <p:cNvSpPr txBox="1"/>
          <p:nvPr/>
        </p:nvSpPr>
        <p:spPr>
          <a:xfrm>
            <a:off x="573741" y="1250532"/>
            <a:ext cx="10676965" cy="6038191"/>
          </a:xfrm>
          <a:prstGeom prst="rect">
            <a:avLst/>
          </a:prstGeom>
          <a:noFill/>
        </p:spPr>
        <p:txBody>
          <a:bodyPr wrap="square">
            <a:spAutoFit/>
          </a:bodyPr>
          <a:lstStyle/>
          <a:p>
            <a:pPr lvl="0" algn="just">
              <a:lnSpc>
                <a:spcPct val="107000"/>
              </a:lnSpc>
              <a:buClr>
                <a:srgbClr val="313131"/>
              </a:buClr>
            </a:pPr>
            <a:r>
              <a:rPr lang="en-US"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3. How many variables are significant, or have levels that are  significant? Use 0.10 as your p-value cutoff.</a:t>
            </a:r>
          </a:p>
          <a:p>
            <a:pPr lvl="0" algn="just">
              <a:lnSpc>
                <a:spcPct val="107000"/>
              </a:lnSpc>
              <a:buClr>
                <a:srgbClr val="313131"/>
              </a:buClr>
            </a:pPr>
            <a:endParaRPr lang="en-US" dirty="0">
              <a:solidFill>
                <a:srgbClr val="222222"/>
              </a:solidFill>
              <a:latin typeface="Calibri" panose="020F0502020204030204" pitchFamily="34" charset="0"/>
              <a:ea typeface="Calibri" panose="020F0502020204030204" pitchFamily="34" charset="0"/>
              <a:cs typeface="Calibri" panose="020F0502020204030204" pitchFamily="34" charset="0"/>
            </a:endParaRPr>
          </a:p>
          <a:p>
            <a:pPr lvl="0" algn="just">
              <a:lnSpc>
                <a:spcPct val="107000"/>
              </a:lnSpc>
              <a:buClr>
                <a:srgbClr val="313131"/>
              </a:buClr>
            </a:pP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At p-value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0.10 </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none of the variables  are significant or have levels that are significant.</a:t>
            </a:r>
          </a:p>
          <a:p>
            <a:pPr lvl="0" algn="just">
              <a:lnSpc>
                <a:spcPct val="107000"/>
              </a:lnSpc>
              <a:buClr>
                <a:srgbClr val="313131"/>
              </a:buClr>
            </a:pPr>
            <a:endPar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endParaRPr>
          </a:p>
          <a:p>
            <a:pPr lvl="0" algn="just">
              <a:lnSpc>
                <a:spcPct val="107000"/>
              </a:lnSpc>
              <a:buClr>
                <a:srgbClr val="313131"/>
              </a:buClr>
            </a:pPr>
            <a:r>
              <a:rPr lang="en-US"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4. What is the coefficient of the Unemployment variable? What is the interpretation of this coefficient?</a:t>
            </a:r>
          </a:p>
          <a:p>
            <a:pPr lvl="0" algn="just">
              <a:lnSpc>
                <a:spcPct val="107000"/>
              </a:lnSpc>
              <a:buClr>
                <a:srgbClr val="313131"/>
              </a:buClr>
            </a:pP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The coefficient of the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Unemployment variable </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is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-3179.90</a:t>
            </a:r>
          </a:p>
          <a:p>
            <a:pPr lvl="0">
              <a:lnSpc>
                <a:spcPct val="107000"/>
              </a:lnSpc>
              <a:buClr>
                <a:srgbClr val="313131"/>
              </a:buClr>
            </a:pP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The interpretation of this coefficient is:</a:t>
            </a:r>
          </a:p>
          <a:p>
            <a:pPr lvl="0">
              <a:lnSpc>
                <a:spcPct val="107000"/>
              </a:lnSpc>
              <a:buClr>
                <a:srgbClr val="313131"/>
              </a:buClr>
            </a:pP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dirty="0">
                <a:solidFill>
                  <a:srgbClr val="333333"/>
                </a:solidFill>
                <a:effectLst/>
                <a:latin typeface="Calibri" panose="020F0502020204030204" pitchFamily="34" charset="0"/>
                <a:cs typeface="Calibri" panose="020F0502020204030204" pitchFamily="34" charset="0"/>
              </a:rPr>
              <a:t>For an increase in </a:t>
            </a:r>
            <a:r>
              <a:rPr lang="en-US" sz="2000" b="1" i="0" dirty="0">
                <a:solidFill>
                  <a:srgbClr val="333333"/>
                </a:solidFill>
                <a:effectLst/>
                <a:latin typeface="Calibri" panose="020F0502020204030204" pitchFamily="34" charset="0"/>
                <a:cs typeface="Calibri" panose="020F0502020204030204" pitchFamily="34" charset="0"/>
              </a:rPr>
              <a:t>1 </a:t>
            </a:r>
            <a:r>
              <a:rPr lang="en-US" sz="2000" dirty="0">
                <a:solidFill>
                  <a:srgbClr val="333333"/>
                </a:solidFill>
                <a:latin typeface="Calibri" panose="020F0502020204030204" pitchFamily="34" charset="0"/>
                <a:cs typeface="Calibri" panose="020F0502020204030204" pitchFamily="34" charset="0"/>
              </a:rPr>
              <a:t>unit of</a:t>
            </a:r>
            <a:r>
              <a:rPr lang="en-US" sz="2000" b="0" i="0" dirty="0">
                <a:solidFill>
                  <a:srgbClr val="333333"/>
                </a:solidFill>
                <a:effectLst/>
                <a:latin typeface="Calibri" panose="020F0502020204030204" pitchFamily="34" charset="0"/>
                <a:cs typeface="Calibri" panose="020F0502020204030204" pitchFamily="34" charset="0"/>
              </a:rPr>
              <a:t> Unemployment, the prediction of Elantra sales decreases by </a:t>
            </a:r>
            <a:r>
              <a:rPr lang="en-US" sz="2000" b="1" i="0" dirty="0">
                <a:solidFill>
                  <a:srgbClr val="333333"/>
                </a:solidFill>
                <a:effectLst/>
                <a:latin typeface="Calibri" panose="020F0502020204030204" pitchFamily="34" charset="0"/>
                <a:cs typeface="Calibri" panose="020F0502020204030204" pitchFamily="34" charset="0"/>
              </a:rPr>
              <a:t>3179.90 </a:t>
            </a:r>
            <a:r>
              <a:rPr lang="en-US" sz="2000" b="0" i="0">
                <a:solidFill>
                  <a:srgbClr val="333333"/>
                </a:solidFill>
                <a:effectLst/>
                <a:latin typeface="Calibri" panose="020F0502020204030204" pitchFamily="34" charset="0"/>
                <a:cs typeface="Calibri" panose="020F0502020204030204" pitchFamily="34" charset="0"/>
              </a:rPr>
              <a:t>unit.</a:t>
            </a:r>
          </a:p>
          <a:p>
            <a:pPr lvl="0">
              <a:lnSpc>
                <a:spcPct val="107000"/>
              </a:lnSpc>
              <a:buClr>
                <a:srgbClr val="313131"/>
              </a:buClr>
            </a:pPr>
            <a:endParaRPr lang="en-IN" sz="2000" b="0" i="0" dirty="0">
              <a:solidFill>
                <a:srgbClr val="333333"/>
              </a:solidFill>
              <a:latin typeface="Calibri" panose="020F0502020204030204" pitchFamily="34" charset="0"/>
              <a:cs typeface="Calibri" panose="020F0502020204030204" pitchFamily="34" charset="0"/>
            </a:endParaRPr>
          </a:p>
          <a:p>
            <a:pPr>
              <a:lnSpc>
                <a:spcPct val="107000"/>
              </a:lnSpc>
              <a:buClr>
                <a:srgbClr val="313131"/>
              </a:buClr>
            </a:pPr>
            <a:r>
              <a:rPr lang="en-US" sz="18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5.In our problem, since our data includes the month of the year in which the units were sold, it is feasible for us to incorporate monthly seasonality. From a modeling point of view, it may be reasonable that the month plays an effect in how many Elantra units are </a:t>
            </a:r>
            <a:r>
              <a:rPr lang="en-US" sz="18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sold.To</a:t>
            </a:r>
            <a:r>
              <a:rPr lang="en-US" sz="18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incorporate the seasonal effect due to the month, build a new linear regression model that predicts monthly Elantra sales using Month as well as Unemployment, CPI_all, CPI_energy and Queries. Do not modify the training and testing data frames before building the model. </a:t>
            </a:r>
            <a:r>
              <a:rPr lang="en-US"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What is the model R-Squared?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Clr>
                <a:srgbClr val="313131"/>
              </a:buClr>
            </a:pPr>
            <a:r>
              <a:rPr lang="en-US" sz="2000" dirty="0">
                <a:effectLst/>
                <a:latin typeface="Calibri" panose="020F0502020204030204" pitchFamily="34" charset="0"/>
                <a:ea typeface="Calibri" panose="020F0502020204030204" pitchFamily="34" charset="0"/>
                <a:cs typeface="Calibri" panose="020F0502020204030204" pitchFamily="34" charset="0"/>
              </a:rPr>
              <a:t> </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lvl="0" algn="just">
              <a:lnSpc>
                <a:spcPct val="107000"/>
              </a:lnSpc>
              <a:buClr>
                <a:srgbClr val="313131"/>
              </a:buClr>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9720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572053-5732-4C50-966C-D3A94356755E}"/>
              </a:ext>
            </a:extLst>
          </p:cNvPr>
          <p:cNvSpPr txBox="1"/>
          <p:nvPr/>
        </p:nvSpPr>
        <p:spPr>
          <a:xfrm>
            <a:off x="573741" y="608711"/>
            <a:ext cx="6113928" cy="369332"/>
          </a:xfrm>
          <a:prstGeom prst="rect">
            <a:avLst/>
          </a:prstGeom>
          <a:noFill/>
        </p:spPr>
        <p:txBody>
          <a:bodyPr wrap="square">
            <a:spAutoFit/>
          </a:bodyPr>
          <a:lstStyle/>
          <a:p>
            <a:r>
              <a:rPr lang="en-IN" b="1" dirty="0">
                <a:solidFill>
                  <a:srgbClr val="002060"/>
                </a:solidFill>
              </a:rPr>
              <a:t>PROBLEM STATEMENT:</a:t>
            </a:r>
          </a:p>
        </p:txBody>
      </p:sp>
      <p:sp>
        <p:nvSpPr>
          <p:cNvPr id="4" name="TextBox 3">
            <a:extLst>
              <a:ext uri="{FF2B5EF4-FFF2-40B4-BE49-F238E27FC236}">
                <a16:creationId xmlns:a16="http://schemas.microsoft.com/office/drawing/2014/main" id="{F719025E-9C65-4E00-95CB-EB3A5AFAE085}"/>
              </a:ext>
            </a:extLst>
          </p:cNvPr>
          <p:cNvSpPr txBox="1"/>
          <p:nvPr/>
        </p:nvSpPr>
        <p:spPr>
          <a:xfrm>
            <a:off x="573741" y="1093694"/>
            <a:ext cx="10775577" cy="1015663"/>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R-square of the previous model was relatively low so in order to improve our model we have re-run the linear regression model by  taking month into consideration along with the other variables. The summary of the linear regression model is given below: </a:t>
            </a:r>
            <a:endParaRPr lang="en-IN" sz="20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48E32D83-202E-4CAB-BA74-5751BD2FDC45}"/>
              </a:ext>
            </a:extLst>
          </p:cNvPr>
          <p:cNvPicPr>
            <a:picLocks noChangeAspect="1"/>
          </p:cNvPicPr>
          <p:nvPr/>
        </p:nvPicPr>
        <p:blipFill>
          <a:blip r:embed="rId2"/>
          <a:stretch>
            <a:fillRect/>
          </a:stretch>
        </p:blipFill>
        <p:spPr>
          <a:xfrm>
            <a:off x="842682" y="2225008"/>
            <a:ext cx="5755713" cy="3981546"/>
          </a:xfrm>
          <a:prstGeom prst="rect">
            <a:avLst/>
          </a:prstGeom>
        </p:spPr>
      </p:pic>
      <p:sp>
        <p:nvSpPr>
          <p:cNvPr id="8" name="TextBox 7">
            <a:extLst>
              <a:ext uri="{FF2B5EF4-FFF2-40B4-BE49-F238E27FC236}">
                <a16:creationId xmlns:a16="http://schemas.microsoft.com/office/drawing/2014/main" id="{DBF9A360-2A3B-4160-8EF4-1898170862D2}"/>
              </a:ext>
            </a:extLst>
          </p:cNvPr>
          <p:cNvSpPr txBox="1"/>
          <p:nvPr/>
        </p:nvSpPr>
        <p:spPr>
          <a:xfrm>
            <a:off x="6266330" y="2484985"/>
            <a:ext cx="5002305" cy="3477875"/>
          </a:xfrm>
          <a:prstGeom prst="rect">
            <a:avLst/>
          </a:prstGeom>
          <a:noFill/>
        </p:spPr>
        <p:txBody>
          <a:bodyPr wrap="square">
            <a:spAutoFit/>
          </a:bodyPr>
          <a:lstStyle/>
          <a:p>
            <a:r>
              <a:rPr lang="en-US" sz="2000" dirty="0">
                <a:latin typeface="Calibri" panose="020F0502020204030204" pitchFamily="34" charset="0"/>
                <a:cs typeface="Calibri" panose="020F0502020204030204" pitchFamily="34" charset="0"/>
              </a:rPr>
              <a:t>Multiple R-squared for this new model is </a:t>
            </a:r>
            <a:r>
              <a:rPr lang="en-US" sz="2000" b="1" dirty="0">
                <a:latin typeface="Calibri" panose="020F0502020204030204" pitchFamily="34" charset="0"/>
                <a:cs typeface="Calibri" panose="020F0502020204030204" pitchFamily="34" charset="0"/>
              </a:rPr>
              <a:t>0.4344</a:t>
            </a:r>
            <a:r>
              <a:rPr lang="en-US" sz="2000" dirty="0">
                <a:latin typeface="Calibri" panose="020F0502020204030204" pitchFamily="34" charset="0"/>
                <a:cs typeface="Calibri" panose="020F0502020204030204" pitchFamily="34" charset="0"/>
              </a:rPr>
              <a:t> but value of Adjusted R-squared has gone down to </a:t>
            </a:r>
            <a:r>
              <a:rPr lang="en-US" sz="2000" b="1" dirty="0">
                <a:latin typeface="Calibri" panose="020F0502020204030204" pitchFamily="34" charset="0"/>
                <a:cs typeface="Calibri" panose="020F0502020204030204" pitchFamily="34" charset="0"/>
              </a:rPr>
              <a:t>0.3402</a:t>
            </a:r>
            <a:r>
              <a:rPr lang="en-US" sz="2000" dirty="0">
                <a:latin typeface="Calibri" panose="020F0502020204030204" pitchFamily="34" charset="0"/>
                <a:cs typeface="Calibri" panose="020F0502020204030204" pitchFamily="34" charset="0"/>
              </a:rPr>
              <a:t> from </a:t>
            </a:r>
            <a:r>
              <a:rPr lang="en-US" sz="2000" b="1" dirty="0">
                <a:latin typeface="Calibri" panose="020F0502020204030204" pitchFamily="34" charset="0"/>
                <a:cs typeface="Calibri" panose="020F0502020204030204" pitchFamily="34" charset="0"/>
              </a:rPr>
              <a:t>0.3544</a:t>
            </a:r>
            <a:r>
              <a:rPr lang="en-US" sz="2000" dirty="0">
                <a:latin typeface="Calibri" panose="020F0502020204030204" pitchFamily="34" charset="0"/>
                <a:cs typeface="Calibri" panose="020F0502020204030204" pitchFamily="34" charset="0"/>
              </a:rPr>
              <a:t> and none of the variables are very significant. The adjusted R-Squared is the R-Squared but adjusted to take into account the number of variables. If the adjusted R-Squared is lower, then this indicates that our model is not better and in fact may be worse. Furthermore, if none of the variables have become significant, then this also indicates that the model is not better.</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3460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6F7BC-BA44-411C-88C4-52E598D9E649}"/>
              </a:ext>
            </a:extLst>
          </p:cNvPr>
          <p:cNvSpPr txBox="1"/>
          <p:nvPr/>
        </p:nvSpPr>
        <p:spPr>
          <a:xfrm>
            <a:off x="591672" y="644570"/>
            <a:ext cx="6113928" cy="369332"/>
          </a:xfrm>
          <a:prstGeom prst="rect">
            <a:avLst/>
          </a:prstGeom>
          <a:noFill/>
        </p:spPr>
        <p:txBody>
          <a:bodyPr wrap="square">
            <a:spAutoFit/>
          </a:bodyPr>
          <a:lstStyle/>
          <a:p>
            <a:r>
              <a:rPr lang="en-IN" b="1" dirty="0">
                <a:solidFill>
                  <a:srgbClr val="002060"/>
                </a:solidFill>
              </a:rPr>
              <a:t>PROBLEM STATEMENT:</a:t>
            </a:r>
          </a:p>
        </p:txBody>
      </p:sp>
      <p:sp>
        <p:nvSpPr>
          <p:cNvPr id="5" name="TextBox 4">
            <a:extLst>
              <a:ext uri="{FF2B5EF4-FFF2-40B4-BE49-F238E27FC236}">
                <a16:creationId xmlns:a16="http://schemas.microsoft.com/office/drawing/2014/main" id="{0550443F-E93F-4923-B5A6-6C7D8759FD3D}"/>
              </a:ext>
            </a:extLst>
          </p:cNvPr>
          <p:cNvSpPr txBox="1"/>
          <p:nvPr/>
        </p:nvSpPr>
        <p:spPr>
          <a:xfrm>
            <a:off x="645459" y="1013147"/>
            <a:ext cx="10901082" cy="707886"/>
          </a:xfrm>
          <a:prstGeom prst="rect">
            <a:avLst/>
          </a:prstGeom>
          <a:noFill/>
        </p:spPr>
        <p:txBody>
          <a:bodyPr wrap="square">
            <a:spAutoFit/>
          </a:bodyPr>
          <a:lstStyle/>
          <a:p>
            <a:r>
              <a:rPr lang="en-US" sz="2000" dirty="0">
                <a:latin typeface="Calibri" panose="020F0502020204030204" pitchFamily="34" charset="0"/>
                <a:cs typeface="Calibri" panose="020F0502020204030204" pitchFamily="34" charset="0"/>
              </a:rPr>
              <a:t>6.Re-run the regression with the Month variable modeled as a factor variable. What is the model R-Squared?</a:t>
            </a:r>
            <a:endParaRPr lang="en-IN" sz="20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08123E3-3255-42AA-B30D-ACCC3A98B1F3}"/>
              </a:ext>
            </a:extLst>
          </p:cNvPr>
          <p:cNvSpPr txBox="1"/>
          <p:nvPr/>
        </p:nvSpPr>
        <p:spPr>
          <a:xfrm>
            <a:off x="5351929" y="1796663"/>
            <a:ext cx="6060142" cy="2554545"/>
          </a:xfrm>
          <a:prstGeom prst="rect">
            <a:avLst/>
          </a:prstGeom>
          <a:noFill/>
        </p:spPr>
        <p:txBody>
          <a:bodyPr wrap="square">
            <a:spAutoFit/>
          </a:bodyPr>
          <a:lstStyle/>
          <a:p>
            <a:r>
              <a:rPr lang="en-US" sz="2000" dirty="0">
                <a:latin typeface="Calibri" panose="020F0502020204030204" pitchFamily="34" charset="0"/>
                <a:cs typeface="Calibri" panose="020F0502020204030204" pitchFamily="34" charset="0"/>
              </a:rPr>
              <a:t>If we can look back our second model and dataset we can see that we are predicting sales based on Month that takes integer value, however it should be a factor variable. So, first we are going to convert this variable into factor variable. Now again we re-run the model by taking month as factor variable and the summary of the model is given. R-squared of this model is </a:t>
            </a:r>
            <a:r>
              <a:rPr lang="en-US" sz="2000" b="1" dirty="0">
                <a:latin typeface="Calibri" panose="020F0502020204030204" pitchFamily="34" charset="0"/>
                <a:cs typeface="Calibri" panose="020F0502020204030204" pitchFamily="34" charset="0"/>
              </a:rPr>
              <a:t>0.8193</a:t>
            </a:r>
            <a:r>
              <a:rPr lang="en-US" sz="2000" dirty="0">
                <a:latin typeface="Calibri" panose="020F0502020204030204" pitchFamily="34" charset="0"/>
                <a:cs typeface="Calibri" panose="020F0502020204030204" pitchFamily="34" charset="0"/>
              </a:rPr>
              <a:t> and adjusted R-squared is </a:t>
            </a:r>
            <a:r>
              <a:rPr lang="en-US" sz="2000" b="1" dirty="0">
                <a:latin typeface="Calibri" panose="020F0502020204030204" pitchFamily="34" charset="0"/>
                <a:cs typeface="Calibri" panose="020F0502020204030204" pitchFamily="34" charset="0"/>
              </a:rPr>
              <a:t>0.6837. </a:t>
            </a:r>
            <a:endParaRPr lang="en-IN" sz="2000" b="1"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1DE8EA0B-3935-4883-9638-42AC27C0B380}"/>
              </a:ext>
            </a:extLst>
          </p:cNvPr>
          <p:cNvPicPr>
            <a:picLocks noChangeAspect="1"/>
          </p:cNvPicPr>
          <p:nvPr/>
        </p:nvPicPr>
        <p:blipFill>
          <a:blip r:embed="rId2"/>
          <a:stretch>
            <a:fillRect/>
          </a:stretch>
        </p:blipFill>
        <p:spPr>
          <a:xfrm>
            <a:off x="699247" y="1796662"/>
            <a:ext cx="4652682" cy="3940749"/>
          </a:xfrm>
          <a:prstGeom prst="rect">
            <a:avLst/>
          </a:prstGeom>
        </p:spPr>
      </p:pic>
    </p:spTree>
    <p:extLst>
      <p:ext uri="{BB962C8B-B14F-4D97-AF65-F5344CB8AC3E}">
        <p14:creationId xmlns:p14="http://schemas.microsoft.com/office/powerpoint/2010/main" val="778493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09278B-C7C7-47F8-96A2-09A1F015D3F7}"/>
              </a:ext>
            </a:extLst>
          </p:cNvPr>
          <p:cNvSpPr txBox="1"/>
          <p:nvPr/>
        </p:nvSpPr>
        <p:spPr>
          <a:xfrm>
            <a:off x="591671" y="662499"/>
            <a:ext cx="6113928" cy="369332"/>
          </a:xfrm>
          <a:prstGeom prst="rect">
            <a:avLst/>
          </a:prstGeom>
          <a:noFill/>
        </p:spPr>
        <p:txBody>
          <a:bodyPr wrap="square">
            <a:spAutoFit/>
          </a:bodyPr>
          <a:lstStyle/>
          <a:p>
            <a:r>
              <a:rPr lang="en-IN" b="1" dirty="0">
                <a:solidFill>
                  <a:srgbClr val="002060"/>
                </a:solidFill>
              </a:rPr>
              <a:t>PROBLEM STATEMENT:</a:t>
            </a:r>
          </a:p>
        </p:txBody>
      </p:sp>
      <p:sp>
        <p:nvSpPr>
          <p:cNvPr id="5" name="TextBox 4">
            <a:extLst>
              <a:ext uri="{FF2B5EF4-FFF2-40B4-BE49-F238E27FC236}">
                <a16:creationId xmlns:a16="http://schemas.microsoft.com/office/drawing/2014/main" id="{27734BE0-B999-4A70-8AB1-808B8E96483E}"/>
              </a:ext>
            </a:extLst>
          </p:cNvPr>
          <p:cNvSpPr txBox="1"/>
          <p:nvPr/>
        </p:nvSpPr>
        <p:spPr>
          <a:xfrm>
            <a:off x="591671" y="1031831"/>
            <a:ext cx="10927976" cy="1015663"/>
          </a:xfrm>
          <a:prstGeom prst="rect">
            <a:avLst/>
          </a:prstGeom>
          <a:noFill/>
        </p:spPr>
        <p:txBody>
          <a:bodyPr wrap="square">
            <a:spAutoFit/>
          </a:bodyPr>
          <a:lstStyle/>
          <a:p>
            <a:r>
              <a:rPr lang="en-US" sz="2000" dirty="0">
                <a:latin typeface="Calibri" panose="020F0502020204030204" pitchFamily="34" charset="0"/>
                <a:cs typeface="Calibri" panose="020F0502020204030204" pitchFamily="34" charset="0"/>
              </a:rPr>
              <a:t>7.Which variables are significant, or have levels that are significant? Use 0.10 as your p-value cutoff. (Select all that apply.)</a:t>
            </a:r>
          </a:p>
          <a:p>
            <a:endParaRPr lang="en-IN" sz="20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2156BA6C-2E3C-40A6-BD9D-40A964ADF372}"/>
              </a:ext>
            </a:extLst>
          </p:cNvPr>
          <p:cNvSpPr txBox="1"/>
          <p:nvPr/>
        </p:nvSpPr>
        <p:spPr>
          <a:xfrm>
            <a:off x="748553" y="1671988"/>
            <a:ext cx="10614212" cy="2862322"/>
          </a:xfrm>
          <a:prstGeom prst="rect">
            <a:avLst/>
          </a:prstGeom>
          <a:noFill/>
        </p:spPr>
        <p:txBody>
          <a:bodyPr wrap="square">
            <a:spAutoFit/>
          </a:bodyPr>
          <a:lstStyle/>
          <a:p>
            <a:r>
              <a:rPr lang="en-US" sz="2000" dirty="0">
                <a:latin typeface="Calibri" panose="020F0502020204030204" pitchFamily="34" charset="0"/>
                <a:cs typeface="Calibri" panose="020F0502020204030204" pitchFamily="34" charset="0"/>
              </a:rPr>
              <a:t>We can see that at p-value of 0.1 Unemployment, Months, CPI_energy and CPI_all are significant whereas none of the  variables were very much significant in the previous models. Another peculiar observation about the regression is that the sign of the Queries variable has changed. In particular, when we naively modeled Month as a numeric variable, Queries had a positive coefficient. Now, Queries has a negative coefficient. Furthermore, CPI_energy has a positive coefficient. If the price of energy increases, we would expect consumers to have less funds to purchase automobiles, leading to lower Elantra sales. The changes in coefficient signs and signs that are counter to our intuition may be due to a multicolinearity problem. To check, we will compute the correlations of the variables in the training set.</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9627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CE89CF-172C-497B-9850-78788C6C15FD}"/>
              </a:ext>
            </a:extLst>
          </p:cNvPr>
          <p:cNvSpPr txBox="1"/>
          <p:nvPr/>
        </p:nvSpPr>
        <p:spPr>
          <a:xfrm>
            <a:off x="591671" y="608710"/>
            <a:ext cx="6113928" cy="369332"/>
          </a:xfrm>
          <a:prstGeom prst="rect">
            <a:avLst/>
          </a:prstGeom>
          <a:noFill/>
        </p:spPr>
        <p:txBody>
          <a:bodyPr wrap="square">
            <a:spAutoFit/>
          </a:bodyPr>
          <a:lstStyle/>
          <a:p>
            <a:r>
              <a:rPr lang="en-IN" b="1" dirty="0">
                <a:solidFill>
                  <a:srgbClr val="002060"/>
                </a:solidFill>
              </a:rPr>
              <a:t>PROBLEM STATEMENT:</a:t>
            </a:r>
          </a:p>
        </p:txBody>
      </p:sp>
      <p:sp>
        <p:nvSpPr>
          <p:cNvPr id="4" name="TextBox 3">
            <a:extLst>
              <a:ext uri="{FF2B5EF4-FFF2-40B4-BE49-F238E27FC236}">
                <a16:creationId xmlns:a16="http://schemas.microsoft.com/office/drawing/2014/main" id="{F159BC80-CBDC-42EB-A989-96A4019F9532}"/>
              </a:ext>
            </a:extLst>
          </p:cNvPr>
          <p:cNvSpPr txBox="1"/>
          <p:nvPr/>
        </p:nvSpPr>
        <p:spPr>
          <a:xfrm>
            <a:off x="591671" y="1066801"/>
            <a:ext cx="6580094" cy="400110"/>
          </a:xfrm>
          <a:prstGeom prst="rect">
            <a:avLst/>
          </a:prstGeom>
          <a:noFill/>
        </p:spPr>
        <p:txBody>
          <a:bodyPr wrap="square" rtlCol="0">
            <a:spAutoFit/>
          </a:bodyPr>
          <a:lstStyle/>
          <a:p>
            <a:r>
              <a:rPr lang="en-IN" sz="2000" b="1" dirty="0">
                <a:latin typeface="Calibri" panose="020F0502020204030204" pitchFamily="34" charset="0"/>
                <a:cs typeface="Calibri" panose="020F0502020204030204" pitchFamily="34" charset="0"/>
              </a:rPr>
              <a:t>CORRELATION OF THE VARIABLES</a:t>
            </a:r>
          </a:p>
        </p:txBody>
      </p:sp>
      <p:pic>
        <p:nvPicPr>
          <p:cNvPr id="6" name="Picture 5">
            <a:extLst>
              <a:ext uri="{FF2B5EF4-FFF2-40B4-BE49-F238E27FC236}">
                <a16:creationId xmlns:a16="http://schemas.microsoft.com/office/drawing/2014/main" id="{D942C835-AB6C-4513-A33B-059D7E9FF603}"/>
              </a:ext>
            </a:extLst>
          </p:cNvPr>
          <p:cNvPicPr>
            <a:picLocks noChangeAspect="1"/>
          </p:cNvPicPr>
          <p:nvPr/>
        </p:nvPicPr>
        <p:blipFill>
          <a:blip r:embed="rId2"/>
          <a:stretch>
            <a:fillRect/>
          </a:stretch>
        </p:blipFill>
        <p:spPr>
          <a:xfrm>
            <a:off x="782601" y="1811725"/>
            <a:ext cx="6957895" cy="1325922"/>
          </a:xfrm>
          <a:prstGeom prst="rect">
            <a:avLst/>
          </a:prstGeom>
        </p:spPr>
      </p:pic>
      <p:sp>
        <p:nvSpPr>
          <p:cNvPr id="8" name="TextBox 7">
            <a:extLst>
              <a:ext uri="{FF2B5EF4-FFF2-40B4-BE49-F238E27FC236}">
                <a16:creationId xmlns:a16="http://schemas.microsoft.com/office/drawing/2014/main" id="{8453629E-5937-40D5-B784-A9E07B72803D}"/>
              </a:ext>
            </a:extLst>
          </p:cNvPr>
          <p:cNvSpPr txBox="1"/>
          <p:nvPr/>
        </p:nvSpPr>
        <p:spPr>
          <a:xfrm>
            <a:off x="782600" y="3482461"/>
            <a:ext cx="10468106" cy="1015663"/>
          </a:xfrm>
          <a:prstGeom prst="rect">
            <a:avLst/>
          </a:prstGeom>
          <a:noFill/>
        </p:spPr>
        <p:txBody>
          <a:bodyPr wrap="square">
            <a:spAutoFit/>
          </a:bodyPr>
          <a:lstStyle/>
          <a:p>
            <a:r>
              <a:rPr lang="en-US" sz="2000" dirty="0">
                <a:latin typeface="Calibri" panose="020F0502020204030204" pitchFamily="34" charset="0"/>
                <a:cs typeface="Calibri" panose="020F0502020204030204" pitchFamily="34" charset="0"/>
              </a:rPr>
              <a:t>From the correlation table we can see that there are many variables highly correlated (Unemployment, CPI_energy, CPI_all) with each other; as a result, the sign change of Queries is likely to be due to multicolinearity.</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3744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B1C631-F4F3-4841-9FDA-BA054EC1E1BF}"/>
              </a:ext>
            </a:extLst>
          </p:cNvPr>
          <p:cNvSpPr txBox="1"/>
          <p:nvPr/>
        </p:nvSpPr>
        <p:spPr>
          <a:xfrm>
            <a:off x="627530" y="662498"/>
            <a:ext cx="6113928" cy="369332"/>
          </a:xfrm>
          <a:prstGeom prst="rect">
            <a:avLst/>
          </a:prstGeom>
          <a:noFill/>
        </p:spPr>
        <p:txBody>
          <a:bodyPr wrap="square">
            <a:spAutoFit/>
          </a:bodyPr>
          <a:lstStyle/>
          <a:p>
            <a:r>
              <a:rPr lang="en-IN" b="1" dirty="0">
                <a:solidFill>
                  <a:srgbClr val="002060"/>
                </a:solidFill>
              </a:rPr>
              <a:t>PROBLEM STATEMENT:</a:t>
            </a:r>
          </a:p>
        </p:txBody>
      </p:sp>
      <p:sp>
        <p:nvSpPr>
          <p:cNvPr id="4" name="TextBox 3">
            <a:extLst>
              <a:ext uri="{FF2B5EF4-FFF2-40B4-BE49-F238E27FC236}">
                <a16:creationId xmlns:a16="http://schemas.microsoft.com/office/drawing/2014/main" id="{544E8CBF-4401-4139-BE3C-7CF85F2419EA}"/>
              </a:ext>
            </a:extLst>
          </p:cNvPr>
          <p:cNvSpPr txBox="1"/>
          <p:nvPr/>
        </p:nvSpPr>
        <p:spPr>
          <a:xfrm>
            <a:off x="627530" y="1156447"/>
            <a:ext cx="5844988" cy="400110"/>
          </a:xfrm>
          <a:prstGeom prst="rect">
            <a:avLst/>
          </a:prstGeom>
          <a:noFill/>
        </p:spPr>
        <p:txBody>
          <a:bodyPr wrap="square" rtlCol="0">
            <a:spAutoFit/>
          </a:bodyPr>
          <a:lstStyle/>
          <a:p>
            <a:r>
              <a:rPr lang="en-IN" sz="2000" b="1" dirty="0">
                <a:latin typeface="Calibri" panose="020F0502020204030204" pitchFamily="34" charset="0"/>
                <a:cs typeface="Calibri" panose="020F0502020204030204" pitchFamily="34" charset="0"/>
              </a:rPr>
              <a:t>REDUCING THE MODEL</a:t>
            </a:r>
          </a:p>
        </p:txBody>
      </p:sp>
      <p:sp>
        <p:nvSpPr>
          <p:cNvPr id="6" name="TextBox 5">
            <a:extLst>
              <a:ext uri="{FF2B5EF4-FFF2-40B4-BE49-F238E27FC236}">
                <a16:creationId xmlns:a16="http://schemas.microsoft.com/office/drawing/2014/main" id="{ACA16EA8-94D6-41ED-8533-747BFC91F5D8}"/>
              </a:ext>
            </a:extLst>
          </p:cNvPr>
          <p:cNvSpPr txBox="1"/>
          <p:nvPr/>
        </p:nvSpPr>
        <p:spPr>
          <a:xfrm>
            <a:off x="744070" y="1681174"/>
            <a:ext cx="10703860" cy="2246769"/>
          </a:xfrm>
          <a:prstGeom prst="rect">
            <a:avLst/>
          </a:prstGeom>
          <a:noFill/>
        </p:spPr>
        <p:txBody>
          <a:bodyPr wrap="square">
            <a:spAutoFit/>
          </a:bodyPr>
          <a:lstStyle/>
          <a:p>
            <a:r>
              <a:rPr lang="en-US" sz="2000" dirty="0">
                <a:latin typeface="Calibri" panose="020F0502020204030204" pitchFamily="34" charset="0"/>
                <a:cs typeface="Calibri" panose="020F0502020204030204" pitchFamily="34" charset="0"/>
              </a:rPr>
              <a:t>Now we will simplify the model using the factor version of the Month variable. We will do this by iteratively removing variables, one at a time. First we will remove the variable with the highest p-value (i.e., the least statistically significant variable) from the model. we will continue to repeat this until there are no variables that are insignificant or variables for which all of the factor levels are insignificant. We are going to use a threshold of </a:t>
            </a:r>
            <a:r>
              <a:rPr lang="en-US" sz="2000" b="1" dirty="0">
                <a:latin typeface="Calibri" panose="020F0502020204030204" pitchFamily="34" charset="0"/>
                <a:cs typeface="Calibri" panose="020F0502020204030204" pitchFamily="34" charset="0"/>
              </a:rPr>
              <a:t>0.10 </a:t>
            </a:r>
            <a:r>
              <a:rPr lang="en-US" sz="2000" dirty="0">
                <a:latin typeface="Calibri" panose="020F0502020204030204" pitchFamily="34" charset="0"/>
                <a:cs typeface="Calibri" panose="020F0502020204030204" pitchFamily="34" charset="0"/>
              </a:rPr>
              <a:t>to determine whether a variable is significant.</a:t>
            </a:r>
          </a:p>
          <a:p>
            <a:r>
              <a:rPr lang="en-US" sz="2000" dirty="0">
                <a:latin typeface="Calibri" panose="020F0502020204030204" pitchFamily="34" charset="0"/>
                <a:cs typeface="Calibri" panose="020F0502020204030204" pitchFamily="34" charset="0"/>
              </a:rPr>
              <a:t>From the last model we saw that queries possess the highest p-value. We re-run the model after removing the queries and the summary which we obtained is as follows: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6580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A5E183-2FEF-4039-A147-41ACF3CFACBF}"/>
              </a:ext>
            </a:extLst>
          </p:cNvPr>
          <p:cNvPicPr>
            <a:picLocks noChangeAspect="1"/>
          </p:cNvPicPr>
          <p:nvPr/>
        </p:nvPicPr>
        <p:blipFill>
          <a:blip r:embed="rId2"/>
          <a:stretch>
            <a:fillRect/>
          </a:stretch>
        </p:blipFill>
        <p:spPr>
          <a:xfrm>
            <a:off x="878542" y="1448253"/>
            <a:ext cx="5056094" cy="4758391"/>
          </a:xfrm>
          <a:prstGeom prst="rect">
            <a:avLst/>
          </a:prstGeom>
        </p:spPr>
      </p:pic>
      <p:sp>
        <p:nvSpPr>
          <p:cNvPr id="4" name="TextBox 3">
            <a:extLst>
              <a:ext uri="{FF2B5EF4-FFF2-40B4-BE49-F238E27FC236}">
                <a16:creationId xmlns:a16="http://schemas.microsoft.com/office/drawing/2014/main" id="{59262CD7-6E7B-46FA-BF9F-50A1B0D5BCC1}"/>
              </a:ext>
            </a:extLst>
          </p:cNvPr>
          <p:cNvSpPr txBox="1"/>
          <p:nvPr/>
        </p:nvSpPr>
        <p:spPr>
          <a:xfrm>
            <a:off x="600636" y="734216"/>
            <a:ext cx="6113928" cy="369332"/>
          </a:xfrm>
          <a:prstGeom prst="rect">
            <a:avLst/>
          </a:prstGeom>
          <a:noFill/>
        </p:spPr>
        <p:txBody>
          <a:bodyPr wrap="square">
            <a:spAutoFit/>
          </a:bodyPr>
          <a:lstStyle/>
          <a:p>
            <a:r>
              <a:rPr lang="en-IN" b="1" dirty="0">
                <a:solidFill>
                  <a:srgbClr val="002060"/>
                </a:solidFill>
              </a:rPr>
              <a:t>PROBLEM STATEMENT:</a:t>
            </a:r>
          </a:p>
        </p:txBody>
      </p:sp>
      <p:sp>
        <p:nvSpPr>
          <p:cNvPr id="6" name="TextBox 5">
            <a:extLst>
              <a:ext uri="{FF2B5EF4-FFF2-40B4-BE49-F238E27FC236}">
                <a16:creationId xmlns:a16="http://schemas.microsoft.com/office/drawing/2014/main" id="{01093405-247D-4B95-85B4-D9F7C265EB88}"/>
              </a:ext>
            </a:extLst>
          </p:cNvPr>
          <p:cNvSpPr txBox="1"/>
          <p:nvPr/>
        </p:nvSpPr>
        <p:spPr>
          <a:xfrm>
            <a:off x="6095998" y="1568824"/>
            <a:ext cx="5056095" cy="2862322"/>
          </a:xfrm>
          <a:prstGeom prst="rect">
            <a:avLst/>
          </a:prstGeom>
          <a:noFill/>
        </p:spPr>
        <p:txBody>
          <a:bodyPr wrap="square">
            <a:spAutoFit/>
          </a:bodyPr>
          <a:lstStyle/>
          <a:p>
            <a:r>
              <a:rPr lang="en-US" sz="2000" dirty="0">
                <a:solidFill>
                  <a:srgbClr val="333333"/>
                </a:solidFill>
                <a:latin typeface="Calibri" panose="020F0502020204030204" pitchFamily="34" charset="0"/>
                <a:cs typeface="Calibri" panose="020F0502020204030204" pitchFamily="34" charset="0"/>
              </a:rPr>
              <a:t>Multiple R-squared for this model is </a:t>
            </a:r>
            <a:r>
              <a:rPr lang="en-US" sz="2000" b="1" dirty="0">
                <a:solidFill>
                  <a:srgbClr val="333333"/>
                </a:solidFill>
                <a:latin typeface="Calibri" panose="020F0502020204030204" pitchFamily="34" charset="0"/>
                <a:cs typeface="Calibri" panose="020F0502020204030204" pitchFamily="34" charset="0"/>
              </a:rPr>
              <a:t>0.818</a:t>
            </a:r>
            <a:r>
              <a:rPr lang="en-US" sz="2000" dirty="0">
                <a:solidFill>
                  <a:srgbClr val="333333"/>
                </a:solidFill>
                <a:latin typeface="Calibri" panose="020F0502020204030204" pitchFamily="34" charset="0"/>
                <a:cs typeface="Calibri" panose="020F0502020204030204" pitchFamily="34" charset="0"/>
              </a:rPr>
              <a:t> and adjusted R-squared is </a:t>
            </a:r>
            <a:r>
              <a:rPr lang="en-US" sz="2000" b="1" dirty="0">
                <a:solidFill>
                  <a:srgbClr val="333333"/>
                </a:solidFill>
                <a:latin typeface="Calibri" panose="020F0502020204030204" pitchFamily="34" charset="0"/>
                <a:cs typeface="Calibri" panose="020F0502020204030204" pitchFamily="34" charset="0"/>
              </a:rPr>
              <a:t>0.6967</a:t>
            </a:r>
            <a:r>
              <a:rPr lang="en-US" sz="2000" dirty="0">
                <a:solidFill>
                  <a:srgbClr val="333333"/>
                </a:solidFill>
                <a:latin typeface="Calibri" panose="020F0502020204030204" pitchFamily="34" charset="0"/>
                <a:cs typeface="Calibri" panose="020F0502020204030204" pitchFamily="34" charset="0"/>
              </a:rPr>
              <a:t>.W</a:t>
            </a:r>
            <a:r>
              <a:rPr lang="en-US" sz="2000" b="0" i="0" dirty="0">
                <a:solidFill>
                  <a:srgbClr val="333333"/>
                </a:solidFill>
                <a:effectLst/>
                <a:latin typeface="Calibri" panose="020F0502020204030204" pitchFamily="34" charset="0"/>
                <a:cs typeface="Calibri" panose="020F0502020204030204" pitchFamily="34" charset="0"/>
              </a:rPr>
              <a:t>e can see from the summary that there are no variables that are insignificant, at the 0.10 p-level. Note that Month has a few values that are insignificant, but we don’t want to remove it because many values are very significant.</a:t>
            </a:r>
            <a:r>
              <a:rPr lang="en-US" sz="2000" b="0" i="0" dirty="0">
                <a:effectLst/>
                <a:latin typeface="Calibri" panose="020F0502020204030204" pitchFamily="34" charset="0"/>
                <a:cs typeface="Calibri" panose="020F0502020204030204" pitchFamily="34" charset="0"/>
              </a:rPr>
              <a:t> So, we don't need to go for another iteration by removing a variable.</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041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CBA81C-A42E-4570-A2A6-3ADFEE90DB96}"/>
              </a:ext>
            </a:extLst>
          </p:cNvPr>
          <p:cNvSpPr txBox="1"/>
          <p:nvPr/>
        </p:nvSpPr>
        <p:spPr>
          <a:xfrm>
            <a:off x="555813" y="581816"/>
            <a:ext cx="6113928" cy="369332"/>
          </a:xfrm>
          <a:prstGeom prst="rect">
            <a:avLst/>
          </a:prstGeom>
          <a:noFill/>
        </p:spPr>
        <p:txBody>
          <a:bodyPr wrap="square">
            <a:spAutoFit/>
          </a:bodyPr>
          <a:lstStyle/>
          <a:p>
            <a:r>
              <a:rPr lang="en-IN" b="1" dirty="0">
                <a:solidFill>
                  <a:srgbClr val="002060"/>
                </a:solidFill>
              </a:rPr>
              <a:t>PROBLEM STATEMENT:</a:t>
            </a:r>
          </a:p>
        </p:txBody>
      </p:sp>
      <p:sp>
        <p:nvSpPr>
          <p:cNvPr id="5" name="TextBox 4">
            <a:extLst>
              <a:ext uri="{FF2B5EF4-FFF2-40B4-BE49-F238E27FC236}">
                <a16:creationId xmlns:a16="http://schemas.microsoft.com/office/drawing/2014/main" id="{7079D5ED-3177-4703-BF1F-9D92C51D4DDB}"/>
              </a:ext>
            </a:extLst>
          </p:cNvPr>
          <p:cNvSpPr txBox="1"/>
          <p:nvPr/>
        </p:nvSpPr>
        <p:spPr>
          <a:xfrm>
            <a:off x="555813" y="1039924"/>
            <a:ext cx="10847294" cy="4308872"/>
          </a:xfrm>
          <a:prstGeom prst="rect">
            <a:avLst/>
          </a:prstGeom>
          <a:noFill/>
        </p:spPr>
        <p:txBody>
          <a:bodyPr wrap="square">
            <a:spAutoFit/>
          </a:bodyPr>
          <a:lstStyle/>
          <a:p>
            <a:r>
              <a:rPr lang="en-US" sz="2000" dirty="0">
                <a:latin typeface="Calibri" panose="020F0502020204030204" pitchFamily="34" charset="0"/>
                <a:cs typeface="Calibri" panose="020F0502020204030204" pitchFamily="34" charset="0"/>
              </a:rPr>
              <a:t>8.Using the model from train data set (best fit), make predictions on the test set. What is the sum of squared errors of the model on the test set?</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The sum of the squared errors of the model on the test set is </a:t>
            </a:r>
            <a:r>
              <a:rPr lang="en-US" sz="2000" b="1" dirty="0">
                <a:latin typeface="Calibri" panose="020F0502020204030204" pitchFamily="34" charset="0"/>
                <a:cs typeface="Calibri" panose="020F0502020204030204" pitchFamily="34" charset="0"/>
              </a:rPr>
              <a:t>190757747</a:t>
            </a:r>
            <a:r>
              <a:rPr lang="en-US" sz="2000" dirty="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pPr marL="457200" indent="-457200">
              <a:buAutoNum type="arabicPeriod" startAt="9"/>
            </a:pPr>
            <a:r>
              <a:rPr lang="en-US" sz="2000" dirty="0">
                <a:latin typeface="Calibri" panose="020F0502020204030204" pitchFamily="34" charset="0"/>
                <a:cs typeface="Calibri" panose="020F0502020204030204" pitchFamily="34" charset="0"/>
              </a:rPr>
              <a:t>What is the test set R-Squared?</a:t>
            </a:r>
          </a:p>
          <a:p>
            <a:endParaRPr lang="en-US" sz="2000" dirty="0">
              <a:latin typeface="Calibri" panose="020F0502020204030204" pitchFamily="34" charset="0"/>
              <a:cs typeface="Calibri" panose="020F0502020204030204" pitchFamily="34" charset="0"/>
            </a:endParaRPr>
          </a:p>
          <a:p>
            <a:r>
              <a:rPr lang="en-IN" sz="2000" dirty="0">
                <a:latin typeface="Calibri" panose="020F0502020204030204" pitchFamily="34" charset="0"/>
                <a:cs typeface="Calibri" panose="020F0502020204030204" pitchFamily="34" charset="0"/>
              </a:rPr>
              <a:t>    The test set R-Squared is </a:t>
            </a:r>
            <a:r>
              <a:rPr lang="en-IN" sz="2000" b="1" dirty="0">
                <a:latin typeface="Calibri" panose="020F0502020204030204" pitchFamily="34" charset="0"/>
                <a:cs typeface="Calibri" panose="020F0502020204030204" pitchFamily="34" charset="0"/>
              </a:rPr>
              <a:t>0.7280232</a:t>
            </a:r>
          </a:p>
          <a:p>
            <a:endParaRPr lang="en-IN" sz="20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10</a:t>
            </a:r>
            <a:r>
              <a:rPr lang="en-IN" sz="2000" b="1" dirty="0">
                <a:latin typeface="Calibri" panose="020F0502020204030204" pitchFamily="34" charset="0"/>
                <a:cs typeface="Calibri" panose="020F0502020204030204" pitchFamily="34" charset="0"/>
              </a:rPr>
              <a:t>. </a:t>
            </a:r>
            <a:r>
              <a:rPr lang="en-US"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What is the largest absolute error that we make in our test set predictions? In which period (Month, Year pair) do we make the largest absolute error in our prediction?</a:t>
            </a:r>
          </a:p>
          <a:p>
            <a:endParaRPr lang="en-US" dirty="0">
              <a:solidFill>
                <a:srgbClr val="222222"/>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The largest absolute error that we make in our test set predictions is </a:t>
            </a:r>
            <a:r>
              <a:rPr lang="en-US" sz="18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7491.488.</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latin typeface="Calibri" panose="020F0502020204030204" pitchFamily="34" charset="0"/>
                <a:cs typeface="Calibri" panose="020F0502020204030204" pitchFamily="34" charset="0"/>
              </a:rPr>
              <a:t>The month year pair with the largest absolute error is </a:t>
            </a:r>
            <a:r>
              <a:rPr lang="en-IN" sz="2000" b="1" dirty="0">
                <a:latin typeface="Calibri" panose="020F0502020204030204" pitchFamily="34" charset="0"/>
                <a:cs typeface="Calibri" panose="020F0502020204030204" pitchFamily="34" charset="0"/>
              </a:rPr>
              <a:t>(3,2013)</a:t>
            </a:r>
          </a:p>
        </p:txBody>
      </p:sp>
    </p:spTree>
    <p:extLst>
      <p:ext uri="{BB962C8B-B14F-4D97-AF65-F5344CB8AC3E}">
        <p14:creationId xmlns:p14="http://schemas.microsoft.com/office/powerpoint/2010/main" val="3356709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FE2405-2DC0-46DB-B61A-704591F31CAC}"/>
              </a:ext>
            </a:extLst>
          </p:cNvPr>
          <p:cNvSpPr txBox="1"/>
          <p:nvPr/>
        </p:nvSpPr>
        <p:spPr>
          <a:xfrm>
            <a:off x="681318" y="824753"/>
            <a:ext cx="5136776" cy="369332"/>
          </a:xfrm>
          <a:prstGeom prst="rect">
            <a:avLst/>
          </a:prstGeom>
          <a:noFill/>
        </p:spPr>
        <p:txBody>
          <a:bodyPr wrap="square" rtlCol="0">
            <a:spAutoFit/>
          </a:bodyPr>
          <a:lstStyle/>
          <a:p>
            <a:r>
              <a:rPr lang="en-IN" b="1" dirty="0">
                <a:solidFill>
                  <a:srgbClr val="002060"/>
                </a:solidFill>
              </a:rPr>
              <a:t>FINAL SIGNIFICANT VARIABLES</a:t>
            </a:r>
          </a:p>
        </p:txBody>
      </p:sp>
      <p:sp>
        <p:nvSpPr>
          <p:cNvPr id="5" name="TextBox 4">
            <a:extLst>
              <a:ext uri="{FF2B5EF4-FFF2-40B4-BE49-F238E27FC236}">
                <a16:creationId xmlns:a16="http://schemas.microsoft.com/office/drawing/2014/main" id="{01C36D23-9FDF-456E-96C3-0AD68856C426}"/>
              </a:ext>
            </a:extLst>
          </p:cNvPr>
          <p:cNvSpPr txBox="1"/>
          <p:nvPr/>
        </p:nvSpPr>
        <p:spPr>
          <a:xfrm>
            <a:off x="681318" y="1264023"/>
            <a:ext cx="10569389" cy="5078313"/>
          </a:xfrm>
          <a:prstGeom prst="rect">
            <a:avLst/>
          </a:prstGeom>
          <a:noFill/>
        </p:spPr>
        <p:txBody>
          <a:bodyPr wrap="square" rtlCol="0">
            <a:spAutoFit/>
          </a:bodyPr>
          <a:lstStyle/>
          <a:p>
            <a:r>
              <a:rPr lang="en-IN" dirty="0"/>
              <a:t>The final significant variables which have  an impact on the Elantra sales are as follows:</a:t>
            </a:r>
          </a:p>
          <a:p>
            <a:r>
              <a:rPr lang="en-US" sz="1800" dirty="0"/>
              <a:t>Unemployment                     </a:t>
            </a:r>
          </a:p>
          <a:p>
            <a:r>
              <a:rPr lang="en-US" sz="1800" dirty="0"/>
              <a:t>Months2          </a:t>
            </a:r>
          </a:p>
          <a:p>
            <a:r>
              <a:rPr lang="en-US" sz="1800" dirty="0"/>
              <a:t>Months3         </a:t>
            </a:r>
          </a:p>
          <a:p>
            <a:r>
              <a:rPr lang="en-US" sz="1800" dirty="0"/>
              <a:t>Months4        </a:t>
            </a:r>
          </a:p>
          <a:p>
            <a:r>
              <a:rPr lang="en-US" sz="1800" dirty="0"/>
              <a:t>Months5        </a:t>
            </a:r>
          </a:p>
          <a:p>
            <a:r>
              <a:rPr lang="en-US" sz="1800" dirty="0"/>
              <a:t>Months6        </a:t>
            </a:r>
          </a:p>
          <a:p>
            <a:r>
              <a:rPr lang="en-US" sz="1800" dirty="0"/>
              <a:t>Months7        </a:t>
            </a:r>
          </a:p>
          <a:p>
            <a:r>
              <a:rPr lang="en-US" sz="1800" dirty="0"/>
              <a:t>Months8        </a:t>
            </a:r>
          </a:p>
          <a:p>
            <a:r>
              <a:rPr lang="en-US" sz="1800" dirty="0"/>
              <a:t>Months9        </a:t>
            </a:r>
          </a:p>
          <a:p>
            <a:r>
              <a:rPr lang="en-US" sz="1800" dirty="0"/>
              <a:t>Months10       </a:t>
            </a:r>
          </a:p>
          <a:p>
            <a:r>
              <a:rPr lang="en-US" sz="1800" dirty="0"/>
              <a:t>Months11       </a:t>
            </a:r>
          </a:p>
          <a:p>
            <a:r>
              <a:rPr lang="en-US" sz="1800" dirty="0"/>
              <a:t>Months12        </a:t>
            </a:r>
          </a:p>
          <a:p>
            <a:r>
              <a:rPr lang="en-US" sz="1800" dirty="0"/>
              <a:t>CPI_energy      </a:t>
            </a:r>
          </a:p>
          <a:p>
            <a:r>
              <a:rPr lang="en-US" sz="1800" dirty="0"/>
              <a:t>CPI_all</a:t>
            </a:r>
          </a:p>
          <a:p>
            <a:pPr marL="285750" indent="-285750">
              <a:buFont typeface="Arial" panose="020B0604020202020204" pitchFamily="34" charset="0"/>
              <a:buChar char="•"/>
            </a:pPr>
            <a:endParaRPr lang="en-US" dirty="0"/>
          </a:p>
          <a:p>
            <a:r>
              <a:rPr lang="en-IN" dirty="0"/>
              <a:t>Among these independent variables only Unemployment and CPI_all has negative impact on sales. Rest all have positive impact.</a:t>
            </a:r>
          </a:p>
        </p:txBody>
      </p:sp>
    </p:spTree>
    <p:extLst>
      <p:ext uri="{BB962C8B-B14F-4D97-AF65-F5344CB8AC3E}">
        <p14:creationId xmlns:p14="http://schemas.microsoft.com/office/powerpoint/2010/main" val="1536522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2B870-F37A-4375-AB1F-23259D64D058}"/>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4269045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1152B3-E2DA-4228-B19B-7CDB3BEC73E5}"/>
              </a:ext>
            </a:extLst>
          </p:cNvPr>
          <p:cNvSpPr txBox="1"/>
          <p:nvPr/>
        </p:nvSpPr>
        <p:spPr>
          <a:xfrm>
            <a:off x="770965" y="735107"/>
            <a:ext cx="10641106" cy="369332"/>
          </a:xfrm>
          <a:prstGeom prst="rect">
            <a:avLst/>
          </a:prstGeom>
          <a:noFill/>
        </p:spPr>
        <p:txBody>
          <a:bodyPr wrap="square" rtlCol="0">
            <a:spAutoFit/>
          </a:bodyPr>
          <a:lstStyle/>
          <a:p>
            <a:r>
              <a:rPr lang="en-US" b="1" dirty="0">
                <a:solidFill>
                  <a:srgbClr val="002060"/>
                </a:solidFill>
              </a:rPr>
              <a:t>REGRESSION CONCEPT:</a:t>
            </a:r>
          </a:p>
        </p:txBody>
      </p:sp>
      <p:sp>
        <p:nvSpPr>
          <p:cNvPr id="3" name="TextBox 2">
            <a:extLst>
              <a:ext uri="{FF2B5EF4-FFF2-40B4-BE49-F238E27FC236}">
                <a16:creationId xmlns:a16="http://schemas.microsoft.com/office/drawing/2014/main" id="{41B8A6D6-6D19-4B71-8D7E-3A9B1195BBED}"/>
              </a:ext>
            </a:extLst>
          </p:cNvPr>
          <p:cNvSpPr txBox="1"/>
          <p:nvPr/>
        </p:nvSpPr>
        <p:spPr>
          <a:xfrm>
            <a:off x="770965" y="1039905"/>
            <a:ext cx="10641106" cy="6186309"/>
          </a:xfrm>
          <a:prstGeom prst="rect">
            <a:avLst/>
          </a:prstGeom>
          <a:noFill/>
        </p:spPr>
        <p:txBody>
          <a:bodyPr wrap="square" rtlCol="0">
            <a:spAutoFit/>
          </a:bodyPr>
          <a:lstStyle/>
          <a:p>
            <a:pPr algn="l"/>
            <a:r>
              <a:rPr lang="en-US" i="0" dirty="0">
                <a:solidFill>
                  <a:srgbClr val="000000"/>
                </a:solidFill>
                <a:effectLst/>
                <a:latin typeface="proxima_novaregular"/>
              </a:rPr>
              <a:t>Regression analysis is a predictive modelling technique that analyzes the relation between the target or dependent variable(Y) and  one or more independent variables(X1,X2,..,Xn) in a dataset. The relationship can be linear or non-linear. The dependent variable is also known as explained variable and independent variable is also known as explanatory variable.</a:t>
            </a:r>
            <a:r>
              <a:rPr lang="en-US" b="0" i="0" dirty="0">
                <a:solidFill>
                  <a:srgbClr val="000000"/>
                </a:solidFill>
                <a:effectLst/>
                <a:latin typeface="proxima_novaregular"/>
              </a:rPr>
              <a:t>  </a:t>
            </a:r>
            <a:r>
              <a:rPr lang="en-US" dirty="0">
                <a:solidFill>
                  <a:srgbClr val="000000"/>
                </a:solidFill>
                <a:latin typeface="proxima_novaregular"/>
              </a:rPr>
              <a:t>Regression analysis </a:t>
            </a:r>
            <a:r>
              <a:rPr lang="en-US" b="0" i="0" dirty="0">
                <a:solidFill>
                  <a:srgbClr val="000000"/>
                </a:solidFill>
                <a:effectLst/>
                <a:latin typeface="proxima_novaregular"/>
              </a:rPr>
              <a:t>involves determining the best fit line, which is a line that passes through all the data points in such a way that distance of the line from each data point is minimized.</a:t>
            </a:r>
          </a:p>
          <a:p>
            <a:pPr algn="l"/>
            <a:endParaRPr lang="en-US" dirty="0">
              <a:solidFill>
                <a:srgbClr val="000000"/>
              </a:solidFill>
              <a:latin typeface="proxima_novaregular"/>
            </a:endParaRPr>
          </a:p>
          <a:p>
            <a:pPr marL="285750" indent="-285750" algn="l">
              <a:buFont typeface="Arial" panose="020B0604020202020204" pitchFamily="34" charset="0"/>
              <a:buChar char="•"/>
            </a:pPr>
            <a:r>
              <a:rPr lang="en-US" b="0" i="0" dirty="0">
                <a:solidFill>
                  <a:srgbClr val="000000"/>
                </a:solidFill>
                <a:effectLst/>
                <a:latin typeface="proxima_novaregular"/>
              </a:rPr>
              <a:t>Mathematical Relationship is an exact relationship</a:t>
            </a:r>
          </a:p>
          <a:p>
            <a:pPr algn="l"/>
            <a:r>
              <a:rPr lang="en-US" dirty="0">
                <a:solidFill>
                  <a:srgbClr val="000000"/>
                </a:solidFill>
                <a:latin typeface="proxima_novaregular"/>
              </a:rPr>
              <a:t>         Y=</a:t>
            </a:r>
            <a:r>
              <a:rPr lang="el-GR" b="0" i="0" dirty="0">
                <a:solidFill>
                  <a:srgbClr val="000000"/>
                </a:solidFill>
                <a:effectLst/>
                <a:latin typeface="proxima_novaregular"/>
              </a:rPr>
              <a:t>β</a:t>
            </a:r>
            <a:r>
              <a:rPr lang="en-US" b="0" i="0" dirty="0">
                <a:solidFill>
                  <a:srgbClr val="000000"/>
                </a:solidFill>
                <a:effectLst/>
                <a:latin typeface="proxima_novaregular"/>
              </a:rPr>
              <a:t>0+</a:t>
            </a:r>
            <a:r>
              <a:rPr lang="el-GR" b="0" i="0" dirty="0">
                <a:solidFill>
                  <a:srgbClr val="000000"/>
                </a:solidFill>
                <a:effectLst/>
                <a:latin typeface="proxima_novaregular"/>
              </a:rPr>
              <a:t>β</a:t>
            </a:r>
            <a:r>
              <a:rPr lang="en-US" b="0" i="0" dirty="0">
                <a:solidFill>
                  <a:srgbClr val="000000"/>
                </a:solidFill>
                <a:effectLst/>
                <a:latin typeface="proxima_novaregular"/>
              </a:rPr>
              <a:t>1X</a:t>
            </a:r>
          </a:p>
          <a:p>
            <a:pPr marL="285750" indent="-285750" algn="l">
              <a:buFont typeface="Arial" panose="020B0604020202020204" pitchFamily="34" charset="0"/>
              <a:buChar char="•"/>
            </a:pPr>
            <a:r>
              <a:rPr lang="en-US" b="0" i="0" dirty="0">
                <a:solidFill>
                  <a:srgbClr val="000000"/>
                </a:solidFill>
                <a:effectLst/>
                <a:latin typeface="proxima_novaregular"/>
              </a:rPr>
              <a:t> Statistical Relationship is not an exact relationship</a:t>
            </a:r>
          </a:p>
          <a:p>
            <a:pPr algn="l"/>
            <a:r>
              <a:rPr lang="en-US" dirty="0">
                <a:solidFill>
                  <a:srgbClr val="000000"/>
                </a:solidFill>
                <a:latin typeface="proxima_novaregular"/>
              </a:rPr>
              <a:t>           Y=</a:t>
            </a:r>
            <a:r>
              <a:rPr lang="el-GR" dirty="0">
                <a:solidFill>
                  <a:srgbClr val="000000"/>
                </a:solidFill>
                <a:latin typeface="proxima_novaregular"/>
              </a:rPr>
              <a:t>β</a:t>
            </a:r>
            <a:r>
              <a:rPr lang="en-US" dirty="0">
                <a:solidFill>
                  <a:srgbClr val="000000"/>
                </a:solidFill>
                <a:latin typeface="proxima_novaregular"/>
              </a:rPr>
              <a:t>0+</a:t>
            </a:r>
            <a:r>
              <a:rPr lang="el-GR" dirty="0">
                <a:solidFill>
                  <a:srgbClr val="000000"/>
                </a:solidFill>
                <a:latin typeface="proxima_novaregular"/>
              </a:rPr>
              <a:t>β</a:t>
            </a:r>
            <a:r>
              <a:rPr lang="en-US" dirty="0">
                <a:solidFill>
                  <a:srgbClr val="000000"/>
                </a:solidFill>
                <a:latin typeface="proxima_novaregular"/>
              </a:rPr>
              <a:t>1X+e</a:t>
            </a:r>
          </a:p>
          <a:p>
            <a:pPr algn="l"/>
            <a:r>
              <a:rPr lang="en-US" b="0" i="0" dirty="0">
                <a:solidFill>
                  <a:srgbClr val="000000"/>
                </a:solidFill>
                <a:effectLst/>
                <a:latin typeface="proxima_novaregular"/>
              </a:rPr>
              <a:t>       (This is a population regression function)</a:t>
            </a:r>
          </a:p>
          <a:p>
            <a:r>
              <a:rPr lang="en-US" i="0" dirty="0">
                <a:solidFill>
                  <a:srgbClr val="000000"/>
                </a:solidFill>
                <a:effectLst/>
                <a:latin typeface="proxima_novaregular"/>
              </a:rPr>
              <a:t>The types of regression techniques in Machine Learning are:</a:t>
            </a:r>
          </a:p>
          <a:p>
            <a:pPr marL="285750" indent="-285750">
              <a:buFont typeface="Arial" panose="020B0604020202020204" pitchFamily="34" charset="0"/>
              <a:buChar char="•"/>
            </a:pPr>
            <a:r>
              <a:rPr lang="en-US" dirty="0">
                <a:solidFill>
                  <a:srgbClr val="000000"/>
                </a:solidFill>
                <a:latin typeface="proxima_novaregular"/>
              </a:rPr>
              <a:t>Linear Regression</a:t>
            </a:r>
          </a:p>
          <a:p>
            <a:pPr marL="285750" indent="-285750">
              <a:buFont typeface="Arial" panose="020B0604020202020204" pitchFamily="34" charset="0"/>
              <a:buChar char="•"/>
            </a:pPr>
            <a:r>
              <a:rPr lang="en-US" i="0" dirty="0">
                <a:solidFill>
                  <a:srgbClr val="000000"/>
                </a:solidFill>
                <a:effectLst/>
                <a:latin typeface="proxima_novaregular"/>
              </a:rPr>
              <a:t>Logistic Regression</a:t>
            </a:r>
          </a:p>
          <a:p>
            <a:pPr marL="285750" indent="-285750">
              <a:buFont typeface="Arial" panose="020B0604020202020204" pitchFamily="34" charset="0"/>
              <a:buChar char="•"/>
            </a:pPr>
            <a:r>
              <a:rPr lang="en-US" dirty="0">
                <a:solidFill>
                  <a:srgbClr val="000000"/>
                </a:solidFill>
                <a:latin typeface="proxima_novaregular"/>
              </a:rPr>
              <a:t>Ridge Regression</a:t>
            </a:r>
          </a:p>
          <a:p>
            <a:pPr marL="285750" indent="-285750">
              <a:buFont typeface="Arial" panose="020B0604020202020204" pitchFamily="34" charset="0"/>
              <a:buChar char="•"/>
            </a:pPr>
            <a:r>
              <a:rPr lang="en-US" dirty="0">
                <a:solidFill>
                  <a:srgbClr val="000000"/>
                </a:solidFill>
                <a:latin typeface="proxima_novaregular"/>
              </a:rPr>
              <a:t>Lasso Regression</a:t>
            </a:r>
          </a:p>
          <a:p>
            <a:pPr marL="285750" indent="-285750">
              <a:buFont typeface="Arial" panose="020B0604020202020204" pitchFamily="34" charset="0"/>
              <a:buChar char="•"/>
            </a:pPr>
            <a:r>
              <a:rPr lang="en-US" dirty="0">
                <a:solidFill>
                  <a:srgbClr val="000000"/>
                </a:solidFill>
                <a:latin typeface="proxima_novaregular"/>
              </a:rPr>
              <a:t>Polynomial Regression</a:t>
            </a:r>
          </a:p>
          <a:p>
            <a:pPr marL="285750" indent="-285750">
              <a:buFont typeface="Arial" panose="020B0604020202020204" pitchFamily="34" charset="0"/>
              <a:buChar char="•"/>
            </a:pPr>
            <a:r>
              <a:rPr lang="en-US" dirty="0">
                <a:solidFill>
                  <a:srgbClr val="000000"/>
                </a:solidFill>
                <a:latin typeface="proxima_novaregular"/>
              </a:rPr>
              <a:t>Bayesian Linear Regression</a:t>
            </a:r>
          </a:p>
          <a:p>
            <a:pPr marL="285750" indent="-285750">
              <a:buFont typeface="Arial" panose="020B0604020202020204" pitchFamily="34" charset="0"/>
              <a:buChar char="•"/>
            </a:pPr>
            <a:endParaRPr lang="en-US" i="0" dirty="0">
              <a:solidFill>
                <a:srgbClr val="000000"/>
              </a:solidFill>
              <a:effectLst/>
              <a:latin typeface="proxima_novaregular"/>
            </a:endParaRPr>
          </a:p>
          <a:p>
            <a:endParaRPr lang="en-US" i="0" dirty="0">
              <a:solidFill>
                <a:srgbClr val="000000"/>
              </a:solidFill>
              <a:effectLst/>
              <a:latin typeface="proxima_novaregular"/>
            </a:endParaRPr>
          </a:p>
          <a:p>
            <a:endParaRPr lang="en-US" dirty="0">
              <a:solidFill>
                <a:srgbClr val="000000"/>
              </a:solidFill>
              <a:latin typeface="proxima_novaregular"/>
            </a:endParaRPr>
          </a:p>
          <a:p>
            <a:endParaRPr lang="en-US" dirty="0"/>
          </a:p>
        </p:txBody>
      </p:sp>
    </p:spTree>
    <p:extLst>
      <p:ext uri="{BB962C8B-B14F-4D97-AF65-F5344CB8AC3E}">
        <p14:creationId xmlns:p14="http://schemas.microsoft.com/office/powerpoint/2010/main" val="916393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F812B6-60B6-4BEC-ACC4-50F82E95DD5E}"/>
              </a:ext>
            </a:extLst>
          </p:cNvPr>
          <p:cNvSpPr txBox="1"/>
          <p:nvPr/>
        </p:nvSpPr>
        <p:spPr>
          <a:xfrm>
            <a:off x="726140" y="770965"/>
            <a:ext cx="4706471" cy="369332"/>
          </a:xfrm>
          <a:prstGeom prst="rect">
            <a:avLst/>
          </a:prstGeom>
          <a:noFill/>
        </p:spPr>
        <p:txBody>
          <a:bodyPr wrap="square" rtlCol="0">
            <a:spAutoFit/>
          </a:bodyPr>
          <a:lstStyle/>
          <a:p>
            <a:r>
              <a:rPr lang="en-US" b="1" dirty="0">
                <a:solidFill>
                  <a:srgbClr val="002060"/>
                </a:solidFill>
              </a:rPr>
              <a:t>DATASET AND TASK:</a:t>
            </a:r>
            <a:endParaRPr lang="en-IN" b="1" dirty="0">
              <a:solidFill>
                <a:srgbClr val="002060"/>
              </a:solidFill>
            </a:endParaRPr>
          </a:p>
        </p:txBody>
      </p:sp>
      <p:sp>
        <p:nvSpPr>
          <p:cNvPr id="3" name="TextBox 2">
            <a:extLst>
              <a:ext uri="{FF2B5EF4-FFF2-40B4-BE49-F238E27FC236}">
                <a16:creationId xmlns:a16="http://schemas.microsoft.com/office/drawing/2014/main" id="{9E128236-3D20-4C7F-94F6-98EEF6DB7FB9}"/>
              </a:ext>
            </a:extLst>
          </p:cNvPr>
          <p:cNvSpPr txBox="1"/>
          <p:nvPr/>
        </p:nvSpPr>
        <p:spPr>
          <a:xfrm>
            <a:off x="645458" y="1246094"/>
            <a:ext cx="10721789" cy="5355312"/>
          </a:xfrm>
          <a:prstGeom prst="rect">
            <a:avLst/>
          </a:prstGeom>
          <a:noFill/>
        </p:spPr>
        <p:txBody>
          <a:bodyPr wrap="square" rtlCol="0">
            <a:spAutoFit/>
          </a:bodyPr>
          <a:lstStyle/>
          <a:p>
            <a:r>
              <a:rPr lang="en-US" b="1" dirty="0"/>
              <a:t>About The Data: </a:t>
            </a:r>
            <a:r>
              <a:rPr lang="en-US" dirty="0"/>
              <a:t>In this problem, we will try to predict monthly sales of the Hyundai Elantra in the United States. The Hyundai Motor Company is a major automobile manufacturer based in South Korea. The Elantra is a car model that has been produced by Hyundai since 1990 and is sold all over the world, including the United States. </a:t>
            </a:r>
          </a:p>
          <a:p>
            <a:r>
              <a:rPr lang="en-US" dirty="0"/>
              <a:t>Each observation is a month, from </a:t>
            </a:r>
            <a:r>
              <a:rPr lang="en-US" b="1" dirty="0"/>
              <a:t>January 2010 </a:t>
            </a:r>
            <a:r>
              <a:rPr lang="en-US" dirty="0"/>
              <a:t>to </a:t>
            </a:r>
            <a:r>
              <a:rPr lang="en-US" b="1" dirty="0"/>
              <a:t>February 2014. </a:t>
            </a:r>
            <a:r>
              <a:rPr lang="en-US" dirty="0"/>
              <a:t>For each month, we have the following variables:</a:t>
            </a:r>
          </a:p>
          <a:p>
            <a:endParaRPr lang="en-US" dirty="0"/>
          </a:p>
          <a:p>
            <a:r>
              <a:rPr lang="en-US" b="1" dirty="0"/>
              <a:t>•	Month = the month of the year for the observation (1 = January, 2 = February, 3 = March, ...).</a:t>
            </a:r>
          </a:p>
          <a:p>
            <a:r>
              <a:rPr lang="en-US" b="1" dirty="0"/>
              <a:t>•	Year = the year of the observation.</a:t>
            </a:r>
          </a:p>
          <a:p>
            <a:r>
              <a:rPr lang="en-US" b="1" dirty="0"/>
              <a:t>•	ElantraSales = the number of units of the Hyundai Elantra sold in the United States in the given month.</a:t>
            </a:r>
          </a:p>
          <a:p>
            <a:r>
              <a:rPr lang="en-US" b="1" dirty="0"/>
              <a:t>•	Unemployment = the estimated unemployment percentage in the United States in the given month.</a:t>
            </a:r>
          </a:p>
          <a:p>
            <a:r>
              <a:rPr lang="en-US" b="1" dirty="0"/>
              <a:t>•	Queries = a (normalized) approximation of the number of Google searches for "hyundai elantra" in the given month.</a:t>
            </a:r>
          </a:p>
          <a:p>
            <a:r>
              <a:rPr lang="en-US" b="1" dirty="0"/>
              <a:t>•	CPI_energy = the monthly consumer price index (CPI) for energy for the given month.</a:t>
            </a:r>
          </a:p>
          <a:p>
            <a:r>
              <a:rPr lang="en-US" b="1" dirty="0"/>
              <a:t>•	CPI_all = the consumer price index (CPI) for all products for the given month; this is a measure of the magnitude of the prices paid by consumer households for goods and services (e.g., food, clothing, electricity, etc.).</a:t>
            </a:r>
          </a:p>
          <a:p>
            <a:r>
              <a:rPr lang="en-US" dirty="0"/>
              <a:t>The dataset consist of </a:t>
            </a:r>
            <a:r>
              <a:rPr lang="en-US" b="1" dirty="0"/>
              <a:t>50</a:t>
            </a:r>
            <a:r>
              <a:rPr lang="en-US" dirty="0"/>
              <a:t> rows.</a:t>
            </a:r>
          </a:p>
          <a:p>
            <a:endParaRPr lang="en-US" dirty="0"/>
          </a:p>
          <a:p>
            <a:endParaRPr lang="en-IN" dirty="0"/>
          </a:p>
        </p:txBody>
      </p:sp>
    </p:spTree>
    <p:extLst>
      <p:ext uri="{BB962C8B-B14F-4D97-AF65-F5344CB8AC3E}">
        <p14:creationId xmlns:p14="http://schemas.microsoft.com/office/powerpoint/2010/main" val="3515445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E36488-6810-49A9-9583-ADD064C4F14E}"/>
              </a:ext>
            </a:extLst>
          </p:cNvPr>
          <p:cNvPicPr>
            <a:picLocks noChangeAspect="1"/>
          </p:cNvPicPr>
          <p:nvPr/>
        </p:nvPicPr>
        <p:blipFill>
          <a:blip r:embed="rId2"/>
          <a:stretch>
            <a:fillRect/>
          </a:stretch>
        </p:blipFill>
        <p:spPr>
          <a:xfrm>
            <a:off x="601957" y="761619"/>
            <a:ext cx="2597121" cy="493819"/>
          </a:xfrm>
          <a:prstGeom prst="rect">
            <a:avLst/>
          </a:prstGeom>
        </p:spPr>
      </p:pic>
      <p:sp>
        <p:nvSpPr>
          <p:cNvPr id="5" name="TextBox 4">
            <a:extLst>
              <a:ext uri="{FF2B5EF4-FFF2-40B4-BE49-F238E27FC236}">
                <a16:creationId xmlns:a16="http://schemas.microsoft.com/office/drawing/2014/main" id="{A5B682B0-BD87-447D-AD30-016A5E6AC7B6}"/>
              </a:ext>
            </a:extLst>
          </p:cNvPr>
          <p:cNvSpPr txBox="1"/>
          <p:nvPr/>
        </p:nvSpPr>
        <p:spPr>
          <a:xfrm>
            <a:off x="601955" y="1361745"/>
            <a:ext cx="10971479" cy="1107996"/>
          </a:xfrm>
          <a:prstGeom prst="rect">
            <a:avLst/>
          </a:prstGeom>
          <a:noFill/>
        </p:spPr>
        <p:txBody>
          <a:bodyPr wrap="square">
            <a:spAutoFit/>
          </a:bodyPr>
          <a:lstStyle/>
          <a:p>
            <a:r>
              <a:rPr lang="en-US" sz="2400" b="1" dirty="0"/>
              <a:t>TASK: </a:t>
            </a:r>
            <a:r>
              <a:rPr lang="en-US" sz="2400" dirty="0"/>
              <a:t>The task is to explore the factors which have an impact on the monthly sales of the elantra car by using an Machine Learning Technique.</a:t>
            </a:r>
          </a:p>
          <a:p>
            <a:endParaRPr lang="en-IN" dirty="0"/>
          </a:p>
        </p:txBody>
      </p:sp>
      <p:sp>
        <p:nvSpPr>
          <p:cNvPr id="8" name="TextBox 7">
            <a:extLst>
              <a:ext uri="{FF2B5EF4-FFF2-40B4-BE49-F238E27FC236}">
                <a16:creationId xmlns:a16="http://schemas.microsoft.com/office/drawing/2014/main" id="{A3028EA5-8DDF-4809-BC8D-61043D4F9F25}"/>
              </a:ext>
            </a:extLst>
          </p:cNvPr>
          <p:cNvSpPr txBox="1"/>
          <p:nvPr/>
        </p:nvSpPr>
        <p:spPr>
          <a:xfrm>
            <a:off x="601955" y="2698377"/>
            <a:ext cx="8795036" cy="461665"/>
          </a:xfrm>
          <a:prstGeom prst="rect">
            <a:avLst/>
          </a:prstGeom>
          <a:noFill/>
        </p:spPr>
        <p:txBody>
          <a:bodyPr wrap="none" rtlCol="0">
            <a:spAutoFit/>
          </a:bodyPr>
          <a:lstStyle/>
          <a:p>
            <a:r>
              <a:rPr lang="en-US" sz="2400" dirty="0"/>
              <a:t>I will perform the task with the help of </a:t>
            </a:r>
            <a:r>
              <a:rPr lang="en-US" sz="2400" b="1" dirty="0"/>
              <a:t>Linear Regression Technique</a:t>
            </a:r>
            <a:endParaRPr lang="en-IN" sz="2400" dirty="0"/>
          </a:p>
        </p:txBody>
      </p:sp>
    </p:spTree>
    <p:extLst>
      <p:ext uri="{BB962C8B-B14F-4D97-AF65-F5344CB8AC3E}">
        <p14:creationId xmlns:p14="http://schemas.microsoft.com/office/powerpoint/2010/main" val="3476125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A8ECF0-66C4-4A93-A677-CD89D9AC61EC}"/>
              </a:ext>
            </a:extLst>
          </p:cNvPr>
          <p:cNvSpPr txBox="1"/>
          <p:nvPr/>
        </p:nvSpPr>
        <p:spPr>
          <a:xfrm>
            <a:off x="645458" y="654424"/>
            <a:ext cx="4509247" cy="369332"/>
          </a:xfrm>
          <a:prstGeom prst="rect">
            <a:avLst/>
          </a:prstGeom>
          <a:noFill/>
        </p:spPr>
        <p:txBody>
          <a:bodyPr wrap="square" rtlCol="0">
            <a:spAutoFit/>
          </a:bodyPr>
          <a:lstStyle/>
          <a:p>
            <a:r>
              <a:rPr lang="en-US" b="1" dirty="0">
                <a:solidFill>
                  <a:srgbClr val="002060"/>
                </a:solidFill>
              </a:rPr>
              <a:t>LINEAR REGRESSION: CONCEPT</a:t>
            </a:r>
            <a:endParaRPr lang="en-IN" b="1" dirty="0">
              <a:solidFill>
                <a:srgbClr val="002060"/>
              </a:solidFill>
            </a:endParaRPr>
          </a:p>
        </p:txBody>
      </p:sp>
      <p:sp>
        <p:nvSpPr>
          <p:cNvPr id="3" name="TextBox 2">
            <a:extLst>
              <a:ext uri="{FF2B5EF4-FFF2-40B4-BE49-F238E27FC236}">
                <a16:creationId xmlns:a16="http://schemas.microsoft.com/office/drawing/2014/main" id="{1FAA4FFB-461B-4A49-9FAB-B517DCDE947F}"/>
              </a:ext>
            </a:extLst>
          </p:cNvPr>
          <p:cNvSpPr txBox="1"/>
          <p:nvPr/>
        </p:nvSpPr>
        <p:spPr>
          <a:xfrm>
            <a:off x="779928" y="1165412"/>
            <a:ext cx="10596283" cy="5355312"/>
          </a:xfrm>
          <a:prstGeom prst="rect">
            <a:avLst/>
          </a:prstGeom>
          <a:noFill/>
        </p:spPr>
        <p:txBody>
          <a:bodyPr wrap="square" rtlCol="0">
            <a:spAutoFit/>
          </a:bodyPr>
          <a:lstStyle/>
          <a:p>
            <a:r>
              <a:rPr lang="en-US" b="1" dirty="0"/>
              <a:t>Linear regression </a:t>
            </a:r>
            <a:r>
              <a:rPr lang="en-US" dirty="0"/>
              <a:t>is one of the most basic types of regression in machine learning. Linear regression is used for finding linear relationship between target and one or more predictors. The linear regression model consists of a predictor variable and a dependent variable related linearly to each other. In case the data involves more than one independent variable, then linear regression is called </a:t>
            </a:r>
            <a:r>
              <a:rPr lang="en-US" b="1" dirty="0"/>
              <a:t>multiple linear regression models</a:t>
            </a:r>
            <a:r>
              <a:rPr lang="en-US" dirty="0"/>
              <a:t>. </a:t>
            </a:r>
          </a:p>
          <a:p>
            <a:endParaRPr lang="en-US" dirty="0"/>
          </a:p>
          <a:p>
            <a:r>
              <a:rPr lang="en-US" dirty="0"/>
              <a:t>Types of Linear Regression</a:t>
            </a:r>
          </a:p>
          <a:p>
            <a:endParaRPr lang="en-US" dirty="0"/>
          </a:p>
          <a:p>
            <a:r>
              <a:rPr lang="en-US" dirty="0"/>
              <a:t>• Simple Linear Regression: Y=B0 +B1 X + e</a:t>
            </a:r>
          </a:p>
          <a:p>
            <a:r>
              <a:rPr lang="en-US" dirty="0"/>
              <a:t>• Multiple Linear Regression: Y=B0 +B1 X + B2 X1 + B3 X2 + .......+ Bk </a:t>
            </a:r>
            <a:r>
              <a:rPr lang="en-US" dirty="0" err="1"/>
              <a:t>Xk</a:t>
            </a:r>
            <a:r>
              <a:rPr lang="en-US" dirty="0"/>
              <a:t> +e </a:t>
            </a:r>
          </a:p>
          <a:p>
            <a:endParaRPr lang="en-IN" dirty="0"/>
          </a:p>
          <a:p>
            <a:r>
              <a:rPr lang="en-IN" dirty="0"/>
              <a:t>Interpretation of the coefficients of the above equation:</a:t>
            </a:r>
          </a:p>
          <a:p>
            <a:r>
              <a:rPr lang="en-IN" b="1" dirty="0"/>
              <a:t>Y</a:t>
            </a:r>
            <a:r>
              <a:rPr lang="en-IN" dirty="0"/>
              <a:t>=Dependent variable</a:t>
            </a:r>
          </a:p>
          <a:p>
            <a:r>
              <a:rPr lang="en-IN" b="1" dirty="0"/>
              <a:t>B0</a:t>
            </a:r>
            <a:r>
              <a:rPr lang="en-IN" dirty="0"/>
              <a:t>=Population  Y intercept. It is </a:t>
            </a:r>
            <a:r>
              <a:rPr lang="en-US" dirty="0"/>
              <a:t>the mean value of the dependent variable Y, when the independent variable X=0</a:t>
            </a:r>
          </a:p>
          <a:p>
            <a:r>
              <a:rPr lang="en-IN" b="1" dirty="0"/>
              <a:t>Bi</a:t>
            </a:r>
            <a:r>
              <a:rPr lang="en-IN" dirty="0"/>
              <a:t>=Population Slope. It </a:t>
            </a:r>
            <a:r>
              <a:rPr lang="en-US" dirty="0"/>
              <a:t>is the change in the value of the dependent variable, Y, for unit change in the independent variable Xi, keeping all other </a:t>
            </a:r>
            <a:r>
              <a:rPr lang="en-US" dirty="0" err="1"/>
              <a:t>Xs</a:t>
            </a:r>
            <a:r>
              <a:rPr lang="en-US" dirty="0"/>
              <a:t> constant (controlled).</a:t>
            </a:r>
            <a:endParaRPr lang="en-IN" dirty="0"/>
          </a:p>
          <a:p>
            <a:r>
              <a:rPr lang="en-IN" dirty="0"/>
              <a:t> </a:t>
            </a:r>
            <a:r>
              <a:rPr lang="en-IN" b="1" dirty="0"/>
              <a:t>e</a:t>
            </a:r>
            <a:r>
              <a:rPr lang="en-IN" dirty="0"/>
              <a:t>=Random error</a:t>
            </a:r>
          </a:p>
          <a:p>
            <a:endParaRPr lang="en-US" dirty="0"/>
          </a:p>
          <a:p>
            <a:endParaRPr lang="en-US" dirty="0"/>
          </a:p>
          <a:p>
            <a:endParaRPr lang="en-US" dirty="0"/>
          </a:p>
        </p:txBody>
      </p:sp>
    </p:spTree>
    <p:extLst>
      <p:ext uri="{BB962C8B-B14F-4D97-AF65-F5344CB8AC3E}">
        <p14:creationId xmlns:p14="http://schemas.microsoft.com/office/powerpoint/2010/main" val="2342162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EBF15B-E2ED-4178-B11D-E647E7498FF8}"/>
              </a:ext>
            </a:extLst>
          </p:cNvPr>
          <p:cNvSpPr txBox="1"/>
          <p:nvPr/>
        </p:nvSpPr>
        <p:spPr>
          <a:xfrm>
            <a:off x="681317" y="690283"/>
            <a:ext cx="4616823" cy="369332"/>
          </a:xfrm>
          <a:prstGeom prst="rect">
            <a:avLst/>
          </a:prstGeom>
          <a:noFill/>
        </p:spPr>
        <p:txBody>
          <a:bodyPr wrap="square" rtlCol="0">
            <a:spAutoFit/>
          </a:bodyPr>
          <a:lstStyle/>
          <a:p>
            <a:r>
              <a:rPr lang="en-US" b="1" dirty="0">
                <a:solidFill>
                  <a:srgbClr val="002060"/>
                </a:solidFill>
              </a:rPr>
              <a:t>LINEAR REGRESSION : CONCEPT</a:t>
            </a:r>
            <a:endParaRPr lang="en-IN" b="1" dirty="0">
              <a:solidFill>
                <a:srgbClr val="002060"/>
              </a:solidFill>
            </a:endParaRPr>
          </a:p>
        </p:txBody>
      </p:sp>
      <p:sp>
        <p:nvSpPr>
          <p:cNvPr id="3" name="TextBox 2">
            <a:extLst>
              <a:ext uri="{FF2B5EF4-FFF2-40B4-BE49-F238E27FC236}">
                <a16:creationId xmlns:a16="http://schemas.microsoft.com/office/drawing/2014/main" id="{2876BCDF-867F-462B-B917-369F19EB1D71}"/>
              </a:ext>
            </a:extLst>
          </p:cNvPr>
          <p:cNvSpPr txBox="1"/>
          <p:nvPr/>
        </p:nvSpPr>
        <p:spPr>
          <a:xfrm>
            <a:off x="681317" y="1167192"/>
            <a:ext cx="10739717" cy="3693319"/>
          </a:xfrm>
          <a:prstGeom prst="rect">
            <a:avLst/>
          </a:prstGeom>
          <a:noFill/>
        </p:spPr>
        <p:txBody>
          <a:bodyPr wrap="square" rtlCol="0">
            <a:spAutoFit/>
          </a:bodyPr>
          <a:lstStyle/>
          <a:p>
            <a:r>
              <a:rPr lang="en-US" b="1" dirty="0"/>
              <a:t>MULTIPLE LINEAR REGRESSION :ASSUMPTIONS</a:t>
            </a:r>
          </a:p>
          <a:p>
            <a:endParaRPr lang="en-US" b="1" dirty="0"/>
          </a:p>
          <a:p>
            <a:pPr marL="342900" indent="-342900">
              <a:buFont typeface="+mj-lt"/>
              <a:buAutoNum type="arabicPeriod"/>
            </a:pPr>
            <a:r>
              <a:rPr lang="en-US" b="1" dirty="0"/>
              <a:t>Linear regression needs the relationship between the independent and dependent variables to be linear.</a:t>
            </a:r>
          </a:p>
          <a:p>
            <a:pPr marL="342900" indent="-342900">
              <a:buFont typeface="+mj-lt"/>
              <a:buAutoNum type="arabicPeriod"/>
            </a:pPr>
            <a:r>
              <a:rPr lang="en-US" b="1" dirty="0"/>
              <a:t>Normality</a:t>
            </a:r>
            <a:r>
              <a:rPr lang="en-US" dirty="0"/>
              <a:t>-The errors should be normally distributed.</a:t>
            </a:r>
          </a:p>
          <a:p>
            <a:pPr marL="342900" indent="-342900">
              <a:buFont typeface="+mj-lt"/>
              <a:buAutoNum type="arabicPeriod"/>
            </a:pPr>
            <a:r>
              <a:rPr lang="en-US" b="1" dirty="0"/>
              <a:t>Homoscedasticity-</a:t>
            </a:r>
            <a:r>
              <a:rPr lang="en-US" dirty="0"/>
              <a:t>At each level of predictor variable, the variance of residual term should be constant.</a:t>
            </a:r>
          </a:p>
          <a:p>
            <a:pPr marL="342900" indent="-342900">
              <a:buFont typeface="+mj-lt"/>
              <a:buAutoNum type="arabicPeriod"/>
            </a:pPr>
            <a:r>
              <a:rPr lang="en-US" b="1" dirty="0"/>
              <a:t>Multicollinearity</a:t>
            </a:r>
            <a:r>
              <a:rPr lang="en-US" dirty="0"/>
              <a:t>-There should be no perfect relationship i.e. no explanatory variable should be highly correlated. One such  way to check  multicollinearity is with the help Variance Inflation Factor(VIF).VIF is a relative increase in variance in S.E(Standard Error) of beta caused by collinearity.</a:t>
            </a:r>
          </a:p>
          <a:p>
            <a:pPr marL="342900" indent="-342900">
              <a:buFont typeface="+mj-lt"/>
              <a:buAutoNum type="arabicPeriod"/>
            </a:pPr>
            <a:r>
              <a:rPr lang="en-US" b="1" dirty="0"/>
              <a:t>Auto correlation-</a:t>
            </a:r>
            <a:r>
              <a:rPr lang="en-US" dirty="0"/>
              <a:t>For any two observations of dependent variable, the error terms should not be correlated. Error term should always follow random distribution. It shouldn’t follow any pattern. One way to check auto-correlation is with the help of </a:t>
            </a:r>
            <a:r>
              <a:rPr lang="en-US" b="1" dirty="0"/>
              <a:t>Durbin Watson Test(DW)</a:t>
            </a:r>
            <a:r>
              <a:rPr lang="en-US" dirty="0"/>
              <a:t>.DW value ranges from 0-4.At </a:t>
            </a:r>
            <a:r>
              <a:rPr lang="en-US" b="1" dirty="0"/>
              <a:t>DW=2</a:t>
            </a:r>
            <a:r>
              <a:rPr lang="en-US" dirty="0"/>
              <a:t>,it is considered that no autocorrelation exists.</a:t>
            </a:r>
          </a:p>
          <a:p>
            <a:pPr marL="342900" indent="-342900">
              <a:buFont typeface="+mj-lt"/>
              <a:buAutoNum type="arabicPeriod"/>
            </a:pPr>
            <a:endParaRPr lang="en-IN" b="1" dirty="0"/>
          </a:p>
        </p:txBody>
      </p:sp>
    </p:spTree>
    <p:extLst>
      <p:ext uri="{BB962C8B-B14F-4D97-AF65-F5344CB8AC3E}">
        <p14:creationId xmlns:p14="http://schemas.microsoft.com/office/powerpoint/2010/main" val="17078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2216B3-C89A-472D-BB6E-670EB396B262}"/>
              </a:ext>
            </a:extLst>
          </p:cNvPr>
          <p:cNvSpPr txBox="1"/>
          <p:nvPr/>
        </p:nvSpPr>
        <p:spPr>
          <a:xfrm>
            <a:off x="681318" y="797859"/>
            <a:ext cx="4840941" cy="484094"/>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84BA68B8-1315-45EE-B3D1-A2991D3B8822}"/>
              </a:ext>
            </a:extLst>
          </p:cNvPr>
          <p:cNvSpPr txBox="1"/>
          <p:nvPr/>
        </p:nvSpPr>
        <p:spPr>
          <a:xfrm>
            <a:off x="681317" y="797859"/>
            <a:ext cx="6777317" cy="369332"/>
          </a:xfrm>
          <a:prstGeom prst="rect">
            <a:avLst/>
          </a:prstGeom>
          <a:noFill/>
        </p:spPr>
        <p:txBody>
          <a:bodyPr wrap="square" rtlCol="0">
            <a:spAutoFit/>
          </a:bodyPr>
          <a:lstStyle/>
          <a:p>
            <a:r>
              <a:rPr lang="en-IN" b="1" dirty="0">
                <a:solidFill>
                  <a:srgbClr val="002060"/>
                </a:solidFill>
              </a:rPr>
              <a:t>LINEAR REGRESSION MODEL METHODOLOGY-OLS</a:t>
            </a:r>
          </a:p>
        </p:txBody>
      </p:sp>
      <p:sp>
        <p:nvSpPr>
          <p:cNvPr id="4" name="TextBox 3">
            <a:extLst>
              <a:ext uri="{FF2B5EF4-FFF2-40B4-BE49-F238E27FC236}">
                <a16:creationId xmlns:a16="http://schemas.microsoft.com/office/drawing/2014/main" id="{DF97A957-E98F-4813-82C5-B84AE74CCA9A}"/>
              </a:ext>
            </a:extLst>
          </p:cNvPr>
          <p:cNvSpPr txBox="1"/>
          <p:nvPr/>
        </p:nvSpPr>
        <p:spPr>
          <a:xfrm>
            <a:off x="806824" y="1470212"/>
            <a:ext cx="10013576" cy="1200329"/>
          </a:xfrm>
          <a:prstGeom prst="rect">
            <a:avLst/>
          </a:prstGeom>
          <a:noFill/>
        </p:spPr>
        <p:txBody>
          <a:bodyPr wrap="square" rtlCol="0">
            <a:spAutoFit/>
          </a:bodyPr>
          <a:lstStyle/>
          <a:p>
            <a:r>
              <a:rPr lang="en-US"/>
              <a:t>Multiple Linear </a:t>
            </a:r>
            <a:r>
              <a:rPr lang="en-US" dirty="0"/>
              <a:t>Regression model follows the ordinary least square method. Ordinary least squares, or linear least squares, estimates the parameters in a regression model by minimizing the sum of the squared residuals. This method draws a line through the data points that minimizes the sum of the squared differences between the observed values and the corresponding fitted values.</a:t>
            </a:r>
            <a:endParaRPr lang="en-IN" b="1" dirty="0"/>
          </a:p>
        </p:txBody>
      </p:sp>
      <p:pic>
        <p:nvPicPr>
          <p:cNvPr id="6" name="Picture 5">
            <a:extLst>
              <a:ext uri="{FF2B5EF4-FFF2-40B4-BE49-F238E27FC236}">
                <a16:creationId xmlns:a16="http://schemas.microsoft.com/office/drawing/2014/main" id="{7DBBDEF4-3107-49C8-8EBC-AC71BA0C79CE}"/>
              </a:ext>
            </a:extLst>
          </p:cNvPr>
          <p:cNvPicPr>
            <a:picLocks noChangeAspect="1"/>
          </p:cNvPicPr>
          <p:nvPr/>
        </p:nvPicPr>
        <p:blipFill>
          <a:blip r:embed="rId2"/>
          <a:stretch>
            <a:fillRect/>
          </a:stretch>
        </p:blipFill>
        <p:spPr>
          <a:xfrm>
            <a:off x="806824" y="2858800"/>
            <a:ext cx="4656223" cy="777307"/>
          </a:xfrm>
          <a:prstGeom prst="rect">
            <a:avLst/>
          </a:prstGeom>
        </p:spPr>
      </p:pic>
      <p:pic>
        <p:nvPicPr>
          <p:cNvPr id="8" name="Picture 7">
            <a:extLst>
              <a:ext uri="{FF2B5EF4-FFF2-40B4-BE49-F238E27FC236}">
                <a16:creationId xmlns:a16="http://schemas.microsoft.com/office/drawing/2014/main" id="{AD14134F-7C8B-478F-9ABC-61DDBC36885D}"/>
              </a:ext>
            </a:extLst>
          </p:cNvPr>
          <p:cNvPicPr>
            <a:picLocks noChangeAspect="1"/>
          </p:cNvPicPr>
          <p:nvPr/>
        </p:nvPicPr>
        <p:blipFill>
          <a:blip r:embed="rId3"/>
          <a:stretch>
            <a:fillRect/>
          </a:stretch>
        </p:blipFill>
        <p:spPr>
          <a:xfrm>
            <a:off x="5961529" y="2680566"/>
            <a:ext cx="5491519" cy="2685883"/>
          </a:xfrm>
          <a:prstGeom prst="rect">
            <a:avLst/>
          </a:prstGeom>
        </p:spPr>
      </p:pic>
    </p:spTree>
    <p:extLst>
      <p:ext uri="{BB962C8B-B14F-4D97-AF65-F5344CB8AC3E}">
        <p14:creationId xmlns:p14="http://schemas.microsoft.com/office/powerpoint/2010/main" val="2313436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33640E-3B73-4053-96BC-06545990E56F}"/>
              </a:ext>
            </a:extLst>
          </p:cNvPr>
          <p:cNvSpPr txBox="1"/>
          <p:nvPr/>
        </p:nvSpPr>
        <p:spPr>
          <a:xfrm>
            <a:off x="645459" y="716287"/>
            <a:ext cx="6113928" cy="369332"/>
          </a:xfrm>
          <a:prstGeom prst="rect">
            <a:avLst/>
          </a:prstGeom>
          <a:noFill/>
        </p:spPr>
        <p:txBody>
          <a:bodyPr wrap="square">
            <a:spAutoFit/>
          </a:bodyPr>
          <a:lstStyle/>
          <a:p>
            <a:r>
              <a:rPr lang="en-IN" b="1" dirty="0">
                <a:solidFill>
                  <a:srgbClr val="002060"/>
                </a:solidFill>
              </a:rPr>
              <a:t>PROBLEM STATEMENT:</a:t>
            </a:r>
          </a:p>
        </p:txBody>
      </p:sp>
      <p:sp>
        <p:nvSpPr>
          <p:cNvPr id="5" name="TextBox 4">
            <a:extLst>
              <a:ext uri="{FF2B5EF4-FFF2-40B4-BE49-F238E27FC236}">
                <a16:creationId xmlns:a16="http://schemas.microsoft.com/office/drawing/2014/main" id="{0A314D17-B502-43AF-A565-67CA64225D9E}"/>
              </a:ext>
            </a:extLst>
          </p:cNvPr>
          <p:cNvSpPr txBox="1"/>
          <p:nvPr/>
        </p:nvSpPr>
        <p:spPr>
          <a:xfrm>
            <a:off x="645458" y="1360081"/>
            <a:ext cx="10775577" cy="5885778"/>
          </a:xfrm>
          <a:prstGeom prst="rect">
            <a:avLst/>
          </a:prstGeom>
          <a:noFill/>
        </p:spPr>
        <p:txBody>
          <a:bodyPr wrap="square">
            <a:sp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Build an analytical model to </a:t>
            </a:r>
            <a:r>
              <a:rPr lang="en-US" sz="1800" b="1" dirty="0">
                <a:solidFill>
                  <a:srgbClr val="313131"/>
                </a:solidFill>
                <a:effectLst/>
                <a:latin typeface="Calibri" panose="020F0502020204030204" pitchFamily="34" charset="0"/>
                <a:ea typeface="Calibri" panose="020F0502020204030204" pitchFamily="34" charset="0"/>
                <a:cs typeface="Calibri" panose="020F0502020204030204" pitchFamily="34" charset="0"/>
              </a:rPr>
              <a:t>predict monthly sales of the Hyundai Elantra in the United States.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solidFill>
                  <a:srgbClr val="313131"/>
                </a:solidFill>
                <a:effectLst/>
                <a:latin typeface="Calibri" panose="020F0502020204030204" pitchFamily="34" charset="0"/>
                <a:ea typeface="Calibri" panose="020F0502020204030204" pitchFamily="34" charset="0"/>
                <a:cs typeface="Calibri" panose="020F0502020204030204" pitchFamily="34" charset="0"/>
              </a:rPr>
              <a:t>Questions: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1700"/>
              </a:spcAft>
              <a:buClr>
                <a:srgbClr val="313131"/>
              </a:buClr>
              <a:buFont typeface="+mj-lt"/>
              <a:buAutoNum type="arabicPeriod"/>
            </a:pPr>
            <a:r>
              <a:rPr lang="en-US"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Load the data set. Split the data set into training and testing sets as follows: place all observations for 2012 and earlier in the training set, and all observations for 2013 and 2014 into the testing set. How many observations are in the training set?</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07000"/>
              </a:lnSpc>
              <a:spcAft>
                <a:spcPts val="1700"/>
              </a:spcAft>
              <a:buClr>
                <a:srgbClr val="313131"/>
              </a:buClr>
            </a:pPr>
            <a:r>
              <a:rPr lang="en-US"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We have splitted the dataset based on the condition as mentioned in the question into training and testing  sets.  Training dataset has 36 observations and testing dataset has 14 observations.</a:t>
            </a:r>
          </a:p>
          <a:p>
            <a:pPr lvl="0" algn="just">
              <a:lnSpc>
                <a:spcPct val="107000"/>
              </a:lnSpc>
              <a:spcAft>
                <a:spcPts val="1700"/>
              </a:spcAft>
              <a:buClr>
                <a:srgbClr val="313131"/>
              </a:buClr>
            </a:pPr>
            <a:r>
              <a:rPr lang="en-US" dirty="0">
                <a:solidFill>
                  <a:srgbClr val="222222"/>
                </a:solidFill>
                <a:latin typeface="Calibri" panose="020F0502020204030204" pitchFamily="34" charset="0"/>
                <a:ea typeface="Calibri" panose="020F0502020204030204" pitchFamily="34" charset="0"/>
                <a:cs typeface="Calibri" panose="020F0502020204030204" pitchFamily="34" charset="0"/>
              </a:rPr>
              <a:t>2.	Build a linear regression model to predict monthly Elantra sales using Unemployment, CPI_all, CPI_energy and Queries as the independent variables. Use all of the training set data to do this. What is the model R-squared? </a:t>
            </a:r>
          </a:p>
          <a:p>
            <a:pPr lvl="0" algn="just">
              <a:lnSpc>
                <a:spcPct val="107000"/>
              </a:lnSpc>
              <a:spcAft>
                <a:spcPts val="1700"/>
              </a:spcAft>
              <a:buClr>
                <a:srgbClr val="313131"/>
              </a:buClr>
            </a:pPr>
            <a:r>
              <a:rPr lang="en-US" dirty="0">
                <a:solidFill>
                  <a:srgbClr val="222222"/>
                </a:solidFill>
                <a:latin typeface="Calibri" panose="020F0502020204030204" pitchFamily="34" charset="0"/>
                <a:ea typeface="Calibri" panose="020F0502020204030204" pitchFamily="34" charset="0"/>
                <a:cs typeface="Calibri" panose="020F0502020204030204" pitchFamily="34" charset="0"/>
              </a:rPr>
              <a:t> We have build a linear regression model to predict monthly Elantra sales using Unemployment, CPI_all, CPI_energy and Queries as the independent variables using training dataset. The summary of the linear regression model is as shown in the figure  below</a:t>
            </a:r>
          </a:p>
          <a:p>
            <a:pPr lvl="0" algn="just">
              <a:lnSpc>
                <a:spcPct val="107000"/>
              </a:lnSpc>
              <a:spcAft>
                <a:spcPts val="1700"/>
              </a:spcAft>
              <a:buClr>
                <a:srgbClr val="313131"/>
              </a:buClr>
            </a:pPr>
            <a:endParaRPr lang="en-US" dirty="0">
              <a:solidFill>
                <a:srgbClr val="222222"/>
              </a:solidFill>
              <a:latin typeface="Calibri" panose="020F0502020204030204" pitchFamily="34" charset="0"/>
              <a:ea typeface="Calibri" panose="020F0502020204030204" pitchFamily="34" charset="0"/>
              <a:cs typeface="Calibri" panose="020F0502020204030204" pitchFamily="34" charset="0"/>
            </a:endParaRPr>
          </a:p>
          <a:p>
            <a:pPr lvl="0" algn="just">
              <a:lnSpc>
                <a:spcPct val="107000"/>
              </a:lnSpc>
              <a:spcAft>
                <a:spcPts val="1700"/>
              </a:spcAft>
              <a:buClr>
                <a:srgbClr val="313131"/>
              </a:buCl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6347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8A5F1B-5AA6-4D05-83E0-BFA543707D62}"/>
              </a:ext>
            </a:extLst>
          </p:cNvPr>
          <p:cNvSpPr txBox="1"/>
          <p:nvPr/>
        </p:nvSpPr>
        <p:spPr>
          <a:xfrm>
            <a:off x="618566" y="635604"/>
            <a:ext cx="6113928" cy="369332"/>
          </a:xfrm>
          <a:prstGeom prst="rect">
            <a:avLst/>
          </a:prstGeom>
          <a:noFill/>
        </p:spPr>
        <p:txBody>
          <a:bodyPr wrap="square">
            <a:spAutoFit/>
          </a:bodyPr>
          <a:lstStyle/>
          <a:p>
            <a:r>
              <a:rPr lang="en-IN" b="1" dirty="0">
                <a:solidFill>
                  <a:srgbClr val="002060"/>
                </a:solidFill>
              </a:rPr>
              <a:t>PROBLEM STATEMENT:</a:t>
            </a:r>
          </a:p>
        </p:txBody>
      </p:sp>
      <p:pic>
        <p:nvPicPr>
          <p:cNvPr id="5" name="Picture 4">
            <a:extLst>
              <a:ext uri="{FF2B5EF4-FFF2-40B4-BE49-F238E27FC236}">
                <a16:creationId xmlns:a16="http://schemas.microsoft.com/office/drawing/2014/main" id="{33E30F34-A282-4B71-A755-3C9C1D59AD7D}"/>
              </a:ext>
            </a:extLst>
          </p:cNvPr>
          <p:cNvPicPr>
            <a:picLocks noChangeAspect="1"/>
          </p:cNvPicPr>
          <p:nvPr/>
        </p:nvPicPr>
        <p:blipFill>
          <a:blip r:embed="rId2"/>
          <a:stretch>
            <a:fillRect/>
          </a:stretch>
        </p:blipFill>
        <p:spPr>
          <a:xfrm>
            <a:off x="855676" y="1071136"/>
            <a:ext cx="6360912" cy="3353091"/>
          </a:xfrm>
          <a:prstGeom prst="rect">
            <a:avLst/>
          </a:prstGeom>
        </p:spPr>
      </p:pic>
      <p:sp>
        <p:nvSpPr>
          <p:cNvPr id="6" name="TextBox 5">
            <a:extLst>
              <a:ext uri="{FF2B5EF4-FFF2-40B4-BE49-F238E27FC236}">
                <a16:creationId xmlns:a16="http://schemas.microsoft.com/office/drawing/2014/main" id="{F50A62DD-9F4C-48B2-94EB-9064C3957DF1}"/>
              </a:ext>
            </a:extLst>
          </p:cNvPr>
          <p:cNvSpPr txBox="1"/>
          <p:nvPr/>
        </p:nvSpPr>
        <p:spPr>
          <a:xfrm>
            <a:off x="721206" y="4580965"/>
            <a:ext cx="4868449" cy="400110"/>
          </a:xfrm>
          <a:prstGeom prst="rect">
            <a:avLst/>
          </a:prstGeom>
          <a:noFill/>
        </p:spPr>
        <p:txBody>
          <a:bodyPr wrap="none" rtlCol="0">
            <a:spAutoFit/>
          </a:bodyPr>
          <a:lstStyle/>
          <a:p>
            <a:r>
              <a:rPr lang="en-IN" dirty="0"/>
              <a:t> </a:t>
            </a:r>
            <a:r>
              <a:rPr lang="en-US" sz="2000" b="0" i="0" dirty="0">
                <a:effectLst/>
                <a:latin typeface="Calibri" panose="020F0502020204030204" pitchFamily="34" charset="0"/>
                <a:cs typeface="Calibri" panose="020F0502020204030204" pitchFamily="34" charset="0"/>
              </a:rPr>
              <a:t>Multiple R-Squared of this model  is </a:t>
            </a:r>
            <a:r>
              <a:rPr lang="en-US" sz="2000" b="1" i="0" dirty="0">
                <a:effectLst/>
                <a:latin typeface="Calibri" panose="020F0502020204030204" pitchFamily="34" charset="0"/>
                <a:cs typeface="Calibri" panose="020F0502020204030204" pitchFamily="34" charset="0"/>
              </a:rPr>
              <a:t>0.4282</a:t>
            </a:r>
            <a:r>
              <a:rPr lang="en-US" sz="2000" b="1" i="0" dirty="0">
                <a:effectLst/>
                <a:latin typeface="Inter"/>
              </a:rPr>
              <a:t>.</a:t>
            </a:r>
            <a:r>
              <a:rPr lang="en-US" sz="2000" b="0" i="0" dirty="0">
                <a:effectLst/>
                <a:latin typeface="Inter"/>
              </a:rPr>
              <a:t> </a:t>
            </a:r>
            <a:endParaRPr lang="en-IN" sz="2000" dirty="0"/>
          </a:p>
        </p:txBody>
      </p:sp>
    </p:spTree>
    <p:extLst>
      <p:ext uri="{BB962C8B-B14F-4D97-AF65-F5344CB8AC3E}">
        <p14:creationId xmlns:p14="http://schemas.microsoft.com/office/powerpoint/2010/main" val="33859149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1069</TotalTime>
  <Words>2222</Words>
  <Application>Microsoft Office PowerPoint</Application>
  <PresentationFormat>Widescreen</PresentationFormat>
  <Paragraphs>130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Garamond</vt:lpstr>
      <vt:lpstr>Inter</vt:lpstr>
      <vt:lpstr>proxima_novaregular</vt:lpstr>
      <vt:lpstr>Organic</vt:lpstr>
      <vt:lpstr>Linear Regression-Elantra Sales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Regression-Temperature Prediction</dc:title>
  <dc:creator>Tania Das</dc:creator>
  <cp:lastModifiedBy>ATANU DAS</cp:lastModifiedBy>
  <cp:revision>76</cp:revision>
  <dcterms:created xsi:type="dcterms:W3CDTF">2021-10-02T10:17:35Z</dcterms:created>
  <dcterms:modified xsi:type="dcterms:W3CDTF">2024-08-26T16:33:01Z</dcterms:modified>
</cp:coreProperties>
</file>