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77" r:id="rId10"/>
    <p:sldId id="278" r:id="rId11"/>
    <p:sldId id="279" r:id="rId12"/>
    <p:sldId id="269" r:id="rId13"/>
    <p:sldId id="280" r:id="rId14"/>
    <p:sldId id="270" r:id="rId15"/>
    <p:sldId id="281" r:id="rId16"/>
    <p:sldId id="282" r:id="rId17"/>
    <p:sldId id="283" r:id="rId18"/>
    <p:sldId id="284" r:id="rId19"/>
    <p:sldId id="285" r:id="rId20"/>
    <p:sldId id="275" r:id="rId21"/>
    <p:sldId id="286"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95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64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6321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6961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021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080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287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380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006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6963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8/26/2024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0562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8/26/2024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3370016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cubes background">
            <a:extLst>
              <a:ext uri="{FF2B5EF4-FFF2-40B4-BE49-F238E27FC236}">
                <a16:creationId xmlns:a16="http://schemas.microsoft.com/office/drawing/2014/main" id="{437B99C9-CE25-4CEA-BAFB-A1C226ACA840}"/>
              </a:ext>
            </a:extLst>
          </p:cNvPr>
          <p:cNvPicPr>
            <a:picLocks noChangeAspect="1"/>
          </p:cNvPicPr>
          <p:nvPr/>
        </p:nvPicPr>
        <p:blipFill rotWithShape="1">
          <a:blip r:embed="rId2">
            <a:alphaModFix amt="20000"/>
          </a:blip>
          <a:srcRect t="10345"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53B548-0671-4C45-A91D-872FD30B3E46}"/>
              </a:ext>
            </a:extLst>
          </p:cNvPr>
          <p:cNvSpPr>
            <a:spLocks noGrp="1"/>
          </p:cNvSpPr>
          <p:nvPr>
            <p:ph type="ctrTitle"/>
          </p:nvPr>
        </p:nvSpPr>
        <p:spPr>
          <a:xfrm>
            <a:off x="1600199" y="914401"/>
            <a:ext cx="9144000" cy="2756928"/>
          </a:xfrm>
        </p:spPr>
        <p:txBody>
          <a:bodyPr>
            <a:normAutofit fontScale="90000"/>
          </a:bodyPr>
          <a:lstStyle/>
          <a:p>
            <a:br>
              <a:rPr lang="en-IN" b="1" dirty="0">
                <a:solidFill>
                  <a:srgbClr val="FFFFFF"/>
                </a:solidFill>
                <a:latin typeface="Garamond" panose="02020404030301010803" pitchFamily="18" charset="0"/>
              </a:rPr>
            </a:br>
            <a:r>
              <a:rPr lang="en-IN" b="1" dirty="0">
                <a:solidFill>
                  <a:srgbClr val="FFFFFF"/>
                </a:solidFill>
                <a:latin typeface="Garamond" panose="02020404030301010803" pitchFamily="18" charset="0"/>
              </a:rPr>
              <a:t>LOGISTIC REGRESSION-</a:t>
            </a:r>
            <a:br>
              <a:rPr lang="en-IN" b="1" dirty="0">
                <a:solidFill>
                  <a:srgbClr val="FFFFFF"/>
                </a:solidFill>
                <a:latin typeface="Garamond" panose="02020404030301010803" pitchFamily="18" charset="0"/>
              </a:rPr>
            </a:br>
            <a:r>
              <a:rPr lang="en-IN" b="1" dirty="0">
                <a:solidFill>
                  <a:srgbClr val="FFFFFF"/>
                </a:solidFill>
                <a:latin typeface="Garamond" panose="02020404030301010803" pitchFamily="18" charset="0"/>
              </a:rPr>
              <a:t> DEFAULT ON PAYMENT CASE STUDY</a:t>
            </a:r>
            <a:br>
              <a:rPr lang="en-IN" b="1" dirty="0">
                <a:solidFill>
                  <a:srgbClr val="FFFFFF"/>
                </a:solidFill>
                <a:latin typeface="Garamond" panose="02020404030301010803" pitchFamily="18" charset="0"/>
              </a:rPr>
            </a:br>
            <a:endParaRPr lang="en-IN" b="1" dirty="0">
              <a:solidFill>
                <a:srgbClr val="FFFFFF"/>
              </a:solidFill>
              <a:latin typeface="Garamond" panose="02020404030301010803" pitchFamily="18" charset="0"/>
            </a:endParaRPr>
          </a:p>
        </p:txBody>
      </p:sp>
      <p:sp>
        <p:nvSpPr>
          <p:cNvPr id="3" name="Subtitle 2">
            <a:extLst>
              <a:ext uri="{FF2B5EF4-FFF2-40B4-BE49-F238E27FC236}">
                <a16:creationId xmlns:a16="http://schemas.microsoft.com/office/drawing/2014/main" id="{7184307A-DA39-438B-AB1C-390C90E9BBE7}"/>
              </a:ext>
            </a:extLst>
          </p:cNvPr>
          <p:cNvSpPr>
            <a:spLocks noGrp="1"/>
          </p:cNvSpPr>
          <p:nvPr>
            <p:ph type="subTitle" idx="1"/>
          </p:nvPr>
        </p:nvSpPr>
        <p:spPr>
          <a:xfrm>
            <a:off x="1524000" y="3602038"/>
            <a:ext cx="9144000" cy="1655762"/>
          </a:xfrm>
        </p:spPr>
        <p:txBody>
          <a:bodyPr>
            <a:normAutofit/>
          </a:bodyPr>
          <a:lstStyle/>
          <a:p>
            <a:r>
              <a:rPr lang="en-IN" sz="2200" dirty="0">
                <a:solidFill>
                  <a:srgbClr val="FFFFFF"/>
                </a:solidFill>
              </a:rPr>
              <a:t>                                                                                      </a:t>
            </a:r>
            <a:r>
              <a:rPr lang="en-IN" sz="2200" b="1" dirty="0">
                <a:solidFill>
                  <a:srgbClr val="FFFFFF"/>
                </a:solidFill>
              </a:rPr>
              <a:t>BY ATANU DAS</a:t>
            </a:r>
          </a:p>
        </p:txBody>
      </p:sp>
    </p:spTree>
    <p:extLst>
      <p:ext uri="{BB962C8B-B14F-4D97-AF65-F5344CB8AC3E}">
        <p14:creationId xmlns:p14="http://schemas.microsoft.com/office/powerpoint/2010/main" val="102649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7F5A9-3DD9-4D36-ADF7-17786783DC27}"/>
              </a:ext>
            </a:extLst>
          </p:cNvPr>
          <p:cNvSpPr txBox="1"/>
          <p:nvPr/>
        </p:nvSpPr>
        <p:spPr>
          <a:xfrm>
            <a:off x="528918" y="5997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EXPLORATION OF THE DATA</a:t>
            </a:r>
          </a:p>
        </p:txBody>
      </p:sp>
      <p:sp>
        <p:nvSpPr>
          <p:cNvPr id="5" name="TextBox 4">
            <a:extLst>
              <a:ext uri="{FF2B5EF4-FFF2-40B4-BE49-F238E27FC236}">
                <a16:creationId xmlns:a16="http://schemas.microsoft.com/office/drawing/2014/main" id="{5266DBCE-75F8-45C0-ADB5-4C71A3139002}"/>
              </a:ext>
            </a:extLst>
          </p:cNvPr>
          <p:cNvSpPr txBox="1"/>
          <p:nvPr/>
        </p:nvSpPr>
        <p:spPr>
          <a:xfrm>
            <a:off x="528918" y="1155558"/>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7" name="Picture 6">
            <a:extLst>
              <a:ext uri="{FF2B5EF4-FFF2-40B4-BE49-F238E27FC236}">
                <a16:creationId xmlns:a16="http://schemas.microsoft.com/office/drawing/2014/main" id="{0AD9B52C-2562-4887-BE56-6483D8DA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1764193"/>
            <a:ext cx="9441998" cy="1664807"/>
          </a:xfrm>
          <a:prstGeom prst="rect">
            <a:avLst/>
          </a:prstGeom>
        </p:spPr>
      </p:pic>
      <p:sp>
        <p:nvSpPr>
          <p:cNvPr id="8" name="TextBox 7">
            <a:extLst>
              <a:ext uri="{FF2B5EF4-FFF2-40B4-BE49-F238E27FC236}">
                <a16:creationId xmlns:a16="http://schemas.microsoft.com/office/drawing/2014/main" id="{BDB76A45-A194-4A90-9097-3EE38979C324}"/>
              </a:ext>
            </a:extLst>
          </p:cNvPr>
          <p:cNvSpPr txBox="1"/>
          <p:nvPr/>
        </p:nvSpPr>
        <p:spPr>
          <a:xfrm>
            <a:off x="457197" y="3668303"/>
            <a:ext cx="11241743" cy="1477328"/>
          </a:xfrm>
          <a:prstGeom prst="rect">
            <a:avLst/>
          </a:prstGeom>
          <a:noFill/>
        </p:spPr>
        <p:txBody>
          <a:bodyPr wrap="square" rtlCol="0">
            <a:spAutoFit/>
          </a:bodyPr>
          <a:lstStyle/>
          <a:p>
            <a:r>
              <a:rPr lang="en-IN" dirty="0"/>
              <a:t>In the given dataset the  variable </a:t>
            </a:r>
            <a:r>
              <a:rPr lang="en-IN" b="1" dirty="0"/>
              <a:t>Default_on_Payment </a:t>
            </a:r>
            <a:r>
              <a:rPr lang="en-IN" dirty="0"/>
              <a:t>is the dependent variable</a:t>
            </a:r>
            <a:r>
              <a:rPr lang="en-US" sz="1800" dirty="0">
                <a:latin typeface="Segoe UI Variable Text" pitchFamily="2" charset="0"/>
              </a:rPr>
              <a:t> where the no of customers who are most likely to make default on loans =</a:t>
            </a:r>
            <a:r>
              <a:rPr lang="en-US" sz="1800" b="1" dirty="0">
                <a:latin typeface="Segoe UI Variable Text" pitchFamily="2" charset="0"/>
              </a:rPr>
              <a:t>1495</a:t>
            </a:r>
            <a:r>
              <a:rPr lang="en-US" sz="1800" dirty="0">
                <a:latin typeface="Segoe UI Variable Text" pitchFamily="2" charset="0"/>
              </a:rPr>
              <a:t> and  no of </a:t>
            </a:r>
            <a:r>
              <a:rPr lang="en-US" dirty="0">
                <a:latin typeface="Segoe UI Variable Text" pitchFamily="2" charset="0"/>
              </a:rPr>
              <a:t>c</a:t>
            </a:r>
            <a:r>
              <a:rPr lang="en-US" sz="1800" dirty="0">
                <a:latin typeface="Segoe UI Variable Text" pitchFamily="2" charset="0"/>
              </a:rPr>
              <a:t>ustomers who are not likely to make default on the loans.=</a:t>
            </a:r>
            <a:r>
              <a:rPr lang="en-US" sz="1800" b="1" dirty="0">
                <a:latin typeface="Segoe UI Variable Text" pitchFamily="2" charset="0"/>
              </a:rPr>
              <a:t>3505</a:t>
            </a:r>
          </a:p>
          <a:p>
            <a:endParaRPr lang="en-US" sz="1800" dirty="0">
              <a:latin typeface="Segoe UI Variable Text" pitchFamily="2" charset="0"/>
            </a:endParaRPr>
          </a:p>
          <a:p>
            <a:endParaRPr lang="en-IN" dirty="0"/>
          </a:p>
        </p:txBody>
      </p:sp>
    </p:spTree>
    <p:extLst>
      <p:ext uri="{BB962C8B-B14F-4D97-AF65-F5344CB8AC3E}">
        <p14:creationId xmlns:p14="http://schemas.microsoft.com/office/powerpoint/2010/main" val="378457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8103E-BD00-4E3F-A1C2-54DADB5DA6F4}"/>
              </a:ext>
            </a:extLst>
          </p:cNvPr>
          <p:cNvSpPr txBox="1"/>
          <p:nvPr/>
        </p:nvSpPr>
        <p:spPr>
          <a:xfrm>
            <a:off x="502024" y="51009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EXPLORATION OF THE DATA</a:t>
            </a:r>
          </a:p>
        </p:txBody>
      </p:sp>
      <p:sp>
        <p:nvSpPr>
          <p:cNvPr id="8" name="TextBox 7">
            <a:extLst>
              <a:ext uri="{FF2B5EF4-FFF2-40B4-BE49-F238E27FC236}">
                <a16:creationId xmlns:a16="http://schemas.microsoft.com/office/drawing/2014/main" id="{5E046B07-C54F-4295-B5D0-3B1998FB1FA7}"/>
              </a:ext>
            </a:extLst>
          </p:cNvPr>
          <p:cNvSpPr txBox="1"/>
          <p:nvPr/>
        </p:nvSpPr>
        <p:spPr>
          <a:xfrm>
            <a:off x="5656730" y="1499343"/>
            <a:ext cx="6096000" cy="3693319"/>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According to Siddiqi (2006), by convention the values of the IV statistic can be interpreted as follows.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If the IV statistic is: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Less than 0.02</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predicter is not useful for modeling (separating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 from the Bads</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0.02 to 0.1</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only a weak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0.1 to 0.3</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a medium strength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US" sz="1800" b="1"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0.3 or higher</a:t>
            </a:r>
            <a:r>
              <a:rPr kumimoji="0" lang="en-US" sz="18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then the predictor has a strong relationship to the </a:t>
            </a:r>
            <a:r>
              <a:rPr kumimoji="0" lang="en-US"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Goods/Bads odds ratio.</a:t>
            </a:r>
            <a:endParaRPr kumimoji="0" lang="en-IN" sz="1800" b="0" i="1"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0" name="TextBox 9">
            <a:extLst>
              <a:ext uri="{FF2B5EF4-FFF2-40B4-BE49-F238E27FC236}">
                <a16:creationId xmlns:a16="http://schemas.microsoft.com/office/drawing/2014/main" id="{E1CEE4B4-A69F-4241-9EC0-2D4F52D81ACC}"/>
              </a:ext>
            </a:extLst>
          </p:cNvPr>
          <p:cNvSpPr txBox="1"/>
          <p:nvPr/>
        </p:nvSpPr>
        <p:spPr>
          <a:xfrm>
            <a:off x="502024" y="1015856"/>
            <a:ext cx="6096000" cy="369332"/>
          </a:xfrm>
          <a:prstGeom prst="rect">
            <a:avLst/>
          </a:prstGeom>
          <a:noFill/>
        </p:spPr>
        <p:txBody>
          <a:bodyPr wrap="square">
            <a:spAutoFit/>
          </a:bodyPr>
          <a:lstStyle/>
          <a:p>
            <a:r>
              <a:rPr lang="en-IN" b="1" dirty="0">
                <a:latin typeface="Lato" panose="020F0502020204030203" pitchFamily="34" charset="0"/>
                <a:ea typeface="Lato" panose="020F0502020204030203" pitchFamily="34" charset="0"/>
                <a:cs typeface="Lato" panose="020F0502020204030203" pitchFamily="34" charset="0"/>
              </a:rPr>
              <a:t>INFORMATION VALUE OF ALL THE VARIABLES</a:t>
            </a:r>
          </a:p>
        </p:txBody>
      </p:sp>
      <p:pic>
        <p:nvPicPr>
          <p:cNvPr id="6" name="Picture 5">
            <a:extLst>
              <a:ext uri="{FF2B5EF4-FFF2-40B4-BE49-F238E27FC236}">
                <a16:creationId xmlns:a16="http://schemas.microsoft.com/office/drawing/2014/main" id="{A8F8CD02-16F3-4944-BBA2-6DB89D93C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03" y="1499343"/>
            <a:ext cx="3642676" cy="4229467"/>
          </a:xfrm>
          <a:prstGeom prst="rect">
            <a:avLst/>
          </a:prstGeom>
        </p:spPr>
      </p:pic>
    </p:spTree>
    <p:extLst>
      <p:ext uri="{BB962C8B-B14F-4D97-AF65-F5344CB8AC3E}">
        <p14:creationId xmlns:p14="http://schemas.microsoft.com/office/powerpoint/2010/main" val="114234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8C735-1FF1-4356-8220-96B3A7BE7220}"/>
              </a:ext>
            </a:extLst>
          </p:cNvPr>
          <p:cNvSpPr txBox="1"/>
          <p:nvPr/>
        </p:nvSpPr>
        <p:spPr>
          <a:xfrm>
            <a:off x="591670" y="672353"/>
            <a:ext cx="6499411" cy="369332"/>
          </a:xfrm>
          <a:prstGeom prst="rect">
            <a:avLst/>
          </a:prstGeom>
          <a:noFill/>
        </p:spPr>
        <p:txBody>
          <a:bodyPr wrap="square" rtlCol="0">
            <a:spAutoFit/>
          </a:bodyPr>
          <a:lstStyle/>
          <a:p>
            <a:r>
              <a:rPr lang="en-US" b="1" dirty="0">
                <a:solidFill>
                  <a:srgbClr val="002060"/>
                </a:solidFill>
                <a:latin typeface="Garamond" panose="02020404030301010803" pitchFamily="18" charset="0"/>
              </a:rPr>
              <a:t>B</a:t>
            </a:r>
            <a:r>
              <a:rPr lang="en-IN" b="1" dirty="0">
                <a:solidFill>
                  <a:srgbClr val="002060"/>
                </a:solidFill>
                <a:latin typeface="Garamond" panose="02020404030301010803" pitchFamily="18" charset="0"/>
              </a:rPr>
              <a:t>UILDING THE MODEL</a:t>
            </a:r>
          </a:p>
        </p:txBody>
      </p:sp>
      <p:sp>
        <p:nvSpPr>
          <p:cNvPr id="4" name="TextBox 3">
            <a:extLst>
              <a:ext uri="{FF2B5EF4-FFF2-40B4-BE49-F238E27FC236}">
                <a16:creationId xmlns:a16="http://schemas.microsoft.com/office/drawing/2014/main" id="{97DA295B-FB69-4306-A5A2-3FA6B6C54E73}"/>
              </a:ext>
            </a:extLst>
          </p:cNvPr>
          <p:cNvSpPr txBox="1"/>
          <p:nvPr/>
        </p:nvSpPr>
        <p:spPr>
          <a:xfrm>
            <a:off x="62752" y="1041685"/>
            <a:ext cx="10165975" cy="4247317"/>
          </a:xfrm>
          <a:prstGeom prst="rect">
            <a:avLst/>
          </a:prstGeom>
          <a:noFill/>
        </p:spPr>
        <p:txBody>
          <a:bodyPr wrap="square" rtlCol="0">
            <a:spAutoFit/>
          </a:bodyPr>
          <a:lstStyle/>
          <a:p>
            <a:pPr algn="just"/>
            <a:r>
              <a:rPr lang="en-US" dirty="0"/>
              <a:t>       The</a:t>
            </a:r>
            <a:r>
              <a:rPr lang="en-US" b="1" dirty="0"/>
              <a:t> </a:t>
            </a:r>
            <a:r>
              <a:rPr lang="en-US" dirty="0"/>
              <a:t> entire dataset is  split into train </a:t>
            </a:r>
          </a:p>
          <a:p>
            <a:pPr algn="just"/>
            <a:r>
              <a:rPr lang="en-US" dirty="0"/>
              <a:t>       and test dataset in he ratio of </a:t>
            </a:r>
            <a:r>
              <a:rPr lang="en-US" b="1" dirty="0"/>
              <a:t>70:30</a:t>
            </a:r>
            <a:r>
              <a:rPr lang="en-US" dirty="0"/>
              <a:t>.</a:t>
            </a:r>
          </a:p>
          <a:p>
            <a:pPr algn="just"/>
            <a:r>
              <a:rPr lang="en-US" dirty="0"/>
              <a:t>       The train dataset has </a:t>
            </a:r>
            <a:r>
              <a:rPr lang="en-US" b="1" dirty="0"/>
              <a:t>3500 </a:t>
            </a:r>
            <a:r>
              <a:rPr lang="en-US" dirty="0"/>
              <a:t>rows </a:t>
            </a:r>
          </a:p>
          <a:p>
            <a:pPr algn="just"/>
            <a:r>
              <a:rPr lang="en-US" dirty="0"/>
              <a:t>       and test dataset has </a:t>
            </a:r>
            <a:r>
              <a:rPr lang="en-US" b="1" dirty="0"/>
              <a:t>1500 </a:t>
            </a:r>
            <a:r>
              <a:rPr lang="en-US" dirty="0"/>
              <a:t>rows.</a:t>
            </a:r>
          </a:p>
          <a:p>
            <a:pPr algn="just"/>
            <a:endParaRPr lang="en-US" dirty="0"/>
          </a:p>
          <a:p>
            <a:pPr algn="just"/>
            <a:r>
              <a:rPr lang="en-US" dirty="0"/>
              <a:t>        In order to build the training model</a:t>
            </a:r>
          </a:p>
          <a:p>
            <a:pPr algn="just"/>
            <a:r>
              <a:rPr lang="en-US" dirty="0"/>
              <a:t>        we removed the insignificant</a:t>
            </a:r>
          </a:p>
          <a:p>
            <a:pPr algn="just"/>
            <a:r>
              <a:rPr lang="en-US" dirty="0"/>
              <a:t>         variables one by one  on the basis</a:t>
            </a:r>
          </a:p>
          <a:p>
            <a:pPr algn="just"/>
            <a:r>
              <a:rPr lang="en-US" dirty="0"/>
              <a:t>        of high p-value and </a:t>
            </a:r>
            <a:r>
              <a:rPr lang="en-US" dirty="0" err="1"/>
              <a:t>vif</a:t>
            </a:r>
            <a:r>
              <a:rPr lang="en-US" dirty="0"/>
              <a:t>.</a:t>
            </a:r>
          </a:p>
          <a:p>
            <a:pPr algn="just"/>
            <a:r>
              <a:rPr lang="en-US" dirty="0"/>
              <a:t> </a:t>
            </a:r>
          </a:p>
          <a:p>
            <a:pPr algn="just"/>
            <a:r>
              <a:rPr lang="en-US" dirty="0"/>
              <a:t>       Finally after removing the </a:t>
            </a:r>
          </a:p>
          <a:p>
            <a:pPr algn="just"/>
            <a:r>
              <a:rPr lang="en-US" dirty="0"/>
              <a:t>       insignificant variables and after </a:t>
            </a:r>
          </a:p>
          <a:p>
            <a:pPr algn="just"/>
            <a:r>
              <a:rPr lang="en-US" dirty="0"/>
              <a:t>       validating the training model on test</a:t>
            </a:r>
          </a:p>
          <a:p>
            <a:pPr algn="just"/>
            <a:r>
              <a:rPr lang="en-US" dirty="0"/>
              <a:t>       data we were left with </a:t>
            </a:r>
            <a:r>
              <a:rPr lang="en-US" b="1" dirty="0"/>
              <a:t>26 </a:t>
            </a:r>
            <a:r>
              <a:rPr lang="en-US" dirty="0"/>
              <a:t>significant </a:t>
            </a:r>
          </a:p>
          <a:p>
            <a:pPr algn="just"/>
            <a:r>
              <a:rPr lang="en-US" dirty="0"/>
              <a:t>       variables</a:t>
            </a:r>
          </a:p>
        </p:txBody>
      </p:sp>
      <p:pic>
        <p:nvPicPr>
          <p:cNvPr id="5" name="Picture 4">
            <a:extLst>
              <a:ext uri="{FF2B5EF4-FFF2-40B4-BE49-F238E27FC236}">
                <a16:creationId xmlns:a16="http://schemas.microsoft.com/office/drawing/2014/main" id="{30D9A640-5B79-4318-9F7B-F8F3CA396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863" y="672353"/>
            <a:ext cx="7331075" cy="4656223"/>
          </a:xfrm>
          <a:prstGeom prst="rect">
            <a:avLst/>
          </a:prstGeom>
        </p:spPr>
      </p:pic>
    </p:spTree>
    <p:extLst>
      <p:ext uri="{BB962C8B-B14F-4D97-AF65-F5344CB8AC3E}">
        <p14:creationId xmlns:p14="http://schemas.microsoft.com/office/powerpoint/2010/main" val="156828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47E25-A346-449C-A697-7AF9E5EF1410}"/>
              </a:ext>
            </a:extLst>
          </p:cNvPr>
          <p:cNvSpPr txBox="1"/>
          <p:nvPr/>
        </p:nvSpPr>
        <p:spPr>
          <a:xfrm>
            <a:off x="484094" y="998728"/>
            <a:ext cx="6096000" cy="3139321"/>
          </a:xfrm>
          <a:prstGeom prst="rect">
            <a:avLst/>
          </a:prstGeom>
          <a:noFill/>
        </p:spPr>
        <p:txBody>
          <a:bodyPr wrap="square">
            <a:spAutoFit/>
          </a:bodyPr>
          <a:lstStyle/>
          <a:p>
            <a:r>
              <a:rPr lang="en-US" sz="1800" b="1" u="sng" dirty="0">
                <a:latin typeface="Open Sans" panose="020B0606030504020204" pitchFamily="34" charset="0"/>
                <a:ea typeface="Open Sans" panose="020B0606030504020204" pitchFamily="34" charset="0"/>
                <a:cs typeface="Open Sans" panose="020B0606030504020204" pitchFamily="34" charset="0"/>
              </a:rPr>
              <a:t>Variable Importance</a:t>
            </a:r>
          </a:p>
          <a:p>
            <a:pPr marL="285750" indent="-285750">
              <a:buFont typeface="Wingdings" panose="05000000000000000000" pitchFamily="2" charset="2"/>
              <a:buChar char="v"/>
            </a:pP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a:t>
            </a:r>
            <a:r>
              <a:rPr lang="en-US" sz="1800" dirty="0">
                <a:latin typeface="Open Sans" panose="020B0606030504020204" pitchFamily="34" charset="0"/>
                <a:ea typeface="Open Sans" panose="020B0606030504020204" pitchFamily="34" charset="0"/>
                <a:cs typeface="Open Sans" panose="020B0606030504020204" pitchFamily="34" charset="0"/>
              </a:rPr>
              <a:t>mportance of variables in the final model is given in the image</a:t>
            </a:r>
          </a:p>
          <a:p>
            <a:pPr marL="285750" indent="-285750">
              <a:buFont typeface="Wingdings" panose="05000000000000000000" pitchFamily="2" charset="2"/>
              <a:buChar char="q"/>
            </a:pPr>
            <a:endParaRPr lang="en-US" sz="1800" dirty="0">
              <a:latin typeface="Open Sans" panose="020B0606030504020204" pitchFamily="34" charset="0"/>
              <a:ea typeface="Open Sans" panose="020B0606030504020204" pitchFamily="34" charset="0"/>
              <a:cs typeface="Open Sans" panose="020B0606030504020204" pitchFamily="34" charset="0"/>
            </a:endParaRPr>
          </a:p>
          <a:p>
            <a:r>
              <a:rPr lang="en-US" sz="1800" b="1" dirty="0">
                <a:latin typeface="Open Sans" panose="020B0606030504020204" pitchFamily="34" charset="0"/>
                <a:ea typeface="Open Sans" panose="020B0606030504020204" pitchFamily="34" charset="0"/>
                <a:cs typeface="Open Sans" panose="020B0606030504020204" pitchFamily="34" charset="0"/>
              </a:rPr>
              <a:t>Status_Checking_AccA14 </a:t>
            </a:r>
            <a:r>
              <a:rPr lang="en-US" sz="1800" dirty="0">
                <a:latin typeface="Open Sans" panose="020B0606030504020204" pitchFamily="34" charset="0"/>
                <a:ea typeface="Open Sans" panose="020B0606030504020204" pitchFamily="34" charset="0"/>
                <a:cs typeface="Open Sans" panose="020B0606030504020204" pitchFamily="34" charset="0"/>
              </a:rPr>
              <a:t>is the variable with highest overall importance </a:t>
            </a:r>
            <a:r>
              <a:rPr lang="en-US" sz="1800" b="1" dirty="0">
                <a:latin typeface="Open Sans" panose="020B0606030504020204" pitchFamily="34" charset="0"/>
                <a:ea typeface="Open Sans" panose="020B0606030504020204" pitchFamily="34" charset="0"/>
                <a:cs typeface="Open Sans" panose="020B0606030504020204" pitchFamily="34" charset="0"/>
              </a:rPr>
              <a:t>10.441177 </a:t>
            </a:r>
            <a:r>
              <a:rPr lang="en-US" sz="1800" dirty="0">
                <a:latin typeface="Open Sans" panose="020B0606030504020204" pitchFamily="34" charset="0"/>
                <a:ea typeface="Open Sans" panose="020B0606030504020204" pitchFamily="34" charset="0"/>
                <a:cs typeface="Open Sans" panose="020B0606030504020204" pitchFamily="34" charset="0"/>
              </a:rPr>
              <a:t>followed by </a:t>
            </a:r>
            <a:r>
              <a:rPr lang="en-US" sz="1800" b="1" dirty="0" err="1">
                <a:latin typeface="Open Sans" panose="020B0606030504020204" pitchFamily="34" charset="0"/>
                <a:ea typeface="Open Sans" panose="020B0606030504020204" pitchFamily="34" charset="0"/>
                <a:cs typeface="Open Sans" panose="020B0606030504020204" pitchFamily="34" charset="0"/>
              </a:rPr>
              <a:t>Savings_Acc</a:t>
            </a:r>
            <a:r>
              <a:rPr lang="en-US" sz="1800" b="1" dirty="0">
                <a:latin typeface="Open Sans" panose="020B0606030504020204" pitchFamily="34" charset="0"/>
                <a:ea typeface="Open Sans" panose="020B0606030504020204" pitchFamily="34" charset="0"/>
                <a:cs typeface="Open Sans" panose="020B0606030504020204" pitchFamily="34" charset="0"/>
              </a:rPr>
              <a:t> A65</a:t>
            </a:r>
            <a:r>
              <a:rPr lang="en-US" sz="1800" i="1" dirty="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with importance of </a:t>
            </a:r>
            <a:r>
              <a:rPr lang="en-US" sz="1800" b="1" dirty="0">
                <a:latin typeface="Open Sans" panose="020B0606030504020204" pitchFamily="34" charset="0"/>
                <a:ea typeface="Open Sans" panose="020B0606030504020204" pitchFamily="34" charset="0"/>
                <a:cs typeface="Open Sans" panose="020B0606030504020204" pitchFamily="34" charset="0"/>
              </a:rPr>
              <a:t>5.141898.</a:t>
            </a:r>
          </a:p>
          <a:p>
            <a:endParaRPr lang="en-US" sz="1800" b="1" dirty="0">
              <a:latin typeface="Open Sans" panose="020B0606030504020204" pitchFamily="34" charset="0"/>
              <a:ea typeface="Open Sans" panose="020B0606030504020204" pitchFamily="34" charset="0"/>
              <a:cs typeface="Open Sans" panose="020B0606030504020204" pitchFamily="34" charset="0"/>
            </a:endParaRPr>
          </a:p>
          <a:p>
            <a:r>
              <a:rPr lang="en-US" sz="1800" b="1" dirty="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Variable with lowest importance value of </a:t>
            </a:r>
            <a:r>
              <a:rPr lang="en-US" sz="1800" b="1" dirty="0">
                <a:latin typeface="Open Sans" panose="020B0606030504020204" pitchFamily="34" charset="0"/>
                <a:ea typeface="Open Sans" panose="020B0606030504020204" pitchFamily="34" charset="0"/>
                <a:cs typeface="Open Sans" panose="020B0606030504020204" pitchFamily="34" charset="0"/>
              </a:rPr>
              <a:t>1.99 </a:t>
            </a:r>
            <a:r>
              <a:rPr lang="en-US" sz="1800" dirty="0">
                <a:latin typeface="Open Sans" panose="020B0606030504020204" pitchFamily="34" charset="0"/>
                <a:ea typeface="Open Sans" panose="020B0606030504020204" pitchFamily="34" charset="0"/>
                <a:cs typeface="Open Sans" panose="020B0606030504020204" pitchFamily="34" charset="0"/>
              </a:rPr>
              <a:t>is </a:t>
            </a:r>
            <a:r>
              <a:rPr lang="en-US" sz="1800" b="1" dirty="0">
                <a:latin typeface="Open Sans" panose="020B0606030504020204" pitchFamily="34" charset="0"/>
                <a:ea typeface="Open Sans" panose="020B0606030504020204" pitchFamily="34" charset="0"/>
                <a:cs typeface="Open Sans" panose="020B0606030504020204" pitchFamily="34" charset="0"/>
              </a:rPr>
              <a:t>Property A124</a:t>
            </a:r>
            <a:r>
              <a:rPr lang="en-US" sz="18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TextBox 4">
            <a:extLst>
              <a:ext uri="{FF2B5EF4-FFF2-40B4-BE49-F238E27FC236}">
                <a16:creationId xmlns:a16="http://schemas.microsoft.com/office/drawing/2014/main" id="{8A1C1436-E5D6-4466-917D-EB8A1B90B050}"/>
              </a:ext>
            </a:extLst>
          </p:cNvPr>
          <p:cNvSpPr txBox="1"/>
          <p:nvPr/>
        </p:nvSpPr>
        <p:spPr>
          <a:xfrm>
            <a:off x="484094" y="545957"/>
            <a:ext cx="6096000" cy="369332"/>
          </a:xfrm>
          <a:prstGeom prst="rect">
            <a:avLst/>
          </a:prstGeom>
          <a:noFill/>
        </p:spPr>
        <p:txBody>
          <a:bodyPr wrap="square">
            <a:spAutoFit/>
          </a:bodyPr>
          <a:lstStyle/>
          <a:p>
            <a:r>
              <a:rPr lang="en-US" b="1" dirty="0">
                <a:solidFill>
                  <a:srgbClr val="002060"/>
                </a:solidFill>
                <a:latin typeface="Garamond" panose="02020404030301010803" pitchFamily="18" charset="0"/>
              </a:rPr>
              <a:t>B</a:t>
            </a:r>
            <a:r>
              <a:rPr lang="en-IN" b="1" dirty="0">
                <a:solidFill>
                  <a:srgbClr val="002060"/>
                </a:solidFill>
                <a:latin typeface="Garamond" panose="02020404030301010803" pitchFamily="18" charset="0"/>
              </a:rPr>
              <a:t>UILDING THE MODEL</a:t>
            </a:r>
          </a:p>
        </p:txBody>
      </p:sp>
      <p:pic>
        <p:nvPicPr>
          <p:cNvPr id="7" name="Picture 6">
            <a:extLst>
              <a:ext uri="{FF2B5EF4-FFF2-40B4-BE49-F238E27FC236}">
                <a16:creationId xmlns:a16="http://schemas.microsoft.com/office/drawing/2014/main" id="{1B277B40-B9AE-4197-A12E-3C8DC5EAF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484" y="730623"/>
            <a:ext cx="4320914" cy="5128649"/>
          </a:xfrm>
          <a:prstGeom prst="rect">
            <a:avLst/>
          </a:prstGeom>
        </p:spPr>
      </p:pic>
    </p:spTree>
    <p:extLst>
      <p:ext uri="{BB962C8B-B14F-4D97-AF65-F5344CB8AC3E}">
        <p14:creationId xmlns:p14="http://schemas.microsoft.com/office/powerpoint/2010/main" val="164572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385EE-3063-408E-A556-6EE467A4D28A}"/>
              </a:ext>
            </a:extLst>
          </p:cNvPr>
          <p:cNvSpPr txBox="1"/>
          <p:nvPr/>
        </p:nvSpPr>
        <p:spPr>
          <a:xfrm>
            <a:off x="600634" y="699247"/>
            <a:ext cx="3738283"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 MODEL DIAGNOSTICS</a:t>
            </a:r>
          </a:p>
        </p:txBody>
      </p:sp>
      <p:sp>
        <p:nvSpPr>
          <p:cNvPr id="3" name="TextBox 2">
            <a:extLst>
              <a:ext uri="{FF2B5EF4-FFF2-40B4-BE49-F238E27FC236}">
                <a16:creationId xmlns:a16="http://schemas.microsoft.com/office/drawing/2014/main" id="{40E41B10-4604-49FD-A60A-3E1CED865FC7}"/>
              </a:ext>
            </a:extLst>
          </p:cNvPr>
          <p:cNvSpPr txBox="1"/>
          <p:nvPr/>
        </p:nvSpPr>
        <p:spPr>
          <a:xfrm>
            <a:off x="681318" y="1219200"/>
            <a:ext cx="10775576" cy="369332"/>
          </a:xfrm>
          <a:prstGeom prst="rect">
            <a:avLst/>
          </a:prstGeom>
          <a:noFill/>
        </p:spPr>
        <p:txBody>
          <a:bodyPr wrap="square" rtlCol="0">
            <a:spAutoFit/>
          </a:bodyPr>
          <a:lstStyle/>
          <a:p>
            <a:endParaRPr lang="en-US" dirty="0">
              <a:latin typeface="Segoe UI Variable Text" pitchFamily="2" charset="0"/>
            </a:endParaRPr>
          </a:p>
        </p:txBody>
      </p:sp>
      <p:sp>
        <p:nvSpPr>
          <p:cNvPr id="4" name="TextBox 3">
            <a:extLst>
              <a:ext uri="{FF2B5EF4-FFF2-40B4-BE49-F238E27FC236}">
                <a16:creationId xmlns:a16="http://schemas.microsoft.com/office/drawing/2014/main" id="{905D1E06-7F22-44BC-B0D3-6D983D26FD1A}"/>
              </a:ext>
            </a:extLst>
          </p:cNvPr>
          <p:cNvSpPr txBox="1"/>
          <p:nvPr/>
        </p:nvSpPr>
        <p:spPr>
          <a:xfrm>
            <a:off x="510987" y="1118690"/>
            <a:ext cx="10945907" cy="1200329"/>
          </a:xfrm>
          <a:prstGeom prst="rect">
            <a:avLst/>
          </a:prstGeom>
          <a:noFill/>
        </p:spPr>
        <p:txBody>
          <a:bodyPr wrap="square" rtlCol="0">
            <a:spAutoFit/>
          </a:bodyPr>
          <a:lstStyle/>
          <a:p>
            <a:r>
              <a:rPr lang="en-US" dirty="0"/>
              <a:t>Confusion Matrix is a tabulation for the predicted and actual value counts for each class. For a binary classification model like this one, where we are predicting one of the two possible values, the confusion matrix is 2x2 grid showing the predicted and actual value counts for classes 0 and 1.</a:t>
            </a:r>
          </a:p>
          <a:p>
            <a:endParaRPr lang="en-US" dirty="0"/>
          </a:p>
        </p:txBody>
      </p:sp>
      <p:cxnSp>
        <p:nvCxnSpPr>
          <p:cNvPr id="10" name="Straight Connector 9">
            <a:extLst>
              <a:ext uri="{FF2B5EF4-FFF2-40B4-BE49-F238E27FC236}">
                <a16:creationId xmlns:a16="http://schemas.microsoft.com/office/drawing/2014/main" id="{DB514F9A-6583-4BDC-A977-163B4ED62FBE}"/>
              </a:ext>
            </a:extLst>
          </p:cNvPr>
          <p:cNvCxnSpPr>
            <a:cxnSpLocks/>
          </p:cNvCxnSpPr>
          <p:nvPr/>
        </p:nvCxnSpPr>
        <p:spPr>
          <a:xfrm>
            <a:off x="950259" y="5262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179F1D6-6723-4164-8946-32B79537C28D}"/>
              </a:ext>
            </a:extLst>
          </p:cNvPr>
          <p:cNvCxnSpPr/>
          <p:nvPr/>
        </p:nvCxnSpPr>
        <p:spPr>
          <a:xfrm>
            <a:off x="950259" y="384585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F99F5-A8A3-43EC-95F4-4A2E446C81B6}"/>
              </a:ext>
            </a:extLst>
          </p:cNvPr>
          <p:cNvCxnSpPr/>
          <p:nvPr/>
        </p:nvCxnSpPr>
        <p:spPr>
          <a:xfrm flipH="1">
            <a:off x="6069106" y="3429000"/>
            <a:ext cx="2689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0CAFBA8-81E3-450F-8625-7B89A720A2AF}"/>
              </a:ext>
            </a:extLst>
          </p:cNvPr>
          <p:cNvSpPr txBox="1"/>
          <p:nvPr/>
        </p:nvSpPr>
        <p:spPr>
          <a:xfrm>
            <a:off x="1470212" y="3479656"/>
            <a:ext cx="1712219" cy="369332"/>
          </a:xfrm>
          <a:prstGeom prst="rect">
            <a:avLst/>
          </a:prstGeom>
          <a:noFill/>
        </p:spPr>
        <p:txBody>
          <a:bodyPr wrap="square" rtlCol="0">
            <a:spAutoFit/>
          </a:bodyPr>
          <a:lstStyle/>
          <a:p>
            <a:r>
              <a:rPr lang="en-IN" dirty="0"/>
              <a:t>             </a:t>
            </a:r>
          </a:p>
        </p:txBody>
      </p:sp>
      <p:sp>
        <p:nvSpPr>
          <p:cNvPr id="44" name="TextBox 43">
            <a:extLst>
              <a:ext uri="{FF2B5EF4-FFF2-40B4-BE49-F238E27FC236}">
                <a16:creationId xmlns:a16="http://schemas.microsoft.com/office/drawing/2014/main" id="{8FD10768-92D9-433F-B451-82C9578E3B05}"/>
              </a:ext>
            </a:extLst>
          </p:cNvPr>
          <p:cNvSpPr txBox="1"/>
          <p:nvPr/>
        </p:nvSpPr>
        <p:spPr>
          <a:xfrm>
            <a:off x="600634" y="2143977"/>
            <a:ext cx="104528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true positive </a:t>
            </a:r>
            <a:r>
              <a:rPr lang="en-US" dirty="0"/>
              <a:t>is an outcome where the model correctly predicts the positive class. Similarly, a </a:t>
            </a:r>
            <a:r>
              <a:rPr lang="en-US" b="1" dirty="0"/>
              <a:t>true negative </a:t>
            </a:r>
            <a:r>
              <a:rPr lang="en-US" dirty="0"/>
              <a:t>is an outcome where the model correctly predicts the negative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b="1" dirty="0"/>
              <a:t>false positive </a:t>
            </a:r>
            <a:r>
              <a:rPr lang="en-US" dirty="0"/>
              <a:t>is an outcome where the model incorrectly predicts the positive class. And a </a:t>
            </a:r>
            <a:r>
              <a:rPr lang="en-US" b="1" dirty="0"/>
              <a:t>false negative </a:t>
            </a:r>
            <a:r>
              <a:rPr lang="en-US" dirty="0"/>
              <a:t>is an outcome where the model incorrectly predicts the negative class.</a:t>
            </a:r>
            <a:endParaRPr lang="en-IN" dirty="0"/>
          </a:p>
        </p:txBody>
      </p:sp>
      <p:sp>
        <p:nvSpPr>
          <p:cNvPr id="45" name="TextBox 44">
            <a:extLst>
              <a:ext uri="{FF2B5EF4-FFF2-40B4-BE49-F238E27FC236}">
                <a16:creationId xmlns:a16="http://schemas.microsoft.com/office/drawing/2014/main" id="{CA49AE51-6A61-438D-B242-6EE97A086911}"/>
              </a:ext>
            </a:extLst>
          </p:cNvPr>
          <p:cNvSpPr txBox="1"/>
          <p:nvPr/>
        </p:nvSpPr>
        <p:spPr>
          <a:xfrm>
            <a:off x="5024722" y="4268938"/>
            <a:ext cx="2756645" cy="1200329"/>
          </a:xfrm>
          <a:prstGeom prst="rect">
            <a:avLst/>
          </a:prstGeom>
          <a:noFill/>
        </p:spPr>
        <p:txBody>
          <a:bodyPr wrap="square" rtlCol="0">
            <a:spAutoFit/>
          </a:bodyPr>
          <a:lstStyle/>
          <a:p>
            <a:pPr marL="285750" indent="-285750">
              <a:buFont typeface="Wingdings" panose="05000000000000000000" pitchFamily="2" charset="2"/>
              <a:buChar char="q"/>
            </a:pPr>
            <a:r>
              <a:rPr lang="en-IN" sz="1800" b="1" dirty="0">
                <a:latin typeface="Segoe UI Variable Text" pitchFamily="2" charset="0"/>
              </a:rPr>
              <a:t>TN= </a:t>
            </a:r>
            <a:r>
              <a:rPr lang="en-IN" b="1" dirty="0">
                <a:latin typeface="Segoe UI Variable Text" pitchFamily="2" charset="0"/>
              </a:rPr>
              <a:t>734</a:t>
            </a:r>
            <a:endParaRPr lang="en-IN" sz="1800" b="1" dirty="0">
              <a:latin typeface="Segoe UI Variable Text" pitchFamily="2" charset="0"/>
            </a:endParaRPr>
          </a:p>
          <a:p>
            <a:pPr marL="285750" indent="-285750">
              <a:buFont typeface="Wingdings" panose="05000000000000000000" pitchFamily="2" charset="2"/>
              <a:buChar char="q"/>
            </a:pPr>
            <a:r>
              <a:rPr lang="en-IN" sz="1800" b="1" dirty="0">
                <a:latin typeface="Segoe UI Variable Text" pitchFamily="2" charset="0"/>
              </a:rPr>
              <a:t>FP=317</a:t>
            </a:r>
          </a:p>
          <a:p>
            <a:pPr marL="285750" indent="-285750">
              <a:buFont typeface="Wingdings" panose="05000000000000000000" pitchFamily="2" charset="2"/>
              <a:buChar char="q"/>
            </a:pPr>
            <a:r>
              <a:rPr lang="en-IN" sz="1800" b="1" dirty="0">
                <a:latin typeface="Segoe UI Variable Text" pitchFamily="2" charset="0"/>
              </a:rPr>
              <a:t>FN=</a:t>
            </a:r>
            <a:r>
              <a:rPr lang="en-IN" b="1" dirty="0">
                <a:latin typeface="Segoe UI Variable Text" pitchFamily="2" charset="0"/>
              </a:rPr>
              <a:t>81</a:t>
            </a:r>
            <a:endParaRPr lang="en-IN" sz="1800" b="1" dirty="0">
              <a:latin typeface="Segoe UI Variable Text" pitchFamily="2" charset="0"/>
            </a:endParaRPr>
          </a:p>
          <a:p>
            <a:pPr marL="285750" indent="-285750">
              <a:buFont typeface="Wingdings" panose="05000000000000000000" pitchFamily="2" charset="2"/>
              <a:buChar char="q"/>
            </a:pPr>
            <a:r>
              <a:rPr lang="en-IN" sz="1800" b="1" dirty="0">
                <a:latin typeface="Segoe UI Variable Text" pitchFamily="2" charset="0"/>
              </a:rPr>
              <a:t>TP=368</a:t>
            </a:r>
          </a:p>
        </p:txBody>
      </p:sp>
      <p:pic>
        <p:nvPicPr>
          <p:cNvPr id="7" name="Picture 6">
            <a:extLst>
              <a:ext uri="{FF2B5EF4-FFF2-40B4-BE49-F238E27FC236}">
                <a16:creationId xmlns:a16="http://schemas.microsoft.com/office/drawing/2014/main" id="{BF1E0200-CB26-4484-92D7-7A5CBCBE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3615578"/>
            <a:ext cx="3827930" cy="2543175"/>
          </a:xfrm>
          <a:prstGeom prst="rect">
            <a:avLst/>
          </a:prstGeom>
        </p:spPr>
      </p:pic>
    </p:spTree>
    <p:extLst>
      <p:ext uri="{BB962C8B-B14F-4D97-AF65-F5344CB8AC3E}">
        <p14:creationId xmlns:p14="http://schemas.microsoft.com/office/powerpoint/2010/main" val="408369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083ED2-EC55-4008-B2AA-678C0F70F91C}"/>
              </a:ext>
            </a:extLst>
          </p:cNvPr>
          <p:cNvPicPr>
            <a:picLocks noChangeAspect="1"/>
          </p:cNvPicPr>
          <p:nvPr/>
        </p:nvPicPr>
        <p:blipFill rotWithShape="1">
          <a:blip r:embed="rId2"/>
          <a:srcRect l="23411" t="33122" r="24728" b="11249"/>
          <a:stretch/>
        </p:blipFill>
        <p:spPr>
          <a:xfrm>
            <a:off x="506822" y="1759286"/>
            <a:ext cx="5750543" cy="2687208"/>
          </a:xfrm>
          <a:prstGeom prst="rect">
            <a:avLst/>
          </a:prstGeom>
        </p:spPr>
      </p:pic>
      <p:sp>
        <p:nvSpPr>
          <p:cNvPr id="4" name="TextBox 3">
            <a:extLst>
              <a:ext uri="{FF2B5EF4-FFF2-40B4-BE49-F238E27FC236}">
                <a16:creationId xmlns:a16="http://schemas.microsoft.com/office/drawing/2014/main" id="{7B679484-5A60-48F1-8FEF-163C2BAE949C}"/>
              </a:ext>
            </a:extLst>
          </p:cNvPr>
          <p:cNvSpPr txBox="1"/>
          <p:nvPr/>
        </p:nvSpPr>
        <p:spPr>
          <a:xfrm>
            <a:off x="585105" y="51009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 MODEL DIAGNOSTICS</a:t>
            </a:r>
          </a:p>
        </p:txBody>
      </p:sp>
      <p:sp>
        <p:nvSpPr>
          <p:cNvPr id="5" name="TextBox 4">
            <a:extLst>
              <a:ext uri="{FF2B5EF4-FFF2-40B4-BE49-F238E27FC236}">
                <a16:creationId xmlns:a16="http://schemas.microsoft.com/office/drawing/2014/main" id="{2704BAFB-CE16-48BD-99F6-617FC6B32848}"/>
              </a:ext>
            </a:extLst>
          </p:cNvPr>
          <p:cNvSpPr txBox="1"/>
          <p:nvPr/>
        </p:nvSpPr>
        <p:spPr>
          <a:xfrm>
            <a:off x="654424" y="1228165"/>
            <a:ext cx="4572000"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SENSITIVITY AND SPECIFICITY</a:t>
            </a:r>
          </a:p>
        </p:txBody>
      </p:sp>
      <p:pic>
        <p:nvPicPr>
          <p:cNvPr id="7" name="Picture 6">
            <a:extLst>
              <a:ext uri="{FF2B5EF4-FFF2-40B4-BE49-F238E27FC236}">
                <a16:creationId xmlns:a16="http://schemas.microsoft.com/office/drawing/2014/main" id="{32B43D71-5C70-446E-8873-FE0539BBB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294" y="1228165"/>
            <a:ext cx="3487271" cy="2834635"/>
          </a:xfrm>
          <a:prstGeom prst="rect">
            <a:avLst/>
          </a:prstGeom>
        </p:spPr>
      </p:pic>
      <p:sp>
        <p:nvSpPr>
          <p:cNvPr id="9" name="TextBox 8">
            <a:extLst>
              <a:ext uri="{FF2B5EF4-FFF2-40B4-BE49-F238E27FC236}">
                <a16:creationId xmlns:a16="http://schemas.microsoft.com/office/drawing/2014/main" id="{9844FD95-09D9-47ED-BD8E-CC536DC4A4CC}"/>
              </a:ext>
            </a:extLst>
          </p:cNvPr>
          <p:cNvSpPr txBox="1"/>
          <p:nvPr/>
        </p:nvSpPr>
        <p:spPr>
          <a:xfrm>
            <a:off x="6517342" y="4334518"/>
            <a:ext cx="6096000" cy="1754326"/>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negative: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734</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negative: </a:t>
            </a:r>
            <a:r>
              <a:rPr lang="en-US" sz="1800" b="1" dirty="0">
                <a:latin typeface="Open Sans" panose="020B0606030504020204" pitchFamily="34" charset="0"/>
                <a:ea typeface="Open Sans" panose="020B0606030504020204" pitchFamily="34" charset="0"/>
                <a:cs typeface="Open Sans" panose="020B0606030504020204" pitchFamily="34" charset="0"/>
              </a:rPr>
              <a:t>81</a:t>
            </a:r>
          </a:p>
          <a:p>
            <a:pPr marR="0" algn="l" defTabSz="914400" rtl="0" fontAlgn="auto" latinLnBrk="0" hangingPunct="0">
              <a:lnSpc>
                <a:spcPct val="100000"/>
              </a:lnSpc>
              <a:spcBef>
                <a:spcPts val="0"/>
              </a:spcBef>
              <a:spcAft>
                <a:spcPts val="0"/>
              </a:spcAft>
              <a:buClrTx/>
              <a:buSzTx/>
              <a:tabLst/>
            </a:pPr>
            <a:r>
              <a:rPr kumimoji="0" lang="en-US" sz="1800"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True Positive: </a:t>
            </a: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368</a:t>
            </a:r>
          </a:p>
          <a:p>
            <a:pPr marR="0" algn="l" defTabSz="914400" rtl="0" fontAlgn="auto" latinLnBrk="0" hangingPunct="0">
              <a:lnSpc>
                <a:spcPct val="100000"/>
              </a:lnSpc>
              <a:spcBef>
                <a:spcPts val="0"/>
              </a:spcBef>
              <a:spcAft>
                <a:spcPts val="0"/>
              </a:spcAft>
              <a:buClrTx/>
              <a:buSzTx/>
              <a:tabLst/>
            </a:pPr>
            <a:r>
              <a:rPr lang="en-US" sz="1800" dirty="0">
                <a:latin typeface="Open Sans" panose="020B0606030504020204" pitchFamily="34" charset="0"/>
                <a:ea typeface="Open Sans" panose="020B0606030504020204" pitchFamily="34" charset="0"/>
                <a:cs typeface="Open Sans" panose="020B0606030504020204" pitchFamily="34" charset="0"/>
              </a:rPr>
              <a:t>False positive: </a:t>
            </a:r>
            <a:r>
              <a:rPr lang="en-US" sz="1800" b="1" dirty="0">
                <a:latin typeface="Open Sans" panose="020B0606030504020204" pitchFamily="34" charset="0"/>
                <a:ea typeface="Open Sans" panose="020B0606030504020204" pitchFamily="34" charset="0"/>
                <a:cs typeface="Open Sans" panose="020B0606030504020204" pitchFamily="34" charset="0"/>
              </a:rPr>
              <a:t>317</a:t>
            </a: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AUC should be &gt; 0.80 and the desirable range</a:t>
            </a:r>
          </a:p>
          <a:p>
            <a:pPr marR="0" algn="l" defTabSz="914400" rtl="0" fontAlgn="auto" latinLnBrk="0" hangingPunct="0">
              <a:lnSpc>
                <a:spcPct val="100000"/>
              </a:lnSpc>
              <a:spcBef>
                <a:spcPts val="0"/>
              </a:spcBef>
              <a:spcAft>
                <a:spcPts val="0"/>
              </a:spcAft>
              <a:buClrTx/>
              <a:buSzTx/>
              <a:tabLst/>
            </a:pPr>
            <a:r>
              <a:rPr kumimoji="0" lang="en-US" sz="1800" b="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 of Gini is 0.4-0.8 which is significant here</a:t>
            </a:r>
            <a:r>
              <a:rPr kumimoji="0" lang="en-US"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800" b="1"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1" name="TextBox 10">
            <a:extLst>
              <a:ext uri="{FF2B5EF4-FFF2-40B4-BE49-F238E27FC236}">
                <a16:creationId xmlns:a16="http://schemas.microsoft.com/office/drawing/2014/main" id="{9C4FCB9B-EEE1-4B3F-B798-EBF488FFB64A}"/>
              </a:ext>
            </a:extLst>
          </p:cNvPr>
          <p:cNvSpPr txBox="1"/>
          <p:nvPr/>
        </p:nvSpPr>
        <p:spPr>
          <a:xfrm>
            <a:off x="795617" y="4590920"/>
            <a:ext cx="6306670" cy="923330"/>
          </a:xfrm>
          <a:prstGeom prst="rect">
            <a:avLst/>
          </a:prstGeom>
          <a:noFill/>
        </p:spPr>
        <p:txBody>
          <a:bodyPr wrap="square">
            <a:spAutoFit/>
          </a:bodyPr>
          <a:lstStyle/>
          <a:p>
            <a:r>
              <a:rPr lang="en-US" b="0" i="0" dirty="0">
                <a:solidFill>
                  <a:srgbClr val="202124"/>
                </a:solidFill>
                <a:effectLst/>
                <a:latin typeface="arial" panose="020B0604020202020204" pitchFamily="34" charset="0"/>
              </a:rPr>
              <a:t>Gini index or Gini impurity measures </a:t>
            </a:r>
            <a:r>
              <a:rPr lang="en-US" b="1" i="0" dirty="0">
                <a:solidFill>
                  <a:srgbClr val="202124"/>
                </a:solidFill>
                <a:effectLst/>
                <a:latin typeface="arial" panose="020B0604020202020204" pitchFamily="34" charset="0"/>
              </a:rPr>
              <a:t>the degree or probability of a particular variable being wrongly classified when it is randomly chosen</a:t>
            </a:r>
            <a:endParaRPr lang="en-IN" dirty="0"/>
          </a:p>
        </p:txBody>
      </p:sp>
    </p:spTree>
    <p:extLst>
      <p:ext uri="{BB962C8B-B14F-4D97-AF65-F5344CB8AC3E}">
        <p14:creationId xmlns:p14="http://schemas.microsoft.com/office/powerpoint/2010/main" val="244827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1">
            <a:extLst>
              <a:ext uri="{FF2B5EF4-FFF2-40B4-BE49-F238E27FC236}">
                <a16:creationId xmlns:a16="http://schemas.microsoft.com/office/drawing/2014/main" id="{84569740-BE02-4459-8DC8-05F0870A4536}"/>
              </a:ext>
            </a:extLst>
          </p:cNvPr>
          <p:cNvSpPr/>
          <p:nvPr/>
        </p:nvSpPr>
        <p:spPr>
          <a:xfrm>
            <a:off x="475129" y="1153489"/>
            <a:ext cx="5226424" cy="423247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b="1" dirty="0">
                <a:latin typeface="Lato" panose="020F0502020204030203" pitchFamily="34" charset="0"/>
                <a:ea typeface="Lato" panose="020F0502020204030203" pitchFamily="34" charset="0"/>
                <a:cs typeface="Lato" panose="020F0502020204030203" pitchFamily="34" charset="0"/>
              </a:rPr>
              <a:t>Wald Test</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Wald Test is used to check the significance of individual explanatory variables in Logistic Regression (similar to t-statistic in linear regression)</a:t>
            </a:r>
          </a:p>
          <a:p>
            <a:pPr marL="285750" indent="-285750">
              <a:buFont typeface="Arial" panose="020B0604020202020204" pitchFamily="34" charset="0"/>
              <a:buChar char="•"/>
            </a:pPr>
            <a:endParaRPr lang="en-US" sz="18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Wald Test statistic is a chi-square test statistic</a:t>
            </a:r>
          </a:p>
          <a:p>
            <a:r>
              <a:rPr lang="en-US" sz="1800" dirty="0">
                <a:latin typeface="+mn-lt"/>
                <a:ea typeface="Open Sans" panose="020B0606030504020204" pitchFamily="34" charset="0"/>
                <a:cs typeface="Open Sans" panose="020B0606030504020204" pitchFamily="34" charset="0"/>
              </a:rPr>
              <a:t>	Null Hypothesis Ho: Bi=0</a:t>
            </a:r>
          </a:p>
          <a:p>
            <a:r>
              <a:rPr lang="en-US" sz="1800" dirty="0">
                <a:latin typeface="+mn-lt"/>
                <a:ea typeface="Open Sans" panose="020B0606030504020204" pitchFamily="34" charset="0"/>
                <a:cs typeface="Open Sans" panose="020B0606030504020204" pitchFamily="34" charset="0"/>
              </a:rPr>
              <a:t>	Alternative Hypothesis H1: Bi≠0</a:t>
            </a:r>
          </a:p>
          <a:p>
            <a:endParaRPr lang="en-US" sz="1800" dirty="0">
              <a:latin typeface="+mn-lt"/>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800" dirty="0">
                <a:latin typeface="+mn-lt"/>
                <a:ea typeface="Open Sans" panose="020B0606030504020204" pitchFamily="34" charset="0"/>
                <a:cs typeface="Open Sans" panose="020B0606030504020204" pitchFamily="34" charset="0"/>
              </a:rPr>
              <a:t>Since, p-value is less then </a:t>
            </a:r>
            <a:r>
              <a:rPr lang="en-US" sz="1800" b="1" dirty="0">
                <a:latin typeface="+mn-lt"/>
                <a:ea typeface="Open Sans" panose="020B0606030504020204" pitchFamily="34" charset="0"/>
                <a:cs typeface="Open Sans" panose="020B0606030504020204" pitchFamily="34" charset="0"/>
              </a:rPr>
              <a:t>0.001, hence we reject Ho that the all Bi=0.</a:t>
            </a:r>
            <a:endParaRPr sz="1800" b="1" dirty="0">
              <a:latin typeface="+mn-lt"/>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23A20DA-4188-44EC-AD88-94737C2BDEC2}"/>
              </a:ext>
            </a:extLst>
          </p:cNvPr>
          <p:cNvSpPr txBox="1"/>
          <p:nvPr/>
        </p:nvSpPr>
        <p:spPr>
          <a:xfrm>
            <a:off x="475129" y="698357"/>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pic>
        <p:nvPicPr>
          <p:cNvPr id="6" name="Picture 5">
            <a:extLst>
              <a:ext uri="{FF2B5EF4-FFF2-40B4-BE49-F238E27FC236}">
                <a16:creationId xmlns:a16="http://schemas.microsoft.com/office/drawing/2014/main" id="{93FD0F39-8142-41EA-81FD-343FF27F3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519" y="1776322"/>
            <a:ext cx="3717813" cy="1468902"/>
          </a:xfrm>
          <a:prstGeom prst="rect">
            <a:avLst/>
          </a:prstGeom>
        </p:spPr>
      </p:pic>
    </p:spTree>
    <p:extLst>
      <p:ext uri="{BB962C8B-B14F-4D97-AF65-F5344CB8AC3E}">
        <p14:creationId xmlns:p14="http://schemas.microsoft.com/office/powerpoint/2010/main" val="371407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F8A5-4407-494A-A69D-AEB339DE3EC4}"/>
              </a:ext>
            </a:extLst>
          </p:cNvPr>
          <p:cNvSpPr txBox="1"/>
          <p:nvPr/>
        </p:nvSpPr>
        <p:spPr>
          <a:xfrm>
            <a:off x="518789" y="51727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pic>
        <p:nvPicPr>
          <p:cNvPr id="4" name="Picture 3">
            <a:extLst>
              <a:ext uri="{FF2B5EF4-FFF2-40B4-BE49-F238E27FC236}">
                <a16:creationId xmlns:a16="http://schemas.microsoft.com/office/drawing/2014/main" id="{D35E05A8-6011-4633-9027-966A4D711BC9}"/>
              </a:ext>
            </a:extLst>
          </p:cNvPr>
          <p:cNvPicPr>
            <a:picLocks noChangeAspect="1"/>
          </p:cNvPicPr>
          <p:nvPr/>
        </p:nvPicPr>
        <p:blipFill rotWithShape="1">
          <a:blip r:embed="rId2"/>
          <a:srcRect l="17209" t="24255" r="20776" b="8217"/>
          <a:stretch/>
        </p:blipFill>
        <p:spPr>
          <a:xfrm>
            <a:off x="518789" y="1588544"/>
            <a:ext cx="5577211" cy="4301267"/>
          </a:xfrm>
          <a:prstGeom prst="rect">
            <a:avLst/>
          </a:prstGeom>
        </p:spPr>
      </p:pic>
      <p:sp>
        <p:nvSpPr>
          <p:cNvPr id="5" name="TextBox 4">
            <a:extLst>
              <a:ext uri="{FF2B5EF4-FFF2-40B4-BE49-F238E27FC236}">
                <a16:creationId xmlns:a16="http://schemas.microsoft.com/office/drawing/2014/main" id="{4EAF0EAB-0EC2-4FBA-899E-975DC763F496}"/>
              </a:ext>
            </a:extLst>
          </p:cNvPr>
          <p:cNvSpPr txBox="1"/>
          <p:nvPr/>
        </p:nvSpPr>
        <p:spPr>
          <a:xfrm>
            <a:off x="663388" y="1120588"/>
            <a:ext cx="5127812"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VARIANCE INFLATION FACTOR</a:t>
            </a:r>
          </a:p>
        </p:txBody>
      </p:sp>
      <p:pic>
        <p:nvPicPr>
          <p:cNvPr id="7" name="Picture 6">
            <a:extLst>
              <a:ext uri="{FF2B5EF4-FFF2-40B4-BE49-F238E27FC236}">
                <a16:creationId xmlns:a16="http://schemas.microsoft.com/office/drawing/2014/main" id="{723C80E4-093C-4CE2-8186-A4009784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818" y="1305254"/>
            <a:ext cx="5456393" cy="3680779"/>
          </a:xfrm>
          <a:prstGeom prst="rect">
            <a:avLst/>
          </a:prstGeom>
        </p:spPr>
      </p:pic>
      <p:sp>
        <p:nvSpPr>
          <p:cNvPr id="8" name="TextBox 7">
            <a:extLst>
              <a:ext uri="{FF2B5EF4-FFF2-40B4-BE49-F238E27FC236}">
                <a16:creationId xmlns:a16="http://schemas.microsoft.com/office/drawing/2014/main" id="{4446D1D5-1371-4FFD-84A9-08BCC881C6D5}"/>
              </a:ext>
            </a:extLst>
          </p:cNvPr>
          <p:cNvSpPr txBox="1"/>
          <p:nvPr/>
        </p:nvSpPr>
        <p:spPr>
          <a:xfrm>
            <a:off x="6096000" y="4946157"/>
            <a:ext cx="4666335" cy="923330"/>
          </a:xfrm>
          <a:prstGeom prst="rect">
            <a:avLst/>
          </a:prstGeom>
          <a:noFill/>
        </p:spPr>
        <p:txBody>
          <a:bodyPr wrap="square" rtlCol="0">
            <a:spAutoFit/>
          </a:bodyPr>
          <a:lstStyle/>
          <a:p>
            <a:endParaRPr lang="en-IN" dirty="0">
              <a:latin typeface="Garamond" panose="02020404030301010803" pitchFamily="18" charset="0"/>
            </a:endParaRPr>
          </a:p>
          <a:p>
            <a:r>
              <a:rPr lang="en-IN" dirty="0">
                <a:latin typeface="Garamond" panose="02020404030301010803" pitchFamily="18" charset="0"/>
              </a:rPr>
              <a:t>There is no problem of multicollinearity in the model since all the values are less than 1.7</a:t>
            </a:r>
          </a:p>
        </p:txBody>
      </p:sp>
    </p:spTree>
    <p:extLst>
      <p:ext uri="{BB962C8B-B14F-4D97-AF65-F5344CB8AC3E}">
        <p14:creationId xmlns:p14="http://schemas.microsoft.com/office/powerpoint/2010/main" val="326401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CD59D-F9AA-40CC-9A99-EA28B762E4E5}"/>
              </a:ext>
            </a:extLst>
          </p:cNvPr>
          <p:cNvSpPr txBox="1"/>
          <p:nvPr/>
        </p:nvSpPr>
        <p:spPr>
          <a:xfrm>
            <a:off x="564777" y="599746"/>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sp>
        <p:nvSpPr>
          <p:cNvPr id="4" name="TextBox 3">
            <a:extLst>
              <a:ext uri="{FF2B5EF4-FFF2-40B4-BE49-F238E27FC236}">
                <a16:creationId xmlns:a16="http://schemas.microsoft.com/office/drawing/2014/main" id="{3D6491FF-DBCD-4A78-8774-8E9013726676}"/>
              </a:ext>
            </a:extLst>
          </p:cNvPr>
          <p:cNvSpPr txBox="1"/>
          <p:nvPr/>
        </p:nvSpPr>
        <p:spPr>
          <a:xfrm>
            <a:off x="635660" y="1738400"/>
            <a:ext cx="4671446"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Lackfit Deviance </a:t>
            </a: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for assessing whether the model where</a:t>
            </a:r>
          </a:p>
          <a:p>
            <a:pPr marR="0" algn="l" defTabSz="914400" rtl="0" fontAlgn="auto" latinLnBrk="0" hangingPunct="0">
              <a:lnSpc>
                <a:spcPct val="100000"/>
              </a:lnSpc>
              <a:spcBef>
                <a:spcPts val="0"/>
              </a:spcBef>
              <a:spcAft>
                <a:spcPts val="0"/>
              </a:spcAft>
              <a:buClrTx/>
              <a:buSzTx/>
              <a:tabLst/>
            </a:pP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     Ho: Observed Frequencies/probabilities     =Expected Frequencies/probabilities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Larger p-value </a:t>
            </a: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indicate good model fit</a:t>
            </a:r>
            <a:endParaRPr lang="en-IN" dirty="0">
              <a:ea typeface="Open Sans" panose="020B0606030504020204" pitchFamily="34" charset="0"/>
              <a:cs typeface="Open Sans" panose="020B0606030504020204" pitchFamily="34" charset="0"/>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Thus, we accept the Null Hypothesis Ho that Observed Frequencies = Expected Frequencies</a:t>
            </a:r>
          </a:p>
          <a:p>
            <a:pPr marL="171450" marR="0" indent="-1714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IN" sz="1200" i="1"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6" name="Picture 5">
            <a:extLst>
              <a:ext uri="{FF2B5EF4-FFF2-40B4-BE49-F238E27FC236}">
                <a16:creationId xmlns:a16="http://schemas.microsoft.com/office/drawing/2014/main" id="{B2A4B25B-6AFD-4DAB-9B9A-5EB89FF8A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328" y="1697857"/>
            <a:ext cx="5457289" cy="2130071"/>
          </a:xfrm>
          <a:prstGeom prst="rect">
            <a:avLst/>
          </a:prstGeom>
        </p:spPr>
      </p:pic>
      <p:sp>
        <p:nvSpPr>
          <p:cNvPr id="7" name="TextBox 6">
            <a:extLst>
              <a:ext uri="{FF2B5EF4-FFF2-40B4-BE49-F238E27FC236}">
                <a16:creationId xmlns:a16="http://schemas.microsoft.com/office/drawing/2014/main" id="{1203349B-0248-46E9-BCF3-4CD83C35529D}"/>
              </a:ext>
            </a:extLst>
          </p:cNvPr>
          <p:cNvSpPr txBox="1"/>
          <p:nvPr/>
        </p:nvSpPr>
        <p:spPr>
          <a:xfrm>
            <a:off x="564777" y="1252475"/>
            <a:ext cx="23178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rPr>
              <a:t>Lackfit Deviance Test</a:t>
            </a:r>
            <a:endParaRPr kumimoji="0" lang="en-IN"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2682131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F56DD-330C-488B-B0D4-2FAF4F6C03E9}"/>
              </a:ext>
            </a:extLst>
          </p:cNvPr>
          <p:cNvSpPr txBox="1"/>
          <p:nvPr/>
        </p:nvSpPr>
        <p:spPr>
          <a:xfrm>
            <a:off x="677151" y="1679596"/>
            <a:ext cx="4408968"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b="1" dirty="0">
                <a:solidFill>
                  <a:srgbClr val="212529"/>
                </a:solidFill>
                <a:effectLst/>
                <a:ea typeface="Open Sans" panose="020B0606030504020204" pitchFamily="34" charset="0"/>
                <a:cs typeface="Open Sans" panose="020B0606030504020204" pitchFamily="34" charset="0"/>
              </a:rPr>
              <a:t>Lagrange Multiplier or Score Test </a:t>
            </a:r>
            <a:r>
              <a:rPr lang="en-US" dirty="0">
                <a:solidFill>
                  <a:srgbClr val="212529"/>
                </a:solidFill>
                <a:effectLst/>
                <a:ea typeface="Open Sans" panose="020B0606030504020204" pitchFamily="34" charset="0"/>
                <a:cs typeface="Open Sans" panose="020B0606030504020204" pitchFamily="34" charset="0"/>
              </a:rPr>
              <a:t>(Assess whether the current variable significantly improves the model fit or not).</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lang="en-US" dirty="0">
              <a:solidFill>
                <a:srgbClr val="212529"/>
              </a:solidFill>
              <a:effectLst/>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 	Null Hypothesis: Null model =  Baseline Model</a:t>
            </a:r>
          </a:p>
          <a:p>
            <a:pPr marR="0" algn="l" defTabSz="914400" rtl="0" fontAlgn="auto" latinLnBrk="0" hangingPunct="0">
              <a:lnSpc>
                <a:spcPct val="100000"/>
              </a:lnSpc>
              <a:spcBef>
                <a:spcPts val="0"/>
              </a:spcBef>
              <a:spcAft>
                <a:spcPts val="0"/>
              </a:spcAft>
              <a:buClrTx/>
              <a:buSzTx/>
              <a:tabLst/>
            </a:pPr>
            <a:r>
              <a:rPr lang="en-US" dirty="0">
                <a:ea typeface="Open Sans" panose="020B0606030504020204" pitchFamily="34" charset="0"/>
                <a:cs typeface="Open Sans" panose="020B0606030504020204" pitchFamily="34" charset="0"/>
              </a:rPr>
              <a:t>	Alternate Hypothesis: Null model &lt;&gt; Baseline Model</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ea typeface="Open Sans" panose="020B0606030504020204" pitchFamily="34" charset="0"/>
                <a:cs typeface="Open Sans" panose="020B0606030504020204" pitchFamily="34" charset="0"/>
              </a:rPr>
              <a:t>N</a:t>
            </a: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ull model will explain the 'y' less and actual model will explain the 'y' more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u="none"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rPr>
              <a:t>If p-value is less than 0.05 then we reject the null hypothesis that the model is no better than chance</a:t>
            </a:r>
            <a:r>
              <a:rPr kumimoji="0" lang="en-US" sz="120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t>
            </a:r>
            <a:endParaRPr kumimoji="0" lang="en-IN" sz="120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 name="TextBox 2">
            <a:extLst>
              <a:ext uri="{FF2B5EF4-FFF2-40B4-BE49-F238E27FC236}">
                <a16:creationId xmlns:a16="http://schemas.microsoft.com/office/drawing/2014/main" id="{261A5102-45EF-4640-AF39-14CC0F273E95}"/>
              </a:ext>
            </a:extLst>
          </p:cNvPr>
          <p:cNvSpPr txBox="1"/>
          <p:nvPr/>
        </p:nvSpPr>
        <p:spPr>
          <a:xfrm>
            <a:off x="518789" y="517278"/>
            <a:ext cx="6096000" cy="369332"/>
          </a:xfrm>
          <a:prstGeom prst="rect">
            <a:avLst/>
          </a:prstGeom>
          <a:noFill/>
        </p:spPr>
        <p:txBody>
          <a:bodyPr wrap="square">
            <a:spAutoFit/>
          </a:bodyPr>
          <a:lstStyle/>
          <a:p>
            <a:r>
              <a:rPr lang="en-IN" b="1" dirty="0">
                <a:solidFill>
                  <a:srgbClr val="002060"/>
                </a:solidFill>
                <a:latin typeface="Garamond" panose="02020404030301010803" pitchFamily="18" charset="0"/>
              </a:rPr>
              <a:t>MODEL DIAGNOSTICS</a:t>
            </a:r>
            <a:endParaRPr lang="en-IN" dirty="0"/>
          </a:p>
        </p:txBody>
      </p:sp>
      <p:sp>
        <p:nvSpPr>
          <p:cNvPr id="5" name="TextBox 4">
            <a:extLst>
              <a:ext uri="{FF2B5EF4-FFF2-40B4-BE49-F238E27FC236}">
                <a16:creationId xmlns:a16="http://schemas.microsoft.com/office/drawing/2014/main" id="{A20DEDC4-6C6F-4190-A5A0-ADDCCF9353DB}"/>
              </a:ext>
            </a:extLst>
          </p:cNvPr>
          <p:cNvSpPr txBox="1"/>
          <p:nvPr/>
        </p:nvSpPr>
        <p:spPr>
          <a:xfrm>
            <a:off x="518789" y="1098437"/>
            <a:ext cx="6096000" cy="369332"/>
          </a:xfrm>
          <a:prstGeom prst="rect">
            <a:avLst/>
          </a:prstGeom>
          <a:noFill/>
        </p:spPr>
        <p:txBody>
          <a:bodyPr wrap="square">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rPr>
              <a:t>Lagrange Multiplier or Score Test</a:t>
            </a:r>
            <a:endParaRPr kumimoji="0" lang="en-IN" sz="1800" b="1" i="0" strike="noStrike" cap="none" spc="0" normalizeH="0" baseline="0" dirty="0">
              <a:ln>
                <a:noFill/>
              </a:ln>
              <a:solidFill>
                <a:srgbClr val="000000"/>
              </a:solidFill>
              <a:effectLst/>
              <a:uFillTx/>
              <a:latin typeface="Lato" panose="020F0502020204030203" pitchFamily="34" charset="0"/>
              <a:ea typeface="Lato" panose="020F0502020204030203" pitchFamily="34" charset="0"/>
              <a:cs typeface="Lato" panose="020F0502020204030203" pitchFamily="34" charset="0"/>
              <a:sym typeface="Arial"/>
            </a:endParaRPr>
          </a:p>
        </p:txBody>
      </p:sp>
      <p:pic>
        <p:nvPicPr>
          <p:cNvPr id="7" name="Picture 6">
            <a:extLst>
              <a:ext uri="{FF2B5EF4-FFF2-40B4-BE49-F238E27FC236}">
                <a16:creationId xmlns:a16="http://schemas.microsoft.com/office/drawing/2014/main" id="{EE3DF247-9DFD-4B4A-94F9-C7C308A9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67" y="1467769"/>
            <a:ext cx="6722598" cy="3139246"/>
          </a:xfrm>
          <a:prstGeom prst="rect">
            <a:avLst/>
          </a:prstGeom>
        </p:spPr>
      </p:pic>
      <p:sp>
        <p:nvSpPr>
          <p:cNvPr id="9" name="TextBox 8">
            <a:extLst>
              <a:ext uri="{FF2B5EF4-FFF2-40B4-BE49-F238E27FC236}">
                <a16:creationId xmlns:a16="http://schemas.microsoft.com/office/drawing/2014/main" id="{7B04BBE9-6CB5-4234-B32A-9EED27EF52C9}"/>
              </a:ext>
            </a:extLst>
          </p:cNvPr>
          <p:cNvSpPr txBox="1"/>
          <p:nvPr/>
        </p:nvSpPr>
        <p:spPr>
          <a:xfrm>
            <a:off x="5363042" y="5067065"/>
            <a:ext cx="6096000" cy="646331"/>
          </a:xfrm>
          <a:prstGeom prst="rect">
            <a:avLst/>
          </a:prstGeom>
          <a:noFill/>
        </p:spPr>
        <p:txBody>
          <a:bodyPr wrap="square">
            <a:spAutoFit/>
          </a:bodyPr>
          <a:lstStyle/>
          <a:p>
            <a:pPr marR="0" algn="l" defTabSz="914400" rtl="0" fontAlgn="auto" latinLnBrk="0" hangingPunct="0">
              <a:lnSpc>
                <a:spcPct val="100000"/>
              </a:lnSpc>
              <a:spcBef>
                <a:spcPts val="0"/>
              </a:spcBef>
              <a:spcAft>
                <a:spcPts val="0"/>
              </a:spcAft>
              <a:buClrTx/>
              <a:buSzTx/>
              <a:tabLst/>
            </a:pPr>
            <a:r>
              <a:rPr lang="en-US" sz="1800" b="1" dirty="0">
                <a:ea typeface="Open Sans" panose="020B0606030504020204" pitchFamily="34" charset="0"/>
                <a:cs typeface="Open Sans" panose="020B0606030504020204" pitchFamily="34" charset="0"/>
              </a:rPr>
              <a:t>Here, null hypothesis is rejected as chi square probability is 0.0000 &lt; 0.05</a:t>
            </a:r>
            <a:endParaRPr kumimoji="0" lang="en-US" sz="1800" b="1" strike="noStrike" cap="none" spc="0" normalizeH="0" baseline="0" dirty="0">
              <a:ln>
                <a:noFill/>
              </a:ln>
              <a:solidFill>
                <a:srgbClr val="000000"/>
              </a:solidFill>
              <a:effectLst/>
              <a:uFillTx/>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382769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E9CF6-B4BB-47D5-B81D-25D3BCF1C30D}"/>
              </a:ext>
            </a:extLst>
          </p:cNvPr>
          <p:cNvSpPr txBox="1"/>
          <p:nvPr/>
        </p:nvSpPr>
        <p:spPr>
          <a:xfrm>
            <a:off x="519953" y="627529"/>
            <a:ext cx="3245223" cy="369332"/>
          </a:xfrm>
          <a:prstGeom prst="rect">
            <a:avLst/>
          </a:prstGeom>
          <a:noFill/>
        </p:spPr>
        <p:txBody>
          <a:bodyPr wrap="square" rtlCol="0">
            <a:spAutoFit/>
          </a:bodyPr>
          <a:lstStyle/>
          <a:p>
            <a:r>
              <a:rPr lang="en-IN" b="1" dirty="0">
                <a:solidFill>
                  <a:srgbClr val="002060"/>
                </a:solidFill>
                <a:latin typeface="Garamond" panose="02020404030301010803" pitchFamily="18" charset="0"/>
                <a:cs typeface="Aharoni" panose="02010803020104030203" pitchFamily="2" charset="-79"/>
              </a:rPr>
              <a:t>DATASET AND TASK</a:t>
            </a:r>
          </a:p>
        </p:txBody>
      </p:sp>
      <p:sp>
        <p:nvSpPr>
          <p:cNvPr id="3" name="TextBox 2">
            <a:extLst>
              <a:ext uri="{FF2B5EF4-FFF2-40B4-BE49-F238E27FC236}">
                <a16:creationId xmlns:a16="http://schemas.microsoft.com/office/drawing/2014/main" id="{673E8B4E-9449-43B8-97AC-8393E44E5038}"/>
              </a:ext>
            </a:extLst>
          </p:cNvPr>
          <p:cNvSpPr txBox="1"/>
          <p:nvPr/>
        </p:nvSpPr>
        <p:spPr>
          <a:xfrm>
            <a:off x="519953" y="1129553"/>
            <a:ext cx="11017624" cy="4524315"/>
          </a:xfrm>
          <a:prstGeom prst="rect">
            <a:avLst/>
          </a:prstGeom>
          <a:noFill/>
        </p:spPr>
        <p:txBody>
          <a:bodyPr wrap="square" rtlCol="0">
            <a:spAutoFit/>
          </a:bodyPr>
          <a:lstStyle/>
          <a:p>
            <a:r>
              <a:rPr lang="en-US" sz="1800" b="1" dirty="0">
                <a:latin typeface="Segoe UI Variable Text" pitchFamily="2" charset="0"/>
              </a:rPr>
              <a:t>About The Data </a:t>
            </a:r>
            <a:r>
              <a:rPr lang="en-US" sz="1800" dirty="0">
                <a:latin typeface="Segoe UI Variable Text" pitchFamily="2" charset="0"/>
              </a:rPr>
              <a:t>: The dataset is a </a:t>
            </a:r>
            <a:r>
              <a:rPr lang="en-US" dirty="0">
                <a:latin typeface="Segoe UI Variable Text" pitchFamily="2" charset="0"/>
              </a:rPr>
              <a:t>Default On Payment</a:t>
            </a:r>
            <a:r>
              <a:rPr lang="en-US" sz="1800" dirty="0">
                <a:latin typeface="Segoe UI Variable Text" pitchFamily="2" charset="0"/>
              </a:rPr>
              <a:t> dataset and it has </a:t>
            </a:r>
            <a:r>
              <a:rPr lang="en-US" b="1" dirty="0">
                <a:latin typeface="Segoe UI Variable Text" pitchFamily="2" charset="0"/>
              </a:rPr>
              <a:t>5000</a:t>
            </a:r>
            <a:r>
              <a:rPr lang="en-US" sz="1800" b="1" dirty="0">
                <a:latin typeface="Segoe UI Variable Text" pitchFamily="2" charset="0"/>
              </a:rPr>
              <a:t> rows </a:t>
            </a:r>
            <a:r>
              <a:rPr lang="en-US" sz="1800" dirty="0">
                <a:latin typeface="Segoe UI Variable Text" pitchFamily="2" charset="0"/>
              </a:rPr>
              <a:t>and </a:t>
            </a:r>
            <a:r>
              <a:rPr lang="en-US" sz="1800" b="1" dirty="0">
                <a:latin typeface="Segoe UI Variable Text" pitchFamily="2" charset="0"/>
              </a:rPr>
              <a:t>23 columns</a:t>
            </a:r>
            <a:r>
              <a:rPr lang="en-US" sz="1800" dirty="0">
                <a:latin typeface="Segoe UI Variable Text" pitchFamily="2" charset="0"/>
              </a:rPr>
              <a:t>. The columns are: </a:t>
            </a:r>
          </a:p>
          <a:p>
            <a:r>
              <a:rPr lang="en-US" sz="1800" b="0" i="0" u="none" strike="noStrike" dirty="0">
                <a:solidFill>
                  <a:srgbClr val="000000"/>
                </a:solidFill>
                <a:effectLst/>
                <a:latin typeface="Calibri" panose="020F0502020204030204" pitchFamily="34" charset="0"/>
              </a:rPr>
              <a:t>Customer_ID</a:t>
            </a:r>
            <a:r>
              <a:rPr lang="en-US" dirty="0"/>
              <a:t> ,</a:t>
            </a:r>
            <a:r>
              <a:rPr lang="en-US" sz="1800" b="0" i="0" u="none" strike="noStrike" dirty="0">
                <a:solidFill>
                  <a:srgbClr val="000000"/>
                </a:solidFill>
                <a:effectLst/>
                <a:latin typeface="Calibri" panose="020F0502020204030204" pitchFamily="34" charset="0"/>
              </a:rPr>
              <a:t>Status_Checking_Acc</a:t>
            </a:r>
            <a:r>
              <a:rPr lang="en-US" dirty="0"/>
              <a:t> ,</a:t>
            </a:r>
            <a:r>
              <a:rPr lang="en-US" sz="1800" b="0" i="0" u="none" strike="noStrike" dirty="0">
                <a:solidFill>
                  <a:srgbClr val="000000"/>
                </a:solidFill>
                <a:effectLst/>
                <a:latin typeface="Calibri" panose="020F0502020204030204" pitchFamily="34" charset="0"/>
              </a:rPr>
              <a:t>Duration_in_Months</a:t>
            </a:r>
            <a:r>
              <a:rPr lang="en-US" dirty="0"/>
              <a:t> ,</a:t>
            </a:r>
            <a:r>
              <a:rPr lang="en-US" sz="1800" b="0" i="0" u="none" strike="noStrike" dirty="0">
                <a:solidFill>
                  <a:srgbClr val="000000"/>
                </a:solidFill>
                <a:effectLst/>
                <a:latin typeface="Calibri" panose="020F0502020204030204" pitchFamily="34" charset="0"/>
              </a:rPr>
              <a:t>Credit_History</a:t>
            </a:r>
            <a:r>
              <a:rPr lang="en-US" dirty="0"/>
              <a:t> ,</a:t>
            </a:r>
            <a:r>
              <a:rPr lang="en-US" sz="1800" b="0" i="0" u="none" strike="noStrike" dirty="0">
                <a:solidFill>
                  <a:srgbClr val="000000"/>
                </a:solidFill>
                <a:effectLst/>
                <a:latin typeface="Calibri" panose="020F0502020204030204" pitchFamily="34" charset="0"/>
              </a:rPr>
              <a:t>Purposre_Credit_Taken</a:t>
            </a:r>
            <a:r>
              <a:rPr lang="en-US" dirty="0"/>
              <a:t> ,</a:t>
            </a:r>
            <a:r>
              <a:rPr lang="en-US" sz="1800" b="0" i="0" u="none" strike="noStrike" dirty="0">
                <a:solidFill>
                  <a:srgbClr val="000000"/>
                </a:solidFill>
                <a:effectLst/>
                <a:latin typeface="Calibri" panose="020F0502020204030204" pitchFamily="34" charset="0"/>
              </a:rPr>
              <a:t>Credit_Amount</a:t>
            </a:r>
            <a:r>
              <a:rPr lang="en-US" dirty="0"/>
              <a:t> </a:t>
            </a:r>
            <a:r>
              <a:rPr lang="en-US" sz="1800" b="0" i="0" u="none" strike="noStrike" dirty="0">
                <a:solidFill>
                  <a:srgbClr val="000000"/>
                </a:solidFill>
                <a:effectLst/>
                <a:latin typeface="Calibri" panose="020F0502020204030204" pitchFamily="34" charset="0"/>
              </a:rPr>
              <a:t>Savings_Acc</a:t>
            </a:r>
            <a:r>
              <a:rPr lang="en-US" dirty="0"/>
              <a:t> ,</a:t>
            </a:r>
            <a:r>
              <a:rPr lang="en-US" sz="1800" b="0" i="0" u="none" strike="noStrike" dirty="0">
                <a:solidFill>
                  <a:srgbClr val="000000"/>
                </a:solidFill>
                <a:effectLst/>
                <a:latin typeface="Calibri" panose="020F0502020204030204" pitchFamily="34" charset="0"/>
              </a:rPr>
              <a:t>Years_At_Present_Employment,</a:t>
            </a:r>
            <a:r>
              <a:rPr lang="en-US" dirty="0"/>
              <a:t> </a:t>
            </a:r>
            <a:r>
              <a:rPr lang="en-US" sz="1800" b="0" i="0" u="none" strike="noStrike" dirty="0">
                <a:solidFill>
                  <a:srgbClr val="000000"/>
                </a:solidFill>
                <a:effectLst/>
                <a:latin typeface="Calibri" panose="020F0502020204030204" pitchFamily="34" charset="0"/>
              </a:rPr>
              <a:t>Inst_Rt_Income</a:t>
            </a:r>
            <a:r>
              <a:rPr lang="en-US" dirty="0"/>
              <a:t> ,</a:t>
            </a:r>
            <a:r>
              <a:rPr lang="en-US" sz="1800" b="0" i="0" u="none" strike="noStrike" dirty="0">
                <a:solidFill>
                  <a:srgbClr val="000000"/>
                </a:solidFill>
                <a:effectLst/>
                <a:latin typeface="Calibri" panose="020F0502020204030204" pitchFamily="34" charset="0"/>
              </a:rPr>
              <a:t>Marital_Status_Gender</a:t>
            </a:r>
            <a:r>
              <a:rPr lang="en-US" dirty="0"/>
              <a:t> ,</a:t>
            </a:r>
            <a:r>
              <a:rPr lang="en-US" sz="1800" b="0" i="0" u="none" strike="noStrike" dirty="0">
                <a:solidFill>
                  <a:srgbClr val="000000"/>
                </a:solidFill>
                <a:effectLst/>
                <a:latin typeface="Calibri" panose="020F0502020204030204" pitchFamily="34" charset="0"/>
              </a:rPr>
              <a:t>Other_Debtors_Guarantors,</a:t>
            </a:r>
            <a:r>
              <a:rPr lang="en-US" dirty="0"/>
              <a:t> </a:t>
            </a:r>
            <a:r>
              <a:rPr lang="en-US" sz="1800" b="0" i="0" u="none" strike="noStrike" dirty="0">
                <a:solidFill>
                  <a:srgbClr val="000000"/>
                </a:solidFill>
                <a:effectLst/>
                <a:latin typeface="Calibri" panose="020F0502020204030204" pitchFamily="34" charset="0"/>
              </a:rPr>
              <a:t>Current_Address_Yrs,</a:t>
            </a:r>
            <a:r>
              <a:rPr lang="en-US" dirty="0"/>
              <a:t> </a:t>
            </a:r>
            <a:r>
              <a:rPr lang="en-US" sz="1800" b="0" i="0" u="none" strike="noStrike" dirty="0">
                <a:solidFill>
                  <a:srgbClr val="000000"/>
                </a:solidFill>
                <a:effectLst/>
                <a:latin typeface="Calibri" panose="020F0502020204030204" pitchFamily="34" charset="0"/>
              </a:rPr>
              <a:t>Property</a:t>
            </a:r>
            <a:r>
              <a:rPr lang="en-US" dirty="0"/>
              <a:t> ,</a:t>
            </a:r>
            <a:r>
              <a:rPr lang="en-US" sz="1800" b="0" i="0" u="none" strike="noStrike" dirty="0">
                <a:solidFill>
                  <a:srgbClr val="000000"/>
                </a:solidFill>
                <a:effectLst/>
                <a:latin typeface="Calibri" panose="020F0502020204030204" pitchFamily="34" charset="0"/>
              </a:rPr>
              <a:t>Age</a:t>
            </a:r>
            <a:r>
              <a:rPr lang="en-US" dirty="0"/>
              <a:t> ,</a:t>
            </a:r>
            <a:r>
              <a:rPr lang="en-US" sz="1800" b="0" i="0" u="none" strike="noStrike" dirty="0">
                <a:solidFill>
                  <a:srgbClr val="000000"/>
                </a:solidFill>
                <a:effectLst/>
                <a:latin typeface="Calibri" panose="020F0502020204030204" pitchFamily="34" charset="0"/>
              </a:rPr>
              <a:t>Other_Inst_Plans ,</a:t>
            </a:r>
            <a:r>
              <a:rPr lang="en-US" dirty="0"/>
              <a:t> </a:t>
            </a:r>
            <a:r>
              <a:rPr lang="en-US" sz="1800" b="0" i="0" u="none" strike="noStrike" dirty="0">
                <a:solidFill>
                  <a:srgbClr val="000000"/>
                </a:solidFill>
                <a:effectLst/>
                <a:latin typeface="Calibri" panose="020F0502020204030204" pitchFamily="34" charset="0"/>
              </a:rPr>
              <a:t>Housing</a:t>
            </a:r>
            <a:r>
              <a:rPr lang="en-US" dirty="0"/>
              <a:t> ,</a:t>
            </a:r>
            <a:r>
              <a:rPr lang="en-US" sz="1800" b="0" i="0" u="none" strike="noStrike" dirty="0">
                <a:solidFill>
                  <a:srgbClr val="000000"/>
                </a:solidFill>
                <a:effectLst/>
                <a:latin typeface="Calibri" panose="020F0502020204030204" pitchFamily="34" charset="0"/>
              </a:rPr>
              <a:t>Num_CC</a:t>
            </a:r>
            <a:r>
              <a:rPr lang="en-US" dirty="0"/>
              <a:t> ,</a:t>
            </a:r>
            <a:r>
              <a:rPr lang="en-US" sz="1800" b="0" i="0" u="none" strike="noStrike" dirty="0">
                <a:solidFill>
                  <a:srgbClr val="000000"/>
                </a:solidFill>
                <a:effectLst/>
                <a:latin typeface="Calibri" panose="020F0502020204030204" pitchFamily="34" charset="0"/>
              </a:rPr>
              <a:t>Job</a:t>
            </a:r>
            <a:r>
              <a:rPr lang="en-US" dirty="0"/>
              <a:t> </a:t>
            </a:r>
            <a:r>
              <a:rPr lang="en-US" sz="1800" b="0" i="0" u="none" strike="noStrike" dirty="0">
                <a:solidFill>
                  <a:srgbClr val="000000"/>
                </a:solidFill>
                <a:effectLst/>
                <a:latin typeface="Calibri" panose="020F0502020204030204" pitchFamily="34" charset="0"/>
              </a:rPr>
              <a:t>Dependents</a:t>
            </a:r>
            <a:r>
              <a:rPr lang="en-US" dirty="0"/>
              <a:t> ,</a:t>
            </a:r>
            <a:r>
              <a:rPr lang="en-US" sz="1800" b="0" i="0" u="none" strike="noStrike" dirty="0">
                <a:solidFill>
                  <a:srgbClr val="000000"/>
                </a:solidFill>
                <a:effectLst/>
                <a:latin typeface="Calibri" panose="020F0502020204030204" pitchFamily="34" charset="0"/>
              </a:rPr>
              <a:t>Telephone</a:t>
            </a:r>
            <a:r>
              <a:rPr lang="en-US" dirty="0"/>
              <a:t> </a:t>
            </a:r>
            <a:r>
              <a:rPr lang="en-US" sz="1800" b="0" i="0" u="none" strike="noStrike" dirty="0">
                <a:solidFill>
                  <a:srgbClr val="000000"/>
                </a:solidFill>
                <a:effectLst/>
                <a:latin typeface="Calibri" panose="020F0502020204030204" pitchFamily="34" charset="0"/>
              </a:rPr>
              <a:t>Foreign_Worker</a:t>
            </a:r>
            <a:r>
              <a:rPr lang="en-US" dirty="0"/>
              <a:t> ,</a:t>
            </a:r>
            <a:r>
              <a:rPr lang="en-US" sz="1800" b="0" i="0" u="none" strike="noStrike" dirty="0">
                <a:solidFill>
                  <a:srgbClr val="000000"/>
                </a:solidFill>
                <a:effectLst/>
                <a:latin typeface="Calibri" panose="020F0502020204030204" pitchFamily="34" charset="0"/>
              </a:rPr>
              <a:t>Default_On_Payment</a:t>
            </a:r>
            <a:r>
              <a:rPr lang="en-US" dirty="0"/>
              <a:t> ,</a:t>
            </a:r>
            <a:r>
              <a:rPr lang="en-US" sz="1800" b="0" i="0" u="none" strike="noStrike" dirty="0">
                <a:solidFill>
                  <a:srgbClr val="000000"/>
                </a:solidFill>
                <a:effectLst/>
                <a:latin typeface="Calibri" panose="020F0502020204030204" pitchFamily="34" charset="0"/>
              </a:rPr>
              <a:t>Count</a:t>
            </a:r>
            <a:r>
              <a:rPr lang="en-US" dirty="0"/>
              <a:t> </a:t>
            </a:r>
          </a:p>
          <a:p>
            <a:r>
              <a:rPr lang="en-US" sz="1800" dirty="0">
                <a:latin typeface="Segoe UI Variable Text" pitchFamily="2" charset="0"/>
              </a:rPr>
              <a:t> Categorical variable here is </a:t>
            </a:r>
            <a:r>
              <a:rPr lang="en-US" dirty="0">
                <a:solidFill>
                  <a:srgbClr val="000000"/>
                </a:solidFill>
                <a:latin typeface="Calibri" panose="020F0502020204030204" pitchFamily="34" charset="0"/>
              </a:rPr>
              <a:t>Default_On_Payment</a:t>
            </a:r>
            <a:r>
              <a:rPr lang="en-US" dirty="0"/>
              <a:t> </a:t>
            </a:r>
          </a:p>
          <a:p>
            <a:endParaRPr lang="en-US" sz="1800" dirty="0">
              <a:latin typeface="Segoe UI Variable Text" pitchFamily="2" charset="0"/>
            </a:endParaRPr>
          </a:p>
          <a:p>
            <a:r>
              <a:rPr lang="en-US" sz="1800" b="1" dirty="0">
                <a:latin typeface="Segoe UI Variable Text" pitchFamily="2" charset="0"/>
              </a:rPr>
              <a:t>Task</a:t>
            </a:r>
            <a:r>
              <a:rPr lang="en-US" sz="1800" dirty="0">
                <a:latin typeface="Segoe UI Variable Text" pitchFamily="2" charset="0"/>
              </a:rPr>
              <a:t>: For the given data, build a Logistic Regression model to find out the key variables which significantly</a:t>
            </a:r>
          </a:p>
          <a:p>
            <a:r>
              <a:rPr lang="en-US" sz="1800" dirty="0">
                <a:latin typeface="Segoe UI Variable Text" pitchFamily="2" charset="0"/>
              </a:rPr>
              <a:t>explains the probability of ‘Default_On_Payment’. The Business Context of the question is as follows:</a:t>
            </a:r>
          </a:p>
          <a:p>
            <a:r>
              <a:rPr lang="en-US" sz="1800" dirty="0">
                <a:latin typeface="Segoe UI Variable Text" pitchFamily="2" charset="0"/>
              </a:rPr>
              <a:t>‘The client, a financial service institution, want to increase revenue streams and intents to target a</a:t>
            </a:r>
          </a:p>
          <a:p>
            <a:r>
              <a:rPr lang="en-US" sz="1800" dirty="0">
                <a:latin typeface="Segoe UI Variable Text" pitchFamily="2" charset="0"/>
              </a:rPr>
              <a:t>segment of their customers who are most likely to default on the loans/Credit taken.’</a:t>
            </a:r>
          </a:p>
          <a:p>
            <a:r>
              <a:rPr lang="en-US" sz="1800" dirty="0">
                <a:latin typeface="Segoe UI Variable Text" pitchFamily="2" charset="0"/>
              </a:rPr>
              <a:t>Here, the dependent variable is ‘</a:t>
            </a:r>
            <a:r>
              <a:rPr lang="en-US" dirty="0">
                <a:latin typeface="Segoe UI Variable Text" pitchFamily="2" charset="0"/>
              </a:rPr>
              <a:t>Default On Payment</a:t>
            </a:r>
            <a:r>
              <a:rPr lang="en-US" sz="1800" dirty="0">
                <a:latin typeface="Segoe UI Variable Text" pitchFamily="2" charset="0"/>
              </a:rPr>
              <a:t>’ where 1 = Customers are most likely to make default on loans and 0 = Customers are not likely to make default on the loans. </a:t>
            </a:r>
          </a:p>
          <a:p>
            <a:endParaRPr lang="en-US" sz="1800" dirty="0">
              <a:latin typeface="Segoe UI Variable Text" pitchFamily="2" charset="0"/>
            </a:endParaRPr>
          </a:p>
          <a:p>
            <a:r>
              <a:rPr lang="en-US" sz="1800" dirty="0">
                <a:latin typeface="Segoe UI Variable Text" pitchFamily="2" charset="0"/>
              </a:rPr>
              <a:t>I will perform the task with the help of </a:t>
            </a:r>
            <a:r>
              <a:rPr lang="en-US" sz="1800" b="1" dirty="0">
                <a:latin typeface="Segoe UI Variable Text" pitchFamily="2" charset="0"/>
              </a:rPr>
              <a:t>Logistic Regression Technique</a:t>
            </a:r>
            <a:endParaRPr lang="en-IN" dirty="0"/>
          </a:p>
        </p:txBody>
      </p:sp>
    </p:spTree>
    <p:extLst>
      <p:ext uri="{BB962C8B-B14F-4D97-AF65-F5344CB8AC3E}">
        <p14:creationId xmlns:p14="http://schemas.microsoft.com/office/powerpoint/2010/main" val="178255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BAF7D-E6D2-4897-818A-1B8A32D59FD6}"/>
              </a:ext>
            </a:extLst>
          </p:cNvPr>
          <p:cNvSpPr txBox="1"/>
          <p:nvPr/>
        </p:nvSpPr>
        <p:spPr>
          <a:xfrm>
            <a:off x="484093" y="520513"/>
            <a:ext cx="7377953" cy="369332"/>
          </a:xfrm>
          <a:prstGeom prst="rect">
            <a:avLst/>
          </a:prstGeom>
          <a:noFill/>
        </p:spPr>
        <p:txBody>
          <a:bodyPr wrap="square">
            <a:spAutoFit/>
          </a:bodyPr>
          <a:lstStyle/>
          <a:p>
            <a:r>
              <a:rPr lang="en-IN" sz="1800" b="1" dirty="0">
                <a:solidFill>
                  <a:srgbClr val="002060"/>
                </a:solidFill>
                <a:latin typeface="Garamond" panose="02020404030301010803" pitchFamily="18" charset="0"/>
              </a:rPr>
              <a:t>RECEIVER OPERATING CHARACTERISTICS (ROC) CURVE</a:t>
            </a:r>
          </a:p>
        </p:txBody>
      </p:sp>
      <p:sp>
        <p:nvSpPr>
          <p:cNvPr id="5" name="TextBox 4">
            <a:extLst>
              <a:ext uri="{FF2B5EF4-FFF2-40B4-BE49-F238E27FC236}">
                <a16:creationId xmlns:a16="http://schemas.microsoft.com/office/drawing/2014/main" id="{824BD7C9-EF01-484D-8ED1-8CEDE47FDCD8}"/>
              </a:ext>
            </a:extLst>
          </p:cNvPr>
          <p:cNvSpPr txBox="1"/>
          <p:nvPr/>
        </p:nvSpPr>
        <p:spPr>
          <a:xfrm>
            <a:off x="645458" y="1126449"/>
            <a:ext cx="9547413" cy="1200329"/>
          </a:xfrm>
          <a:prstGeom prst="rect">
            <a:avLst/>
          </a:prstGeom>
          <a:noFill/>
        </p:spPr>
        <p:txBody>
          <a:bodyPr wrap="square">
            <a:spAutoFit/>
          </a:bodyPr>
          <a:lstStyle/>
          <a:p>
            <a:r>
              <a:rPr lang="en-IN" sz="1800" dirty="0">
                <a:latin typeface="Segoe UI Variable Text" pitchFamily="2" charset="0"/>
              </a:rPr>
              <a:t>ROC curve plots the true positive rate (right positive classification) against the false positive rate(1-specificity) and compares it with random classification.</a:t>
            </a:r>
          </a:p>
          <a:p>
            <a:r>
              <a:rPr lang="en-IN" sz="1800" dirty="0">
                <a:latin typeface="Segoe UI Variable Text" pitchFamily="2" charset="0"/>
              </a:rPr>
              <a:t>The higher the area under the ROC curve, the better the prediction ability.</a:t>
            </a:r>
          </a:p>
          <a:p>
            <a:endParaRPr lang="en-IN" sz="1800" dirty="0">
              <a:latin typeface="Segoe UI Variable Text" pitchFamily="2" charset="0"/>
            </a:endParaRPr>
          </a:p>
        </p:txBody>
      </p:sp>
      <p:sp>
        <p:nvSpPr>
          <p:cNvPr id="8" name="TextBox 7">
            <a:extLst>
              <a:ext uri="{FF2B5EF4-FFF2-40B4-BE49-F238E27FC236}">
                <a16:creationId xmlns:a16="http://schemas.microsoft.com/office/drawing/2014/main" id="{9CE6CAF1-42D9-45E5-859B-CDDD42897B7D}"/>
              </a:ext>
            </a:extLst>
          </p:cNvPr>
          <p:cNvSpPr txBox="1"/>
          <p:nvPr/>
        </p:nvSpPr>
        <p:spPr>
          <a:xfrm>
            <a:off x="645458" y="2026513"/>
            <a:ext cx="10543055" cy="1477328"/>
          </a:xfrm>
          <a:prstGeom prst="rect">
            <a:avLst/>
          </a:prstGeom>
          <a:noFill/>
        </p:spPr>
        <p:txBody>
          <a:bodyPr wrap="square">
            <a:spAutoFit/>
          </a:bodyPr>
          <a:lstStyle/>
          <a:p>
            <a:r>
              <a:rPr lang="en-IN" sz="1800" dirty="0">
                <a:latin typeface="Segoe UI Variable Text" pitchFamily="2" charset="0"/>
              </a:rPr>
              <a:t>Area under the ROC(AUC) curve is interpreted as the probability that the model will rank a randomly chosen positive higher than randomly chosen negative.</a:t>
            </a:r>
          </a:p>
          <a:p>
            <a:endParaRPr lang="en-IN" dirty="0">
              <a:latin typeface="Segoe UI Variable Text" pitchFamily="2" charset="0"/>
            </a:endParaRPr>
          </a:p>
          <a:p>
            <a:r>
              <a:rPr lang="en-IN" sz="1800" dirty="0">
                <a:latin typeface="Segoe UI Variable Text" pitchFamily="2" charset="0"/>
              </a:rPr>
              <a:t>The AUC-ROC curve is given below:</a:t>
            </a:r>
          </a:p>
          <a:p>
            <a:endParaRPr lang="en-IN" dirty="0"/>
          </a:p>
        </p:txBody>
      </p:sp>
      <p:pic>
        <p:nvPicPr>
          <p:cNvPr id="2" name="Picture 1">
            <a:extLst>
              <a:ext uri="{FF2B5EF4-FFF2-40B4-BE49-F238E27FC236}">
                <a16:creationId xmlns:a16="http://schemas.microsoft.com/office/drawing/2014/main" id="{BF12525E-5CEB-4ED3-B9B3-9B2782F9BA0F}"/>
              </a:ext>
            </a:extLst>
          </p:cNvPr>
          <p:cNvPicPr>
            <a:picLocks noChangeAspect="1"/>
          </p:cNvPicPr>
          <p:nvPr/>
        </p:nvPicPr>
        <p:blipFill>
          <a:blip r:embed="rId2"/>
          <a:stretch>
            <a:fillRect/>
          </a:stretch>
        </p:blipFill>
        <p:spPr>
          <a:xfrm>
            <a:off x="484093" y="3226842"/>
            <a:ext cx="3558848" cy="2504709"/>
          </a:xfrm>
          <a:prstGeom prst="rect">
            <a:avLst/>
          </a:prstGeom>
        </p:spPr>
      </p:pic>
      <p:pic>
        <p:nvPicPr>
          <p:cNvPr id="4" name="Picture 3">
            <a:extLst>
              <a:ext uri="{FF2B5EF4-FFF2-40B4-BE49-F238E27FC236}">
                <a16:creationId xmlns:a16="http://schemas.microsoft.com/office/drawing/2014/main" id="{D9EBB500-6B96-4CE3-8413-08874B9C0E67}"/>
              </a:ext>
            </a:extLst>
          </p:cNvPr>
          <p:cNvPicPr>
            <a:picLocks noChangeAspect="1"/>
          </p:cNvPicPr>
          <p:nvPr/>
        </p:nvPicPr>
        <p:blipFill>
          <a:blip r:embed="rId3"/>
          <a:stretch>
            <a:fillRect/>
          </a:stretch>
        </p:blipFill>
        <p:spPr>
          <a:xfrm>
            <a:off x="4150955" y="3163330"/>
            <a:ext cx="3711091" cy="2403751"/>
          </a:xfrm>
          <a:prstGeom prst="rect">
            <a:avLst/>
          </a:prstGeom>
        </p:spPr>
      </p:pic>
      <p:sp>
        <p:nvSpPr>
          <p:cNvPr id="9" name="TextBox 8">
            <a:extLst>
              <a:ext uri="{FF2B5EF4-FFF2-40B4-BE49-F238E27FC236}">
                <a16:creationId xmlns:a16="http://schemas.microsoft.com/office/drawing/2014/main" id="{E8E6499D-1D3F-4281-9200-E45D98C680D6}"/>
              </a:ext>
            </a:extLst>
          </p:cNvPr>
          <p:cNvSpPr txBox="1"/>
          <p:nvPr/>
        </p:nvSpPr>
        <p:spPr>
          <a:xfrm>
            <a:off x="7769240" y="2869053"/>
            <a:ext cx="4139607" cy="1361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endParaRPr lang="en-US" sz="1200" dirty="0">
              <a:solidFill>
                <a:schemeClr val="tx1"/>
              </a:solidFill>
              <a:latin typeface="Garamond" panose="02020404030301010803" pitchFamily="18" charset="0"/>
              <a:ea typeface="Open Sans" panose="020B0606030504020204" pitchFamily="34" charset="0"/>
              <a:cs typeface="Open Sans" panose="020B0606030504020204" pitchFamily="34" charset="0"/>
            </a:endParaRPr>
          </a:p>
          <a:p>
            <a:pPr marR="0" algn="l" defTabSz="914400" rtl="0" fontAlgn="auto" latinLnBrk="0" hangingPunct="0">
              <a:lnSpc>
                <a:spcPct val="100000"/>
              </a:lnSpc>
              <a:spcBef>
                <a:spcPts val="0"/>
              </a:spcBef>
              <a:spcAft>
                <a:spcPts val="0"/>
              </a:spcAft>
              <a:buClrTx/>
              <a:buSzTx/>
              <a:tabLst/>
            </a:pPr>
            <a:r>
              <a:rPr lang="en-US" sz="2000" b="1" dirty="0">
                <a:solidFill>
                  <a:schemeClr val="tx1"/>
                </a:solidFill>
                <a:latin typeface="Garamond" panose="02020404030301010803" pitchFamily="18" charset="0"/>
                <a:ea typeface="Open Sans" panose="020B0606030504020204" pitchFamily="34" charset="0"/>
                <a:cs typeface="Open Sans" panose="020B0606030504020204" pitchFamily="34" charset="0"/>
              </a:rPr>
              <a:t>KS- statistics </a:t>
            </a:r>
            <a:r>
              <a:rPr lang="en-US" sz="2000" dirty="0">
                <a:solidFill>
                  <a:schemeClr val="tx1"/>
                </a:solidFill>
                <a:latin typeface="Garamond" panose="02020404030301010803" pitchFamily="18" charset="0"/>
                <a:ea typeface="Open Sans" panose="020B0606030504020204" pitchFamily="34" charset="0"/>
                <a:cs typeface="Open Sans" panose="020B0606030504020204" pitchFamily="34" charset="0"/>
              </a:rPr>
              <a:t>for the model is : </a:t>
            </a:r>
            <a:r>
              <a:rPr lang="en-US" sz="2000" b="1" dirty="0">
                <a:solidFill>
                  <a:schemeClr val="tx1"/>
                </a:solidFill>
                <a:latin typeface="Garamond" panose="02020404030301010803" pitchFamily="18" charset="0"/>
                <a:ea typeface="Open Sans" panose="020B0606030504020204" pitchFamily="34" charset="0"/>
                <a:cs typeface="Open Sans" panose="020B0606030504020204" pitchFamily="34" charset="0"/>
              </a:rPr>
              <a:t>0.5179</a:t>
            </a:r>
            <a:r>
              <a:rPr lang="en-US" sz="2000" dirty="0">
                <a:solidFill>
                  <a:schemeClr val="tx1"/>
                </a:solidFill>
                <a:latin typeface="Garamond" panose="02020404030301010803" pitchFamily="18" charset="0"/>
                <a:ea typeface="Open Sans" panose="020B0606030504020204" pitchFamily="34" charset="0"/>
                <a:cs typeface="Open Sans" panose="020B0606030504020204" pitchFamily="34" charset="0"/>
              </a:rPr>
              <a:t> which is well between 40-70% significance level.</a:t>
            </a:r>
          </a:p>
          <a:p>
            <a:pPr marL="171450" marR="0" indent="-171450" algn="l" defTabSz="914400" rtl="0" fontAlgn="auto" latinLnBrk="0" hangingPunct="0">
              <a:lnSpc>
                <a:spcPct val="100000"/>
              </a:lnSpc>
              <a:spcBef>
                <a:spcPts val="0"/>
              </a:spcBef>
              <a:spcAft>
                <a:spcPts val="0"/>
              </a:spcAft>
              <a:buClrTx/>
              <a:buSzTx/>
              <a:buFont typeface="Wingdings" panose="05000000000000000000" pitchFamily="2" charset="2"/>
              <a:buChar char="q"/>
              <a:tabLst/>
            </a:pPr>
            <a:endParaRPr kumimoji="0" lang="en-IN" sz="1050" u="none" strike="noStrike" cap="none" spc="0" normalizeH="0" baseline="0" dirty="0">
              <a:ln>
                <a:noFill/>
              </a:ln>
              <a:solidFill>
                <a:srgbClr val="000000"/>
              </a:solidFill>
              <a:effectLst/>
              <a:uFillTx/>
              <a:latin typeface="Garamond" panose="02020404030301010803" pitchFamily="18"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193778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608A1-6D76-4753-9A4B-DEECCD0EA9BC}"/>
              </a:ext>
            </a:extLst>
          </p:cNvPr>
          <p:cNvSpPr txBox="1"/>
          <p:nvPr/>
        </p:nvSpPr>
        <p:spPr>
          <a:xfrm>
            <a:off x="573000" y="530731"/>
            <a:ext cx="6096000" cy="461665"/>
          </a:xfrm>
          <a:prstGeom prst="rect">
            <a:avLst/>
          </a:prstGeom>
          <a:noFill/>
        </p:spPr>
        <p:txBody>
          <a:bodyPr wrap="square">
            <a:spAutoFit/>
          </a:bodyPr>
          <a:lstStyle/>
          <a:p>
            <a:r>
              <a:rPr lang="en-US" sz="2400" b="1" dirty="0">
                <a:solidFill>
                  <a:srgbClr val="002060"/>
                </a:solidFill>
                <a:latin typeface="Garamond" panose="02020404030301010803" pitchFamily="18" charset="0"/>
                <a:cs typeface="Times New Roman" panose="02020603050405020304" pitchFamily="18" charset="0"/>
              </a:rPr>
              <a:t>Business Hypothesis</a:t>
            </a:r>
          </a:p>
        </p:txBody>
      </p:sp>
      <p:pic>
        <p:nvPicPr>
          <p:cNvPr id="5" name="Picture 4">
            <a:extLst>
              <a:ext uri="{FF2B5EF4-FFF2-40B4-BE49-F238E27FC236}">
                <a16:creationId xmlns:a16="http://schemas.microsoft.com/office/drawing/2014/main" id="{00D7A15B-8D34-4518-8C08-4270074E66AB}"/>
              </a:ext>
            </a:extLst>
          </p:cNvPr>
          <p:cNvPicPr>
            <a:picLocks noChangeAspect="1"/>
          </p:cNvPicPr>
          <p:nvPr/>
        </p:nvPicPr>
        <p:blipFill>
          <a:blip r:embed="rId2"/>
          <a:stretch>
            <a:fillRect/>
          </a:stretch>
        </p:blipFill>
        <p:spPr>
          <a:xfrm>
            <a:off x="573000" y="1143139"/>
            <a:ext cx="10839071" cy="4999464"/>
          </a:xfrm>
          <a:prstGeom prst="rect">
            <a:avLst/>
          </a:prstGeom>
        </p:spPr>
      </p:pic>
    </p:spTree>
    <p:extLst>
      <p:ext uri="{BB962C8B-B14F-4D97-AF65-F5344CB8AC3E}">
        <p14:creationId xmlns:p14="http://schemas.microsoft.com/office/powerpoint/2010/main" val="33846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ACF5-FBC3-4EEF-A3C1-EE2C78F3D2EB}"/>
              </a:ext>
            </a:extLst>
          </p:cNvPr>
          <p:cNvSpPr>
            <a:spLocks noGrp="1"/>
          </p:cNvSpPr>
          <p:nvPr>
            <p:ph type="ctrTitle"/>
          </p:nvPr>
        </p:nvSpPr>
        <p:spPr>
          <a:xfrm>
            <a:off x="1524000" y="2144340"/>
            <a:ext cx="9144000" cy="2387600"/>
          </a:xfrm>
        </p:spPr>
        <p:txBody>
          <a:bodyPr>
            <a:normAutofit fontScale="90000"/>
          </a:bodyPr>
          <a:lstStyle/>
          <a:p>
            <a:r>
              <a:rPr lang="en-IN" sz="6600" dirty="0"/>
              <a:t>THANK </a:t>
            </a:r>
            <a:br>
              <a:rPr lang="en-IN" sz="6600" dirty="0"/>
            </a:br>
            <a:r>
              <a:rPr lang="en-IN" sz="6600" dirty="0"/>
              <a:t>     </a:t>
            </a:r>
            <a:br>
              <a:rPr lang="en-IN" sz="6600" dirty="0"/>
            </a:br>
            <a:r>
              <a:rPr lang="en-IN" sz="6600" dirty="0"/>
              <a:t>YOU</a:t>
            </a:r>
          </a:p>
        </p:txBody>
      </p:sp>
    </p:spTree>
    <p:extLst>
      <p:ext uri="{BB962C8B-B14F-4D97-AF65-F5344CB8AC3E}">
        <p14:creationId xmlns:p14="http://schemas.microsoft.com/office/powerpoint/2010/main" val="144557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709120-9CCC-48ED-9E48-CE4746700C78}"/>
              </a:ext>
            </a:extLst>
          </p:cNvPr>
          <p:cNvSpPr txBox="1"/>
          <p:nvPr/>
        </p:nvSpPr>
        <p:spPr>
          <a:xfrm>
            <a:off x="555812" y="663388"/>
            <a:ext cx="5800164"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WHY LOGISTIC REGRESSSION</a:t>
            </a:r>
          </a:p>
        </p:txBody>
      </p:sp>
      <p:sp>
        <p:nvSpPr>
          <p:cNvPr id="5" name="TextBox 4">
            <a:extLst>
              <a:ext uri="{FF2B5EF4-FFF2-40B4-BE49-F238E27FC236}">
                <a16:creationId xmlns:a16="http://schemas.microsoft.com/office/drawing/2014/main" id="{25BEA06C-6BF4-4E7B-876D-5F84B3FC23D6}"/>
              </a:ext>
            </a:extLst>
          </p:cNvPr>
          <p:cNvSpPr txBox="1"/>
          <p:nvPr/>
        </p:nvSpPr>
        <p:spPr>
          <a:xfrm>
            <a:off x="555811" y="1272988"/>
            <a:ext cx="10972801" cy="2862322"/>
          </a:xfrm>
          <a:prstGeom prst="rect">
            <a:avLst/>
          </a:prstGeom>
          <a:noFill/>
        </p:spPr>
        <p:txBody>
          <a:bodyPr wrap="square" rtlCol="0">
            <a:spAutoFit/>
          </a:bodyPr>
          <a:lstStyle/>
          <a:p>
            <a:pPr marL="285750" indent="-285750">
              <a:buFont typeface="Wingdings" panose="05000000000000000000" pitchFamily="2" charset="2"/>
              <a:buChar char="§"/>
            </a:pPr>
            <a:r>
              <a:rPr lang="en-IN" dirty="0"/>
              <a:t>In the particular dataset the dependent variable is categorical in nature and not continuous like in the case of linear regression problems.</a:t>
            </a:r>
          </a:p>
          <a:p>
            <a:endParaRPr lang="en-IN" dirty="0"/>
          </a:p>
          <a:p>
            <a:pPr marL="285750" indent="-285750">
              <a:buFont typeface="Wingdings" panose="05000000000000000000" pitchFamily="2" charset="2"/>
              <a:buChar char="§"/>
            </a:pPr>
            <a:r>
              <a:rPr lang="en-IN" sz="1800" dirty="0">
                <a:latin typeface="Segoe UI Variable Text" pitchFamily="2" charset="0"/>
              </a:rPr>
              <a:t>In the </a:t>
            </a:r>
            <a:r>
              <a:rPr lang="en-IN" dirty="0">
                <a:latin typeface="Segoe UI Variable Text" pitchFamily="2" charset="0"/>
              </a:rPr>
              <a:t>Default On Payment </a:t>
            </a:r>
            <a:r>
              <a:rPr lang="en-IN" sz="1800" dirty="0">
                <a:latin typeface="Segoe UI Variable Text" pitchFamily="2" charset="0"/>
              </a:rPr>
              <a:t> classification problem, Y can take only two possible values: 0 or, 1; where 0 indicates False and 1 indicates True . Y, here is binary in nature .</a:t>
            </a:r>
          </a:p>
          <a:p>
            <a:pPr marL="285750" indent="-285750">
              <a:buFont typeface="Wingdings" panose="05000000000000000000" pitchFamily="2" charset="2"/>
              <a:buChar char="§"/>
            </a:pPr>
            <a:endParaRPr lang="en-IN" dirty="0">
              <a:latin typeface="Segoe UI Variable Text" pitchFamily="2" charset="0"/>
            </a:endParaRPr>
          </a:p>
          <a:p>
            <a:pPr marL="285750" indent="-285750">
              <a:buFont typeface="Wingdings" panose="05000000000000000000" pitchFamily="2" charset="2"/>
              <a:buChar char="§"/>
            </a:pPr>
            <a:r>
              <a:rPr lang="en-IN" sz="1800" dirty="0">
                <a:latin typeface="Segoe UI Variable Text" pitchFamily="2" charset="0"/>
              </a:rPr>
              <a:t>Instead of trying to predict the dependent variable(Y), we try to predict the probability of the dependent </a:t>
            </a:r>
            <a:r>
              <a:rPr lang="en-IN" dirty="0">
                <a:latin typeface="Segoe UI Variable Text" pitchFamily="2" charset="0"/>
              </a:rPr>
              <a:t>v</a:t>
            </a:r>
            <a:r>
              <a:rPr lang="en-IN" sz="1800" dirty="0">
                <a:latin typeface="Segoe UI Variable Text" pitchFamily="2" charset="0"/>
              </a:rPr>
              <a:t>ariable as per the independent variables and also to get the model coefficients.</a:t>
            </a:r>
          </a:p>
          <a:p>
            <a:pPr marL="285750" indent="-285750">
              <a:buFont typeface="Wingdings" panose="05000000000000000000" pitchFamily="2" charset="2"/>
              <a:buChar char="§"/>
            </a:pPr>
            <a:endParaRPr lang="en-IN" sz="1800" dirty="0">
              <a:latin typeface="Segoe UI Variable Text" pitchFamily="2"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82249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65B4A-2EE2-465F-B895-3414F60E591C}"/>
              </a:ext>
            </a:extLst>
          </p:cNvPr>
          <p:cNvSpPr txBox="1"/>
          <p:nvPr/>
        </p:nvSpPr>
        <p:spPr>
          <a:xfrm>
            <a:off x="555812" y="654424"/>
            <a:ext cx="4598894"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REGRESSION:CONCEPT</a:t>
            </a:r>
          </a:p>
        </p:txBody>
      </p:sp>
      <p:sp>
        <p:nvSpPr>
          <p:cNvPr id="3" name="TextBox 2">
            <a:extLst>
              <a:ext uri="{FF2B5EF4-FFF2-40B4-BE49-F238E27FC236}">
                <a16:creationId xmlns:a16="http://schemas.microsoft.com/office/drawing/2014/main" id="{196CDE76-9F10-47D8-9732-0CC1F20FEDC1}"/>
              </a:ext>
            </a:extLst>
          </p:cNvPr>
          <p:cNvSpPr txBox="1"/>
          <p:nvPr/>
        </p:nvSpPr>
        <p:spPr>
          <a:xfrm>
            <a:off x="555812" y="1138518"/>
            <a:ext cx="10972800" cy="5632311"/>
          </a:xfrm>
          <a:prstGeom prst="rect">
            <a:avLst/>
          </a:prstGeom>
          <a:noFill/>
        </p:spPr>
        <p:txBody>
          <a:bodyPr wrap="square" rtlCol="0">
            <a:spAutoFit/>
          </a:bodyPr>
          <a:lstStyle/>
          <a:p>
            <a:pPr algn="l"/>
            <a:r>
              <a:rPr lang="en-US" b="1" i="0" dirty="0">
                <a:solidFill>
                  <a:srgbClr val="222222"/>
                </a:solidFill>
                <a:effectLst/>
                <a:latin typeface="Lato" panose="020F0502020204030203" pitchFamily="34" charset="0"/>
              </a:rPr>
              <a:t>What is Logistic Regression?</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Logistic Regression is a “Supervised machine learning” algorithm that can be used to model the probability of a certain class or event. It is used when the data is linearly separable and the outcome is binary or dichotomous in nature. That means Logistic regression is usually used for Binary classification problems.</a:t>
            </a:r>
          </a:p>
          <a:p>
            <a:pPr algn="l"/>
            <a:r>
              <a:rPr lang="en-US" b="1" i="0" dirty="0">
                <a:solidFill>
                  <a:srgbClr val="222222"/>
                </a:solidFill>
                <a:effectLst/>
                <a:latin typeface="Lato" panose="020F0502020204030203" pitchFamily="34" charset="0"/>
              </a:rPr>
              <a:t>Binary Classification </a:t>
            </a:r>
            <a:r>
              <a:rPr lang="en-US" b="0" i="0" dirty="0">
                <a:solidFill>
                  <a:srgbClr val="222222"/>
                </a:solidFill>
                <a:effectLst/>
                <a:latin typeface="Lato" panose="020F0502020204030203" pitchFamily="34" charset="0"/>
              </a:rPr>
              <a:t>refers to predicting</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the output variable that is discrete in </a:t>
            </a:r>
            <a:r>
              <a:rPr lang="en-US" b="1" i="0" dirty="0">
                <a:solidFill>
                  <a:srgbClr val="222222"/>
                </a:solidFill>
                <a:effectLst/>
                <a:latin typeface="Lato" panose="020F0502020204030203" pitchFamily="34" charset="0"/>
              </a:rPr>
              <a:t>two</a:t>
            </a:r>
            <a:r>
              <a:rPr lang="en-US" b="0" i="0" dirty="0">
                <a:solidFill>
                  <a:srgbClr val="222222"/>
                </a:solidFill>
                <a:effectLst/>
                <a:latin typeface="Lato" panose="020F0502020204030203" pitchFamily="34" charset="0"/>
              </a:rPr>
              <a:t> classes.</a:t>
            </a:r>
          </a:p>
          <a:p>
            <a:pPr algn="l"/>
            <a:r>
              <a:rPr lang="en-US" b="0" i="0" dirty="0">
                <a:solidFill>
                  <a:srgbClr val="222222"/>
                </a:solidFill>
                <a:effectLst/>
                <a:latin typeface="Lato" panose="020F0502020204030203" pitchFamily="34" charset="0"/>
              </a:rPr>
              <a:t>A few examples of Binary classification are Yes/No, Pass/Fail, Win/Lose, Cancerous/Non-cancerous, etc.</a:t>
            </a:r>
          </a:p>
          <a:p>
            <a:pPr algn="l"/>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Types of Logistic Regression:</a:t>
            </a:r>
            <a:endParaRPr lang="en-US" b="0" i="0" dirty="0">
              <a:solidFill>
                <a:srgbClr val="222222"/>
              </a:solidFill>
              <a:effectLst/>
              <a:latin typeface="Lato" panose="020F0502020204030203" pitchFamily="34" charset="0"/>
            </a:endParaRPr>
          </a:p>
          <a:p>
            <a:pPr algn="l">
              <a:buFont typeface="Arial" panose="020B0604020202020204" pitchFamily="34" charset="0"/>
              <a:buChar char="•"/>
            </a:pPr>
            <a:r>
              <a:rPr lang="en-US" b="1" i="0" dirty="0">
                <a:solidFill>
                  <a:srgbClr val="222222"/>
                </a:solidFill>
                <a:effectLst/>
                <a:latin typeface="Lato" panose="020F0502020204030203" pitchFamily="34" charset="0"/>
              </a:rPr>
              <a:t>Simple Logistic Regression:</a:t>
            </a:r>
            <a:r>
              <a:rPr lang="en-US" b="0" i="0" dirty="0">
                <a:solidFill>
                  <a:srgbClr val="222222"/>
                </a:solidFill>
                <a:effectLst/>
                <a:latin typeface="Lato" panose="020F0502020204030203" pitchFamily="34" charset="0"/>
              </a:rPr>
              <a:t> a single independent is used to predict the output</a:t>
            </a:r>
          </a:p>
          <a:p>
            <a:pPr algn="l">
              <a:buFont typeface="Arial" panose="020B0604020202020204" pitchFamily="34" charset="0"/>
              <a:buChar char="•"/>
            </a:pPr>
            <a:r>
              <a:rPr lang="en-US" b="1" i="0" dirty="0">
                <a:solidFill>
                  <a:srgbClr val="222222"/>
                </a:solidFill>
                <a:effectLst/>
                <a:latin typeface="Lato" panose="020F0502020204030203" pitchFamily="34" charset="0"/>
              </a:rPr>
              <a:t>Multiple logistic regression:</a:t>
            </a:r>
            <a:r>
              <a:rPr lang="en-US" b="0" i="0" dirty="0">
                <a:solidFill>
                  <a:srgbClr val="222222"/>
                </a:solidFill>
                <a:effectLst/>
                <a:latin typeface="Lato" panose="020F0502020204030203" pitchFamily="34" charset="0"/>
              </a:rPr>
              <a:t> multiple independent variables are used to predict the output</a:t>
            </a:r>
          </a:p>
          <a:p>
            <a:pPr algn="l"/>
            <a:endParaRPr lang="en-US" b="0" i="0" dirty="0">
              <a:solidFill>
                <a:srgbClr val="222222"/>
              </a:solidFill>
              <a:effectLst/>
              <a:latin typeface="Lato" panose="020F0502020204030203" pitchFamily="34" charset="0"/>
            </a:endParaRPr>
          </a:p>
          <a:p>
            <a:pPr algn="l"/>
            <a:r>
              <a:rPr lang="en-US" b="1" i="0" dirty="0">
                <a:solidFill>
                  <a:srgbClr val="222222"/>
                </a:solidFill>
                <a:effectLst/>
                <a:latin typeface="Lato" panose="020F0502020204030203" pitchFamily="34" charset="0"/>
              </a:rPr>
              <a:t>Extensions of Logistic Regression</a:t>
            </a:r>
          </a:p>
          <a:p>
            <a:pPr algn="l"/>
            <a:r>
              <a:rPr lang="en-US" b="0" i="0" dirty="0">
                <a:solidFill>
                  <a:srgbClr val="222222"/>
                </a:solidFill>
                <a:effectLst/>
                <a:latin typeface="Lato" panose="020F0502020204030203" pitchFamily="34" charset="0"/>
              </a:rPr>
              <a:t>Although it is said Logistic regression is used for Binary Classification, it can be extended to solve multiclass classification problems.</a:t>
            </a:r>
          </a:p>
          <a:p>
            <a:pPr algn="l"/>
            <a:r>
              <a:rPr lang="en-US" b="1" i="0" dirty="0">
                <a:solidFill>
                  <a:srgbClr val="222222"/>
                </a:solidFill>
                <a:effectLst/>
                <a:latin typeface="Lato" panose="020F0502020204030203" pitchFamily="34" charset="0"/>
              </a:rPr>
              <a:t>Multinomial Logistic Regression: </a:t>
            </a:r>
            <a:r>
              <a:rPr lang="en-US" i="0" dirty="0">
                <a:solidFill>
                  <a:srgbClr val="222222"/>
                </a:solidFill>
                <a:effectLst/>
                <a:latin typeface="Lato" panose="020F0502020204030203" pitchFamily="34" charset="0"/>
              </a:rPr>
              <a:t>The</a:t>
            </a:r>
            <a:r>
              <a:rPr lang="en-US" b="0" i="0" dirty="0">
                <a:solidFill>
                  <a:srgbClr val="222222"/>
                </a:solidFill>
                <a:effectLst/>
                <a:latin typeface="Lato" panose="020F0502020204030203" pitchFamily="34" charset="0"/>
              </a:rPr>
              <a:t> output variable is discrete in three or more classes with no natural ordering. </a:t>
            </a:r>
            <a:r>
              <a:rPr lang="en-US" b="0" i="0" dirty="0" err="1">
                <a:solidFill>
                  <a:srgbClr val="222222"/>
                </a:solidFill>
                <a:effectLst/>
                <a:latin typeface="Lato" panose="020F0502020204030203" pitchFamily="34" charset="0"/>
              </a:rPr>
              <a:t>E.g</a:t>
            </a:r>
            <a:r>
              <a:rPr lang="en-US" b="0" i="0" dirty="0">
                <a:solidFill>
                  <a:srgbClr val="222222"/>
                </a:solidFill>
                <a:effectLst/>
                <a:latin typeface="Lato" panose="020F0502020204030203" pitchFamily="34" charset="0"/>
              </a:rPr>
              <a:t>:- Food texture: Crunchy, Mushy, Crispy</a:t>
            </a:r>
          </a:p>
          <a:p>
            <a:pPr algn="l"/>
            <a:r>
              <a:rPr lang="en-US" b="1" i="0" dirty="0">
                <a:solidFill>
                  <a:srgbClr val="222222"/>
                </a:solidFill>
                <a:effectLst/>
                <a:latin typeface="Lato" panose="020F0502020204030203" pitchFamily="34" charset="0"/>
              </a:rPr>
              <a:t>Ordered Logistic Regression:</a:t>
            </a:r>
            <a:r>
              <a:rPr lang="en-US" b="0" i="0" dirty="0">
                <a:solidFill>
                  <a:srgbClr val="000000"/>
                </a:solidFill>
                <a:effectLst/>
                <a:latin typeface="Lato" panose="020F0502020204030203" pitchFamily="34" charset="0"/>
              </a:rPr>
              <a:t> </a:t>
            </a:r>
            <a:r>
              <a:rPr lang="en-US" b="0" i="0" dirty="0">
                <a:solidFill>
                  <a:srgbClr val="222222"/>
                </a:solidFill>
                <a:effectLst/>
                <a:latin typeface="Lato" panose="020F0502020204030203" pitchFamily="34" charset="0"/>
              </a:rPr>
              <a:t>The output variable is discrete in three or more classes with the ordering of the levels.</a:t>
            </a:r>
          </a:p>
          <a:p>
            <a:pPr algn="l"/>
            <a:r>
              <a:rPr lang="en-US" dirty="0" err="1">
                <a:solidFill>
                  <a:srgbClr val="222222"/>
                </a:solidFill>
                <a:latin typeface="Lato" panose="020F0502020204030203" pitchFamily="34" charset="0"/>
              </a:rPr>
              <a:t>E.g</a:t>
            </a:r>
            <a:r>
              <a:rPr lang="en-US" dirty="0">
                <a:solidFill>
                  <a:srgbClr val="222222"/>
                </a:solidFill>
                <a:latin typeface="Lato" panose="020F0502020204030203" pitchFamily="34" charset="0"/>
              </a:rPr>
              <a:t>:-</a:t>
            </a:r>
            <a:r>
              <a:rPr lang="en-US" b="0" i="0" dirty="0">
                <a:solidFill>
                  <a:srgbClr val="222222"/>
                </a:solidFill>
                <a:effectLst/>
                <a:latin typeface="Lato" panose="020F0502020204030203" pitchFamily="34" charset="0"/>
              </a:rPr>
              <a:t>Income level: low income, middle income, high income</a:t>
            </a:r>
          </a:p>
          <a:p>
            <a:pPr algn="l"/>
            <a:endParaRPr lang="en-US"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147781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6D90F-BF27-4BD9-B174-C801BA396EC5}"/>
              </a:ext>
            </a:extLst>
          </p:cNvPr>
          <p:cNvSpPr txBox="1"/>
          <p:nvPr/>
        </p:nvSpPr>
        <p:spPr>
          <a:xfrm>
            <a:off x="537882" y="654424"/>
            <a:ext cx="601531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REGRESSION:FUNCTIONAL FORM</a:t>
            </a:r>
          </a:p>
        </p:txBody>
      </p:sp>
      <p:sp>
        <p:nvSpPr>
          <p:cNvPr id="3" name="TextBox 2">
            <a:extLst>
              <a:ext uri="{FF2B5EF4-FFF2-40B4-BE49-F238E27FC236}">
                <a16:creationId xmlns:a16="http://schemas.microsoft.com/office/drawing/2014/main" id="{76D09D68-974E-4762-9719-131D3E911393}"/>
              </a:ext>
            </a:extLst>
          </p:cNvPr>
          <p:cNvSpPr txBox="1"/>
          <p:nvPr/>
        </p:nvSpPr>
        <p:spPr>
          <a:xfrm>
            <a:off x="537882" y="1023756"/>
            <a:ext cx="11008659" cy="5355312"/>
          </a:xfrm>
          <a:prstGeom prst="rect">
            <a:avLst/>
          </a:prstGeom>
          <a:noFill/>
        </p:spPr>
        <p:txBody>
          <a:bodyPr wrap="square" rtlCol="0">
            <a:spAutoFit/>
          </a:bodyPr>
          <a:lstStyle/>
          <a:p>
            <a:r>
              <a:rPr lang="en-US" dirty="0"/>
              <a:t>The logistic regression equation is quite similar to the linear regression model.</a:t>
            </a:r>
          </a:p>
          <a:p>
            <a:endParaRPr lang="en-US" dirty="0"/>
          </a:p>
          <a:p>
            <a:r>
              <a:rPr lang="en-US" dirty="0"/>
              <a:t>Consider we have a model with one predictor “x” and one Bernoulli response variable “ŷ” and p is the probability of ŷ=1. The linear equation can be written as:</a:t>
            </a:r>
          </a:p>
          <a:p>
            <a:endParaRPr lang="en-US" dirty="0"/>
          </a:p>
          <a:p>
            <a:r>
              <a:rPr lang="en-US" dirty="0"/>
              <a:t>p = b0+b1x     --------&gt; eq 1</a:t>
            </a:r>
          </a:p>
          <a:p>
            <a:r>
              <a:rPr lang="en-US" dirty="0"/>
              <a:t>The right-hand side of the equation (b0+b1x) is a linear equation and can hold values that exceed the range (0,1). But we know probability will always be in the range of (0,1).</a:t>
            </a:r>
          </a:p>
          <a:p>
            <a:endParaRPr lang="en-US" dirty="0"/>
          </a:p>
          <a:p>
            <a:r>
              <a:rPr lang="en-US" dirty="0"/>
              <a:t>To overcome that, we predict odds instead of probability.</a:t>
            </a:r>
          </a:p>
          <a:p>
            <a:endParaRPr lang="en-US" dirty="0"/>
          </a:p>
          <a:p>
            <a:r>
              <a:rPr lang="en-US" dirty="0"/>
              <a:t>Odds: The ratio of the probability of an event occurring to the probability of an event not occurring.</a:t>
            </a:r>
          </a:p>
          <a:p>
            <a:endParaRPr lang="en-US" dirty="0"/>
          </a:p>
          <a:p>
            <a:r>
              <a:rPr lang="en-US" dirty="0"/>
              <a:t>Odds = p/(1-p)</a:t>
            </a:r>
          </a:p>
          <a:p>
            <a:r>
              <a:rPr lang="en-US" dirty="0"/>
              <a:t>The equation 1 can be re-written as:</a:t>
            </a:r>
          </a:p>
          <a:p>
            <a:endParaRPr lang="en-US" dirty="0"/>
          </a:p>
          <a:p>
            <a:r>
              <a:rPr lang="en-US" dirty="0"/>
              <a:t>p/(1-p) = b0+b1x      --------&gt; eq 2</a:t>
            </a:r>
          </a:p>
          <a:p>
            <a:r>
              <a:rPr lang="en-US" dirty="0"/>
              <a:t>Odds can only be a positive value, to tackle the negative numbers, we predict the logarithm of odds.</a:t>
            </a:r>
          </a:p>
          <a:p>
            <a:endParaRPr lang="en-US" dirty="0"/>
          </a:p>
        </p:txBody>
      </p:sp>
    </p:spTree>
    <p:extLst>
      <p:ext uri="{BB962C8B-B14F-4D97-AF65-F5344CB8AC3E}">
        <p14:creationId xmlns:p14="http://schemas.microsoft.com/office/powerpoint/2010/main" val="17203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CA3EE-B1F5-4002-9BDF-699FD8016B96}"/>
              </a:ext>
            </a:extLst>
          </p:cNvPr>
          <p:cNvSpPr txBox="1"/>
          <p:nvPr/>
        </p:nvSpPr>
        <p:spPr>
          <a:xfrm>
            <a:off x="582706" y="681318"/>
            <a:ext cx="5853953"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REGRESSION:FUNCTIONALFORM</a:t>
            </a:r>
          </a:p>
        </p:txBody>
      </p:sp>
      <p:sp>
        <p:nvSpPr>
          <p:cNvPr id="5" name="TextBox 4">
            <a:extLst>
              <a:ext uri="{FF2B5EF4-FFF2-40B4-BE49-F238E27FC236}">
                <a16:creationId xmlns:a16="http://schemas.microsoft.com/office/drawing/2014/main" id="{209A91D3-A33A-40AE-B16F-11D1896ADDA0}"/>
              </a:ext>
            </a:extLst>
          </p:cNvPr>
          <p:cNvSpPr txBox="1"/>
          <p:nvPr/>
        </p:nvSpPr>
        <p:spPr>
          <a:xfrm>
            <a:off x="582705" y="1219200"/>
            <a:ext cx="6777319" cy="4801314"/>
          </a:xfrm>
          <a:prstGeom prst="rect">
            <a:avLst/>
          </a:prstGeom>
          <a:noFill/>
        </p:spPr>
        <p:txBody>
          <a:bodyPr wrap="square" rtlCol="0">
            <a:spAutoFit/>
          </a:bodyPr>
          <a:lstStyle/>
          <a:p>
            <a:r>
              <a:rPr lang="en-US" dirty="0"/>
              <a:t>Log of odds = ln(p/(1-p))</a:t>
            </a:r>
          </a:p>
          <a:p>
            <a:r>
              <a:rPr lang="en-US" dirty="0"/>
              <a:t>The equation 2 can be re-written as:</a:t>
            </a:r>
          </a:p>
          <a:p>
            <a:r>
              <a:rPr lang="en-US" dirty="0"/>
              <a:t>ln(p/(1-p)) = b0+b1x      --------&gt; eq 3</a:t>
            </a:r>
          </a:p>
          <a:p>
            <a:r>
              <a:rPr lang="en-US" dirty="0"/>
              <a:t>To recover p from equation 3, we apply exponential on both sides.</a:t>
            </a:r>
          </a:p>
          <a:p>
            <a:r>
              <a:rPr lang="en-US" dirty="0"/>
              <a:t>exp(ln(p/(1-p))) = exp(b0+b1x)</a:t>
            </a:r>
          </a:p>
          <a:p>
            <a:r>
              <a:rPr lang="en-US" dirty="0"/>
              <a:t>e(ln(p/(1-p))) = e(b0+b1x)</a:t>
            </a:r>
          </a:p>
          <a:p>
            <a:r>
              <a:rPr lang="en-US" dirty="0"/>
              <a:t>From the inverse rule of logarithms,</a:t>
            </a:r>
          </a:p>
          <a:p>
            <a:r>
              <a:rPr lang="en-US" dirty="0"/>
              <a:t>p/(1-p) = e(b0+b1x) Simple algebraic manipulations</a:t>
            </a:r>
          </a:p>
          <a:p>
            <a:r>
              <a:rPr lang="en-US" dirty="0"/>
              <a:t>p = (1-p) * e(b0+b1x)</a:t>
            </a:r>
          </a:p>
          <a:p>
            <a:r>
              <a:rPr lang="en-US" dirty="0"/>
              <a:t>p = e(b0+b1x)- p * e(b0+b1x)</a:t>
            </a:r>
          </a:p>
          <a:p>
            <a:r>
              <a:rPr lang="en-US" dirty="0"/>
              <a:t>Taking p as common on the right-hand side</a:t>
            </a:r>
          </a:p>
          <a:p>
            <a:r>
              <a:rPr lang="en-US" dirty="0"/>
              <a:t>p = p * ((e(b0+b1x))/p - e(b0+b1x))</a:t>
            </a:r>
          </a:p>
          <a:p>
            <a:r>
              <a:rPr lang="en-US" dirty="0"/>
              <a:t>p = e(b0+b1x) / (1 + e(b0+b1x))</a:t>
            </a:r>
          </a:p>
          <a:p>
            <a:r>
              <a:rPr lang="en-US" dirty="0"/>
              <a:t>Dividing numerator and denominator by e(b0+b1x) on the right-hand side</a:t>
            </a:r>
          </a:p>
          <a:p>
            <a:r>
              <a:rPr lang="en-US" dirty="0"/>
              <a:t>p = 1 / (1 + e-(b0+b1x))</a:t>
            </a:r>
            <a:endParaRPr lang="en-IN" dirty="0"/>
          </a:p>
        </p:txBody>
      </p:sp>
      <p:pic>
        <p:nvPicPr>
          <p:cNvPr id="7" name="Picture 6">
            <a:extLst>
              <a:ext uri="{FF2B5EF4-FFF2-40B4-BE49-F238E27FC236}">
                <a16:creationId xmlns:a16="http://schemas.microsoft.com/office/drawing/2014/main" id="{D13E4A27-AA54-44E9-B06C-374A1CDDA730}"/>
              </a:ext>
            </a:extLst>
          </p:cNvPr>
          <p:cNvPicPr>
            <a:picLocks noChangeAspect="1"/>
          </p:cNvPicPr>
          <p:nvPr/>
        </p:nvPicPr>
        <p:blipFill>
          <a:blip r:embed="rId2"/>
          <a:stretch>
            <a:fillRect/>
          </a:stretch>
        </p:blipFill>
        <p:spPr>
          <a:xfrm>
            <a:off x="6989669" y="1890712"/>
            <a:ext cx="4619625" cy="3076575"/>
          </a:xfrm>
          <a:prstGeom prst="rect">
            <a:avLst/>
          </a:prstGeom>
        </p:spPr>
      </p:pic>
    </p:spTree>
    <p:extLst>
      <p:ext uri="{BB962C8B-B14F-4D97-AF65-F5344CB8AC3E}">
        <p14:creationId xmlns:p14="http://schemas.microsoft.com/office/powerpoint/2010/main" val="318955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9F51E-2748-40F0-87BB-7082F347802F}"/>
              </a:ext>
            </a:extLst>
          </p:cNvPr>
          <p:cNvSpPr txBox="1"/>
          <p:nvPr/>
        </p:nvSpPr>
        <p:spPr>
          <a:xfrm>
            <a:off x="546847" y="663388"/>
            <a:ext cx="6024282"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LOGISTIC REGRESSION METHODOLOGY-MLE</a:t>
            </a:r>
          </a:p>
        </p:txBody>
      </p:sp>
      <p:sp>
        <p:nvSpPr>
          <p:cNvPr id="3" name="TextBox 2">
            <a:extLst>
              <a:ext uri="{FF2B5EF4-FFF2-40B4-BE49-F238E27FC236}">
                <a16:creationId xmlns:a16="http://schemas.microsoft.com/office/drawing/2014/main" id="{E00B8FDD-9A5D-45B4-9DE4-7AD4ED8C634D}"/>
              </a:ext>
            </a:extLst>
          </p:cNvPr>
          <p:cNvSpPr txBox="1"/>
          <p:nvPr/>
        </p:nvSpPr>
        <p:spPr>
          <a:xfrm>
            <a:off x="564776" y="1299882"/>
            <a:ext cx="10963836" cy="3139321"/>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MAXIMUM LIKELIHOOD ESTIMATION TECHNIQUE(MLE)</a:t>
            </a:r>
          </a:p>
          <a:p>
            <a:endParaRPr lang="en-IN" b="1" dirty="0"/>
          </a:p>
          <a:p>
            <a:pPr marL="285750" indent="-285750">
              <a:buFont typeface="Wingdings" panose="05000000000000000000" pitchFamily="2" charset="2"/>
              <a:buChar char="§"/>
            </a:pPr>
            <a:r>
              <a:rPr lang="en-US" sz="2400" dirty="0"/>
              <a:t>Estimation of parameters in logistic regression is carried out using MLE.</a:t>
            </a:r>
          </a:p>
          <a:p>
            <a:endParaRPr lang="en-US" sz="2400" dirty="0"/>
          </a:p>
          <a:p>
            <a:pPr marL="285750" indent="-285750">
              <a:buFont typeface="Wingdings" panose="05000000000000000000" pitchFamily="2" charset="2"/>
              <a:buChar char="§"/>
            </a:pPr>
            <a:r>
              <a:rPr lang="en-US" sz="2400" dirty="0"/>
              <a:t>MLE is a statistical model for estimating model parameter of a function.</a:t>
            </a:r>
          </a:p>
          <a:p>
            <a:endParaRPr lang="en-US" sz="2400" dirty="0"/>
          </a:p>
          <a:p>
            <a:pPr marL="285750" indent="-285750">
              <a:buFont typeface="Wingdings" panose="05000000000000000000" pitchFamily="2" charset="2"/>
              <a:buChar char="§"/>
            </a:pPr>
            <a:r>
              <a:rPr lang="en-US" sz="2400" dirty="0"/>
              <a:t>For a given dataset, the MLE chooses the values of model parameters that makes the data “more likely”, than other parameter values.</a:t>
            </a:r>
          </a:p>
          <a:p>
            <a:endParaRPr lang="en-IN" dirty="0"/>
          </a:p>
        </p:txBody>
      </p:sp>
    </p:spTree>
    <p:extLst>
      <p:ext uri="{BB962C8B-B14F-4D97-AF65-F5344CB8AC3E}">
        <p14:creationId xmlns:p14="http://schemas.microsoft.com/office/powerpoint/2010/main" val="59265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A9887-22BF-4260-B2C1-E6C87480A6B1}"/>
              </a:ext>
            </a:extLst>
          </p:cNvPr>
          <p:cNvSpPr txBox="1"/>
          <p:nvPr/>
        </p:nvSpPr>
        <p:spPr>
          <a:xfrm>
            <a:off x="591670" y="672353"/>
            <a:ext cx="10461812"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PREDICT CUSTOMERS WHO ARE MOST LIKELY TO DEFAULT ON LOAN/CREDIT TAKEN</a:t>
            </a:r>
          </a:p>
        </p:txBody>
      </p:sp>
      <p:sp>
        <p:nvSpPr>
          <p:cNvPr id="5" name="TextBox 4">
            <a:extLst>
              <a:ext uri="{FF2B5EF4-FFF2-40B4-BE49-F238E27FC236}">
                <a16:creationId xmlns:a16="http://schemas.microsoft.com/office/drawing/2014/main" id="{0B83D29E-7E22-4D77-8041-E3782D15B6AF}"/>
              </a:ext>
            </a:extLst>
          </p:cNvPr>
          <p:cNvSpPr txBox="1"/>
          <p:nvPr/>
        </p:nvSpPr>
        <p:spPr>
          <a:xfrm>
            <a:off x="600635" y="1371600"/>
            <a:ext cx="10847294" cy="3139321"/>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Approach Required</a:t>
            </a:r>
            <a:r>
              <a:rPr lang="en-US" dirty="0">
                <a:latin typeface="Lato" panose="020F0502020204030203" pitchFamily="34" charset="0"/>
                <a:ea typeface="Lato" panose="020F0502020204030203" pitchFamily="34" charset="0"/>
                <a:cs typeface="Lato" panose="020F0502020204030203" pitchFamily="34" charset="0"/>
              </a:rPr>
              <a:t>:</a:t>
            </a:r>
          </a:p>
          <a:p>
            <a:endParaRPr lang="en-US" dirty="0">
              <a:latin typeface="Lato" panose="020F0502020204030203" pitchFamily="34" charset="0"/>
              <a:ea typeface="Lato" panose="020F0502020204030203" pitchFamily="34" charset="0"/>
              <a:cs typeface="Lato" panose="020F0502020204030203" pitchFamily="34" charset="0"/>
            </a:endParaRPr>
          </a:p>
          <a:p>
            <a:pPr algn="just"/>
            <a:r>
              <a:rPr lang="en-US" dirty="0"/>
              <a:t>1. </a:t>
            </a:r>
            <a:r>
              <a:rPr lang="en-US" b="1" dirty="0"/>
              <a:t>Business &amp; Analytical Solution</a:t>
            </a:r>
            <a:r>
              <a:rPr lang="en-US" dirty="0"/>
              <a:t>: Prepare a slide on the business solution, which takes into</a:t>
            </a:r>
          </a:p>
          <a:p>
            <a:pPr algn="just"/>
            <a:r>
              <a:rPr lang="en-US" dirty="0"/>
              <a:t>account the business context.</a:t>
            </a:r>
          </a:p>
          <a:p>
            <a:pPr algn="just"/>
            <a:r>
              <a:rPr lang="en-US" dirty="0"/>
              <a:t>2</a:t>
            </a:r>
            <a:r>
              <a:rPr lang="en-US" b="1" dirty="0"/>
              <a:t>. Hypothesis formulation</a:t>
            </a:r>
            <a:r>
              <a:rPr lang="en-US" dirty="0"/>
              <a:t>: Frame a hypothesis table, and put down the hypothesis of</a:t>
            </a:r>
          </a:p>
          <a:p>
            <a:pPr algn="just"/>
            <a:r>
              <a:rPr lang="en-US" dirty="0"/>
              <a:t>    independent variable wrt dependent variable.</a:t>
            </a:r>
          </a:p>
          <a:p>
            <a:pPr algn="just"/>
            <a:r>
              <a:rPr lang="en-US" dirty="0"/>
              <a:t>3. </a:t>
            </a:r>
            <a:r>
              <a:rPr lang="en-US" b="1" dirty="0"/>
              <a:t>Data treatment</a:t>
            </a:r>
            <a:r>
              <a:rPr lang="en-US" dirty="0"/>
              <a:t>: Missing Values Treatment </a:t>
            </a:r>
          </a:p>
          <a:p>
            <a:pPr algn="just"/>
            <a:r>
              <a:rPr lang="en-US" dirty="0"/>
              <a:t>4. </a:t>
            </a:r>
            <a:r>
              <a:rPr lang="en-US" b="1" dirty="0"/>
              <a:t>Data Exploration</a:t>
            </a:r>
            <a:r>
              <a:rPr lang="en-US" dirty="0"/>
              <a:t> </a:t>
            </a:r>
          </a:p>
          <a:p>
            <a:pPr algn="just"/>
            <a:r>
              <a:rPr lang="en-US" dirty="0"/>
              <a:t>5. </a:t>
            </a:r>
            <a:r>
              <a:rPr lang="en-US" b="1" dirty="0"/>
              <a:t>Splitting the data into train and test data </a:t>
            </a:r>
          </a:p>
          <a:p>
            <a:pPr algn="just"/>
            <a:r>
              <a:rPr lang="en-US" dirty="0"/>
              <a:t>6. </a:t>
            </a:r>
            <a:r>
              <a:rPr lang="en-US" b="1" dirty="0"/>
              <a:t>Model Building and Refinement</a:t>
            </a:r>
            <a:r>
              <a:rPr lang="en-US" dirty="0"/>
              <a:t>: Train Data </a:t>
            </a:r>
          </a:p>
          <a:p>
            <a:pPr algn="just"/>
            <a:r>
              <a:rPr lang="en-US" dirty="0"/>
              <a:t>7. </a:t>
            </a:r>
            <a:r>
              <a:rPr lang="en-US" b="1" dirty="0"/>
              <a:t>Model Building and Refinement</a:t>
            </a:r>
            <a:r>
              <a:rPr lang="en-US" dirty="0"/>
              <a:t>: Test Data</a:t>
            </a:r>
            <a:endParaRPr lang="en-IN" dirty="0"/>
          </a:p>
        </p:txBody>
      </p:sp>
    </p:spTree>
    <p:extLst>
      <p:ext uri="{BB962C8B-B14F-4D97-AF65-F5344CB8AC3E}">
        <p14:creationId xmlns:p14="http://schemas.microsoft.com/office/powerpoint/2010/main" val="96145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1D37C7-9905-4078-BA28-45C20766E3B9}"/>
              </a:ext>
            </a:extLst>
          </p:cNvPr>
          <p:cNvSpPr txBox="1"/>
          <p:nvPr/>
        </p:nvSpPr>
        <p:spPr>
          <a:xfrm>
            <a:off x="1290918" y="2286000"/>
            <a:ext cx="6176682"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B32367F7-E81B-4AA6-A711-E97C1DB9C173}"/>
              </a:ext>
            </a:extLst>
          </p:cNvPr>
          <p:cNvSpPr txBox="1"/>
          <p:nvPr/>
        </p:nvSpPr>
        <p:spPr>
          <a:xfrm>
            <a:off x="3505200" y="1597550"/>
            <a:ext cx="6096000" cy="369332"/>
          </a:xfrm>
          <a:prstGeom prst="rect">
            <a:avLst/>
          </a:prstGeom>
          <a:noFill/>
        </p:spPr>
        <p:txBody>
          <a:bodyPr wrap="square">
            <a:spAutoFit/>
          </a:bodyPr>
          <a:lstStyle/>
          <a:p>
            <a:endParaRPr lang="en-US" dirty="0"/>
          </a:p>
        </p:txBody>
      </p:sp>
      <p:sp>
        <p:nvSpPr>
          <p:cNvPr id="3" name="TextBox 2">
            <a:extLst>
              <a:ext uri="{FF2B5EF4-FFF2-40B4-BE49-F238E27FC236}">
                <a16:creationId xmlns:a16="http://schemas.microsoft.com/office/drawing/2014/main" id="{A12FFA6E-DAC9-44F5-9994-2F3303871082}"/>
              </a:ext>
            </a:extLst>
          </p:cNvPr>
          <p:cNvSpPr txBox="1"/>
          <p:nvPr/>
        </p:nvSpPr>
        <p:spPr>
          <a:xfrm>
            <a:off x="546847" y="636494"/>
            <a:ext cx="8606118" cy="369332"/>
          </a:xfrm>
          <a:prstGeom prst="rect">
            <a:avLst/>
          </a:prstGeom>
          <a:noFill/>
        </p:spPr>
        <p:txBody>
          <a:bodyPr wrap="square" rtlCol="0">
            <a:spAutoFit/>
          </a:bodyPr>
          <a:lstStyle/>
          <a:p>
            <a:r>
              <a:rPr lang="en-IN" b="1" dirty="0">
                <a:solidFill>
                  <a:srgbClr val="002060"/>
                </a:solidFill>
                <a:latin typeface="Garamond" panose="02020404030301010803" pitchFamily="18" charset="0"/>
              </a:rPr>
              <a:t>EXPLORATION OF THE DATA</a:t>
            </a:r>
          </a:p>
        </p:txBody>
      </p:sp>
      <p:sp>
        <p:nvSpPr>
          <p:cNvPr id="5" name="TextBox 4">
            <a:extLst>
              <a:ext uri="{FF2B5EF4-FFF2-40B4-BE49-F238E27FC236}">
                <a16:creationId xmlns:a16="http://schemas.microsoft.com/office/drawing/2014/main" id="{8CAB964B-CE03-44F9-9399-6489761D37F4}"/>
              </a:ext>
            </a:extLst>
          </p:cNvPr>
          <p:cNvSpPr txBox="1"/>
          <p:nvPr/>
        </p:nvSpPr>
        <p:spPr>
          <a:xfrm>
            <a:off x="475129" y="1140278"/>
            <a:ext cx="4867835" cy="369332"/>
          </a:xfrm>
          <a:prstGeom prst="rect">
            <a:avLst/>
          </a:prstGeom>
          <a:noFill/>
        </p:spPr>
        <p:txBody>
          <a:bodyPr wrap="square" rtlCol="0">
            <a:spAutoFit/>
          </a:bodyPr>
          <a:lstStyle/>
          <a:p>
            <a:r>
              <a:rPr lang="en-IN" b="1" dirty="0">
                <a:latin typeface="Lato" panose="020F0502020204030203" pitchFamily="34" charset="0"/>
                <a:ea typeface="Lato" panose="020F0502020204030203" pitchFamily="34" charset="0"/>
                <a:cs typeface="Lato" panose="020F0502020204030203" pitchFamily="34" charset="0"/>
              </a:rPr>
              <a:t>SUMMARY OF ALL THE VARIABLES</a:t>
            </a:r>
          </a:p>
        </p:txBody>
      </p:sp>
      <p:pic>
        <p:nvPicPr>
          <p:cNvPr id="7" name="Picture 6">
            <a:extLst>
              <a:ext uri="{FF2B5EF4-FFF2-40B4-BE49-F238E27FC236}">
                <a16:creationId xmlns:a16="http://schemas.microsoft.com/office/drawing/2014/main" id="{05F424BA-D380-4F49-B023-9762691C3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2043200"/>
            <a:ext cx="10874188" cy="3084611"/>
          </a:xfrm>
          <a:prstGeom prst="rect">
            <a:avLst/>
          </a:prstGeom>
        </p:spPr>
      </p:pic>
    </p:spTree>
    <p:extLst>
      <p:ext uri="{BB962C8B-B14F-4D97-AF65-F5344CB8AC3E}">
        <p14:creationId xmlns:p14="http://schemas.microsoft.com/office/powerpoint/2010/main" val="3484473594"/>
      </p:ext>
    </p:extLst>
  </p:cSld>
  <p:clrMapOvr>
    <a:masterClrMapping/>
  </p:clrMapOvr>
</p:sld>
</file>

<file path=ppt/theme/theme1.xml><?xml version="1.0" encoding="utf-8"?>
<a:theme xmlns:a="http://schemas.openxmlformats.org/drawingml/2006/main" name="Luminous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1301</TotalTime>
  <Words>2011</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Avenir Next LT Pro</vt:lpstr>
      <vt:lpstr>Calibri</vt:lpstr>
      <vt:lpstr>Garamond</vt:lpstr>
      <vt:lpstr>Lato</vt:lpstr>
      <vt:lpstr>Open Sans</vt:lpstr>
      <vt:lpstr>Sabon Next LT</vt:lpstr>
      <vt:lpstr>Segoe UI Variable Text</vt:lpstr>
      <vt:lpstr>Wingdings</vt:lpstr>
      <vt:lpstr>LuminousVTI</vt:lpstr>
      <vt:lpstr> LOGISTIC REGRESSION-  DEFAULT ON PAYMENT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AD PURCHASE PREDICTION</dc:title>
  <dc:creator>Tania Das</dc:creator>
  <cp:lastModifiedBy>ATANU DAS</cp:lastModifiedBy>
  <cp:revision>73</cp:revision>
  <dcterms:created xsi:type="dcterms:W3CDTF">2021-10-19T06:01:26Z</dcterms:created>
  <dcterms:modified xsi:type="dcterms:W3CDTF">2024-08-26T16:36:54Z</dcterms:modified>
</cp:coreProperties>
</file>