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sldIdLst>
    <p:sldId id="257" r:id="rId5"/>
    <p:sldId id="259" r:id="rId6"/>
    <p:sldId id="260" r:id="rId7"/>
    <p:sldId id="277" r:id="rId8"/>
    <p:sldId id="278" r:id="rId9"/>
    <p:sldId id="279" r:id="rId10"/>
    <p:sldId id="280" r:id="rId11"/>
    <p:sldId id="281" r:id="rId12"/>
    <p:sldId id="284" r:id="rId13"/>
    <p:sldId id="285" r:id="rId14"/>
    <p:sldId id="264" r:id="rId15"/>
    <p:sldId id="263" r:id="rId16"/>
    <p:sldId id="265" r:id="rId17"/>
    <p:sldId id="268" r:id="rId18"/>
    <p:sldId id="270" r:id="rId19"/>
    <p:sldId id="283" r:id="rId20"/>
    <p:sldId id="272" r:id="rId21"/>
    <p:sldId id="273" r:id="rId22"/>
    <p:sldId id="282" r:id="rId23"/>
    <p:sldId id="271" r:id="rId24"/>
    <p:sldId id="275" r:id="rId25"/>
    <p:sldId id="286" r:id="rId26"/>
    <p:sldId id="287"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8/26/2024</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8/26/2024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8/26/2024</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8/26/2024</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8/26/2024</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8/26/2024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8/26/2024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8/26/2024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8/26/2024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8/26/2024</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8/26/2024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8/26/2024</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itl.nist.gov/div898/handbook/prc/section1/prc16.ht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corporatefinanceinstitute.com/resources/knowledge/other/bagging-bootstrap-aggregation/" TargetMode="External"/><Relationship Id="rId2" Type="http://schemas.openxmlformats.org/officeDocument/2006/relationships/hyperlink" Target="https://corporatefinanceinstitute.com/resources/knowledge/other/boosting/" TargetMode="External"/><Relationship Id="rId1" Type="http://schemas.openxmlformats.org/officeDocument/2006/relationships/slideLayout" Target="../slideLayouts/slideLayout2.xml"/><Relationship Id="rId4" Type="http://schemas.openxmlformats.org/officeDocument/2006/relationships/hyperlink" Target="https://www.itl.nist.gov/div898/handbook/prc/section1/prc16.htm"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a:normAutofit/>
          </a:bodyPr>
          <a:lstStyle/>
          <a:p>
            <a:r>
              <a:rPr lang="en-US" dirty="0"/>
              <a:t>DECISION TREE AND RANDOM FOREST-Letter </a:t>
            </a:r>
            <a:r>
              <a:rPr lang="en-US" dirty="0" err="1"/>
              <a:t>recogniztion</a:t>
            </a:r>
            <a:r>
              <a:rPr lang="en-US" dirty="0"/>
              <a:t> CASE STUDY</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a:normAutofit/>
          </a:bodyPr>
          <a:lstStyle/>
          <a:p>
            <a:r>
              <a:rPr lang="en-US"/>
              <a:t>BY ATANU </a:t>
            </a:r>
            <a:r>
              <a:rPr lang="en-US" dirty="0"/>
              <a:t>DAS</a:t>
            </a: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4DA938E-512B-4B91-B841-A54DBE30B472}"/>
              </a:ext>
            </a:extLst>
          </p:cNvPr>
          <p:cNvSpPr txBox="1"/>
          <p:nvPr/>
        </p:nvSpPr>
        <p:spPr>
          <a:xfrm>
            <a:off x="403411" y="1052516"/>
            <a:ext cx="11178989" cy="2308324"/>
          </a:xfrm>
          <a:prstGeom prst="rect">
            <a:avLst/>
          </a:prstGeom>
          <a:noFill/>
        </p:spPr>
        <p:txBody>
          <a:bodyPr wrap="square">
            <a:spAutoFit/>
          </a:bodyPr>
          <a:lstStyle/>
          <a:p>
            <a:r>
              <a:rPr lang="en-US" b="1" dirty="0">
                <a:latin typeface="Garamond" panose="02020404030301010803" pitchFamily="18" charset="0"/>
              </a:rPr>
              <a:t>The ‘CP’ parameter</a:t>
            </a:r>
          </a:p>
          <a:p>
            <a:endParaRPr lang="en-US" dirty="0"/>
          </a:p>
          <a:p>
            <a:r>
              <a:rPr lang="en-US" dirty="0"/>
              <a:t>• ‘cp’ stands for ‘complexity parameter’</a:t>
            </a:r>
          </a:p>
          <a:p>
            <a:r>
              <a:rPr lang="en-US" dirty="0"/>
              <a:t>• If a model, has too many splits then it is bad for generalization, hence we penalize the model </a:t>
            </a:r>
          </a:p>
          <a:p>
            <a:r>
              <a:rPr lang="en-US" dirty="0"/>
              <a:t>for its complexity</a:t>
            </a:r>
          </a:p>
          <a:p>
            <a:r>
              <a:rPr lang="en-US" dirty="0"/>
              <a:t>• If we pick a large value of cp, we won’t make too many splits in the model because we pay an </a:t>
            </a:r>
          </a:p>
          <a:p>
            <a:r>
              <a:rPr lang="en-US" dirty="0"/>
              <a:t>additional price for every split that outweighs decrease in ‘error’</a:t>
            </a:r>
          </a:p>
          <a:p>
            <a:r>
              <a:rPr lang="en-US" dirty="0"/>
              <a:t>• If we pick a small value of cp, we will make splits until it no longer decreases error.</a:t>
            </a:r>
          </a:p>
        </p:txBody>
      </p:sp>
      <p:sp>
        <p:nvSpPr>
          <p:cNvPr id="7" name="TextBox 6">
            <a:extLst>
              <a:ext uri="{FF2B5EF4-FFF2-40B4-BE49-F238E27FC236}">
                <a16:creationId xmlns:a16="http://schemas.microsoft.com/office/drawing/2014/main" id="{420219CC-040A-4AD6-88B7-403325D9E83C}"/>
              </a:ext>
            </a:extLst>
          </p:cNvPr>
          <p:cNvSpPr txBox="1"/>
          <p:nvPr/>
        </p:nvSpPr>
        <p:spPr>
          <a:xfrm>
            <a:off x="403411" y="169440"/>
            <a:ext cx="6096000" cy="369332"/>
          </a:xfrm>
          <a:prstGeom prst="rect">
            <a:avLst/>
          </a:prstGeom>
          <a:noFill/>
        </p:spPr>
        <p:txBody>
          <a:bodyPr wrap="square">
            <a:spAutoFit/>
          </a:bodyPr>
          <a:lstStyle/>
          <a:p>
            <a:r>
              <a:rPr lang="en-IN" b="1" dirty="0">
                <a:solidFill>
                  <a:srgbClr val="002060"/>
                </a:solidFill>
                <a:latin typeface="Garamond" panose="02020404030301010803" pitchFamily="18" charset="0"/>
                <a:cs typeface="Aharoni" panose="02010803020104030203" pitchFamily="2" charset="-79"/>
              </a:rPr>
              <a:t>DECISION  TREE:-CART</a:t>
            </a:r>
          </a:p>
        </p:txBody>
      </p:sp>
    </p:spTree>
    <p:extLst>
      <p:ext uri="{BB962C8B-B14F-4D97-AF65-F5344CB8AC3E}">
        <p14:creationId xmlns:p14="http://schemas.microsoft.com/office/powerpoint/2010/main" val="15153796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DC4C90-563B-4668-901D-A617545B209D}"/>
              </a:ext>
            </a:extLst>
          </p:cNvPr>
          <p:cNvSpPr txBox="1"/>
          <p:nvPr/>
        </p:nvSpPr>
        <p:spPr>
          <a:xfrm>
            <a:off x="367553" y="142546"/>
            <a:ext cx="6096000" cy="369332"/>
          </a:xfrm>
          <a:prstGeom prst="rect">
            <a:avLst/>
          </a:prstGeom>
          <a:noFill/>
        </p:spPr>
        <p:txBody>
          <a:bodyPr wrap="square">
            <a:spAutoFit/>
          </a:bodyPr>
          <a:lstStyle/>
          <a:p>
            <a:r>
              <a:rPr lang="en-IN" b="1" dirty="0">
                <a:solidFill>
                  <a:srgbClr val="002060"/>
                </a:solidFill>
                <a:latin typeface="Garamond" panose="02020404030301010803" pitchFamily="18" charset="0"/>
                <a:cs typeface="Aharoni" panose="02010803020104030203" pitchFamily="2" charset="-79"/>
              </a:rPr>
              <a:t>RANDOM FOREST:CONCEPT</a:t>
            </a:r>
            <a:endParaRPr lang="en-IN" dirty="0"/>
          </a:p>
        </p:txBody>
      </p:sp>
      <p:sp>
        <p:nvSpPr>
          <p:cNvPr id="5" name="TextBox 4">
            <a:extLst>
              <a:ext uri="{FF2B5EF4-FFF2-40B4-BE49-F238E27FC236}">
                <a16:creationId xmlns:a16="http://schemas.microsoft.com/office/drawing/2014/main" id="{06799AB4-E1CC-4B6E-BD3E-301EFD489908}"/>
              </a:ext>
            </a:extLst>
          </p:cNvPr>
          <p:cNvSpPr txBox="1"/>
          <p:nvPr/>
        </p:nvSpPr>
        <p:spPr>
          <a:xfrm>
            <a:off x="367552" y="635604"/>
            <a:ext cx="11456895" cy="4524315"/>
          </a:xfrm>
          <a:prstGeom prst="rect">
            <a:avLst/>
          </a:prstGeom>
          <a:noFill/>
        </p:spPr>
        <p:txBody>
          <a:bodyPr wrap="square">
            <a:spAutoFit/>
          </a:bodyPr>
          <a:lstStyle/>
          <a:p>
            <a:pPr algn="l"/>
            <a:r>
              <a:rPr lang="en-US" b="1" i="0" dirty="0">
                <a:solidFill>
                  <a:srgbClr val="0A0B09"/>
                </a:solidFill>
                <a:effectLst/>
                <a:latin typeface="Segoe UI Emoji" panose="020B0502040204020203" pitchFamily="34" charset="0"/>
                <a:ea typeface="Segoe UI Emoji" panose="020B0502040204020203" pitchFamily="34" charset="0"/>
              </a:rPr>
              <a:t>What is a random forest?</a:t>
            </a:r>
          </a:p>
          <a:p>
            <a:pPr algn="l"/>
            <a:endParaRPr lang="en-US" b="1" dirty="0">
              <a:solidFill>
                <a:srgbClr val="0A0B09"/>
              </a:solidFill>
              <a:latin typeface="Segoe UI Emoji" panose="020B0502040204020203" pitchFamily="34" charset="0"/>
              <a:ea typeface="Segoe UI Emoji" panose="020B0502040204020203" pitchFamily="34" charset="0"/>
            </a:endParaRPr>
          </a:p>
          <a:p>
            <a:pPr algn="l"/>
            <a:r>
              <a:rPr lang="en-US" b="0" i="0" dirty="0">
                <a:effectLst/>
                <a:latin typeface="Segoe UI Emoji" panose="020B0502040204020203" pitchFamily="34" charset="0"/>
                <a:ea typeface="Segoe UI Emoji" panose="020B0502040204020203" pitchFamily="34" charset="0"/>
              </a:rPr>
              <a:t>A random forest is a supervised machine learning algorithm that is constructed from decision tree algorithms. This algorithm is applied in various industries such as banking and e-commerce to predict behavior and outcomes. It utilizes ensemble learning, which is a technique that combines many classifiers to provide solutions to complex problems.</a:t>
            </a:r>
          </a:p>
          <a:p>
            <a:pPr algn="l"/>
            <a:r>
              <a:rPr lang="en-US" b="0" i="0" dirty="0">
                <a:effectLst/>
                <a:latin typeface="Segoe UI Emoji" panose="020B0502040204020203" pitchFamily="34" charset="0"/>
                <a:ea typeface="Segoe UI Emoji" panose="020B0502040204020203" pitchFamily="34" charset="0"/>
              </a:rPr>
              <a:t>A random forest algorithm consists of many decision trees. The ‘forest’ generated by the random forest algorithm is trained through bagging or bootstrap aggregating. Bagging is an ensemble meta-algorithm that improves the accuracy of machine learning algorithms.</a:t>
            </a:r>
          </a:p>
          <a:p>
            <a:pPr algn="l"/>
            <a:r>
              <a:rPr lang="en-US" b="0" i="0" dirty="0">
                <a:effectLst/>
                <a:latin typeface="Segoe UI Emoji" panose="020B0502040204020203" pitchFamily="34" charset="0"/>
                <a:ea typeface="Segoe UI Emoji" panose="020B0502040204020203" pitchFamily="34" charset="0"/>
              </a:rPr>
              <a:t>The (random forest) algorithm establishes the outcome based on the predictions of the decision trees. It predicts by taking the average or mean of the output from various trees. Increasing the number of trees increases the precision of the outcome.</a:t>
            </a:r>
          </a:p>
          <a:p>
            <a:pPr algn="l"/>
            <a:r>
              <a:rPr lang="en-US" b="0" i="0" dirty="0">
                <a:effectLst/>
                <a:latin typeface="Segoe UI Emoji" panose="020B0502040204020203" pitchFamily="34" charset="0"/>
                <a:ea typeface="Segoe UI Emoji" panose="020B0502040204020203" pitchFamily="34" charset="0"/>
              </a:rPr>
              <a:t>A random forest eradicates the limitations of a decision tree algorithm. It reduces the overfitting of datasets and increases precision. It generates predictions without requiring many configurations in packages.</a:t>
            </a:r>
          </a:p>
          <a:p>
            <a:pPr algn="l"/>
            <a:endParaRPr lang="en-US" b="0" i="0" dirty="0">
              <a:effectLst/>
              <a:latin typeface="Segoe UI Emoji" panose="020B0502040204020203" pitchFamily="34" charset="0"/>
              <a:ea typeface="Segoe UI Emoji" panose="020B0502040204020203" pitchFamily="34" charset="0"/>
            </a:endParaRPr>
          </a:p>
          <a:p>
            <a:pPr algn="l"/>
            <a:endParaRPr lang="en-US" b="1" i="0" dirty="0">
              <a:solidFill>
                <a:srgbClr val="0A0B09"/>
              </a:solidFill>
              <a:effectLst/>
              <a:latin typeface="Segoe UI Emoji" panose="020B0502040204020203" pitchFamily="34" charset="0"/>
              <a:ea typeface="Segoe UI Emoji" panose="020B0502040204020203" pitchFamily="34" charset="0"/>
            </a:endParaRPr>
          </a:p>
        </p:txBody>
      </p:sp>
    </p:spTree>
    <p:extLst>
      <p:ext uri="{BB962C8B-B14F-4D97-AF65-F5344CB8AC3E}">
        <p14:creationId xmlns:p14="http://schemas.microsoft.com/office/powerpoint/2010/main" val="17110044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78FB27E-7CFB-4088-B58F-04E01A0D7FD3}"/>
              </a:ext>
            </a:extLst>
          </p:cNvPr>
          <p:cNvSpPr txBox="1"/>
          <p:nvPr/>
        </p:nvSpPr>
        <p:spPr>
          <a:xfrm>
            <a:off x="313764" y="736938"/>
            <a:ext cx="11268636" cy="4801314"/>
          </a:xfrm>
          <a:prstGeom prst="rect">
            <a:avLst/>
          </a:prstGeom>
          <a:noFill/>
        </p:spPr>
        <p:txBody>
          <a:bodyPr wrap="square">
            <a:spAutoFit/>
          </a:bodyPr>
          <a:lstStyle/>
          <a:p>
            <a:pPr marL="285750" indent="-285750">
              <a:buFont typeface="Arial" panose="020B0604020202020204" pitchFamily="34" charset="0"/>
              <a:buChar char="•"/>
            </a:pPr>
            <a:r>
              <a:rPr lang="en-US" dirty="0">
                <a:latin typeface="Segoe UI Emoji" panose="020B0502040204020203" pitchFamily="34" charset="0"/>
                <a:ea typeface="Segoe UI Emoji" panose="020B0502040204020203" pitchFamily="34" charset="0"/>
              </a:rPr>
              <a:t>Can be used to perform both regression and classification tasks</a:t>
            </a:r>
          </a:p>
          <a:p>
            <a:pPr marL="285750" indent="-285750">
              <a:buFont typeface="Arial" panose="020B0604020202020204" pitchFamily="34" charset="0"/>
              <a:buChar char="•"/>
            </a:pPr>
            <a:r>
              <a:rPr lang="en-US" dirty="0">
                <a:latin typeface="Segoe UI Emoji" panose="020B0502040204020203" pitchFamily="34" charset="0"/>
                <a:ea typeface="Segoe UI Emoji" panose="020B0502040204020203" pitchFamily="34" charset="0"/>
              </a:rPr>
              <a:t>Falls in the category of ensemble methods, where weak models are aggregated to form a reliable model</a:t>
            </a:r>
          </a:p>
          <a:p>
            <a:pPr marL="285750" indent="-285750">
              <a:buFont typeface="Arial" panose="020B0604020202020204" pitchFamily="34" charset="0"/>
              <a:buChar char="•"/>
            </a:pPr>
            <a:r>
              <a:rPr lang="en-US" dirty="0">
                <a:latin typeface="Segoe UI Emoji" panose="020B0502040204020203" pitchFamily="34" charset="0"/>
                <a:ea typeface="Segoe UI Emoji" panose="020B0502040204020203" pitchFamily="34" charset="0"/>
              </a:rPr>
              <a:t>A random forest produces good predictions that can be understood easily.</a:t>
            </a:r>
          </a:p>
          <a:p>
            <a:pPr marL="285750" indent="-285750">
              <a:buFont typeface="Arial" panose="020B0604020202020204" pitchFamily="34" charset="0"/>
              <a:buChar char="•"/>
            </a:pPr>
            <a:r>
              <a:rPr lang="en-US" dirty="0">
                <a:latin typeface="Segoe UI Emoji" panose="020B0502040204020203" pitchFamily="34" charset="0"/>
                <a:ea typeface="Segoe UI Emoji" panose="020B0502040204020203" pitchFamily="34" charset="0"/>
              </a:rPr>
              <a:t>It can handle large datasets efficiently.</a:t>
            </a:r>
          </a:p>
          <a:p>
            <a:pPr marL="285750" indent="-285750">
              <a:buFont typeface="Arial" panose="020B0604020202020204" pitchFamily="34" charset="0"/>
              <a:buChar char="•"/>
            </a:pPr>
            <a:r>
              <a:rPr lang="en-US" dirty="0">
                <a:latin typeface="Segoe UI Emoji" panose="020B0502040204020203" pitchFamily="34" charset="0"/>
                <a:ea typeface="Segoe UI Emoji" panose="020B0502040204020203" pitchFamily="34" charset="0"/>
              </a:rPr>
              <a:t>The random forest algorithm provides a higher level of accuracy in predicting outcomes over the decision tree algorithm and logistic regression technique.</a:t>
            </a:r>
          </a:p>
          <a:p>
            <a:pPr marL="285750" indent="-285750">
              <a:buFont typeface="Arial" panose="020B0604020202020204" pitchFamily="34" charset="0"/>
              <a:buChar char="•"/>
            </a:pPr>
            <a:r>
              <a:rPr lang="en-US" b="0" i="0" dirty="0">
                <a:solidFill>
                  <a:srgbClr val="202124"/>
                </a:solidFill>
                <a:effectLst/>
                <a:latin typeface="arial" panose="020B0604020202020204" pitchFamily="34" charset="0"/>
              </a:rPr>
              <a:t>Random forests consist of multiple single trees each based on a random sample of the training data. They are typically </a:t>
            </a:r>
            <a:r>
              <a:rPr lang="en-US" b="1" i="0" dirty="0">
                <a:solidFill>
                  <a:srgbClr val="202124"/>
                </a:solidFill>
                <a:effectLst/>
                <a:latin typeface="arial" panose="020B0604020202020204" pitchFamily="34" charset="0"/>
              </a:rPr>
              <a:t>more accurate</a:t>
            </a:r>
            <a:r>
              <a:rPr lang="en-US" b="0" i="0" dirty="0">
                <a:solidFill>
                  <a:srgbClr val="202124"/>
                </a:solidFill>
                <a:effectLst/>
                <a:latin typeface="arial" panose="020B0604020202020204" pitchFamily="34" charset="0"/>
              </a:rPr>
              <a:t> than single decision trees.</a:t>
            </a:r>
            <a:r>
              <a:rPr lang="en-US" b="0" i="0" dirty="0">
                <a:solidFill>
                  <a:srgbClr val="292929"/>
                </a:solidFill>
                <a:effectLst/>
                <a:latin typeface="charter"/>
              </a:rPr>
              <a:t> </a:t>
            </a:r>
            <a:r>
              <a:rPr lang="en-US" b="0" i="0" dirty="0">
                <a:solidFill>
                  <a:srgbClr val="292929"/>
                </a:solidFill>
                <a:effectLst/>
                <a:latin typeface="Segoe UI Emoji" panose="020B0502040204020203" pitchFamily="34" charset="0"/>
                <a:ea typeface="Segoe UI Emoji" panose="020B0502040204020203" pitchFamily="34" charset="0"/>
              </a:rPr>
              <a:t>The two reasons why random forests outperform single decision trees. </a:t>
            </a:r>
          </a:p>
          <a:p>
            <a:pPr marL="342900" indent="-342900">
              <a:buFont typeface="+mj-lt"/>
              <a:buAutoNum type="arabicPeriod"/>
            </a:pPr>
            <a:r>
              <a:rPr lang="en-US" b="1" i="0" dirty="0">
                <a:solidFill>
                  <a:srgbClr val="292929"/>
                </a:solidFill>
                <a:effectLst/>
                <a:latin typeface="Segoe UI Emoji" panose="020B0502040204020203" pitchFamily="34" charset="0"/>
                <a:ea typeface="Segoe UI Emoji" panose="020B0502040204020203" pitchFamily="34" charset="0"/>
              </a:rPr>
              <a:t>Trees are unpruned- </a:t>
            </a:r>
            <a:r>
              <a:rPr lang="en-US" b="0" i="0" dirty="0">
                <a:solidFill>
                  <a:srgbClr val="292929"/>
                </a:solidFill>
                <a:effectLst/>
                <a:latin typeface="Segoe UI Emoji" panose="020B0502040204020203" pitchFamily="34" charset="0"/>
                <a:ea typeface="Segoe UI Emoji" panose="020B0502040204020203" pitchFamily="34" charset="0"/>
              </a:rPr>
              <a:t>While a single decision tree like CART is often pruned, a random forest tree is fully grown and unpruned, and so, naturally, the feature space is split into more and smaller regions.</a:t>
            </a:r>
          </a:p>
          <a:p>
            <a:pPr marL="342900" indent="-342900">
              <a:buFont typeface="+mj-lt"/>
              <a:buAutoNum type="arabicPeriod"/>
            </a:pPr>
            <a:r>
              <a:rPr lang="en-US" b="1" i="0" dirty="0">
                <a:solidFill>
                  <a:srgbClr val="292929"/>
                </a:solidFill>
                <a:effectLst/>
                <a:latin typeface="Segoe UI Emoji" panose="020B0502040204020203" pitchFamily="34" charset="0"/>
                <a:ea typeface="Segoe UI Emoji" panose="020B0502040204020203" pitchFamily="34" charset="0"/>
              </a:rPr>
              <a:t>Trees are diverse</a:t>
            </a:r>
            <a:r>
              <a:rPr lang="en-US" dirty="0">
                <a:solidFill>
                  <a:srgbClr val="292929"/>
                </a:solidFill>
                <a:latin typeface="Segoe UI Emoji" panose="020B0502040204020203" pitchFamily="34" charset="0"/>
                <a:ea typeface="Segoe UI Emoji" panose="020B0502040204020203" pitchFamily="34" charset="0"/>
              </a:rPr>
              <a:t>-</a:t>
            </a:r>
            <a:r>
              <a:rPr lang="en-US" b="0" i="0" dirty="0">
                <a:solidFill>
                  <a:srgbClr val="292929"/>
                </a:solidFill>
                <a:effectLst/>
                <a:latin typeface="Segoe UI Emoji" panose="020B0502040204020203" pitchFamily="34" charset="0"/>
                <a:ea typeface="Segoe UI Emoji" panose="020B0502040204020203" pitchFamily="34" charset="0"/>
              </a:rPr>
              <a:t> Each random forest tree is learned on a random sample, and at each node, a random set of features are considered for splitting. Both mechanisms create diversity among the trees.</a:t>
            </a:r>
          </a:p>
          <a:p>
            <a:pPr marL="342900" indent="-342900">
              <a:buFont typeface="Arial" panose="020B0604020202020204" pitchFamily="34" charset="0"/>
              <a:buChar char="•"/>
            </a:pPr>
            <a:r>
              <a:rPr lang="en-US" b="0" i="0" dirty="0">
                <a:solidFill>
                  <a:srgbClr val="202124"/>
                </a:solidFill>
                <a:effectLst/>
                <a:latin typeface="Segoe UI Emoji" panose="020B0502040204020203" pitchFamily="34" charset="0"/>
                <a:ea typeface="Segoe UI Emoji" panose="020B0502040204020203" pitchFamily="34" charset="0"/>
              </a:rPr>
              <a:t>In general, logistic regression performs better when the number of noise variables is less than or equal to the number of explanatory variables and </a:t>
            </a:r>
            <a:r>
              <a:rPr lang="en-US" b="1" i="0" dirty="0">
                <a:solidFill>
                  <a:srgbClr val="202124"/>
                </a:solidFill>
                <a:effectLst/>
                <a:latin typeface="Segoe UI Emoji" panose="020B0502040204020203" pitchFamily="34" charset="0"/>
                <a:ea typeface="Segoe UI Emoji" panose="020B0502040204020203" pitchFamily="34" charset="0"/>
              </a:rPr>
              <a:t>random forest has a higher true and false positive rate as the number of explanatory variables increases in a dataset</a:t>
            </a:r>
            <a:r>
              <a:rPr lang="en-US" b="0" i="0" dirty="0">
                <a:solidFill>
                  <a:srgbClr val="202124"/>
                </a:solidFill>
                <a:effectLst/>
                <a:latin typeface="Segoe UI Emoji" panose="020B0502040204020203" pitchFamily="34" charset="0"/>
                <a:ea typeface="Segoe UI Emoji" panose="020B0502040204020203" pitchFamily="34" charset="0"/>
              </a:rPr>
              <a:t>.</a:t>
            </a:r>
            <a:endParaRPr lang="en-US" dirty="0">
              <a:latin typeface="Segoe UI Emoji" panose="020B0502040204020203" pitchFamily="34" charset="0"/>
              <a:ea typeface="Segoe UI Emoji" panose="020B0502040204020203" pitchFamily="34" charset="0"/>
            </a:endParaRPr>
          </a:p>
          <a:p>
            <a:endParaRPr lang="en-IN" dirty="0"/>
          </a:p>
        </p:txBody>
      </p:sp>
      <p:sp>
        <p:nvSpPr>
          <p:cNvPr id="5" name="TextBox 4">
            <a:extLst>
              <a:ext uri="{FF2B5EF4-FFF2-40B4-BE49-F238E27FC236}">
                <a16:creationId xmlns:a16="http://schemas.microsoft.com/office/drawing/2014/main" id="{60C89DA8-4DFA-4C6D-B9F3-FA6EA1D13350}"/>
              </a:ext>
            </a:extLst>
          </p:cNvPr>
          <p:cNvSpPr txBox="1"/>
          <p:nvPr/>
        </p:nvSpPr>
        <p:spPr>
          <a:xfrm>
            <a:off x="376518" y="169440"/>
            <a:ext cx="6096000" cy="369332"/>
          </a:xfrm>
          <a:prstGeom prst="rect">
            <a:avLst/>
          </a:prstGeom>
          <a:noFill/>
        </p:spPr>
        <p:txBody>
          <a:bodyPr wrap="square">
            <a:spAutoFit/>
          </a:bodyPr>
          <a:lstStyle/>
          <a:p>
            <a:r>
              <a:rPr lang="en-IN" b="1" dirty="0">
                <a:solidFill>
                  <a:srgbClr val="002060"/>
                </a:solidFill>
                <a:latin typeface="Garamond" panose="02020404030301010803" pitchFamily="18" charset="0"/>
                <a:cs typeface="Aharoni" panose="02010803020104030203" pitchFamily="2" charset="-79"/>
              </a:rPr>
              <a:t>WHY RANDOM FOREST</a:t>
            </a:r>
          </a:p>
        </p:txBody>
      </p:sp>
    </p:spTree>
    <p:extLst>
      <p:ext uri="{BB962C8B-B14F-4D97-AF65-F5344CB8AC3E}">
        <p14:creationId xmlns:p14="http://schemas.microsoft.com/office/powerpoint/2010/main" val="41524573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F08DBFD-2DDA-44E6-AD46-F89768B54B0A}"/>
              </a:ext>
            </a:extLst>
          </p:cNvPr>
          <p:cNvSpPr txBox="1"/>
          <p:nvPr/>
        </p:nvSpPr>
        <p:spPr>
          <a:xfrm>
            <a:off x="358588" y="106687"/>
            <a:ext cx="6096000" cy="369332"/>
          </a:xfrm>
          <a:prstGeom prst="rect">
            <a:avLst/>
          </a:prstGeom>
          <a:noFill/>
        </p:spPr>
        <p:txBody>
          <a:bodyPr wrap="square">
            <a:spAutoFit/>
          </a:bodyPr>
          <a:lstStyle/>
          <a:p>
            <a:r>
              <a:rPr lang="en-IN" b="1" dirty="0">
                <a:solidFill>
                  <a:srgbClr val="002060"/>
                </a:solidFill>
                <a:latin typeface="Garamond" panose="02020404030301010803" pitchFamily="18" charset="0"/>
                <a:cs typeface="Aharoni" panose="02010803020104030203" pitchFamily="2" charset="-79"/>
              </a:rPr>
              <a:t>SOLUTION METHODOLOGY</a:t>
            </a:r>
            <a:endParaRPr lang="en-IN" dirty="0"/>
          </a:p>
        </p:txBody>
      </p:sp>
      <p:sp>
        <p:nvSpPr>
          <p:cNvPr id="7" name="TextBox 6">
            <a:extLst>
              <a:ext uri="{FF2B5EF4-FFF2-40B4-BE49-F238E27FC236}">
                <a16:creationId xmlns:a16="http://schemas.microsoft.com/office/drawing/2014/main" id="{6EF71CD8-614B-4DD4-A2A0-259E9FDA0178}"/>
              </a:ext>
            </a:extLst>
          </p:cNvPr>
          <p:cNvSpPr txBox="1"/>
          <p:nvPr/>
        </p:nvSpPr>
        <p:spPr>
          <a:xfrm>
            <a:off x="358587" y="1171272"/>
            <a:ext cx="8955742" cy="1477328"/>
          </a:xfrm>
          <a:prstGeom prst="rect">
            <a:avLst/>
          </a:prstGeom>
          <a:noFill/>
        </p:spPr>
        <p:txBody>
          <a:bodyPr wrap="square">
            <a:spAutoFit/>
          </a:bodyPr>
          <a:lstStyle/>
          <a:p>
            <a:pPr marL="285750" indent="-285750">
              <a:buFont typeface="Arial" panose="020B0604020202020204" pitchFamily="34" charset="0"/>
              <a:buChar char="•"/>
            </a:pPr>
            <a:r>
              <a:rPr lang="en-US" b="1" dirty="0">
                <a:latin typeface="Segoe UI Emoji" panose="020B0502040204020203" pitchFamily="34" charset="0"/>
                <a:ea typeface="Segoe UI Emoji" panose="020B0502040204020203" pitchFamily="34" charset="0"/>
              </a:rPr>
              <a:t>Data Exploration</a:t>
            </a:r>
          </a:p>
          <a:p>
            <a:pPr marL="285750" indent="-285750">
              <a:buFont typeface="Arial" panose="020B0604020202020204" pitchFamily="34" charset="0"/>
              <a:buChar char="•"/>
            </a:pPr>
            <a:r>
              <a:rPr lang="en-US" b="1" dirty="0"/>
              <a:t>Splitting the data into train and test data</a:t>
            </a:r>
          </a:p>
          <a:p>
            <a:pPr marL="285750" indent="-285750">
              <a:buFont typeface="Arial" panose="020B0604020202020204" pitchFamily="34" charset="0"/>
              <a:buChar char="•"/>
            </a:pPr>
            <a:r>
              <a:rPr lang="en-IN" b="1" dirty="0"/>
              <a:t>Model Building.</a:t>
            </a:r>
            <a:r>
              <a:rPr lang="en-IN" dirty="0"/>
              <a:t> </a:t>
            </a:r>
          </a:p>
          <a:p>
            <a:pPr marL="285750" indent="-285750">
              <a:buFont typeface="Arial" panose="020B0604020202020204" pitchFamily="34" charset="0"/>
              <a:buChar char="•"/>
            </a:pPr>
            <a:r>
              <a:rPr lang="en-IN" b="1" dirty="0">
                <a:latin typeface="Segoe UI Emoji" panose="020B0502040204020203" pitchFamily="34" charset="0"/>
                <a:ea typeface="Segoe UI Emoji" panose="020B0502040204020203" pitchFamily="34" charset="0"/>
              </a:rPr>
              <a:t>Model Diagnostics</a:t>
            </a:r>
          </a:p>
          <a:p>
            <a:pPr marL="285750" indent="-285750">
              <a:buFont typeface="Arial" panose="020B0604020202020204" pitchFamily="34" charset="0"/>
              <a:buChar char="•"/>
            </a:pPr>
            <a:r>
              <a:rPr lang="en-IN" b="1" dirty="0"/>
              <a:t>Conclusions and recommendations.</a:t>
            </a:r>
            <a:endParaRPr lang="en-IN" b="1" dirty="0">
              <a:latin typeface="Segoe UI Emoji" panose="020B0502040204020203" pitchFamily="34" charset="0"/>
              <a:ea typeface="Segoe UI Emoji" panose="020B0502040204020203" pitchFamily="34" charset="0"/>
            </a:endParaRPr>
          </a:p>
        </p:txBody>
      </p:sp>
    </p:spTree>
    <p:extLst>
      <p:ext uri="{BB962C8B-B14F-4D97-AF65-F5344CB8AC3E}">
        <p14:creationId xmlns:p14="http://schemas.microsoft.com/office/powerpoint/2010/main" val="40299203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036C53B1-71C7-4180-9A88-3F409F05EB31}"/>
              </a:ext>
            </a:extLst>
          </p:cNvPr>
          <p:cNvSpPr txBox="1"/>
          <p:nvPr/>
        </p:nvSpPr>
        <p:spPr>
          <a:xfrm>
            <a:off x="385482" y="178404"/>
            <a:ext cx="6131858" cy="369332"/>
          </a:xfrm>
          <a:prstGeom prst="rect">
            <a:avLst/>
          </a:prstGeom>
          <a:noFill/>
        </p:spPr>
        <p:txBody>
          <a:bodyPr wrap="square">
            <a:spAutoFit/>
          </a:bodyPr>
          <a:lstStyle/>
          <a:p>
            <a:r>
              <a:rPr lang="en-IN" b="1" dirty="0">
                <a:solidFill>
                  <a:srgbClr val="002060"/>
                </a:solidFill>
                <a:latin typeface="Garamond" panose="02020404030301010803" pitchFamily="18" charset="0"/>
                <a:cs typeface="Aharoni" panose="02010803020104030203" pitchFamily="2" charset="-79"/>
              </a:rPr>
              <a:t>DATA EXPLORATION</a:t>
            </a:r>
            <a:endParaRPr lang="en-IN" dirty="0"/>
          </a:p>
        </p:txBody>
      </p:sp>
      <p:sp>
        <p:nvSpPr>
          <p:cNvPr id="19" name="TextBox 18">
            <a:extLst>
              <a:ext uri="{FF2B5EF4-FFF2-40B4-BE49-F238E27FC236}">
                <a16:creationId xmlns:a16="http://schemas.microsoft.com/office/drawing/2014/main" id="{AB6732B9-9DA8-46F4-BC43-0A9CA98399F5}"/>
              </a:ext>
            </a:extLst>
          </p:cNvPr>
          <p:cNvSpPr txBox="1"/>
          <p:nvPr/>
        </p:nvSpPr>
        <p:spPr>
          <a:xfrm>
            <a:off x="488576" y="1564156"/>
            <a:ext cx="6127376" cy="369332"/>
          </a:xfrm>
          <a:prstGeom prst="rect">
            <a:avLst/>
          </a:prstGeom>
          <a:noFill/>
        </p:spPr>
        <p:txBody>
          <a:bodyPr wrap="square">
            <a:spAutoFit/>
          </a:bodyPr>
          <a:lstStyle/>
          <a:p>
            <a:r>
              <a:rPr lang="en-IN" b="1" dirty="0">
                <a:latin typeface="Lato" panose="020F0502020204030203" pitchFamily="34" charset="0"/>
                <a:ea typeface="Lato" panose="020F0502020204030203" pitchFamily="34" charset="0"/>
                <a:cs typeface="Lato" panose="020F0502020204030203" pitchFamily="34" charset="0"/>
              </a:rPr>
              <a:t>SUMMARY OF ALL THE VARIABLES</a:t>
            </a:r>
          </a:p>
        </p:txBody>
      </p:sp>
      <p:sp>
        <p:nvSpPr>
          <p:cNvPr id="2" name="TextBox 1">
            <a:extLst>
              <a:ext uri="{FF2B5EF4-FFF2-40B4-BE49-F238E27FC236}">
                <a16:creationId xmlns:a16="http://schemas.microsoft.com/office/drawing/2014/main" id="{997C1FF1-6FA8-45BE-B4FB-54B13684ED23}"/>
              </a:ext>
            </a:extLst>
          </p:cNvPr>
          <p:cNvSpPr txBox="1"/>
          <p:nvPr/>
        </p:nvSpPr>
        <p:spPr>
          <a:xfrm>
            <a:off x="488576" y="762000"/>
            <a:ext cx="8736106" cy="369332"/>
          </a:xfrm>
          <a:prstGeom prst="rect">
            <a:avLst/>
          </a:prstGeom>
          <a:noFill/>
        </p:spPr>
        <p:txBody>
          <a:bodyPr wrap="square" rtlCol="0">
            <a:spAutoFit/>
          </a:bodyPr>
          <a:lstStyle/>
          <a:p>
            <a:r>
              <a:rPr lang="en-IN" dirty="0">
                <a:latin typeface="Segoe UI Emoji" panose="020B0502040204020203" pitchFamily="34" charset="0"/>
                <a:ea typeface="Segoe UI Emoji" panose="020B0502040204020203" pitchFamily="34" charset="0"/>
              </a:rPr>
              <a:t>There are no missing value or outliers in the dataset.</a:t>
            </a:r>
          </a:p>
        </p:txBody>
      </p:sp>
      <p:pic>
        <p:nvPicPr>
          <p:cNvPr id="4" name="Picture 3">
            <a:extLst>
              <a:ext uri="{FF2B5EF4-FFF2-40B4-BE49-F238E27FC236}">
                <a16:creationId xmlns:a16="http://schemas.microsoft.com/office/drawing/2014/main" id="{DFAF0388-D8B0-4AD5-96BE-00250891E661}"/>
              </a:ext>
            </a:extLst>
          </p:cNvPr>
          <p:cNvPicPr>
            <a:picLocks noChangeAspect="1"/>
          </p:cNvPicPr>
          <p:nvPr/>
        </p:nvPicPr>
        <p:blipFill>
          <a:blip r:embed="rId2"/>
          <a:stretch>
            <a:fillRect/>
          </a:stretch>
        </p:blipFill>
        <p:spPr>
          <a:xfrm>
            <a:off x="0" y="2332418"/>
            <a:ext cx="12192000" cy="2982058"/>
          </a:xfrm>
          <a:prstGeom prst="rect">
            <a:avLst/>
          </a:prstGeom>
        </p:spPr>
      </p:pic>
    </p:spTree>
    <p:extLst>
      <p:ext uri="{BB962C8B-B14F-4D97-AF65-F5344CB8AC3E}">
        <p14:creationId xmlns:p14="http://schemas.microsoft.com/office/powerpoint/2010/main" val="18255520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D11193C-0C74-4667-8A0F-DD2FD9E70A6C}"/>
              </a:ext>
            </a:extLst>
          </p:cNvPr>
          <p:cNvSpPr txBox="1"/>
          <p:nvPr/>
        </p:nvSpPr>
        <p:spPr>
          <a:xfrm>
            <a:off x="349624" y="88758"/>
            <a:ext cx="6096000" cy="369332"/>
          </a:xfrm>
          <a:prstGeom prst="rect">
            <a:avLst/>
          </a:prstGeom>
          <a:noFill/>
        </p:spPr>
        <p:txBody>
          <a:bodyPr wrap="square">
            <a:spAutoFit/>
          </a:bodyPr>
          <a:lstStyle/>
          <a:p>
            <a:r>
              <a:rPr lang="en-IN" b="1" dirty="0">
                <a:solidFill>
                  <a:srgbClr val="002060"/>
                </a:solidFill>
                <a:latin typeface="Garamond" panose="02020404030301010803" pitchFamily="18" charset="0"/>
                <a:cs typeface="Aharoni" panose="02010803020104030203" pitchFamily="2" charset="-79"/>
              </a:rPr>
              <a:t>BUILDING THE MODEL</a:t>
            </a:r>
            <a:endParaRPr lang="en-IN" dirty="0"/>
          </a:p>
        </p:txBody>
      </p:sp>
      <p:sp>
        <p:nvSpPr>
          <p:cNvPr id="5" name="TextBox 4">
            <a:extLst>
              <a:ext uri="{FF2B5EF4-FFF2-40B4-BE49-F238E27FC236}">
                <a16:creationId xmlns:a16="http://schemas.microsoft.com/office/drawing/2014/main" id="{EF248092-12B1-4B26-BAC0-BDAF15E1857F}"/>
              </a:ext>
            </a:extLst>
          </p:cNvPr>
          <p:cNvSpPr txBox="1"/>
          <p:nvPr/>
        </p:nvSpPr>
        <p:spPr>
          <a:xfrm>
            <a:off x="349623" y="604681"/>
            <a:ext cx="11672047" cy="1200329"/>
          </a:xfrm>
          <a:prstGeom prst="rect">
            <a:avLst/>
          </a:prstGeom>
          <a:noFill/>
        </p:spPr>
        <p:txBody>
          <a:bodyPr wrap="square">
            <a:spAutoFit/>
          </a:bodyPr>
          <a:lstStyle/>
          <a:p>
            <a:pPr algn="just"/>
            <a:r>
              <a:rPr lang="en-IN" b="1" dirty="0">
                <a:latin typeface="Lato" panose="020F0502020204030203" pitchFamily="34" charset="0"/>
                <a:ea typeface="Lato" panose="020F0502020204030203" pitchFamily="34" charset="0"/>
                <a:cs typeface="Lato" panose="020F0502020204030203" pitchFamily="34" charset="0"/>
              </a:rPr>
              <a:t>SPLITTING THE DATASET INTO TRAIN AND TEST DATASET</a:t>
            </a:r>
          </a:p>
          <a:p>
            <a:pPr algn="just"/>
            <a:endParaRPr lang="en-IN" b="1" dirty="0">
              <a:latin typeface="Lato" panose="020F0502020204030203" pitchFamily="34" charset="0"/>
              <a:ea typeface="Lato" panose="020F0502020204030203" pitchFamily="34" charset="0"/>
              <a:cs typeface="Lato" panose="020F0502020204030203" pitchFamily="34" charset="0"/>
            </a:endParaRPr>
          </a:p>
          <a:p>
            <a:pPr algn="just"/>
            <a:r>
              <a:rPr lang="en-US" dirty="0">
                <a:latin typeface="Segoe UI Emoji" panose="020B0502040204020203" pitchFamily="34" charset="0"/>
                <a:ea typeface="Segoe UI Emoji" panose="020B0502040204020203" pitchFamily="34" charset="0"/>
              </a:rPr>
              <a:t>The</a:t>
            </a:r>
            <a:r>
              <a:rPr lang="en-US" b="1" dirty="0">
                <a:latin typeface="Segoe UI Emoji" panose="020B0502040204020203" pitchFamily="34" charset="0"/>
                <a:ea typeface="Segoe UI Emoji" panose="020B0502040204020203" pitchFamily="34" charset="0"/>
              </a:rPr>
              <a:t> </a:t>
            </a:r>
            <a:r>
              <a:rPr lang="en-US" dirty="0">
                <a:latin typeface="Segoe UI Emoji" panose="020B0502040204020203" pitchFamily="34" charset="0"/>
                <a:ea typeface="Segoe UI Emoji" panose="020B0502040204020203" pitchFamily="34" charset="0"/>
              </a:rPr>
              <a:t> entire dataset is  split into train and test dataset in the ratio of </a:t>
            </a:r>
            <a:r>
              <a:rPr lang="en-US" b="1" dirty="0">
                <a:latin typeface="Segoe UI Emoji" panose="020B0502040204020203" pitchFamily="34" charset="0"/>
                <a:ea typeface="Segoe UI Emoji" panose="020B0502040204020203" pitchFamily="34" charset="0"/>
              </a:rPr>
              <a:t>70:30</a:t>
            </a:r>
            <a:r>
              <a:rPr lang="en-US" dirty="0">
                <a:latin typeface="Segoe UI Emoji" panose="020B0502040204020203" pitchFamily="34" charset="0"/>
                <a:ea typeface="Segoe UI Emoji" panose="020B0502040204020203" pitchFamily="34" charset="0"/>
              </a:rPr>
              <a:t>.The train dataset had 2181 observations and 17 variables, while the test dataset has 935 observations and 17 variables.</a:t>
            </a:r>
            <a:endParaRPr lang="en-US" b="1" dirty="0">
              <a:latin typeface="Segoe UI Emoji" panose="020B0502040204020203" pitchFamily="34" charset="0"/>
              <a:ea typeface="Segoe UI Emoji" panose="020B0502040204020203" pitchFamily="34" charset="0"/>
            </a:endParaRPr>
          </a:p>
        </p:txBody>
      </p:sp>
      <p:sp>
        <p:nvSpPr>
          <p:cNvPr id="7" name="TextBox 6">
            <a:extLst>
              <a:ext uri="{FF2B5EF4-FFF2-40B4-BE49-F238E27FC236}">
                <a16:creationId xmlns:a16="http://schemas.microsoft.com/office/drawing/2014/main" id="{BE271EF9-E9C2-47D1-BA9C-5A5BA44315C1}"/>
              </a:ext>
            </a:extLst>
          </p:cNvPr>
          <p:cNvSpPr txBox="1"/>
          <p:nvPr/>
        </p:nvSpPr>
        <p:spPr>
          <a:xfrm>
            <a:off x="277905" y="2228671"/>
            <a:ext cx="10345271" cy="1200329"/>
          </a:xfrm>
          <a:prstGeom prst="rect">
            <a:avLst/>
          </a:prstGeom>
          <a:noFill/>
        </p:spPr>
        <p:txBody>
          <a:bodyPr wrap="square">
            <a:spAutoFit/>
          </a:bodyPr>
          <a:lstStyle/>
          <a:p>
            <a:pPr algn="just"/>
            <a:r>
              <a:rPr lang="en-IN" b="1" dirty="0">
                <a:latin typeface="Lato" panose="020F0502020204030203" pitchFamily="34" charset="0"/>
                <a:ea typeface="Lato" panose="020F0502020204030203" pitchFamily="34" charset="0"/>
                <a:cs typeface="Lato" panose="020F0502020204030203" pitchFamily="34" charset="0"/>
              </a:rPr>
              <a:t>DECISION TREE(CART MODEL)</a:t>
            </a:r>
          </a:p>
          <a:p>
            <a:pPr algn="just"/>
            <a:endParaRPr lang="en-IN" b="1" dirty="0">
              <a:latin typeface="Lato" panose="020F0502020204030203" pitchFamily="34" charset="0"/>
              <a:ea typeface="Lato" panose="020F0502020204030203" pitchFamily="34" charset="0"/>
              <a:cs typeface="Lato" panose="020F0502020204030203" pitchFamily="34" charset="0"/>
            </a:endParaRPr>
          </a:p>
          <a:p>
            <a:pPr algn="just"/>
            <a:r>
              <a:rPr lang="en-IN" dirty="0">
                <a:latin typeface="Segoe UI Emoji" panose="020B0502040204020203" pitchFamily="34" charset="0"/>
                <a:ea typeface="Segoe UI Emoji" panose="020B0502040204020203" pitchFamily="34" charset="0"/>
                <a:cs typeface="Lato" panose="020F0502020204030203" pitchFamily="34" charset="0"/>
              </a:rPr>
              <a:t>Next we applied decision tree technique on the train dataset. The outcome which we derived is</a:t>
            </a:r>
          </a:p>
          <a:p>
            <a:pPr algn="just"/>
            <a:endParaRPr lang="en-IN" dirty="0">
              <a:latin typeface="Segoe UI Emoji" panose="020B0502040204020203" pitchFamily="34" charset="0"/>
              <a:ea typeface="Segoe UI Emoji" panose="020B0502040204020203" pitchFamily="34" charset="0"/>
              <a:cs typeface="Lato" panose="020F0502020204030203" pitchFamily="34" charset="0"/>
            </a:endParaRPr>
          </a:p>
        </p:txBody>
      </p:sp>
      <p:pic>
        <p:nvPicPr>
          <p:cNvPr id="6" name="Picture 5">
            <a:extLst>
              <a:ext uri="{FF2B5EF4-FFF2-40B4-BE49-F238E27FC236}">
                <a16:creationId xmlns:a16="http://schemas.microsoft.com/office/drawing/2014/main" id="{5DFE156D-0A95-44F1-B2B2-4D9FE5D1CD8D}"/>
              </a:ext>
            </a:extLst>
          </p:cNvPr>
          <p:cNvPicPr>
            <a:picLocks noChangeAspect="1"/>
          </p:cNvPicPr>
          <p:nvPr/>
        </p:nvPicPr>
        <p:blipFill>
          <a:blip r:embed="rId2"/>
          <a:stretch>
            <a:fillRect/>
          </a:stretch>
        </p:blipFill>
        <p:spPr>
          <a:xfrm>
            <a:off x="366825" y="3150479"/>
            <a:ext cx="7369716" cy="3634187"/>
          </a:xfrm>
          <a:prstGeom prst="rect">
            <a:avLst/>
          </a:prstGeom>
        </p:spPr>
      </p:pic>
    </p:spTree>
    <p:extLst>
      <p:ext uri="{BB962C8B-B14F-4D97-AF65-F5344CB8AC3E}">
        <p14:creationId xmlns:p14="http://schemas.microsoft.com/office/powerpoint/2010/main" val="17339407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A4F24B6-A1DD-442C-B765-A6C2C9A54E93}"/>
              </a:ext>
            </a:extLst>
          </p:cNvPr>
          <p:cNvPicPr>
            <a:picLocks noChangeAspect="1"/>
          </p:cNvPicPr>
          <p:nvPr/>
        </p:nvPicPr>
        <p:blipFill>
          <a:blip r:embed="rId2"/>
          <a:stretch>
            <a:fillRect/>
          </a:stretch>
        </p:blipFill>
        <p:spPr>
          <a:xfrm>
            <a:off x="416471" y="742862"/>
            <a:ext cx="4621982" cy="3479514"/>
          </a:xfrm>
          <a:prstGeom prst="rect">
            <a:avLst/>
          </a:prstGeom>
        </p:spPr>
      </p:pic>
      <p:sp>
        <p:nvSpPr>
          <p:cNvPr id="8" name="TextBox 7">
            <a:extLst>
              <a:ext uri="{FF2B5EF4-FFF2-40B4-BE49-F238E27FC236}">
                <a16:creationId xmlns:a16="http://schemas.microsoft.com/office/drawing/2014/main" id="{CCC89D33-8975-429A-9EEF-C91F85663613}"/>
              </a:ext>
            </a:extLst>
          </p:cNvPr>
          <p:cNvSpPr txBox="1"/>
          <p:nvPr/>
        </p:nvSpPr>
        <p:spPr>
          <a:xfrm>
            <a:off x="340659" y="106686"/>
            <a:ext cx="6096000" cy="369332"/>
          </a:xfrm>
          <a:prstGeom prst="rect">
            <a:avLst/>
          </a:prstGeom>
          <a:noFill/>
        </p:spPr>
        <p:txBody>
          <a:bodyPr wrap="square">
            <a:spAutoFit/>
          </a:bodyPr>
          <a:lstStyle/>
          <a:p>
            <a:r>
              <a:rPr lang="en-IN" b="1" dirty="0">
                <a:solidFill>
                  <a:srgbClr val="002060"/>
                </a:solidFill>
                <a:latin typeface="Garamond" panose="02020404030301010803" pitchFamily="18" charset="0"/>
                <a:cs typeface="Aharoni" panose="02010803020104030203" pitchFamily="2" charset="-79"/>
              </a:rPr>
              <a:t>DECISION TREE(CART MODEL)-INTERPRETATION</a:t>
            </a:r>
            <a:endParaRPr lang="en-IN" dirty="0"/>
          </a:p>
        </p:txBody>
      </p:sp>
      <p:sp>
        <p:nvSpPr>
          <p:cNvPr id="10" name="TextBox 9">
            <a:extLst>
              <a:ext uri="{FF2B5EF4-FFF2-40B4-BE49-F238E27FC236}">
                <a16:creationId xmlns:a16="http://schemas.microsoft.com/office/drawing/2014/main" id="{4E3CD807-2F42-49F1-80FA-EFBA183FA25B}"/>
              </a:ext>
            </a:extLst>
          </p:cNvPr>
          <p:cNvSpPr txBox="1"/>
          <p:nvPr/>
        </p:nvSpPr>
        <p:spPr>
          <a:xfrm>
            <a:off x="5109883" y="824753"/>
            <a:ext cx="7082118" cy="5632311"/>
          </a:xfrm>
          <a:prstGeom prst="rect">
            <a:avLst/>
          </a:prstGeom>
          <a:noFill/>
        </p:spPr>
        <p:txBody>
          <a:bodyPr wrap="square" rtlCol="0">
            <a:spAutoFit/>
          </a:bodyPr>
          <a:lstStyle/>
          <a:p>
            <a:r>
              <a:rPr lang="en-IN" dirty="0"/>
              <a:t>Among the four letters (A,B,R,P)we need to predict which letter a particular image corresponds to.</a:t>
            </a:r>
          </a:p>
          <a:p>
            <a:r>
              <a:rPr lang="en-IN" dirty="0"/>
              <a:t>The  interpretation of the decision tree is given below:-</a:t>
            </a:r>
          </a:p>
          <a:p>
            <a:r>
              <a:rPr lang="en-IN" dirty="0"/>
              <a:t>If ybar&lt;6,it will predict </a:t>
            </a:r>
            <a:r>
              <a:rPr lang="en-IN" b="1" dirty="0"/>
              <a:t>A </a:t>
            </a:r>
          </a:p>
          <a:p>
            <a:r>
              <a:rPr lang="en-IN" dirty="0"/>
              <a:t>If ybar&gt;6 and xedgeyco&lt;9 and xedgeyco&gt;=8 and xy2bar&lt;8,then it will predict B.</a:t>
            </a:r>
          </a:p>
          <a:p>
            <a:r>
              <a:rPr lang="en-IN" dirty="0"/>
              <a:t>If ybar&gt;6 and xedgeyco&lt;9 and xedgeyco&gt;=8 and xy2bar&gt;8,then it will predict R.</a:t>
            </a:r>
          </a:p>
          <a:p>
            <a:r>
              <a:rPr lang="en-IN" dirty="0"/>
              <a:t>If ybar&gt;6 and xedgeyco&lt;9 and xedgeyco&lt;=8 and y2bar&lt;2,then it will predict A.</a:t>
            </a:r>
          </a:p>
          <a:p>
            <a:r>
              <a:rPr lang="en-IN" dirty="0"/>
              <a:t>If ybar&gt;6 and xedgeyco&lt;9 and xedgeyco&lt;=8 and y2bar&gt;2,then it will predict R.</a:t>
            </a:r>
          </a:p>
          <a:p>
            <a:r>
              <a:rPr lang="en-IN" dirty="0"/>
              <a:t>If ybar&gt;6 and xedgeyco&gt;9 and xybar&lt;8 and x2bar&gt;=4,then it will predict B.</a:t>
            </a:r>
          </a:p>
          <a:p>
            <a:r>
              <a:rPr lang="en-IN" dirty="0"/>
              <a:t>If ybar&gt;6 and xedgeyco&gt;9 and xybar&lt;8 and x2bar&lt;=4,then it will predict R.</a:t>
            </a:r>
          </a:p>
          <a:p>
            <a:r>
              <a:rPr lang="en-IN" dirty="0"/>
              <a:t>If ybar&gt;6 and xedgeyco&gt;9 and xybar&gt;8 then it will predict P.</a:t>
            </a:r>
          </a:p>
          <a:p>
            <a:endParaRPr lang="en-IN" dirty="0"/>
          </a:p>
          <a:p>
            <a:endParaRPr lang="en-IN" dirty="0"/>
          </a:p>
          <a:p>
            <a:endParaRPr lang="en-IN" dirty="0"/>
          </a:p>
        </p:txBody>
      </p:sp>
    </p:spTree>
    <p:extLst>
      <p:ext uri="{BB962C8B-B14F-4D97-AF65-F5344CB8AC3E}">
        <p14:creationId xmlns:p14="http://schemas.microsoft.com/office/powerpoint/2010/main" val="11220002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428E212-EB58-4B3B-AB3C-D412AC120434}"/>
              </a:ext>
            </a:extLst>
          </p:cNvPr>
          <p:cNvSpPr txBox="1"/>
          <p:nvPr/>
        </p:nvSpPr>
        <p:spPr>
          <a:xfrm>
            <a:off x="394447" y="151510"/>
            <a:ext cx="6096000" cy="369332"/>
          </a:xfrm>
          <a:prstGeom prst="rect">
            <a:avLst/>
          </a:prstGeom>
          <a:noFill/>
        </p:spPr>
        <p:txBody>
          <a:bodyPr wrap="square">
            <a:spAutoFit/>
          </a:bodyPr>
          <a:lstStyle/>
          <a:p>
            <a:r>
              <a:rPr lang="en-IN" b="1" dirty="0">
                <a:solidFill>
                  <a:srgbClr val="002060"/>
                </a:solidFill>
                <a:latin typeface="Garamond" panose="02020404030301010803" pitchFamily="18" charset="0"/>
              </a:rPr>
              <a:t>DECISION TREE-MODEL DIAGNOSTICS</a:t>
            </a:r>
            <a:endParaRPr lang="en-IN" dirty="0"/>
          </a:p>
        </p:txBody>
      </p:sp>
      <p:sp>
        <p:nvSpPr>
          <p:cNvPr id="5" name="TextBox 4">
            <a:extLst>
              <a:ext uri="{FF2B5EF4-FFF2-40B4-BE49-F238E27FC236}">
                <a16:creationId xmlns:a16="http://schemas.microsoft.com/office/drawing/2014/main" id="{5B51F18E-739C-4BDD-B33D-4ABC2F3A2151}"/>
              </a:ext>
            </a:extLst>
          </p:cNvPr>
          <p:cNvSpPr txBox="1"/>
          <p:nvPr/>
        </p:nvSpPr>
        <p:spPr>
          <a:xfrm>
            <a:off x="394446" y="592595"/>
            <a:ext cx="11609295" cy="923330"/>
          </a:xfrm>
          <a:prstGeom prst="rect">
            <a:avLst/>
          </a:prstGeom>
          <a:noFill/>
        </p:spPr>
        <p:txBody>
          <a:bodyPr wrap="square">
            <a:spAutoFit/>
          </a:bodyPr>
          <a:lstStyle/>
          <a:p>
            <a:r>
              <a:rPr lang="en-US" dirty="0"/>
              <a:t>Confusion Matrix is a tabulation for the predicted and actual value counts for each class. For a binary classification model like this one, where we are predicting one of the two possible values, the confusion matrix is 2x2 grid showing the predicted and actual value counts for classes 0 and 1.</a:t>
            </a:r>
          </a:p>
        </p:txBody>
      </p:sp>
      <p:sp>
        <p:nvSpPr>
          <p:cNvPr id="7" name="TextBox 6">
            <a:extLst>
              <a:ext uri="{FF2B5EF4-FFF2-40B4-BE49-F238E27FC236}">
                <a16:creationId xmlns:a16="http://schemas.microsoft.com/office/drawing/2014/main" id="{24C66A3A-4C83-420F-B421-69509154CFBD}"/>
              </a:ext>
            </a:extLst>
          </p:cNvPr>
          <p:cNvSpPr txBox="1"/>
          <p:nvPr/>
        </p:nvSpPr>
        <p:spPr>
          <a:xfrm>
            <a:off x="295834" y="1515925"/>
            <a:ext cx="11501719" cy="1477328"/>
          </a:xfrm>
          <a:prstGeom prst="rect">
            <a:avLst/>
          </a:prstGeom>
          <a:noFill/>
        </p:spPr>
        <p:txBody>
          <a:bodyPr wrap="square">
            <a:spAutoFit/>
          </a:bodyPr>
          <a:lstStyle/>
          <a:p>
            <a:pPr marL="285750" indent="-285750">
              <a:buFont typeface="Arial" panose="020B0604020202020204" pitchFamily="34" charset="0"/>
              <a:buChar char="•"/>
            </a:pPr>
            <a:r>
              <a:rPr lang="en-US" dirty="0"/>
              <a:t>A </a:t>
            </a:r>
            <a:r>
              <a:rPr lang="en-US" b="1" dirty="0"/>
              <a:t>true positive </a:t>
            </a:r>
            <a:r>
              <a:rPr lang="en-US" dirty="0"/>
              <a:t>is an outcome where the model correctly predicts the positive class. Similarly, a </a:t>
            </a:r>
            <a:r>
              <a:rPr lang="en-US" b="1" dirty="0"/>
              <a:t>true negative </a:t>
            </a:r>
            <a:r>
              <a:rPr lang="en-US" dirty="0"/>
              <a:t>is an outcome where the model correctly predicts the negative class.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 </a:t>
            </a:r>
            <a:r>
              <a:rPr lang="en-US" b="1" dirty="0"/>
              <a:t>false positive </a:t>
            </a:r>
            <a:r>
              <a:rPr lang="en-US" dirty="0"/>
              <a:t>is an outcome where the model incorrectly predicts the positive class. And a </a:t>
            </a:r>
            <a:r>
              <a:rPr lang="en-US" b="1" dirty="0"/>
              <a:t>false negative </a:t>
            </a:r>
            <a:r>
              <a:rPr lang="en-US" dirty="0"/>
              <a:t>is an outcome where the model incorrectly predicts the negative class.</a:t>
            </a:r>
            <a:endParaRPr lang="en-IN" dirty="0"/>
          </a:p>
        </p:txBody>
      </p:sp>
      <p:pic>
        <p:nvPicPr>
          <p:cNvPr id="2" name="Picture 1">
            <a:extLst>
              <a:ext uri="{FF2B5EF4-FFF2-40B4-BE49-F238E27FC236}">
                <a16:creationId xmlns:a16="http://schemas.microsoft.com/office/drawing/2014/main" id="{D8D2BFAC-B353-4057-B426-BEA6A8EC59DA}"/>
              </a:ext>
            </a:extLst>
          </p:cNvPr>
          <p:cNvPicPr>
            <a:picLocks noChangeAspect="1"/>
          </p:cNvPicPr>
          <p:nvPr/>
        </p:nvPicPr>
        <p:blipFill>
          <a:blip r:embed="rId2"/>
          <a:stretch>
            <a:fillRect/>
          </a:stretch>
        </p:blipFill>
        <p:spPr>
          <a:xfrm>
            <a:off x="667870" y="3369554"/>
            <a:ext cx="4359018" cy="2895851"/>
          </a:xfrm>
          <a:prstGeom prst="rect">
            <a:avLst/>
          </a:prstGeom>
        </p:spPr>
      </p:pic>
    </p:spTree>
    <p:extLst>
      <p:ext uri="{BB962C8B-B14F-4D97-AF65-F5344CB8AC3E}">
        <p14:creationId xmlns:p14="http://schemas.microsoft.com/office/powerpoint/2010/main" val="16821599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a:extLst>
              <a:ext uri="{FF2B5EF4-FFF2-40B4-BE49-F238E27FC236}">
                <a16:creationId xmlns:a16="http://schemas.microsoft.com/office/drawing/2014/main" id="{5802E664-CA1E-47D0-8709-DB4C286B34A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 name="TextBox 3">
            <a:extLst>
              <a:ext uri="{FF2B5EF4-FFF2-40B4-BE49-F238E27FC236}">
                <a16:creationId xmlns:a16="http://schemas.microsoft.com/office/drawing/2014/main" id="{9896E09D-E62E-4D13-95B8-285A8D80422D}"/>
              </a:ext>
            </a:extLst>
          </p:cNvPr>
          <p:cNvSpPr txBox="1"/>
          <p:nvPr/>
        </p:nvSpPr>
        <p:spPr>
          <a:xfrm>
            <a:off x="385483" y="169439"/>
            <a:ext cx="6096000" cy="369332"/>
          </a:xfrm>
          <a:prstGeom prst="rect">
            <a:avLst/>
          </a:prstGeom>
          <a:noFill/>
        </p:spPr>
        <p:txBody>
          <a:bodyPr wrap="square">
            <a:spAutoFit/>
          </a:bodyPr>
          <a:lstStyle/>
          <a:p>
            <a:r>
              <a:rPr lang="en-IN" b="1" dirty="0">
                <a:solidFill>
                  <a:srgbClr val="002060"/>
                </a:solidFill>
                <a:latin typeface="Garamond" panose="02020404030301010803" pitchFamily="18" charset="0"/>
              </a:rPr>
              <a:t>DECISION TREE-MODEL DIAGNOSTICS</a:t>
            </a:r>
            <a:endParaRPr lang="en-IN" dirty="0"/>
          </a:p>
        </p:txBody>
      </p:sp>
      <p:sp>
        <p:nvSpPr>
          <p:cNvPr id="6" name="TextBox 5">
            <a:extLst>
              <a:ext uri="{FF2B5EF4-FFF2-40B4-BE49-F238E27FC236}">
                <a16:creationId xmlns:a16="http://schemas.microsoft.com/office/drawing/2014/main" id="{9817E3A4-8959-4BEE-A360-219C489C3F55}"/>
              </a:ext>
            </a:extLst>
          </p:cNvPr>
          <p:cNvSpPr txBox="1"/>
          <p:nvPr/>
        </p:nvSpPr>
        <p:spPr>
          <a:xfrm>
            <a:off x="385483" y="841793"/>
            <a:ext cx="6096000" cy="369332"/>
          </a:xfrm>
          <a:prstGeom prst="rect">
            <a:avLst/>
          </a:prstGeom>
          <a:noFill/>
        </p:spPr>
        <p:txBody>
          <a:bodyPr wrap="square">
            <a:spAutoFit/>
          </a:bodyPr>
          <a:lstStyle/>
          <a:p>
            <a:r>
              <a:rPr lang="en-IN" b="1" dirty="0">
                <a:latin typeface="Lato" panose="020F0502020204030203" pitchFamily="34" charset="0"/>
                <a:ea typeface="Lato" panose="020F0502020204030203" pitchFamily="34" charset="0"/>
                <a:cs typeface="Lato" panose="020F0502020204030203" pitchFamily="34" charset="0"/>
              </a:rPr>
              <a:t>SENSITIVITY AND SPECIFICITY</a:t>
            </a:r>
          </a:p>
        </p:txBody>
      </p:sp>
      <p:pic>
        <p:nvPicPr>
          <p:cNvPr id="7" name="Picture 6">
            <a:extLst>
              <a:ext uri="{FF2B5EF4-FFF2-40B4-BE49-F238E27FC236}">
                <a16:creationId xmlns:a16="http://schemas.microsoft.com/office/drawing/2014/main" id="{3A4334B8-E5D0-416D-A3D7-F0099C8CFCC4}"/>
              </a:ext>
            </a:extLst>
          </p:cNvPr>
          <p:cNvPicPr>
            <a:picLocks noChangeAspect="1"/>
          </p:cNvPicPr>
          <p:nvPr/>
        </p:nvPicPr>
        <p:blipFill rotWithShape="1">
          <a:blip r:embed="rId2"/>
          <a:srcRect l="23411" t="33122" r="24728" b="11249"/>
          <a:stretch/>
        </p:blipFill>
        <p:spPr>
          <a:xfrm>
            <a:off x="345457" y="1795145"/>
            <a:ext cx="6191779" cy="2893396"/>
          </a:xfrm>
          <a:prstGeom prst="rect">
            <a:avLst/>
          </a:prstGeom>
        </p:spPr>
      </p:pic>
      <p:sp>
        <p:nvSpPr>
          <p:cNvPr id="10" name="TextBox 9">
            <a:extLst>
              <a:ext uri="{FF2B5EF4-FFF2-40B4-BE49-F238E27FC236}">
                <a16:creationId xmlns:a16="http://schemas.microsoft.com/office/drawing/2014/main" id="{B1259C85-A777-4C1B-8160-6DD64E416EF0}"/>
              </a:ext>
            </a:extLst>
          </p:cNvPr>
          <p:cNvSpPr txBox="1"/>
          <p:nvPr/>
        </p:nvSpPr>
        <p:spPr>
          <a:xfrm>
            <a:off x="489963" y="5483250"/>
            <a:ext cx="5453637" cy="646331"/>
          </a:xfrm>
          <a:prstGeom prst="rect">
            <a:avLst/>
          </a:prstGeom>
          <a:noFill/>
        </p:spPr>
        <p:txBody>
          <a:bodyPr wrap="square" rtlCol="0">
            <a:spAutoFit/>
          </a:bodyPr>
          <a:lstStyle/>
          <a:p>
            <a:r>
              <a:rPr lang="en-IN" dirty="0"/>
              <a:t>My accuracy  is  </a:t>
            </a:r>
            <a:r>
              <a:rPr lang="en-IN" b="1" dirty="0"/>
              <a:t>86.95%,</a:t>
            </a:r>
            <a:r>
              <a:rPr lang="en-IN" dirty="0"/>
              <a:t>which is quite high. Thereby we can conclude that our model is good.</a:t>
            </a:r>
          </a:p>
        </p:txBody>
      </p:sp>
      <p:pic>
        <p:nvPicPr>
          <p:cNvPr id="5" name="Picture 4">
            <a:extLst>
              <a:ext uri="{FF2B5EF4-FFF2-40B4-BE49-F238E27FC236}">
                <a16:creationId xmlns:a16="http://schemas.microsoft.com/office/drawing/2014/main" id="{B4F09798-F0A6-4637-A7A8-AFE963ABEF84}"/>
              </a:ext>
            </a:extLst>
          </p:cNvPr>
          <p:cNvPicPr>
            <a:picLocks noChangeAspect="1"/>
          </p:cNvPicPr>
          <p:nvPr/>
        </p:nvPicPr>
        <p:blipFill>
          <a:blip r:embed="rId3"/>
          <a:stretch>
            <a:fillRect/>
          </a:stretch>
        </p:blipFill>
        <p:spPr>
          <a:xfrm>
            <a:off x="6976967" y="841793"/>
            <a:ext cx="4564776" cy="5037257"/>
          </a:xfrm>
          <a:prstGeom prst="rect">
            <a:avLst/>
          </a:prstGeom>
        </p:spPr>
      </p:pic>
    </p:spTree>
    <p:extLst>
      <p:ext uri="{BB962C8B-B14F-4D97-AF65-F5344CB8AC3E}">
        <p14:creationId xmlns:p14="http://schemas.microsoft.com/office/powerpoint/2010/main" val="23053437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197549A-998B-42C6-9C3C-838BDF749E3A}"/>
              </a:ext>
            </a:extLst>
          </p:cNvPr>
          <p:cNvSpPr txBox="1"/>
          <p:nvPr/>
        </p:nvSpPr>
        <p:spPr>
          <a:xfrm>
            <a:off x="403411" y="614554"/>
            <a:ext cx="11313459" cy="923330"/>
          </a:xfrm>
          <a:prstGeom prst="rect">
            <a:avLst/>
          </a:prstGeom>
          <a:noFill/>
        </p:spPr>
        <p:txBody>
          <a:bodyPr wrap="square">
            <a:spAutoFit/>
          </a:bodyPr>
          <a:lstStyle/>
          <a:p>
            <a:pPr algn="just"/>
            <a:r>
              <a:rPr lang="en-IN" b="1" dirty="0">
                <a:latin typeface="Lato" panose="020F0502020204030203" pitchFamily="34" charset="0"/>
                <a:ea typeface="Lato" panose="020F0502020204030203" pitchFamily="34" charset="0"/>
                <a:cs typeface="Lato" panose="020F0502020204030203" pitchFamily="34" charset="0"/>
              </a:rPr>
              <a:t>RANDOM FOREST</a:t>
            </a:r>
          </a:p>
          <a:p>
            <a:pPr algn="just"/>
            <a:endParaRPr lang="en-IN" b="1" dirty="0">
              <a:latin typeface="Lato" panose="020F0502020204030203" pitchFamily="34" charset="0"/>
              <a:ea typeface="Lato" panose="020F0502020204030203" pitchFamily="34" charset="0"/>
              <a:cs typeface="Lato" panose="020F0502020204030203" pitchFamily="34" charset="0"/>
            </a:endParaRPr>
          </a:p>
          <a:p>
            <a:pPr algn="just"/>
            <a:r>
              <a:rPr lang="en-IN" dirty="0">
                <a:latin typeface="Segoe UI Emoji" panose="020B0502040204020203" pitchFamily="34" charset="0"/>
                <a:ea typeface="Segoe UI Emoji" panose="020B0502040204020203" pitchFamily="34" charset="0"/>
                <a:cs typeface="Lato" panose="020F0502020204030203" pitchFamily="34" charset="0"/>
              </a:rPr>
              <a:t>Next we applied Random Forest on the train dataset. The outcome which we derived is</a:t>
            </a:r>
          </a:p>
        </p:txBody>
      </p:sp>
      <p:sp>
        <p:nvSpPr>
          <p:cNvPr id="5" name="TextBox 4">
            <a:extLst>
              <a:ext uri="{FF2B5EF4-FFF2-40B4-BE49-F238E27FC236}">
                <a16:creationId xmlns:a16="http://schemas.microsoft.com/office/drawing/2014/main" id="{C662EC84-9347-4955-B61E-C8E41A0A9BEC}"/>
              </a:ext>
            </a:extLst>
          </p:cNvPr>
          <p:cNvSpPr txBox="1"/>
          <p:nvPr/>
        </p:nvSpPr>
        <p:spPr>
          <a:xfrm>
            <a:off x="322729" y="142546"/>
            <a:ext cx="6096000" cy="369332"/>
          </a:xfrm>
          <a:prstGeom prst="rect">
            <a:avLst/>
          </a:prstGeom>
          <a:noFill/>
        </p:spPr>
        <p:txBody>
          <a:bodyPr wrap="square">
            <a:spAutoFit/>
          </a:bodyPr>
          <a:lstStyle/>
          <a:p>
            <a:r>
              <a:rPr lang="en-IN" b="1" dirty="0">
                <a:solidFill>
                  <a:srgbClr val="002060"/>
                </a:solidFill>
                <a:latin typeface="Garamond" panose="02020404030301010803" pitchFamily="18" charset="0"/>
                <a:cs typeface="Aharoni" panose="02010803020104030203" pitchFamily="2" charset="-79"/>
              </a:rPr>
              <a:t>BUILDING THE MODEL</a:t>
            </a:r>
            <a:endParaRPr lang="en-IN" dirty="0"/>
          </a:p>
        </p:txBody>
      </p:sp>
      <p:pic>
        <p:nvPicPr>
          <p:cNvPr id="7" name="Picture 6">
            <a:extLst>
              <a:ext uri="{FF2B5EF4-FFF2-40B4-BE49-F238E27FC236}">
                <a16:creationId xmlns:a16="http://schemas.microsoft.com/office/drawing/2014/main" id="{D76592DA-0939-468C-BDAA-30C8B8E9A9E8}"/>
              </a:ext>
            </a:extLst>
          </p:cNvPr>
          <p:cNvPicPr>
            <a:picLocks noChangeAspect="1"/>
          </p:cNvPicPr>
          <p:nvPr/>
        </p:nvPicPr>
        <p:blipFill>
          <a:blip r:embed="rId2"/>
          <a:stretch>
            <a:fillRect/>
          </a:stretch>
        </p:blipFill>
        <p:spPr>
          <a:xfrm>
            <a:off x="522873" y="1762789"/>
            <a:ext cx="5895856" cy="3243616"/>
          </a:xfrm>
          <a:prstGeom prst="rect">
            <a:avLst/>
          </a:prstGeom>
        </p:spPr>
      </p:pic>
    </p:spTree>
    <p:extLst>
      <p:ext uri="{BB962C8B-B14F-4D97-AF65-F5344CB8AC3E}">
        <p14:creationId xmlns:p14="http://schemas.microsoft.com/office/powerpoint/2010/main" val="36496305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87AA2AE-7604-4FB0-9392-B8C84F8AF9E3}"/>
              </a:ext>
            </a:extLst>
          </p:cNvPr>
          <p:cNvSpPr txBox="1"/>
          <p:nvPr/>
        </p:nvSpPr>
        <p:spPr>
          <a:xfrm>
            <a:off x="376517" y="97723"/>
            <a:ext cx="6096000" cy="369332"/>
          </a:xfrm>
          <a:prstGeom prst="rect">
            <a:avLst/>
          </a:prstGeom>
          <a:noFill/>
        </p:spPr>
        <p:txBody>
          <a:bodyPr wrap="square">
            <a:spAutoFit/>
          </a:bodyPr>
          <a:lstStyle/>
          <a:p>
            <a:r>
              <a:rPr lang="en-IN" b="1" dirty="0">
                <a:solidFill>
                  <a:srgbClr val="002060"/>
                </a:solidFill>
                <a:latin typeface="Garamond" panose="02020404030301010803" pitchFamily="18" charset="0"/>
                <a:cs typeface="Aharoni" panose="02010803020104030203" pitchFamily="2" charset="-79"/>
              </a:rPr>
              <a:t>DATASET AND TASK </a:t>
            </a:r>
          </a:p>
        </p:txBody>
      </p:sp>
      <p:sp>
        <p:nvSpPr>
          <p:cNvPr id="7" name="TextBox 6">
            <a:extLst>
              <a:ext uri="{FF2B5EF4-FFF2-40B4-BE49-F238E27FC236}">
                <a16:creationId xmlns:a16="http://schemas.microsoft.com/office/drawing/2014/main" id="{1560855A-8FC2-4BE2-AE44-239EE82F16E3}"/>
              </a:ext>
            </a:extLst>
          </p:cNvPr>
          <p:cNvSpPr txBox="1"/>
          <p:nvPr/>
        </p:nvSpPr>
        <p:spPr>
          <a:xfrm>
            <a:off x="376517" y="617675"/>
            <a:ext cx="11681011" cy="5909310"/>
          </a:xfrm>
          <a:prstGeom prst="rect">
            <a:avLst/>
          </a:prstGeom>
          <a:noFill/>
        </p:spPr>
        <p:txBody>
          <a:bodyPr wrap="square">
            <a:spAutoFit/>
          </a:bodyPr>
          <a:lstStyle/>
          <a:p>
            <a:r>
              <a:rPr lang="en-US" b="1" dirty="0">
                <a:latin typeface="Garamond" panose="02020404030301010803" pitchFamily="18" charset="0"/>
              </a:rPr>
              <a:t>DATASET</a:t>
            </a:r>
            <a:r>
              <a:rPr lang="en-US" dirty="0"/>
              <a:t>:-</a:t>
            </a:r>
            <a:r>
              <a:rPr lang="en-US" dirty="0">
                <a:latin typeface="Segoe UI Emoji" panose="020B0502040204020203" pitchFamily="34" charset="0"/>
                <a:ea typeface="Segoe UI Emoji" panose="020B0502040204020203" pitchFamily="34" charset="0"/>
              </a:rPr>
              <a:t>The letters dataset contains 3116 observations, each of which corresponds to a certain image of one of the four letters A, B, P and R. The images came from 20 different fonts, which were then randomly distorted to produce the final images; each such distorted image is represented as a collection of pixels, each of which is "on" or "off". For each such distorted image, we have available certain statistics of the image in terms of these pixels, as well as which of the four letters the image is. </a:t>
            </a:r>
          </a:p>
          <a:p>
            <a:r>
              <a:rPr lang="en-US" dirty="0">
                <a:latin typeface="Segoe UI Emoji" panose="020B0502040204020203" pitchFamily="34" charset="0"/>
                <a:ea typeface="Segoe UI Emoji" panose="020B0502040204020203" pitchFamily="34" charset="0"/>
              </a:rPr>
              <a:t>This dataset contains the following 17 variables:</a:t>
            </a:r>
          </a:p>
          <a:p>
            <a:pPr marL="285750" indent="-285750" algn="just">
              <a:buFont typeface="Wingdings" panose="05000000000000000000" pitchFamily="2" charset="2"/>
              <a:buChar char="Ø"/>
            </a:pPr>
            <a:r>
              <a:rPr lang="en-US" b="1" dirty="0">
                <a:latin typeface="Segoe UI Emoji" panose="020B0502040204020203" pitchFamily="34" charset="0"/>
                <a:ea typeface="Segoe UI Emoji" panose="020B0502040204020203" pitchFamily="34" charset="0"/>
              </a:rPr>
              <a:t>letter</a:t>
            </a:r>
            <a:r>
              <a:rPr lang="en-US" dirty="0">
                <a:latin typeface="Segoe UI Emoji" panose="020B0502040204020203" pitchFamily="34" charset="0"/>
                <a:ea typeface="Segoe UI Emoji" panose="020B0502040204020203" pitchFamily="34" charset="0"/>
              </a:rPr>
              <a:t> = the letter that the image corresponds to (A, B, P or R)</a:t>
            </a:r>
          </a:p>
          <a:p>
            <a:pPr marL="285750" indent="-285750" algn="just">
              <a:buFont typeface="Wingdings" panose="05000000000000000000" pitchFamily="2" charset="2"/>
              <a:buChar char="Ø"/>
            </a:pPr>
            <a:r>
              <a:rPr lang="en-US" b="1" dirty="0">
                <a:latin typeface="Segoe UI Emoji" panose="020B0502040204020203" pitchFamily="34" charset="0"/>
                <a:ea typeface="Segoe UI Emoji" panose="020B0502040204020203" pitchFamily="34" charset="0"/>
              </a:rPr>
              <a:t>xbox</a:t>
            </a:r>
            <a:r>
              <a:rPr lang="en-US" dirty="0">
                <a:latin typeface="Segoe UI Emoji" panose="020B0502040204020203" pitchFamily="34" charset="0"/>
                <a:ea typeface="Segoe UI Emoji" panose="020B0502040204020203" pitchFamily="34" charset="0"/>
              </a:rPr>
              <a:t> = the horizontal position of where the smallest box covering the letter shape begins.</a:t>
            </a:r>
          </a:p>
          <a:p>
            <a:pPr marL="285750" indent="-285750" algn="just">
              <a:buFont typeface="Wingdings" panose="05000000000000000000" pitchFamily="2" charset="2"/>
              <a:buChar char="Ø"/>
            </a:pPr>
            <a:r>
              <a:rPr lang="en-US" b="1" dirty="0">
                <a:latin typeface="Segoe UI Emoji" panose="020B0502040204020203" pitchFamily="34" charset="0"/>
                <a:ea typeface="Segoe UI Emoji" panose="020B0502040204020203" pitchFamily="34" charset="0"/>
              </a:rPr>
              <a:t>ybox</a:t>
            </a:r>
            <a:r>
              <a:rPr lang="en-US" dirty="0">
                <a:latin typeface="Segoe UI Emoji" panose="020B0502040204020203" pitchFamily="34" charset="0"/>
                <a:ea typeface="Segoe UI Emoji" panose="020B0502040204020203" pitchFamily="34" charset="0"/>
              </a:rPr>
              <a:t> = the vertical position of where the smallest box covering the letter shape begins.</a:t>
            </a:r>
          </a:p>
          <a:p>
            <a:pPr marL="285750" indent="-285750" algn="just">
              <a:buFont typeface="Wingdings" panose="05000000000000000000" pitchFamily="2" charset="2"/>
              <a:buChar char="Ø"/>
            </a:pPr>
            <a:r>
              <a:rPr lang="en-US" b="1" dirty="0">
                <a:latin typeface="Segoe UI Emoji" panose="020B0502040204020203" pitchFamily="34" charset="0"/>
                <a:ea typeface="Segoe UI Emoji" panose="020B0502040204020203" pitchFamily="34" charset="0"/>
              </a:rPr>
              <a:t>width</a:t>
            </a:r>
            <a:r>
              <a:rPr lang="en-US" dirty="0">
                <a:latin typeface="Segoe UI Emoji" panose="020B0502040204020203" pitchFamily="34" charset="0"/>
                <a:ea typeface="Segoe UI Emoji" panose="020B0502040204020203" pitchFamily="34" charset="0"/>
              </a:rPr>
              <a:t> = the width of this smallest box.</a:t>
            </a:r>
          </a:p>
          <a:p>
            <a:pPr marL="285750" indent="-285750" algn="just">
              <a:buFont typeface="Wingdings" panose="05000000000000000000" pitchFamily="2" charset="2"/>
              <a:buChar char="Ø"/>
            </a:pPr>
            <a:r>
              <a:rPr lang="en-US" b="1" dirty="0">
                <a:latin typeface="Segoe UI Emoji" panose="020B0502040204020203" pitchFamily="34" charset="0"/>
                <a:ea typeface="Segoe UI Emoji" panose="020B0502040204020203" pitchFamily="34" charset="0"/>
              </a:rPr>
              <a:t>height</a:t>
            </a:r>
            <a:r>
              <a:rPr lang="en-US" dirty="0">
                <a:latin typeface="Segoe UI Emoji" panose="020B0502040204020203" pitchFamily="34" charset="0"/>
                <a:ea typeface="Segoe UI Emoji" panose="020B0502040204020203" pitchFamily="34" charset="0"/>
              </a:rPr>
              <a:t> = the height of this smallest box.</a:t>
            </a:r>
          </a:p>
          <a:p>
            <a:pPr marL="285750" indent="-285750" algn="just">
              <a:buFont typeface="Wingdings" panose="05000000000000000000" pitchFamily="2" charset="2"/>
              <a:buChar char="Ø"/>
            </a:pPr>
            <a:r>
              <a:rPr lang="en-US" b="1" dirty="0">
                <a:latin typeface="Segoe UI Emoji" panose="020B0502040204020203" pitchFamily="34" charset="0"/>
                <a:ea typeface="Segoe UI Emoji" panose="020B0502040204020203" pitchFamily="34" charset="0"/>
              </a:rPr>
              <a:t>onpix</a:t>
            </a:r>
            <a:r>
              <a:rPr lang="en-US" dirty="0">
                <a:latin typeface="Segoe UI Emoji" panose="020B0502040204020203" pitchFamily="34" charset="0"/>
                <a:ea typeface="Segoe UI Emoji" panose="020B0502040204020203" pitchFamily="34" charset="0"/>
              </a:rPr>
              <a:t> = the total number of "on" pixels in the character image</a:t>
            </a:r>
          </a:p>
          <a:p>
            <a:pPr marL="285750" indent="-285750" algn="just">
              <a:buFont typeface="Wingdings" panose="05000000000000000000" pitchFamily="2" charset="2"/>
              <a:buChar char="Ø"/>
            </a:pPr>
            <a:r>
              <a:rPr lang="en-US" b="1" dirty="0">
                <a:latin typeface="Segoe UI Emoji" panose="020B0502040204020203" pitchFamily="34" charset="0"/>
                <a:ea typeface="Segoe UI Emoji" panose="020B0502040204020203" pitchFamily="34" charset="0"/>
              </a:rPr>
              <a:t>xbar</a:t>
            </a:r>
            <a:r>
              <a:rPr lang="en-US" dirty="0">
                <a:latin typeface="Segoe UI Emoji" panose="020B0502040204020203" pitchFamily="34" charset="0"/>
                <a:ea typeface="Segoe UI Emoji" panose="020B0502040204020203" pitchFamily="34" charset="0"/>
              </a:rPr>
              <a:t> = the mean horizontal position of all of the "on" pixels</a:t>
            </a:r>
          </a:p>
          <a:p>
            <a:pPr marL="285750" indent="-285750" algn="just">
              <a:buFont typeface="Wingdings" panose="05000000000000000000" pitchFamily="2" charset="2"/>
              <a:buChar char="Ø"/>
            </a:pPr>
            <a:r>
              <a:rPr lang="en-US" b="1" dirty="0">
                <a:latin typeface="Segoe UI Emoji" panose="020B0502040204020203" pitchFamily="34" charset="0"/>
                <a:ea typeface="Segoe UI Emoji" panose="020B0502040204020203" pitchFamily="34" charset="0"/>
              </a:rPr>
              <a:t>ybar</a:t>
            </a:r>
            <a:r>
              <a:rPr lang="en-US" dirty="0">
                <a:latin typeface="Segoe UI Emoji" panose="020B0502040204020203" pitchFamily="34" charset="0"/>
                <a:ea typeface="Segoe UI Emoji" panose="020B0502040204020203" pitchFamily="34" charset="0"/>
              </a:rPr>
              <a:t> = the mean vertical position of all of the "on" pixels</a:t>
            </a:r>
          </a:p>
          <a:p>
            <a:pPr marL="285750" indent="-285750" algn="just">
              <a:buFont typeface="Wingdings" panose="05000000000000000000" pitchFamily="2" charset="2"/>
              <a:buChar char="Ø"/>
            </a:pPr>
            <a:r>
              <a:rPr lang="en-US" b="1" dirty="0">
                <a:latin typeface="Segoe UI Emoji" panose="020B0502040204020203" pitchFamily="34" charset="0"/>
                <a:ea typeface="Segoe UI Emoji" panose="020B0502040204020203" pitchFamily="34" charset="0"/>
              </a:rPr>
              <a:t>x2bar</a:t>
            </a:r>
            <a:r>
              <a:rPr lang="en-US" dirty="0">
                <a:latin typeface="Segoe UI Emoji" panose="020B0502040204020203" pitchFamily="34" charset="0"/>
                <a:ea typeface="Segoe UI Emoji" panose="020B0502040204020203" pitchFamily="34" charset="0"/>
              </a:rPr>
              <a:t> = the mean squared horizontal position of all of the "on" pixels in the image</a:t>
            </a:r>
          </a:p>
          <a:p>
            <a:pPr marL="285750" indent="-285750" algn="just">
              <a:buFont typeface="Wingdings" panose="05000000000000000000" pitchFamily="2" charset="2"/>
              <a:buChar char="Ø"/>
            </a:pPr>
            <a:r>
              <a:rPr lang="en-US" b="1" dirty="0">
                <a:latin typeface="Segoe UI Emoji" panose="020B0502040204020203" pitchFamily="34" charset="0"/>
                <a:ea typeface="Segoe UI Emoji" panose="020B0502040204020203" pitchFamily="34" charset="0"/>
              </a:rPr>
              <a:t>y2bar</a:t>
            </a:r>
            <a:r>
              <a:rPr lang="en-US" dirty="0">
                <a:latin typeface="Segoe UI Emoji" panose="020B0502040204020203" pitchFamily="34" charset="0"/>
                <a:ea typeface="Segoe UI Emoji" panose="020B0502040204020203" pitchFamily="34" charset="0"/>
              </a:rPr>
              <a:t> = the mean squared vertical position of all of the "on" pixels in the image</a:t>
            </a:r>
          </a:p>
          <a:p>
            <a:pPr marL="285750" indent="-285750" algn="just">
              <a:buFont typeface="Wingdings" panose="05000000000000000000" pitchFamily="2" charset="2"/>
              <a:buChar char="Ø"/>
            </a:pPr>
            <a:r>
              <a:rPr lang="en-US" b="1" dirty="0">
                <a:latin typeface="Segoe UI Emoji" panose="020B0502040204020203" pitchFamily="34" charset="0"/>
                <a:ea typeface="Segoe UI Emoji" panose="020B0502040204020203" pitchFamily="34" charset="0"/>
              </a:rPr>
              <a:t>xybar</a:t>
            </a:r>
            <a:r>
              <a:rPr lang="en-US" dirty="0">
                <a:latin typeface="Segoe UI Emoji" panose="020B0502040204020203" pitchFamily="34" charset="0"/>
                <a:ea typeface="Segoe UI Emoji" panose="020B0502040204020203" pitchFamily="34" charset="0"/>
              </a:rPr>
              <a:t>= the mean of the product of the horizontal and vertical position of all of the "on" pixels in the image.</a:t>
            </a:r>
          </a:p>
          <a:p>
            <a:pPr marL="285750" indent="-285750" algn="just">
              <a:buFont typeface="Wingdings" panose="05000000000000000000" pitchFamily="2" charset="2"/>
              <a:buChar char="Ø"/>
            </a:pPr>
            <a:r>
              <a:rPr lang="en-US" b="1" dirty="0">
                <a:latin typeface="Segoe UI Emoji" panose="020B0502040204020203" pitchFamily="34" charset="0"/>
                <a:ea typeface="Segoe UI Emoji" panose="020B0502040204020203" pitchFamily="34" charset="0"/>
              </a:rPr>
              <a:t>x2ybar</a:t>
            </a:r>
            <a:r>
              <a:rPr lang="en-US" dirty="0">
                <a:latin typeface="Segoe UI Emoji" panose="020B0502040204020203" pitchFamily="34" charset="0"/>
                <a:ea typeface="Segoe UI Emoji" panose="020B0502040204020203" pitchFamily="34" charset="0"/>
              </a:rPr>
              <a:t> = the mean of the product of the squared horizontal position and the vertical position of </a:t>
            </a:r>
          </a:p>
          <a:p>
            <a:pPr marL="285750" indent="-285750" algn="just">
              <a:buFont typeface="Wingdings" panose="05000000000000000000" pitchFamily="2" charset="2"/>
              <a:buChar char="Ø"/>
            </a:pPr>
            <a:r>
              <a:rPr lang="en-US" dirty="0">
                <a:latin typeface="Segoe UI Emoji" panose="020B0502040204020203" pitchFamily="34" charset="0"/>
                <a:ea typeface="Segoe UI Emoji" panose="020B0502040204020203" pitchFamily="34" charset="0"/>
              </a:rPr>
              <a:t>all of the "on" pixels</a:t>
            </a:r>
          </a:p>
          <a:p>
            <a:pPr marL="285750" indent="-285750" algn="just">
              <a:buFont typeface="Wingdings" panose="05000000000000000000" pitchFamily="2" charset="2"/>
              <a:buChar char="Ø"/>
            </a:pPr>
            <a:r>
              <a:rPr lang="en-US" b="1" dirty="0">
                <a:latin typeface="Segoe UI Emoji" panose="020B0502040204020203" pitchFamily="34" charset="0"/>
                <a:ea typeface="Segoe UI Emoji" panose="020B0502040204020203" pitchFamily="34" charset="0"/>
              </a:rPr>
              <a:t>xy2bar</a:t>
            </a:r>
            <a:r>
              <a:rPr lang="en-US" dirty="0">
                <a:latin typeface="Segoe UI Emoji" panose="020B0502040204020203" pitchFamily="34" charset="0"/>
                <a:ea typeface="Segoe UI Emoji" panose="020B0502040204020203" pitchFamily="34" charset="0"/>
              </a:rPr>
              <a:t> = the mean of the product of the horizontal position and the squared vertical position of all of the "on" pixels.</a:t>
            </a:r>
          </a:p>
        </p:txBody>
      </p:sp>
    </p:spTree>
    <p:extLst>
      <p:ext uri="{BB962C8B-B14F-4D97-AF65-F5344CB8AC3E}">
        <p14:creationId xmlns:p14="http://schemas.microsoft.com/office/powerpoint/2010/main" val="31033499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a:extLst>
              <a:ext uri="{FF2B5EF4-FFF2-40B4-BE49-F238E27FC236}">
                <a16:creationId xmlns:a16="http://schemas.microsoft.com/office/drawing/2014/main" id="{5802E664-CA1E-47D0-8709-DB4C286B34A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AutoShape 4">
            <a:extLst>
              <a:ext uri="{FF2B5EF4-FFF2-40B4-BE49-F238E27FC236}">
                <a16:creationId xmlns:a16="http://schemas.microsoft.com/office/drawing/2014/main" id="{397683DD-ED7A-4A18-9E15-56B51C098CDA}"/>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6">
            <a:extLst>
              <a:ext uri="{FF2B5EF4-FFF2-40B4-BE49-F238E27FC236}">
                <a16:creationId xmlns:a16="http://schemas.microsoft.com/office/drawing/2014/main" id="{7F1AD520-15DA-4CA4-8BFF-7F144A9DF9EF}"/>
              </a:ext>
            </a:extLst>
          </p:cNvPr>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8">
            <a:extLst>
              <a:ext uri="{FF2B5EF4-FFF2-40B4-BE49-F238E27FC236}">
                <a16:creationId xmlns:a16="http://schemas.microsoft.com/office/drawing/2014/main" id="{23BC84CB-AAE0-45F0-93F1-9CC0107CA755}"/>
              </a:ext>
            </a:extLst>
          </p:cNvPr>
          <p:cNvSpPr>
            <a:spLocks noChangeAspect="1" noChangeArrowheads="1"/>
          </p:cNvSpPr>
          <p:nvPr/>
        </p:nvSpPr>
        <p:spPr bwMode="auto">
          <a:xfrm>
            <a:off x="6400800" y="37338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1" name="TextBox 10">
            <a:extLst>
              <a:ext uri="{FF2B5EF4-FFF2-40B4-BE49-F238E27FC236}">
                <a16:creationId xmlns:a16="http://schemas.microsoft.com/office/drawing/2014/main" id="{89B37138-B16B-47F7-8CF8-BCFC286EFFA5}"/>
              </a:ext>
            </a:extLst>
          </p:cNvPr>
          <p:cNvSpPr txBox="1"/>
          <p:nvPr/>
        </p:nvSpPr>
        <p:spPr>
          <a:xfrm>
            <a:off x="457200" y="88758"/>
            <a:ext cx="6911788" cy="369332"/>
          </a:xfrm>
          <a:prstGeom prst="rect">
            <a:avLst/>
          </a:prstGeom>
          <a:noFill/>
        </p:spPr>
        <p:txBody>
          <a:bodyPr wrap="square">
            <a:spAutoFit/>
          </a:bodyPr>
          <a:lstStyle/>
          <a:p>
            <a:r>
              <a:rPr lang="en-IN" b="1" dirty="0">
                <a:solidFill>
                  <a:srgbClr val="002060"/>
                </a:solidFill>
                <a:latin typeface="Garamond" panose="02020404030301010803" pitchFamily="18" charset="0"/>
              </a:rPr>
              <a:t>VARIABLE IMPORTANCE CHART IN RANDOM FOREST</a:t>
            </a:r>
          </a:p>
        </p:txBody>
      </p:sp>
      <p:sp>
        <p:nvSpPr>
          <p:cNvPr id="13" name="TextBox 12">
            <a:extLst>
              <a:ext uri="{FF2B5EF4-FFF2-40B4-BE49-F238E27FC236}">
                <a16:creationId xmlns:a16="http://schemas.microsoft.com/office/drawing/2014/main" id="{6DC5A266-5D48-4DD0-B62D-0E926797314A}"/>
              </a:ext>
            </a:extLst>
          </p:cNvPr>
          <p:cNvSpPr txBox="1"/>
          <p:nvPr/>
        </p:nvSpPr>
        <p:spPr>
          <a:xfrm>
            <a:off x="152400" y="5716349"/>
            <a:ext cx="11376212" cy="646331"/>
          </a:xfrm>
          <a:prstGeom prst="rect">
            <a:avLst/>
          </a:prstGeom>
          <a:noFill/>
        </p:spPr>
        <p:txBody>
          <a:bodyPr wrap="square">
            <a:spAutoFit/>
          </a:bodyPr>
          <a:lstStyle/>
          <a:p>
            <a:r>
              <a:rPr lang="en-US" dirty="0">
                <a:latin typeface="Segoe UI Emoji" panose="020B0502040204020203" pitchFamily="34" charset="0"/>
                <a:ea typeface="Segoe UI Emoji" panose="020B0502040204020203" pitchFamily="34" charset="0"/>
              </a:rPr>
              <a:t>Here, ‘yedge' variable is most important in terms of number of splits each variable measures the number of times that variable was selected for splitting (the value on the x-axis)</a:t>
            </a:r>
          </a:p>
        </p:txBody>
      </p:sp>
      <p:sp>
        <p:nvSpPr>
          <p:cNvPr id="4" name="AutoShape 2">
            <a:extLst>
              <a:ext uri="{FF2B5EF4-FFF2-40B4-BE49-F238E27FC236}">
                <a16:creationId xmlns:a16="http://schemas.microsoft.com/office/drawing/2014/main" id="{D334E4D3-A503-4B74-9AEA-64B237E68ECB}"/>
              </a:ext>
            </a:extLst>
          </p:cNvPr>
          <p:cNvSpPr>
            <a:spLocks noChangeAspect="1" noChangeArrowheads="1"/>
          </p:cNvSpPr>
          <p:nvPr/>
        </p:nvSpPr>
        <p:spPr bwMode="auto">
          <a:xfrm>
            <a:off x="6553200" y="38862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5" name="Picture 14">
            <a:extLst>
              <a:ext uri="{FF2B5EF4-FFF2-40B4-BE49-F238E27FC236}">
                <a16:creationId xmlns:a16="http://schemas.microsoft.com/office/drawing/2014/main" id="{BE6ED367-1C56-41CB-B60D-FB53AE026AAB}"/>
              </a:ext>
            </a:extLst>
          </p:cNvPr>
          <p:cNvPicPr>
            <a:picLocks noChangeAspect="1"/>
          </p:cNvPicPr>
          <p:nvPr/>
        </p:nvPicPr>
        <p:blipFill>
          <a:blip r:embed="rId2"/>
          <a:stretch>
            <a:fillRect/>
          </a:stretch>
        </p:blipFill>
        <p:spPr>
          <a:xfrm>
            <a:off x="905822" y="647720"/>
            <a:ext cx="6911788" cy="4953046"/>
          </a:xfrm>
          <a:prstGeom prst="rect">
            <a:avLst/>
          </a:prstGeom>
        </p:spPr>
      </p:pic>
    </p:spTree>
    <p:extLst>
      <p:ext uri="{BB962C8B-B14F-4D97-AF65-F5344CB8AC3E}">
        <p14:creationId xmlns:p14="http://schemas.microsoft.com/office/powerpoint/2010/main" val="38309626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AutoShape 2">
            <a:extLst>
              <a:ext uri="{FF2B5EF4-FFF2-40B4-BE49-F238E27FC236}">
                <a16:creationId xmlns:a16="http://schemas.microsoft.com/office/drawing/2014/main" id="{E3F15F8B-1385-4BFB-A144-9FD753CBDA9D}"/>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4" name="TextBox 13">
            <a:extLst>
              <a:ext uri="{FF2B5EF4-FFF2-40B4-BE49-F238E27FC236}">
                <a16:creationId xmlns:a16="http://schemas.microsoft.com/office/drawing/2014/main" id="{A6A1B76D-2EEB-46C9-93E7-29802085132B}"/>
              </a:ext>
            </a:extLst>
          </p:cNvPr>
          <p:cNvSpPr txBox="1"/>
          <p:nvPr/>
        </p:nvSpPr>
        <p:spPr>
          <a:xfrm>
            <a:off x="403288" y="133429"/>
            <a:ext cx="7324165" cy="369332"/>
          </a:xfrm>
          <a:prstGeom prst="rect">
            <a:avLst/>
          </a:prstGeom>
          <a:noFill/>
        </p:spPr>
        <p:txBody>
          <a:bodyPr wrap="square">
            <a:spAutoFit/>
          </a:bodyPr>
          <a:lstStyle/>
          <a:p>
            <a:r>
              <a:rPr lang="en-IN" b="1" dirty="0">
                <a:solidFill>
                  <a:srgbClr val="002060"/>
                </a:solidFill>
                <a:latin typeface="Garamond" panose="02020404030301010803" pitchFamily="18" charset="0"/>
                <a:cs typeface="Aharoni" panose="02010803020104030203" pitchFamily="2" charset="-79"/>
              </a:rPr>
              <a:t>MEASURING IMPURITY IN THE RANDOM FOREST MODEL</a:t>
            </a:r>
            <a:endParaRPr lang="en-IN" dirty="0"/>
          </a:p>
        </p:txBody>
      </p:sp>
      <p:sp>
        <p:nvSpPr>
          <p:cNvPr id="16" name="TextBox 15">
            <a:extLst>
              <a:ext uri="{FF2B5EF4-FFF2-40B4-BE49-F238E27FC236}">
                <a16:creationId xmlns:a16="http://schemas.microsoft.com/office/drawing/2014/main" id="{17BFDA35-274C-41A3-AF2D-B9C4AA2A6887}"/>
              </a:ext>
            </a:extLst>
          </p:cNvPr>
          <p:cNvSpPr txBox="1"/>
          <p:nvPr/>
        </p:nvSpPr>
        <p:spPr>
          <a:xfrm>
            <a:off x="403350" y="691277"/>
            <a:ext cx="11403168" cy="2308324"/>
          </a:xfrm>
          <a:prstGeom prst="rect">
            <a:avLst/>
          </a:prstGeom>
          <a:noFill/>
        </p:spPr>
        <p:txBody>
          <a:bodyPr wrap="square">
            <a:spAutoFit/>
          </a:bodyPr>
          <a:lstStyle/>
          <a:p>
            <a:r>
              <a:rPr lang="en-US" dirty="0"/>
              <a:t>A different metric we can look at is related to "impurity", which measures how homogenous each bucket or leaf of the tree is. </a:t>
            </a:r>
          </a:p>
          <a:p>
            <a:r>
              <a:rPr lang="en-US" dirty="0"/>
              <a:t>In each tree in the forest, whenever we select a variable and perform a split, the impurity is decreased. </a:t>
            </a:r>
          </a:p>
          <a:p>
            <a:r>
              <a:rPr lang="en-US" dirty="0"/>
              <a:t>Therefore, one way to measure the importance of a variable is to average the reduction in impurity, </a:t>
            </a:r>
          </a:p>
          <a:p>
            <a:r>
              <a:rPr lang="en-US" dirty="0"/>
              <a:t>taken over all the times that variable is selected for splitting in all of the trees in the forest.</a:t>
            </a:r>
          </a:p>
          <a:p>
            <a:r>
              <a:rPr lang="en-US" dirty="0"/>
              <a:t>Here, ‘xedgeycor' variable is most important in terms of mean reduction in impurity.</a:t>
            </a:r>
          </a:p>
          <a:p>
            <a:endParaRPr lang="en-US" dirty="0"/>
          </a:p>
          <a:p>
            <a:endParaRPr lang="en-IN" dirty="0"/>
          </a:p>
        </p:txBody>
      </p:sp>
      <p:pic>
        <p:nvPicPr>
          <p:cNvPr id="4" name="Picture 3">
            <a:extLst>
              <a:ext uri="{FF2B5EF4-FFF2-40B4-BE49-F238E27FC236}">
                <a16:creationId xmlns:a16="http://schemas.microsoft.com/office/drawing/2014/main" id="{E0C4C6D4-92FC-4C19-82E9-98C0A52BA486}"/>
              </a:ext>
            </a:extLst>
          </p:cNvPr>
          <p:cNvPicPr>
            <a:picLocks noChangeAspect="1"/>
          </p:cNvPicPr>
          <p:nvPr/>
        </p:nvPicPr>
        <p:blipFill>
          <a:blip r:embed="rId2"/>
          <a:stretch>
            <a:fillRect/>
          </a:stretch>
        </p:blipFill>
        <p:spPr>
          <a:xfrm>
            <a:off x="403288" y="2530762"/>
            <a:ext cx="4552989" cy="4193809"/>
          </a:xfrm>
          <a:prstGeom prst="rect">
            <a:avLst/>
          </a:prstGeom>
        </p:spPr>
      </p:pic>
      <p:pic>
        <p:nvPicPr>
          <p:cNvPr id="7" name="Picture 6">
            <a:extLst>
              <a:ext uri="{FF2B5EF4-FFF2-40B4-BE49-F238E27FC236}">
                <a16:creationId xmlns:a16="http://schemas.microsoft.com/office/drawing/2014/main" id="{6C86C251-163A-491B-9446-F0B2859054A2}"/>
              </a:ext>
            </a:extLst>
          </p:cNvPr>
          <p:cNvPicPr>
            <a:picLocks noChangeAspect="1"/>
          </p:cNvPicPr>
          <p:nvPr/>
        </p:nvPicPr>
        <p:blipFill>
          <a:blip r:embed="rId3"/>
          <a:stretch>
            <a:fillRect/>
          </a:stretch>
        </p:blipFill>
        <p:spPr>
          <a:xfrm>
            <a:off x="6883275" y="2673131"/>
            <a:ext cx="1964889" cy="3322608"/>
          </a:xfrm>
          <a:prstGeom prst="rect">
            <a:avLst/>
          </a:prstGeom>
        </p:spPr>
      </p:pic>
    </p:spTree>
    <p:extLst>
      <p:ext uri="{BB962C8B-B14F-4D97-AF65-F5344CB8AC3E}">
        <p14:creationId xmlns:p14="http://schemas.microsoft.com/office/powerpoint/2010/main" val="42890661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B69B14E-C3DF-4ECE-A55D-17A9E4B51102}"/>
              </a:ext>
            </a:extLst>
          </p:cNvPr>
          <p:cNvSpPr txBox="1"/>
          <p:nvPr/>
        </p:nvSpPr>
        <p:spPr>
          <a:xfrm>
            <a:off x="367553" y="107830"/>
            <a:ext cx="6096000" cy="369332"/>
          </a:xfrm>
          <a:prstGeom prst="rect">
            <a:avLst/>
          </a:prstGeom>
          <a:noFill/>
        </p:spPr>
        <p:txBody>
          <a:bodyPr wrap="square">
            <a:spAutoFit/>
          </a:bodyPr>
          <a:lstStyle/>
          <a:p>
            <a:r>
              <a:rPr lang="en-IN" b="1" dirty="0">
                <a:solidFill>
                  <a:srgbClr val="002060"/>
                </a:solidFill>
                <a:latin typeface="Garamond" panose="02020404030301010803" pitchFamily="18" charset="0"/>
              </a:rPr>
              <a:t>RANDOM FOREST-MODEL DIAGNOSTICS</a:t>
            </a:r>
            <a:endParaRPr lang="en-IN" dirty="0"/>
          </a:p>
        </p:txBody>
      </p:sp>
      <p:pic>
        <p:nvPicPr>
          <p:cNvPr id="7" name="Picture 6">
            <a:extLst>
              <a:ext uri="{FF2B5EF4-FFF2-40B4-BE49-F238E27FC236}">
                <a16:creationId xmlns:a16="http://schemas.microsoft.com/office/drawing/2014/main" id="{2DD15847-C3F1-49F1-9B97-36CACB2701EE}"/>
              </a:ext>
            </a:extLst>
          </p:cNvPr>
          <p:cNvPicPr>
            <a:picLocks noChangeAspect="1"/>
          </p:cNvPicPr>
          <p:nvPr/>
        </p:nvPicPr>
        <p:blipFill>
          <a:blip r:embed="rId2"/>
          <a:stretch>
            <a:fillRect/>
          </a:stretch>
        </p:blipFill>
        <p:spPr>
          <a:xfrm>
            <a:off x="489037" y="686019"/>
            <a:ext cx="5149763" cy="5575562"/>
          </a:xfrm>
          <a:prstGeom prst="rect">
            <a:avLst/>
          </a:prstGeom>
        </p:spPr>
      </p:pic>
      <p:sp>
        <p:nvSpPr>
          <p:cNvPr id="8" name="TextBox 7">
            <a:extLst>
              <a:ext uri="{FF2B5EF4-FFF2-40B4-BE49-F238E27FC236}">
                <a16:creationId xmlns:a16="http://schemas.microsoft.com/office/drawing/2014/main" id="{CFD78889-3719-48F5-B3B1-06DFBC01582C}"/>
              </a:ext>
            </a:extLst>
          </p:cNvPr>
          <p:cNvSpPr txBox="1"/>
          <p:nvPr/>
        </p:nvSpPr>
        <p:spPr>
          <a:xfrm>
            <a:off x="6338047" y="1039906"/>
            <a:ext cx="5082988" cy="1200329"/>
          </a:xfrm>
          <a:prstGeom prst="rect">
            <a:avLst/>
          </a:prstGeom>
          <a:noFill/>
        </p:spPr>
        <p:txBody>
          <a:bodyPr wrap="square" rtlCol="0">
            <a:spAutoFit/>
          </a:bodyPr>
          <a:lstStyle/>
          <a:p>
            <a:r>
              <a:rPr lang="en-IN" dirty="0">
                <a:latin typeface="Segoe UI Emoji" panose="020B0502040204020203" pitchFamily="34" charset="0"/>
                <a:ea typeface="Segoe UI Emoji" panose="020B0502040204020203" pitchFamily="34" charset="0"/>
              </a:rPr>
              <a:t>The </a:t>
            </a:r>
            <a:r>
              <a:rPr lang="en-IN" b="1" dirty="0">
                <a:latin typeface="Segoe UI Emoji" panose="020B0502040204020203" pitchFamily="34" charset="0"/>
                <a:ea typeface="Segoe UI Emoji" panose="020B0502040204020203" pitchFamily="34" charset="0"/>
              </a:rPr>
              <a:t>Random Forest </a:t>
            </a:r>
            <a:r>
              <a:rPr lang="en-IN" dirty="0">
                <a:latin typeface="Segoe UI Emoji" panose="020B0502040204020203" pitchFamily="34" charset="0"/>
                <a:ea typeface="Segoe UI Emoji" panose="020B0502040204020203" pitchFamily="34" charset="0"/>
              </a:rPr>
              <a:t>derived an accuracy rate of 98.5% which quite high. Thereby  I can conclude that the random forest model performed too well.</a:t>
            </a:r>
          </a:p>
        </p:txBody>
      </p:sp>
    </p:spTree>
    <p:extLst>
      <p:ext uri="{BB962C8B-B14F-4D97-AF65-F5344CB8AC3E}">
        <p14:creationId xmlns:p14="http://schemas.microsoft.com/office/powerpoint/2010/main" val="17463569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664C675-C80D-4CFB-9A58-EADDD03EECC4}"/>
              </a:ext>
            </a:extLst>
          </p:cNvPr>
          <p:cNvSpPr txBox="1"/>
          <p:nvPr/>
        </p:nvSpPr>
        <p:spPr>
          <a:xfrm>
            <a:off x="376518" y="107830"/>
            <a:ext cx="6096000" cy="369332"/>
          </a:xfrm>
          <a:prstGeom prst="rect">
            <a:avLst/>
          </a:prstGeom>
          <a:noFill/>
        </p:spPr>
        <p:txBody>
          <a:bodyPr wrap="square">
            <a:spAutoFit/>
          </a:bodyPr>
          <a:lstStyle/>
          <a:p>
            <a:r>
              <a:rPr lang="en-IN" b="1" dirty="0">
                <a:solidFill>
                  <a:srgbClr val="002060"/>
                </a:solidFill>
                <a:latin typeface="Garamond" panose="02020404030301010803" pitchFamily="18" charset="0"/>
              </a:rPr>
              <a:t>CONCLUSION</a:t>
            </a:r>
            <a:endParaRPr lang="en-IN" dirty="0"/>
          </a:p>
        </p:txBody>
      </p:sp>
      <p:sp>
        <p:nvSpPr>
          <p:cNvPr id="7" name="TextBox 6">
            <a:extLst>
              <a:ext uri="{FF2B5EF4-FFF2-40B4-BE49-F238E27FC236}">
                <a16:creationId xmlns:a16="http://schemas.microsoft.com/office/drawing/2014/main" id="{5BD968D7-0DA6-4DFE-9128-712D47C19584}"/>
              </a:ext>
            </a:extLst>
          </p:cNvPr>
          <p:cNvSpPr txBox="1"/>
          <p:nvPr/>
        </p:nvSpPr>
        <p:spPr>
          <a:xfrm>
            <a:off x="376517" y="555829"/>
            <a:ext cx="11474823" cy="6740307"/>
          </a:xfrm>
          <a:prstGeom prst="rect">
            <a:avLst/>
          </a:prstGeom>
          <a:noFill/>
        </p:spPr>
        <p:txBody>
          <a:bodyPr wrap="square">
            <a:spAutoFit/>
          </a:bodyPr>
          <a:lstStyle/>
          <a:p>
            <a:r>
              <a:rPr lang="en-US" dirty="0">
                <a:latin typeface="Segoe UI Emoji" panose="020B0502040204020203" pitchFamily="34" charset="0"/>
                <a:ea typeface="Segoe UI Emoji" panose="020B0502040204020203" pitchFamily="34" charset="0"/>
              </a:rPr>
              <a:t>It was found that the variables that mattered the most in order to predict which letter a particular image corresponds to (In descending order) :</a:t>
            </a:r>
          </a:p>
          <a:p>
            <a:endParaRPr lang="en-US" dirty="0">
              <a:latin typeface="Segoe UI Emoji" panose="020B0502040204020203" pitchFamily="34" charset="0"/>
              <a:ea typeface="Segoe UI Emoji" panose="020B0502040204020203" pitchFamily="34" charset="0"/>
            </a:endParaRPr>
          </a:p>
          <a:p>
            <a:pPr marL="285750" indent="-285750">
              <a:buFont typeface="Wingdings" panose="05000000000000000000" pitchFamily="2" charset="2"/>
              <a:buChar char="Ø"/>
            </a:pPr>
            <a:r>
              <a:rPr lang="en-US" dirty="0">
                <a:latin typeface="Segoe UI Emoji" panose="020B0502040204020203" pitchFamily="34" charset="0"/>
                <a:ea typeface="Segoe UI Emoji" panose="020B0502040204020203" pitchFamily="34" charset="0"/>
              </a:rPr>
              <a:t>yedge</a:t>
            </a:r>
          </a:p>
          <a:p>
            <a:pPr marL="285750" indent="-285750">
              <a:buFont typeface="Wingdings" panose="05000000000000000000" pitchFamily="2" charset="2"/>
              <a:buChar char="Ø"/>
            </a:pPr>
            <a:r>
              <a:rPr lang="en-US" dirty="0">
                <a:latin typeface="Segoe UI Emoji" panose="020B0502040204020203" pitchFamily="34" charset="0"/>
                <a:ea typeface="Segoe UI Emoji" panose="020B0502040204020203" pitchFamily="34" charset="0"/>
              </a:rPr>
              <a:t>yedgexcor</a:t>
            </a:r>
          </a:p>
          <a:p>
            <a:pPr marL="285750" indent="-285750">
              <a:buFont typeface="Wingdings" panose="05000000000000000000" pitchFamily="2" charset="2"/>
              <a:buChar char="Ø"/>
            </a:pPr>
            <a:r>
              <a:rPr lang="en-US" dirty="0">
                <a:latin typeface="Segoe UI Emoji" panose="020B0502040204020203" pitchFamily="34" charset="0"/>
                <a:ea typeface="Segoe UI Emoji" panose="020B0502040204020203" pitchFamily="34" charset="0"/>
              </a:rPr>
              <a:t>xybar</a:t>
            </a:r>
          </a:p>
          <a:p>
            <a:pPr marL="285750" indent="-285750">
              <a:buFont typeface="Wingdings" panose="05000000000000000000" pitchFamily="2" charset="2"/>
              <a:buChar char="Ø"/>
            </a:pPr>
            <a:r>
              <a:rPr lang="en-US" dirty="0">
                <a:latin typeface="Segoe UI Emoji" panose="020B0502040204020203" pitchFamily="34" charset="0"/>
                <a:ea typeface="Segoe UI Emoji" panose="020B0502040204020203" pitchFamily="34" charset="0"/>
              </a:rPr>
              <a:t>x2bar       </a:t>
            </a:r>
          </a:p>
          <a:p>
            <a:pPr marL="285750" indent="-285750">
              <a:buFont typeface="Wingdings" panose="05000000000000000000" pitchFamily="2" charset="2"/>
              <a:buChar char="Ø"/>
            </a:pPr>
            <a:r>
              <a:rPr lang="en-US" dirty="0">
                <a:latin typeface="Segoe UI Emoji" panose="020B0502040204020203" pitchFamily="34" charset="0"/>
                <a:ea typeface="Segoe UI Emoji" panose="020B0502040204020203" pitchFamily="34" charset="0"/>
              </a:rPr>
              <a:t>x2ybar</a:t>
            </a:r>
          </a:p>
          <a:p>
            <a:pPr marL="285750" indent="-285750">
              <a:buFont typeface="Wingdings" panose="05000000000000000000" pitchFamily="2" charset="2"/>
              <a:buChar char="Ø"/>
            </a:pPr>
            <a:r>
              <a:rPr lang="en-US" dirty="0">
                <a:latin typeface="Segoe UI Emoji" panose="020B0502040204020203" pitchFamily="34" charset="0"/>
                <a:ea typeface="Segoe UI Emoji" panose="020B0502040204020203" pitchFamily="34" charset="0"/>
              </a:rPr>
              <a:t>xy2bar</a:t>
            </a:r>
          </a:p>
          <a:p>
            <a:pPr marL="285750" indent="-285750">
              <a:buFont typeface="Wingdings" panose="05000000000000000000" pitchFamily="2" charset="2"/>
              <a:buChar char="Ø"/>
            </a:pPr>
            <a:r>
              <a:rPr lang="en-US" dirty="0">
                <a:latin typeface="Segoe UI Emoji" panose="020B0502040204020203" pitchFamily="34" charset="0"/>
                <a:ea typeface="Segoe UI Emoji" panose="020B0502040204020203" pitchFamily="34" charset="0"/>
              </a:rPr>
              <a:t>xedgeycor</a:t>
            </a:r>
          </a:p>
          <a:p>
            <a:pPr marL="285750" indent="-285750">
              <a:buFont typeface="Wingdings" panose="05000000000000000000" pitchFamily="2" charset="2"/>
              <a:buChar char="Ø"/>
            </a:pPr>
            <a:r>
              <a:rPr lang="en-US" dirty="0">
                <a:latin typeface="Segoe UI Emoji" panose="020B0502040204020203" pitchFamily="34" charset="0"/>
                <a:ea typeface="Segoe UI Emoji" panose="020B0502040204020203" pitchFamily="34" charset="0"/>
              </a:rPr>
              <a:t>y2bar</a:t>
            </a:r>
          </a:p>
          <a:p>
            <a:pPr marL="285750" indent="-285750">
              <a:buFont typeface="Wingdings" panose="05000000000000000000" pitchFamily="2" charset="2"/>
              <a:buChar char="Ø"/>
            </a:pPr>
            <a:r>
              <a:rPr lang="en-US" dirty="0">
                <a:latin typeface="Segoe UI Emoji" panose="020B0502040204020203" pitchFamily="34" charset="0"/>
                <a:ea typeface="Segoe UI Emoji" panose="020B0502040204020203" pitchFamily="34" charset="0"/>
              </a:rPr>
              <a:t>ybar</a:t>
            </a:r>
          </a:p>
          <a:p>
            <a:pPr marL="285750" indent="-285750">
              <a:buFont typeface="Wingdings" panose="05000000000000000000" pitchFamily="2" charset="2"/>
              <a:buChar char="Ø"/>
            </a:pPr>
            <a:r>
              <a:rPr lang="en-US" dirty="0">
                <a:latin typeface="Segoe UI Emoji" panose="020B0502040204020203" pitchFamily="34" charset="0"/>
                <a:ea typeface="Segoe UI Emoji" panose="020B0502040204020203" pitchFamily="34" charset="0"/>
              </a:rPr>
              <a:t>xedge</a:t>
            </a:r>
          </a:p>
          <a:p>
            <a:pPr marL="285750" indent="-285750">
              <a:buFont typeface="Wingdings" panose="05000000000000000000" pitchFamily="2" charset="2"/>
              <a:buChar char="Ø"/>
            </a:pPr>
            <a:r>
              <a:rPr lang="en-US" dirty="0">
                <a:latin typeface="Segoe UI Emoji" panose="020B0502040204020203" pitchFamily="34" charset="0"/>
                <a:ea typeface="Segoe UI Emoji" panose="020B0502040204020203" pitchFamily="34" charset="0"/>
              </a:rPr>
              <a:t>xbar</a:t>
            </a:r>
          </a:p>
          <a:p>
            <a:pPr marL="285750" indent="-285750">
              <a:buFont typeface="Wingdings" panose="05000000000000000000" pitchFamily="2" charset="2"/>
              <a:buChar char="Ø"/>
            </a:pPr>
            <a:r>
              <a:rPr lang="en-US" dirty="0">
                <a:latin typeface="Segoe UI Emoji" panose="020B0502040204020203" pitchFamily="34" charset="0"/>
                <a:ea typeface="Segoe UI Emoji" panose="020B0502040204020203" pitchFamily="34" charset="0"/>
              </a:rPr>
              <a:t>ybox</a:t>
            </a:r>
          </a:p>
          <a:p>
            <a:pPr marL="285750" indent="-285750">
              <a:buFont typeface="Wingdings" panose="05000000000000000000" pitchFamily="2" charset="2"/>
              <a:buChar char="Ø"/>
            </a:pPr>
            <a:r>
              <a:rPr lang="en-US" dirty="0">
                <a:latin typeface="Segoe UI Emoji" panose="020B0502040204020203" pitchFamily="34" charset="0"/>
                <a:ea typeface="Segoe UI Emoji" panose="020B0502040204020203" pitchFamily="34" charset="0"/>
              </a:rPr>
              <a:t>onpix</a:t>
            </a:r>
          </a:p>
          <a:p>
            <a:pPr marL="285750" indent="-285750">
              <a:buFont typeface="Wingdings" panose="05000000000000000000" pitchFamily="2" charset="2"/>
              <a:buChar char="Ø"/>
            </a:pPr>
            <a:r>
              <a:rPr lang="en-US" dirty="0">
                <a:latin typeface="Segoe UI Emoji" panose="020B0502040204020203" pitchFamily="34" charset="0"/>
                <a:ea typeface="Segoe UI Emoji" panose="020B0502040204020203" pitchFamily="34" charset="0"/>
              </a:rPr>
              <a:t>height</a:t>
            </a:r>
          </a:p>
          <a:p>
            <a:pPr marL="285750" indent="-285750">
              <a:buFont typeface="Wingdings" panose="05000000000000000000" pitchFamily="2" charset="2"/>
              <a:buChar char="Ø"/>
            </a:pPr>
            <a:r>
              <a:rPr lang="en-US" dirty="0">
                <a:latin typeface="Segoe UI Emoji" panose="020B0502040204020203" pitchFamily="34" charset="0"/>
                <a:ea typeface="Segoe UI Emoji" panose="020B0502040204020203" pitchFamily="34" charset="0"/>
              </a:rPr>
              <a:t>xbox</a:t>
            </a:r>
          </a:p>
          <a:p>
            <a:pPr marL="285750" indent="-285750">
              <a:buFont typeface="Wingdings" panose="05000000000000000000" pitchFamily="2" charset="2"/>
              <a:buChar char="Ø"/>
            </a:pPr>
            <a:r>
              <a:rPr lang="en-US" dirty="0">
                <a:latin typeface="Segoe UI Emoji" panose="020B0502040204020203" pitchFamily="34" charset="0"/>
                <a:ea typeface="Segoe UI Emoji" panose="020B0502040204020203" pitchFamily="34" charset="0"/>
              </a:rPr>
              <a:t>Width</a:t>
            </a:r>
          </a:p>
          <a:p>
            <a:pPr marL="285750" indent="-285750">
              <a:buFont typeface="Wingdings" panose="05000000000000000000" pitchFamily="2" charset="2"/>
              <a:buChar char="Ø"/>
            </a:pPr>
            <a:endParaRPr lang="en-US" dirty="0">
              <a:latin typeface="Segoe UI Emoji" panose="020B0502040204020203" pitchFamily="34" charset="0"/>
              <a:ea typeface="Segoe UI Emoji" panose="020B0502040204020203" pitchFamily="34" charset="0"/>
            </a:endParaRPr>
          </a:p>
          <a:p>
            <a:r>
              <a:rPr lang="en-US" dirty="0">
                <a:latin typeface="Segoe UI Emoji" panose="020B0502040204020203" pitchFamily="34" charset="0"/>
                <a:ea typeface="Segoe UI Emoji" panose="020B0502040204020203" pitchFamily="34" charset="0"/>
              </a:rPr>
              <a:t>Keeping these in mind we can almost correctly predict which roman letter among the four A,B,P,R a                particular image corresponds to.</a:t>
            </a:r>
          </a:p>
          <a:p>
            <a:pPr marL="285750" indent="-285750">
              <a:buFont typeface="Wingdings" panose="05000000000000000000" pitchFamily="2" charset="2"/>
              <a:buChar char="Ø"/>
            </a:pPr>
            <a:endParaRPr lang="en-US" dirty="0">
              <a:latin typeface="Segoe UI Emoji" panose="020B0502040204020203" pitchFamily="34" charset="0"/>
              <a:ea typeface="Segoe UI Emoji" panose="020B0502040204020203" pitchFamily="34" charset="0"/>
            </a:endParaRPr>
          </a:p>
          <a:p>
            <a:endParaRPr lang="en-IN" dirty="0">
              <a:latin typeface="Segoe UI Emoji" panose="020B0502040204020203" pitchFamily="34" charset="0"/>
              <a:ea typeface="Segoe UI Emoji" panose="020B0502040204020203" pitchFamily="34" charset="0"/>
            </a:endParaRPr>
          </a:p>
        </p:txBody>
      </p:sp>
    </p:spTree>
    <p:extLst>
      <p:ext uri="{BB962C8B-B14F-4D97-AF65-F5344CB8AC3E}">
        <p14:creationId xmlns:p14="http://schemas.microsoft.com/office/powerpoint/2010/main" val="737132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3F7D8CB-DEC1-4716-864D-19C64ADB1A30}"/>
              </a:ext>
            </a:extLst>
          </p:cNvPr>
          <p:cNvSpPr txBox="1"/>
          <p:nvPr/>
        </p:nvSpPr>
        <p:spPr>
          <a:xfrm>
            <a:off x="358588" y="133580"/>
            <a:ext cx="6096000" cy="369332"/>
          </a:xfrm>
          <a:prstGeom prst="rect">
            <a:avLst/>
          </a:prstGeom>
          <a:noFill/>
        </p:spPr>
        <p:txBody>
          <a:bodyPr wrap="square">
            <a:spAutoFit/>
          </a:bodyPr>
          <a:lstStyle/>
          <a:p>
            <a:r>
              <a:rPr lang="en-IN" b="1" dirty="0">
                <a:solidFill>
                  <a:srgbClr val="002060"/>
                </a:solidFill>
                <a:latin typeface="Garamond" panose="02020404030301010803" pitchFamily="18" charset="0"/>
                <a:cs typeface="Aharoni" panose="02010803020104030203" pitchFamily="2" charset="-79"/>
              </a:rPr>
              <a:t>DATASET AND PROBLEM STATEMENT</a:t>
            </a:r>
          </a:p>
        </p:txBody>
      </p:sp>
      <p:sp>
        <p:nvSpPr>
          <p:cNvPr id="6" name="TextBox 5">
            <a:extLst>
              <a:ext uri="{FF2B5EF4-FFF2-40B4-BE49-F238E27FC236}">
                <a16:creationId xmlns:a16="http://schemas.microsoft.com/office/drawing/2014/main" id="{AF0E2641-8D99-493F-98AE-A92446E13C0A}"/>
              </a:ext>
            </a:extLst>
          </p:cNvPr>
          <p:cNvSpPr txBox="1"/>
          <p:nvPr/>
        </p:nvSpPr>
        <p:spPr>
          <a:xfrm>
            <a:off x="358588" y="739658"/>
            <a:ext cx="11627225" cy="3970318"/>
          </a:xfrm>
          <a:prstGeom prst="rect">
            <a:avLst/>
          </a:prstGeom>
          <a:noFill/>
        </p:spPr>
        <p:txBody>
          <a:bodyPr wrap="square">
            <a:spAutoFit/>
          </a:bodyPr>
          <a:lstStyle/>
          <a:p>
            <a:pPr marL="285750" indent="-285750" algn="just">
              <a:buFont typeface="Wingdings" panose="05000000000000000000" pitchFamily="2" charset="2"/>
              <a:buChar char="Ø"/>
            </a:pPr>
            <a:r>
              <a:rPr lang="en-US" b="1" dirty="0">
                <a:latin typeface="Segoe UI Emoji" panose="020B0502040204020203" pitchFamily="34" charset="0"/>
                <a:ea typeface="Segoe UI Emoji" panose="020B0502040204020203" pitchFamily="34" charset="0"/>
              </a:rPr>
              <a:t>xedge</a:t>
            </a:r>
            <a:r>
              <a:rPr lang="en-US" dirty="0">
                <a:latin typeface="Segoe UI Emoji" panose="020B0502040204020203" pitchFamily="34" charset="0"/>
                <a:ea typeface="Segoe UI Emoji" panose="020B0502040204020203" pitchFamily="34" charset="0"/>
              </a:rPr>
              <a:t> = the mean number of edges (the number of times an "off" pixel is followed by an "on" pixel, or the image boundary is hit) as the image is scanned from left to right, along the whole vertical length of the image</a:t>
            </a:r>
          </a:p>
          <a:p>
            <a:pPr marL="285750" indent="-285750" algn="just">
              <a:buFont typeface="Wingdings" panose="05000000000000000000" pitchFamily="2" charset="2"/>
              <a:buChar char="Ø"/>
            </a:pPr>
            <a:r>
              <a:rPr lang="en-US" b="1" dirty="0">
                <a:latin typeface="Segoe UI Emoji" panose="020B0502040204020203" pitchFamily="34" charset="0"/>
                <a:ea typeface="Segoe UI Emoji" panose="020B0502040204020203" pitchFamily="34" charset="0"/>
              </a:rPr>
              <a:t>xedgeycor</a:t>
            </a:r>
            <a:r>
              <a:rPr lang="en-US" dirty="0">
                <a:latin typeface="Segoe UI Emoji" panose="020B0502040204020203" pitchFamily="34" charset="0"/>
                <a:ea typeface="Segoe UI Emoji" panose="020B0502040204020203" pitchFamily="34" charset="0"/>
              </a:rPr>
              <a:t> = the mean of the product of the number of horizontal edges at each vertical position and the vertical position</a:t>
            </a:r>
          </a:p>
          <a:p>
            <a:pPr marL="285750" indent="-285750" algn="just">
              <a:buFont typeface="Wingdings" panose="05000000000000000000" pitchFamily="2" charset="2"/>
              <a:buChar char="Ø"/>
            </a:pPr>
            <a:r>
              <a:rPr lang="en-US" b="1" dirty="0">
                <a:latin typeface="Segoe UI Emoji" panose="020B0502040204020203" pitchFamily="34" charset="0"/>
                <a:ea typeface="Segoe UI Emoji" panose="020B0502040204020203" pitchFamily="34" charset="0"/>
              </a:rPr>
              <a:t>yedge</a:t>
            </a:r>
            <a:r>
              <a:rPr lang="en-US" dirty="0">
                <a:latin typeface="Segoe UI Emoji" panose="020B0502040204020203" pitchFamily="34" charset="0"/>
                <a:ea typeface="Segoe UI Emoji" panose="020B0502040204020203" pitchFamily="34" charset="0"/>
              </a:rPr>
              <a:t> = the mean number of edges as the images is scanned from top to bottom, along the whole horizontal length of the image.</a:t>
            </a:r>
          </a:p>
          <a:p>
            <a:pPr marL="285750" indent="-285750" algn="just">
              <a:buFont typeface="Wingdings" panose="05000000000000000000" pitchFamily="2" charset="2"/>
              <a:buChar char="Ø"/>
            </a:pPr>
            <a:r>
              <a:rPr lang="en-US" b="1" dirty="0">
                <a:latin typeface="Segoe UI Emoji" panose="020B0502040204020203" pitchFamily="34" charset="0"/>
                <a:ea typeface="Segoe UI Emoji" panose="020B0502040204020203" pitchFamily="34" charset="0"/>
              </a:rPr>
              <a:t>yedgexcor</a:t>
            </a:r>
            <a:r>
              <a:rPr lang="en-US" dirty="0">
                <a:latin typeface="Segoe UI Emoji" panose="020B0502040204020203" pitchFamily="34" charset="0"/>
                <a:ea typeface="Segoe UI Emoji" panose="020B0502040204020203" pitchFamily="34" charset="0"/>
              </a:rPr>
              <a:t> = the mean of the product of the number of vertical edges at each horizontal position a</a:t>
            </a:r>
            <a:r>
              <a:rPr lang="en-IN" dirty="0" err="1">
                <a:latin typeface="Segoe UI Emoji" panose="020B0502040204020203" pitchFamily="34" charset="0"/>
                <a:ea typeface="Segoe UI Emoji" panose="020B0502040204020203" pitchFamily="34" charset="0"/>
              </a:rPr>
              <a:t>nd</a:t>
            </a:r>
            <a:r>
              <a:rPr lang="en-IN" dirty="0">
                <a:latin typeface="Segoe UI Emoji" panose="020B0502040204020203" pitchFamily="34" charset="0"/>
                <a:ea typeface="Segoe UI Emoji" panose="020B0502040204020203" pitchFamily="34" charset="0"/>
              </a:rPr>
              <a:t> the horizontal position.</a:t>
            </a:r>
          </a:p>
          <a:p>
            <a:pPr marL="285750" indent="-285750" algn="just">
              <a:buFont typeface="Wingdings" panose="05000000000000000000" pitchFamily="2" charset="2"/>
              <a:buChar char="Ø"/>
            </a:pPr>
            <a:endParaRPr lang="en-IN" dirty="0">
              <a:latin typeface="Segoe UI Emoji" panose="020B0502040204020203" pitchFamily="34" charset="0"/>
              <a:ea typeface="Segoe UI Emoji" panose="020B0502040204020203" pitchFamily="34" charset="0"/>
            </a:endParaRPr>
          </a:p>
          <a:p>
            <a:pPr algn="just"/>
            <a:r>
              <a:rPr lang="en-US" b="1" dirty="0">
                <a:latin typeface="Garamond" panose="02020404030301010803" pitchFamily="18" charset="0"/>
              </a:rPr>
              <a:t>    TASK</a:t>
            </a:r>
            <a:r>
              <a:rPr lang="en-US" dirty="0"/>
              <a:t>:-</a:t>
            </a:r>
            <a:r>
              <a:rPr lang="en-US" dirty="0">
                <a:latin typeface="Segoe UI Emoji" panose="020B0502040204020203" pitchFamily="34" charset="0"/>
                <a:ea typeface="Segoe UI Emoji" panose="020B0502040204020203" pitchFamily="34" charset="0"/>
              </a:rPr>
              <a:t>One of the earliest applications of the predictive analytics methods was to automatically recognize letters, </a:t>
            </a:r>
          </a:p>
          <a:p>
            <a:pPr algn="just"/>
            <a:r>
              <a:rPr lang="en-US" dirty="0">
                <a:latin typeface="Segoe UI Emoji" panose="020B0502040204020203" pitchFamily="34" charset="0"/>
                <a:ea typeface="Segoe UI Emoji" panose="020B0502040204020203" pitchFamily="34" charset="0"/>
              </a:rPr>
              <a:t>which post office machines use to sort mail.</a:t>
            </a:r>
          </a:p>
          <a:p>
            <a:pPr algn="just"/>
            <a:r>
              <a:rPr lang="en-US" dirty="0">
                <a:latin typeface="Segoe UI Emoji" panose="020B0502040204020203" pitchFamily="34" charset="0"/>
                <a:ea typeface="Segoe UI Emoji" panose="020B0502040204020203" pitchFamily="34" charset="0"/>
              </a:rPr>
              <a:t>In this problem, you will build a Decision Tree model and Random Forest Model that uses statistics of images of four letters in the roman alphabet -- A, B, P, and R -- to predict which letter a particular image corresponds to</a:t>
            </a:r>
            <a:endParaRPr lang="en-IN" dirty="0">
              <a:latin typeface="Segoe UI Emoji" panose="020B0502040204020203" pitchFamily="34" charset="0"/>
              <a:ea typeface="Segoe UI Emoji" panose="020B0502040204020203" pitchFamily="34" charset="0"/>
            </a:endParaRPr>
          </a:p>
        </p:txBody>
      </p:sp>
    </p:spTree>
    <p:extLst>
      <p:ext uri="{BB962C8B-B14F-4D97-AF65-F5344CB8AC3E}">
        <p14:creationId xmlns:p14="http://schemas.microsoft.com/office/powerpoint/2010/main" val="23684950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9A1871D-47D5-4342-8116-ED09ECB2894F}"/>
              </a:ext>
            </a:extLst>
          </p:cNvPr>
          <p:cNvSpPr txBox="1"/>
          <p:nvPr/>
        </p:nvSpPr>
        <p:spPr>
          <a:xfrm>
            <a:off x="367553" y="124617"/>
            <a:ext cx="6096000" cy="369332"/>
          </a:xfrm>
          <a:prstGeom prst="rect">
            <a:avLst/>
          </a:prstGeom>
          <a:noFill/>
        </p:spPr>
        <p:txBody>
          <a:bodyPr wrap="square">
            <a:spAutoFit/>
          </a:bodyPr>
          <a:lstStyle/>
          <a:p>
            <a:r>
              <a:rPr lang="en-IN" b="1" dirty="0">
                <a:solidFill>
                  <a:srgbClr val="002060"/>
                </a:solidFill>
                <a:latin typeface="Garamond" panose="02020404030301010803" pitchFamily="18" charset="0"/>
                <a:cs typeface="Aharoni" panose="02010803020104030203" pitchFamily="2" charset="-79"/>
              </a:rPr>
              <a:t>DECISION  TREE:-CONCEPT</a:t>
            </a:r>
          </a:p>
        </p:txBody>
      </p:sp>
      <p:sp>
        <p:nvSpPr>
          <p:cNvPr id="7" name="TextBox 6">
            <a:extLst>
              <a:ext uri="{FF2B5EF4-FFF2-40B4-BE49-F238E27FC236}">
                <a16:creationId xmlns:a16="http://schemas.microsoft.com/office/drawing/2014/main" id="{4D908350-5A12-495B-A34A-965965D721FA}"/>
              </a:ext>
            </a:extLst>
          </p:cNvPr>
          <p:cNvSpPr txBox="1"/>
          <p:nvPr/>
        </p:nvSpPr>
        <p:spPr>
          <a:xfrm>
            <a:off x="457200" y="662498"/>
            <a:ext cx="6096000" cy="369332"/>
          </a:xfrm>
          <a:prstGeom prst="rect">
            <a:avLst/>
          </a:prstGeom>
          <a:noFill/>
        </p:spPr>
        <p:txBody>
          <a:bodyPr wrap="square">
            <a:spAutoFit/>
          </a:bodyPr>
          <a:lstStyle/>
          <a:p>
            <a:r>
              <a:rPr lang="en-US" b="1" dirty="0">
                <a:latin typeface="Garamond" panose="02020404030301010803" pitchFamily="18" charset="0"/>
              </a:rPr>
              <a:t>WHAT IS DECISION TREE?</a:t>
            </a:r>
            <a:endParaRPr lang="en-IN" dirty="0"/>
          </a:p>
        </p:txBody>
      </p:sp>
      <p:sp>
        <p:nvSpPr>
          <p:cNvPr id="9" name="TextBox 8">
            <a:extLst>
              <a:ext uri="{FF2B5EF4-FFF2-40B4-BE49-F238E27FC236}">
                <a16:creationId xmlns:a16="http://schemas.microsoft.com/office/drawing/2014/main" id="{2F8EAA60-1B13-4F3F-BDCF-3D8F064FDF22}"/>
              </a:ext>
            </a:extLst>
          </p:cNvPr>
          <p:cNvSpPr txBox="1"/>
          <p:nvPr/>
        </p:nvSpPr>
        <p:spPr>
          <a:xfrm>
            <a:off x="457200" y="1200379"/>
            <a:ext cx="11645153" cy="1200329"/>
          </a:xfrm>
          <a:prstGeom prst="rect">
            <a:avLst/>
          </a:prstGeom>
          <a:noFill/>
        </p:spPr>
        <p:txBody>
          <a:bodyPr wrap="square">
            <a:spAutoFit/>
          </a:bodyPr>
          <a:lstStyle/>
          <a:p>
            <a:r>
              <a:rPr lang="en-US" b="1" dirty="0">
                <a:latin typeface="Segoe UI Emoji" panose="020B0502040204020203" pitchFamily="34" charset="0"/>
                <a:ea typeface="Segoe UI Emoji" panose="020B0502040204020203" pitchFamily="34" charset="0"/>
              </a:rPr>
              <a:t>Decision tree </a:t>
            </a:r>
            <a:r>
              <a:rPr lang="en-US" dirty="0">
                <a:latin typeface="Segoe UI Emoji" panose="020B0502040204020203" pitchFamily="34" charset="0"/>
                <a:ea typeface="Segoe UI Emoji" panose="020B0502040204020203" pitchFamily="34" charset="0"/>
              </a:rPr>
              <a:t>is a type of supervised learning technique (having a pre-defined target /dependent variable) that is mostly used in classification problems. It works for both categorical and continuous input and output variable. A Decision tree is a flowchart like tree structure, where each internal node denotes a test on an attribute, each branch represents an outcome of the test, and each leaf node (terminal node) holds a class label. </a:t>
            </a:r>
            <a:endParaRPr lang="en-IN" dirty="0">
              <a:latin typeface="Segoe UI Emoji" panose="020B0502040204020203" pitchFamily="34" charset="0"/>
              <a:ea typeface="Segoe UI Emoji" panose="020B0502040204020203" pitchFamily="34" charset="0"/>
            </a:endParaRPr>
          </a:p>
        </p:txBody>
      </p:sp>
      <p:sp>
        <p:nvSpPr>
          <p:cNvPr id="11" name="TextBox 10">
            <a:extLst>
              <a:ext uri="{FF2B5EF4-FFF2-40B4-BE49-F238E27FC236}">
                <a16:creationId xmlns:a16="http://schemas.microsoft.com/office/drawing/2014/main" id="{F00D0B01-2640-4F2B-A1DC-2EB08ECD1F42}"/>
              </a:ext>
            </a:extLst>
          </p:cNvPr>
          <p:cNvSpPr txBox="1"/>
          <p:nvPr/>
        </p:nvSpPr>
        <p:spPr>
          <a:xfrm>
            <a:off x="457200" y="2400708"/>
            <a:ext cx="11277600" cy="3970318"/>
          </a:xfrm>
          <a:prstGeom prst="rect">
            <a:avLst/>
          </a:prstGeom>
          <a:noFill/>
        </p:spPr>
        <p:txBody>
          <a:bodyPr wrap="square">
            <a:spAutoFit/>
          </a:bodyPr>
          <a:lstStyle/>
          <a:p>
            <a:pPr algn="l"/>
            <a:r>
              <a:rPr lang="en-US" sz="2000" b="1" i="0" dirty="0">
                <a:effectLst/>
                <a:latin typeface="Garamond" panose="02020404030301010803" pitchFamily="18" charset="0"/>
              </a:rPr>
              <a:t>TYPES </a:t>
            </a:r>
            <a:r>
              <a:rPr lang="en-US" sz="2000" b="1" dirty="0">
                <a:latin typeface="Garamond" panose="02020404030301010803" pitchFamily="18" charset="0"/>
              </a:rPr>
              <a:t>OF </a:t>
            </a:r>
            <a:r>
              <a:rPr lang="en-US" sz="2000" b="1" i="0" dirty="0">
                <a:effectLst/>
                <a:latin typeface="Garamond" panose="02020404030301010803" pitchFamily="18" charset="0"/>
              </a:rPr>
              <a:t>DECISION TREE</a:t>
            </a:r>
          </a:p>
          <a:p>
            <a:pPr algn="l"/>
            <a:r>
              <a:rPr lang="en-US" i="0" dirty="0">
                <a:effectLst/>
                <a:latin typeface="Segoe UI Emoji" panose="020B0502040204020203" pitchFamily="34" charset="0"/>
                <a:ea typeface="Segoe UI Emoji" panose="020B0502040204020203" pitchFamily="34" charset="0"/>
              </a:rPr>
              <a:t>There are two main types of decision trees that are based on the target variable, i.e., categorical variable decision trees and continuous variable decision trees.</a:t>
            </a:r>
          </a:p>
          <a:p>
            <a:pPr algn="l"/>
            <a:r>
              <a:rPr lang="en-US" i="0" dirty="0">
                <a:effectLst/>
                <a:latin typeface="Segoe UI Emoji" panose="020B0502040204020203" pitchFamily="34" charset="0"/>
                <a:ea typeface="Segoe UI Emoji" panose="020B0502040204020203" pitchFamily="34" charset="0"/>
              </a:rPr>
              <a:t> </a:t>
            </a:r>
          </a:p>
          <a:p>
            <a:pPr algn="l"/>
            <a:r>
              <a:rPr lang="en-US" b="1" i="0" dirty="0">
                <a:solidFill>
                  <a:srgbClr val="132E57"/>
                </a:solidFill>
                <a:effectLst/>
                <a:latin typeface="Open Sans" panose="020B0606030504020204" pitchFamily="34" charset="0"/>
              </a:rPr>
              <a:t>1. Categorical variable decision tree(CHAID)</a:t>
            </a:r>
          </a:p>
          <a:p>
            <a:pPr algn="l"/>
            <a:r>
              <a:rPr lang="en-US" b="0" i="0" dirty="0">
                <a:effectLst/>
                <a:latin typeface="Segoe UI Emoji" panose="020B0502040204020203" pitchFamily="34" charset="0"/>
                <a:ea typeface="Segoe UI Emoji" panose="020B0502040204020203" pitchFamily="34" charset="0"/>
              </a:rPr>
              <a:t>A categorical variable decision tree includes categorical target variables that are divided into categories. For example, the categories can be yes or no. The categories mean that every stage of the decision process falls into one category, and there are no in-betweens.</a:t>
            </a:r>
          </a:p>
          <a:p>
            <a:pPr algn="l"/>
            <a:r>
              <a:rPr lang="en-US" b="0" i="0" dirty="0">
                <a:effectLst/>
                <a:latin typeface="Segoe UI Emoji" panose="020B0502040204020203" pitchFamily="34" charset="0"/>
                <a:ea typeface="Segoe UI Emoji" panose="020B0502040204020203" pitchFamily="34" charset="0"/>
              </a:rPr>
              <a:t> </a:t>
            </a:r>
          </a:p>
          <a:p>
            <a:pPr algn="l"/>
            <a:r>
              <a:rPr lang="en-US" b="1" i="0" dirty="0">
                <a:solidFill>
                  <a:srgbClr val="132E57"/>
                </a:solidFill>
                <a:effectLst/>
                <a:latin typeface="Open Sans" panose="020B0606030504020204" pitchFamily="34" charset="0"/>
              </a:rPr>
              <a:t>2. Continuous variable decision tree(CART)</a:t>
            </a:r>
          </a:p>
          <a:p>
            <a:pPr algn="l"/>
            <a:r>
              <a:rPr lang="en-US" b="0" i="0" dirty="0">
                <a:effectLst/>
                <a:latin typeface="Segoe UI Emoji" panose="020B0502040204020203" pitchFamily="34" charset="0"/>
                <a:ea typeface="Segoe UI Emoji" panose="020B0502040204020203" pitchFamily="34" charset="0"/>
              </a:rPr>
              <a:t>A continuous variable decision tree is a decision tree with a continuous target variable. For example, the income of an individual whose income is unknown can be predicted based on available information such as their occupation, age, and other continuous variables.</a:t>
            </a:r>
          </a:p>
          <a:p>
            <a:pPr algn="l"/>
            <a:r>
              <a:rPr lang="en-US" b="0" i="0" dirty="0">
                <a:solidFill>
                  <a:srgbClr val="57595D"/>
                </a:solidFill>
                <a:effectLst/>
                <a:latin typeface="Open Sans" panose="020B0606030504020204" pitchFamily="34" charset="0"/>
              </a:rPr>
              <a:t> </a:t>
            </a:r>
          </a:p>
        </p:txBody>
      </p:sp>
    </p:spTree>
    <p:extLst>
      <p:ext uri="{BB962C8B-B14F-4D97-AF65-F5344CB8AC3E}">
        <p14:creationId xmlns:p14="http://schemas.microsoft.com/office/powerpoint/2010/main" val="19531667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3AF64FD-360F-441B-8591-93864764A67C}"/>
              </a:ext>
            </a:extLst>
          </p:cNvPr>
          <p:cNvSpPr txBox="1"/>
          <p:nvPr/>
        </p:nvSpPr>
        <p:spPr>
          <a:xfrm>
            <a:off x="376518" y="124615"/>
            <a:ext cx="6096000" cy="369332"/>
          </a:xfrm>
          <a:prstGeom prst="rect">
            <a:avLst/>
          </a:prstGeom>
          <a:noFill/>
        </p:spPr>
        <p:txBody>
          <a:bodyPr wrap="square">
            <a:spAutoFit/>
          </a:bodyPr>
          <a:lstStyle/>
          <a:p>
            <a:r>
              <a:rPr lang="en-IN" b="1" dirty="0">
                <a:solidFill>
                  <a:srgbClr val="002060"/>
                </a:solidFill>
                <a:latin typeface="Garamond" panose="02020404030301010803" pitchFamily="18" charset="0"/>
                <a:cs typeface="Aharoni" panose="02010803020104030203" pitchFamily="2" charset="-79"/>
              </a:rPr>
              <a:t>DECISION  TREE:-CONCEPT</a:t>
            </a:r>
          </a:p>
        </p:txBody>
      </p:sp>
      <p:sp>
        <p:nvSpPr>
          <p:cNvPr id="7" name="TextBox 6">
            <a:extLst>
              <a:ext uri="{FF2B5EF4-FFF2-40B4-BE49-F238E27FC236}">
                <a16:creationId xmlns:a16="http://schemas.microsoft.com/office/drawing/2014/main" id="{7C4B451F-E599-4999-8F10-B481A87630BC}"/>
              </a:ext>
            </a:extLst>
          </p:cNvPr>
          <p:cNvSpPr txBox="1"/>
          <p:nvPr/>
        </p:nvSpPr>
        <p:spPr>
          <a:xfrm>
            <a:off x="376518" y="707322"/>
            <a:ext cx="6096000" cy="369332"/>
          </a:xfrm>
          <a:prstGeom prst="rect">
            <a:avLst/>
          </a:prstGeom>
          <a:noFill/>
        </p:spPr>
        <p:txBody>
          <a:bodyPr wrap="square">
            <a:spAutoFit/>
          </a:bodyPr>
          <a:lstStyle/>
          <a:p>
            <a:r>
              <a:rPr lang="en-US" b="1" dirty="0">
                <a:latin typeface="Garamond" panose="02020404030301010803" pitchFamily="18" charset="0"/>
              </a:rPr>
              <a:t>KEY TERMS IN DECISION TREE:-</a:t>
            </a:r>
            <a:endParaRPr lang="en-IN" dirty="0"/>
          </a:p>
        </p:txBody>
      </p:sp>
      <p:sp>
        <p:nvSpPr>
          <p:cNvPr id="9" name="TextBox 8">
            <a:extLst>
              <a:ext uri="{FF2B5EF4-FFF2-40B4-BE49-F238E27FC236}">
                <a16:creationId xmlns:a16="http://schemas.microsoft.com/office/drawing/2014/main" id="{56B4DBE7-97A2-4A91-ADC9-4932AAE32778}"/>
              </a:ext>
            </a:extLst>
          </p:cNvPr>
          <p:cNvSpPr txBox="1"/>
          <p:nvPr/>
        </p:nvSpPr>
        <p:spPr>
          <a:xfrm>
            <a:off x="125507" y="1162814"/>
            <a:ext cx="11896164" cy="2862322"/>
          </a:xfrm>
          <a:prstGeom prst="rect">
            <a:avLst/>
          </a:prstGeom>
          <a:noFill/>
        </p:spPr>
        <p:txBody>
          <a:bodyPr wrap="square">
            <a:spAutoFit/>
          </a:bodyPr>
          <a:lstStyle/>
          <a:p>
            <a:pPr algn="l">
              <a:buFont typeface="+mj-lt"/>
              <a:buAutoNum type="arabicPeriod"/>
            </a:pPr>
            <a:r>
              <a:rPr lang="en-US" b="1" i="0" dirty="0">
                <a:solidFill>
                  <a:srgbClr val="111111"/>
                </a:solidFill>
                <a:effectLst/>
                <a:latin typeface="Segoe UI Emoji" panose="020B0502040204020203" pitchFamily="34" charset="0"/>
                <a:ea typeface="Segoe UI Emoji" panose="020B0502040204020203" pitchFamily="34" charset="0"/>
              </a:rPr>
              <a:t>Root Node: </a:t>
            </a:r>
            <a:r>
              <a:rPr lang="en-US" b="0" i="0" dirty="0">
                <a:solidFill>
                  <a:srgbClr val="111111"/>
                </a:solidFill>
                <a:effectLst/>
                <a:latin typeface="Segoe UI Emoji" panose="020B0502040204020203" pitchFamily="34" charset="0"/>
                <a:ea typeface="Segoe UI Emoji" panose="020B0502040204020203" pitchFamily="34" charset="0"/>
              </a:rPr>
              <a:t>It represents the entire population or sample and this further gets divided into two or more homogeneous sets.</a:t>
            </a:r>
          </a:p>
          <a:p>
            <a:pPr algn="l">
              <a:buFont typeface="+mj-lt"/>
              <a:buAutoNum type="arabicPeriod"/>
            </a:pPr>
            <a:r>
              <a:rPr lang="en-US" b="1" i="0" dirty="0">
                <a:solidFill>
                  <a:srgbClr val="111111"/>
                </a:solidFill>
                <a:effectLst/>
                <a:latin typeface="Segoe UI Emoji" panose="020B0502040204020203" pitchFamily="34" charset="0"/>
                <a:ea typeface="Segoe UI Emoji" panose="020B0502040204020203" pitchFamily="34" charset="0"/>
              </a:rPr>
              <a:t>Splitting: </a:t>
            </a:r>
            <a:r>
              <a:rPr lang="en-US" b="0" i="0" dirty="0">
                <a:solidFill>
                  <a:srgbClr val="111111"/>
                </a:solidFill>
                <a:effectLst/>
                <a:latin typeface="Segoe UI Emoji" panose="020B0502040204020203" pitchFamily="34" charset="0"/>
                <a:ea typeface="Segoe UI Emoji" panose="020B0502040204020203" pitchFamily="34" charset="0"/>
              </a:rPr>
              <a:t>It is a process of dividing a node into two or more sub-nodes.</a:t>
            </a:r>
          </a:p>
          <a:p>
            <a:pPr algn="l">
              <a:buFont typeface="+mj-lt"/>
              <a:buAutoNum type="arabicPeriod"/>
            </a:pPr>
            <a:r>
              <a:rPr lang="en-US" b="1" i="0" dirty="0">
                <a:solidFill>
                  <a:srgbClr val="111111"/>
                </a:solidFill>
                <a:effectLst/>
                <a:latin typeface="Segoe UI Emoji" panose="020B0502040204020203" pitchFamily="34" charset="0"/>
                <a:ea typeface="Segoe UI Emoji" panose="020B0502040204020203" pitchFamily="34" charset="0"/>
              </a:rPr>
              <a:t>Decision Node: </a:t>
            </a:r>
            <a:r>
              <a:rPr lang="en-US" b="0" i="0" dirty="0">
                <a:solidFill>
                  <a:srgbClr val="111111"/>
                </a:solidFill>
                <a:effectLst/>
                <a:latin typeface="Segoe UI Emoji" panose="020B0502040204020203" pitchFamily="34" charset="0"/>
                <a:ea typeface="Segoe UI Emoji" panose="020B0502040204020203" pitchFamily="34" charset="0"/>
              </a:rPr>
              <a:t>When a sub-node splits into further sub-nodes, then it is called the decision node.</a:t>
            </a:r>
          </a:p>
          <a:p>
            <a:pPr algn="l">
              <a:buFont typeface="+mj-lt"/>
              <a:buAutoNum type="arabicPeriod"/>
            </a:pPr>
            <a:r>
              <a:rPr lang="en-US" b="1" i="0" dirty="0">
                <a:solidFill>
                  <a:srgbClr val="111111"/>
                </a:solidFill>
                <a:effectLst/>
                <a:latin typeface="Segoe UI Emoji" panose="020B0502040204020203" pitchFamily="34" charset="0"/>
                <a:ea typeface="Segoe UI Emoji" panose="020B0502040204020203" pitchFamily="34" charset="0"/>
              </a:rPr>
              <a:t>Leaf / Terminal Node: </a:t>
            </a:r>
            <a:r>
              <a:rPr lang="en-US" b="0" i="0" dirty="0">
                <a:solidFill>
                  <a:srgbClr val="111111"/>
                </a:solidFill>
                <a:effectLst/>
                <a:latin typeface="Segoe UI Emoji" panose="020B0502040204020203" pitchFamily="34" charset="0"/>
                <a:ea typeface="Segoe UI Emoji" panose="020B0502040204020203" pitchFamily="34" charset="0"/>
              </a:rPr>
              <a:t>Nodes do not split is called Leaf or Terminal node.</a:t>
            </a:r>
          </a:p>
          <a:p>
            <a:pPr algn="l">
              <a:buFont typeface="+mj-lt"/>
              <a:buAutoNum type="arabicPeriod"/>
            </a:pPr>
            <a:r>
              <a:rPr lang="en-US" b="1" i="0" dirty="0">
                <a:solidFill>
                  <a:srgbClr val="111111"/>
                </a:solidFill>
                <a:effectLst/>
                <a:latin typeface="Segoe UI Emoji" panose="020B0502040204020203" pitchFamily="34" charset="0"/>
                <a:ea typeface="Segoe UI Emoji" panose="020B0502040204020203" pitchFamily="34" charset="0"/>
              </a:rPr>
              <a:t>Pruning: </a:t>
            </a:r>
            <a:r>
              <a:rPr lang="en-US" b="0" i="0" dirty="0">
                <a:solidFill>
                  <a:srgbClr val="111111"/>
                </a:solidFill>
                <a:effectLst/>
                <a:latin typeface="Segoe UI Emoji" panose="020B0502040204020203" pitchFamily="34" charset="0"/>
                <a:ea typeface="Segoe UI Emoji" panose="020B0502040204020203" pitchFamily="34" charset="0"/>
              </a:rPr>
              <a:t>When we remove sub-nodes of a decision node, this process is called pruning. You can say the opposite process of splitting.</a:t>
            </a:r>
          </a:p>
          <a:p>
            <a:pPr algn="l">
              <a:buFont typeface="+mj-lt"/>
              <a:buAutoNum type="arabicPeriod"/>
            </a:pPr>
            <a:r>
              <a:rPr lang="en-US" b="1" i="0" dirty="0">
                <a:solidFill>
                  <a:srgbClr val="111111"/>
                </a:solidFill>
                <a:effectLst/>
                <a:latin typeface="Segoe UI Emoji" panose="020B0502040204020203" pitchFamily="34" charset="0"/>
                <a:ea typeface="Segoe UI Emoji" panose="020B0502040204020203" pitchFamily="34" charset="0"/>
              </a:rPr>
              <a:t>Branch / Sub-Tree: </a:t>
            </a:r>
            <a:r>
              <a:rPr lang="en-US" b="0" i="0" dirty="0">
                <a:solidFill>
                  <a:srgbClr val="111111"/>
                </a:solidFill>
                <a:effectLst/>
                <a:latin typeface="Segoe UI Emoji" panose="020B0502040204020203" pitchFamily="34" charset="0"/>
                <a:ea typeface="Segoe UI Emoji" panose="020B0502040204020203" pitchFamily="34" charset="0"/>
              </a:rPr>
              <a:t>A subsection of the entire tree is called branch or sub-tree.</a:t>
            </a:r>
          </a:p>
          <a:p>
            <a:pPr algn="l">
              <a:buFont typeface="+mj-lt"/>
              <a:buAutoNum type="arabicPeriod"/>
            </a:pPr>
            <a:r>
              <a:rPr lang="en-US" b="1" i="0" dirty="0">
                <a:solidFill>
                  <a:srgbClr val="111111"/>
                </a:solidFill>
                <a:effectLst/>
                <a:latin typeface="Segoe UI Emoji" panose="020B0502040204020203" pitchFamily="34" charset="0"/>
                <a:ea typeface="Segoe UI Emoji" panose="020B0502040204020203" pitchFamily="34" charset="0"/>
              </a:rPr>
              <a:t>Parent and Child Node: </a:t>
            </a:r>
            <a:r>
              <a:rPr lang="en-US" b="0" i="0" dirty="0">
                <a:solidFill>
                  <a:srgbClr val="111111"/>
                </a:solidFill>
                <a:effectLst/>
                <a:latin typeface="Segoe UI Emoji" panose="020B0502040204020203" pitchFamily="34" charset="0"/>
                <a:ea typeface="Segoe UI Emoji" panose="020B0502040204020203" pitchFamily="34" charset="0"/>
              </a:rPr>
              <a:t>A node, which is divided into sub-nodes is called a parent node of sub-nodes whereas sub-nodes are the child of a parent node.</a:t>
            </a:r>
          </a:p>
        </p:txBody>
      </p:sp>
      <p:pic>
        <p:nvPicPr>
          <p:cNvPr id="10" name="Picture 9">
            <a:extLst>
              <a:ext uri="{FF2B5EF4-FFF2-40B4-BE49-F238E27FC236}">
                <a16:creationId xmlns:a16="http://schemas.microsoft.com/office/drawing/2014/main" id="{293BCE2F-366A-4BA4-8237-F4C604BBDB74}"/>
              </a:ext>
            </a:extLst>
          </p:cNvPr>
          <p:cNvPicPr>
            <a:picLocks noChangeAspect="1"/>
          </p:cNvPicPr>
          <p:nvPr/>
        </p:nvPicPr>
        <p:blipFill>
          <a:blip r:embed="rId2"/>
          <a:stretch>
            <a:fillRect/>
          </a:stretch>
        </p:blipFill>
        <p:spPr>
          <a:xfrm>
            <a:off x="3052482" y="4021632"/>
            <a:ext cx="4899212" cy="2388853"/>
          </a:xfrm>
          <a:prstGeom prst="rect">
            <a:avLst/>
          </a:prstGeom>
        </p:spPr>
      </p:pic>
    </p:spTree>
    <p:extLst>
      <p:ext uri="{BB962C8B-B14F-4D97-AF65-F5344CB8AC3E}">
        <p14:creationId xmlns:p14="http://schemas.microsoft.com/office/powerpoint/2010/main" val="13586061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D4D4A9B-0525-4E29-894E-3BC1F7C15B00}"/>
              </a:ext>
            </a:extLst>
          </p:cNvPr>
          <p:cNvSpPr txBox="1"/>
          <p:nvPr/>
        </p:nvSpPr>
        <p:spPr>
          <a:xfrm>
            <a:off x="125506" y="637524"/>
            <a:ext cx="11940987" cy="6186309"/>
          </a:xfrm>
          <a:prstGeom prst="rect">
            <a:avLst/>
          </a:prstGeom>
          <a:noFill/>
        </p:spPr>
        <p:txBody>
          <a:bodyPr wrap="square">
            <a:spAutoFit/>
          </a:bodyPr>
          <a:lstStyle/>
          <a:p>
            <a:pPr algn="l" fontAlgn="base"/>
            <a:r>
              <a:rPr lang="en-US" b="1" i="0" dirty="0">
                <a:effectLst/>
                <a:latin typeface="Garamond" panose="02020404030301010803" pitchFamily="18" charset="0"/>
              </a:rPr>
              <a:t>CONSTRUCTION OF DECISION TREE </a:t>
            </a:r>
            <a:r>
              <a:rPr lang="en-US" b="1" i="0" dirty="0">
                <a:solidFill>
                  <a:srgbClr val="273239"/>
                </a:solidFill>
                <a:effectLst/>
                <a:latin typeface="urw-din"/>
              </a:rPr>
              <a:t>:</a:t>
            </a:r>
            <a:r>
              <a:rPr lang="en-US" b="0" i="0" dirty="0">
                <a:solidFill>
                  <a:srgbClr val="273239"/>
                </a:solidFill>
                <a:effectLst/>
                <a:latin typeface="urw-din"/>
              </a:rPr>
              <a:t> </a:t>
            </a:r>
            <a:br>
              <a:rPr lang="en-US" b="0" i="0" dirty="0">
                <a:solidFill>
                  <a:srgbClr val="273239"/>
                </a:solidFill>
                <a:effectLst/>
                <a:latin typeface="urw-din"/>
              </a:rPr>
            </a:br>
            <a:r>
              <a:rPr lang="en-US" b="0" i="0" dirty="0">
                <a:effectLst/>
                <a:latin typeface="Segoe UI Emoji" panose="020B0502040204020203" pitchFamily="34" charset="0"/>
                <a:ea typeface="Segoe UI Emoji" panose="020B0502040204020203" pitchFamily="34" charset="0"/>
              </a:rPr>
              <a:t>A tree can be </a:t>
            </a:r>
            <a:r>
              <a:rPr lang="en-US" b="0" i="1" dirty="0">
                <a:effectLst/>
                <a:latin typeface="Segoe UI Emoji" panose="020B0502040204020203" pitchFamily="34" charset="0"/>
                <a:ea typeface="Segoe UI Emoji" panose="020B0502040204020203" pitchFamily="34" charset="0"/>
              </a:rPr>
              <a:t>“learned”</a:t>
            </a:r>
            <a:r>
              <a:rPr lang="en-US" b="0" i="0" dirty="0">
                <a:effectLst/>
                <a:latin typeface="Segoe UI Emoji" panose="020B0502040204020203" pitchFamily="34" charset="0"/>
                <a:ea typeface="Segoe UI Emoji" panose="020B0502040204020203" pitchFamily="34" charset="0"/>
              </a:rPr>
              <a:t> by splitting the source set into subsets based on an attribute value test. This process is repeated on each derived subset in a recursive manner called</a:t>
            </a:r>
            <a:r>
              <a:rPr lang="en-US" b="0" i="1" dirty="0">
                <a:effectLst/>
                <a:latin typeface="Segoe UI Emoji" panose="020B0502040204020203" pitchFamily="34" charset="0"/>
                <a:ea typeface="Segoe UI Emoji" panose="020B0502040204020203" pitchFamily="34" charset="0"/>
              </a:rPr>
              <a:t> recursive partitioning</a:t>
            </a:r>
            <a:r>
              <a:rPr lang="en-US" b="0" i="0" dirty="0">
                <a:effectLst/>
                <a:latin typeface="Segoe UI Emoji" panose="020B0502040204020203" pitchFamily="34" charset="0"/>
                <a:ea typeface="Segoe UI Emoji" panose="020B0502040204020203" pitchFamily="34" charset="0"/>
              </a:rPr>
              <a:t>. The recursion is completed when the subset at a node all has the same value of the target variable, or when splitting no longer adds value to the predictions. The construction of decision tree classifier does not require any domain knowledge or parameter setting, and therefore is appropriate for exploratory knowledge discovery. Decision trees can handle high dimensional data. In general decision tree classifier has good accuracy. Decision tree induction is a typical inductive approach to learn knowledge on classification. </a:t>
            </a:r>
          </a:p>
          <a:p>
            <a:pPr algn="l" fontAlgn="base"/>
            <a:endParaRPr lang="en-US" b="0" i="0" dirty="0">
              <a:solidFill>
                <a:srgbClr val="273239"/>
              </a:solidFill>
              <a:effectLst/>
              <a:latin typeface="urw-din"/>
            </a:endParaRPr>
          </a:p>
          <a:p>
            <a:pPr algn="l" fontAlgn="base"/>
            <a:r>
              <a:rPr lang="en-US" b="1" i="0" dirty="0">
                <a:effectLst/>
                <a:latin typeface="Garamond" panose="02020404030301010803" pitchFamily="18" charset="0"/>
              </a:rPr>
              <a:t>DECISION TREE REPRESENTATION </a:t>
            </a:r>
            <a:r>
              <a:rPr lang="en-US" b="1" i="0" dirty="0">
                <a:solidFill>
                  <a:srgbClr val="273239"/>
                </a:solidFill>
                <a:effectLst/>
                <a:latin typeface="urw-din"/>
              </a:rPr>
              <a:t>:</a:t>
            </a:r>
            <a:r>
              <a:rPr lang="en-US" b="0" i="0" dirty="0">
                <a:solidFill>
                  <a:srgbClr val="273239"/>
                </a:solidFill>
                <a:effectLst/>
                <a:latin typeface="urw-din"/>
              </a:rPr>
              <a:t> </a:t>
            </a:r>
            <a:br>
              <a:rPr lang="en-US" b="0" i="0" dirty="0">
                <a:solidFill>
                  <a:srgbClr val="273239"/>
                </a:solidFill>
                <a:effectLst/>
                <a:latin typeface="urw-din"/>
              </a:rPr>
            </a:br>
            <a:r>
              <a:rPr lang="en-US" b="0" i="0" dirty="0">
                <a:effectLst/>
                <a:latin typeface="Segoe UI Emoji" panose="020B0502040204020203" pitchFamily="34" charset="0"/>
                <a:ea typeface="Segoe UI Emoji" panose="020B0502040204020203" pitchFamily="34" charset="0"/>
              </a:rPr>
              <a:t>Decision trees classify instances by sorting them down the tree from the root to some leaf node, which provides the classification of the instance. An instance is classified by starting at the root node of the tree, testing the attribute specified by this node, then moving down the tree branch corresponding to the value of the attribute as shown in the above figure. This process is then repeated for the subtree rooted at the new node.</a:t>
            </a:r>
          </a:p>
          <a:p>
            <a:pPr algn="l" fontAlgn="base"/>
            <a:endParaRPr lang="en-US" dirty="0">
              <a:solidFill>
                <a:srgbClr val="273239"/>
              </a:solidFill>
              <a:latin typeface="Segoe UI Emoji" panose="020B0502040204020203" pitchFamily="34" charset="0"/>
              <a:ea typeface="Segoe UI Emoji" panose="020B0502040204020203" pitchFamily="34" charset="0"/>
            </a:endParaRPr>
          </a:p>
          <a:p>
            <a:pPr algn="l" fontAlgn="base"/>
            <a:endParaRPr lang="en-US" b="0" i="0" dirty="0">
              <a:solidFill>
                <a:srgbClr val="273239"/>
              </a:solidFill>
              <a:effectLst/>
              <a:latin typeface="Segoe UI Emoji" panose="020B0502040204020203" pitchFamily="34" charset="0"/>
              <a:ea typeface="Segoe UI Emoji" panose="020B0502040204020203" pitchFamily="34" charset="0"/>
            </a:endParaRPr>
          </a:p>
          <a:p>
            <a:pPr algn="l" fontAlgn="base"/>
            <a:endParaRPr lang="en-US" dirty="0">
              <a:solidFill>
                <a:srgbClr val="273239"/>
              </a:solidFill>
              <a:latin typeface="Segoe UI Emoji" panose="020B0502040204020203" pitchFamily="34" charset="0"/>
              <a:ea typeface="Segoe UI Emoji" panose="020B0502040204020203" pitchFamily="34" charset="0"/>
            </a:endParaRPr>
          </a:p>
          <a:p>
            <a:pPr algn="l" fontAlgn="base"/>
            <a:endParaRPr lang="en-US" b="0" i="0" dirty="0">
              <a:solidFill>
                <a:srgbClr val="273239"/>
              </a:solidFill>
              <a:effectLst/>
              <a:latin typeface="Segoe UI Emoji" panose="020B0502040204020203" pitchFamily="34" charset="0"/>
              <a:ea typeface="Segoe UI Emoji" panose="020B0502040204020203" pitchFamily="34" charset="0"/>
            </a:endParaRPr>
          </a:p>
          <a:p>
            <a:pPr algn="l" fontAlgn="base"/>
            <a:r>
              <a:rPr lang="en-US" b="0" i="0" dirty="0">
                <a:solidFill>
                  <a:srgbClr val="273239"/>
                </a:solidFill>
                <a:effectLst/>
                <a:latin typeface="Segoe UI Emoji" panose="020B0502040204020203" pitchFamily="34" charset="0"/>
                <a:ea typeface="Segoe UI Emoji" panose="020B0502040204020203" pitchFamily="34" charset="0"/>
              </a:rPr>
              <a:t> </a:t>
            </a:r>
          </a:p>
          <a:p>
            <a:pPr algn="l" fontAlgn="base"/>
            <a:endParaRPr lang="en-US" dirty="0">
              <a:solidFill>
                <a:srgbClr val="273239"/>
              </a:solidFill>
              <a:latin typeface="Segoe UI Emoji" panose="020B0502040204020203" pitchFamily="34" charset="0"/>
              <a:ea typeface="Segoe UI Emoji" panose="020B0502040204020203" pitchFamily="34" charset="0"/>
            </a:endParaRPr>
          </a:p>
          <a:p>
            <a:pPr algn="l" fontAlgn="base"/>
            <a:endParaRPr lang="en-US" b="0" i="0" dirty="0">
              <a:solidFill>
                <a:srgbClr val="273239"/>
              </a:solidFill>
              <a:effectLst/>
              <a:latin typeface="Segoe UI Emoji" panose="020B0502040204020203" pitchFamily="34" charset="0"/>
              <a:ea typeface="Segoe UI Emoji" panose="020B0502040204020203" pitchFamily="34" charset="0"/>
            </a:endParaRPr>
          </a:p>
          <a:p>
            <a:pPr algn="l" fontAlgn="base"/>
            <a:endParaRPr lang="en-US" b="0" i="0" dirty="0">
              <a:solidFill>
                <a:srgbClr val="273239"/>
              </a:solidFill>
              <a:effectLst/>
              <a:latin typeface="Segoe UI Emoji" panose="020B0502040204020203" pitchFamily="34" charset="0"/>
              <a:ea typeface="Segoe UI Emoji" panose="020B0502040204020203" pitchFamily="34" charset="0"/>
            </a:endParaRPr>
          </a:p>
        </p:txBody>
      </p:sp>
      <p:pic>
        <p:nvPicPr>
          <p:cNvPr id="4" name="Picture 3">
            <a:extLst>
              <a:ext uri="{FF2B5EF4-FFF2-40B4-BE49-F238E27FC236}">
                <a16:creationId xmlns:a16="http://schemas.microsoft.com/office/drawing/2014/main" id="{5692BF3B-508E-4DB4-B43D-B2D3A73B014F}"/>
              </a:ext>
            </a:extLst>
          </p:cNvPr>
          <p:cNvPicPr>
            <a:picLocks noChangeAspect="1"/>
          </p:cNvPicPr>
          <p:nvPr/>
        </p:nvPicPr>
        <p:blipFill>
          <a:blip r:embed="rId2"/>
          <a:stretch>
            <a:fillRect/>
          </a:stretch>
        </p:blipFill>
        <p:spPr>
          <a:xfrm>
            <a:off x="3147173" y="4507479"/>
            <a:ext cx="3244832" cy="2431203"/>
          </a:xfrm>
          <a:prstGeom prst="rect">
            <a:avLst/>
          </a:prstGeom>
        </p:spPr>
      </p:pic>
      <p:sp>
        <p:nvSpPr>
          <p:cNvPr id="6" name="TextBox 5">
            <a:extLst>
              <a:ext uri="{FF2B5EF4-FFF2-40B4-BE49-F238E27FC236}">
                <a16:creationId xmlns:a16="http://schemas.microsoft.com/office/drawing/2014/main" id="{047C05CA-C780-40DE-ABAD-74956C6C8C50}"/>
              </a:ext>
            </a:extLst>
          </p:cNvPr>
          <p:cNvSpPr txBox="1"/>
          <p:nvPr/>
        </p:nvSpPr>
        <p:spPr>
          <a:xfrm>
            <a:off x="367553" y="153343"/>
            <a:ext cx="6096000" cy="369332"/>
          </a:xfrm>
          <a:prstGeom prst="rect">
            <a:avLst/>
          </a:prstGeom>
          <a:noFill/>
        </p:spPr>
        <p:txBody>
          <a:bodyPr wrap="square">
            <a:spAutoFit/>
          </a:bodyPr>
          <a:lstStyle/>
          <a:p>
            <a:r>
              <a:rPr lang="en-IN" b="1" dirty="0">
                <a:solidFill>
                  <a:srgbClr val="002060"/>
                </a:solidFill>
                <a:latin typeface="Garamond" panose="02020404030301010803" pitchFamily="18" charset="0"/>
                <a:cs typeface="Aharoni" panose="02010803020104030203" pitchFamily="2" charset="-79"/>
              </a:rPr>
              <a:t>DECISION  TREE:-CONCEPT</a:t>
            </a:r>
          </a:p>
        </p:txBody>
      </p:sp>
    </p:spTree>
    <p:extLst>
      <p:ext uri="{BB962C8B-B14F-4D97-AF65-F5344CB8AC3E}">
        <p14:creationId xmlns:p14="http://schemas.microsoft.com/office/powerpoint/2010/main" val="711974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F5967D3-564F-4D98-ABDB-146A9B165717}"/>
              </a:ext>
            </a:extLst>
          </p:cNvPr>
          <p:cNvSpPr txBox="1"/>
          <p:nvPr/>
        </p:nvSpPr>
        <p:spPr>
          <a:xfrm>
            <a:off x="385482" y="667435"/>
            <a:ext cx="11394142" cy="2308324"/>
          </a:xfrm>
          <a:prstGeom prst="rect">
            <a:avLst/>
          </a:prstGeom>
          <a:noFill/>
        </p:spPr>
        <p:txBody>
          <a:bodyPr wrap="square">
            <a:spAutoFit/>
          </a:bodyPr>
          <a:lstStyle/>
          <a:p>
            <a:pPr algn="l" fontAlgn="base"/>
            <a:r>
              <a:rPr lang="en-US" b="0" i="0" dirty="0">
                <a:effectLst/>
                <a:latin typeface="Segoe UI Emoji" panose="020B0502040204020203" pitchFamily="34" charset="0"/>
                <a:ea typeface="Segoe UI Emoji" panose="020B0502040204020203" pitchFamily="34" charset="0"/>
              </a:rPr>
              <a:t>The decision tree in above figure classifies a particular morning according to whether it is suitable for playing tennis and returning the classification associated with the particular leaf.(in this case Yes or No). </a:t>
            </a:r>
          </a:p>
          <a:p>
            <a:pPr algn="l" fontAlgn="base"/>
            <a:r>
              <a:rPr lang="en-US" b="0" i="0" dirty="0">
                <a:effectLst/>
                <a:latin typeface="Segoe UI Emoji" panose="020B0502040204020203" pitchFamily="34" charset="0"/>
                <a:ea typeface="Segoe UI Emoji" panose="020B0502040204020203" pitchFamily="34" charset="0"/>
              </a:rPr>
              <a:t>For example, the instance </a:t>
            </a:r>
          </a:p>
          <a:p>
            <a:pPr algn="l" fontAlgn="base"/>
            <a:r>
              <a:rPr lang="en-US" b="0" i="0" dirty="0">
                <a:effectLst/>
                <a:latin typeface="Segoe UI Emoji" panose="020B0502040204020203" pitchFamily="34" charset="0"/>
                <a:ea typeface="Segoe UI Emoji" panose="020B0502040204020203" pitchFamily="34" charset="0"/>
              </a:rPr>
              <a:t> (Outlook = Rain, Temperature = Hot, Humidity = High, Wind = Strong )</a:t>
            </a:r>
          </a:p>
          <a:p>
            <a:pPr algn="l" fontAlgn="base"/>
            <a:r>
              <a:rPr lang="en-US" b="0" i="0" dirty="0">
                <a:effectLst/>
                <a:latin typeface="Segoe UI Emoji" panose="020B0502040204020203" pitchFamily="34" charset="0"/>
                <a:ea typeface="Segoe UI Emoji" panose="020B0502040204020203" pitchFamily="34" charset="0"/>
              </a:rPr>
              <a:t>would be sorted down the leftmost branch of this decision tree and would therefore be classified as a negative instance. In other words we can say that decision tree represent a disjunction of conjunctions of constraints on the attribute values of instances. </a:t>
            </a:r>
          </a:p>
          <a:p>
            <a:pPr algn="l" fontAlgn="base"/>
            <a:r>
              <a:rPr lang="en-US" b="0" i="0" dirty="0">
                <a:effectLst/>
                <a:latin typeface="Segoe UI Emoji" panose="020B0502040204020203" pitchFamily="34" charset="0"/>
                <a:ea typeface="Segoe UI Emoji" panose="020B0502040204020203" pitchFamily="34" charset="0"/>
              </a:rPr>
              <a:t>(Outlook = Sunny ^ Humidity = Normal) v (Outlook = Overcast) v (Outlook = Rain ^ Wind = Weak) </a:t>
            </a:r>
          </a:p>
        </p:txBody>
      </p:sp>
      <p:sp>
        <p:nvSpPr>
          <p:cNvPr id="5" name="TextBox 4">
            <a:extLst>
              <a:ext uri="{FF2B5EF4-FFF2-40B4-BE49-F238E27FC236}">
                <a16:creationId xmlns:a16="http://schemas.microsoft.com/office/drawing/2014/main" id="{5B98F093-9235-405C-95CC-B35A21E04AF2}"/>
              </a:ext>
            </a:extLst>
          </p:cNvPr>
          <p:cNvSpPr txBox="1"/>
          <p:nvPr/>
        </p:nvSpPr>
        <p:spPr>
          <a:xfrm>
            <a:off x="385482" y="142545"/>
            <a:ext cx="6096000" cy="369332"/>
          </a:xfrm>
          <a:prstGeom prst="rect">
            <a:avLst/>
          </a:prstGeom>
          <a:noFill/>
        </p:spPr>
        <p:txBody>
          <a:bodyPr wrap="square">
            <a:spAutoFit/>
          </a:bodyPr>
          <a:lstStyle/>
          <a:p>
            <a:r>
              <a:rPr lang="en-IN" b="1" dirty="0">
                <a:solidFill>
                  <a:srgbClr val="002060"/>
                </a:solidFill>
                <a:latin typeface="Garamond" panose="02020404030301010803" pitchFamily="18" charset="0"/>
                <a:cs typeface="Aharoni" panose="02010803020104030203" pitchFamily="2" charset="-79"/>
              </a:rPr>
              <a:t>DECISION  TREE:-CONCEPT</a:t>
            </a:r>
          </a:p>
        </p:txBody>
      </p:sp>
      <p:sp>
        <p:nvSpPr>
          <p:cNvPr id="7" name="TextBox 6">
            <a:extLst>
              <a:ext uri="{FF2B5EF4-FFF2-40B4-BE49-F238E27FC236}">
                <a16:creationId xmlns:a16="http://schemas.microsoft.com/office/drawing/2014/main" id="{6EEC082C-CD2D-4B9A-8241-27CC6245DDAA}"/>
              </a:ext>
            </a:extLst>
          </p:cNvPr>
          <p:cNvSpPr txBox="1"/>
          <p:nvPr/>
        </p:nvSpPr>
        <p:spPr>
          <a:xfrm>
            <a:off x="224118" y="2975759"/>
            <a:ext cx="12281647" cy="5355312"/>
          </a:xfrm>
          <a:prstGeom prst="rect">
            <a:avLst/>
          </a:prstGeom>
          <a:noFill/>
        </p:spPr>
        <p:txBody>
          <a:bodyPr wrap="square">
            <a:spAutoFit/>
          </a:bodyPr>
          <a:lstStyle/>
          <a:p>
            <a:pPr algn="l"/>
            <a:r>
              <a:rPr lang="en-US" b="1" i="0" dirty="0">
                <a:effectLst/>
                <a:latin typeface="Garamond" panose="02020404030301010803" pitchFamily="18" charset="0"/>
              </a:rPr>
              <a:t>ADVANTAGES OF DECISION TREE</a:t>
            </a:r>
          </a:p>
          <a:p>
            <a:pPr algn="l"/>
            <a:r>
              <a:rPr lang="en-US" b="0" i="0" dirty="0">
                <a:solidFill>
                  <a:srgbClr val="57595D"/>
                </a:solidFill>
                <a:effectLst/>
                <a:latin typeface="Open Sans" panose="020B0606030504020204" pitchFamily="34" charset="0"/>
              </a:rPr>
              <a:t> </a:t>
            </a:r>
          </a:p>
          <a:p>
            <a:pPr algn="l"/>
            <a:r>
              <a:rPr lang="en-US" b="1" i="0" dirty="0">
                <a:solidFill>
                  <a:srgbClr val="132E57"/>
                </a:solidFill>
                <a:effectLst/>
                <a:latin typeface="Open Sans" panose="020B0606030504020204" pitchFamily="34" charset="0"/>
              </a:rPr>
              <a:t>1. Easy to read and interpret</a:t>
            </a:r>
          </a:p>
          <a:p>
            <a:pPr algn="l"/>
            <a:r>
              <a:rPr lang="en-US" b="0" i="0" dirty="0">
                <a:effectLst/>
                <a:latin typeface="Segoe UI Emoji" panose="020B0502040204020203" pitchFamily="34" charset="0"/>
                <a:ea typeface="Segoe UI Emoji" panose="020B0502040204020203" pitchFamily="34" charset="0"/>
              </a:rPr>
              <a:t>One of the advantages of decision trees is that their outputs are easy to read and interpret without requiring statistical knowledge. For example, when using decision trees to present demographic information on customers, the marketing department staff can read and interpret the graphical representation of the data without requiring statistical knowledge.</a:t>
            </a:r>
          </a:p>
          <a:p>
            <a:pPr algn="l"/>
            <a:r>
              <a:rPr lang="en-US" b="0" i="0" dirty="0">
                <a:effectLst/>
                <a:latin typeface="Segoe UI Emoji" panose="020B0502040204020203" pitchFamily="34" charset="0"/>
                <a:ea typeface="Segoe UI Emoji" panose="020B0502040204020203" pitchFamily="34" charset="0"/>
              </a:rPr>
              <a:t>The data can also generate important insights on the probabilities, costs, and alternatives to various strategies formulated by the marketing department.</a:t>
            </a:r>
          </a:p>
          <a:p>
            <a:pPr algn="l"/>
            <a:r>
              <a:rPr lang="en-US" b="0" i="0" dirty="0">
                <a:solidFill>
                  <a:srgbClr val="57595D"/>
                </a:solidFill>
                <a:effectLst/>
                <a:latin typeface="Open Sans" panose="020B0606030504020204" pitchFamily="34" charset="0"/>
              </a:rPr>
              <a:t> </a:t>
            </a:r>
          </a:p>
          <a:p>
            <a:pPr algn="l"/>
            <a:r>
              <a:rPr lang="en-US" b="1" i="0" dirty="0">
                <a:solidFill>
                  <a:srgbClr val="132E57"/>
                </a:solidFill>
                <a:effectLst/>
                <a:latin typeface="Open Sans" panose="020B0606030504020204" pitchFamily="34" charset="0"/>
              </a:rPr>
              <a:t>2. Easy to prepare</a:t>
            </a:r>
          </a:p>
          <a:p>
            <a:pPr algn="l"/>
            <a:r>
              <a:rPr lang="en-US" b="0" i="0" dirty="0">
                <a:effectLst/>
                <a:latin typeface="Segoe UI Emoji" panose="020B0502040204020203" pitchFamily="34" charset="0"/>
                <a:ea typeface="Segoe UI Emoji" panose="020B0502040204020203" pitchFamily="34" charset="0"/>
              </a:rPr>
              <a:t>Compared to other decision techniques, decision trees take less effort for data preparation. However, users need to have ready information to create new variables with the power to predict the target variable. They can also create classifications of data without having to compute complex calculations. For complex situations, users can combine decision trees with other methods.</a:t>
            </a:r>
          </a:p>
          <a:p>
            <a:pPr algn="l"/>
            <a:r>
              <a:rPr lang="en-US" b="0" i="0" dirty="0">
                <a:solidFill>
                  <a:srgbClr val="57595D"/>
                </a:solidFill>
                <a:effectLst/>
                <a:latin typeface="Open Sans" panose="020B0606030504020204" pitchFamily="34" charset="0"/>
              </a:rPr>
              <a:t> </a:t>
            </a:r>
          </a:p>
          <a:p>
            <a:pPr algn="l"/>
            <a:r>
              <a:rPr lang="en-US" b="1" i="0" dirty="0">
                <a:solidFill>
                  <a:srgbClr val="132E57"/>
                </a:solidFill>
                <a:effectLst/>
                <a:latin typeface="Open Sans" panose="020B0606030504020204" pitchFamily="34" charset="0"/>
              </a:rPr>
              <a:t>3. Less data cleaning required</a:t>
            </a:r>
          </a:p>
          <a:p>
            <a:pPr algn="l"/>
            <a:r>
              <a:rPr lang="en-US" b="0" i="0" dirty="0">
                <a:solidFill>
                  <a:srgbClr val="57595D"/>
                </a:solidFill>
                <a:effectLst/>
                <a:latin typeface="Open Sans" panose="020B0606030504020204" pitchFamily="34" charset="0"/>
              </a:rPr>
              <a:t>Another advantage of decision trees is that there is less data cleaning required once the variables have been created. Cases of missing values and </a:t>
            </a:r>
            <a:r>
              <a:rPr lang="en-US" b="0" i="0" u="none" strike="noStrike" dirty="0">
                <a:solidFill>
                  <a:srgbClr val="FA621C"/>
                </a:solidFill>
                <a:effectLst/>
                <a:latin typeface="Open Sans" panose="020B0606030504020204" pitchFamily="34" charset="0"/>
                <a:hlinkClick r:id="rId2"/>
              </a:rPr>
              <a:t>outliers</a:t>
            </a:r>
            <a:r>
              <a:rPr lang="en-US" b="0" i="0" dirty="0">
                <a:solidFill>
                  <a:srgbClr val="57595D"/>
                </a:solidFill>
                <a:effectLst/>
                <a:latin typeface="Open Sans" panose="020B0606030504020204" pitchFamily="34" charset="0"/>
              </a:rPr>
              <a:t> have less significance on the decision tree’s data.</a:t>
            </a:r>
          </a:p>
          <a:p>
            <a:pPr algn="l"/>
            <a:r>
              <a:rPr lang="en-US" b="0" i="0" dirty="0">
                <a:solidFill>
                  <a:srgbClr val="57595D"/>
                </a:solidFill>
                <a:effectLst/>
                <a:latin typeface="Open Sans" panose="020B0606030504020204" pitchFamily="34" charset="0"/>
              </a:rPr>
              <a:t> </a:t>
            </a:r>
          </a:p>
        </p:txBody>
      </p:sp>
    </p:spTree>
    <p:extLst>
      <p:ext uri="{BB962C8B-B14F-4D97-AF65-F5344CB8AC3E}">
        <p14:creationId xmlns:p14="http://schemas.microsoft.com/office/powerpoint/2010/main" val="17646836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E44714B-A93E-4463-B1A2-16E029D3D3BB}"/>
              </a:ext>
            </a:extLst>
          </p:cNvPr>
          <p:cNvSpPr txBox="1"/>
          <p:nvPr/>
        </p:nvSpPr>
        <p:spPr>
          <a:xfrm>
            <a:off x="331694" y="2087086"/>
            <a:ext cx="11528612" cy="3416320"/>
          </a:xfrm>
          <a:prstGeom prst="rect">
            <a:avLst/>
          </a:prstGeom>
          <a:noFill/>
        </p:spPr>
        <p:txBody>
          <a:bodyPr wrap="square">
            <a:spAutoFit/>
          </a:bodyPr>
          <a:lstStyle/>
          <a:p>
            <a:pPr algn="l"/>
            <a:r>
              <a:rPr lang="en-US" b="1" dirty="0">
                <a:latin typeface="Garamond" panose="02020404030301010803" pitchFamily="18" charset="0"/>
              </a:rPr>
              <a:t>DISADVANTAGES OF DECISION TREES</a:t>
            </a:r>
            <a:endParaRPr lang="en-US" b="1" i="0" dirty="0">
              <a:effectLst/>
              <a:latin typeface="Garamond" panose="02020404030301010803" pitchFamily="18" charset="0"/>
            </a:endParaRPr>
          </a:p>
          <a:p>
            <a:pPr algn="l"/>
            <a:r>
              <a:rPr lang="en-US" b="0" i="0" dirty="0">
                <a:solidFill>
                  <a:srgbClr val="57595D"/>
                </a:solidFill>
                <a:effectLst/>
                <a:latin typeface="Open Sans" panose="020B0606030504020204" pitchFamily="34" charset="0"/>
              </a:rPr>
              <a:t> </a:t>
            </a:r>
          </a:p>
          <a:p>
            <a:pPr algn="l"/>
            <a:r>
              <a:rPr lang="en-US" b="1" i="0" dirty="0">
                <a:solidFill>
                  <a:srgbClr val="132E57"/>
                </a:solidFill>
                <a:effectLst/>
                <a:latin typeface="Open Sans" panose="020B0606030504020204" pitchFamily="34" charset="0"/>
              </a:rPr>
              <a:t>1. Unstable nature</a:t>
            </a:r>
          </a:p>
          <a:p>
            <a:pPr algn="l"/>
            <a:r>
              <a:rPr lang="en-US" b="0" i="0" dirty="0">
                <a:effectLst/>
                <a:latin typeface="Segoe UI Emoji" panose="020B0502040204020203" pitchFamily="34" charset="0"/>
                <a:ea typeface="Segoe UI Emoji" panose="020B0502040204020203" pitchFamily="34" charset="0"/>
              </a:rPr>
              <a:t>One of the limitations of decision trees is that they are largely unstable compared to other decision predictors. A small change in the data can result in a major change in the structure of the decision tree, which can convey a different result from what users will get in a normal event. The resulting change in the outcome can be managed by machine learning algorithms, such as </a:t>
            </a:r>
            <a:r>
              <a:rPr lang="en-US" b="0" i="0" u="none" strike="noStrike" dirty="0">
                <a:effectLst/>
                <a:latin typeface="Segoe UI Emoji" panose="020B0502040204020203" pitchFamily="34" charset="0"/>
                <a:ea typeface="Segoe UI Emoji" panose="020B0502040204020203" pitchFamily="34" charset="0"/>
                <a:hlinkClick r:id="rId2">
                  <a:extLst>
                    <a:ext uri="{A12FA001-AC4F-418D-AE19-62706E023703}">
                      <ahyp:hlinkClr xmlns:ahyp="http://schemas.microsoft.com/office/drawing/2018/hyperlinkcolor" val="tx"/>
                    </a:ext>
                  </a:extLst>
                </a:hlinkClick>
              </a:rPr>
              <a:t>boosting</a:t>
            </a:r>
            <a:r>
              <a:rPr lang="en-US" b="0" i="0" dirty="0">
                <a:effectLst/>
                <a:latin typeface="Segoe UI Emoji" panose="020B0502040204020203" pitchFamily="34" charset="0"/>
                <a:ea typeface="Segoe UI Emoji" panose="020B0502040204020203" pitchFamily="34" charset="0"/>
              </a:rPr>
              <a:t> and </a:t>
            </a:r>
            <a:r>
              <a:rPr lang="en-US" b="0" i="0" u="none" strike="noStrike" dirty="0">
                <a:effectLst/>
                <a:latin typeface="Segoe UI Emoji" panose="020B0502040204020203" pitchFamily="34" charset="0"/>
                <a:ea typeface="Segoe UI Emoji" panose="020B0502040204020203" pitchFamily="34" charset="0"/>
                <a:hlinkClick r:id="rId3">
                  <a:extLst>
                    <a:ext uri="{A12FA001-AC4F-418D-AE19-62706E023703}">
                      <ahyp:hlinkClr xmlns:ahyp="http://schemas.microsoft.com/office/drawing/2018/hyperlinkcolor" val="tx"/>
                    </a:ext>
                  </a:extLst>
                </a:hlinkClick>
              </a:rPr>
              <a:t>bagging</a:t>
            </a:r>
            <a:r>
              <a:rPr lang="en-US" b="0" i="0" dirty="0">
                <a:effectLst/>
                <a:latin typeface="Segoe UI Emoji" panose="020B0502040204020203" pitchFamily="34" charset="0"/>
                <a:ea typeface="Segoe UI Emoji" panose="020B0502040204020203" pitchFamily="34" charset="0"/>
              </a:rPr>
              <a:t>.</a:t>
            </a:r>
          </a:p>
          <a:p>
            <a:pPr algn="l"/>
            <a:r>
              <a:rPr lang="en-US" b="0" i="0" dirty="0">
                <a:effectLst/>
                <a:latin typeface="Segoe UI Emoji" panose="020B0502040204020203" pitchFamily="34" charset="0"/>
                <a:ea typeface="Segoe UI Emoji" panose="020B0502040204020203" pitchFamily="34" charset="0"/>
              </a:rPr>
              <a:t> </a:t>
            </a:r>
          </a:p>
          <a:p>
            <a:pPr algn="l"/>
            <a:r>
              <a:rPr lang="en-US" b="1" i="0" dirty="0">
                <a:solidFill>
                  <a:srgbClr val="132E57"/>
                </a:solidFill>
                <a:effectLst/>
                <a:latin typeface="Open Sans" panose="020B0606030504020204" pitchFamily="34" charset="0"/>
              </a:rPr>
              <a:t>2. Less effective in predicting the outcome of a continuous variable</a:t>
            </a:r>
          </a:p>
          <a:p>
            <a:pPr algn="l"/>
            <a:r>
              <a:rPr lang="en-US" b="0" i="0" dirty="0">
                <a:effectLst/>
                <a:latin typeface="Segoe UI Emoji" panose="020B0502040204020203" pitchFamily="34" charset="0"/>
                <a:ea typeface="Segoe UI Emoji" panose="020B0502040204020203" pitchFamily="34" charset="0"/>
              </a:rPr>
              <a:t>In addition, decision trees are less effective in making predictions when the main goal is to predict the outcome of a continuous variable. This is because decision trees tend to lose information when categorizing variables into multiple categories.</a:t>
            </a:r>
          </a:p>
        </p:txBody>
      </p:sp>
      <p:sp>
        <p:nvSpPr>
          <p:cNvPr id="5" name="TextBox 4">
            <a:extLst>
              <a:ext uri="{FF2B5EF4-FFF2-40B4-BE49-F238E27FC236}">
                <a16:creationId xmlns:a16="http://schemas.microsoft.com/office/drawing/2014/main" id="{0872DBD0-8E4C-4250-9BCB-03017C3C746A}"/>
              </a:ext>
            </a:extLst>
          </p:cNvPr>
          <p:cNvSpPr txBox="1"/>
          <p:nvPr/>
        </p:nvSpPr>
        <p:spPr>
          <a:xfrm>
            <a:off x="448235" y="567516"/>
            <a:ext cx="11528611" cy="1754326"/>
          </a:xfrm>
          <a:prstGeom prst="rect">
            <a:avLst/>
          </a:prstGeom>
          <a:noFill/>
        </p:spPr>
        <p:txBody>
          <a:bodyPr wrap="square">
            <a:spAutoFit/>
          </a:bodyPr>
          <a:lstStyle/>
          <a:p>
            <a:pPr algn="l"/>
            <a:r>
              <a:rPr lang="en-US" b="0" i="0" dirty="0">
                <a:effectLst/>
                <a:latin typeface="Segoe UI Emoji" panose="020B0502040204020203" pitchFamily="34" charset="0"/>
                <a:ea typeface="Segoe UI Emoji" panose="020B0502040204020203" pitchFamily="34" charset="0"/>
              </a:rPr>
              <a:t>For complex situations, users can combine decision trees with other methods.</a:t>
            </a:r>
          </a:p>
          <a:p>
            <a:pPr algn="l"/>
            <a:r>
              <a:rPr lang="en-US" b="0" i="0" dirty="0">
                <a:solidFill>
                  <a:srgbClr val="57595D"/>
                </a:solidFill>
                <a:effectLst/>
                <a:latin typeface="Open Sans" panose="020B0606030504020204" pitchFamily="34" charset="0"/>
              </a:rPr>
              <a:t> </a:t>
            </a:r>
          </a:p>
          <a:p>
            <a:pPr algn="l"/>
            <a:r>
              <a:rPr lang="en-US" b="1" i="0" dirty="0">
                <a:solidFill>
                  <a:srgbClr val="132E57"/>
                </a:solidFill>
                <a:effectLst/>
                <a:latin typeface="Open Sans" panose="020B0606030504020204" pitchFamily="34" charset="0"/>
              </a:rPr>
              <a:t>3. Less data cleaning required</a:t>
            </a:r>
          </a:p>
          <a:p>
            <a:pPr algn="l"/>
            <a:r>
              <a:rPr lang="en-US" b="0" i="0" dirty="0">
                <a:effectLst/>
                <a:latin typeface="Segoe UI Emoji" panose="020B0502040204020203" pitchFamily="34" charset="0"/>
                <a:ea typeface="Segoe UI Emoji" panose="020B0502040204020203" pitchFamily="34" charset="0"/>
              </a:rPr>
              <a:t>Another advantage of decision trees is that there is less data cleaning required once the variables have been created. Cases of missing values and </a:t>
            </a:r>
            <a:r>
              <a:rPr lang="en-US" b="0" i="0" u="none" strike="noStrike" dirty="0">
                <a:effectLst/>
                <a:latin typeface="Segoe UI Emoji" panose="020B0502040204020203" pitchFamily="34" charset="0"/>
                <a:ea typeface="Segoe UI Emoji" panose="020B0502040204020203" pitchFamily="34" charset="0"/>
                <a:hlinkClick r:id="rId4">
                  <a:extLst>
                    <a:ext uri="{A12FA001-AC4F-418D-AE19-62706E023703}">
                      <ahyp:hlinkClr xmlns:ahyp="http://schemas.microsoft.com/office/drawing/2018/hyperlinkcolor" val="tx"/>
                    </a:ext>
                  </a:extLst>
                </a:hlinkClick>
              </a:rPr>
              <a:t>outliers</a:t>
            </a:r>
            <a:r>
              <a:rPr lang="en-US" b="0" i="0" dirty="0">
                <a:effectLst/>
                <a:latin typeface="Segoe UI Emoji" panose="020B0502040204020203" pitchFamily="34" charset="0"/>
                <a:ea typeface="Segoe UI Emoji" panose="020B0502040204020203" pitchFamily="34" charset="0"/>
              </a:rPr>
              <a:t> have less significance on the decision tree’s data.</a:t>
            </a:r>
          </a:p>
          <a:p>
            <a:pPr algn="l"/>
            <a:r>
              <a:rPr lang="en-US" b="0" i="0" dirty="0">
                <a:effectLst/>
                <a:latin typeface="Segoe UI Emoji" panose="020B0502040204020203" pitchFamily="34" charset="0"/>
                <a:ea typeface="Segoe UI Emoji" panose="020B0502040204020203" pitchFamily="34" charset="0"/>
              </a:rPr>
              <a:t> </a:t>
            </a:r>
          </a:p>
        </p:txBody>
      </p:sp>
      <p:sp>
        <p:nvSpPr>
          <p:cNvPr id="7" name="TextBox 6">
            <a:extLst>
              <a:ext uri="{FF2B5EF4-FFF2-40B4-BE49-F238E27FC236}">
                <a16:creationId xmlns:a16="http://schemas.microsoft.com/office/drawing/2014/main" id="{01968C49-61D6-43D5-8717-7CF730FFC564}"/>
              </a:ext>
            </a:extLst>
          </p:cNvPr>
          <p:cNvSpPr txBox="1"/>
          <p:nvPr/>
        </p:nvSpPr>
        <p:spPr>
          <a:xfrm>
            <a:off x="372035" y="165778"/>
            <a:ext cx="6122894" cy="369332"/>
          </a:xfrm>
          <a:prstGeom prst="rect">
            <a:avLst/>
          </a:prstGeom>
          <a:noFill/>
        </p:spPr>
        <p:txBody>
          <a:bodyPr wrap="square">
            <a:spAutoFit/>
          </a:bodyPr>
          <a:lstStyle/>
          <a:p>
            <a:r>
              <a:rPr lang="en-IN" b="1" dirty="0">
                <a:solidFill>
                  <a:srgbClr val="002060"/>
                </a:solidFill>
                <a:latin typeface="Garamond" panose="02020404030301010803" pitchFamily="18" charset="0"/>
                <a:cs typeface="Aharoni" panose="02010803020104030203" pitchFamily="2" charset="-79"/>
              </a:rPr>
              <a:t>DECISION  TREE:-CONCEPT</a:t>
            </a:r>
          </a:p>
        </p:txBody>
      </p:sp>
    </p:spTree>
    <p:extLst>
      <p:ext uri="{BB962C8B-B14F-4D97-AF65-F5344CB8AC3E}">
        <p14:creationId xmlns:p14="http://schemas.microsoft.com/office/powerpoint/2010/main" val="17446039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16B4D3E-3355-41A8-90F3-2C36A91FBB91}"/>
              </a:ext>
            </a:extLst>
          </p:cNvPr>
          <p:cNvSpPr txBox="1"/>
          <p:nvPr/>
        </p:nvSpPr>
        <p:spPr>
          <a:xfrm>
            <a:off x="439270" y="766553"/>
            <a:ext cx="11456895" cy="2862322"/>
          </a:xfrm>
          <a:prstGeom prst="rect">
            <a:avLst/>
          </a:prstGeom>
          <a:noFill/>
        </p:spPr>
        <p:txBody>
          <a:bodyPr wrap="square">
            <a:spAutoFit/>
          </a:bodyPr>
          <a:lstStyle/>
          <a:p>
            <a:r>
              <a:rPr lang="en-US" b="1" dirty="0">
                <a:latin typeface="Garamond" panose="02020404030301010803" pitchFamily="18" charset="0"/>
              </a:rPr>
              <a:t>CART-Classification and Regression Tree-</a:t>
            </a:r>
          </a:p>
          <a:p>
            <a:endParaRPr lang="en-US" b="1" dirty="0">
              <a:latin typeface="Garamond" panose="02020404030301010803" pitchFamily="18" charset="0"/>
            </a:endParaRPr>
          </a:p>
          <a:p>
            <a:r>
              <a:rPr lang="en-US" dirty="0">
                <a:latin typeface="Segoe UI Emoji" panose="020B0502040204020203" pitchFamily="34" charset="0"/>
                <a:ea typeface="Segoe UI Emoji" panose="020B0502040204020203" pitchFamily="34" charset="0"/>
              </a:rPr>
              <a:t>Decision Tree, which has continuous target/dependent variable then it is called</a:t>
            </a:r>
          </a:p>
          <a:p>
            <a:r>
              <a:rPr lang="en-US" dirty="0">
                <a:latin typeface="Segoe UI Emoji" panose="020B0502040204020203" pitchFamily="34" charset="0"/>
                <a:ea typeface="Segoe UI Emoji" panose="020B0502040204020203" pitchFamily="34" charset="0"/>
              </a:rPr>
              <a:t>as Classification and Regression Tree (CART).</a:t>
            </a:r>
          </a:p>
          <a:p>
            <a:r>
              <a:rPr lang="en-US" dirty="0">
                <a:latin typeface="Segoe UI Emoji" panose="020B0502040204020203" pitchFamily="34" charset="0"/>
                <a:ea typeface="Segoe UI Emoji" panose="020B0502040204020203" pitchFamily="34" charset="0"/>
              </a:rPr>
              <a:t>The CART model, usually follows the below steps</a:t>
            </a:r>
          </a:p>
          <a:p>
            <a:r>
              <a:rPr lang="en-US" dirty="0">
                <a:latin typeface="Segoe UI Emoji" panose="020B0502040204020203" pitchFamily="34" charset="0"/>
                <a:ea typeface="Segoe UI Emoji" panose="020B0502040204020203" pitchFamily="34" charset="0"/>
              </a:rPr>
              <a:t>• Build a tree by splitting on variables</a:t>
            </a:r>
          </a:p>
          <a:p>
            <a:r>
              <a:rPr lang="en-US" dirty="0">
                <a:latin typeface="Segoe UI Emoji" panose="020B0502040204020203" pitchFamily="34" charset="0"/>
                <a:ea typeface="Segoe UI Emoji" panose="020B0502040204020203" pitchFamily="34" charset="0"/>
              </a:rPr>
              <a:t>• To predict the outcome for an observation, follow the splits and at the end, predict the most frequent outcome.</a:t>
            </a:r>
          </a:p>
          <a:p>
            <a:r>
              <a:rPr lang="en-US" dirty="0">
                <a:latin typeface="Segoe UI Emoji" panose="020B0502040204020203" pitchFamily="34" charset="0"/>
                <a:ea typeface="Segoe UI Emoji" panose="020B0502040204020203" pitchFamily="34" charset="0"/>
              </a:rPr>
              <a:t>• Does not assume a linear model</a:t>
            </a:r>
          </a:p>
          <a:p>
            <a:r>
              <a:rPr lang="en-US" dirty="0">
                <a:latin typeface="Segoe UI Emoji" panose="020B0502040204020203" pitchFamily="34" charset="0"/>
                <a:ea typeface="Segoe UI Emoji" panose="020B0502040204020203" pitchFamily="34" charset="0"/>
              </a:rPr>
              <a:t>• Interpretable</a:t>
            </a:r>
            <a:endParaRPr lang="en-IN" dirty="0">
              <a:latin typeface="Segoe UI Emoji" panose="020B0502040204020203" pitchFamily="34" charset="0"/>
              <a:ea typeface="Segoe UI Emoji" panose="020B0502040204020203" pitchFamily="34" charset="0"/>
            </a:endParaRPr>
          </a:p>
        </p:txBody>
      </p:sp>
      <p:sp>
        <p:nvSpPr>
          <p:cNvPr id="7" name="TextBox 6">
            <a:extLst>
              <a:ext uri="{FF2B5EF4-FFF2-40B4-BE49-F238E27FC236}">
                <a16:creationId xmlns:a16="http://schemas.microsoft.com/office/drawing/2014/main" id="{D7237D73-D268-47B0-9B73-7ED9D884C03E}"/>
              </a:ext>
            </a:extLst>
          </p:cNvPr>
          <p:cNvSpPr txBox="1"/>
          <p:nvPr/>
        </p:nvSpPr>
        <p:spPr>
          <a:xfrm>
            <a:off x="331694" y="151510"/>
            <a:ext cx="6096000" cy="369332"/>
          </a:xfrm>
          <a:prstGeom prst="rect">
            <a:avLst/>
          </a:prstGeom>
          <a:noFill/>
        </p:spPr>
        <p:txBody>
          <a:bodyPr wrap="square">
            <a:spAutoFit/>
          </a:bodyPr>
          <a:lstStyle/>
          <a:p>
            <a:r>
              <a:rPr lang="en-IN" b="1" dirty="0">
                <a:solidFill>
                  <a:srgbClr val="002060"/>
                </a:solidFill>
                <a:latin typeface="Garamond" panose="02020404030301010803" pitchFamily="18" charset="0"/>
                <a:cs typeface="Aharoni" panose="02010803020104030203" pitchFamily="2" charset="-79"/>
              </a:rPr>
              <a:t>DECISION  TREE:-CART</a:t>
            </a:r>
          </a:p>
        </p:txBody>
      </p:sp>
      <p:sp>
        <p:nvSpPr>
          <p:cNvPr id="9" name="TextBox 8">
            <a:extLst>
              <a:ext uri="{FF2B5EF4-FFF2-40B4-BE49-F238E27FC236}">
                <a16:creationId xmlns:a16="http://schemas.microsoft.com/office/drawing/2014/main" id="{0616B056-97CE-4D55-8509-CA0EF0D53F12}"/>
              </a:ext>
            </a:extLst>
          </p:cNvPr>
          <p:cNvSpPr txBox="1"/>
          <p:nvPr/>
        </p:nvSpPr>
        <p:spPr>
          <a:xfrm>
            <a:off x="510989" y="3731150"/>
            <a:ext cx="10802470" cy="2308324"/>
          </a:xfrm>
          <a:prstGeom prst="rect">
            <a:avLst/>
          </a:prstGeom>
          <a:noFill/>
        </p:spPr>
        <p:txBody>
          <a:bodyPr wrap="square">
            <a:spAutoFit/>
          </a:bodyPr>
          <a:lstStyle/>
          <a:p>
            <a:r>
              <a:rPr lang="en-US" b="1" dirty="0">
                <a:latin typeface="Garamond" panose="02020404030301010803" pitchFamily="18" charset="0"/>
              </a:rPr>
              <a:t>When does CART Stop splitting?  </a:t>
            </a:r>
          </a:p>
          <a:p>
            <a:endParaRPr lang="en-US" b="1" dirty="0">
              <a:latin typeface="Garamond" panose="02020404030301010803" pitchFamily="18" charset="0"/>
            </a:endParaRPr>
          </a:p>
          <a:p>
            <a:r>
              <a:rPr lang="en-US" dirty="0"/>
              <a:t>There are different ways to control how many splits are generated in a CART tree </a:t>
            </a:r>
          </a:p>
          <a:p>
            <a:r>
              <a:rPr lang="en-US" dirty="0"/>
              <a:t>• One way is by setting a lower bound for the number of points in each subset In R, a parameter that controls this is minbucket </a:t>
            </a:r>
          </a:p>
          <a:p>
            <a:r>
              <a:rPr lang="en-US" dirty="0"/>
              <a:t>• The smaller it is, the more splits will be generated </a:t>
            </a:r>
          </a:p>
          <a:p>
            <a:r>
              <a:rPr lang="en-US" dirty="0"/>
              <a:t>• If it is too small, overfitting will occur </a:t>
            </a:r>
          </a:p>
          <a:p>
            <a:r>
              <a:rPr lang="en-US" dirty="0"/>
              <a:t>• If it is too large, model will be too simple and accuracy will be poo</a:t>
            </a:r>
            <a:endParaRPr lang="en-IN" dirty="0"/>
          </a:p>
        </p:txBody>
      </p:sp>
    </p:spTree>
    <p:extLst>
      <p:ext uri="{BB962C8B-B14F-4D97-AF65-F5344CB8AC3E}">
        <p14:creationId xmlns:p14="http://schemas.microsoft.com/office/powerpoint/2010/main" val="327099969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{5E1AB442-F86F-45B1-8A3C-9231469E648D}tf33552983_win32</Template>
  <TotalTime>683</TotalTime>
  <Words>3117</Words>
  <Application>Microsoft Office PowerPoint</Application>
  <PresentationFormat>Widescreen</PresentationFormat>
  <Paragraphs>204</Paragraphs>
  <Slides>23</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23</vt:i4>
      </vt:variant>
    </vt:vector>
  </HeadingPairs>
  <TitlesOfParts>
    <vt:vector size="36" baseType="lpstr">
      <vt:lpstr>Arial</vt:lpstr>
      <vt:lpstr>Arial</vt:lpstr>
      <vt:lpstr>charter</vt:lpstr>
      <vt:lpstr>Franklin Gothic Book</vt:lpstr>
      <vt:lpstr>Franklin Gothic Demi</vt:lpstr>
      <vt:lpstr>Garamond</vt:lpstr>
      <vt:lpstr>Lato</vt:lpstr>
      <vt:lpstr>Open Sans</vt:lpstr>
      <vt:lpstr>Segoe UI Emoji</vt:lpstr>
      <vt:lpstr>urw-din</vt:lpstr>
      <vt:lpstr>Wingdings</vt:lpstr>
      <vt:lpstr>Wingdings 2</vt:lpstr>
      <vt:lpstr>DividendVTI</vt:lpstr>
      <vt:lpstr>DECISION TREE AND RANDOM FOREST-Letter recogniztion CASE STUDY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RANDOM FOREST-LEAD SCORING CASE STUDY</dc:title>
  <dc:creator>Tania Das</dc:creator>
  <cp:lastModifiedBy>ATANU DAS</cp:lastModifiedBy>
  <cp:revision>63</cp:revision>
  <dcterms:created xsi:type="dcterms:W3CDTF">2022-04-07T10:33:31Z</dcterms:created>
  <dcterms:modified xsi:type="dcterms:W3CDTF">2024-08-26T16:29:14Z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