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4" r:id="rId5"/>
    <p:sldId id="265" r:id="rId6"/>
    <p:sldId id="259" r:id="rId7"/>
    <p:sldId id="260" r:id="rId8"/>
    <p:sldId id="261" r:id="rId9"/>
    <p:sldId id="267" r:id="rId10"/>
    <p:sldId id="268" r:id="rId11"/>
    <p:sldId id="270" r:id="rId12"/>
    <p:sldId id="271" r:id="rId13"/>
    <p:sldId id="269" r:id="rId14"/>
    <p:sldId id="272" r:id="rId15"/>
    <p:sldId id="273" r:id="rId16"/>
    <p:sldId id="274"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358809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5231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965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68017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502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93267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3826537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494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28150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0FAC-2372-41F3-83C5-923E6CC3148A}" type="datetimeFigureOut">
              <a:rPr lang="en-IN" smtClean="0"/>
              <a:t>21-08-2020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339973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80FAC-2372-41F3-83C5-923E6CC3148A}"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23728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80FAC-2372-41F3-83C5-923E6CC3148A}" type="datetimeFigureOut">
              <a:rPr lang="en-IN" smtClean="0"/>
              <a:t>21-08-2020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81677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80FAC-2372-41F3-83C5-923E6CC3148A}" type="datetimeFigureOut">
              <a:rPr lang="en-IN" smtClean="0"/>
              <a:t>21-08-2020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301185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80FAC-2372-41F3-83C5-923E6CC3148A}" type="datetimeFigureOut">
              <a:rPr lang="en-IN" smtClean="0"/>
              <a:t>21-08-2020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105525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80FAC-2372-41F3-83C5-923E6CC3148A}" type="datetimeFigureOut">
              <a:rPr lang="en-IN" smtClean="0"/>
              <a:t>21-08-2020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9D6AD-A3F0-43CC-9653-B36390B9BB28}" type="slidenum">
              <a:rPr lang="en-IN" smtClean="0"/>
              <a:t>‹#›</a:t>
            </a:fld>
            <a:endParaRPr lang="en-IN"/>
          </a:p>
        </p:txBody>
      </p:sp>
    </p:spTree>
    <p:extLst>
      <p:ext uri="{BB962C8B-B14F-4D97-AF65-F5344CB8AC3E}">
        <p14:creationId xmlns:p14="http://schemas.microsoft.com/office/powerpoint/2010/main" val="425552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C9D6AD-A3F0-43CC-9653-B36390B9BB28}" type="slidenum">
              <a:rPr lang="en-IN" smtClean="0"/>
              <a:t>‹#›</a:t>
            </a:fld>
            <a:endParaRPr lang="en-IN"/>
          </a:p>
        </p:txBody>
      </p:sp>
      <p:sp>
        <p:nvSpPr>
          <p:cNvPr id="5" name="Date Placeholder 4"/>
          <p:cNvSpPr>
            <a:spLocks noGrp="1"/>
          </p:cNvSpPr>
          <p:nvPr>
            <p:ph type="dt" sz="half" idx="10"/>
          </p:nvPr>
        </p:nvSpPr>
        <p:spPr/>
        <p:txBody>
          <a:bodyPr/>
          <a:lstStyle/>
          <a:p>
            <a:fld id="{B9E80FAC-2372-41F3-83C5-923E6CC3148A}" type="datetimeFigureOut">
              <a:rPr lang="en-IN" smtClean="0"/>
              <a:t>21-08-2020</a:t>
            </a:fld>
            <a:endParaRPr lang="en-IN"/>
          </a:p>
        </p:txBody>
      </p:sp>
    </p:spTree>
    <p:extLst>
      <p:ext uri="{BB962C8B-B14F-4D97-AF65-F5344CB8AC3E}">
        <p14:creationId xmlns:p14="http://schemas.microsoft.com/office/powerpoint/2010/main" val="41858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E80FAC-2372-41F3-83C5-923E6CC3148A}" type="datetimeFigureOut">
              <a:rPr lang="en-IN" smtClean="0"/>
              <a:t>21-08-2020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C9D6AD-A3F0-43CC-9653-B36390B9BB28}" type="slidenum">
              <a:rPr lang="en-IN" smtClean="0"/>
              <a:t>‹#›</a:t>
            </a:fld>
            <a:endParaRPr lang="en-IN"/>
          </a:p>
        </p:txBody>
      </p:sp>
    </p:spTree>
    <p:extLst>
      <p:ext uri="{BB962C8B-B14F-4D97-AF65-F5344CB8AC3E}">
        <p14:creationId xmlns:p14="http://schemas.microsoft.com/office/powerpoint/2010/main" val="265970433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E226-703C-4538-BF40-955C9507A044}"/>
              </a:ext>
            </a:extLst>
          </p:cNvPr>
          <p:cNvSpPr>
            <a:spLocks noGrp="1"/>
          </p:cNvSpPr>
          <p:nvPr>
            <p:ph type="ctrTitle"/>
          </p:nvPr>
        </p:nvSpPr>
        <p:spPr/>
        <p:txBody>
          <a:bodyPr/>
          <a:lstStyle/>
          <a:p>
            <a:pPr algn="ctr"/>
            <a:r>
              <a:rPr lang="en-IN" dirty="0"/>
              <a:t>Aspect Category Sentiment Analysis on a Challenging Dataset</a:t>
            </a:r>
          </a:p>
        </p:txBody>
      </p:sp>
      <p:sp>
        <p:nvSpPr>
          <p:cNvPr id="3" name="Subtitle 2">
            <a:extLst>
              <a:ext uri="{FF2B5EF4-FFF2-40B4-BE49-F238E27FC236}">
                <a16:creationId xmlns:a16="http://schemas.microsoft.com/office/drawing/2014/main" id="{C8B41BA1-2F56-4698-8B14-10B5319C2FA8}"/>
              </a:ext>
            </a:extLst>
          </p:cNvPr>
          <p:cNvSpPr>
            <a:spLocks noGrp="1"/>
          </p:cNvSpPr>
          <p:nvPr>
            <p:ph type="subTitle" idx="1"/>
          </p:nvPr>
        </p:nvSpPr>
        <p:spPr/>
        <p:txBody>
          <a:bodyPr/>
          <a:lstStyle/>
          <a:p>
            <a:r>
              <a:rPr lang="en-IN" dirty="0"/>
              <a:t>By Kiran Negi and Saumitra Das</a:t>
            </a:r>
          </a:p>
          <a:p>
            <a:r>
              <a:rPr lang="en-IN" dirty="0"/>
              <a:t>School of Computing, DCU</a:t>
            </a:r>
          </a:p>
        </p:txBody>
      </p:sp>
    </p:spTree>
    <p:extLst>
      <p:ext uri="{BB962C8B-B14F-4D97-AF65-F5344CB8AC3E}">
        <p14:creationId xmlns:p14="http://schemas.microsoft.com/office/powerpoint/2010/main" val="224103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2. Deep-learning word-embedding methods</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lstStyle/>
          <a:p>
            <a:r>
              <a:rPr lang="en-IN" dirty="0"/>
              <a:t>Model</a:t>
            </a:r>
          </a:p>
          <a:p>
            <a:pPr lvl="1">
              <a:buFont typeface="Arial" panose="020B0604020202020204" pitchFamily="34" charset="0"/>
              <a:buChar char="•"/>
            </a:pPr>
            <a:r>
              <a:rPr lang="en-IN" dirty="0"/>
              <a:t>Feed-Forward deep learning CNN model</a:t>
            </a:r>
          </a:p>
          <a:p>
            <a:pPr lvl="1">
              <a:buFont typeface="Arial" panose="020B0604020202020204" pitchFamily="34" charset="0"/>
              <a:buChar char="•"/>
            </a:pPr>
            <a:r>
              <a:rPr lang="en-IN" dirty="0"/>
              <a:t>Simple 1Dimensional-CNN classifier for each aspect category</a:t>
            </a:r>
          </a:p>
          <a:p>
            <a:pPr lvl="1">
              <a:buFont typeface="Arial" panose="020B0604020202020204" pitchFamily="34" charset="0"/>
              <a:buChar char="•"/>
            </a:pPr>
            <a:r>
              <a:rPr lang="en-IN" dirty="0"/>
              <a:t>Embedding layer of pre-trained word embeddings</a:t>
            </a:r>
          </a:p>
          <a:p>
            <a:pPr lvl="1">
              <a:buFont typeface="Arial" panose="020B0604020202020204" pitchFamily="34" charset="0"/>
              <a:buChar char="•"/>
            </a:pPr>
            <a:r>
              <a:rPr lang="en-US" dirty="0"/>
              <a:t>Separate evaluation scores are recorded for each aspect category, and the average value is considered </a:t>
            </a:r>
            <a:r>
              <a:rPr lang="en-IN" dirty="0"/>
              <a:t>as the final score.</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86680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2. Deep-learning word-embedding methods</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normAutofit/>
          </a:bodyPr>
          <a:lstStyle/>
          <a:p>
            <a:r>
              <a:rPr lang="en-IN" dirty="0"/>
              <a:t>Pre-trained Word Embeddings</a:t>
            </a:r>
          </a:p>
          <a:p>
            <a:pPr lvl="1">
              <a:buFont typeface="Arial" panose="020B0604020202020204" pitchFamily="34" charset="0"/>
              <a:buChar char="•"/>
            </a:pPr>
            <a:r>
              <a:rPr lang="en-IN" dirty="0"/>
              <a:t>Glove and Word2Vec</a:t>
            </a:r>
          </a:p>
          <a:p>
            <a:pPr lvl="1">
              <a:buFont typeface="Arial" panose="020B0604020202020204" pitchFamily="34" charset="0"/>
              <a:buChar char="•"/>
            </a:pPr>
            <a:r>
              <a:rPr lang="en-US" dirty="0"/>
              <a:t>Glove consists of 300-dimensional word vectors trained on 840 billion tokens of the Common Crawl corpus using a large vocabulary of 2.2 million words</a:t>
            </a:r>
          </a:p>
          <a:p>
            <a:pPr lvl="1">
              <a:buFont typeface="Arial" panose="020B0604020202020204" pitchFamily="34" charset="0"/>
              <a:buChar char="•"/>
            </a:pPr>
            <a:r>
              <a:rPr lang="en-US" dirty="0"/>
              <a:t>Google News Dataset is used for creating Word2Vec embeddings, which contains 300-dimensional vectors for 3 million words and phrases</a:t>
            </a:r>
          </a:p>
          <a:p>
            <a:pPr marL="457200" lvl="1" indent="0">
              <a:buNone/>
            </a:pPr>
            <a:endParaRPr lang="en-IN" dirty="0"/>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91776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2. Deep-learning word-embedding methods</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normAutofit/>
          </a:bodyPr>
          <a:lstStyle/>
          <a:p>
            <a:r>
              <a:rPr lang="en-IN" dirty="0"/>
              <a:t>Pre-trained Word Embeddings</a:t>
            </a:r>
          </a:p>
          <a:p>
            <a:pPr lvl="1">
              <a:buFont typeface="Arial" panose="020B0604020202020204" pitchFamily="34" charset="0"/>
              <a:buChar char="•"/>
            </a:pPr>
            <a:r>
              <a:rPr lang="en-US" dirty="0"/>
              <a:t>Context-independent </a:t>
            </a:r>
          </a:p>
          <a:p>
            <a:pPr lvl="2">
              <a:buFont typeface="Wingdings" panose="05000000000000000000" pitchFamily="2" charset="2"/>
              <a:buChar char="§"/>
            </a:pPr>
            <a:r>
              <a:rPr lang="en-US" dirty="0"/>
              <a:t>For example, in the sentence “The restaurant is located pretty far from the </a:t>
            </a:r>
            <a:r>
              <a:rPr lang="en-US" i="1" dirty="0"/>
              <a:t>flat</a:t>
            </a:r>
            <a:r>
              <a:rPr lang="en-US" dirty="0"/>
              <a:t> that I am renting, but I love the </a:t>
            </a:r>
            <a:r>
              <a:rPr lang="en-US" i="1" dirty="0"/>
              <a:t>flat</a:t>
            </a:r>
            <a:r>
              <a:rPr lang="en-US" dirty="0"/>
              <a:t> noodles they serve.”, the word </a:t>
            </a:r>
            <a:r>
              <a:rPr lang="en-US" i="1" dirty="0"/>
              <a:t>flat</a:t>
            </a:r>
            <a:r>
              <a:rPr lang="en-US" dirty="0"/>
              <a:t> has different meanings based on the sentence context. Still, these models will collapse them into one vector for flat in </a:t>
            </a:r>
            <a:r>
              <a:rPr lang="en-IN" dirty="0"/>
              <a:t>their output.</a:t>
            </a:r>
          </a:p>
          <a:p>
            <a:pPr marL="457200" lvl="1" indent="0">
              <a:buNone/>
            </a:pPr>
            <a:endParaRPr lang="en-IN" dirty="0"/>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43940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3. Pre-trained Language model </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lstStyle/>
          <a:p>
            <a:r>
              <a:rPr lang="en-US" dirty="0"/>
              <a:t>BERT makes use of Transformer, an attention mechanism that learns contextual relations between words (or sub-words) in a text.</a:t>
            </a:r>
          </a:p>
          <a:p>
            <a:r>
              <a:rPr lang="en-US" dirty="0"/>
              <a:t>Transformer includes two separate mechanisms — an encoder that reads the text input and a decoder that produces a prediction for the task.</a:t>
            </a:r>
          </a:p>
          <a:p>
            <a:r>
              <a:rPr lang="en-US" dirty="0" err="1"/>
              <a:t>MobileBERT</a:t>
            </a:r>
            <a:r>
              <a:rPr lang="en-US" dirty="0"/>
              <a:t> is a thin version of BERT which we used for the contextual representation of the reviews.</a:t>
            </a:r>
          </a:p>
          <a:p>
            <a:endParaRPr lang="en-US" dirty="0"/>
          </a:p>
          <a:p>
            <a:endParaRPr lang="en-US" dirty="0"/>
          </a:p>
          <a:p>
            <a:endParaRPr lang="en-IN" dirty="0"/>
          </a:p>
        </p:txBody>
      </p:sp>
    </p:spTree>
    <p:extLst>
      <p:ext uri="{BB962C8B-B14F-4D97-AF65-F5344CB8AC3E}">
        <p14:creationId xmlns:p14="http://schemas.microsoft.com/office/powerpoint/2010/main" val="4831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3. Pre-trained Language model </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lstStyle/>
          <a:p>
            <a:r>
              <a:rPr lang="en-US" dirty="0"/>
              <a:t>The BERT model is bi-directional that takes into account the order of the words in the text from left to right as well as right to left. It will generate different vectors for all different senses </a:t>
            </a:r>
            <a:r>
              <a:rPr lang="en-IN" dirty="0"/>
              <a:t>of a word.</a:t>
            </a:r>
          </a:p>
          <a:p>
            <a:r>
              <a:rPr lang="en-US" dirty="0"/>
              <a:t>As for the example “The restaurant is located pretty far from the </a:t>
            </a:r>
            <a:r>
              <a:rPr lang="en-US" i="1" dirty="0"/>
              <a:t>flat</a:t>
            </a:r>
            <a:r>
              <a:rPr lang="en-US" dirty="0"/>
              <a:t> that I am renting, but I love the </a:t>
            </a:r>
            <a:r>
              <a:rPr lang="en-US" i="1" dirty="0"/>
              <a:t>flat</a:t>
            </a:r>
            <a:r>
              <a:rPr lang="en-US" dirty="0"/>
              <a:t> noodles they serve.”, BERT model will generate two different vectors for the word </a:t>
            </a:r>
            <a:r>
              <a:rPr lang="en-US" i="1" dirty="0"/>
              <a:t>flat</a:t>
            </a:r>
            <a:r>
              <a:rPr lang="en-US" dirty="0"/>
              <a:t> as it represents two different contexts of the </a:t>
            </a:r>
            <a:r>
              <a:rPr lang="en-IN" dirty="0"/>
              <a:t>word.</a:t>
            </a:r>
            <a:endParaRPr lang="en-US" dirty="0"/>
          </a:p>
          <a:p>
            <a:endParaRPr lang="en-US" dirty="0"/>
          </a:p>
          <a:p>
            <a:endParaRPr lang="en-IN" dirty="0"/>
          </a:p>
        </p:txBody>
      </p:sp>
    </p:spTree>
    <p:extLst>
      <p:ext uri="{BB962C8B-B14F-4D97-AF65-F5344CB8AC3E}">
        <p14:creationId xmlns:p14="http://schemas.microsoft.com/office/powerpoint/2010/main" val="19495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Evaluation</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lstStyle/>
          <a:p>
            <a:r>
              <a:rPr lang="en-US" dirty="0"/>
              <a:t>The BERT model applied on </a:t>
            </a:r>
            <a:r>
              <a:rPr lang="en-US" dirty="0" err="1"/>
              <a:t>SemEval</a:t>
            </a:r>
            <a:r>
              <a:rPr lang="en-US" dirty="0"/>
              <a:t> 2014 Restaurant Dataset, achieves the F1-score of 90.37 beating the best submission score of 88.58 in </a:t>
            </a:r>
            <a:r>
              <a:rPr lang="en-US" dirty="0" err="1"/>
              <a:t>SemEval</a:t>
            </a:r>
            <a:r>
              <a:rPr lang="en-US" dirty="0"/>
              <a:t> 2014 competition. </a:t>
            </a:r>
          </a:p>
          <a:p>
            <a:r>
              <a:rPr lang="en-US" dirty="0"/>
              <a:t>Contextual word representations are the most </a:t>
            </a:r>
            <a:r>
              <a:rPr lang="en-IN" dirty="0"/>
              <a:t>efficient technique to represent text for ACD.</a:t>
            </a:r>
            <a:endParaRPr lang="en-US" dirty="0"/>
          </a:p>
          <a:p>
            <a:pPr marL="0" indent="0">
              <a:buNone/>
            </a:pPr>
            <a:endParaRPr lang="en-US" dirty="0"/>
          </a:p>
          <a:p>
            <a:endParaRPr lang="en-US" dirty="0"/>
          </a:p>
          <a:p>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364C2C89-71D6-4178-AE0E-6368CED51730}"/>
              </a:ext>
            </a:extLst>
          </p:cNvPr>
          <p:cNvGraphicFramePr>
            <a:graphicFrameLocks noGrp="1"/>
          </p:cNvGraphicFramePr>
          <p:nvPr>
            <p:extLst>
              <p:ext uri="{D42A27DB-BD31-4B8C-83A1-F6EECF244321}">
                <p14:modId xmlns:p14="http://schemas.microsoft.com/office/powerpoint/2010/main" val="3633856751"/>
              </p:ext>
            </p:extLst>
          </p:nvPr>
        </p:nvGraphicFramePr>
        <p:xfrm>
          <a:off x="1289844" y="4343240"/>
          <a:ext cx="3510757" cy="1143158"/>
        </p:xfrm>
        <a:graphic>
          <a:graphicData uri="http://schemas.openxmlformats.org/drawingml/2006/table">
            <a:tbl>
              <a:tblPr firstRow="1" firstCol="1" bandRow="1">
                <a:tableStyleId>{5C22544A-7EE6-4342-B048-85BDC9FD1C3A}</a:tableStyleId>
              </a:tblPr>
              <a:tblGrid>
                <a:gridCol w="939005">
                  <a:extLst>
                    <a:ext uri="{9D8B030D-6E8A-4147-A177-3AD203B41FA5}">
                      <a16:colId xmlns:a16="http://schemas.microsoft.com/office/drawing/2014/main" val="4212248050"/>
                    </a:ext>
                  </a:extLst>
                </a:gridCol>
                <a:gridCol w="591433">
                  <a:extLst>
                    <a:ext uri="{9D8B030D-6E8A-4147-A177-3AD203B41FA5}">
                      <a16:colId xmlns:a16="http://schemas.microsoft.com/office/drawing/2014/main" val="2568058497"/>
                    </a:ext>
                  </a:extLst>
                </a:gridCol>
                <a:gridCol w="449181">
                  <a:extLst>
                    <a:ext uri="{9D8B030D-6E8A-4147-A177-3AD203B41FA5}">
                      <a16:colId xmlns:a16="http://schemas.microsoft.com/office/drawing/2014/main" val="3949438427"/>
                    </a:ext>
                  </a:extLst>
                </a:gridCol>
                <a:gridCol w="524161">
                  <a:extLst>
                    <a:ext uri="{9D8B030D-6E8A-4147-A177-3AD203B41FA5}">
                      <a16:colId xmlns:a16="http://schemas.microsoft.com/office/drawing/2014/main" val="253770297"/>
                    </a:ext>
                  </a:extLst>
                </a:gridCol>
                <a:gridCol w="604046">
                  <a:extLst>
                    <a:ext uri="{9D8B030D-6E8A-4147-A177-3AD203B41FA5}">
                      <a16:colId xmlns:a16="http://schemas.microsoft.com/office/drawing/2014/main" val="3840279228"/>
                    </a:ext>
                  </a:extLst>
                </a:gridCol>
                <a:gridCol w="402931">
                  <a:extLst>
                    <a:ext uri="{9D8B030D-6E8A-4147-A177-3AD203B41FA5}">
                      <a16:colId xmlns:a16="http://schemas.microsoft.com/office/drawing/2014/main" val="3841608872"/>
                    </a:ext>
                  </a:extLst>
                </a:gridCol>
              </a:tblGrid>
              <a:tr h="321879">
                <a:tc>
                  <a:txBody>
                    <a:bodyPr/>
                    <a:lstStyle/>
                    <a:p>
                      <a:pPr algn="just">
                        <a:spcAft>
                          <a:spcPts val="0"/>
                        </a:spcAft>
                      </a:pPr>
                      <a:r>
                        <a:rPr lang="en-US" sz="800" dirty="0">
                          <a:effectLst/>
                        </a:rPr>
                        <a:t>Model</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dirty="0">
                          <a:effectLst/>
                        </a:rPr>
                        <a:t>Precision</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F1score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Accuracy</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AUC</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45519582"/>
                  </a:ext>
                </a:extLst>
              </a:tr>
              <a:tr h="249700">
                <a:tc>
                  <a:txBody>
                    <a:bodyPr/>
                    <a:lstStyle/>
                    <a:p>
                      <a:pPr algn="just">
                        <a:spcAft>
                          <a:spcPts val="0"/>
                        </a:spcAft>
                      </a:pPr>
                      <a:r>
                        <a:rPr lang="en-US" sz="800">
                          <a:effectLst/>
                        </a:rPr>
                        <a:t>Glove+CNN</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89.61</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79.84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84.42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93.00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88.25</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02020764"/>
                  </a:ext>
                </a:extLst>
              </a:tr>
              <a:tr h="321879">
                <a:tc>
                  <a:txBody>
                    <a:bodyPr/>
                    <a:lstStyle/>
                    <a:p>
                      <a:pPr algn="just">
                        <a:spcAft>
                          <a:spcPts val="0"/>
                        </a:spcAft>
                      </a:pPr>
                      <a:r>
                        <a:rPr lang="en-US" sz="800">
                          <a:effectLst/>
                        </a:rPr>
                        <a:t>Word2Vec+CNN</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89.93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79.23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84.11</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92.88</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87.87</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08470451"/>
                  </a:ext>
                </a:extLst>
              </a:tr>
              <a:tr h="249700">
                <a:tc>
                  <a:txBody>
                    <a:bodyPr/>
                    <a:lstStyle/>
                    <a:p>
                      <a:pPr algn="just">
                        <a:spcAft>
                          <a:spcPts val="0"/>
                        </a:spcAft>
                      </a:pPr>
                      <a:r>
                        <a:rPr lang="en-US" sz="800">
                          <a:effectLst/>
                        </a:rPr>
                        <a:t>BERT</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91.15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dirty="0">
                          <a:effectLst/>
                        </a:rPr>
                        <a:t>89.64</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90.37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95.25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dirty="0">
                          <a:effectLst/>
                        </a:rPr>
                        <a:t>93.21</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63629889"/>
                  </a:ext>
                </a:extLst>
              </a:tr>
            </a:tbl>
          </a:graphicData>
        </a:graphic>
      </p:graphicFrame>
      <p:graphicFrame>
        <p:nvGraphicFramePr>
          <p:cNvPr id="5" name="Table 4">
            <a:extLst>
              <a:ext uri="{FF2B5EF4-FFF2-40B4-BE49-F238E27FC236}">
                <a16:creationId xmlns:a16="http://schemas.microsoft.com/office/drawing/2014/main" id="{860B558D-42FD-42CD-8AA5-7395E33EAC03}"/>
              </a:ext>
            </a:extLst>
          </p:cNvPr>
          <p:cNvGraphicFramePr>
            <a:graphicFrameLocks noGrp="1"/>
          </p:cNvGraphicFramePr>
          <p:nvPr>
            <p:extLst>
              <p:ext uri="{D42A27DB-BD31-4B8C-83A1-F6EECF244321}">
                <p14:modId xmlns:p14="http://schemas.microsoft.com/office/powerpoint/2010/main" val="3520605985"/>
              </p:ext>
            </p:extLst>
          </p:nvPr>
        </p:nvGraphicFramePr>
        <p:xfrm>
          <a:off x="5173821" y="4343240"/>
          <a:ext cx="3510757" cy="1143158"/>
        </p:xfrm>
        <a:graphic>
          <a:graphicData uri="http://schemas.openxmlformats.org/drawingml/2006/table">
            <a:tbl>
              <a:tblPr firstRow="1" firstCol="1" bandRow="1">
                <a:tableStyleId>{5C22544A-7EE6-4342-B048-85BDC9FD1C3A}</a:tableStyleId>
              </a:tblPr>
              <a:tblGrid>
                <a:gridCol w="1001062">
                  <a:extLst>
                    <a:ext uri="{9D8B030D-6E8A-4147-A177-3AD203B41FA5}">
                      <a16:colId xmlns:a16="http://schemas.microsoft.com/office/drawing/2014/main" val="595358539"/>
                    </a:ext>
                  </a:extLst>
                </a:gridCol>
                <a:gridCol w="571633">
                  <a:extLst>
                    <a:ext uri="{9D8B030D-6E8A-4147-A177-3AD203B41FA5}">
                      <a16:colId xmlns:a16="http://schemas.microsoft.com/office/drawing/2014/main" val="1606958544"/>
                    </a:ext>
                  </a:extLst>
                </a:gridCol>
                <a:gridCol w="439989">
                  <a:extLst>
                    <a:ext uri="{9D8B030D-6E8A-4147-A177-3AD203B41FA5}">
                      <a16:colId xmlns:a16="http://schemas.microsoft.com/office/drawing/2014/main" val="1400818414"/>
                    </a:ext>
                  </a:extLst>
                </a:gridCol>
                <a:gridCol w="508979">
                  <a:extLst>
                    <a:ext uri="{9D8B030D-6E8A-4147-A177-3AD203B41FA5}">
                      <a16:colId xmlns:a16="http://schemas.microsoft.com/office/drawing/2014/main" val="2334743176"/>
                    </a:ext>
                  </a:extLst>
                </a:gridCol>
                <a:gridCol w="583601">
                  <a:extLst>
                    <a:ext uri="{9D8B030D-6E8A-4147-A177-3AD203B41FA5}">
                      <a16:colId xmlns:a16="http://schemas.microsoft.com/office/drawing/2014/main" val="212248186"/>
                    </a:ext>
                  </a:extLst>
                </a:gridCol>
                <a:gridCol w="405493">
                  <a:extLst>
                    <a:ext uri="{9D8B030D-6E8A-4147-A177-3AD203B41FA5}">
                      <a16:colId xmlns:a16="http://schemas.microsoft.com/office/drawing/2014/main" val="720396507"/>
                    </a:ext>
                  </a:extLst>
                </a:gridCol>
              </a:tblGrid>
              <a:tr h="367664">
                <a:tc>
                  <a:txBody>
                    <a:bodyPr/>
                    <a:lstStyle/>
                    <a:p>
                      <a:pPr algn="just">
                        <a:spcAft>
                          <a:spcPts val="0"/>
                        </a:spcAft>
                      </a:pPr>
                      <a:r>
                        <a:rPr lang="en-US" sz="800" dirty="0">
                          <a:effectLst/>
                        </a:rPr>
                        <a:t>Model</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Precision</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F1score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Accuracy</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AUC</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89306593"/>
                  </a:ext>
                </a:extLst>
              </a:tr>
              <a:tr h="207777">
                <a:tc>
                  <a:txBody>
                    <a:bodyPr/>
                    <a:lstStyle/>
                    <a:p>
                      <a:pPr algn="just">
                        <a:spcAft>
                          <a:spcPts val="0"/>
                        </a:spcAft>
                      </a:pPr>
                      <a:r>
                        <a:rPr lang="en-US" sz="800">
                          <a:effectLst/>
                        </a:rPr>
                        <a:t>Glove+CNN</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87.28</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85.07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85.96</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93.63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89.94</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26306290"/>
                  </a:ext>
                </a:extLst>
              </a:tr>
              <a:tr h="367664">
                <a:tc>
                  <a:txBody>
                    <a:bodyPr/>
                    <a:lstStyle/>
                    <a:p>
                      <a:pPr algn="just">
                        <a:spcAft>
                          <a:spcPts val="0"/>
                        </a:spcAft>
                      </a:pPr>
                      <a:r>
                        <a:rPr lang="en-US" sz="800">
                          <a:effectLst/>
                        </a:rPr>
                        <a:t>word2vec+CNN</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87.24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86.28</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86.59</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93.94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90.58</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73790670"/>
                  </a:ext>
                </a:extLst>
              </a:tr>
              <a:tr h="200053">
                <a:tc>
                  <a:txBody>
                    <a:bodyPr/>
                    <a:lstStyle/>
                    <a:p>
                      <a:pPr algn="just">
                        <a:spcAft>
                          <a:spcPts val="0"/>
                        </a:spcAft>
                      </a:pPr>
                      <a:r>
                        <a:rPr lang="en-US" sz="800">
                          <a:effectLst/>
                        </a:rPr>
                        <a:t>BERT</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87.05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88.28</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87.57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a:effectLst/>
                        </a:rPr>
                        <a:t>94.28</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800" dirty="0">
                          <a:effectLst/>
                        </a:rPr>
                        <a:t>91.54</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56273678"/>
                  </a:ext>
                </a:extLst>
              </a:tr>
            </a:tbl>
          </a:graphicData>
        </a:graphic>
      </p:graphicFrame>
      <p:sp>
        <p:nvSpPr>
          <p:cNvPr id="6" name="Rectangle 5">
            <a:extLst>
              <a:ext uri="{FF2B5EF4-FFF2-40B4-BE49-F238E27FC236}">
                <a16:creationId xmlns:a16="http://schemas.microsoft.com/office/drawing/2014/main" id="{5F898860-8194-4E23-A5FC-5C2164AD408B}"/>
              </a:ext>
            </a:extLst>
          </p:cNvPr>
          <p:cNvSpPr/>
          <p:nvPr/>
        </p:nvSpPr>
        <p:spPr>
          <a:xfrm>
            <a:off x="1517823" y="3939050"/>
            <a:ext cx="3019425"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SemEval-2014 dataset</a:t>
            </a:r>
          </a:p>
        </p:txBody>
      </p:sp>
      <p:sp>
        <p:nvSpPr>
          <p:cNvPr id="7" name="Rectangle 6">
            <a:extLst>
              <a:ext uri="{FF2B5EF4-FFF2-40B4-BE49-F238E27FC236}">
                <a16:creationId xmlns:a16="http://schemas.microsoft.com/office/drawing/2014/main" id="{33E5B8B0-2A65-4927-A029-9E98ED186A4B}"/>
              </a:ext>
            </a:extLst>
          </p:cNvPr>
          <p:cNvSpPr/>
          <p:nvPr/>
        </p:nvSpPr>
        <p:spPr>
          <a:xfrm>
            <a:off x="5389735" y="3904296"/>
            <a:ext cx="3019425"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MAMS dataset</a:t>
            </a:r>
          </a:p>
        </p:txBody>
      </p:sp>
    </p:spTree>
    <p:extLst>
      <p:ext uri="{BB962C8B-B14F-4D97-AF65-F5344CB8AC3E}">
        <p14:creationId xmlns:p14="http://schemas.microsoft.com/office/powerpoint/2010/main" val="339017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Future Work</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lstStyle/>
          <a:p>
            <a:r>
              <a:rPr lang="en-US" dirty="0"/>
              <a:t>The performance of the BERT model can be further improved by fine-tuning the language model on domain-specific corpora, which is pre-trained on </a:t>
            </a:r>
            <a:r>
              <a:rPr lang="en-IN" dirty="0"/>
              <a:t>general text corpora.</a:t>
            </a:r>
          </a:p>
          <a:p>
            <a:r>
              <a:rPr lang="en-US" dirty="0"/>
              <a:t>Another interesting path for future research will be to examine cross-domain correlations for additional domains such as hotels, that are similar to restaurants.</a:t>
            </a:r>
          </a:p>
          <a:p>
            <a:pPr marL="0" indent="0">
              <a:buNone/>
            </a:pPr>
            <a:endParaRPr lang="en-US" dirty="0"/>
          </a:p>
          <a:p>
            <a:endParaRPr lang="en-US"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6857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2B5A-085A-4849-9E29-4B73411E81AC}"/>
              </a:ext>
            </a:extLst>
          </p:cNvPr>
          <p:cNvSpPr>
            <a:spLocks noGrp="1"/>
          </p:cNvSpPr>
          <p:nvPr>
            <p:ph type="title"/>
          </p:nvPr>
        </p:nvSpPr>
        <p:spPr/>
        <p:txBody>
          <a:bodyPr/>
          <a:lstStyle/>
          <a:p>
            <a:r>
              <a:rPr lang="en-IN" dirty="0"/>
              <a:t>Aspect Category Sentiment Classification</a:t>
            </a:r>
            <a:br>
              <a:rPr lang="en-IN" dirty="0"/>
            </a:br>
            <a:endParaRPr lang="en-IN" dirty="0"/>
          </a:p>
        </p:txBody>
      </p:sp>
      <p:sp>
        <p:nvSpPr>
          <p:cNvPr id="3" name="Content Placeholder 2">
            <a:extLst>
              <a:ext uri="{FF2B5EF4-FFF2-40B4-BE49-F238E27FC236}">
                <a16:creationId xmlns:a16="http://schemas.microsoft.com/office/drawing/2014/main" id="{9768489D-8A9B-4C8A-98E4-EB02F5EFF28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8561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F68E-B154-41B8-92A0-546B612E372A}"/>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93FA822B-668B-405F-9E56-DD4BE1A47705}"/>
              </a:ext>
            </a:extLst>
          </p:cNvPr>
          <p:cNvSpPr>
            <a:spLocks noGrp="1"/>
          </p:cNvSpPr>
          <p:nvPr>
            <p:ph idx="1"/>
          </p:nvPr>
        </p:nvSpPr>
        <p:spPr/>
        <p:txBody>
          <a:bodyPr/>
          <a:lstStyle/>
          <a:p>
            <a:r>
              <a:rPr lang="en-IN" dirty="0"/>
              <a:t>Introduction</a:t>
            </a:r>
          </a:p>
          <a:p>
            <a:r>
              <a:rPr lang="en-IN" dirty="0"/>
              <a:t>Aspect Based Sentiment Analysis</a:t>
            </a:r>
          </a:p>
          <a:p>
            <a:r>
              <a:rPr lang="en-IN" dirty="0"/>
              <a:t>Aspect Category Sentiment Analysis</a:t>
            </a:r>
          </a:p>
          <a:p>
            <a:r>
              <a:rPr lang="en-IN" dirty="0"/>
              <a:t>The Challenging Dataset</a:t>
            </a:r>
          </a:p>
          <a:p>
            <a:r>
              <a:rPr lang="en-IN" dirty="0"/>
              <a:t>Aspect Category Detection</a:t>
            </a:r>
          </a:p>
          <a:p>
            <a:r>
              <a:rPr lang="en-IN" dirty="0"/>
              <a:t>Aspect Category Sentiment Classification</a:t>
            </a:r>
          </a:p>
          <a:p>
            <a:pPr marL="0" indent="0">
              <a:buNone/>
            </a:pPr>
            <a:endParaRPr lang="en-IN" dirty="0"/>
          </a:p>
        </p:txBody>
      </p:sp>
    </p:spTree>
    <p:extLst>
      <p:ext uri="{BB962C8B-B14F-4D97-AF65-F5344CB8AC3E}">
        <p14:creationId xmlns:p14="http://schemas.microsoft.com/office/powerpoint/2010/main" val="238585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E482-43C9-4AD1-AD64-739D209BDC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1B171E-340E-4823-9D49-FE7FD6A107AB}"/>
              </a:ext>
            </a:extLst>
          </p:cNvPr>
          <p:cNvSpPr>
            <a:spLocks noGrp="1"/>
          </p:cNvSpPr>
          <p:nvPr>
            <p:ph idx="1"/>
          </p:nvPr>
        </p:nvSpPr>
        <p:spPr>
          <a:xfrm>
            <a:off x="677334" y="1590675"/>
            <a:ext cx="8596668" cy="4450688"/>
          </a:xfrm>
        </p:spPr>
        <p:txBody>
          <a:bodyPr>
            <a:normAutofit/>
          </a:bodyPr>
          <a:lstStyle/>
          <a:p>
            <a:r>
              <a:rPr lang="en-IN" dirty="0"/>
              <a:t>Sentiment </a:t>
            </a:r>
            <a:r>
              <a:rPr lang="en-US" dirty="0"/>
              <a:t>analysis helps in identifying the sentiment of a sentence and often classifies them as positive, negative and neutral.</a:t>
            </a:r>
          </a:p>
          <a:p>
            <a:pPr marL="685800" lvl="2">
              <a:buFont typeface="Arial" panose="020B0604020202020204" pitchFamily="34" charset="0"/>
              <a:buChar char="•"/>
            </a:pPr>
            <a:r>
              <a:rPr lang="en-IN" sz="1600" dirty="0"/>
              <a:t>“The food is delicious.” – Positive Sentiment</a:t>
            </a:r>
          </a:p>
          <a:p>
            <a:pPr marL="685800" lvl="2">
              <a:buFont typeface="Arial" panose="020B0604020202020204" pitchFamily="34" charset="0"/>
              <a:buChar char="•"/>
            </a:pPr>
            <a:r>
              <a:rPr lang="en-IN" sz="1600" dirty="0"/>
              <a:t>“The mango shake is horrible.” – Negative Sentiment</a:t>
            </a:r>
            <a:endParaRPr lang="en-US" sz="1600" dirty="0"/>
          </a:p>
          <a:p>
            <a:pPr marL="0" indent="0">
              <a:buNone/>
            </a:pPr>
            <a:endParaRPr lang="en-IN" dirty="0"/>
          </a:p>
          <a:p>
            <a:r>
              <a:rPr lang="en-IN" dirty="0"/>
              <a:t>Understanding customers’ </a:t>
            </a:r>
            <a:r>
              <a:rPr lang="en-US" dirty="0"/>
              <a:t>feelings towards a specific product, brand or commercial establishment are essential for companies and organizations.</a:t>
            </a:r>
            <a:endParaRPr lang="en-IN" dirty="0"/>
          </a:p>
          <a:p>
            <a:pPr marL="0" indent="0">
              <a:buNone/>
            </a:pPr>
            <a:endParaRPr lang="en-IN" dirty="0"/>
          </a:p>
          <a:p>
            <a:pPr marL="0" indent="0">
              <a:buNone/>
            </a:pPr>
            <a:endParaRPr lang="en-IN" dirty="0"/>
          </a:p>
          <a:p>
            <a:pPr marL="0" indent="0">
              <a:buNone/>
            </a:pPr>
            <a:endParaRPr lang="en-IN" dirty="0"/>
          </a:p>
        </p:txBody>
      </p:sp>
      <p:pic>
        <p:nvPicPr>
          <p:cNvPr id="12" name="Picture 11">
            <a:extLst>
              <a:ext uri="{FF2B5EF4-FFF2-40B4-BE49-F238E27FC236}">
                <a16:creationId xmlns:a16="http://schemas.microsoft.com/office/drawing/2014/main" id="{C211D7D4-BAD9-40D6-B149-7DAABA5EB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659" y="4248040"/>
            <a:ext cx="3608916" cy="2517848"/>
          </a:xfrm>
          <a:prstGeom prst="rect">
            <a:avLst/>
          </a:prstGeom>
        </p:spPr>
      </p:pic>
    </p:spTree>
    <p:extLst>
      <p:ext uri="{BB962C8B-B14F-4D97-AF65-F5344CB8AC3E}">
        <p14:creationId xmlns:p14="http://schemas.microsoft.com/office/powerpoint/2010/main" val="59948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E482-43C9-4AD1-AD64-739D209BDC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1B171E-340E-4823-9D49-FE7FD6A107AB}"/>
              </a:ext>
            </a:extLst>
          </p:cNvPr>
          <p:cNvSpPr>
            <a:spLocks noGrp="1"/>
          </p:cNvSpPr>
          <p:nvPr>
            <p:ph idx="1"/>
          </p:nvPr>
        </p:nvSpPr>
        <p:spPr>
          <a:xfrm>
            <a:off x="677334" y="1590675"/>
            <a:ext cx="8596668" cy="4450688"/>
          </a:xfrm>
        </p:spPr>
        <p:txBody>
          <a:bodyPr>
            <a:normAutofit/>
          </a:bodyPr>
          <a:lstStyle/>
          <a:p>
            <a:r>
              <a:rPr lang="en-IN" dirty="0"/>
              <a:t>Traditional sentiment analysis classifies the overall sentiment </a:t>
            </a:r>
            <a:r>
              <a:rPr lang="en-US" dirty="0"/>
              <a:t>of a text and does not specify what the sentiment is about. So, a traditional sentiment </a:t>
            </a:r>
            <a:r>
              <a:rPr lang="en-IN" dirty="0"/>
              <a:t>analyser will fail to classify sentiments correctly if the sentence is representing different sentiments towards different aspects.</a:t>
            </a:r>
          </a:p>
          <a:p>
            <a:r>
              <a:rPr lang="en-IN" dirty="0"/>
              <a:t>A fine-grained Aspect Based Sentiment Analyser can </a:t>
            </a:r>
            <a:r>
              <a:rPr lang="en-US" dirty="0"/>
              <a:t>predict sentiments associated with specific aspects in a </a:t>
            </a:r>
            <a:r>
              <a:rPr lang="en-IN" dirty="0"/>
              <a:t>text.</a:t>
            </a:r>
          </a:p>
          <a:p>
            <a:pPr lvl="1">
              <a:buFont typeface="Arial" panose="020B0604020202020204" pitchFamily="34" charset="0"/>
              <a:buChar char="•"/>
            </a:pPr>
            <a:r>
              <a:rPr lang="en-US" dirty="0"/>
              <a:t>“The food is delicious, but the mango shake </a:t>
            </a:r>
            <a:r>
              <a:rPr lang="en-IN" dirty="0"/>
              <a:t>is horrible.” </a:t>
            </a:r>
          </a:p>
          <a:p>
            <a:pPr marL="457200" lvl="1" indent="0">
              <a:buNone/>
            </a:pPr>
            <a:r>
              <a:rPr lang="en-IN" dirty="0"/>
              <a:t>  	food – Positive</a:t>
            </a:r>
          </a:p>
          <a:p>
            <a:pPr marL="457200" lvl="1" indent="0">
              <a:buNone/>
            </a:pPr>
            <a:r>
              <a:rPr lang="en-IN" dirty="0"/>
              <a:t>	mango shake - Negative</a:t>
            </a:r>
          </a:p>
          <a:p>
            <a:pPr marL="0" indent="0">
              <a:buNone/>
            </a:pPr>
            <a:endParaRPr lang="en-IN" dirty="0"/>
          </a:p>
        </p:txBody>
      </p:sp>
      <p:pic>
        <p:nvPicPr>
          <p:cNvPr id="7" name="Picture 6">
            <a:extLst>
              <a:ext uri="{FF2B5EF4-FFF2-40B4-BE49-F238E27FC236}">
                <a16:creationId xmlns:a16="http://schemas.microsoft.com/office/drawing/2014/main" id="{9B55982C-35CD-4934-AA32-62E3A35E9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875" y="4215384"/>
            <a:ext cx="3048000" cy="2033016"/>
          </a:xfrm>
          <a:prstGeom prst="rect">
            <a:avLst/>
          </a:prstGeom>
        </p:spPr>
      </p:pic>
    </p:spTree>
    <p:extLst>
      <p:ext uri="{BB962C8B-B14F-4D97-AF65-F5344CB8AC3E}">
        <p14:creationId xmlns:p14="http://schemas.microsoft.com/office/powerpoint/2010/main" val="416103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E482-43C9-4AD1-AD64-739D209BDCE4}"/>
              </a:ext>
            </a:extLst>
          </p:cNvPr>
          <p:cNvSpPr>
            <a:spLocks noGrp="1"/>
          </p:cNvSpPr>
          <p:nvPr>
            <p:ph type="title"/>
          </p:nvPr>
        </p:nvSpPr>
        <p:spPr/>
        <p:txBody>
          <a:bodyPr/>
          <a:lstStyle/>
          <a:p>
            <a:r>
              <a:rPr lang="en-IN" dirty="0"/>
              <a:t>Aspect Based Sentiment Analysis</a:t>
            </a:r>
          </a:p>
        </p:txBody>
      </p:sp>
      <p:sp>
        <p:nvSpPr>
          <p:cNvPr id="3" name="Content Placeholder 2">
            <a:extLst>
              <a:ext uri="{FF2B5EF4-FFF2-40B4-BE49-F238E27FC236}">
                <a16:creationId xmlns:a16="http://schemas.microsoft.com/office/drawing/2014/main" id="{551B171E-340E-4823-9D49-FE7FD6A107AB}"/>
              </a:ext>
            </a:extLst>
          </p:cNvPr>
          <p:cNvSpPr>
            <a:spLocks noGrp="1"/>
          </p:cNvSpPr>
          <p:nvPr>
            <p:ph idx="1"/>
          </p:nvPr>
        </p:nvSpPr>
        <p:spPr>
          <a:xfrm>
            <a:off x="677334" y="1590675"/>
            <a:ext cx="8596668" cy="4450688"/>
          </a:xfrm>
        </p:spPr>
        <p:txBody>
          <a:bodyPr>
            <a:normAutofit/>
          </a:bodyPr>
          <a:lstStyle/>
          <a:p>
            <a:r>
              <a:rPr lang="en-IN" dirty="0"/>
              <a:t>Aspect Term Sentiment Analysis</a:t>
            </a:r>
          </a:p>
          <a:p>
            <a:pPr lvl="1">
              <a:buFont typeface="Arial" panose="020B0604020202020204" pitchFamily="34" charset="0"/>
              <a:buChar char="•"/>
            </a:pPr>
            <a:r>
              <a:rPr lang="en-IN" dirty="0"/>
              <a:t>Aspect term appears explicitly in the text</a:t>
            </a:r>
          </a:p>
          <a:p>
            <a:pPr lvl="1">
              <a:buFont typeface="Arial" panose="020B0604020202020204" pitchFamily="34" charset="0"/>
              <a:buChar char="•"/>
            </a:pPr>
            <a:r>
              <a:rPr lang="en-IN" dirty="0"/>
              <a:t>“The mango shake was horrible but the waiter was friendly.” </a:t>
            </a:r>
          </a:p>
          <a:p>
            <a:pPr marL="457200" lvl="1" indent="0">
              <a:buNone/>
            </a:pPr>
            <a:r>
              <a:rPr lang="en-IN" dirty="0"/>
              <a:t>	Aspect Term = mango shake, sentiment = negative</a:t>
            </a:r>
          </a:p>
          <a:p>
            <a:pPr marL="457200" lvl="1" indent="0">
              <a:buNone/>
            </a:pPr>
            <a:r>
              <a:rPr lang="en-IN" dirty="0"/>
              <a:t>	Aspect Term = waiter, sentiment = positive</a:t>
            </a:r>
          </a:p>
          <a:p>
            <a:r>
              <a:rPr lang="en-IN" dirty="0"/>
              <a:t>Aspect Category Sentiment Analysis</a:t>
            </a:r>
          </a:p>
          <a:p>
            <a:pPr lvl="1">
              <a:buFont typeface="Arial" panose="020B0604020202020204" pitchFamily="34" charset="0"/>
              <a:buChar char="•"/>
            </a:pPr>
            <a:r>
              <a:rPr lang="en-IN" dirty="0"/>
              <a:t>Pre-defined aspect categories related to aspect terms, expressed implicitly </a:t>
            </a:r>
          </a:p>
          <a:p>
            <a:pPr lvl="1">
              <a:buFont typeface="Arial" panose="020B0604020202020204" pitchFamily="34" charset="0"/>
              <a:buChar char="•"/>
            </a:pPr>
            <a:r>
              <a:rPr lang="en-IN" dirty="0"/>
              <a:t>“The mango shake was horrible but the waiter was friendly.”</a:t>
            </a:r>
          </a:p>
          <a:p>
            <a:pPr marL="457200" lvl="1" indent="0">
              <a:buNone/>
            </a:pPr>
            <a:r>
              <a:rPr lang="en-IN" dirty="0"/>
              <a:t>	Aspect Category = food , sentiment = negative</a:t>
            </a:r>
          </a:p>
          <a:p>
            <a:pPr marL="457200" lvl="1" indent="0">
              <a:buNone/>
            </a:pPr>
            <a:r>
              <a:rPr lang="en-IN" dirty="0"/>
              <a:t>	Aspect Category = staff , sentiment = positive</a:t>
            </a:r>
          </a:p>
          <a:p>
            <a:pPr marL="914400" lvl="2" indent="0">
              <a:buNone/>
            </a:pPr>
            <a:endParaRPr lang="en-IN" dirty="0"/>
          </a:p>
        </p:txBody>
      </p:sp>
    </p:spTree>
    <p:extLst>
      <p:ext uri="{BB962C8B-B14F-4D97-AF65-F5344CB8AC3E}">
        <p14:creationId xmlns:p14="http://schemas.microsoft.com/office/powerpoint/2010/main" val="271915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E482-43C9-4AD1-AD64-739D209BDCE4}"/>
              </a:ext>
            </a:extLst>
          </p:cNvPr>
          <p:cNvSpPr>
            <a:spLocks noGrp="1"/>
          </p:cNvSpPr>
          <p:nvPr>
            <p:ph type="title"/>
          </p:nvPr>
        </p:nvSpPr>
        <p:spPr/>
        <p:txBody>
          <a:bodyPr/>
          <a:lstStyle/>
          <a:p>
            <a:r>
              <a:rPr lang="en-IN" dirty="0"/>
              <a:t>Aspect Category Sentiment Analysis</a:t>
            </a:r>
            <a:br>
              <a:rPr lang="en-IN" dirty="0"/>
            </a:br>
            <a:endParaRPr lang="en-IN" dirty="0"/>
          </a:p>
        </p:txBody>
      </p:sp>
      <p:sp>
        <p:nvSpPr>
          <p:cNvPr id="3" name="Content Placeholder 2">
            <a:extLst>
              <a:ext uri="{FF2B5EF4-FFF2-40B4-BE49-F238E27FC236}">
                <a16:creationId xmlns:a16="http://schemas.microsoft.com/office/drawing/2014/main" id="{551B171E-340E-4823-9D49-FE7FD6A107AB}"/>
              </a:ext>
            </a:extLst>
          </p:cNvPr>
          <p:cNvSpPr>
            <a:spLocks noGrp="1"/>
          </p:cNvSpPr>
          <p:nvPr>
            <p:ph idx="1"/>
          </p:nvPr>
        </p:nvSpPr>
        <p:spPr/>
        <p:txBody>
          <a:bodyPr/>
          <a:lstStyle/>
          <a:p>
            <a:r>
              <a:rPr lang="en-IN" dirty="0"/>
              <a:t>Aspect Category Detection</a:t>
            </a:r>
          </a:p>
          <a:p>
            <a:r>
              <a:rPr lang="en-IN" dirty="0"/>
              <a:t>Aspect Category Sentiment Classification</a:t>
            </a:r>
          </a:p>
        </p:txBody>
      </p:sp>
    </p:spTree>
    <p:extLst>
      <p:ext uri="{BB962C8B-B14F-4D97-AF65-F5344CB8AC3E}">
        <p14:creationId xmlns:p14="http://schemas.microsoft.com/office/powerpoint/2010/main" val="121581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7E84-293A-4597-9C59-C2D14BE7604C}"/>
              </a:ext>
            </a:extLst>
          </p:cNvPr>
          <p:cNvSpPr>
            <a:spLocks noGrp="1"/>
          </p:cNvSpPr>
          <p:nvPr>
            <p:ph type="title"/>
          </p:nvPr>
        </p:nvSpPr>
        <p:spPr/>
        <p:txBody>
          <a:bodyPr/>
          <a:lstStyle/>
          <a:p>
            <a:r>
              <a:rPr lang="en-IN" dirty="0"/>
              <a:t>The Challenging Dataset</a:t>
            </a:r>
            <a:br>
              <a:rPr lang="en-IN" dirty="0"/>
            </a:br>
            <a:endParaRPr lang="en-IN" dirty="0"/>
          </a:p>
        </p:txBody>
      </p:sp>
      <p:sp>
        <p:nvSpPr>
          <p:cNvPr id="3" name="Content Placeholder 2">
            <a:extLst>
              <a:ext uri="{FF2B5EF4-FFF2-40B4-BE49-F238E27FC236}">
                <a16:creationId xmlns:a16="http://schemas.microsoft.com/office/drawing/2014/main" id="{028281B3-7583-4966-A69D-AD456B3BCAF5}"/>
              </a:ext>
            </a:extLst>
          </p:cNvPr>
          <p:cNvSpPr>
            <a:spLocks noGrp="1"/>
          </p:cNvSpPr>
          <p:nvPr>
            <p:ph idx="1"/>
          </p:nvPr>
        </p:nvSpPr>
        <p:spPr/>
        <p:txBody>
          <a:bodyPr/>
          <a:lstStyle/>
          <a:p>
            <a:r>
              <a:rPr lang="en-IN" dirty="0"/>
              <a:t>MAMS (Multi-Aspect Multi-Sentiment) dataset</a:t>
            </a:r>
          </a:p>
          <a:p>
            <a:r>
              <a:rPr lang="en-IN" dirty="0"/>
              <a:t>Each instance contains </a:t>
            </a:r>
            <a:r>
              <a:rPr lang="en-US" dirty="0"/>
              <a:t>at least two different aspect categories with different </a:t>
            </a:r>
            <a:r>
              <a:rPr lang="en-IN" dirty="0"/>
              <a:t>sentiment polarities.</a:t>
            </a:r>
          </a:p>
          <a:p>
            <a:r>
              <a:rPr lang="en-IN" dirty="0"/>
              <a:t>8879 instances present in MAMS dataset which is 1.87 times of SemEval-2014 Restaurant Review dataset.</a:t>
            </a:r>
          </a:p>
          <a:p>
            <a:r>
              <a:rPr lang="en-IN" dirty="0"/>
              <a:t>Only 454 instances of SemEval-2014 dataset contain multiple aspect categories with different sentiment polarities.</a:t>
            </a:r>
          </a:p>
        </p:txBody>
      </p:sp>
      <p:pic>
        <p:nvPicPr>
          <p:cNvPr id="12" name="Picture 11">
            <a:extLst>
              <a:ext uri="{FF2B5EF4-FFF2-40B4-BE49-F238E27FC236}">
                <a16:creationId xmlns:a16="http://schemas.microsoft.com/office/drawing/2014/main" id="{363B2139-2910-4FA4-B21E-14112D493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20" y="5181566"/>
            <a:ext cx="9874553" cy="1400209"/>
          </a:xfrm>
          <a:prstGeom prst="rect">
            <a:avLst/>
          </a:prstGeom>
        </p:spPr>
      </p:pic>
    </p:spTree>
    <p:extLst>
      <p:ext uri="{BB962C8B-B14F-4D97-AF65-F5344CB8AC3E}">
        <p14:creationId xmlns:p14="http://schemas.microsoft.com/office/powerpoint/2010/main" val="421768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endParaRPr lang="en-IN" dirty="0"/>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lstStyle/>
          <a:p>
            <a:r>
              <a:rPr lang="en-IN" dirty="0"/>
              <a:t>The </a:t>
            </a:r>
            <a:r>
              <a:rPr lang="en-US" dirty="0"/>
              <a:t>critical challenge in this subtask stems from the fact that in most cases, the aspect category may not appear in the sentence </a:t>
            </a:r>
            <a:r>
              <a:rPr lang="en-IN" dirty="0"/>
              <a:t>explicitly.</a:t>
            </a:r>
          </a:p>
          <a:p>
            <a:r>
              <a:rPr lang="en-IN" dirty="0"/>
              <a:t>Based on related works, we approached this task with the following methods:</a:t>
            </a:r>
          </a:p>
          <a:p>
            <a:pPr lvl="1">
              <a:buFont typeface="Arial" panose="020B0604020202020204" pitchFamily="34" charset="0"/>
              <a:buChar char="•"/>
            </a:pPr>
            <a:r>
              <a:rPr lang="en-IN" dirty="0"/>
              <a:t>Classical Bags-of-Words (</a:t>
            </a:r>
            <a:r>
              <a:rPr lang="en-IN" dirty="0" err="1"/>
              <a:t>BoW</a:t>
            </a:r>
            <a:r>
              <a:rPr lang="en-IN" dirty="0"/>
              <a:t>) method</a:t>
            </a:r>
          </a:p>
          <a:p>
            <a:pPr lvl="1">
              <a:buFont typeface="Arial" panose="020B0604020202020204" pitchFamily="34" charset="0"/>
              <a:buChar char="•"/>
            </a:pPr>
            <a:r>
              <a:rPr lang="en-IN" dirty="0"/>
              <a:t>Deep-learning word-embedding method</a:t>
            </a:r>
          </a:p>
          <a:p>
            <a:pPr lvl="1">
              <a:buFont typeface="Arial" panose="020B0604020202020204" pitchFamily="34" charset="0"/>
              <a:buChar char="•"/>
            </a:pPr>
            <a:r>
              <a:rPr lang="en-IN" dirty="0"/>
              <a:t>Pre-trained language model approach</a:t>
            </a:r>
          </a:p>
        </p:txBody>
      </p:sp>
    </p:spTree>
    <p:extLst>
      <p:ext uri="{BB962C8B-B14F-4D97-AF65-F5344CB8AC3E}">
        <p14:creationId xmlns:p14="http://schemas.microsoft.com/office/powerpoint/2010/main" val="310839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5A5-E4E3-4ADF-A573-3ECF12143661}"/>
              </a:ext>
            </a:extLst>
          </p:cNvPr>
          <p:cNvSpPr>
            <a:spLocks noGrp="1"/>
          </p:cNvSpPr>
          <p:nvPr>
            <p:ph type="title"/>
          </p:nvPr>
        </p:nvSpPr>
        <p:spPr/>
        <p:txBody>
          <a:bodyPr/>
          <a:lstStyle/>
          <a:p>
            <a:r>
              <a:rPr lang="en-IN" dirty="0"/>
              <a:t>Aspect Category Detection</a:t>
            </a:r>
            <a:br>
              <a:rPr lang="en-IN" dirty="0"/>
            </a:br>
            <a:r>
              <a:rPr lang="en-IN" dirty="0"/>
              <a:t>1. Classical </a:t>
            </a:r>
            <a:r>
              <a:rPr lang="en-IN" dirty="0" err="1"/>
              <a:t>BoW</a:t>
            </a:r>
            <a:r>
              <a:rPr lang="en-IN" dirty="0"/>
              <a:t> methods</a:t>
            </a:r>
          </a:p>
        </p:txBody>
      </p:sp>
      <p:sp>
        <p:nvSpPr>
          <p:cNvPr id="3" name="Content Placeholder 2">
            <a:extLst>
              <a:ext uri="{FF2B5EF4-FFF2-40B4-BE49-F238E27FC236}">
                <a16:creationId xmlns:a16="http://schemas.microsoft.com/office/drawing/2014/main" id="{6029E260-694F-44AE-A380-4591178A7C04}"/>
              </a:ext>
            </a:extLst>
          </p:cNvPr>
          <p:cNvSpPr>
            <a:spLocks noGrp="1"/>
          </p:cNvSpPr>
          <p:nvPr>
            <p:ph idx="1"/>
          </p:nvPr>
        </p:nvSpPr>
        <p:spPr>
          <a:xfrm>
            <a:off x="677334" y="2160589"/>
            <a:ext cx="8596668" cy="3880773"/>
          </a:xfrm>
        </p:spPr>
        <p:txBody>
          <a:bodyPr>
            <a:normAutofit/>
          </a:bodyPr>
          <a:lstStyle/>
          <a:p>
            <a:r>
              <a:rPr lang="en-IN" dirty="0"/>
              <a:t>Initially, we implemented the classical SVM model as a multi-label classifier on the MAMS dataset by using the following feature engineering technique:</a:t>
            </a:r>
          </a:p>
          <a:p>
            <a:pPr lvl="1">
              <a:buFont typeface="Arial" panose="020B0604020202020204" pitchFamily="34" charset="0"/>
              <a:buChar char="•"/>
            </a:pPr>
            <a:r>
              <a:rPr lang="en-IN" dirty="0"/>
              <a:t>	POS-tagging reviews and filter the words with tag- noun, adjective, verb, adverb</a:t>
            </a:r>
          </a:p>
          <a:p>
            <a:pPr lvl="2">
              <a:buFont typeface="Wingdings" panose="05000000000000000000" pitchFamily="2" charset="2"/>
              <a:buChar char="§"/>
            </a:pPr>
            <a:r>
              <a:rPr lang="en-IN" dirty="0"/>
              <a:t>Building BOW model using </a:t>
            </a:r>
            <a:r>
              <a:rPr lang="en-IN" dirty="0" err="1"/>
              <a:t>CountVectorizer</a:t>
            </a:r>
            <a:r>
              <a:rPr lang="en-IN" dirty="0"/>
              <a:t> 				(1)</a:t>
            </a:r>
          </a:p>
          <a:p>
            <a:pPr lvl="2">
              <a:buFont typeface="Wingdings" panose="05000000000000000000" pitchFamily="2" charset="2"/>
              <a:buChar char="§"/>
            </a:pPr>
            <a:r>
              <a:rPr lang="en-IN" dirty="0"/>
              <a:t>Building BOW model using </a:t>
            </a:r>
            <a:r>
              <a:rPr lang="en-IN" dirty="0" err="1"/>
              <a:t>TfidfVectorizer</a:t>
            </a:r>
            <a:r>
              <a:rPr lang="en-IN" dirty="0"/>
              <a:t>				(2)</a:t>
            </a:r>
          </a:p>
          <a:p>
            <a:r>
              <a:rPr lang="en-IN" dirty="0"/>
              <a:t>But none of the methods produced F1-score of more than 60.</a:t>
            </a:r>
          </a:p>
          <a:p>
            <a:r>
              <a:rPr lang="en-IN" dirty="0"/>
              <a:t>It </a:t>
            </a:r>
            <a:r>
              <a:rPr lang="en-US" dirty="0"/>
              <a:t>proves that traditional word vector representation of features will not work efficiently on the MAMS dataset.</a:t>
            </a:r>
          </a:p>
          <a:p>
            <a:r>
              <a:rPr lang="en-US" dirty="0"/>
              <a:t>So, we switched our approach to more enhanced word embeddings.</a:t>
            </a:r>
          </a:p>
          <a:p>
            <a:endParaRPr lang="en-IN" dirty="0"/>
          </a:p>
        </p:txBody>
      </p:sp>
    </p:spTree>
    <p:extLst>
      <p:ext uri="{BB962C8B-B14F-4D97-AF65-F5344CB8AC3E}">
        <p14:creationId xmlns:p14="http://schemas.microsoft.com/office/powerpoint/2010/main" val="1893971753"/>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8759</TotalTime>
  <Words>835</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Wingdings</vt:lpstr>
      <vt:lpstr>Wingdings 3</vt:lpstr>
      <vt:lpstr>Facet</vt:lpstr>
      <vt:lpstr>Aspect Category Sentiment Analysis on a Challenging Dataset</vt:lpstr>
      <vt:lpstr>Content</vt:lpstr>
      <vt:lpstr>Introduction</vt:lpstr>
      <vt:lpstr>Introduction</vt:lpstr>
      <vt:lpstr>Aspect Based Sentiment Analysis</vt:lpstr>
      <vt:lpstr>Aspect Category Sentiment Analysis </vt:lpstr>
      <vt:lpstr>The Challenging Dataset </vt:lpstr>
      <vt:lpstr>Aspect Category Detection </vt:lpstr>
      <vt:lpstr>Aspect Category Detection 1. Classical BoW methods</vt:lpstr>
      <vt:lpstr>Aspect Category Detection 2. Deep-learning word-embedding methods</vt:lpstr>
      <vt:lpstr>Aspect Category Detection 2. Deep-learning word-embedding methods</vt:lpstr>
      <vt:lpstr>Aspect Category Detection 2. Deep-learning word-embedding methods</vt:lpstr>
      <vt:lpstr>Aspect Category Detection 3. Pre-trained Language model </vt:lpstr>
      <vt:lpstr>Aspect Category Detection 3. Pre-trained Language model </vt:lpstr>
      <vt:lpstr>Aspect Category Detection Evaluation</vt:lpstr>
      <vt:lpstr>Aspect Category Detection Future Work</vt:lpstr>
      <vt:lpstr>Aspect Category Sentiment Classification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Saumitra Das</dc:creator>
  <cp:lastModifiedBy>Saumitra Das</cp:lastModifiedBy>
  <cp:revision>42</cp:revision>
  <dcterms:created xsi:type="dcterms:W3CDTF">2020-08-21T19:53:39Z</dcterms:created>
  <dcterms:modified xsi:type="dcterms:W3CDTF">2020-08-27T21:54:51Z</dcterms:modified>
</cp:coreProperties>
</file>