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BDC"/>
    <a:srgbClr val="005360"/>
    <a:srgbClr val="5EB2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5"/>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ABDFD8-67DB-469A-B075-D990C2351D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C4FEBD6-A3AA-467E-A5F6-4C199EE56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A01D49-76D5-454D-B866-30F3E2936E39}" type="datetimeFigureOut">
              <a:rPr lang="en-US" smtClean="0"/>
              <a:t>6/29/2023</a:t>
            </a:fld>
            <a:endParaRPr lang="en-US" dirty="0"/>
          </a:p>
        </p:txBody>
      </p:sp>
      <p:sp>
        <p:nvSpPr>
          <p:cNvPr id="4" name="Footer Placeholder 3">
            <a:extLst>
              <a:ext uri="{FF2B5EF4-FFF2-40B4-BE49-F238E27FC236}">
                <a16:creationId xmlns:a16="http://schemas.microsoft.com/office/drawing/2014/main" id="{C32CBE74-8129-4FB2-AD02-540D0C9DFA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1141BA1-0D53-488C-A20A-217FE7C788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FFE193-13CD-47A0-9FD7-A49081C52913}" type="slidenum">
              <a:rPr lang="en-US" smtClean="0"/>
              <a:t>‹#›</a:t>
            </a:fld>
            <a:endParaRPr lang="en-US" dirty="0"/>
          </a:p>
        </p:txBody>
      </p:sp>
    </p:spTree>
    <p:extLst>
      <p:ext uri="{BB962C8B-B14F-4D97-AF65-F5344CB8AC3E}">
        <p14:creationId xmlns:p14="http://schemas.microsoft.com/office/powerpoint/2010/main" val="500421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73445-397E-453E-9969-F1C059B47C22}" type="datetimeFigureOut">
              <a:rPr lang="en-US" smtClean="0"/>
              <a:t>6/29/2023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E75BB-9CC4-4217-A96C-4997391673E0}" type="slidenum">
              <a:rPr lang="en-US" smtClean="0"/>
              <a:t>‹#›</a:t>
            </a:fld>
            <a:endParaRPr lang="en-US" dirty="0"/>
          </a:p>
        </p:txBody>
      </p:sp>
    </p:spTree>
    <p:extLst>
      <p:ext uri="{BB962C8B-B14F-4D97-AF65-F5344CB8AC3E}">
        <p14:creationId xmlns:p14="http://schemas.microsoft.com/office/powerpoint/2010/main" val="191223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ED12A2-16A7-6843-9B63-1355399B1E28}"/>
              </a:ext>
            </a:extLst>
          </p:cNvPr>
          <p:cNvPicPr>
            <a:picLocks noChangeAspect="1"/>
          </p:cNvPicPr>
          <p:nvPr userDrawn="1"/>
        </p:nvPicPr>
        <p:blipFill>
          <a:blip r:embed="rId2"/>
          <a:stretch>
            <a:fillRect/>
          </a:stretch>
        </p:blipFill>
        <p:spPr>
          <a:xfrm>
            <a:off x="0" y="0"/>
            <a:ext cx="23861730" cy="6857999"/>
          </a:xfrm>
          <a:prstGeom prst="rect">
            <a:avLst/>
          </a:prstGeom>
        </p:spPr>
      </p:pic>
      <p:sp>
        <p:nvSpPr>
          <p:cNvPr id="11" name="Rectangle 10">
            <a:extLst>
              <a:ext uri="{FF2B5EF4-FFF2-40B4-BE49-F238E27FC236}">
                <a16:creationId xmlns:a16="http://schemas.microsoft.com/office/drawing/2014/main" id="{45F43BF2-A8EB-C342-BFB2-28AFB1781935}"/>
              </a:ext>
            </a:extLst>
          </p:cNvPr>
          <p:cNvSpPr/>
          <p:nvPr userDrawn="1"/>
        </p:nvSpPr>
        <p:spPr>
          <a:xfrm>
            <a:off x="0" y="787400"/>
            <a:ext cx="11455400" cy="5295900"/>
          </a:xfrm>
          <a:prstGeom prst="rect">
            <a:avLst/>
          </a:prstGeom>
          <a:solidFill>
            <a:schemeClr val="accent5">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1418BB35-F84D-7E4D-9F02-5B4CB837E1CB}"/>
              </a:ext>
            </a:extLst>
          </p:cNvPr>
          <p:cNvCxnSpPr/>
          <p:nvPr userDrawn="1"/>
        </p:nvCxnSpPr>
        <p:spPr>
          <a:xfrm>
            <a:off x="1778000" y="3435350"/>
            <a:ext cx="8661400" cy="0"/>
          </a:xfrm>
          <a:prstGeom prst="line">
            <a:avLst/>
          </a:prstGeom>
          <a:ln w="3810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2FE6DCC-3681-AF43-B6B6-4A40A92581A5}"/>
              </a:ext>
            </a:extLst>
          </p:cNvPr>
          <p:cNvSpPr/>
          <p:nvPr userDrawn="1"/>
        </p:nvSpPr>
        <p:spPr>
          <a:xfrm>
            <a:off x="2260600" y="1647825"/>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A8E30CA-E181-3D4D-BB1E-9167FF0BE5D9}"/>
              </a:ext>
            </a:extLst>
          </p:cNvPr>
          <p:cNvSpPr/>
          <p:nvPr userDrawn="1"/>
        </p:nvSpPr>
        <p:spPr>
          <a:xfrm>
            <a:off x="2285627" y="1647121"/>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9061463E-CF25-634A-89E2-4E3280BB9CEB}"/>
              </a:ext>
            </a:extLst>
          </p:cNvPr>
          <p:cNvSpPr/>
          <p:nvPr userDrawn="1"/>
        </p:nvSpPr>
        <p:spPr>
          <a:xfrm>
            <a:off x="0" y="0"/>
            <a:ext cx="2628900" cy="6858000"/>
          </a:xfrm>
          <a:prstGeom prst="triangle">
            <a:avLst>
              <a:gd name="adj" fmla="val 0"/>
            </a:avLst>
          </a:prstGeom>
          <a:gradFill>
            <a:gsLst>
              <a:gs pos="47000">
                <a:schemeClr val="accent4">
                  <a:lumMod val="50000"/>
                </a:schemeClr>
              </a:gs>
              <a:gs pos="98000">
                <a:schemeClr val="accent4">
                  <a:lumMod val="20000"/>
                  <a:lumOff val="80000"/>
                  <a:alpha val="1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81214215-C784-4548-BD1F-4BB3F0A84645}"/>
              </a:ext>
            </a:extLst>
          </p:cNvPr>
          <p:cNvSpPr/>
          <p:nvPr userDrawn="1"/>
        </p:nvSpPr>
        <p:spPr>
          <a:xfrm flipV="1">
            <a:off x="0" y="0"/>
            <a:ext cx="2628900" cy="6858000"/>
          </a:xfrm>
          <a:prstGeom prst="triangle">
            <a:avLst>
              <a:gd name="adj" fmla="val 0"/>
            </a:avLst>
          </a:prstGeom>
          <a:solidFill>
            <a:srgbClr val="5EB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48B1337-BF6D-C04A-9C74-574FA33512D5}"/>
              </a:ext>
            </a:extLst>
          </p:cNvPr>
          <p:cNvSpPr/>
          <p:nvPr userDrawn="1"/>
        </p:nvSpPr>
        <p:spPr>
          <a:xfrm>
            <a:off x="2356553" y="1727201"/>
            <a:ext cx="3416300" cy="3416300"/>
          </a:xfrm>
          <a:prstGeom prst="ellipse">
            <a:avLst/>
          </a:prstGeom>
          <a:solidFill>
            <a:srgbClr val="00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20">
            <a:extLst>
              <a:ext uri="{FF2B5EF4-FFF2-40B4-BE49-F238E27FC236}">
                <a16:creationId xmlns:a16="http://schemas.microsoft.com/office/drawing/2014/main" id="{4C5EC980-0029-164A-926D-9ED33032D7F4}"/>
              </a:ext>
            </a:extLst>
          </p:cNvPr>
          <p:cNvSpPr>
            <a:spLocks noGrp="1"/>
          </p:cNvSpPr>
          <p:nvPr>
            <p:ph type="body" sz="quarter" idx="10"/>
          </p:nvPr>
        </p:nvSpPr>
        <p:spPr>
          <a:xfrm>
            <a:off x="2671763" y="3657600"/>
            <a:ext cx="2781300" cy="896368"/>
          </a:xfrm>
          <a:prstGeom prst="rect">
            <a:avLst/>
          </a:prstGeom>
        </p:spPr>
        <p:txBody>
          <a:bodyPr anchor="ctr"/>
          <a:lstStyle>
            <a:lvl1pPr marL="0" indent="0" algn="ctr">
              <a:buNone/>
              <a:defRPr sz="1800">
                <a:solidFill>
                  <a:schemeClr val="accent5"/>
                </a:solidFill>
              </a:defRPr>
            </a:lvl1pPr>
          </a:lstStyle>
          <a:p>
            <a:pPr lvl="0"/>
            <a:r>
              <a:rPr lang="en-US"/>
              <a:t>Click to edit Master text styles</a:t>
            </a:r>
          </a:p>
        </p:txBody>
      </p:sp>
      <p:sp>
        <p:nvSpPr>
          <p:cNvPr id="19" name="Title 18">
            <a:extLst>
              <a:ext uri="{FF2B5EF4-FFF2-40B4-BE49-F238E27FC236}">
                <a16:creationId xmlns:a16="http://schemas.microsoft.com/office/drawing/2014/main" id="{169DAC15-E0D1-2041-A923-17653DCA3339}"/>
              </a:ext>
            </a:extLst>
          </p:cNvPr>
          <p:cNvSpPr>
            <a:spLocks noGrp="1"/>
          </p:cNvSpPr>
          <p:nvPr>
            <p:ph type="title"/>
          </p:nvPr>
        </p:nvSpPr>
        <p:spPr>
          <a:xfrm>
            <a:off x="2671251" y="2452719"/>
            <a:ext cx="2773204" cy="1118618"/>
          </a:xfrm>
          <a:prstGeom prst="rect">
            <a:avLst/>
          </a:prstGeom>
        </p:spPr>
        <p:txBody>
          <a:bodyPr anchor="ctr"/>
          <a:lstStyle>
            <a:lvl1pPr algn="ctr">
              <a:defRPr sz="3600">
                <a:solidFill>
                  <a:schemeClr val="accent6"/>
                </a:solidFill>
              </a:defRPr>
            </a:lvl1pPr>
          </a:lstStyle>
          <a:p>
            <a:r>
              <a:rPr lang="en-US"/>
              <a:t>Click to edit Master title style</a:t>
            </a:r>
            <a:endParaRPr lang="en-US" dirty="0"/>
          </a:p>
        </p:txBody>
      </p:sp>
    </p:spTree>
    <p:extLst>
      <p:ext uri="{BB962C8B-B14F-4D97-AF65-F5344CB8AC3E}">
        <p14:creationId xmlns:p14="http://schemas.microsoft.com/office/powerpoint/2010/main" val="90428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375E-6 0 L -0.9056 0 " pathEditMode="relative" rAng="0" ptsTypes="AA">
                                      <p:cBhvr>
                                        <p:cTn id="6" dur="9500" fill="hold"/>
                                        <p:tgtEl>
                                          <p:spTgt spid="10"/>
                                        </p:tgtEl>
                                        <p:attrNameLst>
                                          <p:attrName>ppt_x</p:attrName>
                                          <p:attrName>ppt_y</p:attrName>
                                        </p:attrNameLst>
                                      </p:cBhvr>
                                      <p:rCtr x="-45286" y="0"/>
                                    </p:animMotion>
                                  </p:childTnLst>
                                </p:cTn>
                              </p:par>
                              <p:par>
                                <p:cTn id="7" presetID="10" presetClass="exit" presetSubtype="0" fill="hold" nodeType="withEffect">
                                  <p:stCondLst>
                                    <p:cond delay="92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2" presetClass="entr" presetSubtype="8"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0-#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0-#ppt_w/2"/>
                                          </p:val>
                                        </p:tav>
                                        <p:tav tm="100000">
                                          <p:val>
                                            <p:strVal val="#ppt_x"/>
                                          </p:val>
                                        </p:tav>
                                      </p:tavLst>
                                    </p:anim>
                                    <p:anim calcmode="lin" valueType="num">
                                      <p:cBhvr additive="base">
                                        <p:cTn id="21" dur="1000" fill="hold"/>
                                        <p:tgtEl>
                                          <p:spTgt spid="13"/>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par>
                                <p:cTn id="31" presetID="22" presetClass="entr" presetSubtype="8" fill="hold" grpId="0" nodeType="withEffect">
                                  <p:stCondLst>
                                    <p:cond delay="250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21">
                                            <p:txEl>
                                              <p:pRg st="0" end="0"/>
                                            </p:txEl>
                                          </p:spTgt>
                                        </p:tgtEl>
                                        <p:attrNameLst>
                                          <p:attrName>style.visibility</p:attrName>
                                        </p:attrNameLst>
                                      </p:cBhvr>
                                      <p:to>
                                        <p:strVal val="visible"/>
                                      </p:to>
                                    </p:set>
                                    <p:animEffect transition="in" filter="wipe(left)">
                                      <p:cBhvr>
                                        <p:cTn id="36" dur="500"/>
                                        <p:tgtEl>
                                          <p:spTgt spid="21">
                                            <p:txEl>
                                              <p:pRg st="0" end="0"/>
                                            </p:txEl>
                                          </p:spTgt>
                                        </p:tgtEl>
                                      </p:cBhvr>
                                    </p:animEffect>
                                  </p:childTnLst>
                                </p:cTn>
                              </p:par>
                              <p:par>
                                <p:cTn id="37" presetID="22" presetClass="entr" presetSubtype="4" fill="hold" nodeType="withEffect">
                                  <p:stCondLst>
                                    <p:cond delay="250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 presetClass="exit" presetSubtype="8" fill="hold" grpId="1" nodeType="withEffect">
                                  <p:stCondLst>
                                    <p:cond delay="7500"/>
                                  </p:stCondLst>
                                  <p:childTnLst>
                                    <p:anim calcmode="lin" valueType="num">
                                      <p:cBhvr additive="base">
                                        <p:cTn id="41" dur="1000"/>
                                        <p:tgtEl>
                                          <p:spTgt spid="13"/>
                                        </p:tgtEl>
                                        <p:attrNameLst>
                                          <p:attrName>ppt_x</p:attrName>
                                        </p:attrNameLst>
                                      </p:cBhvr>
                                      <p:tavLst>
                                        <p:tav tm="0">
                                          <p:val>
                                            <p:strVal val="ppt_x"/>
                                          </p:val>
                                        </p:tav>
                                        <p:tav tm="100000">
                                          <p:val>
                                            <p:strVal val="0-ppt_w/2"/>
                                          </p:val>
                                        </p:tav>
                                      </p:tavLst>
                                    </p:anim>
                                    <p:anim calcmode="lin" valueType="num">
                                      <p:cBhvr additive="base">
                                        <p:cTn id="42" dur="1000"/>
                                        <p:tgtEl>
                                          <p:spTgt spid="13"/>
                                        </p:tgtEl>
                                        <p:attrNameLst>
                                          <p:attrName>ppt_y</p:attrName>
                                        </p:attrNameLst>
                                      </p:cBhvr>
                                      <p:tavLst>
                                        <p:tav tm="0">
                                          <p:val>
                                            <p:strVal val="ppt_y"/>
                                          </p:val>
                                        </p:tav>
                                        <p:tav tm="100000">
                                          <p:val>
                                            <p:strVal val="ppt_y"/>
                                          </p:val>
                                        </p:tav>
                                      </p:tavLst>
                                    </p:anim>
                                    <p:set>
                                      <p:cBhvr>
                                        <p:cTn id="43" dur="1" fill="hold">
                                          <p:stCondLst>
                                            <p:cond delay="999"/>
                                          </p:stCondLst>
                                        </p:cTn>
                                        <p:tgtEl>
                                          <p:spTgt spid="13"/>
                                        </p:tgtEl>
                                        <p:attrNameLst>
                                          <p:attrName>style.visibility</p:attrName>
                                        </p:attrNameLst>
                                      </p:cBhvr>
                                      <p:to>
                                        <p:strVal val="hidden"/>
                                      </p:to>
                                    </p:set>
                                  </p:childTnLst>
                                </p:cTn>
                              </p:par>
                              <p:par>
                                <p:cTn id="44" presetID="2" presetClass="exit" presetSubtype="8" fill="hold" grpId="1" nodeType="withEffect">
                                  <p:stCondLst>
                                    <p:cond delay="7500"/>
                                  </p:stCondLst>
                                  <p:childTnLst>
                                    <p:anim calcmode="lin" valueType="num">
                                      <p:cBhvr additive="base">
                                        <p:cTn id="45" dur="1000"/>
                                        <p:tgtEl>
                                          <p:spTgt spid="12"/>
                                        </p:tgtEl>
                                        <p:attrNameLst>
                                          <p:attrName>ppt_x</p:attrName>
                                        </p:attrNameLst>
                                      </p:cBhvr>
                                      <p:tavLst>
                                        <p:tav tm="0">
                                          <p:val>
                                            <p:strVal val="ppt_x"/>
                                          </p:val>
                                        </p:tav>
                                        <p:tav tm="100000">
                                          <p:val>
                                            <p:strVal val="0-ppt_w/2"/>
                                          </p:val>
                                        </p:tav>
                                      </p:tavLst>
                                    </p:anim>
                                    <p:anim calcmode="lin" valueType="num">
                                      <p:cBhvr additive="base">
                                        <p:cTn id="46" dur="1000"/>
                                        <p:tgtEl>
                                          <p:spTgt spid="12"/>
                                        </p:tgtEl>
                                        <p:attrNameLst>
                                          <p:attrName>ppt_y</p:attrName>
                                        </p:attrNameLst>
                                      </p:cBhvr>
                                      <p:tavLst>
                                        <p:tav tm="0">
                                          <p:val>
                                            <p:strVal val="ppt_y"/>
                                          </p:val>
                                        </p:tav>
                                        <p:tav tm="100000">
                                          <p:val>
                                            <p:strVal val="ppt_y"/>
                                          </p:val>
                                        </p:tav>
                                      </p:tavLst>
                                    </p:anim>
                                    <p:set>
                                      <p:cBhvr>
                                        <p:cTn id="47" dur="1" fill="hold">
                                          <p:stCondLst>
                                            <p:cond delay="999"/>
                                          </p:stCondLst>
                                        </p:cTn>
                                        <p:tgtEl>
                                          <p:spTgt spid="12"/>
                                        </p:tgtEl>
                                        <p:attrNameLst>
                                          <p:attrName>style.visibility</p:attrName>
                                        </p:attrNameLst>
                                      </p:cBhvr>
                                      <p:to>
                                        <p:strVal val="hidden"/>
                                      </p:to>
                                    </p:set>
                                  </p:childTnLst>
                                </p:cTn>
                              </p:par>
                              <p:par>
                                <p:cTn id="48" presetID="2" presetClass="exit" presetSubtype="8" fill="hold" grpId="1" nodeType="withEffect">
                                  <p:stCondLst>
                                    <p:cond delay="7500"/>
                                  </p:stCondLst>
                                  <p:childTnLst>
                                    <p:anim calcmode="lin" valueType="num">
                                      <p:cBhvr additive="base">
                                        <p:cTn id="49" dur="1000"/>
                                        <p:tgtEl>
                                          <p:spTgt spid="11"/>
                                        </p:tgtEl>
                                        <p:attrNameLst>
                                          <p:attrName>ppt_x</p:attrName>
                                        </p:attrNameLst>
                                      </p:cBhvr>
                                      <p:tavLst>
                                        <p:tav tm="0">
                                          <p:val>
                                            <p:strVal val="ppt_x"/>
                                          </p:val>
                                        </p:tav>
                                        <p:tav tm="100000">
                                          <p:val>
                                            <p:strVal val="0-ppt_w/2"/>
                                          </p:val>
                                        </p:tav>
                                      </p:tavLst>
                                    </p:anim>
                                    <p:anim calcmode="lin" valueType="num">
                                      <p:cBhvr additive="base">
                                        <p:cTn id="50" dur="1000"/>
                                        <p:tgtEl>
                                          <p:spTgt spid="11"/>
                                        </p:tgtEl>
                                        <p:attrNameLst>
                                          <p:attrName>ppt_y</p:attrName>
                                        </p:attrNameLst>
                                      </p:cBhvr>
                                      <p:tavLst>
                                        <p:tav tm="0">
                                          <p:val>
                                            <p:strVal val="ppt_y"/>
                                          </p:val>
                                        </p:tav>
                                        <p:tav tm="100000">
                                          <p:val>
                                            <p:strVal val="ppt_y"/>
                                          </p:val>
                                        </p:tav>
                                      </p:tavLst>
                                    </p:anim>
                                    <p:set>
                                      <p:cBhvr>
                                        <p:cTn id="51" dur="1" fill="hold">
                                          <p:stCondLst>
                                            <p:cond delay="999"/>
                                          </p:stCondLst>
                                        </p:cTn>
                                        <p:tgtEl>
                                          <p:spTgt spid="11"/>
                                        </p:tgtEl>
                                        <p:attrNameLst>
                                          <p:attrName>style.visibility</p:attrName>
                                        </p:attrNameLst>
                                      </p:cBhvr>
                                      <p:to>
                                        <p:strVal val="hidden"/>
                                      </p:to>
                                    </p:set>
                                  </p:childTnLst>
                                </p:cTn>
                              </p:par>
                              <p:par>
                                <p:cTn id="52" presetID="22" presetClass="exit" presetSubtype="8" fill="hold" grpId="1" nodeType="withEffect">
                                  <p:stCondLst>
                                    <p:cond delay="7500"/>
                                  </p:stCondLst>
                                  <p:childTnLst>
                                    <p:animEffect transition="out" filter="wipe(left)">
                                      <p:cBhvr>
                                        <p:cTn id="53" dur="1000"/>
                                        <p:tgtEl>
                                          <p:spTgt spid="19"/>
                                        </p:tgtEl>
                                      </p:cBhvr>
                                    </p:animEffect>
                                    <p:set>
                                      <p:cBhvr>
                                        <p:cTn id="54" dur="1" fill="hold">
                                          <p:stCondLst>
                                            <p:cond delay="999"/>
                                          </p:stCondLst>
                                        </p:cTn>
                                        <p:tgtEl>
                                          <p:spTgt spid="19"/>
                                        </p:tgtEl>
                                        <p:attrNameLst>
                                          <p:attrName>style.visibility</p:attrName>
                                        </p:attrNameLst>
                                      </p:cBhvr>
                                      <p:to>
                                        <p:strVal val="hidden"/>
                                      </p:to>
                                    </p:set>
                                  </p:childTnLst>
                                </p:cTn>
                              </p:par>
                              <p:par>
                                <p:cTn id="55" presetID="22" presetClass="exit" presetSubtype="8" fill="hold" grpId="1" nodeType="withEffect">
                                  <p:stCondLst>
                                    <p:cond delay="7500"/>
                                  </p:stCondLst>
                                  <p:childTnLst>
                                    <p:animEffect transition="out" filter="wipe(left)">
                                      <p:cBhvr>
                                        <p:cTn id="56" dur="750"/>
                                        <p:tgtEl>
                                          <p:spTgt spid="21">
                                            <p:txEl>
                                              <p:pRg st="0" end="0"/>
                                            </p:txEl>
                                          </p:spTgt>
                                        </p:tgtEl>
                                      </p:cBhvr>
                                    </p:animEffect>
                                    <p:set>
                                      <p:cBhvr>
                                        <p:cTn id="57" dur="1" fill="hold">
                                          <p:stCondLst>
                                            <p:cond delay="749"/>
                                          </p:stCondLst>
                                        </p:cTn>
                                        <p:tgtEl>
                                          <p:spTgt spid="21">
                                            <p:txEl>
                                              <p:pRg st="0" end="0"/>
                                            </p:txEl>
                                          </p:spTgt>
                                        </p:tgtEl>
                                        <p:attrNameLst>
                                          <p:attrName>style.visibility</p:attrName>
                                        </p:attrNameLst>
                                      </p:cBhvr>
                                      <p:to>
                                        <p:strVal val="hidden"/>
                                      </p:to>
                                    </p:set>
                                  </p:childTnLst>
                                </p:cTn>
                              </p:par>
                              <p:par>
                                <p:cTn id="58" presetID="22" presetClass="exit" presetSubtype="8" fill="hold" nodeType="withEffect">
                                  <p:stCondLst>
                                    <p:cond delay="7500"/>
                                  </p:stCondLst>
                                  <p:childTnLst>
                                    <p:animEffect transition="out" filter="wipe(left)">
                                      <p:cBhvr>
                                        <p:cTn id="59" dur="750"/>
                                        <p:tgtEl>
                                          <p:spTgt spid="17"/>
                                        </p:tgtEl>
                                      </p:cBhvr>
                                    </p:animEffect>
                                    <p:set>
                                      <p:cBhvr>
                                        <p:cTn id="60" dur="1" fill="hold">
                                          <p:stCondLst>
                                            <p:cond delay="749"/>
                                          </p:stCondLst>
                                        </p:cTn>
                                        <p:tgtEl>
                                          <p:spTgt spid="17"/>
                                        </p:tgtEl>
                                        <p:attrNameLst>
                                          <p:attrName>style.visibility</p:attrName>
                                        </p:attrNameLst>
                                      </p:cBhvr>
                                      <p:to>
                                        <p:strVal val="hidden"/>
                                      </p:to>
                                    </p:set>
                                  </p:childTnLst>
                                </p:cTn>
                              </p:par>
                              <p:par>
                                <p:cTn id="61" presetID="10" presetClass="exit" presetSubtype="0" fill="hold" grpId="1" nodeType="withEffect">
                                  <p:stCondLst>
                                    <p:cond delay="7500"/>
                                  </p:stCondLst>
                                  <p:childTnLst>
                                    <p:animEffect transition="out" filter="fade">
                                      <p:cBhvr>
                                        <p:cTn id="62" dur="1000"/>
                                        <p:tgtEl>
                                          <p:spTgt spid="14"/>
                                        </p:tgtEl>
                                      </p:cBhvr>
                                    </p:animEffect>
                                    <p:set>
                                      <p:cBhvr>
                                        <p:cTn id="63" dur="1" fill="hold">
                                          <p:stCondLst>
                                            <p:cond delay="999"/>
                                          </p:stCondLst>
                                        </p:cTn>
                                        <p:tgtEl>
                                          <p:spTgt spid="14"/>
                                        </p:tgtEl>
                                        <p:attrNameLst>
                                          <p:attrName>style.visibility</p:attrName>
                                        </p:attrNameLst>
                                      </p:cBhvr>
                                      <p:to>
                                        <p:strVal val="hidden"/>
                                      </p:to>
                                    </p:set>
                                  </p:childTnLst>
                                </p:cTn>
                              </p:par>
                              <p:par>
                                <p:cTn id="64" presetID="10" presetClass="exit" presetSubtype="0" fill="hold" grpId="1" nodeType="withEffect">
                                  <p:stCondLst>
                                    <p:cond delay="7500"/>
                                  </p:stCondLst>
                                  <p:childTnLst>
                                    <p:animEffect transition="out" filter="fade">
                                      <p:cBhvr>
                                        <p:cTn id="65" dur="1000"/>
                                        <p:tgtEl>
                                          <p:spTgt spid="18"/>
                                        </p:tgtEl>
                                      </p:cBhvr>
                                    </p:animEffect>
                                    <p:set>
                                      <p:cBhvr>
                                        <p:cTn id="66" dur="1" fill="hold">
                                          <p:stCondLst>
                                            <p:cond delay="999"/>
                                          </p:stCondLst>
                                        </p:cTn>
                                        <p:tgtEl>
                                          <p:spTgt spid="18"/>
                                        </p:tgtEl>
                                        <p:attrNameLst>
                                          <p:attrName>style.visibility</p:attrName>
                                        </p:attrNameLst>
                                      </p:cBhvr>
                                      <p:to>
                                        <p:strVal val="hidden"/>
                                      </p:to>
                                    </p:set>
                                  </p:childTnLst>
                                </p:cTn>
                              </p:par>
                              <p:par>
                                <p:cTn id="67" presetID="10" presetClass="exit" presetSubtype="0" fill="hold" grpId="1" nodeType="withEffect">
                                  <p:stCondLst>
                                    <p:cond delay="7500"/>
                                  </p:stCondLst>
                                  <p:childTnLst>
                                    <p:animEffect transition="out" filter="fade">
                                      <p:cBhvr>
                                        <p:cTn id="68" dur="1000"/>
                                        <p:tgtEl>
                                          <p:spTgt spid="15"/>
                                        </p:tgtEl>
                                      </p:cBhvr>
                                    </p:animEffect>
                                    <p:set>
                                      <p:cBhvr>
                                        <p:cTn id="69"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8" grpId="0" animBg="1"/>
      <p:bldP spid="18" grpId="1" animBg="1"/>
      <p:bldP spid="12" grpId="0" animBg="1"/>
      <p:bldP spid="12" grpId="1" animBg="1"/>
      <p:bldP spid="13" grpId="0" animBg="1"/>
      <p:bldP spid="13" grpId="1" animBg="1"/>
      <p:bldP spid="15" grpId="0" animBg="1"/>
      <p:bldP spid="15" grpId="1" animBg="1"/>
      <p:bldP spid="21" grpId="0" build="p">
        <p:tmplLst>
          <p:tmpl lvl="1">
            <p:tnLst>
              <p:par>
                <p:cTn presetID="22" presetClass="entr" presetSubtype="8"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1" grpId="1" build="p">
        <p:tmplLst>
          <p:tmpl lvl="1">
            <p:tnLst>
              <p:par>
                <p:cTn presetID="22" presetClass="exit" presetSubtype="8" fill="hold" nodeType="withEffect">
                  <p:stCondLst>
                    <p:cond delay="7500"/>
                  </p:stCondLst>
                  <p:childTnLst>
                    <p:animEffect transition="out" filter="wipe(left)">
                      <p:cBhvr>
                        <p:cTn dur="750"/>
                        <p:tgtEl>
                          <p:spTgt spid="21"/>
                        </p:tgtEl>
                      </p:cBhvr>
                    </p:animEffect>
                    <p:set>
                      <p:cBhvr>
                        <p:cTn dur="1" fill="hold">
                          <p:stCondLst>
                            <p:cond delay="749"/>
                          </p:stCondLst>
                        </p:cTn>
                        <p:tgtEl>
                          <p:spTgt spid="21"/>
                        </p:tgtEl>
                        <p:attrNameLst>
                          <p:attrName>style.visibility</p:attrName>
                        </p:attrNameLst>
                      </p:cBhvr>
                      <p:to>
                        <p:strVal val="hidden"/>
                      </p:to>
                    </p:set>
                  </p:childTnLst>
                </p:cTn>
              </p:par>
            </p:tnLst>
          </p:tmpl>
        </p:tmplLst>
      </p:bldP>
      <p:bldP spid="19" grpId="0"/>
      <p:bldP spid="19"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8200" y="6356350"/>
            <a:ext cx="2743200" cy="365125"/>
          </a:xfrm>
          <a:prstGeom prst="rect">
            <a:avLst/>
          </a:prstGeom>
        </p:spPr>
        <p:txBody>
          <a:bodyPr/>
          <a:lstStyle/>
          <a:p>
            <a:fld id="{6EBB0E32-0304-4451-ADB8-C044457D5B85}" type="datetimeFigureOut">
              <a:rPr lang="en-US" smtClean="0"/>
              <a:t>6/29/2023</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10600" y="6356350"/>
            <a:ext cx="2743200" cy="365125"/>
          </a:xfrm>
          <a:prstGeom prst="rect">
            <a:avLst/>
          </a:prstGeom>
        </p:spPr>
        <p:txBody>
          <a:bodyPr/>
          <a:lstStyle/>
          <a:p>
            <a:fld id="{DA64F31B-23FA-4075-AF7D-6228CFD12F03}" type="slidenum">
              <a:rPr lang="en-US" smtClean="0"/>
              <a:t>‹#›</a:t>
            </a:fld>
            <a:endParaRPr lang="en-US" dirty="0"/>
          </a:p>
        </p:txBody>
      </p:sp>
      <p:sp>
        <p:nvSpPr>
          <p:cNvPr id="5" name="Title Placeholder 1">
            <a:extLst>
              <a:ext uri="{FF2B5EF4-FFF2-40B4-BE49-F238E27FC236}">
                <a16:creationId xmlns:a16="http://schemas.microsoft.com/office/drawing/2014/main" id="{9480BD06-DA03-43A8-8159-AD08C9C91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ctr">
              <a:defRPr sz="3600">
                <a:solidFill>
                  <a:srgbClr val="A0EBDC"/>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01BB9593-A96F-4167-8AC3-AA4C0453BC31}"/>
              </a:ext>
            </a:extLst>
          </p:cNvPr>
          <p:cNvSpPr>
            <a:spLocks noGrp="1"/>
          </p:cNvSpPr>
          <p:nvPr>
            <p:ph type="body" sz="quarter" idx="13"/>
          </p:nvPr>
        </p:nvSpPr>
        <p:spPr>
          <a:xfrm>
            <a:off x="1813719" y="2245519"/>
            <a:ext cx="8564562" cy="2366963"/>
          </a:xfrm>
          <a:prstGeom prst="rect">
            <a:avLst/>
          </a:prstGeom>
        </p:spPr>
        <p:txBody>
          <a:bodyPr anchor="ctr">
            <a:normAutofit/>
          </a:bodyPr>
          <a:lstStyle>
            <a:lvl1pPr marL="0" indent="0" algn="ctr">
              <a:buNone/>
              <a:defRPr sz="3600"/>
            </a:lvl1pPr>
          </a:lstStyle>
          <a:p>
            <a:pPr lvl="0"/>
            <a:r>
              <a:rPr lang="en-US"/>
              <a:t>Click to edit Master text styles</a:t>
            </a:r>
          </a:p>
        </p:txBody>
      </p:sp>
    </p:spTree>
    <p:extLst>
      <p:ext uri="{BB962C8B-B14F-4D97-AF65-F5344CB8AC3E}">
        <p14:creationId xmlns:p14="http://schemas.microsoft.com/office/powerpoint/2010/main" val="1416083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040401"/>
      </p:ext>
    </p:extLst>
  </p:cSld>
  <p:clrMap bg1="lt1" tx1="dk1" bg2="lt2" tx2="dk2" accent1="accent1" accent2="accent2" accent3="accent3" accent4="accent4" accent5="accent5" accent6="accent6" hlink="hlink" folHlink="folHlink"/>
  <p:sldLayoutIdLst>
    <p:sldLayoutId id="2147483649"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A5F59-F641-4E43-8627-D6342C639DCE}"/>
              </a:ext>
            </a:extLst>
          </p:cNvPr>
          <p:cNvSpPr>
            <a:spLocks noGrp="1"/>
          </p:cNvSpPr>
          <p:nvPr>
            <p:ph type="title"/>
          </p:nvPr>
        </p:nvSpPr>
        <p:spPr>
          <a:xfrm>
            <a:off x="2671251" y="2869691"/>
            <a:ext cx="2773204" cy="1118618"/>
          </a:xfrm>
        </p:spPr>
        <p:txBody>
          <a:bodyPr/>
          <a:lstStyle/>
          <a:p>
            <a:r>
              <a:rPr lang="en-US" dirty="0"/>
              <a:t>Accident Analysis for Airline Business Revenue</a:t>
            </a:r>
          </a:p>
        </p:txBody>
      </p:sp>
      <p:sp>
        <p:nvSpPr>
          <p:cNvPr id="6" name="Text Placeholder 5">
            <a:extLst>
              <a:ext uri="{FF2B5EF4-FFF2-40B4-BE49-F238E27FC236}">
                <a16:creationId xmlns:a16="http://schemas.microsoft.com/office/drawing/2014/main" id="{D7953ABF-92FC-AC4A-9335-844C6029902C}"/>
              </a:ext>
            </a:extLst>
          </p:cNvPr>
          <p:cNvSpPr>
            <a:spLocks noGrp="1"/>
          </p:cNvSpPr>
          <p:nvPr>
            <p:ph type="body" sz="quarter" idx="10"/>
          </p:nvPr>
        </p:nvSpPr>
        <p:spPr>
          <a:xfrm>
            <a:off x="7988830" y="4831644"/>
            <a:ext cx="2781300" cy="896368"/>
          </a:xfrm>
        </p:spPr>
        <p:txBody>
          <a:bodyPr/>
          <a:lstStyle/>
          <a:p>
            <a:r>
              <a:rPr lang="en-US" dirty="0"/>
              <a:t>Atanu Basak</a:t>
            </a:r>
          </a:p>
        </p:txBody>
      </p:sp>
    </p:spTree>
    <p:extLst>
      <p:ext uri="{BB962C8B-B14F-4D97-AF65-F5344CB8AC3E}">
        <p14:creationId xmlns:p14="http://schemas.microsoft.com/office/powerpoint/2010/main" val="247526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Airline Accident Analysis</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When we do the accident analysis between two different year range, before 2000 and after 2000, the accident rates after 2000 are quite low compared to before 2000</a:t>
            </a:r>
          </a:p>
        </p:txBody>
      </p:sp>
      <p:pic>
        <p:nvPicPr>
          <p:cNvPr id="5" name="Picture 4">
            <a:extLst>
              <a:ext uri="{FF2B5EF4-FFF2-40B4-BE49-F238E27FC236}">
                <a16:creationId xmlns:a16="http://schemas.microsoft.com/office/drawing/2014/main" id="{4721A460-BF85-903A-565B-D631997E654B}"/>
              </a:ext>
            </a:extLst>
          </p:cNvPr>
          <p:cNvPicPr>
            <a:picLocks noChangeAspect="1"/>
          </p:cNvPicPr>
          <p:nvPr/>
        </p:nvPicPr>
        <p:blipFill>
          <a:blip r:embed="rId2"/>
          <a:stretch>
            <a:fillRect/>
          </a:stretch>
        </p:blipFill>
        <p:spPr>
          <a:xfrm>
            <a:off x="326093" y="1812328"/>
            <a:ext cx="7953257" cy="4293503"/>
          </a:xfrm>
          <a:prstGeom prst="rect">
            <a:avLst/>
          </a:prstGeom>
        </p:spPr>
      </p:pic>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Fatality Analysis on Airlines</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Similar scenario is there for fatality, is this diagram, it show the fatality for airline accidents before 2000 and after 2000, its quite high before 2000 and then it decreased after 2000.</a:t>
            </a:r>
          </a:p>
        </p:txBody>
      </p:sp>
      <p:pic>
        <p:nvPicPr>
          <p:cNvPr id="4" name="Picture 3">
            <a:extLst>
              <a:ext uri="{FF2B5EF4-FFF2-40B4-BE49-F238E27FC236}">
                <a16:creationId xmlns:a16="http://schemas.microsoft.com/office/drawing/2014/main" id="{F8399422-A5EE-ED4B-2CA0-73CBBEC052B2}"/>
              </a:ext>
            </a:extLst>
          </p:cNvPr>
          <p:cNvPicPr>
            <a:picLocks noChangeAspect="1"/>
          </p:cNvPicPr>
          <p:nvPr/>
        </p:nvPicPr>
        <p:blipFill>
          <a:blip r:embed="rId2"/>
          <a:stretch>
            <a:fillRect/>
          </a:stretch>
        </p:blipFill>
        <p:spPr>
          <a:xfrm>
            <a:off x="727587" y="1953670"/>
            <a:ext cx="7632613" cy="4010820"/>
          </a:xfrm>
          <a:prstGeom prst="rect">
            <a:avLst/>
          </a:prstGeom>
        </p:spPr>
      </p:pic>
    </p:spTree>
    <p:extLst>
      <p:ext uri="{BB962C8B-B14F-4D97-AF65-F5344CB8AC3E}">
        <p14:creationId xmlns:p14="http://schemas.microsoft.com/office/powerpoint/2010/main" val="335101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Impact of Air-Craft on Airline Accident</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The Air-Craft plays a very important role, when we are talking about airline accidents. Not all Air-Crafts are of same quality. In this diagram a particular aircraft had a very high accident rate compared to others.</a:t>
            </a:r>
          </a:p>
        </p:txBody>
      </p:sp>
      <p:pic>
        <p:nvPicPr>
          <p:cNvPr id="6" name="Picture 5">
            <a:extLst>
              <a:ext uri="{FF2B5EF4-FFF2-40B4-BE49-F238E27FC236}">
                <a16:creationId xmlns:a16="http://schemas.microsoft.com/office/drawing/2014/main" id="{FE2C4987-30D0-DB24-2F92-F9A234796916}"/>
              </a:ext>
            </a:extLst>
          </p:cNvPr>
          <p:cNvPicPr>
            <a:picLocks noChangeAspect="1"/>
          </p:cNvPicPr>
          <p:nvPr/>
        </p:nvPicPr>
        <p:blipFill>
          <a:blip r:embed="rId2"/>
          <a:stretch>
            <a:fillRect/>
          </a:stretch>
        </p:blipFill>
        <p:spPr>
          <a:xfrm>
            <a:off x="354563" y="1530877"/>
            <a:ext cx="7548466" cy="4702028"/>
          </a:xfrm>
          <a:prstGeom prst="rect">
            <a:avLst/>
          </a:prstGeom>
        </p:spPr>
      </p:pic>
    </p:spTree>
    <p:extLst>
      <p:ext uri="{BB962C8B-B14F-4D97-AF65-F5344CB8AC3E}">
        <p14:creationId xmlns:p14="http://schemas.microsoft.com/office/powerpoint/2010/main" val="10910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Airline Incidents</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When we look at the airline incidents that happened before 2000 and after 2000, it shows the similar picture, the incident happening rates are quite high before 2000, after 2000 it got a huge improvement.</a:t>
            </a:r>
          </a:p>
        </p:txBody>
      </p:sp>
      <p:pic>
        <p:nvPicPr>
          <p:cNvPr id="5" name="Picture 4">
            <a:extLst>
              <a:ext uri="{FF2B5EF4-FFF2-40B4-BE49-F238E27FC236}">
                <a16:creationId xmlns:a16="http://schemas.microsoft.com/office/drawing/2014/main" id="{33B117A1-5FA4-EF4F-EB5C-B48FF7CD3A71}"/>
              </a:ext>
            </a:extLst>
          </p:cNvPr>
          <p:cNvPicPr>
            <a:picLocks noChangeAspect="1"/>
          </p:cNvPicPr>
          <p:nvPr/>
        </p:nvPicPr>
        <p:blipFill>
          <a:blip r:embed="rId2"/>
          <a:stretch>
            <a:fillRect/>
          </a:stretch>
        </p:blipFill>
        <p:spPr>
          <a:xfrm>
            <a:off x="358788" y="1453803"/>
            <a:ext cx="8038764" cy="5010554"/>
          </a:xfrm>
          <a:prstGeom prst="rect">
            <a:avLst/>
          </a:prstGeom>
        </p:spPr>
      </p:pic>
    </p:spTree>
    <p:extLst>
      <p:ext uri="{BB962C8B-B14F-4D97-AF65-F5344CB8AC3E}">
        <p14:creationId xmlns:p14="http://schemas.microsoft.com/office/powerpoint/2010/main" val="21010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Fatality by year</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This diagram shows the fatality by year from 1920. When we look at the overall diagram, the fatality rates quite increased in the middle, then slowly gradually decreased over the time starting from 1990 onwards.</a:t>
            </a:r>
          </a:p>
        </p:txBody>
      </p:sp>
      <p:pic>
        <p:nvPicPr>
          <p:cNvPr id="6" name="Picture 5">
            <a:extLst>
              <a:ext uri="{FF2B5EF4-FFF2-40B4-BE49-F238E27FC236}">
                <a16:creationId xmlns:a16="http://schemas.microsoft.com/office/drawing/2014/main" id="{76E10C2C-6253-3963-F990-9D3439B1FF5F}"/>
              </a:ext>
            </a:extLst>
          </p:cNvPr>
          <p:cNvPicPr>
            <a:picLocks noChangeAspect="1"/>
          </p:cNvPicPr>
          <p:nvPr/>
        </p:nvPicPr>
        <p:blipFill>
          <a:blip r:embed="rId2"/>
          <a:stretch>
            <a:fillRect/>
          </a:stretch>
        </p:blipFill>
        <p:spPr>
          <a:xfrm>
            <a:off x="408452" y="1569733"/>
            <a:ext cx="8092736" cy="4634452"/>
          </a:xfrm>
          <a:prstGeom prst="rect">
            <a:avLst/>
          </a:prstGeom>
        </p:spPr>
      </p:pic>
    </p:spTree>
    <p:extLst>
      <p:ext uri="{BB962C8B-B14F-4D97-AF65-F5344CB8AC3E}">
        <p14:creationId xmlns:p14="http://schemas.microsoft.com/office/powerpoint/2010/main" val="311638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Accidents by Country</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8632723" y="1812329"/>
            <a:ext cx="2831690"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This diagram show the accident by country, the accident rate is not same for all countries. Some countries like Spain , Russia have very high rate of accident rate, where as other are quite low.</a:t>
            </a:r>
          </a:p>
        </p:txBody>
      </p:sp>
      <p:pic>
        <p:nvPicPr>
          <p:cNvPr id="5" name="Picture 4">
            <a:extLst>
              <a:ext uri="{FF2B5EF4-FFF2-40B4-BE49-F238E27FC236}">
                <a16:creationId xmlns:a16="http://schemas.microsoft.com/office/drawing/2014/main" id="{3B6899C4-1556-A8BB-96F1-4AE1D5970F61}"/>
              </a:ext>
            </a:extLst>
          </p:cNvPr>
          <p:cNvPicPr>
            <a:picLocks noChangeAspect="1"/>
          </p:cNvPicPr>
          <p:nvPr/>
        </p:nvPicPr>
        <p:blipFill>
          <a:blip r:embed="rId2"/>
          <a:stretch>
            <a:fillRect/>
          </a:stretch>
        </p:blipFill>
        <p:spPr>
          <a:xfrm>
            <a:off x="503853" y="1568656"/>
            <a:ext cx="7428277" cy="4537175"/>
          </a:xfrm>
          <a:prstGeom prst="rect">
            <a:avLst/>
          </a:prstGeom>
        </p:spPr>
      </p:pic>
    </p:spTree>
    <p:extLst>
      <p:ext uri="{BB962C8B-B14F-4D97-AF65-F5344CB8AC3E}">
        <p14:creationId xmlns:p14="http://schemas.microsoft.com/office/powerpoint/2010/main" val="13766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6A4-459F-4BCC-B62A-3F48A65E34F8}"/>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D1C96FF-0B33-4650-BC49-5FF10315B0A9}"/>
              </a:ext>
            </a:extLst>
          </p:cNvPr>
          <p:cNvSpPr>
            <a:spLocks noGrp="1"/>
          </p:cNvSpPr>
          <p:nvPr>
            <p:ph type="body" sz="quarter" idx="13"/>
          </p:nvPr>
        </p:nvSpPr>
        <p:spPr>
          <a:xfrm>
            <a:off x="587829" y="1812329"/>
            <a:ext cx="10876584" cy="4293502"/>
          </a:xfrm>
        </p:spPr>
        <p:txBody>
          <a:bodyPr>
            <a:normAutofit/>
          </a:bodyPr>
          <a:lstStyle/>
          <a:p>
            <a:pPr algn="l"/>
            <a:r>
              <a:rPr lang="en-US" sz="2000" b="1" dirty="0">
                <a:solidFill>
                  <a:srgbClr val="A0EBDC"/>
                </a:solidFill>
                <a:latin typeface="Arial" panose="020B0604020202020204" pitchFamily="34" charset="0"/>
                <a:cs typeface="Arial" panose="020B0604020202020204" pitchFamily="34" charset="0"/>
              </a:rPr>
              <a:t>There is a huge industry for sales and revenue, for airline business, the accident counts and fatality counts are quite less, with the improvement of technology. All the above slides clearly show how improvement has been done on aircrafts and airline business. Its really a promising industry </a:t>
            </a:r>
            <a:r>
              <a:rPr lang="en-US" sz="2000" b="1">
                <a:solidFill>
                  <a:srgbClr val="A0EBDC"/>
                </a:solidFill>
                <a:latin typeface="Arial" panose="020B0604020202020204" pitchFamily="34" charset="0"/>
                <a:cs typeface="Arial" panose="020B0604020202020204" pitchFamily="34" charset="0"/>
              </a:rPr>
              <a:t>to grow fast. </a:t>
            </a:r>
            <a:endParaRPr lang="en-US" sz="2000" b="1" dirty="0">
              <a:solidFill>
                <a:srgbClr val="A0EBD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75946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5F7174"/>
      </a:dk2>
      <a:lt2>
        <a:srgbClr val="CFF6CF"/>
      </a:lt2>
      <a:accent1>
        <a:srgbClr val="69888C"/>
      </a:accent1>
      <a:accent2>
        <a:srgbClr val="5F7174"/>
      </a:accent2>
      <a:accent3>
        <a:srgbClr val="A5E659"/>
      </a:accent3>
      <a:accent4>
        <a:srgbClr val="00A6C0"/>
      </a:accent4>
      <a:accent5>
        <a:srgbClr val="32D9CB"/>
      </a:accent5>
      <a:accent6>
        <a:srgbClr val="99EC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22379321_Animated title lights_AAS_v4" id="{495147D4-99D8-4F59-900C-5ACA215B1B76}" vid="{2238BD09-1390-45A5-A13D-6ADBF8305B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045594-94A0-4555-864E-6B366371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4D8CE9-5BE0-4C8E-AF29-B0537D1688F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E8D1DF0-0ADE-4CE3-A768-63C8EC6A02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title lights</Template>
  <TotalTime>1198</TotalTime>
  <Words>309</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Accident Analysis for Airline Business Revenue</vt:lpstr>
      <vt:lpstr>Airline Accident Analysis</vt:lpstr>
      <vt:lpstr>Fatality Analysis on Airlines</vt:lpstr>
      <vt:lpstr>Impact of Air-Craft on Airline Accident</vt:lpstr>
      <vt:lpstr>Airline Incidents</vt:lpstr>
      <vt:lpstr>Fatality by year</vt:lpstr>
      <vt:lpstr>Accidents by Country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Analysis for Airline Business Revenue</dc:title>
  <dc:subject/>
  <dc:creator>Atanu Basak</dc:creator>
  <cp:keywords/>
  <dc:description/>
  <cp:lastModifiedBy>Atanu Basak</cp:lastModifiedBy>
  <cp:revision>4</cp:revision>
  <dcterms:created xsi:type="dcterms:W3CDTF">2023-06-28T02:58:23Z</dcterms:created>
  <dcterms:modified xsi:type="dcterms:W3CDTF">2023-06-30T04:39:15Z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