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1DD59D-7F54-FCC7-8E91-97E578A163BD}" v="1107" dt="2024-05-02T04:09:39.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5/2/2024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659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5/2/2024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9556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5/2/2024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628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5/2/2024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91314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5/2/2024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581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5/2/2024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8489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5/2/2024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96316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5/2/2024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19237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5/2/2024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57607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5/2/2024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79563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5/2/2024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7864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5/2/2024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757595"/>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rongkindofgreen.org/2014/09/21/till-the-end-of-time/"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25ED7-F0CF-40D9-8C60-51E188053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gnifying glass with words on it&#10;&#10;Description automatically generated">
            <a:extLst>
              <a:ext uri="{FF2B5EF4-FFF2-40B4-BE49-F238E27FC236}">
                <a16:creationId xmlns:a16="http://schemas.microsoft.com/office/drawing/2014/main" id="{6C782BCD-DD5A-12FE-A591-C249B273162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8889" r="18889"/>
          <a:stretch/>
        </p:blipFill>
        <p:spPr>
          <a:xfrm>
            <a:off x="20" y="10"/>
            <a:ext cx="12191980" cy="6857990"/>
          </a:xfrm>
          <a:prstGeom prst="rect">
            <a:avLst/>
          </a:prstGeom>
        </p:spPr>
      </p:pic>
      <p:sp>
        <p:nvSpPr>
          <p:cNvPr id="2" name="Title 1"/>
          <p:cNvSpPr>
            <a:spLocks noGrp="1"/>
          </p:cNvSpPr>
          <p:nvPr>
            <p:ph type="ctrTitle"/>
          </p:nvPr>
        </p:nvSpPr>
        <p:spPr>
          <a:xfrm>
            <a:off x="1052146" y="1077626"/>
            <a:ext cx="9958754" cy="3317443"/>
          </a:xfrm>
        </p:spPr>
        <p:txBody>
          <a:bodyPr anchor="t">
            <a:normAutofit/>
          </a:bodyPr>
          <a:lstStyle/>
          <a:p>
            <a:r>
              <a:rPr lang="en-US" sz="8000" dirty="0">
                <a:solidFill>
                  <a:srgbClr val="FFFFFF"/>
                </a:solidFill>
              </a:rPr>
              <a:t>Fraud detection</a:t>
            </a:r>
            <a:endParaRPr lang="en-US" dirty="0"/>
          </a:p>
        </p:txBody>
      </p:sp>
      <p:sp>
        <p:nvSpPr>
          <p:cNvPr id="3" name="Subtitle 2"/>
          <p:cNvSpPr>
            <a:spLocks noGrp="1"/>
          </p:cNvSpPr>
          <p:nvPr>
            <p:ph type="subTitle" idx="1"/>
          </p:nvPr>
        </p:nvSpPr>
        <p:spPr>
          <a:xfrm>
            <a:off x="1097280" y="4572000"/>
            <a:ext cx="9257512" cy="1263047"/>
          </a:xfrm>
        </p:spPr>
        <p:txBody>
          <a:bodyPr anchor="b">
            <a:normAutofit/>
          </a:bodyPr>
          <a:lstStyle/>
          <a:p>
            <a:r>
              <a:rPr lang="en-US" dirty="0">
                <a:solidFill>
                  <a:srgbClr val="FFFFFF"/>
                </a:solidFill>
              </a:rPr>
              <a:t>Atanu Basak</a:t>
            </a:r>
            <a:endParaRPr lang="en-US" dirty="0"/>
          </a:p>
        </p:txBody>
      </p:sp>
      <p:cxnSp>
        <p:nvCxnSpPr>
          <p:cNvPr id="13" name="Straight Connector 1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3825">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0DE8B9-FD65-9A36-EB05-35A0E971C750}"/>
              </a:ext>
            </a:extLst>
          </p:cNvPr>
          <p:cNvSpPr txBox="1"/>
          <p:nvPr/>
        </p:nvSpPr>
        <p:spPr>
          <a:xfrm>
            <a:off x="0" y="6858000"/>
            <a:ext cx="12192000" cy="317500"/>
          </a:xfrm>
          <a:prstGeom prst="rect">
            <a:avLst/>
          </a:prstGeom>
        </p:spPr>
        <p:txBody>
          <a:bodyPr>
            <a:normAutofit fontScale="92500" lnSpcReduction="20000"/>
          </a:bodyPr>
          <a:lstStyle/>
          <a:p>
            <a:r>
              <a:rPr lang="en-US">
                <a:hlinkClick r:id="rId3"/>
              </a:rPr>
              <a:t>This Photo</a:t>
            </a:r>
            <a:r>
              <a:rPr lang="en-US"/>
              <a:t> by Unknown author is licensed under </a:t>
            </a:r>
            <a:r>
              <a:rPr lang="en-US">
                <a:hlinkClick r:id="rId4"/>
              </a:rPr>
              <a:t>CC BY-NC-ND</a:t>
            </a:r>
            <a:r>
              <a:rPr lang="en-US"/>
              <a: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D05A82-5EEA-CB8B-DC4A-CB32B3AAF17A}"/>
              </a:ext>
            </a:extLst>
          </p:cNvPr>
          <p:cNvSpPr>
            <a:spLocks noGrp="1"/>
          </p:cNvSpPr>
          <p:nvPr>
            <p:ph type="subTitle" idx="1"/>
          </p:nvPr>
        </p:nvSpPr>
        <p:spPr>
          <a:xfrm>
            <a:off x="935736" y="368530"/>
            <a:ext cx="9288096" cy="1435331"/>
          </a:xfrm>
        </p:spPr>
        <p:txBody>
          <a:bodyPr vert="horz" lIns="91440" tIns="45720" rIns="91440" bIns="45720" rtlCol="0" anchor="t">
            <a:normAutofit/>
          </a:bodyPr>
          <a:lstStyle/>
          <a:p>
            <a:pPr>
              <a:lnSpc>
                <a:spcPct val="100000"/>
              </a:lnSpc>
              <a:spcBef>
                <a:spcPct val="0"/>
              </a:spcBef>
            </a:pPr>
            <a:r>
              <a:rPr lang="en-US" sz="4400" b="1" dirty="0">
                <a:solidFill>
                  <a:srgbClr val="6177A8"/>
                </a:solidFill>
                <a:ea typeface="+mn-lt"/>
                <a:cs typeface="+mn-lt"/>
              </a:rPr>
              <a:t>Business Problem</a:t>
            </a:r>
          </a:p>
          <a:p>
            <a:endParaRPr lang="en-US" sz="4400" dirty="0"/>
          </a:p>
        </p:txBody>
      </p:sp>
      <p:sp>
        <p:nvSpPr>
          <p:cNvPr id="6" name="Title 1">
            <a:extLst>
              <a:ext uri="{FF2B5EF4-FFF2-40B4-BE49-F238E27FC236}">
                <a16:creationId xmlns:a16="http://schemas.microsoft.com/office/drawing/2014/main" id="{88204719-F9C3-6105-4B05-260AF18AF836}"/>
              </a:ext>
            </a:extLst>
          </p:cNvPr>
          <p:cNvSpPr>
            <a:spLocks noGrp="1"/>
          </p:cNvSpPr>
          <p:nvPr/>
        </p:nvSpPr>
        <p:spPr>
          <a:xfrm>
            <a:off x="935736" y="1950866"/>
            <a:ext cx="9288096" cy="2956718"/>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6600" b="1" kern="1200" cap="all" baseline="0">
                <a:solidFill>
                  <a:schemeClr val="tx1"/>
                </a:solidFill>
                <a:latin typeface="+mj-lt"/>
                <a:ea typeface="+mj-ea"/>
                <a:cs typeface="+mj-cs"/>
              </a:defRPr>
            </a:lvl1pPr>
          </a:lstStyle>
          <a:p>
            <a:r>
              <a:rPr lang="en-US" sz="2400" b="0" dirty="0">
                <a:ea typeface="+mj-lt"/>
                <a:cs typeface="+mj-lt"/>
              </a:rPr>
              <a:t>We do several transactions every day, in store to purchase things, in canteen for food, purchasing flight tickets etc. Transaction is involved everywhere. There are very minimum but some of the transactions that bank or credit card companies deal with are fraudulent. I am trying to fit a model on fraudulent transaction data, that I got in Kaggle.</a:t>
            </a:r>
          </a:p>
          <a:p>
            <a:endParaRPr lang="en-US" sz="1200" b="0" dirty="0">
              <a:ea typeface="+mj-lt"/>
              <a:cs typeface="+mj-lt"/>
            </a:endParaRPr>
          </a:p>
          <a:p>
            <a:endParaRPr lang="en-US" dirty="0"/>
          </a:p>
        </p:txBody>
      </p:sp>
    </p:spTree>
    <p:extLst>
      <p:ext uri="{BB962C8B-B14F-4D97-AF65-F5344CB8AC3E}">
        <p14:creationId xmlns:p14="http://schemas.microsoft.com/office/powerpoint/2010/main" val="178243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D05A82-5EEA-CB8B-DC4A-CB32B3AAF17A}"/>
              </a:ext>
            </a:extLst>
          </p:cNvPr>
          <p:cNvSpPr>
            <a:spLocks noGrp="1"/>
          </p:cNvSpPr>
          <p:nvPr>
            <p:ph type="subTitle" idx="1"/>
          </p:nvPr>
        </p:nvSpPr>
        <p:spPr>
          <a:xfrm>
            <a:off x="935736" y="368530"/>
            <a:ext cx="9288096" cy="1435331"/>
          </a:xfrm>
        </p:spPr>
        <p:txBody>
          <a:bodyPr vert="horz" lIns="91440" tIns="45720" rIns="91440" bIns="45720" rtlCol="0" anchor="t">
            <a:normAutofit/>
          </a:bodyPr>
          <a:lstStyle/>
          <a:p>
            <a:pPr>
              <a:lnSpc>
                <a:spcPct val="90000"/>
              </a:lnSpc>
              <a:spcBef>
                <a:spcPct val="0"/>
              </a:spcBef>
            </a:pPr>
            <a:r>
              <a:rPr lang="en-US" sz="4400" dirty="0">
                <a:solidFill>
                  <a:srgbClr val="6177A8"/>
                </a:solidFill>
                <a:ea typeface="+mn-lt"/>
                <a:cs typeface="+mn-lt"/>
              </a:rPr>
              <a:t>Numerical Feature Analysis</a:t>
            </a:r>
            <a:endParaRPr lang="en-US" sz="4400" dirty="0">
              <a:ea typeface="+mn-lt"/>
              <a:cs typeface="+mn-lt"/>
            </a:endParaRPr>
          </a:p>
          <a:p>
            <a:endParaRPr lang="en-US" sz="4400" dirty="0"/>
          </a:p>
        </p:txBody>
      </p:sp>
      <p:sp>
        <p:nvSpPr>
          <p:cNvPr id="6" name="Title 1">
            <a:extLst>
              <a:ext uri="{FF2B5EF4-FFF2-40B4-BE49-F238E27FC236}">
                <a16:creationId xmlns:a16="http://schemas.microsoft.com/office/drawing/2014/main" id="{88204719-F9C3-6105-4B05-260AF18AF836}"/>
              </a:ext>
            </a:extLst>
          </p:cNvPr>
          <p:cNvSpPr>
            <a:spLocks noGrp="1"/>
          </p:cNvSpPr>
          <p:nvPr/>
        </p:nvSpPr>
        <p:spPr>
          <a:xfrm>
            <a:off x="7336536" y="1784612"/>
            <a:ext cx="3912533" cy="3594027"/>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6600" b="1" kern="1200" cap="all" baseline="0">
                <a:solidFill>
                  <a:schemeClr val="tx1"/>
                </a:solidFill>
                <a:latin typeface="+mj-lt"/>
                <a:ea typeface="+mj-ea"/>
                <a:cs typeface="+mj-cs"/>
              </a:defRPr>
            </a:lvl1pPr>
          </a:lstStyle>
          <a:p>
            <a:r>
              <a:rPr lang="en-US" sz="1800" b="0" dirty="0">
                <a:latin typeface="Calibri"/>
              </a:rPr>
              <a:t>I plotted some box plots based on the numeric fields, among them I found the average quantity of transaction on only 3 and the amount of transaction is average around less than a thousand. The average days of accounts are around 200 days. The age of customer are average around 38. Lastly the transaction average hour is around 10AM, so major transaction happens between 8 am to 5PM.</a:t>
            </a:r>
            <a:endParaRPr lang="en-US" sz="1800" b="0" dirty="0">
              <a:latin typeface="Calibri"/>
              <a:cs typeface="Calibri"/>
            </a:endParaRPr>
          </a:p>
        </p:txBody>
      </p:sp>
      <p:pic>
        <p:nvPicPr>
          <p:cNvPr id="4" name="Picture 3" descr="A group of blue boxes with numbers&#10;&#10;Description automatically generated">
            <a:extLst>
              <a:ext uri="{FF2B5EF4-FFF2-40B4-BE49-F238E27FC236}">
                <a16:creationId xmlns:a16="http://schemas.microsoft.com/office/drawing/2014/main" id="{3AFF8934-9319-F6C6-796F-72F48FFE83B4}"/>
              </a:ext>
            </a:extLst>
          </p:cNvPr>
          <p:cNvPicPr>
            <a:picLocks noChangeAspect="1"/>
          </p:cNvPicPr>
          <p:nvPr/>
        </p:nvPicPr>
        <p:blipFill>
          <a:blip r:embed="rId2"/>
          <a:stretch>
            <a:fillRect/>
          </a:stretch>
        </p:blipFill>
        <p:spPr>
          <a:xfrm>
            <a:off x="219075" y="1241714"/>
            <a:ext cx="6502978" cy="4374573"/>
          </a:xfrm>
          <a:prstGeom prst="rect">
            <a:avLst/>
          </a:prstGeom>
        </p:spPr>
      </p:pic>
    </p:spTree>
    <p:extLst>
      <p:ext uri="{BB962C8B-B14F-4D97-AF65-F5344CB8AC3E}">
        <p14:creationId xmlns:p14="http://schemas.microsoft.com/office/powerpoint/2010/main" val="264623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D05A82-5EEA-CB8B-DC4A-CB32B3AAF17A}"/>
              </a:ext>
            </a:extLst>
          </p:cNvPr>
          <p:cNvSpPr>
            <a:spLocks noGrp="1"/>
          </p:cNvSpPr>
          <p:nvPr>
            <p:ph type="subTitle" idx="1"/>
          </p:nvPr>
        </p:nvSpPr>
        <p:spPr>
          <a:xfrm>
            <a:off x="935736" y="368530"/>
            <a:ext cx="9288096" cy="1435331"/>
          </a:xfrm>
        </p:spPr>
        <p:txBody>
          <a:bodyPr vert="horz" lIns="91440" tIns="45720" rIns="91440" bIns="45720" rtlCol="0" anchor="t">
            <a:normAutofit/>
          </a:bodyPr>
          <a:lstStyle/>
          <a:p>
            <a:pPr>
              <a:lnSpc>
                <a:spcPct val="90000"/>
              </a:lnSpc>
              <a:spcBef>
                <a:spcPct val="0"/>
              </a:spcBef>
            </a:pPr>
            <a:r>
              <a:rPr lang="en-US" sz="4400" dirty="0">
                <a:solidFill>
                  <a:srgbClr val="6177A8"/>
                </a:solidFill>
                <a:ea typeface="+mn-lt"/>
                <a:cs typeface="+mn-lt"/>
              </a:rPr>
              <a:t>Categorical Feature Analysis</a:t>
            </a:r>
            <a:endParaRPr lang="en-US" sz="4400" dirty="0">
              <a:ea typeface="+mn-lt"/>
              <a:cs typeface="+mn-lt"/>
            </a:endParaRPr>
          </a:p>
          <a:p>
            <a:endParaRPr lang="en-US" sz="4400" dirty="0"/>
          </a:p>
        </p:txBody>
      </p:sp>
      <p:sp>
        <p:nvSpPr>
          <p:cNvPr id="6" name="Title 1">
            <a:extLst>
              <a:ext uri="{FF2B5EF4-FFF2-40B4-BE49-F238E27FC236}">
                <a16:creationId xmlns:a16="http://schemas.microsoft.com/office/drawing/2014/main" id="{88204719-F9C3-6105-4B05-260AF18AF836}"/>
              </a:ext>
            </a:extLst>
          </p:cNvPr>
          <p:cNvSpPr>
            <a:spLocks noGrp="1"/>
          </p:cNvSpPr>
          <p:nvPr/>
        </p:nvSpPr>
        <p:spPr>
          <a:xfrm>
            <a:off x="7336536" y="1784612"/>
            <a:ext cx="3912533" cy="3594027"/>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6600" b="1" kern="1200" cap="all" baseline="0">
                <a:solidFill>
                  <a:schemeClr val="tx1"/>
                </a:solidFill>
                <a:latin typeface="+mj-lt"/>
                <a:ea typeface="+mj-ea"/>
                <a:cs typeface="+mj-cs"/>
              </a:defRPr>
            </a:lvl1pPr>
          </a:lstStyle>
          <a:p>
            <a:r>
              <a:rPr lang="en-US" sz="1800" b="0" dirty="0">
                <a:latin typeface="Calibri"/>
              </a:rPr>
              <a:t>I also did some further analysis on categorical fields and plotted the PIE diagram for product category, payment methods, quantity and device used. All these categorical attributes are uniformly distributed among its category, that clearly shows in the pie diagram.</a:t>
            </a:r>
            <a:endParaRPr lang="en-US" sz="1800" b="0" dirty="0">
              <a:latin typeface="Calibri"/>
              <a:cs typeface="Calibri"/>
            </a:endParaRPr>
          </a:p>
        </p:txBody>
      </p:sp>
      <p:pic>
        <p:nvPicPr>
          <p:cNvPr id="2" name="Picture 1" descr="A chart of pie charts&#10;&#10;Description automatically generated">
            <a:extLst>
              <a:ext uri="{FF2B5EF4-FFF2-40B4-BE49-F238E27FC236}">
                <a16:creationId xmlns:a16="http://schemas.microsoft.com/office/drawing/2014/main" id="{FF87B968-4870-D62C-F188-64EBCCE18DDD}"/>
              </a:ext>
            </a:extLst>
          </p:cNvPr>
          <p:cNvPicPr>
            <a:picLocks noChangeAspect="1"/>
          </p:cNvPicPr>
          <p:nvPr/>
        </p:nvPicPr>
        <p:blipFill>
          <a:blip r:embed="rId2"/>
          <a:stretch>
            <a:fillRect/>
          </a:stretch>
        </p:blipFill>
        <p:spPr>
          <a:xfrm>
            <a:off x="474083" y="1358611"/>
            <a:ext cx="5618885" cy="5221433"/>
          </a:xfrm>
          <a:prstGeom prst="rect">
            <a:avLst/>
          </a:prstGeom>
        </p:spPr>
      </p:pic>
    </p:spTree>
    <p:extLst>
      <p:ext uri="{BB962C8B-B14F-4D97-AF65-F5344CB8AC3E}">
        <p14:creationId xmlns:p14="http://schemas.microsoft.com/office/powerpoint/2010/main" val="3719075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D05A82-5EEA-CB8B-DC4A-CB32B3AAF17A}"/>
              </a:ext>
            </a:extLst>
          </p:cNvPr>
          <p:cNvSpPr>
            <a:spLocks noGrp="1"/>
          </p:cNvSpPr>
          <p:nvPr>
            <p:ph type="subTitle" idx="1"/>
          </p:nvPr>
        </p:nvSpPr>
        <p:spPr>
          <a:xfrm>
            <a:off x="935736" y="368530"/>
            <a:ext cx="9288096" cy="922713"/>
          </a:xfrm>
        </p:spPr>
        <p:txBody>
          <a:bodyPr vert="horz" lIns="91440" tIns="45720" rIns="91440" bIns="45720" rtlCol="0" anchor="t">
            <a:normAutofit/>
          </a:bodyPr>
          <a:lstStyle/>
          <a:p>
            <a:pPr>
              <a:lnSpc>
                <a:spcPct val="90000"/>
              </a:lnSpc>
              <a:spcBef>
                <a:spcPct val="0"/>
              </a:spcBef>
            </a:pPr>
            <a:r>
              <a:rPr lang="en-US" sz="4400" dirty="0">
                <a:solidFill>
                  <a:srgbClr val="6177A8"/>
                </a:solidFill>
                <a:ea typeface="+mn-lt"/>
                <a:cs typeface="+mn-lt"/>
              </a:rPr>
              <a:t>Transaction Amount</a:t>
            </a:r>
            <a:endParaRPr lang="en-US" dirty="0"/>
          </a:p>
        </p:txBody>
      </p:sp>
      <p:sp>
        <p:nvSpPr>
          <p:cNvPr id="6" name="Title 1">
            <a:extLst>
              <a:ext uri="{FF2B5EF4-FFF2-40B4-BE49-F238E27FC236}">
                <a16:creationId xmlns:a16="http://schemas.microsoft.com/office/drawing/2014/main" id="{88204719-F9C3-6105-4B05-260AF18AF836}"/>
              </a:ext>
            </a:extLst>
          </p:cNvPr>
          <p:cNvSpPr>
            <a:spLocks noGrp="1"/>
          </p:cNvSpPr>
          <p:nvPr/>
        </p:nvSpPr>
        <p:spPr>
          <a:xfrm>
            <a:off x="6311300" y="1493667"/>
            <a:ext cx="3912533" cy="3594027"/>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6600" b="1" kern="1200" cap="all" baseline="0">
                <a:solidFill>
                  <a:schemeClr val="tx1"/>
                </a:solidFill>
                <a:latin typeface="+mj-lt"/>
                <a:ea typeface="+mj-ea"/>
                <a:cs typeface="+mj-cs"/>
              </a:defRPr>
            </a:lvl1pPr>
          </a:lstStyle>
          <a:p>
            <a:r>
              <a:rPr lang="en-US" sz="1800" b="0" dirty="0">
                <a:latin typeface="Calibri"/>
              </a:rPr>
              <a:t>Here is the count distribution of transaction amount. Which shows most of the transaction are actually below 1000, there are very few transactions that are </a:t>
            </a:r>
            <a:r>
              <a:rPr lang="en-US" sz="1800" b="0">
                <a:latin typeface="Calibri"/>
              </a:rPr>
              <a:t>more than  $2000.</a:t>
            </a:r>
            <a:endParaRPr lang="en-US" dirty="0"/>
          </a:p>
        </p:txBody>
      </p:sp>
      <p:pic>
        <p:nvPicPr>
          <p:cNvPr id="4" name="Picture 3">
            <a:extLst>
              <a:ext uri="{FF2B5EF4-FFF2-40B4-BE49-F238E27FC236}">
                <a16:creationId xmlns:a16="http://schemas.microsoft.com/office/drawing/2014/main" id="{21E0C9DA-8C53-5B4F-3E84-968C227B28A9}"/>
              </a:ext>
            </a:extLst>
          </p:cNvPr>
          <p:cNvPicPr>
            <a:picLocks noChangeAspect="1"/>
          </p:cNvPicPr>
          <p:nvPr/>
        </p:nvPicPr>
        <p:blipFill>
          <a:blip r:embed="rId2"/>
          <a:stretch>
            <a:fillRect/>
          </a:stretch>
        </p:blipFill>
        <p:spPr>
          <a:xfrm>
            <a:off x="277524" y="1500188"/>
            <a:ext cx="5153025" cy="3857625"/>
          </a:xfrm>
          <a:prstGeom prst="rect">
            <a:avLst/>
          </a:prstGeom>
        </p:spPr>
      </p:pic>
    </p:spTree>
    <p:extLst>
      <p:ext uri="{BB962C8B-B14F-4D97-AF65-F5344CB8AC3E}">
        <p14:creationId xmlns:p14="http://schemas.microsoft.com/office/powerpoint/2010/main" val="105914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D05A82-5EEA-CB8B-DC4A-CB32B3AAF17A}"/>
              </a:ext>
            </a:extLst>
          </p:cNvPr>
          <p:cNvSpPr>
            <a:spLocks noGrp="1"/>
          </p:cNvSpPr>
          <p:nvPr>
            <p:ph type="subTitle" idx="1"/>
          </p:nvPr>
        </p:nvSpPr>
        <p:spPr>
          <a:xfrm>
            <a:off x="935736" y="368530"/>
            <a:ext cx="9288096" cy="922713"/>
          </a:xfrm>
        </p:spPr>
        <p:txBody>
          <a:bodyPr vert="horz" lIns="91440" tIns="45720" rIns="91440" bIns="45720" rtlCol="0" anchor="t">
            <a:normAutofit/>
          </a:bodyPr>
          <a:lstStyle/>
          <a:p>
            <a:pPr>
              <a:lnSpc>
                <a:spcPct val="90000"/>
              </a:lnSpc>
              <a:spcBef>
                <a:spcPct val="0"/>
              </a:spcBef>
            </a:pPr>
            <a:r>
              <a:rPr lang="en-US" sz="4400" dirty="0">
                <a:solidFill>
                  <a:srgbClr val="6177A8"/>
                </a:solidFill>
                <a:ea typeface="+mn-lt"/>
                <a:cs typeface="+mn-lt"/>
              </a:rPr>
              <a:t>Fraud Distribution</a:t>
            </a:r>
            <a:endParaRPr lang="en-US" dirty="0"/>
          </a:p>
        </p:txBody>
      </p:sp>
      <p:sp>
        <p:nvSpPr>
          <p:cNvPr id="6" name="Title 1">
            <a:extLst>
              <a:ext uri="{FF2B5EF4-FFF2-40B4-BE49-F238E27FC236}">
                <a16:creationId xmlns:a16="http://schemas.microsoft.com/office/drawing/2014/main" id="{88204719-F9C3-6105-4B05-260AF18AF836}"/>
              </a:ext>
            </a:extLst>
          </p:cNvPr>
          <p:cNvSpPr>
            <a:spLocks noGrp="1"/>
          </p:cNvSpPr>
          <p:nvPr/>
        </p:nvSpPr>
        <p:spPr>
          <a:xfrm>
            <a:off x="6311300" y="1493667"/>
            <a:ext cx="3912533" cy="3594027"/>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6600" b="1" kern="1200" cap="all" baseline="0">
                <a:solidFill>
                  <a:schemeClr val="tx1"/>
                </a:solidFill>
                <a:latin typeface="+mj-lt"/>
                <a:ea typeface="+mj-ea"/>
                <a:cs typeface="+mj-cs"/>
              </a:defRPr>
            </a:lvl1pPr>
          </a:lstStyle>
          <a:p>
            <a:r>
              <a:rPr lang="en-US" sz="1800" b="0" dirty="0">
                <a:latin typeface="Calibri"/>
              </a:rPr>
              <a:t>The amount of </a:t>
            </a:r>
            <a:r>
              <a:rPr lang="en-US" sz="1800" b="0" dirty="0" err="1">
                <a:latin typeface="Calibri"/>
              </a:rPr>
              <a:t>frad</a:t>
            </a:r>
            <a:r>
              <a:rPr lang="en-US" sz="1800" b="0" dirty="0">
                <a:latin typeface="Calibri"/>
              </a:rPr>
              <a:t> is very low in the data, the pie diagram represents the same, only 5.2% records are identified as fraud.</a:t>
            </a:r>
            <a:endParaRPr lang="en-US" sz="1800" b="0" dirty="0">
              <a:latin typeface="Calibri"/>
              <a:cs typeface="Calibri"/>
            </a:endParaRPr>
          </a:p>
        </p:txBody>
      </p:sp>
      <p:pic>
        <p:nvPicPr>
          <p:cNvPr id="2" name="Picture 1" descr="A blue circle with orange and black text&#10;&#10;Description automatically generated">
            <a:extLst>
              <a:ext uri="{FF2B5EF4-FFF2-40B4-BE49-F238E27FC236}">
                <a16:creationId xmlns:a16="http://schemas.microsoft.com/office/drawing/2014/main" id="{BEAB2F15-7D1D-F6A1-4866-873CBF8D183D}"/>
              </a:ext>
            </a:extLst>
          </p:cNvPr>
          <p:cNvPicPr>
            <a:picLocks noChangeAspect="1"/>
          </p:cNvPicPr>
          <p:nvPr/>
        </p:nvPicPr>
        <p:blipFill>
          <a:blip r:embed="rId2"/>
          <a:stretch>
            <a:fillRect/>
          </a:stretch>
        </p:blipFill>
        <p:spPr>
          <a:xfrm>
            <a:off x="619125" y="1494127"/>
            <a:ext cx="4857750" cy="4257675"/>
          </a:xfrm>
          <a:prstGeom prst="rect">
            <a:avLst/>
          </a:prstGeom>
        </p:spPr>
      </p:pic>
    </p:spTree>
    <p:extLst>
      <p:ext uri="{BB962C8B-B14F-4D97-AF65-F5344CB8AC3E}">
        <p14:creationId xmlns:p14="http://schemas.microsoft.com/office/powerpoint/2010/main" val="135922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D05A82-5EEA-CB8B-DC4A-CB32B3AAF17A}"/>
              </a:ext>
            </a:extLst>
          </p:cNvPr>
          <p:cNvSpPr>
            <a:spLocks noGrp="1"/>
          </p:cNvSpPr>
          <p:nvPr>
            <p:ph type="subTitle" idx="1"/>
          </p:nvPr>
        </p:nvSpPr>
        <p:spPr>
          <a:xfrm>
            <a:off x="935736" y="368530"/>
            <a:ext cx="9288096" cy="922713"/>
          </a:xfrm>
        </p:spPr>
        <p:txBody>
          <a:bodyPr vert="horz" lIns="91440" tIns="45720" rIns="91440" bIns="45720" rtlCol="0" anchor="t">
            <a:normAutofit/>
          </a:bodyPr>
          <a:lstStyle/>
          <a:p>
            <a:pPr>
              <a:lnSpc>
                <a:spcPct val="90000"/>
              </a:lnSpc>
              <a:spcBef>
                <a:spcPct val="0"/>
              </a:spcBef>
            </a:pPr>
            <a:r>
              <a:rPr lang="en-US" sz="4400" dirty="0">
                <a:solidFill>
                  <a:srgbClr val="6177A8"/>
                </a:solidFill>
              </a:rPr>
              <a:t>Model Fitting and Accuracy</a:t>
            </a:r>
          </a:p>
        </p:txBody>
      </p:sp>
      <p:sp>
        <p:nvSpPr>
          <p:cNvPr id="6" name="Title 1">
            <a:extLst>
              <a:ext uri="{FF2B5EF4-FFF2-40B4-BE49-F238E27FC236}">
                <a16:creationId xmlns:a16="http://schemas.microsoft.com/office/drawing/2014/main" id="{88204719-F9C3-6105-4B05-260AF18AF836}"/>
              </a:ext>
            </a:extLst>
          </p:cNvPr>
          <p:cNvSpPr>
            <a:spLocks noGrp="1"/>
          </p:cNvSpPr>
          <p:nvPr/>
        </p:nvSpPr>
        <p:spPr>
          <a:xfrm>
            <a:off x="7779882" y="1299703"/>
            <a:ext cx="3912533" cy="3594027"/>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6600" b="1" kern="1200" cap="all" baseline="0">
                <a:solidFill>
                  <a:schemeClr val="tx1"/>
                </a:solidFill>
                <a:latin typeface="+mj-lt"/>
                <a:ea typeface="+mj-ea"/>
                <a:cs typeface="+mj-cs"/>
              </a:defRPr>
            </a:lvl1pPr>
          </a:lstStyle>
          <a:p>
            <a:r>
              <a:rPr lang="en-US" sz="1800" b="0" dirty="0">
                <a:latin typeface="Calibri"/>
              </a:rPr>
              <a:t>I have split the data into 80/20 ratio for train and test, then fit the random forest classifier model on the train data. I have predicted the test data with the same model. I checked the accuracy of the model, which came as 95.53%, which means 95.53 % prediction on the test data are correct.</a:t>
            </a:r>
            <a:endParaRPr lang="en-US" dirty="0"/>
          </a:p>
        </p:txBody>
      </p:sp>
      <p:pic>
        <p:nvPicPr>
          <p:cNvPr id="4" name="Picture 3" descr="A screenshot of a computer code&#10;&#10;Description automatically generated">
            <a:extLst>
              <a:ext uri="{FF2B5EF4-FFF2-40B4-BE49-F238E27FC236}">
                <a16:creationId xmlns:a16="http://schemas.microsoft.com/office/drawing/2014/main" id="{DD8B5C3C-C21A-E277-79BD-06C9977F2770}"/>
              </a:ext>
            </a:extLst>
          </p:cNvPr>
          <p:cNvPicPr>
            <a:picLocks noChangeAspect="1"/>
          </p:cNvPicPr>
          <p:nvPr/>
        </p:nvPicPr>
        <p:blipFill>
          <a:blip r:embed="rId2"/>
          <a:stretch>
            <a:fillRect/>
          </a:stretch>
        </p:blipFill>
        <p:spPr>
          <a:xfrm>
            <a:off x="290945" y="1304493"/>
            <a:ext cx="7315200" cy="3971925"/>
          </a:xfrm>
          <a:prstGeom prst="rect">
            <a:avLst/>
          </a:prstGeom>
        </p:spPr>
      </p:pic>
    </p:spTree>
    <p:extLst>
      <p:ext uri="{BB962C8B-B14F-4D97-AF65-F5344CB8AC3E}">
        <p14:creationId xmlns:p14="http://schemas.microsoft.com/office/powerpoint/2010/main" val="207791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D05A82-5EEA-CB8B-DC4A-CB32B3AAF17A}"/>
              </a:ext>
            </a:extLst>
          </p:cNvPr>
          <p:cNvSpPr>
            <a:spLocks noGrp="1"/>
          </p:cNvSpPr>
          <p:nvPr>
            <p:ph type="subTitle" idx="1"/>
          </p:nvPr>
        </p:nvSpPr>
        <p:spPr>
          <a:xfrm>
            <a:off x="935736" y="368530"/>
            <a:ext cx="9288096" cy="922713"/>
          </a:xfrm>
        </p:spPr>
        <p:txBody>
          <a:bodyPr vert="horz" lIns="91440" tIns="45720" rIns="91440" bIns="45720" rtlCol="0" anchor="t">
            <a:normAutofit/>
          </a:bodyPr>
          <a:lstStyle/>
          <a:p>
            <a:pPr>
              <a:lnSpc>
                <a:spcPct val="100000"/>
              </a:lnSpc>
              <a:spcBef>
                <a:spcPct val="0"/>
              </a:spcBef>
            </a:pPr>
            <a:r>
              <a:rPr lang="en-US" sz="4400" b="1" dirty="0">
                <a:solidFill>
                  <a:srgbClr val="6177A8"/>
                </a:solidFill>
                <a:latin typeface="Calibri"/>
                <a:ea typeface="+mn-lt"/>
                <a:cs typeface="+mn-lt"/>
              </a:rPr>
              <a:t>Ethical Assessment</a:t>
            </a:r>
            <a:endParaRPr lang="en-US" sz="4400">
              <a:solidFill>
                <a:srgbClr val="6177A8"/>
              </a:solidFill>
              <a:latin typeface="Calibri"/>
              <a:ea typeface="+mn-lt"/>
              <a:cs typeface="+mn-lt"/>
            </a:endParaRPr>
          </a:p>
          <a:p>
            <a:pPr>
              <a:lnSpc>
                <a:spcPct val="90000"/>
              </a:lnSpc>
              <a:spcBef>
                <a:spcPct val="0"/>
              </a:spcBef>
            </a:pPr>
            <a:endParaRPr lang="en-US" sz="4400" dirty="0">
              <a:solidFill>
                <a:srgbClr val="6177A8"/>
              </a:solidFill>
              <a:latin typeface="Calibri"/>
              <a:cs typeface="Calibri"/>
            </a:endParaRPr>
          </a:p>
        </p:txBody>
      </p:sp>
      <p:sp>
        <p:nvSpPr>
          <p:cNvPr id="6" name="Title 1">
            <a:extLst>
              <a:ext uri="{FF2B5EF4-FFF2-40B4-BE49-F238E27FC236}">
                <a16:creationId xmlns:a16="http://schemas.microsoft.com/office/drawing/2014/main" id="{88204719-F9C3-6105-4B05-260AF18AF836}"/>
              </a:ext>
            </a:extLst>
          </p:cNvPr>
          <p:cNvSpPr>
            <a:spLocks noGrp="1"/>
          </p:cNvSpPr>
          <p:nvPr/>
        </p:nvSpPr>
        <p:spPr>
          <a:xfrm>
            <a:off x="935737" y="2505049"/>
            <a:ext cx="10756678" cy="2388681"/>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6600" b="1" kern="1200" cap="all" baseline="0">
                <a:solidFill>
                  <a:schemeClr val="tx1"/>
                </a:solidFill>
                <a:latin typeface="+mj-lt"/>
                <a:ea typeface="+mj-ea"/>
                <a:cs typeface="+mj-cs"/>
              </a:defRPr>
            </a:lvl1pPr>
          </a:lstStyle>
          <a:p>
            <a:r>
              <a:rPr lang="en-US" sz="1200" b="0" dirty="0">
                <a:ea typeface="+mj-lt"/>
                <a:cs typeface="+mj-lt"/>
              </a:rPr>
              <a:t>‘Fraud’ is a very strong word, we have to be very careful and cautious before tagging a transaction with this flag, because its ways bring bad reputation to the customer. The transactions have personal identifiable information, so any false positives will bring bad reputation to the customer. </a:t>
            </a:r>
          </a:p>
          <a:p>
            <a:r>
              <a:rPr lang="en-US" sz="1200" b="0" dirty="0">
                <a:ea typeface="+mj-lt"/>
                <a:cs typeface="+mj-lt"/>
              </a:rPr>
              <a:t>Another ethical concern is the reputation of banks and payment gateways like VISA, MASTERCARD, DISCOVERY etc., banks and payment gateways are very reputable organizations, any false positives may bring lots of questions on their security systems.</a:t>
            </a:r>
          </a:p>
          <a:p>
            <a:endParaRPr lang="en-US" sz="1800" b="0" dirty="0">
              <a:latin typeface="Calibri"/>
              <a:cs typeface="Calibri"/>
            </a:endParaRPr>
          </a:p>
        </p:txBody>
      </p:sp>
    </p:spTree>
    <p:extLst>
      <p:ext uri="{BB962C8B-B14F-4D97-AF65-F5344CB8AC3E}">
        <p14:creationId xmlns:p14="http://schemas.microsoft.com/office/powerpoint/2010/main" val="3775345699"/>
      </p:ext>
    </p:extLst>
  </p:cSld>
  <p:clrMapOvr>
    <a:masterClrMapping/>
  </p:clrMapOvr>
</p:sld>
</file>

<file path=ppt/theme/theme1.xml><?xml version="1.0" encoding="utf-8"?>
<a:theme xmlns:a="http://schemas.openxmlformats.org/drawingml/2006/main" name="Bjorn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BjornVTI</vt:lpstr>
      <vt:lpstr>Fraud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223</cp:revision>
  <dcterms:created xsi:type="dcterms:W3CDTF">2024-05-01T03:16:03Z</dcterms:created>
  <dcterms:modified xsi:type="dcterms:W3CDTF">2024-05-02T22:03:55Z</dcterms:modified>
</cp:coreProperties>
</file>