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0A2631-655F-AB5E-978F-39BC37384257}" v="426" dt="2024-04-05T03:08:24.8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4/4/2024</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50851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4/4/2024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20629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4/4/2024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878029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4/4/2024</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19200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4/4/2024</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390012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4/4/2024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161060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4/4/2024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99830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4/4/2024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027996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4/4/2024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198541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4/4/2024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801938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4/4/2024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249372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4/4/2024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195874268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38827F1-3359-44F6-9009-43AE2B17F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7AFAD67-5350-4773-886F-D6DD7E66D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cut-out of a house with shadow at the back">
            <a:extLst>
              <a:ext uri="{FF2B5EF4-FFF2-40B4-BE49-F238E27FC236}">
                <a16:creationId xmlns:a16="http://schemas.microsoft.com/office/drawing/2014/main" id="{2A258EFC-D373-5DC9-7CA0-CAB56554C10D}"/>
              </a:ext>
            </a:extLst>
          </p:cNvPr>
          <p:cNvPicPr>
            <a:picLocks noChangeAspect="1"/>
          </p:cNvPicPr>
          <p:nvPr/>
        </p:nvPicPr>
        <p:blipFill rotWithShape="1">
          <a:blip r:embed="rId2">
            <a:alphaModFix amt="40000"/>
          </a:blip>
          <a:srcRect t="13165" r="6" b="6"/>
          <a:stretch/>
        </p:blipFill>
        <p:spPr>
          <a:xfrm>
            <a:off x="20" y="10"/>
            <a:ext cx="12188932" cy="6857990"/>
          </a:xfrm>
          <a:prstGeom prst="rect">
            <a:avLst/>
          </a:prstGeom>
          <a:ln w="12700">
            <a:noFill/>
          </a:ln>
        </p:spPr>
      </p:pic>
      <p:grpSp>
        <p:nvGrpSpPr>
          <p:cNvPr id="24" name="Group 23">
            <a:extLst>
              <a:ext uri="{FF2B5EF4-FFF2-40B4-BE49-F238E27FC236}">
                <a16:creationId xmlns:a16="http://schemas.microsoft.com/office/drawing/2014/main" id="{654AC0FE-C43D-49AC-9730-284354DEC8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8366" y="87"/>
            <a:ext cx="10933011" cy="6864297"/>
            <a:chOff x="628366" y="87"/>
            <a:chExt cx="10933011" cy="6864297"/>
          </a:xfrm>
        </p:grpSpPr>
        <p:cxnSp>
          <p:nvCxnSpPr>
            <p:cNvPr id="14" name="Straight Connector 13">
              <a:extLst>
                <a:ext uri="{FF2B5EF4-FFF2-40B4-BE49-F238E27FC236}">
                  <a16:creationId xmlns:a16="http://schemas.microsoft.com/office/drawing/2014/main" id="{246F6FE9-8F24-4E96-8FA6-DABE61A20C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282750" y="3429044"/>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0C5E755-8FD9-4EBF-978B-015F9339F3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6688336" y="3429043"/>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C7F63B7-3E85-42EC-8447-F6699247E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8366" y="3413532"/>
              <a:ext cx="258581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11">
              <a:extLst>
                <a:ext uri="{FF2B5EF4-FFF2-40B4-BE49-F238E27FC236}">
                  <a16:creationId xmlns:a16="http://schemas.microsoft.com/office/drawing/2014/main" id="{AFDFA9EA-AAC0-416F-A0E9-ACD410E9D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2063" y="702002"/>
              <a:ext cx="5759819" cy="6155995"/>
            </a:xfrm>
            <a:custGeom>
              <a:avLst/>
              <a:gdLst>
                <a:gd name="connsiteX0" fmla="*/ 0 w 4320540"/>
                <a:gd name="connsiteY0" fmla="*/ 4617720 h 4617719"/>
                <a:gd name="connsiteX1" fmla="*/ 0 w 4320540"/>
                <a:gd name="connsiteY1" fmla="*/ 4268439 h 4617719"/>
                <a:gd name="connsiteX2" fmla="*/ 0 w 4320540"/>
                <a:gd name="connsiteY2" fmla="*/ 2052352 h 4617719"/>
                <a:gd name="connsiteX3" fmla="*/ 2160270 w 4320540"/>
                <a:gd name="connsiteY3" fmla="*/ 0 h 4617719"/>
                <a:gd name="connsiteX4" fmla="*/ 2160270 w 4320540"/>
                <a:gd name="connsiteY4" fmla="*/ 0 h 4617719"/>
                <a:gd name="connsiteX5" fmla="*/ 4320540 w 4320540"/>
                <a:gd name="connsiteY5" fmla="*/ 2052352 h 4617719"/>
                <a:gd name="connsiteX6" fmla="*/ 4320540 w 4320540"/>
                <a:gd name="connsiteY6" fmla="*/ 2782443 h 4617719"/>
                <a:gd name="connsiteX7" fmla="*/ 4320540 w 4320540"/>
                <a:gd name="connsiteY7" fmla="*/ 4617720 h 461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540" h="4617719">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a:solidFill>
                <a:schemeClr val="accent4"/>
              </a:solid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EF7E7E-9948-4D78-BE70-F624A62D85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974010" y="3413529"/>
              <a:ext cx="258736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975AAAB-9AEC-496F-94E4-CE5330CB4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2421" y="3431507"/>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5BF383-42C5-4FE4-894A-17B84AF224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6164"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3471863" y="3429000"/>
            <a:ext cx="5248275" cy="2387600"/>
          </a:xfrm>
        </p:spPr>
        <p:txBody>
          <a:bodyPr anchor="t">
            <a:normAutofit/>
          </a:bodyPr>
          <a:lstStyle/>
          <a:p>
            <a:pPr algn="ctr"/>
            <a:r>
              <a:rPr lang="en-US">
                <a:solidFill>
                  <a:srgbClr val="FFFFFF"/>
                </a:solidFill>
              </a:rPr>
              <a:t>HOUSE PRICE PREDICTION</a:t>
            </a:r>
          </a:p>
        </p:txBody>
      </p:sp>
      <p:sp>
        <p:nvSpPr>
          <p:cNvPr id="3" name="Subtitle 2"/>
          <p:cNvSpPr>
            <a:spLocks noGrp="1"/>
          </p:cNvSpPr>
          <p:nvPr>
            <p:ph type="subTitle" idx="1"/>
          </p:nvPr>
        </p:nvSpPr>
        <p:spPr>
          <a:xfrm>
            <a:off x="3471863" y="1932808"/>
            <a:ext cx="5248275" cy="1321670"/>
          </a:xfrm>
        </p:spPr>
        <p:txBody>
          <a:bodyPr vert="horz" lIns="91440" tIns="45720" rIns="91440" bIns="45720" rtlCol="0" anchor="ctr">
            <a:normAutofit/>
          </a:bodyPr>
          <a:lstStyle/>
          <a:p>
            <a:pPr algn="ctr"/>
            <a:r>
              <a:rPr lang="en-US">
                <a:solidFill>
                  <a:srgbClr val="FFFFFF"/>
                </a:solidFill>
              </a:rPr>
              <a:t>ATANU BASAK</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E304F-D91B-114C-5A8E-2DC7E9D97A01}"/>
              </a:ext>
            </a:extLst>
          </p:cNvPr>
          <p:cNvSpPr>
            <a:spLocks noGrp="1"/>
          </p:cNvSpPr>
          <p:nvPr>
            <p:ph type="title"/>
          </p:nvPr>
        </p:nvSpPr>
        <p:spPr>
          <a:xfrm>
            <a:off x="824346" y="2182050"/>
            <a:ext cx="5043054" cy="3819381"/>
          </a:xfrm>
        </p:spPr>
        <p:txBody>
          <a:bodyPr>
            <a:noAutofit/>
          </a:bodyPr>
          <a:lstStyle/>
          <a:p>
            <a:r>
              <a:rPr lang="en" sz="2400" dirty="0">
                <a:ea typeface="+mj-lt"/>
                <a:cs typeface="+mj-lt"/>
              </a:rPr>
              <a:t>when a linear model is really a good fit, we expect to see no pattern in the residual plot. Our general principle when looking at residual plots, then, is that a residual plot with no pattern is good because it suggests that our use of a linear model is appropriate. In this case we are seeing the same, no pattern in the residual plot, so we can  conclude that is a good fit.</a:t>
            </a:r>
            <a:endParaRPr lang="en-US" sz="2400"/>
          </a:p>
        </p:txBody>
      </p:sp>
      <p:pic>
        <p:nvPicPr>
          <p:cNvPr id="4" name="Content Placeholder 3" descr="A diagram with blue dots and a red line&#10;&#10;Description automatically generated">
            <a:extLst>
              <a:ext uri="{FF2B5EF4-FFF2-40B4-BE49-F238E27FC236}">
                <a16:creationId xmlns:a16="http://schemas.microsoft.com/office/drawing/2014/main" id="{0A3F210C-2F4A-052F-9801-7350EBEA0F40}"/>
              </a:ext>
            </a:extLst>
          </p:cNvPr>
          <p:cNvPicPr>
            <a:picLocks noGrp="1" noChangeAspect="1"/>
          </p:cNvPicPr>
          <p:nvPr>
            <p:ph idx="1"/>
          </p:nvPr>
        </p:nvPicPr>
        <p:blipFill>
          <a:blip r:embed="rId2"/>
          <a:stretch>
            <a:fillRect/>
          </a:stretch>
        </p:blipFill>
        <p:spPr>
          <a:xfrm>
            <a:off x="5884784" y="2175554"/>
            <a:ext cx="5493195" cy="3821778"/>
          </a:xfrm>
        </p:spPr>
      </p:pic>
      <p:sp>
        <p:nvSpPr>
          <p:cNvPr id="6" name="Title 1">
            <a:extLst>
              <a:ext uri="{FF2B5EF4-FFF2-40B4-BE49-F238E27FC236}">
                <a16:creationId xmlns:a16="http://schemas.microsoft.com/office/drawing/2014/main" id="{4D44683D-23C2-D6BD-E58C-4CAA2F4A17E9}"/>
              </a:ext>
            </a:extLst>
          </p:cNvPr>
          <p:cNvSpPr txBox="1">
            <a:spLocks/>
          </p:cNvSpPr>
          <p:nvPr/>
        </p:nvSpPr>
        <p:spPr>
          <a:xfrm>
            <a:off x="831850" y="601374"/>
            <a:ext cx="10390910" cy="968519"/>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a:lstStyle>
          <a:p>
            <a:r>
              <a:rPr lang="en-US" dirty="0"/>
              <a:t>Residual Plot</a:t>
            </a:r>
          </a:p>
        </p:txBody>
      </p:sp>
    </p:spTree>
    <p:extLst>
      <p:ext uri="{BB962C8B-B14F-4D97-AF65-F5344CB8AC3E}">
        <p14:creationId xmlns:p14="http://schemas.microsoft.com/office/powerpoint/2010/main" val="761868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ABB19-DDCA-438C-C48A-E7C2DF111724}"/>
              </a:ext>
            </a:extLst>
          </p:cNvPr>
          <p:cNvSpPr>
            <a:spLocks noGrp="1"/>
          </p:cNvSpPr>
          <p:nvPr>
            <p:ph type="title"/>
          </p:nvPr>
        </p:nvSpPr>
        <p:spPr/>
        <p:txBody>
          <a:bodyPr vert="horz" lIns="91440" tIns="45720" rIns="91440" bIns="45720" rtlCol="0" anchor="ctr">
            <a:noAutofit/>
          </a:bodyPr>
          <a:lstStyle/>
          <a:p>
            <a:r>
              <a:rPr lang="en-US" b="1" dirty="0">
                <a:ea typeface="+mj-lt"/>
                <a:cs typeface="+mj-lt"/>
              </a:rPr>
              <a:t>Ethical Assessment</a:t>
            </a:r>
            <a:endParaRPr lang="en-US" dirty="0">
              <a:ea typeface="+mj-lt"/>
              <a:cs typeface="+mj-lt"/>
            </a:endParaRPr>
          </a:p>
        </p:txBody>
      </p:sp>
      <p:sp>
        <p:nvSpPr>
          <p:cNvPr id="3" name="Content Placeholder 2">
            <a:extLst>
              <a:ext uri="{FF2B5EF4-FFF2-40B4-BE49-F238E27FC236}">
                <a16:creationId xmlns:a16="http://schemas.microsoft.com/office/drawing/2014/main" id="{FB9DB909-AAB0-63A9-6CA4-007566E00B69}"/>
              </a:ext>
            </a:extLst>
          </p:cNvPr>
          <p:cNvSpPr>
            <a:spLocks noGrp="1"/>
          </p:cNvSpPr>
          <p:nvPr>
            <p:ph idx="1"/>
          </p:nvPr>
        </p:nvSpPr>
        <p:spPr/>
        <p:txBody>
          <a:bodyPr vert="horz" lIns="91440" tIns="45720" rIns="91440" bIns="45720" rtlCol="0" anchor="t">
            <a:normAutofit/>
          </a:bodyPr>
          <a:lstStyle/>
          <a:p>
            <a:pPr marL="0" indent="0">
              <a:buNone/>
            </a:pPr>
            <a:r>
              <a:rPr lang="en-US" sz="2400" dirty="0">
                <a:ea typeface="+mn-lt"/>
                <a:cs typeface="+mn-lt"/>
              </a:rPr>
              <a:t>There may be several ethical implications for house price perdition, as house price is an economic information, we must be very sure before publishing this in the outside world, there are several decisions, that can be made based on the estimated price. As the consumer knows the house that they want the prediction, consumers will have the address and other information about the location, now if the prediction came wrong, it would create a wrong impression about the locality and about the house. The owner of the house can be impacted by that. </a:t>
            </a:r>
            <a:endParaRPr lang="en-US" sz="2400" dirty="0"/>
          </a:p>
          <a:p>
            <a:endParaRPr lang="en-US" sz="3600" dirty="0"/>
          </a:p>
        </p:txBody>
      </p:sp>
    </p:spTree>
    <p:extLst>
      <p:ext uri="{BB962C8B-B14F-4D97-AF65-F5344CB8AC3E}">
        <p14:creationId xmlns:p14="http://schemas.microsoft.com/office/powerpoint/2010/main" val="4126556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7A46B-E598-E725-C562-A09F463F956A}"/>
              </a:ext>
            </a:extLst>
          </p:cNvPr>
          <p:cNvSpPr>
            <a:spLocks noGrp="1"/>
          </p:cNvSpPr>
          <p:nvPr>
            <p:ph type="title"/>
          </p:nvPr>
        </p:nvSpPr>
        <p:spPr/>
        <p:txBody>
          <a:bodyPr/>
          <a:lstStyle/>
          <a:p>
            <a:r>
              <a:rPr lang="en-US" b="1" dirty="0"/>
              <a:t>Business Problem</a:t>
            </a:r>
          </a:p>
        </p:txBody>
      </p:sp>
      <p:sp>
        <p:nvSpPr>
          <p:cNvPr id="3" name="Content Placeholder 2">
            <a:extLst>
              <a:ext uri="{FF2B5EF4-FFF2-40B4-BE49-F238E27FC236}">
                <a16:creationId xmlns:a16="http://schemas.microsoft.com/office/drawing/2014/main" id="{211B3CCC-827C-C2F5-C8FB-EFB3E1A45022}"/>
              </a:ext>
            </a:extLst>
          </p:cNvPr>
          <p:cNvSpPr>
            <a:spLocks noGrp="1"/>
          </p:cNvSpPr>
          <p:nvPr>
            <p:ph idx="1"/>
          </p:nvPr>
        </p:nvSpPr>
        <p:spPr/>
        <p:txBody>
          <a:bodyPr vert="horz" lIns="91440" tIns="45720" rIns="91440" bIns="45720" rtlCol="0" anchor="t">
            <a:normAutofit/>
          </a:bodyPr>
          <a:lstStyle/>
          <a:p>
            <a:pPr marL="0" indent="0">
              <a:buNone/>
            </a:pPr>
            <a:r>
              <a:rPr lang="en-US" sz="3600" dirty="0">
                <a:ea typeface="+mn-lt"/>
                <a:cs typeface="+mn-lt"/>
              </a:rPr>
              <a:t>House Prices vary frequently, due to socio-economic factor changes. In is presentation I am trying to fit a model that will predict the price of the house depending on several factors. </a:t>
            </a:r>
            <a:endParaRPr lang="en-US" sz="2800" dirty="0"/>
          </a:p>
          <a:p>
            <a:endParaRPr lang="en-US" dirty="0"/>
          </a:p>
        </p:txBody>
      </p:sp>
    </p:spTree>
    <p:extLst>
      <p:ext uri="{BB962C8B-B14F-4D97-AF65-F5344CB8AC3E}">
        <p14:creationId xmlns:p14="http://schemas.microsoft.com/office/powerpoint/2010/main" val="3401720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84DCAC-66AA-5141-8364-BFFB3A98EAC9}"/>
              </a:ext>
            </a:extLst>
          </p:cNvPr>
          <p:cNvSpPr>
            <a:spLocks noGrp="1"/>
          </p:cNvSpPr>
          <p:nvPr>
            <p:ph type="title"/>
          </p:nvPr>
        </p:nvSpPr>
        <p:spPr>
          <a:xfrm>
            <a:off x="838200" y="727323"/>
            <a:ext cx="3798436" cy="1914277"/>
          </a:xfrm>
        </p:spPr>
        <p:txBody>
          <a:bodyPr anchor="b">
            <a:normAutofit/>
          </a:bodyPr>
          <a:lstStyle/>
          <a:p>
            <a:pPr>
              <a:lnSpc>
                <a:spcPct val="90000"/>
              </a:lnSpc>
            </a:pPr>
            <a:r>
              <a:rPr lang="en-US" dirty="0"/>
              <a:t>Numerical Feature Analysis</a:t>
            </a:r>
            <a:endParaRPr lang="en-US"/>
          </a:p>
        </p:txBody>
      </p:sp>
      <p:sp>
        <p:nvSpPr>
          <p:cNvPr id="6" name="Content Placeholder 5">
            <a:extLst>
              <a:ext uri="{FF2B5EF4-FFF2-40B4-BE49-F238E27FC236}">
                <a16:creationId xmlns:a16="http://schemas.microsoft.com/office/drawing/2014/main" id="{C55F6349-B8D9-8C8B-A7A8-C503479FE5CD}"/>
              </a:ext>
            </a:extLst>
          </p:cNvPr>
          <p:cNvSpPr>
            <a:spLocks noGrp="1"/>
          </p:cNvSpPr>
          <p:nvPr>
            <p:ph idx="1"/>
          </p:nvPr>
        </p:nvSpPr>
        <p:spPr>
          <a:xfrm>
            <a:off x="838200" y="2788920"/>
            <a:ext cx="3798436" cy="3388042"/>
          </a:xfrm>
        </p:spPr>
        <p:txBody>
          <a:bodyPr vert="horz" lIns="91440" tIns="45720" rIns="91440" bIns="45720" rtlCol="0" anchor="t">
            <a:normAutofit/>
          </a:bodyPr>
          <a:lstStyle/>
          <a:p>
            <a:pPr marL="0" indent="0">
              <a:buNone/>
            </a:pPr>
            <a:r>
              <a:rPr lang="en-US" dirty="0"/>
              <a:t>There are several numerical attributes are there, I have selected the variables, which has higher correlation with sales price.</a:t>
            </a:r>
          </a:p>
          <a:p>
            <a:endParaRPr lang="en-US" dirty="0"/>
          </a:p>
        </p:txBody>
      </p:sp>
      <p:grpSp>
        <p:nvGrpSpPr>
          <p:cNvPr id="16" name="Group 15">
            <a:extLst>
              <a:ext uri="{FF2B5EF4-FFF2-40B4-BE49-F238E27FC236}">
                <a16:creationId xmlns:a16="http://schemas.microsoft.com/office/drawing/2014/main" id="{87CB8D36-9DE0-44D4-B67A-16D4F21213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7689" y="-6437"/>
            <a:ext cx="6399627" cy="6864437"/>
            <a:chOff x="5167689" y="-6437"/>
            <a:chExt cx="6399627" cy="6864437"/>
          </a:xfrm>
        </p:grpSpPr>
        <p:cxnSp>
          <p:nvCxnSpPr>
            <p:cNvPr id="17" name="Straight Connector 16">
              <a:extLst>
                <a:ext uri="{FF2B5EF4-FFF2-40B4-BE49-F238E27FC236}">
                  <a16:creationId xmlns:a16="http://schemas.microsoft.com/office/drawing/2014/main" id="{43B47A15-9292-4357-AA25-E187AC166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66E215-42AC-4D6A-A37F-B0C2E2FB9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C49225-8670-4B30-BEA8-3CDE3C6DD4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581337"/>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12D652B-23A7-429E-A3E1-62ABA17B8B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6276734"/>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7" name="Picture 6" descr="A screenshot of a graph&#10;&#10;Description automatically generated">
            <a:extLst>
              <a:ext uri="{FF2B5EF4-FFF2-40B4-BE49-F238E27FC236}">
                <a16:creationId xmlns:a16="http://schemas.microsoft.com/office/drawing/2014/main" id="{F867889C-4CA0-F74D-5FD2-E3DAA054FB3E}"/>
              </a:ext>
            </a:extLst>
          </p:cNvPr>
          <p:cNvPicPr>
            <a:picLocks noChangeAspect="1"/>
          </p:cNvPicPr>
          <p:nvPr/>
        </p:nvPicPr>
        <p:blipFill>
          <a:blip r:embed="rId2"/>
          <a:stretch>
            <a:fillRect/>
          </a:stretch>
        </p:blipFill>
        <p:spPr>
          <a:xfrm>
            <a:off x="5472647" y="1322775"/>
            <a:ext cx="5830480" cy="4212521"/>
          </a:xfrm>
          <a:prstGeom prst="rect">
            <a:avLst/>
          </a:prstGeom>
        </p:spPr>
      </p:pic>
    </p:spTree>
    <p:extLst>
      <p:ext uri="{BB962C8B-B14F-4D97-AF65-F5344CB8AC3E}">
        <p14:creationId xmlns:p14="http://schemas.microsoft.com/office/powerpoint/2010/main" val="22909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2" name="Straight Connector 11">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7"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19" name="Rectangle 18">
            <a:extLst>
              <a:ext uri="{FF2B5EF4-FFF2-40B4-BE49-F238E27FC236}">
                <a16:creationId xmlns:a16="http://schemas.microsoft.com/office/drawing/2014/main" id="{916F6374-2300-41FF-BA7E-22FADCD95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0864D9E-0A0C-482E-86DE-9C4E729C3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242545-597B-1C5A-E9FB-F74480B4C647}"/>
              </a:ext>
            </a:extLst>
          </p:cNvPr>
          <p:cNvSpPr>
            <a:spLocks noGrp="1"/>
          </p:cNvSpPr>
          <p:nvPr>
            <p:ph type="title"/>
          </p:nvPr>
        </p:nvSpPr>
        <p:spPr>
          <a:xfrm>
            <a:off x="847726" y="579694"/>
            <a:ext cx="3910046" cy="2930269"/>
          </a:xfrm>
        </p:spPr>
        <p:txBody>
          <a:bodyPr vert="horz" lIns="91440" tIns="45720" rIns="91440" bIns="45720" rtlCol="0" anchor="b">
            <a:normAutofit/>
          </a:bodyPr>
          <a:lstStyle/>
          <a:p>
            <a:pPr>
              <a:lnSpc>
                <a:spcPct val="90000"/>
              </a:lnSpc>
            </a:pPr>
            <a:endParaRPr lang="en-US" sz="2900"/>
          </a:p>
          <a:p>
            <a:pPr>
              <a:lnSpc>
                <a:spcPct val="90000"/>
              </a:lnSpc>
            </a:pPr>
            <a:r>
              <a:rPr lang="en-US" sz="2900" dirty="0"/>
              <a:t>looking at the image, it clearly says year build has some effect but not completely drive the price of </a:t>
            </a:r>
            <a:r>
              <a:rPr lang="en-US" sz="2900" dirty="0" err="1"/>
              <a:t>of</a:t>
            </a:r>
            <a:r>
              <a:rPr lang="en-US" sz="2900" dirty="0"/>
              <a:t> the house.</a:t>
            </a:r>
          </a:p>
          <a:p>
            <a:pPr>
              <a:lnSpc>
                <a:spcPct val="90000"/>
              </a:lnSpc>
            </a:pPr>
            <a:endParaRPr lang="en-US" sz="2900"/>
          </a:p>
        </p:txBody>
      </p:sp>
      <p:grpSp>
        <p:nvGrpSpPr>
          <p:cNvPr id="23" name="Group 22">
            <a:extLst>
              <a:ext uri="{FF2B5EF4-FFF2-40B4-BE49-F238E27FC236}">
                <a16:creationId xmlns:a16="http://schemas.microsoft.com/office/drawing/2014/main" id="{859EF20D-5821-4F54-BD14-AB7D16330F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24" name="Straight Connector 23">
              <a:extLst>
                <a:ext uri="{FF2B5EF4-FFF2-40B4-BE49-F238E27FC236}">
                  <a16:creationId xmlns:a16="http://schemas.microsoft.com/office/drawing/2014/main" id="{658C3964-BF34-4211-835A-24B827B779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81337"/>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C498194-83A5-4CCE-AA0B-12C3FE68EE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76734"/>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125AC6-B711-4F7C-B0D2-8369A8D67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5171535"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543B8FC-DC9A-4AC0-BF25-85AF5B4944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4" name="Content Placeholder 3" descr="A graph showing a number of blue dots&#10;&#10;Description automatically generated">
            <a:extLst>
              <a:ext uri="{FF2B5EF4-FFF2-40B4-BE49-F238E27FC236}">
                <a16:creationId xmlns:a16="http://schemas.microsoft.com/office/drawing/2014/main" id="{376C571C-7443-4067-4168-503A5D28DF8A}"/>
              </a:ext>
            </a:extLst>
          </p:cNvPr>
          <p:cNvPicPr>
            <a:picLocks noGrp="1" noChangeAspect="1"/>
          </p:cNvPicPr>
          <p:nvPr>
            <p:ph idx="1"/>
          </p:nvPr>
        </p:nvPicPr>
        <p:blipFill>
          <a:blip r:embed="rId2"/>
          <a:stretch>
            <a:fillRect/>
          </a:stretch>
        </p:blipFill>
        <p:spPr>
          <a:xfrm>
            <a:off x="5497075" y="1536039"/>
            <a:ext cx="5714598" cy="3785920"/>
          </a:xfrm>
          <a:prstGeom prst="rect">
            <a:avLst/>
          </a:prstGeom>
        </p:spPr>
      </p:pic>
    </p:spTree>
    <p:extLst>
      <p:ext uri="{BB962C8B-B14F-4D97-AF65-F5344CB8AC3E}">
        <p14:creationId xmlns:p14="http://schemas.microsoft.com/office/powerpoint/2010/main" val="4009752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2" name="Straight Connector 11">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7"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19" name="Rectangle 18">
            <a:extLst>
              <a:ext uri="{FF2B5EF4-FFF2-40B4-BE49-F238E27FC236}">
                <a16:creationId xmlns:a16="http://schemas.microsoft.com/office/drawing/2014/main" id="{916F6374-2300-41FF-BA7E-22FADCD95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0864D9E-0A0C-482E-86DE-9C4E729C3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95EC9B-5BE0-E097-1624-5E20E8A319EA}"/>
              </a:ext>
            </a:extLst>
          </p:cNvPr>
          <p:cNvSpPr>
            <a:spLocks noGrp="1"/>
          </p:cNvSpPr>
          <p:nvPr>
            <p:ph type="title"/>
          </p:nvPr>
        </p:nvSpPr>
        <p:spPr>
          <a:xfrm>
            <a:off x="847726" y="579694"/>
            <a:ext cx="3910046" cy="2930269"/>
          </a:xfrm>
        </p:spPr>
        <p:txBody>
          <a:bodyPr vert="horz" lIns="91440" tIns="45720" rIns="91440" bIns="45720" rtlCol="0" anchor="b">
            <a:normAutofit/>
          </a:bodyPr>
          <a:lstStyle/>
          <a:p>
            <a:pPr>
              <a:lnSpc>
                <a:spcPct val="90000"/>
              </a:lnSpc>
            </a:pPr>
            <a:r>
              <a:rPr lang="en-US" sz="2900"/>
              <a:t>The number of rooms and number of full bathrooms have similar effects on house prices, if these increases, the house prices increase.</a:t>
            </a:r>
          </a:p>
        </p:txBody>
      </p:sp>
      <p:grpSp>
        <p:nvGrpSpPr>
          <p:cNvPr id="23" name="Group 22">
            <a:extLst>
              <a:ext uri="{FF2B5EF4-FFF2-40B4-BE49-F238E27FC236}">
                <a16:creationId xmlns:a16="http://schemas.microsoft.com/office/drawing/2014/main" id="{859EF20D-5821-4F54-BD14-AB7D16330F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24" name="Straight Connector 23">
              <a:extLst>
                <a:ext uri="{FF2B5EF4-FFF2-40B4-BE49-F238E27FC236}">
                  <a16:creationId xmlns:a16="http://schemas.microsoft.com/office/drawing/2014/main" id="{658C3964-BF34-4211-835A-24B827B779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81337"/>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C498194-83A5-4CCE-AA0B-12C3FE68EE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76734"/>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125AC6-B711-4F7C-B0D2-8369A8D67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5171535"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543B8FC-DC9A-4AC0-BF25-85AF5B4944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4" name="Content Placeholder 3" descr="A graph with blue dots&#10;&#10;Description automatically generated">
            <a:extLst>
              <a:ext uri="{FF2B5EF4-FFF2-40B4-BE49-F238E27FC236}">
                <a16:creationId xmlns:a16="http://schemas.microsoft.com/office/drawing/2014/main" id="{B8400089-B185-7E8D-9CB4-A289323F40E5}"/>
              </a:ext>
            </a:extLst>
          </p:cNvPr>
          <p:cNvPicPr>
            <a:picLocks noGrp="1" noChangeAspect="1"/>
          </p:cNvPicPr>
          <p:nvPr>
            <p:ph idx="1"/>
          </p:nvPr>
        </p:nvPicPr>
        <p:blipFill>
          <a:blip r:embed="rId2"/>
          <a:stretch>
            <a:fillRect/>
          </a:stretch>
        </p:blipFill>
        <p:spPr>
          <a:xfrm>
            <a:off x="5497075" y="1443177"/>
            <a:ext cx="5714598" cy="3971645"/>
          </a:xfrm>
          <a:prstGeom prst="rect">
            <a:avLst/>
          </a:prstGeom>
        </p:spPr>
      </p:pic>
    </p:spTree>
    <p:extLst>
      <p:ext uri="{BB962C8B-B14F-4D97-AF65-F5344CB8AC3E}">
        <p14:creationId xmlns:p14="http://schemas.microsoft.com/office/powerpoint/2010/main" val="4112090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68124-B513-0C62-69E8-E7D191432381}"/>
              </a:ext>
            </a:extLst>
          </p:cNvPr>
          <p:cNvSpPr>
            <a:spLocks noGrp="1"/>
          </p:cNvSpPr>
          <p:nvPr>
            <p:ph type="title"/>
          </p:nvPr>
        </p:nvSpPr>
        <p:spPr/>
        <p:txBody>
          <a:bodyPr>
            <a:normAutofit fontScale="90000"/>
          </a:bodyPr>
          <a:lstStyle/>
          <a:p>
            <a:r>
              <a:rPr lang="en-US" dirty="0"/>
              <a:t>Sales Price relation with Garage and Living Area</a:t>
            </a:r>
          </a:p>
        </p:txBody>
      </p:sp>
      <p:pic>
        <p:nvPicPr>
          <p:cNvPr id="4" name="Content Placeholder 3" descr="A graph of blue dots&#10;&#10;Description automatically generated">
            <a:extLst>
              <a:ext uri="{FF2B5EF4-FFF2-40B4-BE49-F238E27FC236}">
                <a16:creationId xmlns:a16="http://schemas.microsoft.com/office/drawing/2014/main" id="{EA2DBDFB-65D1-88D4-74E3-EF13B3CDA834}"/>
              </a:ext>
            </a:extLst>
          </p:cNvPr>
          <p:cNvPicPr>
            <a:picLocks noGrp="1" noChangeAspect="1"/>
          </p:cNvPicPr>
          <p:nvPr>
            <p:ph idx="1"/>
          </p:nvPr>
        </p:nvPicPr>
        <p:blipFill>
          <a:blip r:embed="rId2"/>
          <a:stretch>
            <a:fillRect/>
          </a:stretch>
        </p:blipFill>
        <p:spPr>
          <a:xfrm>
            <a:off x="853848" y="2050863"/>
            <a:ext cx="4942487" cy="3821778"/>
          </a:xfrm>
        </p:spPr>
      </p:pic>
      <p:pic>
        <p:nvPicPr>
          <p:cNvPr id="5" name="Picture 4" descr="A graph showing a number of blue dots&#10;&#10;Description automatically generated">
            <a:extLst>
              <a:ext uri="{FF2B5EF4-FFF2-40B4-BE49-F238E27FC236}">
                <a16:creationId xmlns:a16="http://schemas.microsoft.com/office/drawing/2014/main" id="{349B3F31-ECB7-4E9E-9A7E-D268120CE15E}"/>
              </a:ext>
            </a:extLst>
          </p:cNvPr>
          <p:cNvPicPr>
            <a:picLocks noChangeAspect="1"/>
          </p:cNvPicPr>
          <p:nvPr/>
        </p:nvPicPr>
        <p:blipFill>
          <a:blip r:embed="rId3"/>
          <a:stretch>
            <a:fillRect/>
          </a:stretch>
        </p:blipFill>
        <p:spPr>
          <a:xfrm>
            <a:off x="6114184" y="2186420"/>
            <a:ext cx="5242214" cy="3829051"/>
          </a:xfrm>
          <a:prstGeom prst="rect">
            <a:avLst/>
          </a:prstGeom>
        </p:spPr>
      </p:pic>
    </p:spTree>
    <p:extLst>
      <p:ext uri="{BB962C8B-B14F-4D97-AF65-F5344CB8AC3E}">
        <p14:creationId xmlns:p14="http://schemas.microsoft.com/office/powerpoint/2010/main" val="48634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3C9B-979C-7A02-FA4B-4FD2FE64FA81}"/>
              </a:ext>
            </a:extLst>
          </p:cNvPr>
          <p:cNvSpPr>
            <a:spLocks noGrp="1"/>
          </p:cNvSpPr>
          <p:nvPr>
            <p:ph type="title"/>
          </p:nvPr>
        </p:nvSpPr>
        <p:spPr/>
        <p:txBody>
          <a:bodyPr>
            <a:normAutofit fontScale="90000"/>
          </a:bodyPr>
          <a:lstStyle/>
          <a:p>
            <a:r>
              <a:rPr lang="en-US" dirty="0"/>
              <a:t>Houses with central air conditioning system have higher price value</a:t>
            </a:r>
          </a:p>
        </p:txBody>
      </p:sp>
      <p:pic>
        <p:nvPicPr>
          <p:cNvPr id="4" name="Content Placeholder 3">
            <a:extLst>
              <a:ext uri="{FF2B5EF4-FFF2-40B4-BE49-F238E27FC236}">
                <a16:creationId xmlns:a16="http://schemas.microsoft.com/office/drawing/2014/main" id="{04EABBF4-EFDB-9122-C7B3-D6A560380C09}"/>
              </a:ext>
            </a:extLst>
          </p:cNvPr>
          <p:cNvPicPr>
            <a:picLocks noGrp="1" noChangeAspect="1"/>
          </p:cNvPicPr>
          <p:nvPr>
            <p:ph idx="1"/>
          </p:nvPr>
        </p:nvPicPr>
        <p:blipFill>
          <a:blip r:embed="rId2"/>
          <a:stretch>
            <a:fillRect/>
          </a:stretch>
        </p:blipFill>
        <p:spPr>
          <a:xfrm>
            <a:off x="3392620" y="2300244"/>
            <a:ext cx="5683849" cy="3821778"/>
          </a:xfrm>
        </p:spPr>
      </p:pic>
    </p:spTree>
    <p:extLst>
      <p:ext uri="{BB962C8B-B14F-4D97-AF65-F5344CB8AC3E}">
        <p14:creationId xmlns:p14="http://schemas.microsoft.com/office/powerpoint/2010/main" val="669307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182806-3A87-8335-9154-8857FA2B15E5}"/>
              </a:ext>
            </a:extLst>
          </p:cNvPr>
          <p:cNvSpPr>
            <a:spLocks noGrp="1"/>
          </p:cNvSpPr>
          <p:nvPr>
            <p:ph type="body" idx="1"/>
          </p:nvPr>
        </p:nvSpPr>
        <p:spPr>
          <a:xfrm>
            <a:off x="831850" y="2580554"/>
            <a:ext cx="10515600" cy="3509096"/>
          </a:xfrm>
        </p:spPr>
        <p:txBody>
          <a:bodyPr vert="horz" lIns="91440" tIns="45720" rIns="91440" bIns="45720" rtlCol="0" anchor="t">
            <a:normAutofit/>
          </a:bodyPr>
          <a:lstStyle/>
          <a:p>
            <a:pPr>
              <a:lnSpc>
                <a:spcPct val="100000"/>
              </a:lnSpc>
              <a:spcBef>
                <a:spcPct val="0"/>
              </a:spcBef>
            </a:pPr>
            <a:r>
              <a:rPr lang="en-US" sz="2800" dirty="0">
                <a:ea typeface="+mn-lt"/>
                <a:cs typeface="+mn-lt"/>
              </a:rPr>
              <a:t>We have split the model into 80 and 20 for train and test, then fit the </a:t>
            </a:r>
            <a:r>
              <a:rPr lang="en-US" sz="2800" dirty="0" err="1">
                <a:ea typeface="+mn-lt"/>
                <a:cs typeface="+mn-lt"/>
              </a:rPr>
              <a:t>XGBoost</a:t>
            </a:r>
            <a:r>
              <a:rPr lang="en-US" sz="2800" dirty="0">
                <a:ea typeface="+mn-lt"/>
                <a:cs typeface="+mn-lt"/>
              </a:rPr>
              <a:t> model into it after selecting some categorical and continuous variable. Then I test the model on test data. The R-squared Score came as 0.8852383252668263. Which means 88% of variance for the dependent variable can be explained by the independent variable in the model.</a:t>
            </a:r>
          </a:p>
          <a:p>
            <a:pPr>
              <a:lnSpc>
                <a:spcPct val="100000"/>
              </a:lnSpc>
              <a:spcBef>
                <a:spcPct val="0"/>
              </a:spcBef>
            </a:pPr>
            <a:endParaRPr lang="en-US" sz="2800" dirty="0">
              <a:ea typeface="+mn-lt"/>
              <a:cs typeface="+mn-lt"/>
            </a:endParaRPr>
          </a:p>
          <a:p>
            <a:pPr>
              <a:lnSpc>
                <a:spcPct val="100000"/>
              </a:lnSpc>
              <a:spcBef>
                <a:spcPct val="0"/>
              </a:spcBef>
            </a:pPr>
            <a:endParaRPr lang="en-US" sz="8800" dirty="0">
              <a:ea typeface="+mn-lt"/>
              <a:cs typeface="+mn-lt"/>
            </a:endParaRPr>
          </a:p>
          <a:p>
            <a:endParaRPr lang="en-US" dirty="0"/>
          </a:p>
        </p:txBody>
      </p:sp>
      <p:sp>
        <p:nvSpPr>
          <p:cNvPr id="7" name="Title 1">
            <a:extLst>
              <a:ext uri="{FF2B5EF4-FFF2-40B4-BE49-F238E27FC236}">
                <a16:creationId xmlns:a16="http://schemas.microsoft.com/office/drawing/2014/main" id="{33AA7772-9C86-5621-392D-947D5ED1F1B5}"/>
              </a:ext>
            </a:extLst>
          </p:cNvPr>
          <p:cNvSpPr>
            <a:spLocks noGrp="1"/>
          </p:cNvSpPr>
          <p:nvPr>
            <p:ph type="title"/>
          </p:nvPr>
        </p:nvSpPr>
        <p:spPr>
          <a:xfrm>
            <a:off x="838200" y="727323"/>
            <a:ext cx="10515600" cy="1325563"/>
          </a:xfrm>
        </p:spPr>
        <p:txBody>
          <a:bodyPr>
            <a:normAutofit/>
          </a:bodyPr>
          <a:lstStyle/>
          <a:p>
            <a:r>
              <a:rPr lang="en-US" dirty="0" err="1"/>
              <a:t>XGBoost</a:t>
            </a:r>
            <a:r>
              <a:rPr lang="en-US" dirty="0"/>
              <a:t> Regressor Model Fitting</a:t>
            </a:r>
          </a:p>
        </p:txBody>
      </p:sp>
    </p:spTree>
    <p:extLst>
      <p:ext uri="{BB962C8B-B14F-4D97-AF65-F5344CB8AC3E}">
        <p14:creationId xmlns:p14="http://schemas.microsoft.com/office/powerpoint/2010/main" val="2960137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AEF79-28DD-704B-47F1-9FE43BD22F4C}"/>
              </a:ext>
            </a:extLst>
          </p:cNvPr>
          <p:cNvSpPr>
            <a:spLocks noGrp="1"/>
          </p:cNvSpPr>
          <p:nvPr>
            <p:ph type="title"/>
          </p:nvPr>
        </p:nvSpPr>
        <p:spPr>
          <a:xfrm>
            <a:off x="831850" y="601374"/>
            <a:ext cx="10390910" cy="968519"/>
          </a:xfrm>
        </p:spPr>
        <p:txBody>
          <a:bodyPr/>
          <a:lstStyle/>
          <a:p>
            <a:r>
              <a:rPr lang="en-US" dirty="0"/>
              <a:t>Model Accuracy</a:t>
            </a:r>
          </a:p>
        </p:txBody>
      </p:sp>
      <p:sp>
        <p:nvSpPr>
          <p:cNvPr id="3" name="Text Placeholder 2">
            <a:extLst>
              <a:ext uri="{FF2B5EF4-FFF2-40B4-BE49-F238E27FC236}">
                <a16:creationId xmlns:a16="http://schemas.microsoft.com/office/drawing/2014/main" id="{46385E94-4FAA-4DCB-6683-D832AEBE701C}"/>
              </a:ext>
            </a:extLst>
          </p:cNvPr>
          <p:cNvSpPr>
            <a:spLocks noGrp="1"/>
          </p:cNvSpPr>
          <p:nvPr>
            <p:ph type="body" idx="1"/>
          </p:nvPr>
        </p:nvSpPr>
        <p:spPr>
          <a:xfrm>
            <a:off x="637886" y="1707718"/>
            <a:ext cx="4294910" cy="2608550"/>
          </a:xfrm>
        </p:spPr>
        <p:txBody>
          <a:bodyPr vert="horz" lIns="91440" tIns="45720" rIns="91440" bIns="45720" rtlCol="0" anchor="t">
            <a:normAutofit fontScale="92500" lnSpcReduction="20000"/>
          </a:bodyPr>
          <a:lstStyle/>
          <a:p>
            <a:r>
              <a:rPr lang="en-US" dirty="0">
                <a:ea typeface="+mn-lt"/>
                <a:cs typeface="+mn-lt"/>
              </a:rPr>
              <a:t>I have checked the accuracy of the model, but fitting the Actual vs Predicted House Price. Looking at the graph it looks like the fitting is quite accurate, as the predicted and actual house prices are similar. I can recommend this model showing the accuracy chart. This model can be used to predict the House Price.</a:t>
            </a:r>
          </a:p>
          <a:p>
            <a:endParaRPr lang="en-US" sz="3600" dirty="0"/>
          </a:p>
        </p:txBody>
      </p:sp>
      <p:pic>
        <p:nvPicPr>
          <p:cNvPr id="4" name="Picture 3" descr="A graph of blue dots&#10;&#10;Description automatically generated">
            <a:extLst>
              <a:ext uri="{FF2B5EF4-FFF2-40B4-BE49-F238E27FC236}">
                <a16:creationId xmlns:a16="http://schemas.microsoft.com/office/drawing/2014/main" id="{71FE3DDB-B222-EDEB-38A6-34C28FC6B960}"/>
              </a:ext>
            </a:extLst>
          </p:cNvPr>
          <p:cNvPicPr>
            <a:picLocks noChangeAspect="1"/>
          </p:cNvPicPr>
          <p:nvPr/>
        </p:nvPicPr>
        <p:blipFill>
          <a:blip r:embed="rId2"/>
          <a:stretch>
            <a:fillRect/>
          </a:stretch>
        </p:blipFill>
        <p:spPr>
          <a:xfrm>
            <a:off x="5141335" y="1427884"/>
            <a:ext cx="6370494" cy="4390159"/>
          </a:xfrm>
          <a:prstGeom prst="rect">
            <a:avLst/>
          </a:prstGeom>
        </p:spPr>
      </p:pic>
    </p:spTree>
    <p:extLst>
      <p:ext uri="{BB962C8B-B14F-4D97-AF65-F5344CB8AC3E}">
        <p14:creationId xmlns:p14="http://schemas.microsoft.com/office/powerpoint/2010/main" val="3201650740"/>
      </p:ext>
    </p:extLst>
  </p:cSld>
  <p:clrMapOvr>
    <a:masterClrMapping/>
  </p:clrMapOvr>
</p:sld>
</file>

<file path=ppt/theme/theme1.xml><?xml version="1.0" encoding="utf-8"?>
<a:theme xmlns:a="http://schemas.openxmlformats.org/drawingml/2006/main" name="ArchVTI">
  <a:themeElements>
    <a:clrScheme name="AnalogousFromLightSeedRightStep">
      <a:dk1>
        <a:srgbClr val="000000"/>
      </a:dk1>
      <a:lt1>
        <a:srgbClr val="FFFFFF"/>
      </a:lt1>
      <a:dk2>
        <a:srgbClr val="242D41"/>
      </a:dk2>
      <a:lt2>
        <a:srgbClr val="E8E2E2"/>
      </a:lt2>
      <a:accent1>
        <a:srgbClr val="80A9A9"/>
      </a:accent1>
      <a:accent2>
        <a:srgbClr val="7FA2BA"/>
      </a:accent2>
      <a:accent3>
        <a:srgbClr val="969EC6"/>
      </a:accent3>
      <a:accent4>
        <a:srgbClr val="8D7FBA"/>
      </a:accent4>
      <a:accent5>
        <a:srgbClr val="B696C6"/>
      </a:accent5>
      <a:accent6>
        <a:srgbClr val="BA7FB5"/>
      </a:accent6>
      <a:hlink>
        <a:srgbClr val="AE696A"/>
      </a:hlink>
      <a:folHlink>
        <a:srgbClr val="7F7F7F"/>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ArchVTI</vt:lpstr>
      <vt:lpstr>HOUSE PRICE PREDICTION</vt:lpstr>
      <vt:lpstr>Business Problem</vt:lpstr>
      <vt:lpstr>Numerical Feature Analysis</vt:lpstr>
      <vt:lpstr> looking at the image, it clearly says year build has some effect but not completely drive the price of of the house. </vt:lpstr>
      <vt:lpstr>The number of rooms and number of full bathrooms have similar effects on house prices, if these increases, the house prices increase.</vt:lpstr>
      <vt:lpstr>Sales Price relation with Garage and Living Area</vt:lpstr>
      <vt:lpstr>Houses with central air conditioning system have higher price value</vt:lpstr>
      <vt:lpstr>XGBoost Regressor Model Fitting</vt:lpstr>
      <vt:lpstr>Model Accuracy</vt:lpstr>
      <vt:lpstr>when a linear model is really a good fit, we expect to see no pattern in the residual plot. Our general principle when looking at residual plots, then, is that a residual plot with no pattern is good because it suggests that our use of a linear model is appropriate. In this case we are seeing the same, no pattern in the residual plot, so we can  conclude that is a good fit.</vt:lpstr>
      <vt:lpstr>Ethical Assessment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158</cp:revision>
  <dcterms:created xsi:type="dcterms:W3CDTF">2024-04-04T01:22:25Z</dcterms:created>
  <dcterms:modified xsi:type="dcterms:W3CDTF">2024-04-05T03:08:38Z</dcterms:modified>
</cp:coreProperties>
</file>