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7" r:id="rId3"/>
    <p:sldId id="307" r:id="rId4"/>
    <p:sldId id="298" r:id="rId5"/>
    <p:sldId id="308" r:id="rId6"/>
    <p:sldId id="309" r:id="rId7"/>
    <p:sldId id="299" r:id="rId8"/>
    <p:sldId id="300" r:id="rId9"/>
    <p:sldId id="257" r:id="rId10"/>
    <p:sldId id="258" r:id="rId11"/>
    <p:sldId id="259" r:id="rId12"/>
    <p:sldId id="303" r:id="rId13"/>
    <p:sldId id="260" r:id="rId14"/>
    <p:sldId id="310" r:id="rId15"/>
    <p:sldId id="261" r:id="rId16"/>
    <p:sldId id="304" r:id="rId17"/>
    <p:sldId id="262" r:id="rId18"/>
    <p:sldId id="305" r:id="rId19"/>
    <p:sldId id="306" r:id="rId20"/>
    <p:sldId id="31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5" autoAdjust="0"/>
    <p:restoredTop sz="94671"/>
  </p:normalViewPr>
  <p:slideViewPr>
    <p:cSldViewPr>
      <p:cViewPr varScale="1">
        <p:scale>
          <a:sx n="91" d="100"/>
          <a:sy n="91" d="100"/>
        </p:scale>
        <p:origin x="8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9/7/21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92114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763000" cy="1470025"/>
          </a:xfrm>
        </p:spPr>
        <p:txBody>
          <a:bodyPr>
            <a:noAutofit/>
          </a:bodyPr>
          <a:lstStyle/>
          <a:p>
            <a:r>
              <a:rPr lang="mr-IN" sz="4000" dirty="0" smtClean="0"/>
              <a:t>CSE/PC/</a:t>
            </a:r>
            <a:r>
              <a:rPr lang="mr-IN" sz="4000" dirty="0" err="1" smtClean="0"/>
              <a:t>B</a:t>
            </a:r>
            <a:r>
              <a:rPr lang="mr-IN" sz="4000" dirty="0" smtClean="0"/>
              <a:t>/</a:t>
            </a:r>
            <a:r>
              <a:rPr lang="mr-IN" sz="4000" dirty="0" err="1" smtClean="0"/>
              <a:t>T</a:t>
            </a:r>
            <a:r>
              <a:rPr lang="mr-IN" sz="4000" dirty="0" smtClean="0"/>
              <a:t>/316</a:t>
            </a:r>
            <a:r>
              <a:rPr lang="en-US" sz="4000" dirty="0" smtClean="0"/>
              <a:t/>
            </a:r>
            <a:br>
              <a:rPr lang="en-US" sz="4000" dirty="0" smtClean="0"/>
            </a:br>
            <a:r>
              <a:rPr lang="en-US" sz="4000" dirty="0" smtClean="0"/>
              <a:t> Computer Networks</a:t>
            </a:r>
            <a:br>
              <a:rPr lang="en-US" sz="4000" dirty="0" smtClean="0"/>
            </a:br>
            <a:r>
              <a:rPr lang="en-US" sz="3200" dirty="0" smtClean="0"/>
              <a:t>Topic 11- Network Layer Logical Addressing</a:t>
            </a:r>
            <a:endParaRPr lang="en-US" sz="3200"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hlink"/>
                </a:solidFill>
                <a:latin typeface="Times New Roman" pitchFamily="18" charset="0"/>
              </a:rPr>
              <a:t>IPv4 Address</a:t>
            </a:r>
            <a:endParaRPr lang="en-US" dirty="0"/>
          </a:p>
        </p:txBody>
      </p:sp>
      <p:sp>
        <p:nvSpPr>
          <p:cNvPr id="5" name="Content Placeholder 4"/>
          <p:cNvSpPr>
            <a:spLocks noGrp="1"/>
          </p:cNvSpPr>
          <p:nvPr>
            <p:ph idx="1"/>
          </p:nvPr>
        </p:nvSpPr>
        <p:spPr>
          <a:xfrm>
            <a:off x="228600" y="1600200"/>
            <a:ext cx="8686800" cy="4525963"/>
          </a:xfrm>
        </p:spPr>
        <p:txBody>
          <a:bodyPr>
            <a:normAutofit/>
          </a:bodyPr>
          <a:lstStyle/>
          <a:p>
            <a:pPr algn="just"/>
            <a:r>
              <a:rPr lang="en-US" dirty="0" smtClean="0">
                <a:latin typeface="Times New Roman" pitchFamily="18" charset="0"/>
              </a:rPr>
              <a:t>An </a:t>
            </a:r>
            <a:r>
              <a:rPr lang="en-US" dirty="0" smtClean="0">
                <a:solidFill>
                  <a:schemeClr val="hlink"/>
                </a:solidFill>
                <a:latin typeface="Times New Roman" pitchFamily="18" charset="0"/>
              </a:rPr>
              <a:t>IPv4 address</a:t>
            </a:r>
            <a:r>
              <a:rPr lang="en-US" dirty="0" smtClean="0">
                <a:latin typeface="Times New Roman" pitchFamily="18" charset="0"/>
              </a:rPr>
              <a:t> is a </a:t>
            </a:r>
            <a:r>
              <a:rPr lang="en-US" dirty="0" smtClean="0">
                <a:solidFill>
                  <a:schemeClr val="folHlink"/>
                </a:solidFill>
                <a:latin typeface="Times New Roman" pitchFamily="18" charset="0"/>
              </a:rPr>
              <a:t>32-bit</a:t>
            </a:r>
            <a:r>
              <a:rPr lang="en-US" dirty="0" smtClean="0">
                <a:latin typeface="Times New Roman" pitchFamily="18" charset="0"/>
              </a:rPr>
              <a:t> address that uniquely and universally defines the connection of a device (for example, a computer or a router) to the Internet.</a:t>
            </a:r>
          </a:p>
          <a:p>
            <a:pPr lvl="1"/>
            <a:r>
              <a:rPr lang="en-US" dirty="0" smtClean="0"/>
              <a:t>An IPv4 address is 32 bits long.</a:t>
            </a:r>
          </a:p>
          <a:p>
            <a:pPr lvl="1"/>
            <a:r>
              <a:rPr lang="en-US" dirty="0" smtClean="0"/>
              <a:t>The IPv4 addresses are unique and universal.</a:t>
            </a:r>
          </a:p>
          <a:p>
            <a:pPr lvl="1"/>
            <a:r>
              <a:rPr lang="en-US" dirty="0" smtClean="0"/>
              <a:t>The address space of IPv4 is 2</a:t>
            </a:r>
            <a:r>
              <a:rPr lang="en-US" baseline="30000" dirty="0" smtClean="0"/>
              <a:t>32</a:t>
            </a:r>
            <a:r>
              <a:rPr lang="en-US" dirty="0" smtClean="0"/>
              <a:t>  or  4,294,967,296.</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sz="3600" dirty="0" smtClean="0">
                <a:latin typeface="Times New Roman" pitchFamily="18" charset="0"/>
              </a:rPr>
              <a:t/>
            </a:r>
            <a:br>
              <a:rPr lang="en-US" sz="3600" dirty="0" smtClean="0">
                <a:latin typeface="Times New Roman" pitchFamily="18" charset="0"/>
              </a:rPr>
            </a:br>
            <a:r>
              <a:rPr lang="en-US" sz="3600" dirty="0" smtClean="0">
                <a:latin typeface="Times New Roman" pitchFamily="18" charset="0"/>
              </a:rPr>
              <a:t>Dotted-decimal notation and binary notation for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cstate="print"/>
          <a:srcRect/>
          <a:stretch>
            <a:fillRect/>
          </a:stretch>
        </p:blipFill>
        <p:spPr bwMode="auto">
          <a:xfrm>
            <a:off x="746125" y="3162300"/>
            <a:ext cx="7650163"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Classification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Large Networks :</a:t>
            </a:r>
            <a:r>
              <a:rPr lang="en-US" dirty="0" smtClean="0"/>
              <a:t> 8-bit network address and 24-bit host address. There are approximately 16 million hosts per network and a maximum of </a:t>
            </a:r>
            <a:r>
              <a:rPr lang="en-US" dirty="0" smtClean="0"/>
              <a:t>126 ( 2^7 - 2 ) </a:t>
            </a:r>
            <a:r>
              <a:rPr lang="en-US" dirty="0" smtClean="0"/>
              <a:t>Class A </a:t>
            </a:r>
            <a:r>
              <a:rPr lang="en-US" dirty="0" smtClean="0"/>
              <a:t>networks </a:t>
            </a:r>
            <a:r>
              <a:rPr lang="en-US" dirty="0" smtClean="0"/>
              <a:t>can be defined. </a:t>
            </a:r>
          </a:p>
          <a:p>
            <a:pPr lvl="1" algn="just"/>
            <a:r>
              <a:rPr lang="en-US" dirty="0" smtClean="0"/>
              <a:t>The calculation requires that 2 be subtracted because 0.0.0.0 is reserved for use as the default route and 127.0.0.0 be reserved for the loop back function. Moreover each Class A network can support a maximum of 16,777,214 (2^24 - 2) hosts per network. The host calculation requires that 2 be subtracted because all 0's are reserved to identify the network itself and all 1s are reserved for broadcast addresses. The reserved numbers may not be assigned to individual hosts.</a:t>
            </a:r>
          </a:p>
          <a:p>
            <a:pPr algn="just"/>
            <a:r>
              <a:rPr lang="en-US" b="1" dirty="0" smtClean="0"/>
              <a:t>Medium Networks :</a:t>
            </a:r>
            <a:r>
              <a:rPr lang="en-US" dirty="0" smtClean="0"/>
              <a:t> 16-bit network address and 16-bit host address. There are approximately 65000 hosts per network and a maximum of 16,384 (2^14) Class B networks can be defined with up to (2^16-2) hosts per </a:t>
            </a:r>
            <a:r>
              <a:rPr lang="en-US" dirty="0" smtClean="0"/>
              <a:t>network.</a:t>
            </a:r>
            <a:endParaRPr lang="en-US" dirty="0" smtClean="0"/>
          </a:p>
          <a:p>
            <a:pPr algn="just"/>
            <a:r>
              <a:rPr lang="en-US" b="1" dirty="0" smtClean="0"/>
              <a:t>Small networks :</a:t>
            </a:r>
            <a:r>
              <a:rPr lang="en-US" dirty="0" smtClean="0"/>
              <a:t> 24-bit network address and 8-bit host address. There are approximately 250 hosts per network.</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Classful</a:t>
            </a:r>
            <a:r>
              <a:rPr lang="en-US" dirty="0" smtClean="0"/>
              <a:t> addressing</a:t>
            </a:r>
            <a:endParaRPr lang="en-US" dirty="0"/>
          </a:p>
        </p:txBody>
      </p:sp>
      <p:sp>
        <p:nvSpPr>
          <p:cNvPr id="3" name="Content Placeholder 2"/>
          <p:cNvSpPr>
            <a:spLocks noGrp="1"/>
          </p:cNvSpPr>
          <p:nvPr>
            <p:ph idx="1"/>
          </p:nvPr>
        </p:nvSpPr>
        <p:spPr/>
        <p:txBody>
          <a:bodyPr/>
          <a:lstStyle/>
          <a:p>
            <a:pPr algn="just"/>
            <a:r>
              <a:rPr lang="en-US" dirty="0" smtClean="0"/>
              <a:t>In </a:t>
            </a:r>
            <a:r>
              <a:rPr lang="en-US" dirty="0" err="1" smtClean="0"/>
              <a:t>classful</a:t>
            </a:r>
            <a:r>
              <a:rPr lang="en-US" dirty="0" smtClean="0"/>
              <a:t> addressing, the address space is divided into five classes: A, B, C, D, and E</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04800" y="3429000"/>
            <a:ext cx="8226425" cy="2859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865554"/>
            <a:ext cx="8084867" cy="5230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rPr>
              <a:t/>
            </a:r>
            <a:br>
              <a:rPr lang="en-US" sz="4000" dirty="0" smtClean="0">
                <a:latin typeface="Times New Roman" pitchFamily="18" charset="0"/>
              </a:rPr>
            </a:br>
            <a:r>
              <a:rPr lang="en-US" sz="4000" dirty="0" smtClean="0">
                <a:latin typeface="Times New Roman" pitchFamily="18" charset="0"/>
              </a:rPr>
              <a:t>Number of blocks and block size in </a:t>
            </a:r>
            <a:r>
              <a:rPr lang="en-US" sz="4000" dirty="0" err="1" smtClean="0">
                <a:latin typeface="Times New Roman" pitchFamily="18" charset="0"/>
              </a:rPr>
              <a:t>classful</a:t>
            </a:r>
            <a:r>
              <a:rPr lang="en-US" sz="4000" dirty="0" smtClean="0">
                <a:latin typeface="Times New Roman" pitchFamily="18" charset="0"/>
              </a:rPr>
              <a:t> IPv4 addressing</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508000" y="2293938"/>
            <a:ext cx="8026400" cy="2354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You might think that Large and Medium networks are sort of a waste as few corporations/organizations are large enough to have 65000 different hosts. </a:t>
            </a:r>
          </a:p>
          <a:p>
            <a:pPr lvl="1" algn="just"/>
            <a:r>
              <a:rPr lang="en-US" dirty="0" smtClean="0"/>
              <a:t>By the way, there are very few corporations in the world with even close to 65000 employees, and even in these corporations it is highly unlikely that each employee has his/her own computer connected to the network.</a:t>
            </a:r>
          </a:p>
          <a:p>
            <a:pPr algn="just"/>
            <a:r>
              <a:rPr lang="en-US" dirty="0" smtClean="0"/>
              <a:t> Well, if you think so, you're right. This decision seems to have been a mistake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2800" dirty="0" smtClean="0"/>
              <a:t>In </a:t>
            </a:r>
            <a:r>
              <a:rPr lang="en-US" sz="2800" dirty="0" err="1" smtClean="0"/>
              <a:t>classful</a:t>
            </a:r>
            <a:r>
              <a:rPr lang="en-US" sz="2800" dirty="0" smtClean="0"/>
              <a:t> addressing, a large part of the available addresses were wasted.</a:t>
            </a:r>
          </a:p>
          <a:p>
            <a:pPr algn="just"/>
            <a:r>
              <a:rPr lang="en-US" sz="2800" dirty="0" smtClean="0">
                <a:latin typeface="Times New Roman" pitchFamily="18" charset="0"/>
              </a:rPr>
              <a:t>Default masks for </a:t>
            </a:r>
            <a:r>
              <a:rPr lang="en-US" sz="2800" dirty="0" err="1" smtClean="0">
                <a:latin typeface="Times New Roman" pitchFamily="18" charset="0"/>
              </a:rPr>
              <a:t>classful</a:t>
            </a:r>
            <a:r>
              <a:rPr lang="en-US" sz="2800" dirty="0" smtClean="0">
                <a:latin typeface="Times New Roman" pitchFamily="18" charset="0"/>
              </a:rPr>
              <a:t> addressing</a:t>
            </a: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r>
              <a:rPr lang="en-US" sz="2800" dirty="0" err="1" smtClean="0"/>
              <a:t>Classful</a:t>
            </a:r>
            <a:r>
              <a:rPr lang="en-US" sz="2800" dirty="0" smtClean="0"/>
              <a:t> addressing, which is almost obsolete, is replaced with classless addressing.</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57200" y="3255963"/>
            <a:ext cx="8291512" cy="1620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Classless Internet addressing</a:t>
            </a:r>
            <a:endParaRPr lang="en-US" dirty="0"/>
          </a:p>
        </p:txBody>
      </p:sp>
      <p:sp>
        <p:nvSpPr>
          <p:cNvPr id="3" name="Content Placeholder 2"/>
          <p:cNvSpPr>
            <a:spLocks noGrp="1"/>
          </p:cNvSpPr>
          <p:nvPr>
            <p:ph idx="1"/>
          </p:nvPr>
        </p:nvSpPr>
        <p:spPr/>
        <p:txBody>
          <a:bodyPr/>
          <a:lstStyle/>
          <a:p>
            <a:pPr algn="just"/>
            <a:r>
              <a:rPr lang="en-US" dirty="0" smtClean="0"/>
              <a:t>In the early 1990s, the Internet moved away from a </a:t>
            </a:r>
            <a:r>
              <a:rPr lang="en-US" dirty="0" err="1" smtClean="0"/>
              <a:t>classful</a:t>
            </a:r>
            <a:r>
              <a:rPr lang="en-US" dirty="0" smtClean="0"/>
              <a:t> </a:t>
            </a:r>
            <a:r>
              <a:rPr lang="en-US" b="1" dirty="0" smtClean="0"/>
              <a:t>address</a:t>
            </a:r>
            <a:r>
              <a:rPr lang="en-US" dirty="0" smtClean="0"/>
              <a:t> space to a </a:t>
            </a:r>
            <a:r>
              <a:rPr lang="en-US" b="1" dirty="0" smtClean="0"/>
              <a:t>classless address</a:t>
            </a:r>
            <a:r>
              <a:rPr lang="en-US" dirty="0" smtClean="0"/>
              <a:t> space. </a:t>
            </a:r>
          </a:p>
          <a:p>
            <a:pPr algn="just"/>
            <a:r>
              <a:rPr lang="en-US" dirty="0" smtClean="0"/>
              <a:t>In other words, the number of bits used for the network portion of an IP </a:t>
            </a:r>
            <a:r>
              <a:rPr lang="en-US" b="1" dirty="0" smtClean="0"/>
              <a:t>address</a:t>
            </a:r>
            <a:r>
              <a:rPr lang="en-US" dirty="0" smtClean="0"/>
              <a:t> became variable instead of fixed. (The network portion of </a:t>
            </a:r>
            <a:r>
              <a:rPr lang="en-US" dirty="0" err="1" smtClean="0"/>
              <a:t>classful</a:t>
            </a:r>
            <a:r>
              <a:rPr lang="en-US" dirty="0" smtClean="0"/>
              <a:t> IP addresses is fixed.)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Addresses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Broadcast Addresses…they are of two types :</a:t>
            </a:r>
          </a:p>
          <a:p>
            <a:pPr lvl="1" algn="just"/>
            <a:r>
              <a:rPr lang="en-US" dirty="0" smtClean="0"/>
              <a:t>Limited Broadcast : It consists of all 1's, i.e., the address is 255.255.255.255 . It is used </a:t>
            </a:r>
            <a:r>
              <a:rPr lang="en-US" i="1" dirty="0" smtClean="0">
                <a:solidFill>
                  <a:schemeClr val="tx2"/>
                </a:solidFill>
              </a:rPr>
              <a:t>only on the LAN, and not for any external network</a:t>
            </a:r>
            <a:r>
              <a:rPr lang="en-US" dirty="0" smtClean="0"/>
              <a:t>. </a:t>
            </a:r>
          </a:p>
          <a:p>
            <a:pPr lvl="1" algn="just"/>
            <a:r>
              <a:rPr lang="en-US" dirty="0" smtClean="0"/>
              <a:t>Directed Broadcast : It consists of the network number + all other bits as 1's. It reaches the router corresponding to the network number, and from there it broadcasts to all the nodes in the network. This method is a </a:t>
            </a:r>
            <a:r>
              <a:rPr lang="en-US" dirty="0" smtClean="0">
                <a:solidFill>
                  <a:srgbClr val="FF0000"/>
                </a:solidFill>
              </a:rPr>
              <a:t>major security problem</a:t>
            </a:r>
            <a:r>
              <a:rPr lang="en-US" dirty="0" smtClean="0"/>
              <a:t>, and is not used anymore. So now if we find that all the bits are 1 in the host no. field, then the packet is simply dropped. Therefore, now we can only do broadcast in our own network using Limited Broadcast.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network layer is concerned </a:t>
            </a:r>
            <a:r>
              <a:rPr lang="en-US" dirty="0" smtClean="0"/>
              <a:t>about</a:t>
            </a:r>
            <a:r>
              <a:rPr lang="en-US" dirty="0" smtClean="0"/>
              <a:t> </a:t>
            </a:r>
            <a:r>
              <a:rPr lang="en-US" b="1" i="1" dirty="0" smtClean="0">
                <a:solidFill>
                  <a:schemeClr val="tx2"/>
                </a:solidFill>
              </a:rPr>
              <a:t>getting packets from the source all the way to the destination</a:t>
            </a:r>
            <a:r>
              <a:rPr lang="en-US" dirty="0" smtClean="0"/>
              <a:t>. </a:t>
            </a:r>
          </a:p>
          <a:p>
            <a:pPr algn="just"/>
            <a:r>
              <a:rPr lang="en-US" dirty="0" smtClean="0"/>
              <a:t>The packets may require to make many hops at the intermediate routers while reaching the destination. This is the lowest layer that deals with </a:t>
            </a:r>
            <a:r>
              <a:rPr lang="en-US" b="1" dirty="0" smtClean="0">
                <a:solidFill>
                  <a:schemeClr val="tx2"/>
                </a:solidFill>
              </a:rPr>
              <a:t>end to end transmission</a:t>
            </a:r>
            <a:r>
              <a:rPr lang="en-US" dirty="0" smtClean="0"/>
              <a:t>.</a:t>
            </a:r>
          </a:p>
          <a:p>
            <a:pPr algn="just"/>
            <a:r>
              <a:rPr lang="en-US" dirty="0" smtClean="0"/>
              <a:t>In order to achieve its goals, the network layer must know about the </a:t>
            </a:r>
            <a:r>
              <a:rPr lang="en-US" b="1" dirty="0" smtClean="0">
                <a:solidFill>
                  <a:schemeClr val="tx2"/>
                </a:solidFill>
              </a:rPr>
              <a:t>topology </a:t>
            </a:r>
            <a:r>
              <a:rPr lang="en-US" dirty="0" smtClean="0"/>
              <a:t>of the communication network. </a:t>
            </a:r>
          </a:p>
          <a:p>
            <a:pPr algn="just"/>
            <a:r>
              <a:rPr lang="en-US" dirty="0" smtClean="0"/>
              <a:t>It must also take care to </a:t>
            </a:r>
            <a:r>
              <a:rPr lang="en-US" b="1" dirty="0" smtClean="0">
                <a:solidFill>
                  <a:schemeClr val="tx2"/>
                </a:solidFill>
              </a:rPr>
              <a:t>choose routes </a:t>
            </a:r>
            <a:r>
              <a:rPr lang="en-US" dirty="0" smtClean="0"/>
              <a:t>to avoid overloading of some of the communication lines while leaving others idle. </a:t>
            </a:r>
          </a:p>
          <a:p>
            <a:pPr algn="just"/>
            <a:r>
              <a:rPr lang="en-US" dirty="0" smtClean="0"/>
              <a:t>The </a:t>
            </a:r>
            <a:r>
              <a:rPr lang="en-US" b="1" dirty="0" smtClean="0">
                <a:solidFill>
                  <a:schemeClr val="tx2"/>
                </a:solidFill>
              </a:rPr>
              <a:t>network layer-transport layer interface </a:t>
            </a:r>
            <a:r>
              <a:rPr lang="en-US" dirty="0" smtClean="0"/>
              <a:t>frequently is the interface between the carrier and the customer, that is the boundary of the subnet. The functions of this layer include : </a:t>
            </a:r>
            <a:r>
              <a:rPr lang="en-US" b="1" i="1" dirty="0" smtClean="0">
                <a:solidFill>
                  <a:schemeClr val="tx2"/>
                </a:solidFill>
              </a:rPr>
              <a:t>Routing, Inter- networking, Congestion Control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Addresses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Network ID = 0</a:t>
            </a:r>
          </a:p>
          <a:p>
            <a:pPr lvl="1" algn="just"/>
            <a:r>
              <a:rPr lang="en-US" dirty="0" smtClean="0"/>
              <a:t>It means we are referring to this network and for local broadcast we make the host ID zero.</a:t>
            </a:r>
          </a:p>
          <a:p>
            <a:pPr algn="just"/>
            <a:r>
              <a:rPr lang="en-US" dirty="0" smtClean="0"/>
              <a:t>Host ID = 0 </a:t>
            </a:r>
          </a:p>
          <a:p>
            <a:pPr lvl="1" algn="just"/>
            <a:r>
              <a:rPr lang="en-US" dirty="0" smtClean="0"/>
              <a:t>This is used to refer to the entire network in the routing table.</a:t>
            </a:r>
          </a:p>
          <a:p>
            <a:pPr algn="just"/>
            <a:r>
              <a:rPr lang="en-US" dirty="0" smtClean="0"/>
              <a:t>Loop-back Address </a:t>
            </a:r>
          </a:p>
          <a:p>
            <a:pPr lvl="1" algn="just"/>
            <a:r>
              <a:rPr lang="en-US" dirty="0" smtClean="0"/>
              <a:t>Here we have addresses of the type 127.x.y.z It goes down way </a:t>
            </a:r>
            <a:r>
              <a:rPr lang="en-US" dirty="0" err="1" smtClean="0"/>
              <a:t>upto</a:t>
            </a:r>
            <a:r>
              <a:rPr lang="en-US" dirty="0" smtClean="0"/>
              <a:t> the IP layer and comes back to the application layer on the same host. This is used to test network applications before they are used commercially.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rPr>
              <a:t>Small business that needs 16 addresses</a:t>
            </a:r>
            <a:endParaRPr lang="en-US" sz="3600" dirty="0"/>
          </a:p>
        </p:txBody>
      </p:sp>
      <p:sp>
        <p:nvSpPr>
          <p:cNvPr id="3" name="Content Placeholder 2"/>
          <p:cNvSpPr>
            <a:spLocks noGrp="1"/>
          </p:cNvSpPr>
          <p:nvPr>
            <p:ph idx="1"/>
          </p:nvPr>
        </p:nvSpPr>
        <p:spPr/>
        <p:txBody>
          <a:bodyPr>
            <a:normAutofit fontScale="85000" lnSpcReduction="10000"/>
          </a:bodyPr>
          <a:lstStyle/>
          <a:p>
            <a:endParaRPr lang="en-US" dirty="0" smtClean="0"/>
          </a:p>
          <a:p>
            <a:endParaRPr lang="en-US" dirty="0" smtClean="0"/>
          </a:p>
          <a:p>
            <a:endParaRPr lang="en-US" dirty="0" smtClean="0"/>
          </a:p>
          <a:p>
            <a:endParaRPr lang="en-US" dirty="0" smtClean="0"/>
          </a:p>
          <a:p>
            <a:pPr algn="just"/>
            <a:endParaRPr lang="en-US" sz="2600" dirty="0" smtClean="0">
              <a:latin typeface="Times New Roman" pitchFamily="18" charset="0"/>
            </a:endParaRPr>
          </a:p>
          <a:p>
            <a:pPr algn="just"/>
            <a:endParaRPr lang="en-US" sz="2600" dirty="0" smtClean="0">
              <a:latin typeface="Times New Roman" pitchFamily="18" charset="0"/>
            </a:endParaRPr>
          </a:p>
          <a:p>
            <a:pPr algn="just"/>
            <a:endParaRPr lang="en-US" sz="2600" dirty="0" smtClean="0">
              <a:latin typeface="Times New Roman" pitchFamily="18" charset="0"/>
            </a:endParaRPr>
          </a:p>
          <a:p>
            <a:pPr algn="just"/>
            <a:r>
              <a:rPr lang="en-US" sz="2600" dirty="0" smtClean="0">
                <a:latin typeface="Times New Roman" pitchFamily="18" charset="0"/>
              </a:rPr>
              <a:t>We can see that the restrictions are applied to this block. The addresses are contiguous. The number of addresses is a power of 2 (16 = 2</a:t>
            </a:r>
            <a:r>
              <a:rPr lang="en-US" sz="2600" baseline="30000" dirty="0" smtClean="0">
                <a:latin typeface="Times New Roman" pitchFamily="18" charset="0"/>
              </a:rPr>
              <a:t>4</a:t>
            </a:r>
            <a:r>
              <a:rPr lang="en-US" sz="2600" dirty="0" smtClean="0">
                <a:latin typeface="Times New Roman" pitchFamily="18" charset="0"/>
              </a:rPr>
              <a:t>), and the first address is divisible by 16. The first address, when converted to a decimal number, is 3,440,387,360, which when divided by 16 results in 215,024,210. </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304800" y="1981200"/>
            <a:ext cx="8235950" cy="2341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a:t>
            </a:r>
            <a:endParaRPr lang="en-US" dirty="0"/>
          </a:p>
        </p:txBody>
      </p:sp>
      <p:sp>
        <p:nvSpPr>
          <p:cNvPr id="3" name="Content Placeholder 2"/>
          <p:cNvSpPr>
            <a:spLocks noGrp="1"/>
          </p:cNvSpPr>
          <p:nvPr>
            <p:ph idx="1"/>
          </p:nvPr>
        </p:nvSpPr>
        <p:spPr/>
        <p:txBody>
          <a:bodyPr>
            <a:normAutofit/>
          </a:bodyPr>
          <a:lstStyle/>
          <a:p>
            <a:pPr algn="just"/>
            <a:r>
              <a:rPr lang="en-US" dirty="0" smtClean="0"/>
              <a:t>In IPv4 addressing, a block of </a:t>
            </a:r>
            <a:br>
              <a:rPr lang="en-US" dirty="0" smtClean="0"/>
            </a:br>
            <a:r>
              <a:rPr lang="en-US" dirty="0" smtClean="0"/>
              <a:t>addresses can be defined as </a:t>
            </a:r>
            <a:r>
              <a:rPr lang="en-US" dirty="0" err="1" smtClean="0"/>
              <a:t>x.y.z.t</a:t>
            </a:r>
            <a:r>
              <a:rPr lang="en-US" dirty="0" smtClean="0"/>
              <a:t> /</a:t>
            </a:r>
            <a:r>
              <a:rPr lang="en-US" i="1" dirty="0" smtClean="0"/>
              <a:t>n </a:t>
            </a:r>
            <a:r>
              <a:rPr lang="en-US" dirty="0" smtClean="0"/>
              <a:t>in which </a:t>
            </a:r>
            <a:r>
              <a:rPr lang="en-US" dirty="0" err="1" smtClean="0"/>
              <a:t>x.y.z.t</a:t>
            </a:r>
            <a:r>
              <a:rPr lang="en-US" dirty="0" smtClean="0"/>
              <a:t> defines one of the addresses and the /</a:t>
            </a:r>
            <a:r>
              <a:rPr lang="en-US" i="1" dirty="0" smtClean="0"/>
              <a:t>n</a:t>
            </a:r>
            <a:r>
              <a:rPr lang="en-US" dirty="0" smtClean="0"/>
              <a:t> defines the mask.</a:t>
            </a:r>
          </a:p>
          <a:p>
            <a:r>
              <a:rPr lang="en-US" dirty="0" smtClean="0"/>
              <a:t>The first address in the block can be found by setting the rightmost 32 − </a:t>
            </a:r>
            <a:r>
              <a:rPr lang="en-US" i="1" dirty="0" smtClean="0"/>
              <a:t>n</a:t>
            </a:r>
            <a:r>
              <a:rPr lang="en-US" dirty="0" smtClean="0"/>
              <a:t> bits to 0s.</a:t>
            </a:r>
          </a:p>
          <a:p>
            <a:r>
              <a:rPr lang="en-US" dirty="0" smtClean="0"/>
              <a:t>The last address in the block can be found by setting the rightmost  32 − n bits to 1s.</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First address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rPr>
              <a:t>A block of addresses is granted to a small organization. We know that one of the addresses is 205.16.37.39/28. What is the first address in the block?</a:t>
            </a:r>
          </a:p>
          <a:p>
            <a:pPr algn="just"/>
            <a:endParaRPr lang="en-US" dirty="0" smtClean="0">
              <a:latin typeface="Times New Roman" pitchFamily="18" charset="0"/>
            </a:endParaRPr>
          </a:p>
          <a:p>
            <a:pPr algn="just"/>
            <a:r>
              <a:rPr lang="en-US" dirty="0" smtClean="0">
                <a:solidFill>
                  <a:schemeClr val="hlink"/>
                </a:solidFill>
                <a:latin typeface="Times New Roman" pitchFamily="18" charset="0"/>
              </a:rPr>
              <a:t>Solution</a:t>
            </a:r>
          </a:p>
          <a:p>
            <a:pPr algn="ctr">
              <a:buNone/>
            </a:pPr>
            <a:r>
              <a:rPr lang="en-US" dirty="0" smtClean="0">
                <a:latin typeface="Times New Roman" pitchFamily="18" charset="0"/>
              </a:rPr>
              <a:t>The binary representation of the given address is</a:t>
            </a:r>
          </a:p>
          <a:p>
            <a:pPr algn="ctr">
              <a:buNone/>
            </a:pPr>
            <a:r>
              <a:rPr lang="en-US" dirty="0" smtClean="0">
                <a:solidFill>
                  <a:schemeClr val="folHlink"/>
                </a:solidFill>
                <a:latin typeface="Times New Roman" pitchFamily="18" charset="0"/>
              </a:rPr>
              <a:t>11001101   00010000   00100101   00100111</a:t>
            </a:r>
          </a:p>
          <a:p>
            <a:pPr algn="ctr">
              <a:buNone/>
            </a:pPr>
            <a:r>
              <a:rPr lang="en-US" dirty="0" smtClean="0">
                <a:latin typeface="Times New Roman" pitchFamily="18" charset="0"/>
              </a:rPr>
              <a:t>If we set 32−28 rightmost bits to 0, we get </a:t>
            </a:r>
          </a:p>
          <a:p>
            <a:pPr algn="ctr">
              <a:buNone/>
            </a:pPr>
            <a:r>
              <a:rPr lang="en-US" dirty="0" smtClean="0">
                <a:solidFill>
                  <a:schemeClr val="folHlink"/>
                </a:solidFill>
                <a:latin typeface="Times New Roman" pitchFamily="18" charset="0"/>
              </a:rPr>
              <a:t>11001101    00010000    00100101   0010000</a:t>
            </a:r>
            <a:r>
              <a:rPr lang="en-US" dirty="0" smtClean="0">
                <a:latin typeface="Times New Roman" pitchFamily="18" charset="0"/>
              </a:rPr>
              <a:t> </a:t>
            </a:r>
          </a:p>
          <a:p>
            <a:pPr algn="ctr">
              <a:buNone/>
            </a:pPr>
            <a:r>
              <a:rPr lang="en-US" dirty="0" smtClean="0">
                <a:latin typeface="Times New Roman" pitchFamily="18" charset="0"/>
              </a:rPr>
              <a:t>or </a:t>
            </a:r>
            <a:br>
              <a:rPr lang="en-US" dirty="0" smtClean="0">
                <a:latin typeface="Times New Roman" pitchFamily="18" charset="0"/>
              </a:rPr>
            </a:br>
            <a:r>
              <a:rPr lang="en-US" dirty="0" smtClean="0">
                <a:solidFill>
                  <a:schemeClr val="folHlink"/>
                </a:solidFill>
                <a:latin typeface="Times New Roman" pitchFamily="18" charset="0"/>
              </a:rPr>
              <a:t>205.16.37.32</a:t>
            </a:r>
            <a:r>
              <a:rPr lang="en-US" dirty="0" smtClean="0">
                <a:latin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Last address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rPr>
              <a:t>Find the last address for the block in 205.16.37.39/28.</a:t>
            </a:r>
          </a:p>
          <a:p>
            <a:pPr algn="just"/>
            <a:endParaRPr lang="en-US" dirty="0" smtClean="0">
              <a:latin typeface="Times New Roman" pitchFamily="18" charset="0"/>
            </a:endParaRPr>
          </a:p>
          <a:p>
            <a:r>
              <a:rPr lang="en-US" dirty="0" smtClean="0">
                <a:solidFill>
                  <a:schemeClr val="hlink"/>
                </a:solidFill>
                <a:latin typeface="Times New Roman" pitchFamily="18" charset="0"/>
              </a:rPr>
              <a:t>Solution</a:t>
            </a:r>
          </a:p>
          <a:p>
            <a:pPr>
              <a:buNone/>
            </a:pPr>
            <a:r>
              <a:rPr lang="en-US" dirty="0" smtClean="0">
                <a:latin typeface="Times New Roman" pitchFamily="18" charset="0"/>
              </a:rPr>
              <a:t>The binary representation of the given address is</a:t>
            </a:r>
          </a:p>
          <a:p>
            <a:pPr algn="ctr">
              <a:buNone/>
            </a:pPr>
            <a:r>
              <a:rPr lang="en-US" dirty="0" smtClean="0">
                <a:solidFill>
                  <a:schemeClr val="folHlink"/>
                </a:solidFill>
                <a:latin typeface="Times New Roman" pitchFamily="18" charset="0"/>
              </a:rPr>
              <a:t>11001101    00010000    00100101    00100111</a:t>
            </a:r>
          </a:p>
          <a:p>
            <a:pPr>
              <a:buNone/>
            </a:pPr>
            <a:r>
              <a:rPr lang="en-US" dirty="0" smtClean="0">
                <a:latin typeface="Times New Roman" pitchFamily="18" charset="0"/>
              </a:rPr>
              <a:t>If we set 32 − 28 rightmost bits to 1, we get </a:t>
            </a:r>
          </a:p>
          <a:p>
            <a:pPr algn="ctr">
              <a:buNone/>
            </a:pPr>
            <a:r>
              <a:rPr lang="en-US" dirty="0" smtClean="0">
                <a:solidFill>
                  <a:schemeClr val="folHlink"/>
                </a:solidFill>
                <a:latin typeface="Times New Roman" pitchFamily="18" charset="0"/>
              </a:rPr>
              <a:t>11001101 00010000 00100101 00101111</a:t>
            </a:r>
            <a:r>
              <a:rPr lang="en-US" dirty="0" smtClean="0">
                <a:latin typeface="Times New Roman" pitchFamily="18" charset="0"/>
              </a:rPr>
              <a:t> </a:t>
            </a:r>
          </a:p>
          <a:p>
            <a:pPr algn="ctr">
              <a:buNone/>
            </a:pPr>
            <a:r>
              <a:rPr lang="en-US" dirty="0" smtClean="0">
                <a:latin typeface="Times New Roman" pitchFamily="18" charset="0"/>
              </a:rPr>
              <a:t>or </a:t>
            </a:r>
          </a:p>
          <a:p>
            <a:pPr algn="ctr">
              <a:buNone/>
            </a:pPr>
            <a:r>
              <a:rPr lang="en-US" dirty="0" smtClean="0">
                <a:solidFill>
                  <a:schemeClr val="folHlink"/>
                </a:solidFill>
                <a:latin typeface="Times New Roman" pitchFamily="18" charset="0"/>
              </a:rPr>
              <a:t>205.16.37.47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number of addresses in the block can be found by using the formula 2</a:t>
            </a:r>
            <a:r>
              <a:rPr lang="en-US" baseline="30000" dirty="0" smtClean="0"/>
              <a:t>32−n</a:t>
            </a:r>
          </a:p>
          <a:p>
            <a:pPr algn="just"/>
            <a:r>
              <a:rPr lang="en-US" dirty="0" smtClean="0"/>
              <a:t>The value of n is 28, which means that number of addresses is 2^ (32−28) or 16.</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rPr>
              <a:t>Another way to find the first address, the last address, and the number of addresses is to represent the mask as a 32-bit binary (or 8-digit hexadecimal) number. This is particularly useful when we are writing a program to find these pieces of information. In previous example the /28 can be represented as </a:t>
            </a:r>
          </a:p>
          <a:p>
            <a:pPr algn="ctr">
              <a:buNone/>
            </a:pPr>
            <a:r>
              <a:rPr lang="en-US" dirty="0" smtClean="0">
                <a:solidFill>
                  <a:schemeClr val="folHlink"/>
                </a:solidFill>
                <a:latin typeface="Times New Roman" pitchFamily="18" charset="0"/>
              </a:rPr>
              <a:t>11111111  11111111  11111111  11110000</a:t>
            </a:r>
            <a:r>
              <a:rPr lang="en-US" dirty="0" smtClean="0">
                <a:latin typeface="Times New Roman" pitchFamily="18" charset="0"/>
              </a:rPr>
              <a:t> </a:t>
            </a:r>
          </a:p>
          <a:p>
            <a:pPr algn="just">
              <a:buNone/>
            </a:pPr>
            <a:r>
              <a:rPr lang="en-US" dirty="0" smtClean="0">
                <a:latin typeface="Times New Roman" pitchFamily="18" charset="0"/>
              </a:rPr>
              <a:t>(twenty-eight 1s and four 0s). </a:t>
            </a:r>
          </a:p>
          <a:p>
            <a:pPr algn="just"/>
            <a:endParaRPr lang="en-US" dirty="0" smtClean="0">
              <a:latin typeface="Times New Roman" pitchFamily="18" charset="0"/>
            </a:endParaRPr>
          </a:p>
          <a:p>
            <a:pPr algn="just"/>
            <a:r>
              <a:rPr lang="en-US" dirty="0" smtClean="0">
                <a:latin typeface="Times New Roman" pitchFamily="18" charset="0"/>
              </a:rPr>
              <a:t>Find</a:t>
            </a:r>
          </a:p>
          <a:p>
            <a:pPr lvl="1" algn="just">
              <a:buNone/>
            </a:pPr>
            <a:r>
              <a:rPr lang="en-US" dirty="0" smtClean="0">
                <a:solidFill>
                  <a:schemeClr val="hlink"/>
                </a:solidFill>
                <a:latin typeface="Times New Roman" pitchFamily="18" charset="0"/>
              </a:rPr>
              <a:t>a.</a:t>
            </a:r>
            <a:r>
              <a:rPr lang="en-US" dirty="0" smtClean="0">
                <a:latin typeface="Times New Roman" pitchFamily="18" charset="0"/>
              </a:rPr>
              <a:t> The first address</a:t>
            </a:r>
          </a:p>
          <a:p>
            <a:pPr lvl="1" algn="just">
              <a:buNone/>
            </a:pPr>
            <a:r>
              <a:rPr lang="en-US" dirty="0" smtClean="0">
                <a:solidFill>
                  <a:schemeClr val="hlink"/>
                </a:solidFill>
                <a:latin typeface="Times New Roman" pitchFamily="18" charset="0"/>
              </a:rPr>
              <a:t>b.</a:t>
            </a:r>
            <a:r>
              <a:rPr lang="en-US" dirty="0" smtClean="0">
                <a:latin typeface="Times New Roman" pitchFamily="18" charset="0"/>
              </a:rPr>
              <a:t> The last address</a:t>
            </a:r>
          </a:p>
          <a:p>
            <a:pPr lvl="1" algn="just">
              <a:buNone/>
            </a:pPr>
            <a:r>
              <a:rPr lang="en-US" dirty="0" smtClean="0">
                <a:solidFill>
                  <a:schemeClr val="hlink"/>
                </a:solidFill>
                <a:latin typeface="Times New Roman" pitchFamily="18" charset="0"/>
              </a:rPr>
              <a:t>c.</a:t>
            </a:r>
            <a:r>
              <a:rPr lang="en-US" dirty="0" smtClean="0">
                <a:latin typeface="Times New Roman" pitchFamily="18" charset="0"/>
              </a:rPr>
              <a:t> The number of addresses.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solidFill>
                  <a:schemeClr val="hlink"/>
                </a:solidFill>
                <a:latin typeface="Times New Roman" pitchFamily="18" charset="0"/>
              </a:rPr>
              <a:t>Solution</a:t>
            </a:r>
            <a:br>
              <a:rPr lang="en-US" i="1" dirty="0" smtClean="0">
                <a:solidFill>
                  <a:schemeClr val="hlink"/>
                </a:solidFill>
                <a:latin typeface="Times New Roman" pitchFamily="18" charset="0"/>
              </a:rPr>
            </a:br>
            <a:endParaRPr lang="en-US" dirty="0"/>
          </a:p>
        </p:txBody>
      </p:sp>
      <p:sp>
        <p:nvSpPr>
          <p:cNvPr id="3" name="Content Placeholder 2"/>
          <p:cNvSpPr>
            <a:spLocks noGrp="1"/>
          </p:cNvSpPr>
          <p:nvPr>
            <p:ph idx="1"/>
          </p:nvPr>
        </p:nvSpPr>
        <p:spPr>
          <a:xfrm>
            <a:off x="228600" y="1600200"/>
            <a:ext cx="8458200" cy="4525963"/>
          </a:xfrm>
        </p:spPr>
        <p:txBody>
          <a:bodyPr/>
          <a:lstStyle/>
          <a:p>
            <a:pPr algn="just"/>
            <a:r>
              <a:rPr lang="en-US" dirty="0" smtClean="0">
                <a:latin typeface="Times New Roman" pitchFamily="18" charset="0"/>
              </a:rPr>
              <a:t>The first address can be found by </a:t>
            </a:r>
            <a:r>
              <a:rPr lang="en-US" dirty="0" err="1" smtClean="0">
                <a:latin typeface="Times New Roman" pitchFamily="18" charset="0"/>
              </a:rPr>
              <a:t>ANDing</a:t>
            </a:r>
            <a:r>
              <a:rPr lang="en-US" dirty="0" smtClean="0">
                <a:latin typeface="Times New Roman" pitchFamily="18" charset="0"/>
              </a:rPr>
              <a:t> the given addresses with the mask. </a:t>
            </a:r>
            <a:r>
              <a:rPr lang="en-US" dirty="0" err="1" smtClean="0">
                <a:latin typeface="Times New Roman" pitchFamily="18" charset="0"/>
              </a:rPr>
              <a:t>ANDing</a:t>
            </a:r>
            <a:r>
              <a:rPr lang="en-US" dirty="0" smtClean="0">
                <a:latin typeface="Times New Roman" pitchFamily="18" charset="0"/>
              </a:rPr>
              <a:t> here is done bit by bit. The result of </a:t>
            </a:r>
            <a:r>
              <a:rPr lang="en-US" dirty="0" err="1" smtClean="0">
                <a:latin typeface="Times New Roman" pitchFamily="18" charset="0"/>
              </a:rPr>
              <a:t>ANDing</a:t>
            </a:r>
            <a:r>
              <a:rPr lang="en-US" dirty="0" smtClean="0">
                <a:latin typeface="Times New Roman" pitchFamily="18" charset="0"/>
              </a:rPr>
              <a:t> 2 bits is 1 if both bits are 1s; the result is 0  otherwise.</a:t>
            </a: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685800" y="4191000"/>
            <a:ext cx="8034337" cy="132397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rPr>
              <a:t>The last address can be found by </a:t>
            </a:r>
            <a:r>
              <a:rPr lang="en-US" sz="2400" dirty="0" err="1" smtClean="0">
                <a:latin typeface="Times New Roman" pitchFamily="18" charset="0"/>
              </a:rPr>
              <a:t>ORing</a:t>
            </a:r>
            <a:r>
              <a:rPr lang="en-US" sz="2400" dirty="0" smtClean="0">
                <a:latin typeface="Times New Roman" pitchFamily="18" charset="0"/>
              </a:rPr>
              <a:t> the given addresses with the complement of the mask. </a:t>
            </a:r>
            <a:r>
              <a:rPr lang="en-US" sz="2400" dirty="0" err="1" smtClean="0">
                <a:latin typeface="Times New Roman" pitchFamily="18" charset="0"/>
              </a:rPr>
              <a:t>ORing</a:t>
            </a:r>
            <a:r>
              <a:rPr lang="en-US" sz="2400" dirty="0" smtClean="0">
                <a:latin typeface="Times New Roman" pitchFamily="18" charset="0"/>
              </a:rPr>
              <a:t>  here is done bit by bit. The result of </a:t>
            </a:r>
            <a:r>
              <a:rPr lang="en-US" sz="2400" dirty="0" err="1" smtClean="0">
                <a:latin typeface="Times New Roman" pitchFamily="18" charset="0"/>
              </a:rPr>
              <a:t>ORing</a:t>
            </a:r>
            <a:r>
              <a:rPr lang="en-US" sz="2400" dirty="0" smtClean="0">
                <a:latin typeface="Times New Roman" pitchFamily="18" charset="0"/>
              </a:rPr>
              <a:t> 2 bits is 0 if both bits are 0s; the result is 1 otherwise. The complement of a number is found by changing each 1 to 0 and each 0 to 1.</a:t>
            </a: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228600" y="4086225"/>
            <a:ext cx="8702675" cy="132397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rPr>
              <a:t>The number of addresses can be found by</a:t>
            </a:r>
            <a:br>
              <a:rPr lang="en-US" dirty="0" smtClean="0">
                <a:latin typeface="Times New Roman" pitchFamily="18" charset="0"/>
              </a:rPr>
            </a:br>
            <a:r>
              <a:rPr lang="en-US" dirty="0" smtClean="0">
                <a:latin typeface="Times New Roman" pitchFamily="18" charset="0"/>
              </a:rPr>
              <a:t>complementing the mask, interpreting it as a  decimal number, and adding 1 to it.</a:t>
            </a:r>
          </a:p>
          <a:p>
            <a:pPr algn="just"/>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381000" y="4114800"/>
            <a:ext cx="8491537" cy="81597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Routing, Inter-Networking and Congestion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 network configuration for the block 205.16.37.32/28</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609600" y="2667000"/>
            <a:ext cx="8016875" cy="227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first address in a block is normally not assigned to any device; it is used as the network address that represents the organization to the rest of the world.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Two levels of hierarchy in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752600" y="2286000"/>
            <a:ext cx="5400675" cy="2843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A frame in a character-oriented protocol</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169988" y="2470150"/>
            <a:ext cx="6804025" cy="191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address in the block can be considered as a two-level hierarchical structure: </a:t>
            </a:r>
          </a:p>
          <a:p>
            <a:pPr lvl="1"/>
            <a:r>
              <a:rPr lang="en-US" dirty="0" smtClean="0"/>
              <a:t>the leftmost </a:t>
            </a:r>
            <a:r>
              <a:rPr lang="en-US" i="1" dirty="0" smtClean="0"/>
              <a:t>n</a:t>
            </a:r>
            <a:r>
              <a:rPr lang="en-US" dirty="0" smtClean="0"/>
              <a:t> bits (prefix) define the network;</a:t>
            </a:r>
          </a:p>
          <a:p>
            <a:pPr lvl="1"/>
            <a:r>
              <a:rPr lang="en-US" dirty="0" smtClean="0"/>
              <a:t>the rightmost 32 − n bits define the host.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rPr>
              <a:t/>
            </a:r>
            <a:br>
              <a:rPr lang="en-US" sz="4000" dirty="0" smtClean="0">
                <a:latin typeface="Times New Roman" pitchFamily="18" charset="0"/>
              </a:rPr>
            </a:br>
            <a:r>
              <a:rPr lang="en-US" sz="4000" dirty="0" smtClean="0">
                <a:latin typeface="Times New Roman" pitchFamily="18" charset="0"/>
              </a:rPr>
              <a:t>Configuration and addresses in a </a:t>
            </a:r>
            <a:r>
              <a:rPr lang="en-US" sz="4000" dirty="0" err="1" smtClean="0">
                <a:latin typeface="Times New Roman" pitchFamily="18" charset="0"/>
              </a:rPr>
              <a:t>subnetted</a:t>
            </a:r>
            <a:r>
              <a:rPr lang="en-US" sz="4000" dirty="0" smtClean="0">
                <a:latin typeface="Times New Roman" pitchFamily="18" charset="0"/>
              </a:rPr>
              <a:t> network</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600200" y="1905000"/>
            <a:ext cx="5438775" cy="4513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latin typeface="Times New Roman" pitchFamily="18" charset="0"/>
              </a:rPr>
              <a:t>Three-level hierarchy in an IPv4 address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311150" y="2600325"/>
            <a:ext cx="8299450" cy="167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rPr>
              <a:t>An ISP is granted a block of addresses starting with 190.100.0.0/16 (65,536 addresses). The ISP needs to distribute these addresses to three groups of customers as follows:</a:t>
            </a:r>
          </a:p>
          <a:p>
            <a:pPr algn="just">
              <a:buNone/>
            </a:pPr>
            <a:r>
              <a:rPr lang="en-US" dirty="0" smtClean="0">
                <a:solidFill>
                  <a:schemeClr val="hlink"/>
                </a:solidFill>
                <a:latin typeface="Times New Roman" pitchFamily="18" charset="0"/>
              </a:rPr>
              <a:t>a.</a:t>
            </a:r>
            <a:r>
              <a:rPr lang="en-US" dirty="0" smtClean="0">
                <a:latin typeface="Times New Roman" pitchFamily="18" charset="0"/>
              </a:rPr>
              <a:t> The first group has 64 customers; each needs 256</a:t>
            </a:r>
            <a:br>
              <a:rPr lang="en-US" dirty="0" smtClean="0">
                <a:latin typeface="Times New Roman" pitchFamily="18" charset="0"/>
              </a:rPr>
            </a:br>
            <a:r>
              <a:rPr lang="en-US" dirty="0" smtClean="0">
                <a:latin typeface="Times New Roman" pitchFamily="18" charset="0"/>
              </a:rPr>
              <a:t>     addresses.</a:t>
            </a:r>
          </a:p>
          <a:p>
            <a:pPr algn="just">
              <a:buNone/>
            </a:pPr>
            <a:r>
              <a:rPr lang="en-US" dirty="0" smtClean="0">
                <a:solidFill>
                  <a:schemeClr val="hlink"/>
                </a:solidFill>
                <a:latin typeface="Times New Roman" pitchFamily="18" charset="0"/>
              </a:rPr>
              <a:t>b.</a:t>
            </a:r>
            <a:r>
              <a:rPr lang="en-US" dirty="0" smtClean="0">
                <a:latin typeface="Times New Roman" pitchFamily="18" charset="0"/>
              </a:rPr>
              <a:t> The second group has 128 customers; each needs 128</a:t>
            </a:r>
            <a:br>
              <a:rPr lang="en-US" dirty="0" smtClean="0">
                <a:latin typeface="Times New Roman" pitchFamily="18" charset="0"/>
              </a:rPr>
            </a:br>
            <a:r>
              <a:rPr lang="en-US" dirty="0" smtClean="0">
                <a:latin typeface="Times New Roman" pitchFamily="18" charset="0"/>
              </a:rPr>
              <a:t>     addresses.</a:t>
            </a:r>
          </a:p>
          <a:p>
            <a:pPr algn="just">
              <a:buNone/>
            </a:pPr>
            <a:r>
              <a:rPr lang="en-US" dirty="0" smtClean="0">
                <a:solidFill>
                  <a:schemeClr val="hlink"/>
                </a:solidFill>
                <a:latin typeface="Times New Roman" pitchFamily="18" charset="0"/>
              </a:rPr>
              <a:t>c.</a:t>
            </a:r>
            <a:r>
              <a:rPr lang="en-US" dirty="0" smtClean="0">
                <a:latin typeface="Times New Roman" pitchFamily="18" charset="0"/>
              </a:rPr>
              <a:t> The third group has 128 customers; each needs 64</a:t>
            </a:r>
            <a:br>
              <a:rPr lang="en-US" dirty="0" smtClean="0">
                <a:latin typeface="Times New Roman" pitchFamily="18" charset="0"/>
              </a:rPr>
            </a:br>
            <a:r>
              <a:rPr lang="en-US" dirty="0" smtClean="0">
                <a:latin typeface="Times New Roman" pitchFamily="18" charset="0"/>
              </a:rPr>
              <a:t>     addresses.</a:t>
            </a:r>
          </a:p>
          <a:p>
            <a:pPr algn="just"/>
            <a:r>
              <a:rPr lang="en-US" dirty="0" smtClean="0">
                <a:latin typeface="Times New Roman" pitchFamily="18" charset="0"/>
              </a:rPr>
              <a:t>Design the </a:t>
            </a:r>
            <a:r>
              <a:rPr lang="en-US" dirty="0" err="1" smtClean="0">
                <a:latin typeface="Times New Roman" pitchFamily="18" charset="0"/>
              </a:rPr>
              <a:t>subblocks</a:t>
            </a:r>
            <a:r>
              <a:rPr lang="en-US" dirty="0" smtClean="0">
                <a:latin typeface="Times New Roman" pitchFamily="18" charset="0"/>
              </a:rPr>
              <a:t> and find out how many addresses are still available after these allocations.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1</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For this group, each customer needs 256 addresses. This means that 8 (log2 256) bits are needed to define each host. The prefix length is then 32 − 8 = 24. The addresses are</a:t>
            </a:r>
          </a:p>
          <a:p>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1120775" y="4343400"/>
            <a:ext cx="6902450" cy="1871663"/>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For this group, each customer needs 128 addresses. This means that 7 (log2 128) bits are needed to define each host. The prefix length is then 32 − 7 = 25. The addresses are</a:t>
            </a:r>
          </a:p>
          <a:p>
            <a:pPr algn="just"/>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1143000" y="3962400"/>
            <a:ext cx="6723063" cy="190817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process of transferring packets received from the Data Link Layer of the source network to the Data Link Layer of the correct destination network is called routing. </a:t>
            </a:r>
          </a:p>
          <a:p>
            <a:pPr algn="just"/>
            <a:r>
              <a:rPr lang="en-US" dirty="0" smtClean="0"/>
              <a:t>Involves decision making at each intermediate node on where to send the packet next so that it eventually reaches its destination. </a:t>
            </a:r>
          </a:p>
          <a:p>
            <a:pPr lvl="1" algn="just"/>
            <a:r>
              <a:rPr lang="en-US" dirty="0" smtClean="0"/>
              <a:t>The node which makes this choice is called a router. </a:t>
            </a:r>
          </a:p>
          <a:p>
            <a:pPr algn="just"/>
            <a:r>
              <a:rPr lang="en-US" dirty="0" smtClean="0"/>
              <a:t>For routing we require some mode of </a:t>
            </a:r>
            <a:r>
              <a:rPr lang="en-US" b="1" dirty="0" smtClean="0">
                <a:solidFill>
                  <a:schemeClr val="tx2"/>
                </a:solidFill>
              </a:rPr>
              <a:t>addressing</a:t>
            </a:r>
            <a:r>
              <a:rPr lang="en-US" dirty="0" smtClean="0"/>
              <a:t> which is recognized by the Network Layer. This addressing is different from the MAC layer addressing.</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3</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latin typeface="Times New Roman" pitchFamily="18" charset="0"/>
              </a:rPr>
              <a:t>For this group, each customer needs 64 addresses. This means that 6 (log</a:t>
            </a:r>
            <a:r>
              <a:rPr lang="en-US" sz="2400" baseline="-16000" dirty="0" smtClean="0">
                <a:latin typeface="Times New Roman" pitchFamily="18" charset="0"/>
              </a:rPr>
              <a:t>2</a:t>
            </a:r>
            <a:r>
              <a:rPr lang="en-US" sz="2400" dirty="0" smtClean="0">
                <a:latin typeface="Times New Roman" pitchFamily="18" charset="0"/>
              </a:rPr>
              <a:t>64) bits are needed to each host. The prefix length is then 32 − 6 = 26. The addresses are</a:t>
            </a: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dirty="0" smtClean="0">
              <a:latin typeface="Times New Roman" pitchFamily="18" charset="0"/>
            </a:endParaRPr>
          </a:p>
          <a:p>
            <a:pPr algn="just"/>
            <a:endParaRPr lang="en-US" sz="2400" i="1" dirty="0" smtClean="0">
              <a:latin typeface="Times New Roman" pitchFamily="18" charset="0"/>
            </a:endParaRPr>
          </a:p>
          <a:p>
            <a:pPr algn="just"/>
            <a:r>
              <a:rPr lang="en-US" sz="2400" i="1" dirty="0" smtClean="0">
                <a:latin typeface="Times New Roman" pitchFamily="18" charset="0"/>
              </a:rPr>
              <a:t>Number of granted addresses to the ISP: 65,536</a:t>
            </a:r>
          </a:p>
          <a:p>
            <a:pPr algn="just"/>
            <a:r>
              <a:rPr lang="en-US" sz="2400" i="1" dirty="0" smtClean="0">
                <a:latin typeface="Times New Roman" pitchFamily="18" charset="0"/>
              </a:rPr>
              <a:t>Number of allocated addresses by the ISP: 40,960</a:t>
            </a:r>
          </a:p>
          <a:p>
            <a:pPr algn="just"/>
            <a:r>
              <a:rPr lang="en-US" sz="2400" i="1" dirty="0" smtClean="0">
                <a:latin typeface="Times New Roman" pitchFamily="18" charset="0"/>
              </a:rPr>
              <a:t>Number of available addresses: 24,576</a:t>
            </a:r>
          </a:p>
          <a:p>
            <a:pPr algn="just"/>
            <a:endParaRPr lang="en-US" sz="2400" dirty="0" smtClean="0">
              <a:latin typeface="Times New Roman" pitchFamily="18" charset="0"/>
            </a:endParaRPr>
          </a:p>
          <a:p>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1066800" y="2819400"/>
            <a:ext cx="6831013" cy="1881187"/>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82563" y="1524000"/>
            <a:ext cx="8428037" cy="411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Addresses for private networks</a:t>
            </a:r>
            <a:r>
              <a:rPr lang="en-US" i="1" dirty="0" smtClean="0">
                <a:latin typeface="Times New Roman" pitchFamily="18" charset="0"/>
              </a:rPr>
              <a:t/>
            </a:r>
            <a:br>
              <a:rPr lang="en-US" i="1"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cstate="print"/>
          <a:srcRect/>
          <a:stretch>
            <a:fillRect/>
          </a:stretch>
        </p:blipFill>
        <p:spPr bwMode="auto">
          <a:xfrm>
            <a:off x="1354138" y="2590800"/>
            <a:ext cx="6434137"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 implementation</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52400" y="2117725"/>
            <a:ext cx="8729663" cy="222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Addresses in a NAT</a:t>
            </a:r>
            <a:br>
              <a:rPr lang="en-US"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 y="2162175"/>
            <a:ext cx="90138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NAT address translation</a:t>
            </a:r>
            <a:br>
              <a:rPr lang="en-US" dirty="0" smtClean="0">
                <a:latin typeface="Times New Roman" pitchFamily="18" charset="0"/>
              </a:rPr>
            </a:b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416050" y="1363663"/>
            <a:ext cx="6051550" cy="4656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Five-column translation table</a:t>
            </a:r>
            <a:endParaRPr lang="en-US" dirty="0"/>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cstate="print"/>
          <a:srcRect/>
          <a:stretch>
            <a:fillRect/>
          </a:stretch>
        </p:blipFill>
        <p:spPr bwMode="auto">
          <a:xfrm>
            <a:off x="741363" y="2244725"/>
            <a:ext cx="7659687" cy="236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An ISP and NAT</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62000" y="1981200"/>
            <a:ext cx="7102475" cy="409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Addresses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Despite all short-term solutions, address depletion is still a long-term problem for the Internet. This and other problems in the IP protocol itself have been the motivation for IPv6. </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IPv6 address is 128 bits long.</a:t>
            </a:r>
          </a:p>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457200" y="2590800"/>
            <a:ext cx="7989888" cy="1754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Schemes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IP addresses are of 4 bytes and consist of : </a:t>
            </a:r>
          </a:p>
          <a:p>
            <a:pPr lvl="1" algn="just"/>
            <a:r>
              <a:rPr lang="en-US" dirty="0" smtClean="0"/>
              <a:t>The network address, followed by</a:t>
            </a:r>
          </a:p>
          <a:p>
            <a:pPr lvl="1" algn="just"/>
            <a:r>
              <a:rPr lang="en-US" dirty="0" smtClean="0"/>
              <a:t>The host address</a:t>
            </a:r>
          </a:p>
          <a:p>
            <a:pPr algn="just"/>
            <a:r>
              <a:rPr lang="en-US" dirty="0" smtClean="0"/>
              <a:t>The first part identifies a network on which the host resides and the second part identifies the particular host on the given network. </a:t>
            </a:r>
          </a:p>
          <a:p>
            <a:pPr algn="just"/>
            <a:r>
              <a:rPr lang="en-US" dirty="0" smtClean="0"/>
              <a:t>Some nodes which have more than one interface to a network must be assigned separate internet addresses for each interface. </a:t>
            </a:r>
          </a:p>
          <a:p>
            <a:pPr algn="just"/>
            <a:r>
              <a:rPr lang="en-US" dirty="0" smtClean="0"/>
              <a:t>This multi-layer addressing makes it easier to find and deliver data to the destination. </a:t>
            </a:r>
          </a:p>
          <a:p>
            <a:pPr algn="just"/>
            <a:r>
              <a:rPr lang="en-US" dirty="0" smtClean="0"/>
              <a:t>A fixed size for each of these would lead to wastage or under-usage that is either there will be too many network addresses and few hosts in each (which causes problems for routers who route based on the network address) or there will be very few network addresses and lots of hosts (which will be a waste for small network requirements). Thus, we do away with any notion of fixed sizes for the network and host addresses.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Abbreviated IPv6 addresses</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685800" y="1958975"/>
            <a:ext cx="7304088" cy="328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Addresses</a:t>
            </a:r>
            <a:endParaRPr lang="en-US" dirty="0"/>
          </a:p>
        </p:txBody>
      </p:sp>
      <p:sp>
        <p:nvSpPr>
          <p:cNvPr id="6" name="Content Placeholder 5"/>
          <p:cNvSpPr>
            <a:spLocks noGrp="1"/>
          </p:cNvSpPr>
          <p:nvPr>
            <p:ph idx="1"/>
          </p:nvPr>
        </p:nvSpPr>
        <p:spPr/>
        <p:txBody>
          <a:bodyPr>
            <a:normAutofit fontScale="85000" lnSpcReduction="10000"/>
          </a:bodyPr>
          <a:lstStyle/>
          <a:p>
            <a:pPr algn="just"/>
            <a:r>
              <a:rPr lang="en-US" dirty="0" smtClean="0"/>
              <a:t>When surfing the web, web site addresses can be represented in two ways. </a:t>
            </a:r>
          </a:p>
          <a:p>
            <a:pPr lvl="1" algn="just"/>
            <a:r>
              <a:rPr lang="en-US" dirty="0" smtClean="0"/>
              <a:t>www.google.com —A uniform resource locator or URL. </a:t>
            </a:r>
          </a:p>
          <a:p>
            <a:pPr lvl="1" algn="just"/>
            <a:r>
              <a:rPr lang="en-US" dirty="0" smtClean="0"/>
              <a:t>74.125.224.72—An IP address. </a:t>
            </a:r>
          </a:p>
          <a:p>
            <a:pPr algn="just"/>
            <a:endParaRPr lang="en-US" dirty="0" smtClean="0"/>
          </a:p>
          <a:p>
            <a:pPr algn="just"/>
            <a:r>
              <a:rPr lang="en-US" dirty="0" smtClean="0"/>
              <a:t>The mnemonic name, google.com, is called a domain name, and is easier to remember than the numeric IP address. Whenever a domain name is entered into a web browser, the browser searches a database called a </a:t>
            </a:r>
            <a:r>
              <a:rPr lang="en-US" b="1" dirty="0" smtClean="0">
                <a:solidFill>
                  <a:schemeClr val="tx2"/>
                </a:solidFill>
              </a:rPr>
              <a:t>Domain Name Service </a:t>
            </a:r>
            <a:r>
              <a:rPr lang="en-US" dirty="0" smtClean="0"/>
              <a:t>that tells it how to convert the mnemonic name into the corresponding IP address.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Inter-networking</a:t>
            </a:r>
            <a:endParaRPr lang="en-US" dirty="0"/>
          </a:p>
        </p:txBody>
      </p:sp>
      <p:sp>
        <p:nvSpPr>
          <p:cNvPr id="3" name="Content Placeholder 2"/>
          <p:cNvSpPr>
            <a:spLocks noGrp="1"/>
          </p:cNvSpPr>
          <p:nvPr>
            <p:ph sz="half" idx="1"/>
          </p:nvPr>
        </p:nvSpPr>
        <p:spPr>
          <a:xfrm>
            <a:off x="152400" y="1600200"/>
            <a:ext cx="4114800" cy="4525963"/>
          </a:xfrm>
        </p:spPr>
        <p:txBody>
          <a:bodyPr>
            <a:normAutofit fontScale="92500" lnSpcReduction="10000"/>
          </a:bodyPr>
          <a:lstStyle/>
          <a:p>
            <a:pPr algn="just"/>
            <a:r>
              <a:rPr lang="en-US" sz="2200" dirty="0" smtClean="0"/>
              <a:t>The network layer is the same across all physical networks (such as Token-Ring and Ethernet). </a:t>
            </a:r>
          </a:p>
          <a:p>
            <a:pPr algn="just"/>
            <a:r>
              <a:rPr lang="en-US" sz="2200" dirty="0" smtClean="0"/>
              <a:t>Thus, if two physically different networks have to communicate, the packets that arrive at the Data Link Layer of the node which connects these two physically different networks, would be stripped of their headers and passed to the Network Layer.</a:t>
            </a:r>
          </a:p>
          <a:p>
            <a:pPr algn="just"/>
            <a:r>
              <a:rPr lang="en-US" sz="2200" dirty="0" smtClean="0"/>
              <a:t> The network layer would then pass this data to the Data Link Layer of the other physical network.</a:t>
            </a:r>
          </a:p>
          <a:p>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endParaRPr lang="en-US" dirty="0"/>
          </a:p>
        </p:txBody>
      </p:sp>
      <p:pic>
        <p:nvPicPr>
          <p:cNvPr id="4" name="Picture 9"/>
          <p:cNvPicPr>
            <a:picLocks noChangeAspect="1" noChangeArrowheads="1"/>
          </p:cNvPicPr>
          <p:nvPr/>
        </p:nvPicPr>
        <p:blipFill>
          <a:blip r:embed="rId2" cstate="print"/>
          <a:srcRect/>
          <a:stretch>
            <a:fillRect/>
          </a:stretch>
        </p:blipFill>
        <p:spPr>
          <a:xfrm>
            <a:off x="4191000" y="1981200"/>
            <a:ext cx="4953000" cy="3513874"/>
          </a:xfrm>
          <a:prstGeom prst="rect">
            <a:avLst/>
          </a:prstGeo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Control</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If the incoming rate of the packets arriving at any router is more than the outgoing rate, then congestion is said to occur. </a:t>
            </a:r>
          </a:p>
          <a:p>
            <a:pPr algn="just"/>
            <a:r>
              <a:rPr lang="en-US" dirty="0" smtClean="0"/>
              <a:t>Congestion may be caused by many factors. </a:t>
            </a:r>
          </a:p>
          <a:p>
            <a:pPr lvl="1" algn="just"/>
            <a:r>
              <a:rPr lang="en-US" dirty="0" smtClean="0"/>
              <a:t>If suddenly, packets begin arriving on many input lines and all need the same output line, then a queue will build up. </a:t>
            </a:r>
          </a:p>
          <a:p>
            <a:pPr lvl="1" algn="just"/>
            <a:r>
              <a:rPr lang="en-US" dirty="0" smtClean="0"/>
              <a:t>If there is insufficient memory to hold all of them, packets will be lost. But even if routers have an infinite amount of memory, congestion gets worse, because by the time packets reach to the front of the queue, they have already timed out (repeatedly), and duplicates have been sent. </a:t>
            </a:r>
          </a:p>
          <a:p>
            <a:pPr lvl="1" algn="just"/>
            <a:r>
              <a:rPr lang="en-US" dirty="0" smtClean="0"/>
              <a:t>All these packets are dutifully forwarded to the next router, increasing the load all the way to the destination. </a:t>
            </a:r>
          </a:p>
          <a:p>
            <a:pPr lvl="1" algn="just"/>
            <a:r>
              <a:rPr lang="en-US" dirty="0" smtClean="0"/>
              <a:t>Another reason for congestion are slow processors. If the router's CPUs are slow at performing the bookkeeping tasks required of them, queues can build up, even though there is excess line capacity. Similarly, low-bandwidth lines can also cause congestion.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addressing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7389</TotalTime>
  <Words>1712</Words>
  <Application>Microsoft Macintosh PowerPoint</Application>
  <PresentationFormat>On-screen Show (4:3)</PresentationFormat>
  <Paragraphs>168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Calibri</vt:lpstr>
      <vt:lpstr>Mangal</vt:lpstr>
      <vt:lpstr>Times New Roman</vt:lpstr>
      <vt:lpstr>Arial</vt:lpstr>
      <vt:lpstr>Office Theme</vt:lpstr>
      <vt:lpstr>CSE/PC/B/T/316  Computer Networks Topic 11- Network Layer Logical Addressing</vt:lpstr>
      <vt:lpstr>Network Layer</vt:lpstr>
      <vt:lpstr>Overview of Routing, Inter-Networking and Congestion</vt:lpstr>
      <vt:lpstr>Routing</vt:lpstr>
      <vt:lpstr>Addressing Schemes</vt:lpstr>
      <vt:lpstr>Addresses</vt:lpstr>
      <vt:lpstr>Inter-networking</vt:lpstr>
      <vt:lpstr>Congestion Control</vt:lpstr>
      <vt:lpstr>Logical addressing</vt:lpstr>
      <vt:lpstr>IPv4 Address</vt:lpstr>
      <vt:lpstr> Dotted-decimal notation and binary notation for an IPv4 address </vt:lpstr>
      <vt:lpstr>Network Classification</vt:lpstr>
      <vt:lpstr>Classful addressing</vt:lpstr>
      <vt:lpstr>PowerPoint Presentation</vt:lpstr>
      <vt:lpstr> Number of blocks and block size in classful IPv4 addressing </vt:lpstr>
      <vt:lpstr>PowerPoint Presentation</vt:lpstr>
      <vt:lpstr>PowerPoint Presentation</vt:lpstr>
      <vt:lpstr>Classless Internet addressing</vt:lpstr>
      <vt:lpstr>Special Addresses </vt:lpstr>
      <vt:lpstr>Special Addresses </vt:lpstr>
      <vt:lpstr>Small business that needs 16 addresses</vt:lpstr>
      <vt:lpstr>Mask</vt:lpstr>
      <vt:lpstr>First address</vt:lpstr>
      <vt:lpstr>Last address</vt:lpstr>
      <vt:lpstr>PowerPoint Presentation</vt:lpstr>
      <vt:lpstr>PowerPoint Presentation</vt:lpstr>
      <vt:lpstr>Solution </vt:lpstr>
      <vt:lpstr>PowerPoint Presentation</vt:lpstr>
      <vt:lpstr>PowerPoint Presentation</vt:lpstr>
      <vt:lpstr>A network configuration for the block 205.16.37.32/28</vt:lpstr>
      <vt:lpstr>PowerPoint Presentation</vt:lpstr>
      <vt:lpstr> Two levels of hierarchy in an IPv4 address </vt:lpstr>
      <vt:lpstr> A frame in a character-oriented protocol </vt:lpstr>
      <vt:lpstr>PowerPoint Presentation</vt:lpstr>
      <vt:lpstr> Configuration and addresses in a subnetted network </vt:lpstr>
      <vt:lpstr> Three-level hierarchy in an IPv4 address </vt:lpstr>
      <vt:lpstr>Problem</vt:lpstr>
      <vt:lpstr>Group 1</vt:lpstr>
      <vt:lpstr>Group 2</vt:lpstr>
      <vt:lpstr>Group 3</vt:lpstr>
      <vt:lpstr>PowerPoint Presentation</vt:lpstr>
      <vt:lpstr>Addresses for private networks </vt:lpstr>
      <vt:lpstr>A NAT implementation</vt:lpstr>
      <vt:lpstr>Addresses in a NAT </vt:lpstr>
      <vt:lpstr>NAT address translation </vt:lpstr>
      <vt:lpstr>Five-column translation table</vt:lpstr>
      <vt:lpstr>An ISP and NAT</vt:lpstr>
      <vt:lpstr>IPv6 Addresses</vt:lpstr>
      <vt:lpstr>PowerPoint Presentation</vt:lpstr>
      <vt:lpstr>Abbreviated IPv6 addresses</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270</cp:revision>
  <dcterms:created xsi:type="dcterms:W3CDTF">2006-08-16T00:00:00Z</dcterms:created>
  <dcterms:modified xsi:type="dcterms:W3CDTF">2021-09-10T08:20:19Z</dcterms:modified>
</cp:coreProperties>
</file>